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0"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CC"/>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1038" y="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ru-RU"/>
              <a:t>Образец заголовка</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11.02.2025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11.02.2025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ru-RU"/>
              <a:t>Образец заголовка</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11.02.2025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ru-RU"/>
              <a:t>Образец заголовка</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11.02.2025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11.02.2025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11.02.2025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11.02.2025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ru-RU"/>
              <a:t>Образец заголовка</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11.02.2025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ru-RU"/>
              <a:t>Образец заголовка</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11.02.2025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ru-RU"/>
              <a:t>Вставка рисунка</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11.02.2025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ru-RU"/>
              <a:t>Образец заголовка</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11.02.2025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B4C71EC6-210F-42DE-9C53-41977AD35B3D}" type="datetimeFigureOut">
              <a:rPr lang="ru-RU" smtClean="0"/>
              <a:t>11.02.2025</a:t>
            </a:fld>
            <a:endParaRPr lang="ru-RU"/>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ru-RU"/>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115616" y="260648"/>
            <a:ext cx="7117180" cy="1686049"/>
          </a:xfrm>
        </p:spPr>
        <p:txBody>
          <a:bodyPr/>
          <a:lstStyle/>
          <a:p>
            <a:pPr algn="ctr"/>
            <a:r>
              <a:rPr lang="en-US" sz="3600" dirty="0">
                <a:solidFill>
                  <a:prstClr val="black"/>
                </a:solidFill>
                <a:latin typeface="Gill Sans MT"/>
                <a:cs typeface="+mj-cs"/>
              </a:rPr>
              <a:t>Ministry of Health of Ukraine</a:t>
            </a:r>
            <a:r>
              <a:rPr lang="ru-RU" sz="3600" dirty="0">
                <a:solidFill>
                  <a:prstClr val="black"/>
                </a:solidFill>
                <a:latin typeface="Corbel"/>
                <a:cs typeface="+mj-cs"/>
              </a:rPr>
              <a:t/>
            </a:r>
            <a:br>
              <a:rPr lang="ru-RU" sz="3600" dirty="0">
                <a:solidFill>
                  <a:prstClr val="black"/>
                </a:solidFill>
                <a:latin typeface="Corbel"/>
                <a:cs typeface="+mj-cs"/>
              </a:rPr>
            </a:br>
            <a:r>
              <a:rPr lang="en-US" sz="3600" dirty="0">
                <a:solidFill>
                  <a:prstClr val="black"/>
                </a:solidFill>
                <a:latin typeface="Gill Sans MT"/>
                <a:cs typeface="+mj-cs"/>
              </a:rPr>
              <a:t>Odesa National Medical University</a:t>
            </a:r>
            <a:r>
              <a:rPr lang="ru-RU" sz="3600" dirty="0">
                <a:solidFill>
                  <a:prstClr val="black"/>
                </a:solidFill>
                <a:latin typeface="Corbel"/>
                <a:cs typeface="+mj-cs"/>
              </a:rPr>
              <a:t/>
            </a:r>
            <a:br>
              <a:rPr lang="ru-RU" sz="3600" dirty="0">
                <a:solidFill>
                  <a:prstClr val="black"/>
                </a:solidFill>
                <a:latin typeface="Corbel"/>
                <a:cs typeface="+mj-cs"/>
              </a:rPr>
            </a:br>
            <a:r>
              <a:rPr lang="en-US" sz="3600" dirty="0">
                <a:solidFill>
                  <a:prstClr val="black"/>
                </a:solidFill>
                <a:latin typeface="Gill Sans MT"/>
                <a:cs typeface="+mj-cs"/>
              </a:rPr>
              <a:t>Faculty of Pharmacy</a:t>
            </a:r>
            <a:endParaRPr lang="ru-RU" dirty="0"/>
          </a:p>
        </p:txBody>
      </p:sp>
      <p:sp>
        <p:nvSpPr>
          <p:cNvPr id="5" name="Подзаголовок 4"/>
          <p:cNvSpPr>
            <a:spLocks noGrp="1"/>
          </p:cNvSpPr>
          <p:nvPr>
            <p:ph type="subTitle" idx="1"/>
          </p:nvPr>
        </p:nvSpPr>
        <p:spPr>
          <a:xfrm>
            <a:off x="971600" y="2492896"/>
            <a:ext cx="7416824" cy="2808312"/>
          </a:xfrm>
        </p:spPr>
        <p:txBody>
          <a:bodyPr>
            <a:noAutofit/>
          </a:bodyPr>
          <a:lstStyle/>
          <a:p>
            <a:pPr algn="ctr"/>
            <a:r>
              <a:rPr lang="en-US" sz="4000" b="1" dirty="0">
                <a:solidFill>
                  <a:schemeClr val="tx1"/>
                </a:solidFill>
                <a:latin typeface="Gabriola" panose="04040605051002020D02" pitchFamily="82" charset="0"/>
              </a:rPr>
              <a:t>Lecture </a:t>
            </a:r>
            <a:r>
              <a:rPr lang="en-US" sz="4000" b="1" dirty="0" smtClean="0">
                <a:solidFill>
                  <a:schemeClr val="tx1"/>
                </a:solidFill>
                <a:latin typeface="Gabriola" panose="04040605051002020D02" pitchFamily="82" charset="0"/>
              </a:rPr>
              <a:t>2(Part 1)</a:t>
            </a:r>
            <a:endParaRPr lang="en-US" sz="4000" b="1" dirty="0">
              <a:solidFill>
                <a:schemeClr val="tx1"/>
              </a:solidFill>
              <a:latin typeface="Gabriola" panose="04040605051002020D02" pitchFamily="82" charset="0"/>
            </a:endParaRPr>
          </a:p>
          <a:p>
            <a:pPr algn="ctr"/>
            <a:r>
              <a:rPr lang="en-US" sz="4400" b="1" dirty="0" smtClean="0">
                <a:solidFill>
                  <a:srgbClr val="990000"/>
                </a:solidFill>
                <a:latin typeface="Gabriola" panose="04040605051002020D02" pitchFamily="82" charset="0"/>
              </a:rPr>
              <a:t>“</a:t>
            </a:r>
            <a:r>
              <a:rPr lang="en-US" sz="4400" b="1" u="sng">
                <a:solidFill>
                  <a:srgbClr val="990000"/>
                </a:solidFill>
                <a:latin typeface="Gabriola" panose="04040605051002020D02" pitchFamily="82" charset="0"/>
              </a:rPr>
              <a:t>Management </a:t>
            </a:r>
            <a:r>
              <a:rPr lang="en-US" sz="4400" b="1" u="sng" smtClean="0">
                <a:solidFill>
                  <a:srgbClr val="990000"/>
                </a:solidFill>
                <a:latin typeface="Gabriola" panose="04040605051002020D02" pitchFamily="82" charset="0"/>
              </a:rPr>
              <a:t>functions</a:t>
            </a:r>
            <a:endParaRPr lang="ru-RU" sz="4400" b="1" dirty="0">
              <a:solidFill>
                <a:srgbClr val="990000"/>
              </a:solidFill>
              <a:latin typeface="Gabriola" panose="04040605051002020D02" pitchFamily="82" charset="0"/>
            </a:endParaRPr>
          </a:p>
        </p:txBody>
      </p:sp>
      <p:sp>
        <p:nvSpPr>
          <p:cNvPr id="6" name="TextBox 5"/>
          <p:cNvSpPr txBox="1"/>
          <p:nvPr/>
        </p:nvSpPr>
        <p:spPr>
          <a:xfrm>
            <a:off x="4067944" y="6389152"/>
            <a:ext cx="1872208" cy="369332"/>
          </a:xfrm>
          <a:prstGeom prst="rect">
            <a:avLst/>
          </a:prstGeom>
          <a:noFill/>
        </p:spPr>
        <p:txBody>
          <a:bodyPr wrap="square" rtlCol="0">
            <a:spAutoFit/>
          </a:bodyPr>
          <a:lstStyle/>
          <a:p>
            <a:pPr algn="ctr"/>
            <a:r>
              <a:rPr lang="en-US" b="1" dirty="0"/>
              <a:t>Odesa </a:t>
            </a:r>
            <a:r>
              <a:rPr lang="en-US" b="1" dirty="0" smtClean="0"/>
              <a:t>202</a:t>
            </a:r>
            <a:r>
              <a:rPr lang="uk-UA" b="1" dirty="0" smtClean="0"/>
              <a:t>5</a:t>
            </a:r>
            <a:endParaRPr lang="ru-RU" b="1" dirty="0"/>
          </a:p>
        </p:txBody>
      </p:sp>
    </p:spTree>
    <p:extLst>
      <p:ext uri="{BB962C8B-B14F-4D97-AF65-F5344CB8AC3E}">
        <p14:creationId xmlns:p14="http://schemas.microsoft.com/office/powerpoint/2010/main" val="2120050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712968" cy="1080120"/>
          </a:xfrm>
          <a:solidFill>
            <a:srgbClr val="FFFF00"/>
          </a:solidFill>
        </p:spPr>
        <p:txBody>
          <a:bodyPr/>
          <a:lstStyle/>
          <a:p>
            <a:pPr algn="ctr"/>
            <a:r>
              <a:rPr lang="en-US" b="1" dirty="0"/>
              <a:t>FUNCTIONS OF PHARMACEUTICAL MANAGEMENT</a:t>
            </a:r>
            <a:endParaRPr lang="ru-RU" b="1" dirty="0"/>
          </a:p>
        </p:txBody>
      </p:sp>
      <p:sp>
        <p:nvSpPr>
          <p:cNvPr id="3" name="Объект 2"/>
          <p:cNvSpPr>
            <a:spLocks noGrp="1"/>
          </p:cNvSpPr>
          <p:nvPr>
            <p:ph idx="1"/>
          </p:nvPr>
        </p:nvSpPr>
        <p:spPr>
          <a:xfrm>
            <a:off x="395536" y="1412776"/>
            <a:ext cx="8568952" cy="2808312"/>
          </a:xfrm>
        </p:spPr>
        <p:txBody>
          <a:bodyPr>
            <a:normAutofit/>
          </a:bodyPr>
          <a:lstStyle/>
          <a:p>
            <a:r>
              <a:rPr lang="en-US" sz="2800" dirty="0" smtClean="0">
                <a:solidFill>
                  <a:schemeClr val="tx1"/>
                </a:solidFill>
              </a:rPr>
              <a:t>are </a:t>
            </a:r>
            <a:r>
              <a:rPr lang="en-US" sz="2800" b="1" dirty="0">
                <a:solidFill>
                  <a:schemeClr val="tx1"/>
                </a:solidFill>
              </a:rPr>
              <a:t>separate types </a:t>
            </a:r>
            <a:r>
              <a:rPr lang="en-US" sz="2800" dirty="0">
                <a:solidFill>
                  <a:schemeClr val="tx1"/>
                </a:solidFill>
              </a:rPr>
              <a:t>of management activities (labor processes in the field of management), </a:t>
            </a:r>
            <a:r>
              <a:rPr lang="en-US" sz="2800" b="1" dirty="0">
                <a:solidFill>
                  <a:schemeClr val="tx1"/>
                </a:solidFill>
              </a:rPr>
              <a:t>which provide </a:t>
            </a:r>
            <a:r>
              <a:rPr lang="en-US" sz="2800" dirty="0">
                <a:solidFill>
                  <a:schemeClr val="tx1"/>
                </a:solidFill>
              </a:rPr>
              <a:t>the formation of methods of managerial influence.</a:t>
            </a:r>
            <a:endParaRPr lang="ru-RU" sz="2800" dirty="0">
              <a:solidFill>
                <a:schemeClr val="tx1"/>
              </a:solidFill>
            </a:endParaRPr>
          </a:p>
        </p:txBody>
      </p:sp>
      <p:pic>
        <p:nvPicPr>
          <p:cNvPr id="1026" name="Picture 2" descr="3 эффективные стратегии тайм-менеджмента для того, чтобы справиться с  неизбежным - Baker Till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4" y="4077072"/>
            <a:ext cx="4127026"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9892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9"/>
            <a:ext cx="8568952" cy="936104"/>
          </a:xfrm>
          <a:solidFill>
            <a:srgbClr val="FFFF00"/>
          </a:solidFill>
        </p:spPr>
        <p:txBody>
          <a:bodyPr/>
          <a:lstStyle/>
          <a:p>
            <a:pPr algn="ctr"/>
            <a:r>
              <a:rPr lang="en-US" b="1" dirty="0"/>
              <a:t>CLASSIFICATION OF MANAGEMENT FUNCTIONS</a:t>
            </a:r>
            <a:endParaRPr lang="ru-RU" b="1" dirty="0"/>
          </a:p>
        </p:txBody>
      </p:sp>
      <p:sp>
        <p:nvSpPr>
          <p:cNvPr id="4" name="Овал 3"/>
          <p:cNvSpPr/>
          <p:nvPr/>
        </p:nvSpPr>
        <p:spPr>
          <a:xfrm>
            <a:off x="2987824" y="1412776"/>
            <a:ext cx="3384376" cy="864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Based on a place in management</a:t>
            </a:r>
            <a:endParaRPr lang="ru-RU" b="1" dirty="0"/>
          </a:p>
        </p:txBody>
      </p:sp>
      <p:cxnSp>
        <p:nvCxnSpPr>
          <p:cNvPr id="6" name="Прямая со стрелкой 5"/>
          <p:cNvCxnSpPr>
            <a:stCxn id="4" idx="4"/>
          </p:cNvCxnSpPr>
          <p:nvPr/>
        </p:nvCxnSpPr>
        <p:spPr>
          <a:xfrm flipH="1">
            <a:off x="1979712" y="2276872"/>
            <a:ext cx="270030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a:stCxn id="4" idx="4"/>
          </p:cNvCxnSpPr>
          <p:nvPr/>
        </p:nvCxnSpPr>
        <p:spPr>
          <a:xfrm>
            <a:off x="4680012" y="2276872"/>
            <a:ext cx="0"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a:stCxn id="4" idx="4"/>
          </p:cNvCxnSpPr>
          <p:nvPr/>
        </p:nvCxnSpPr>
        <p:spPr>
          <a:xfrm>
            <a:off x="4680012" y="2276872"/>
            <a:ext cx="270030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Скругленный прямоугольник 10"/>
          <p:cNvSpPr/>
          <p:nvPr/>
        </p:nvSpPr>
        <p:spPr>
          <a:xfrm>
            <a:off x="634962" y="2780928"/>
            <a:ext cx="2376264" cy="792088"/>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SPECIFIC (special)</a:t>
            </a:r>
            <a:endParaRPr lang="ru-RU" b="1" dirty="0">
              <a:solidFill>
                <a:schemeClr val="tx1"/>
              </a:solidFill>
            </a:endParaRPr>
          </a:p>
        </p:txBody>
      </p:sp>
      <p:sp>
        <p:nvSpPr>
          <p:cNvPr id="14" name="Скругленный прямоугольник 13"/>
          <p:cNvSpPr/>
          <p:nvPr/>
        </p:nvSpPr>
        <p:spPr>
          <a:xfrm>
            <a:off x="3491880" y="2924944"/>
            <a:ext cx="2376264" cy="792088"/>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CONNECTING</a:t>
            </a:r>
            <a:endParaRPr lang="ru-RU" b="1" dirty="0">
              <a:solidFill>
                <a:schemeClr val="tx1"/>
              </a:solidFill>
            </a:endParaRPr>
          </a:p>
        </p:txBody>
      </p:sp>
      <p:sp>
        <p:nvSpPr>
          <p:cNvPr id="15" name="Скругленный прямоугольник 14"/>
          <p:cNvSpPr/>
          <p:nvPr/>
        </p:nvSpPr>
        <p:spPr>
          <a:xfrm>
            <a:off x="6540519" y="2833733"/>
            <a:ext cx="2376264" cy="792088"/>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GENERAL (basic)</a:t>
            </a:r>
            <a:endParaRPr lang="ru-RU" b="1" dirty="0">
              <a:solidFill>
                <a:schemeClr val="tx1"/>
              </a:solidFill>
            </a:endParaRPr>
          </a:p>
        </p:txBody>
      </p:sp>
      <p:sp>
        <p:nvSpPr>
          <p:cNvPr id="18" name="Выноска со стрелкой вверх 17"/>
          <p:cNvSpPr/>
          <p:nvPr/>
        </p:nvSpPr>
        <p:spPr>
          <a:xfrm>
            <a:off x="251520" y="3576947"/>
            <a:ext cx="2880320" cy="3281053"/>
          </a:xfrm>
          <a:prstGeom prst="upArrowCallout">
            <a:avLst>
              <a:gd name="adj1" fmla="val 14083"/>
              <a:gd name="adj2" fmla="val 17083"/>
              <a:gd name="adj3" fmla="val 25000"/>
              <a:gd name="adj4" fmla="val 73194"/>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600" dirty="0">
                <a:solidFill>
                  <a:schemeClr val="tx1"/>
                </a:solidFill>
              </a:rPr>
              <a:t>Based </a:t>
            </a:r>
            <a:r>
              <a:rPr lang="en-US" sz="1600" dirty="0" smtClean="0">
                <a:solidFill>
                  <a:schemeClr val="tx1"/>
                </a:solidFill>
              </a:rPr>
              <a:t>on</a:t>
            </a:r>
            <a:r>
              <a:rPr lang="uk-UA" sz="1600" dirty="0" smtClean="0">
                <a:solidFill>
                  <a:schemeClr val="tx1"/>
                </a:solidFill>
              </a:rPr>
              <a:t> </a:t>
            </a:r>
            <a:r>
              <a:rPr lang="en-US" sz="1600" dirty="0" smtClean="0">
                <a:solidFill>
                  <a:schemeClr val="tx1"/>
                </a:solidFill>
              </a:rPr>
              <a:t>management processes</a:t>
            </a:r>
            <a:endParaRPr lang="uk-UA" sz="1600" dirty="0" smtClean="0">
              <a:solidFill>
                <a:schemeClr val="tx1"/>
              </a:solidFill>
            </a:endParaRPr>
          </a:p>
          <a:p>
            <a:pPr marL="285750" indent="-285750">
              <a:buFont typeface="Arial" panose="020B0604020202020204" pitchFamily="34" charset="0"/>
              <a:buChar char="•"/>
            </a:pPr>
            <a:r>
              <a:rPr lang="en-US" sz="1600" dirty="0" smtClean="0">
                <a:solidFill>
                  <a:schemeClr val="tx1"/>
                </a:solidFill>
              </a:rPr>
              <a:t>Based </a:t>
            </a:r>
            <a:r>
              <a:rPr lang="en-US" sz="1600" dirty="0">
                <a:solidFill>
                  <a:schemeClr val="tx1"/>
                </a:solidFill>
              </a:rPr>
              <a:t>on management </a:t>
            </a:r>
            <a:r>
              <a:rPr lang="en-US" sz="1600" dirty="0" smtClean="0">
                <a:solidFill>
                  <a:schemeClr val="tx1"/>
                </a:solidFill>
              </a:rPr>
              <a:t>objects</a:t>
            </a:r>
            <a:endParaRPr lang="uk-UA" sz="1600" dirty="0" smtClean="0">
              <a:solidFill>
                <a:schemeClr val="tx1"/>
              </a:solidFill>
            </a:endParaRPr>
          </a:p>
          <a:p>
            <a:pPr marL="285750" indent="-285750">
              <a:buFont typeface="Arial" panose="020B0604020202020204" pitchFamily="34" charset="0"/>
              <a:buChar char="•"/>
            </a:pPr>
            <a:r>
              <a:rPr lang="en-US" sz="1600" dirty="0" smtClean="0">
                <a:solidFill>
                  <a:schemeClr val="tx1"/>
                </a:solidFill>
              </a:rPr>
              <a:t>Based </a:t>
            </a:r>
            <a:r>
              <a:rPr lang="en-US" sz="1600" dirty="0">
                <a:solidFill>
                  <a:schemeClr val="tx1"/>
                </a:solidFill>
              </a:rPr>
              <a:t>on the elements of production and economic activity</a:t>
            </a:r>
            <a:endParaRPr lang="ru-RU" sz="1600" dirty="0">
              <a:solidFill>
                <a:schemeClr val="tx1"/>
              </a:solidFill>
            </a:endParaRPr>
          </a:p>
        </p:txBody>
      </p:sp>
      <p:sp>
        <p:nvSpPr>
          <p:cNvPr id="19" name="Выноска со стрелкой вверх 18"/>
          <p:cNvSpPr/>
          <p:nvPr/>
        </p:nvSpPr>
        <p:spPr>
          <a:xfrm>
            <a:off x="3588191" y="3717032"/>
            <a:ext cx="2183642" cy="2996952"/>
          </a:xfrm>
          <a:prstGeom prst="upArrowCallout">
            <a:avLst>
              <a:gd name="adj1" fmla="val 16250"/>
              <a:gd name="adj2" fmla="val 22500"/>
              <a:gd name="adj3" fmla="val 25000"/>
              <a:gd name="adj4" fmla="val 73174"/>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direction</a:t>
            </a:r>
            <a:endParaRPr lang="ru-RU" dirty="0">
              <a:solidFill>
                <a:schemeClr val="tx1"/>
              </a:solidFill>
            </a:endParaRPr>
          </a:p>
        </p:txBody>
      </p:sp>
      <p:sp>
        <p:nvSpPr>
          <p:cNvPr id="20" name="Выноска со стрелкой вверх 19"/>
          <p:cNvSpPr/>
          <p:nvPr/>
        </p:nvSpPr>
        <p:spPr>
          <a:xfrm>
            <a:off x="6636830" y="3717032"/>
            <a:ext cx="2183642" cy="2996952"/>
          </a:xfrm>
          <a:prstGeom prst="upArrowCallout">
            <a:avLst>
              <a:gd name="adj1" fmla="val 16250"/>
              <a:gd name="adj2" fmla="val 22500"/>
              <a:gd name="adj3" fmla="val 25000"/>
              <a:gd name="adj4" fmla="val 73174"/>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Planning</a:t>
            </a:r>
          </a:p>
          <a:p>
            <a:pPr algn="ctr"/>
            <a:r>
              <a:rPr lang="en-US" b="1" dirty="0" smtClean="0">
                <a:solidFill>
                  <a:schemeClr val="tx1"/>
                </a:solidFill>
              </a:rPr>
              <a:t>Organization</a:t>
            </a:r>
          </a:p>
          <a:p>
            <a:pPr algn="ctr"/>
            <a:r>
              <a:rPr lang="en-US" b="1" dirty="0" smtClean="0">
                <a:solidFill>
                  <a:schemeClr val="tx1"/>
                </a:solidFill>
              </a:rPr>
              <a:t>Motivation</a:t>
            </a:r>
          </a:p>
          <a:p>
            <a:pPr algn="ctr"/>
            <a:r>
              <a:rPr lang="en-US" b="1" dirty="0" smtClean="0">
                <a:solidFill>
                  <a:schemeClr val="tx1"/>
                </a:solidFill>
              </a:rPr>
              <a:t>Controlling</a:t>
            </a:r>
          </a:p>
          <a:p>
            <a:pPr algn="ctr"/>
            <a:r>
              <a:rPr lang="en-US" b="1" dirty="0" smtClean="0">
                <a:solidFill>
                  <a:schemeClr val="tx1"/>
                </a:solidFill>
              </a:rPr>
              <a:t>Regulation</a:t>
            </a:r>
            <a:endParaRPr lang="ru-RU" b="1" dirty="0">
              <a:solidFill>
                <a:schemeClr val="tx1"/>
              </a:solidFill>
            </a:endParaRPr>
          </a:p>
        </p:txBody>
      </p:sp>
    </p:spTree>
    <p:extLst>
      <p:ext uri="{BB962C8B-B14F-4D97-AF65-F5344CB8AC3E}">
        <p14:creationId xmlns:p14="http://schemas.microsoft.com/office/powerpoint/2010/main" val="2662279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892480" cy="936104"/>
          </a:xfrm>
          <a:solidFill>
            <a:srgbClr val="FFFF00"/>
          </a:solidFill>
        </p:spPr>
        <p:txBody>
          <a:bodyPr/>
          <a:lstStyle/>
          <a:p>
            <a:pPr algn="ctr"/>
            <a:r>
              <a:rPr lang="en-US" b="1" dirty="0"/>
              <a:t>TECHNOLOGY </a:t>
            </a:r>
            <a:r>
              <a:rPr lang="en-US" b="1" dirty="0" smtClean="0"/>
              <a:t>OF MANAGEMENT</a:t>
            </a:r>
            <a:endParaRPr lang="ru-RU" b="1" dirty="0"/>
          </a:p>
        </p:txBody>
      </p:sp>
      <p:sp>
        <p:nvSpPr>
          <p:cNvPr id="3" name="Объект 2"/>
          <p:cNvSpPr>
            <a:spLocks noGrp="1"/>
          </p:cNvSpPr>
          <p:nvPr>
            <p:ph idx="1"/>
          </p:nvPr>
        </p:nvSpPr>
        <p:spPr>
          <a:xfrm>
            <a:off x="395536" y="1268761"/>
            <a:ext cx="8568952" cy="2880320"/>
          </a:xfrm>
        </p:spPr>
        <p:txBody>
          <a:bodyPr>
            <a:normAutofit/>
          </a:bodyPr>
          <a:lstStyle/>
          <a:p>
            <a:pPr marL="0" indent="0">
              <a:buNone/>
            </a:pPr>
            <a:r>
              <a:rPr lang="en-US" sz="2400" dirty="0">
                <a:solidFill>
                  <a:schemeClr val="tx1"/>
                </a:solidFill>
              </a:rPr>
              <a:t>it is the sequential flow of general management functions, as a result of which specific management functions are implemented. In this case, the decisive role is played by specific management functions, which are implemented through general management principles.</a:t>
            </a:r>
            <a:endParaRPr lang="ru-RU" sz="2400" dirty="0">
              <a:solidFill>
                <a:schemeClr val="tx1"/>
              </a:solidFill>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055" t="50000" r="35992" b="37313"/>
          <a:stretch/>
        </p:blipFill>
        <p:spPr bwMode="auto">
          <a:xfrm>
            <a:off x="1043608" y="4582557"/>
            <a:ext cx="7019780" cy="928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7139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3"/>
            <a:ext cx="8856984" cy="864096"/>
          </a:xfrm>
          <a:solidFill>
            <a:srgbClr val="FFFF00"/>
          </a:solidFill>
        </p:spPr>
        <p:txBody>
          <a:bodyPr/>
          <a:lstStyle/>
          <a:p>
            <a:pPr algn="ctr"/>
            <a:r>
              <a:rPr lang="en-US" b="1" dirty="0" smtClean="0"/>
              <a:t>PLANNING</a:t>
            </a:r>
            <a:endParaRPr lang="ru-RU" b="1" dirty="0"/>
          </a:p>
        </p:txBody>
      </p:sp>
      <p:sp>
        <p:nvSpPr>
          <p:cNvPr id="3" name="Объект 2"/>
          <p:cNvSpPr>
            <a:spLocks noGrp="1"/>
          </p:cNvSpPr>
          <p:nvPr>
            <p:ph idx="1"/>
          </p:nvPr>
        </p:nvSpPr>
        <p:spPr>
          <a:xfrm>
            <a:off x="323528" y="1052737"/>
            <a:ext cx="8712968" cy="2520279"/>
          </a:xfrm>
        </p:spPr>
        <p:txBody>
          <a:bodyPr>
            <a:normAutofit/>
          </a:bodyPr>
          <a:lstStyle/>
          <a:p>
            <a:r>
              <a:rPr lang="en-US" sz="3200" dirty="0" smtClean="0"/>
              <a:t>is </a:t>
            </a:r>
            <a:r>
              <a:rPr lang="en-US" sz="3200" dirty="0"/>
              <a:t>a type of management activity (work processes) that determines the perspective and future state of the organization.</a:t>
            </a:r>
            <a:endParaRPr lang="ru-RU" sz="32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7338" y="3838200"/>
            <a:ext cx="4687844" cy="2636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4802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Выноска со стрелкой вверх 5"/>
          <p:cNvSpPr/>
          <p:nvPr/>
        </p:nvSpPr>
        <p:spPr>
          <a:xfrm>
            <a:off x="755576" y="2852936"/>
            <a:ext cx="2304256" cy="3600400"/>
          </a:xfrm>
          <a:prstGeom prst="upArrowCallout">
            <a:avLst>
              <a:gd name="adj1" fmla="val 11970"/>
              <a:gd name="adj2" fmla="val 17300"/>
              <a:gd name="adj3" fmla="val 25000"/>
              <a:gd name="adj4" fmla="val 759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it is a type of planning that consists in developing a strategy for the organization's activities.</a:t>
            </a:r>
            <a:endParaRPr lang="ru-RU" dirty="0"/>
          </a:p>
        </p:txBody>
      </p:sp>
      <p:sp>
        <p:nvSpPr>
          <p:cNvPr id="7" name="Выноска со стрелкой вверх 6"/>
          <p:cNvSpPr/>
          <p:nvPr/>
        </p:nvSpPr>
        <p:spPr>
          <a:xfrm>
            <a:off x="5940152" y="2813100"/>
            <a:ext cx="2304256" cy="3600400"/>
          </a:xfrm>
          <a:prstGeom prst="upArrowCallout">
            <a:avLst>
              <a:gd name="adj1" fmla="val 11970"/>
              <a:gd name="adj2" fmla="val 17300"/>
              <a:gd name="adj3" fmla="val 25000"/>
              <a:gd name="adj4" fmla="val 759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this is a type of planning, which consists in developing mechanisms for implementing the chosen strategy. Includes current and operational planning.</a:t>
            </a:r>
            <a:endParaRPr lang="ru-RU" dirty="0"/>
          </a:p>
        </p:txBody>
      </p:sp>
      <p:sp>
        <p:nvSpPr>
          <p:cNvPr id="9" name="Скругленный прямоугольник 8"/>
          <p:cNvSpPr/>
          <p:nvPr/>
        </p:nvSpPr>
        <p:spPr>
          <a:xfrm>
            <a:off x="3059832" y="207397"/>
            <a:ext cx="3168352" cy="86409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PLANNING</a:t>
            </a:r>
            <a:endParaRPr lang="ru-RU" sz="2000" b="1" dirty="0">
              <a:solidFill>
                <a:schemeClr val="tx1"/>
              </a:solidFill>
            </a:endParaRPr>
          </a:p>
        </p:txBody>
      </p:sp>
      <p:cxnSp>
        <p:nvCxnSpPr>
          <p:cNvPr id="11" name="Прямая со стрелкой 10"/>
          <p:cNvCxnSpPr>
            <a:stCxn id="9" idx="2"/>
          </p:cNvCxnSpPr>
          <p:nvPr/>
        </p:nvCxnSpPr>
        <p:spPr>
          <a:xfrm flipH="1">
            <a:off x="2123728" y="1071493"/>
            <a:ext cx="2520280" cy="905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a:stCxn id="9" idx="2"/>
          </p:cNvCxnSpPr>
          <p:nvPr/>
        </p:nvCxnSpPr>
        <p:spPr>
          <a:xfrm>
            <a:off x="4644008" y="1071493"/>
            <a:ext cx="2088232" cy="8453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523181" y="1988840"/>
            <a:ext cx="2880320" cy="864096"/>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STRATEGIC</a:t>
            </a:r>
            <a:endParaRPr lang="ru-RU" b="1" dirty="0">
              <a:solidFill>
                <a:schemeClr val="tx1"/>
              </a:solidFill>
            </a:endParaRPr>
          </a:p>
        </p:txBody>
      </p:sp>
      <p:sp>
        <p:nvSpPr>
          <p:cNvPr id="15" name="Овал 14"/>
          <p:cNvSpPr/>
          <p:nvPr/>
        </p:nvSpPr>
        <p:spPr>
          <a:xfrm>
            <a:off x="5580112" y="1976693"/>
            <a:ext cx="2880320" cy="864096"/>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TACTICAL</a:t>
            </a:r>
            <a:endParaRPr lang="ru-RU" b="1" dirty="0">
              <a:solidFill>
                <a:schemeClr val="tx1"/>
              </a:solidFill>
            </a:endParaRPr>
          </a:p>
        </p:txBody>
      </p:sp>
      <p:sp>
        <p:nvSpPr>
          <p:cNvPr id="18" name="Двойная стрелка влево/вверх 17"/>
          <p:cNvSpPr/>
          <p:nvPr/>
        </p:nvSpPr>
        <p:spPr>
          <a:xfrm rot="17798665">
            <a:off x="4655785" y="2624552"/>
            <a:ext cx="1387886" cy="1460086"/>
          </a:xfrm>
          <a:prstGeom prst="leftUpArrow">
            <a:avLst>
              <a:gd name="adj1" fmla="val 5324"/>
              <a:gd name="adj2" fmla="val 12796"/>
              <a:gd name="adj3" fmla="val 195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TextBox 18"/>
          <p:cNvSpPr txBox="1"/>
          <p:nvPr/>
        </p:nvSpPr>
        <p:spPr>
          <a:xfrm>
            <a:off x="3852831" y="2406954"/>
            <a:ext cx="1224136" cy="369332"/>
          </a:xfrm>
          <a:prstGeom prst="rect">
            <a:avLst/>
          </a:prstGeom>
          <a:noFill/>
        </p:spPr>
        <p:txBody>
          <a:bodyPr wrap="square" rtlCol="0">
            <a:spAutoFit/>
          </a:bodyPr>
          <a:lstStyle/>
          <a:p>
            <a:r>
              <a:rPr lang="en-US" dirty="0"/>
              <a:t>current</a:t>
            </a:r>
            <a:endParaRPr lang="ru-RU" dirty="0"/>
          </a:p>
        </p:txBody>
      </p:sp>
      <p:sp>
        <p:nvSpPr>
          <p:cNvPr id="20" name="TextBox 19"/>
          <p:cNvSpPr txBox="1"/>
          <p:nvPr/>
        </p:nvSpPr>
        <p:spPr>
          <a:xfrm>
            <a:off x="4009584" y="3968979"/>
            <a:ext cx="1584176" cy="369332"/>
          </a:xfrm>
          <a:prstGeom prst="rect">
            <a:avLst/>
          </a:prstGeom>
          <a:noFill/>
        </p:spPr>
        <p:txBody>
          <a:bodyPr wrap="square" rtlCol="0">
            <a:spAutoFit/>
          </a:bodyPr>
          <a:lstStyle/>
          <a:p>
            <a:r>
              <a:rPr lang="en-US" dirty="0"/>
              <a:t>operational</a:t>
            </a:r>
            <a:endParaRPr lang="ru-RU" dirty="0"/>
          </a:p>
        </p:txBody>
      </p:sp>
    </p:spTree>
    <p:extLst>
      <p:ext uri="{BB962C8B-B14F-4D97-AF65-F5344CB8AC3E}">
        <p14:creationId xmlns:p14="http://schemas.microsoft.com/office/powerpoint/2010/main" val="2334200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3"/>
            <a:ext cx="8784976" cy="864096"/>
          </a:xfrm>
          <a:solidFill>
            <a:srgbClr val="FFFF00"/>
          </a:solidFill>
        </p:spPr>
        <p:txBody>
          <a:bodyPr/>
          <a:lstStyle/>
          <a:p>
            <a:pPr algn="ctr"/>
            <a:r>
              <a:rPr lang="en-US" b="1" dirty="0"/>
              <a:t>STAGES OF STRATEGIC </a:t>
            </a:r>
            <a:r>
              <a:rPr lang="en-US" b="1" dirty="0" smtClean="0"/>
              <a:t>PLANNING</a:t>
            </a:r>
            <a:endParaRPr lang="ru-RU" b="1" dirty="0"/>
          </a:p>
        </p:txBody>
      </p:sp>
      <p:sp>
        <p:nvSpPr>
          <p:cNvPr id="3" name="Объект 2"/>
          <p:cNvSpPr>
            <a:spLocks noGrp="1"/>
          </p:cNvSpPr>
          <p:nvPr>
            <p:ph idx="1"/>
          </p:nvPr>
        </p:nvSpPr>
        <p:spPr>
          <a:xfrm>
            <a:off x="251520" y="1052736"/>
            <a:ext cx="8712968" cy="5616623"/>
          </a:xfrm>
        </p:spPr>
        <p:txBody>
          <a:bodyPr>
            <a:normAutofit/>
          </a:bodyPr>
          <a:lstStyle/>
          <a:p>
            <a:pPr>
              <a:buFont typeface="Wingdings" panose="05000000000000000000" pitchFamily="2" charset="2"/>
              <a:buChar char="v"/>
            </a:pPr>
            <a:r>
              <a:rPr lang="en-US" dirty="0" smtClean="0">
                <a:solidFill>
                  <a:schemeClr val="tx1"/>
                </a:solidFill>
              </a:rPr>
              <a:t>information </a:t>
            </a:r>
            <a:r>
              <a:rPr lang="en-US" dirty="0">
                <a:solidFill>
                  <a:schemeClr val="tx1"/>
                </a:solidFill>
              </a:rPr>
              <a:t>support for strategic </a:t>
            </a:r>
            <a:r>
              <a:rPr lang="en-US" dirty="0" smtClean="0">
                <a:solidFill>
                  <a:schemeClr val="tx1"/>
                </a:solidFill>
              </a:rPr>
              <a:t>planning</a:t>
            </a:r>
            <a:endParaRPr lang="ru-RU" dirty="0" smtClean="0">
              <a:solidFill>
                <a:schemeClr val="tx1"/>
              </a:solidFill>
            </a:endParaRPr>
          </a:p>
          <a:p>
            <a:pPr>
              <a:buFont typeface="Wingdings" panose="05000000000000000000" pitchFamily="2" charset="2"/>
              <a:buChar char="v"/>
            </a:pPr>
            <a:r>
              <a:rPr lang="en-US" dirty="0" smtClean="0">
                <a:solidFill>
                  <a:schemeClr val="tx1"/>
                </a:solidFill>
              </a:rPr>
              <a:t>establishment </a:t>
            </a:r>
            <a:r>
              <a:rPr lang="en-US" dirty="0">
                <a:solidFill>
                  <a:schemeClr val="tx1"/>
                </a:solidFill>
              </a:rPr>
              <a:t>of the mission, vision and goals of the </a:t>
            </a:r>
            <a:r>
              <a:rPr lang="en-US" dirty="0" smtClean="0">
                <a:solidFill>
                  <a:schemeClr val="tx1"/>
                </a:solidFill>
              </a:rPr>
              <a:t>organization</a:t>
            </a:r>
            <a:endParaRPr lang="ru-RU" dirty="0" smtClean="0">
              <a:solidFill>
                <a:schemeClr val="tx1"/>
              </a:solidFill>
            </a:endParaRPr>
          </a:p>
          <a:p>
            <a:pPr marL="0" indent="0">
              <a:buNone/>
            </a:pPr>
            <a:r>
              <a:rPr lang="en-US" b="1" dirty="0" smtClean="0">
                <a:solidFill>
                  <a:schemeClr val="tx1"/>
                </a:solidFill>
              </a:rPr>
              <a:t>MISSION</a:t>
            </a:r>
            <a:r>
              <a:rPr lang="en-US" dirty="0" smtClean="0">
                <a:solidFill>
                  <a:schemeClr val="tx1"/>
                </a:solidFill>
              </a:rPr>
              <a:t> </a:t>
            </a:r>
            <a:r>
              <a:rPr lang="en-US" dirty="0">
                <a:solidFill>
                  <a:schemeClr val="tx1"/>
                </a:solidFill>
              </a:rPr>
              <a:t>is the clear reason for the organization's </a:t>
            </a:r>
            <a:r>
              <a:rPr lang="en-US" dirty="0" smtClean="0">
                <a:solidFill>
                  <a:schemeClr val="tx1"/>
                </a:solidFill>
              </a:rPr>
              <a:t>existence</a:t>
            </a:r>
            <a:endParaRPr lang="ru-RU" dirty="0">
              <a:solidFill>
                <a:schemeClr val="tx1"/>
              </a:solidFill>
            </a:endParaRPr>
          </a:p>
          <a:p>
            <a:pPr marL="0" indent="0">
              <a:buNone/>
            </a:pPr>
            <a:r>
              <a:rPr lang="en-US" b="1" dirty="0" smtClean="0">
                <a:solidFill>
                  <a:schemeClr val="tx1"/>
                </a:solidFill>
              </a:rPr>
              <a:t>VISION</a:t>
            </a:r>
            <a:r>
              <a:rPr lang="en-US" dirty="0" smtClean="0">
                <a:solidFill>
                  <a:schemeClr val="tx1"/>
                </a:solidFill>
              </a:rPr>
              <a:t> </a:t>
            </a:r>
            <a:r>
              <a:rPr lang="en-US" dirty="0">
                <a:solidFill>
                  <a:schemeClr val="tx1"/>
                </a:solidFill>
              </a:rPr>
              <a:t>is an idea about the vision of the future of the </a:t>
            </a:r>
            <a:r>
              <a:rPr lang="en-US" dirty="0" smtClean="0">
                <a:solidFill>
                  <a:schemeClr val="tx1"/>
                </a:solidFill>
              </a:rPr>
              <a:t>organization</a:t>
            </a:r>
            <a:endParaRPr lang="ru-RU" dirty="0" smtClean="0">
              <a:solidFill>
                <a:schemeClr val="tx1"/>
              </a:solidFill>
            </a:endParaRPr>
          </a:p>
          <a:p>
            <a:pPr>
              <a:buFont typeface="Wingdings" panose="05000000000000000000" pitchFamily="2" charset="2"/>
              <a:buChar char="v"/>
            </a:pPr>
            <a:r>
              <a:rPr lang="en-US" dirty="0" smtClean="0">
                <a:solidFill>
                  <a:schemeClr val="tx1"/>
                </a:solidFill>
              </a:rPr>
              <a:t>the </a:t>
            </a:r>
            <a:r>
              <a:rPr lang="en-US" dirty="0">
                <a:solidFill>
                  <a:schemeClr val="tx1"/>
                </a:solidFill>
              </a:rPr>
              <a:t>choice of methods for analyzing factors of the internal and external </a:t>
            </a:r>
            <a:r>
              <a:rPr lang="en-US" dirty="0" smtClean="0">
                <a:solidFill>
                  <a:schemeClr val="tx1"/>
                </a:solidFill>
              </a:rPr>
              <a:t>environment</a:t>
            </a:r>
            <a:endParaRPr lang="ru-RU" dirty="0" smtClean="0">
              <a:solidFill>
                <a:schemeClr val="tx1"/>
              </a:solidFill>
            </a:endParaRPr>
          </a:p>
          <a:p>
            <a:pPr>
              <a:buFont typeface="Wingdings" panose="05000000000000000000" pitchFamily="2" charset="2"/>
              <a:buChar char="v"/>
            </a:pPr>
            <a:r>
              <a:rPr lang="en-US" dirty="0" smtClean="0">
                <a:solidFill>
                  <a:schemeClr val="tx1"/>
                </a:solidFill>
              </a:rPr>
              <a:t>assessment </a:t>
            </a:r>
            <a:r>
              <a:rPr lang="en-US" dirty="0">
                <a:solidFill>
                  <a:schemeClr val="tx1"/>
                </a:solidFill>
              </a:rPr>
              <a:t>and analysis of environmental </a:t>
            </a:r>
            <a:r>
              <a:rPr lang="en-US" dirty="0" smtClean="0">
                <a:solidFill>
                  <a:schemeClr val="tx1"/>
                </a:solidFill>
              </a:rPr>
              <a:t>factors</a:t>
            </a:r>
            <a:endParaRPr lang="ru-RU" dirty="0" smtClean="0">
              <a:solidFill>
                <a:schemeClr val="tx1"/>
              </a:solidFill>
            </a:endParaRPr>
          </a:p>
          <a:p>
            <a:pPr>
              <a:buFont typeface="Wingdings" panose="05000000000000000000" pitchFamily="2" charset="2"/>
              <a:buChar char="v"/>
            </a:pPr>
            <a:r>
              <a:rPr lang="en-US" dirty="0" smtClean="0">
                <a:solidFill>
                  <a:schemeClr val="tx1"/>
                </a:solidFill>
              </a:rPr>
              <a:t>assessment </a:t>
            </a:r>
            <a:r>
              <a:rPr lang="en-US" dirty="0">
                <a:solidFill>
                  <a:schemeClr val="tx1"/>
                </a:solidFill>
              </a:rPr>
              <a:t>and analysis of factors of the internal </a:t>
            </a:r>
            <a:r>
              <a:rPr lang="en-US" dirty="0" smtClean="0">
                <a:solidFill>
                  <a:schemeClr val="tx1"/>
                </a:solidFill>
              </a:rPr>
              <a:t>environment</a:t>
            </a:r>
            <a:endParaRPr lang="ru-RU" dirty="0" smtClean="0">
              <a:solidFill>
                <a:schemeClr val="tx1"/>
              </a:solidFill>
            </a:endParaRPr>
          </a:p>
          <a:p>
            <a:pPr>
              <a:buFont typeface="Wingdings" panose="05000000000000000000" pitchFamily="2" charset="2"/>
              <a:buChar char="v"/>
            </a:pPr>
            <a:r>
              <a:rPr lang="en-US" dirty="0" smtClean="0">
                <a:solidFill>
                  <a:schemeClr val="tx1"/>
                </a:solidFill>
              </a:rPr>
              <a:t>forecasting </a:t>
            </a:r>
            <a:r>
              <a:rPr lang="en-US" dirty="0">
                <a:solidFill>
                  <a:schemeClr val="tx1"/>
                </a:solidFill>
              </a:rPr>
              <a:t>the conditions of functioning and the results of production and economic activities of the </a:t>
            </a:r>
            <a:r>
              <a:rPr lang="en-US" dirty="0" smtClean="0">
                <a:solidFill>
                  <a:schemeClr val="tx1"/>
                </a:solidFill>
              </a:rPr>
              <a:t>enterprise</a:t>
            </a:r>
            <a:endParaRPr lang="ru-RU" dirty="0" smtClean="0">
              <a:solidFill>
                <a:schemeClr val="tx1"/>
              </a:solidFill>
            </a:endParaRPr>
          </a:p>
          <a:p>
            <a:pPr>
              <a:buFont typeface="Wingdings" panose="05000000000000000000" pitchFamily="2" charset="2"/>
              <a:buChar char="v"/>
            </a:pPr>
            <a:r>
              <a:rPr lang="en-US" dirty="0" smtClean="0">
                <a:solidFill>
                  <a:schemeClr val="tx1"/>
                </a:solidFill>
              </a:rPr>
              <a:t>performing </a:t>
            </a:r>
            <a:r>
              <a:rPr lang="en-US" dirty="0">
                <a:solidFill>
                  <a:schemeClr val="tx1"/>
                </a:solidFill>
              </a:rPr>
              <a:t>calculations, justifications, design </a:t>
            </a:r>
            <a:r>
              <a:rPr lang="en-US" dirty="0" smtClean="0">
                <a:solidFill>
                  <a:schemeClr val="tx1"/>
                </a:solidFill>
              </a:rPr>
              <a:t>solutions</a:t>
            </a:r>
            <a:endParaRPr lang="ru-RU" dirty="0" smtClean="0">
              <a:solidFill>
                <a:schemeClr val="tx1"/>
              </a:solidFill>
            </a:endParaRPr>
          </a:p>
          <a:p>
            <a:pPr>
              <a:buFont typeface="Wingdings" panose="05000000000000000000" pitchFamily="2" charset="2"/>
              <a:buChar char="v"/>
            </a:pPr>
            <a:r>
              <a:rPr lang="en-US" dirty="0" smtClean="0">
                <a:solidFill>
                  <a:schemeClr val="tx1"/>
                </a:solidFill>
              </a:rPr>
              <a:t>the </a:t>
            </a:r>
            <a:r>
              <a:rPr lang="en-US" dirty="0">
                <a:solidFill>
                  <a:schemeClr val="tx1"/>
                </a:solidFill>
              </a:rPr>
              <a:t>formation of options for strategies (strategic alternatives</a:t>
            </a:r>
            <a:r>
              <a:rPr lang="en-US" dirty="0" smtClean="0">
                <a:solidFill>
                  <a:schemeClr val="tx1"/>
                </a:solidFill>
              </a:rPr>
              <a:t>)</a:t>
            </a:r>
            <a:endParaRPr lang="ru-RU" dirty="0" smtClean="0">
              <a:solidFill>
                <a:schemeClr val="tx1"/>
              </a:solidFill>
            </a:endParaRPr>
          </a:p>
          <a:p>
            <a:pPr>
              <a:buFont typeface="Wingdings" panose="05000000000000000000" pitchFamily="2" charset="2"/>
              <a:buChar char="v"/>
            </a:pPr>
            <a:r>
              <a:rPr lang="en-US" dirty="0" smtClean="0">
                <a:solidFill>
                  <a:schemeClr val="tx1"/>
                </a:solidFill>
              </a:rPr>
              <a:t>choice </a:t>
            </a:r>
            <a:r>
              <a:rPr lang="en-US" dirty="0">
                <a:solidFill>
                  <a:schemeClr val="tx1"/>
                </a:solidFill>
              </a:rPr>
              <a:t>of </a:t>
            </a:r>
            <a:r>
              <a:rPr lang="en-US" dirty="0" smtClean="0">
                <a:solidFill>
                  <a:schemeClr val="tx1"/>
                </a:solidFill>
              </a:rPr>
              <a:t>strategy</a:t>
            </a:r>
            <a:endParaRPr lang="ru-RU" dirty="0" smtClean="0">
              <a:solidFill>
                <a:schemeClr val="tx1"/>
              </a:solidFill>
            </a:endParaRPr>
          </a:p>
          <a:p>
            <a:pPr>
              <a:buFont typeface="Wingdings" panose="05000000000000000000" pitchFamily="2" charset="2"/>
              <a:buChar char="v"/>
            </a:pPr>
            <a:r>
              <a:rPr lang="en-US" dirty="0" smtClean="0">
                <a:solidFill>
                  <a:schemeClr val="tx1"/>
                </a:solidFill>
              </a:rPr>
              <a:t>assessment </a:t>
            </a:r>
            <a:r>
              <a:rPr lang="en-US" dirty="0">
                <a:solidFill>
                  <a:schemeClr val="tx1"/>
                </a:solidFill>
              </a:rPr>
              <a:t>of the strategy for compliance with the established </a:t>
            </a:r>
            <a:r>
              <a:rPr lang="en-US" dirty="0" smtClean="0">
                <a:solidFill>
                  <a:schemeClr val="tx1"/>
                </a:solidFill>
              </a:rPr>
              <a:t>criteria</a:t>
            </a:r>
            <a:endParaRPr lang="ru-RU" dirty="0">
              <a:solidFill>
                <a:schemeClr val="tx1"/>
              </a:solidFill>
            </a:endParaRPr>
          </a:p>
        </p:txBody>
      </p:sp>
    </p:spTree>
    <p:extLst>
      <p:ext uri="{BB962C8B-B14F-4D97-AF65-F5344CB8AC3E}">
        <p14:creationId xmlns:p14="http://schemas.microsoft.com/office/powerpoint/2010/main" val="3561372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640960" cy="864096"/>
          </a:xfrm>
          <a:solidFill>
            <a:srgbClr val="FFFF00"/>
          </a:solidFill>
        </p:spPr>
        <p:txBody>
          <a:bodyPr/>
          <a:lstStyle/>
          <a:p>
            <a:pPr algn="ctr"/>
            <a:r>
              <a:rPr lang="en-US" b="1" dirty="0">
                <a:solidFill>
                  <a:schemeClr val="tx1"/>
                </a:solidFill>
              </a:rPr>
              <a:t>ORGANIZATION</a:t>
            </a:r>
            <a:endParaRPr lang="ru-RU" b="1" dirty="0">
              <a:solidFill>
                <a:schemeClr val="tx1"/>
              </a:solidFill>
            </a:endParaRPr>
          </a:p>
        </p:txBody>
      </p:sp>
      <p:sp>
        <p:nvSpPr>
          <p:cNvPr id="3" name="Объект 2"/>
          <p:cNvSpPr>
            <a:spLocks noGrp="1"/>
          </p:cNvSpPr>
          <p:nvPr>
            <p:ph idx="1"/>
          </p:nvPr>
        </p:nvSpPr>
        <p:spPr>
          <a:xfrm>
            <a:off x="251520" y="1124745"/>
            <a:ext cx="8784976" cy="3528392"/>
          </a:xfrm>
        </p:spPr>
        <p:txBody>
          <a:bodyPr>
            <a:normAutofit/>
          </a:bodyPr>
          <a:lstStyle/>
          <a:p>
            <a:r>
              <a:rPr lang="en-US" sz="2800" b="1" dirty="0" smtClean="0">
                <a:solidFill>
                  <a:schemeClr val="tx1"/>
                </a:solidFill>
              </a:rPr>
              <a:t>is </a:t>
            </a:r>
            <a:r>
              <a:rPr lang="en-US" sz="2800" b="1" dirty="0">
                <a:solidFill>
                  <a:schemeClr val="tx1"/>
                </a:solidFill>
              </a:rPr>
              <a:t>a type of management activity that reflects the process of creating an organization's management </a:t>
            </a:r>
            <a:r>
              <a:rPr lang="en-US" sz="2800" b="1" dirty="0" smtClean="0">
                <a:solidFill>
                  <a:schemeClr val="tx1"/>
                </a:solidFill>
              </a:rPr>
              <a:t>structure</a:t>
            </a:r>
            <a:r>
              <a:rPr lang="ru-RU" sz="2800" b="1" dirty="0">
                <a:solidFill>
                  <a:schemeClr val="tx1"/>
                </a:solidFill>
              </a:rPr>
              <a:t>.</a:t>
            </a:r>
            <a:endParaRPr lang="ru-RU" sz="2800" b="1" dirty="0" smtClean="0">
              <a:solidFill>
                <a:schemeClr val="tx1"/>
              </a:solidFill>
            </a:endParaRPr>
          </a:p>
          <a:p>
            <a:pPr marL="0" indent="0">
              <a:buNone/>
            </a:pPr>
            <a:r>
              <a:rPr lang="en-US" sz="2800" dirty="0" smtClean="0">
                <a:solidFill>
                  <a:schemeClr val="tx1"/>
                </a:solidFill>
              </a:rPr>
              <a:t>The </a:t>
            </a:r>
            <a:r>
              <a:rPr lang="en-US" sz="2800" dirty="0">
                <a:solidFill>
                  <a:schemeClr val="tx1"/>
                </a:solidFill>
              </a:rPr>
              <a:t>organization is based on three categories: </a:t>
            </a:r>
            <a:r>
              <a:rPr lang="en-US" sz="2800" u="sng" dirty="0">
                <a:solidFill>
                  <a:schemeClr val="tx1"/>
                </a:solidFill>
              </a:rPr>
              <a:t>authority, responsibility and delegation</a:t>
            </a:r>
            <a:r>
              <a:rPr lang="en-US" sz="2800" dirty="0">
                <a:solidFill>
                  <a:schemeClr val="tx1"/>
                </a:solidFill>
              </a:rPr>
              <a:t>.</a:t>
            </a:r>
            <a:endParaRPr lang="ru-RU" sz="2800" dirty="0">
              <a:solidFill>
                <a:schemeClr val="tx1"/>
              </a:solidFill>
            </a:endParaRPr>
          </a:p>
        </p:txBody>
      </p:sp>
      <p:pic>
        <p:nvPicPr>
          <p:cNvPr id="3074" name="Picture 2" descr="Article: How to build a high-performance organization? — People Matte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7784" y="4258876"/>
            <a:ext cx="4245042" cy="2387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218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Овал 10"/>
          <p:cNvSpPr/>
          <p:nvPr/>
        </p:nvSpPr>
        <p:spPr>
          <a:xfrm>
            <a:off x="179512" y="712212"/>
            <a:ext cx="2952328" cy="936104"/>
          </a:xfrm>
          <a:prstGeom prst="ellipse">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AUTHORITY</a:t>
            </a:r>
            <a:endParaRPr lang="ru-RU" b="1" dirty="0">
              <a:solidFill>
                <a:schemeClr val="tx1"/>
              </a:solidFill>
            </a:endParaRPr>
          </a:p>
        </p:txBody>
      </p:sp>
      <p:sp>
        <p:nvSpPr>
          <p:cNvPr id="12" name="Овал 11"/>
          <p:cNvSpPr/>
          <p:nvPr/>
        </p:nvSpPr>
        <p:spPr>
          <a:xfrm>
            <a:off x="54467" y="2996952"/>
            <a:ext cx="3468277" cy="1080120"/>
          </a:xfrm>
          <a:prstGeom prst="ellipse">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RESPONSIBILITY</a:t>
            </a:r>
            <a:endParaRPr lang="ru-RU" b="1" dirty="0">
              <a:solidFill>
                <a:schemeClr val="tx1"/>
              </a:solidFill>
            </a:endParaRPr>
          </a:p>
        </p:txBody>
      </p:sp>
      <p:sp>
        <p:nvSpPr>
          <p:cNvPr id="13" name="Овал 12"/>
          <p:cNvSpPr/>
          <p:nvPr/>
        </p:nvSpPr>
        <p:spPr>
          <a:xfrm>
            <a:off x="179512" y="5376752"/>
            <a:ext cx="2952328" cy="936104"/>
          </a:xfrm>
          <a:prstGeom prst="ellipse">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DELEGATION</a:t>
            </a:r>
            <a:endParaRPr lang="ru-RU" b="1" dirty="0">
              <a:solidFill>
                <a:schemeClr val="tx1"/>
              </a:solidFill>
            </a:endParaRPr>
          </a:p>
        </p:txBody>
      </p:sp>
      <p:sp>
        <p:nvSpPr>
          <p:cNvPr id="18" name="Выноска со стрелкой влево 17"/>
          <p:cNvSpPr/>
          <p:nvPr/>
        </p:nvSpPr>
        <p:spPr>
          <a:xfrm>
            <a:off x="3131840" y="116632"/>
            <a:ext cx="5616624" cy="2127264"/>
          </a:xfrm>
          <a:prstGeom prst="leftArrowCallout">
            <a:avLst>
              <a:gd name="adj1" fmla="val 14386"/>
              <a:gd name="adj2" fmla="val 12870"/>
              <a:gd name="adj3" fmla="val 25000"/>
              <a:gd name="adj4" fmla="val 83201"/>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a:solidFill>
                  <a:schemeClr val="tx1"/>
                </a:solidFill>
              </a:rPr>
              <a:t>is a limited right to use the resources of an enterprise (material, financial, labor, etc.) and direct the efforts of subordinate employees to fulfill established tasks. Powers are delegated to positions, not to a person</a:t>
            </a:r>
            <a:r>
              <a:rPr lang="en-US" dirty="0"/>
              <a:t>.</a:t>
            </a:r>
            <a:endParaRPr lang="ru-RU" dirty="0"/>
          </a:p>
        </p:txBody>
      </p:sp>
      <p:sp>
        <p:nvSpPr>
          <p:cNvPr id="19" name="Выноска со стрелкой влево 18"/>
          <p:cNvSpPr/>
          <p:nvPr/>
        </p:nvSpPr>
        <p:spPr>
          <a:xfrm>
            <a:off x="3504934" y="2636912"/>
            <a:ext cx="5387546" cy="1656184"/>
          </a:xfrm>
          <a:prstGeom prst="leftArrowCallout">
            <a:avLst>
              <a:gd name="adj1" fmla="val 14386"/>
              <a:gd name="adj2" fmla="val 12870"/>
              <a:gd name="adj3" fmla="val 25000"/>
              <a:gd name="adj4" fmla="val 83201"/>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a:solidFill>
                  <a:schemeClr val="tx1"/>
                </a:solidFill>
              </a:rPr>
              <a:t>is the duty of an official to fulfill the assigned tasks and ensure their positive solution.</a:t>
            </a:r>
            <a:endParaRPr lang="ru-RU" dirty="0"/>
          </a:p>
        </p:txBody>
      </p:sp>
      <p:sp>
        <p:nvSpPr>
          <p:cNvPr id="20" name="Выноска со стрелкой влево 19"/>
          <p:cNvSpPr/>
          <p:nvPr/>
        </p:nvSpPr>
        <p:spPr>
          <a:xfrm>
            <a:off x="3131840" y="4781172"/>
            <a:ext cx="5387546" cy="1960196"/>
          </a:xfrm>
          <a:prstGeom prst="leftArrowCallout">
            <a:avLst>
              <a:gd name="adj1" fmla="val 14386"/>
              <a:gd name="adj2" fmla="val 12870"/>
              <a:gd name="adj3" fmla="val 25000"/>
              <a:gd name="adj4" fmla="val 83201"/>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a:solidFill>
                  <a:schemeClr val="tx1"/>
                </a:solidFill>
              </a:rPr>
              <a:t>is the transfer of tasks and powers to a person who assumes responsibility for their implementation.</a:t>
            </a:r>
            <a:endParaRPr lang="ru-RU" dirty="0"/>
          </a:p>
        </p:txBody>
      </p:sp>
    </p:spTree>
    <p:extLst>
      <p:ext uri="{BB962C8B-B14F-4D97-AF65-F5344CB8AC3E}">
        <p14:creationId xmlns:p14="http://schemas.microsoft.com/office/powerpoint/2010/main" val="1178937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784976" cy="936104"/>
          </a:xfrm>
          <a:solidFill>
            <a:srgbClr val="FFFF00"/>
          </a:solidFill>
        </p:spPr>
        <p:txBody>
          <a:bodyPr/>
          <a:lstStyle/>
          <a:p>
            <a:pPr algn="ctr"/>
            <a:r>
              <a:rPr lang="en-US" b="1" dirty="0"/>
              <a:t>THE ORGANIZATIONAL STRUCTURE OF MANAGEMENT</a:t>
            </a:r>
            <a:endParaRPr lang="ru-RU" b="1" dirty="0"/>
          </a:p>
        </p:txBody>
      </p:sp>
      <p:sp>
        <p:nvSpPr>
          <p:cNvPr id="3" name="Объект 2"/>
          <p:cNvSpPr>
            <a:spLocks noGrp="1"/>
          </p:cNvSpPr>
          <p:nvPr>
            <p:ph idx="1"/>
          </p:nvPr>
        </p:nvSpPr>
        <p:spPr>
          <a:xfrm>
            <a:off x="323528" y="1340768"/>
            <a:ext cx="8568952" cy="3672408"/>
          </a:xfrm>
        </p:spPr>
        <p:txBody>
          <a:bodyPr>
            <a:normAutofit/>
          </a:bodyPr>
          <a:lstStyle/>
          <a:p>
            <a:pPr marL="0" indent="0">
              <a:buNone/>
            </a:pPr>
            <a:r>
              <a:rPr lang="en-US" sz="2800" b="1" dirty="0" smtClean="0">
                <a:solidFill>
                  <a:schemeClr val="tx1"/>
                </a:solidFill>
              </a:rPr>
              <a:t>is </a:t>
            </a:r>
            <a:r>
              <a:rPr lang="en-US" sz="2800" b="1" dirty="0">
                <a:solidFill>
                  <a:schemeClr val="tx1"/>
                </a:solidFill>
              </a:rPr>
              <a:t>a well-organized set of units that form the levels of management, their interconnection and permitting the management of the organization</a:t>
            </a:r>
            <a:r>
              <a:rPr lang="en-US" sz="2800" b="1" dirty="0" smtClean="0">
                <a:solidFill>
                  <a:schemeClr val="tx1"/>
                </a:solidFill>
              </a:rPr>
              <a:t>.</a:t>
            </a:r>
          </a:p>
          <a:p>
            <a:pPr marL="0" indent="0">
              <a:buNone/>
            </a:pPr>
            <a:endParaRPr lang="en-US" sz="2800" b="1" dirty="0" smtClean="0">
              <a:solidFill>
                <a:schemeClr val="tx1"/>
              </a:solidFill>
            </a:endParaRPr>
          </a:p>
          <a:p>
            <a:pPr marL="0" indent="0">
              <a:buNone/>
            </a:pPr>
            <a:r>
              <a:rPr lang="en-US" sz="2800" dirty="0" smtClean="0">
                <a:solidFill>
                  <a:schemeClr val="tx1"/>
                </a:solidFill>
              </a:rPr>
              <a:t>There </a:t>
            </a:r>
            <a:r>
              <a:rPr lang="en-US" sz="2800" dirty="0">
                <a:solidFill>
                  <a:schemeClr val="tx1"/>
                </a:solidFill>
              </a:rPr>
              <a:t>are </a:t>
            </a:r>
            <a:r>
              <a:rPr lang="en-US" sz="2800" b="1" dirty="0">
                <a:solidFill>
                  <a:schemeClr val="tx1"/>
                </a:solidFill>
              </a:rPr>
              <a:t>two main </a:t>
            </a:r>
            <a:r>
              <a:rPr lang="en-US" sz="2800" dirty="0">
                <a:solidFill>
                  <a:schemeClr val="tx1"/>
                </a:solidFill>
              </a:rPr>
              <a:t>management structures - </a:t>
            </a:r>
            <a:r>
              <a:rPr lang="en-US" sz="2800" b="1" dirty="0">
                <a:solidFill>
                  <a:schemeClr val="tx1"/>
                </a:solidFill>
              </a:rPr>
              <a:t>linear</a:t>
            </a:r>
            <a:r>
              <a:rPr lang="en-US" sz="2800" dirty="0">
                <a:solidFill>
                  <a:schemeClr val="tx1"/>
                </a:solidFill>
              </a:rPr>
              <a:t> and </a:t>
            </a:r>
            <a:r>
              <a:rPr lang="en-US" sz="2800" b="1" dirty="0">
                <a:solidFill>
                  <a:schemeClr val="tx1"/>
                </a:solidFill>
              </a:rPr>
              <a:t>functional</a:t>
            </a:r>
            <a:r>
              <a:rPr lang="en-US" sz="2800" dirty="0">
                <a:solidFill>
                  <a:schemeClr val="tx1"/>
                </a:solidFill>
              </a:rPr>
              <a:t>.</a:t>
            </a:r>
            <a:endParaRPr lang="ru-RU" sz="2800" dirty="0">
              <a:solidFill>
                <a:schemeClr val="tx1"/>
              </a:solidFill>
            </a:endParaRPr>
          </a:p>
        </p:txBody>
      </p:sp>
      <p:sp>
        <p:nvSpPr>
          <p:cNvPr id="4" name="AutoShape 2" descr="Download Free png Organizational Structure Flowchart Painted, Hand Painted  ... - DLPNG.co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Download Free png Organizational Structure Flowchart Painted, Hand Painted  ... - DLPNG.com"/>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41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4360762"/>
            <a:ext cx="2808312" cy="2497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9594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8640960" cy="1339551"/>
          </a:xfrm>
          <a:solidFill>
            <a:srgbClr val="FFFF00"/>
          </a:solidFill>
        </p:spPr>
        <p:txBody>
          <a:bodyPr/>
          <a:lstStyle/>
          <a:p>
            <a:pPr algn="ctr"/>
            <a:r>
              <a:rPr lang="en-US" b="1" dirty="0"/>
              <a:t>LINEAR ORGANIZATIONAL MANAGEMENT </a:t>
            </a:r>
            <a:r>
              <a:rPr lang="en-US" b="1" dirty="0" smtClean="0"/>
              <a:t>STRUCTURE</a:t>
            </a:r>
            <a:endParaRPr lang="ru-RU" b="1" dirty="0"/>
          </a:p>
        </p:txBody>
      </p:sp>
      <p:sp>
        <p:nvSpPr>
          <p:cNvPr id="3" name="Объект 2"/>
          <p:cNvSpPr>
            <a:spLocks noGrp="1"/>
          </p:cNvSpPr>
          <p:nvPr>
            <p:ph idx="1"/>
          </p:nvPr>
        </p:nvSpPr>
        <p:spPr>
          <a:xfrm>
            <a:off x="251520" y="1628801"/>
            <a:ext cx="8640960" cy="2304256"/>
          </a:xfrm>
        </p:spPr>
        <p:txBody>
          <a:bodyPr>
            <a:normAutofit/>
          </a:bodyPr>
          <a:lstStyle/>
          <a:p>
            <a:pPr marL="0" indent="0">
              <a:buNone/>
            </a:pPr>
            <a:r>
              <a:rPr lang="en-US" sz="2400" dirty="0" smtClean="0">
                <a:solidFill>
                  <a:schemeClr val="tx1"/>
                </a:solidFill>
              </a:rPr>
              <a:t>a </a:t>
            </a:r>
            <a:r>
              <a:rPr lang="en-US" sz="2400" dirty="0">
                <a:solidFill>
                  <a:schemeClr val="tx1"/>
                </a:solidFill>
              </a:rPr>
              <a:t>set of mutually subordinate bodies in the form of a hierarchical ladder, where each manager is subordinate to only one manager and all connections with the highest levels of management go through him.</a:t>
            </a:r>
            <a:endParaRPr lang="ru-RU" sz="2400" dirty="0">
              <a:solidFill>
                <a:schemeClr val="tx1"/>
              </a:solidFill>
            </a:endParaRPr>
          </a:p>
        </p:txBody>
      </p:sp>
      <p:pic>
        <p:nvPicPr>
          <p:cNvPr id="5162" name="Picture 42"/>
          <p:cNvPicPr>
            <a:picLocks noChangeAspect="1" noChangeArrowheads="1"/>
          </p:cNvPicPr>
          <p:nvPr/>
        </p:nvPicPr>
        <p:blipFill rotWithShape="1">
          <a:blip r:embed="rId2">
            <a:extLst>
              <a:ext uri="{28A0092B-C50C-407E-A947-70E740481C1C}">
                <a14:useLocalDpi xmlns:a14="http://schemas.microsoft.com/office/drawing/2010/main" val="0"/>
              </a:ext>
            </a:extLst>
          </a:blip>
          <a:srcRect l="9947" t="45962" r="32749" b="37873"/>
          <a:stretch/>
        </p:blipFill>
        <p:spPr bwMode="auto">
          <a:xfrm>
            <a:off x="873235" y="4365104"/>
            <a:ext cx="7455877" cy="1182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4349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712968" cy="936104"/>
          </a:xfrm>
          <a:solidFill>
            <a:srgbClr val="FFFF00"/>
          </a:solidFill>
        </p:spPr>
        <p:txBody>
          <a:bodyPr/>
          <a:lstStyle/>
          <a:p>
            <a:pPr algn="ctr"/>
            <a:r>
              <a:rPr lang="en-US" b="1" dirty="0"/>
              <a:t>FUNCTIONAL ORGANIZATIONAL MANAGEMENT STRUCTURE</a:t>
            </a:r>
            <a:endParaRPr lang="ru-RU" b="1" dirty="0"/>
          </a:p>
        </p:txBody>
      </p:sp>
      <p:sp>
        <p:nvSpPr>
          <p:cNvPr id="3" name="Объект 2"/>
          <p:cNvSpPr>
            <a:spLocks noGrp="1"/>
          </p:cNvSpPr>
          <p:nvPr>
            <p:ph idx="1"/>
          </p:nvPr>
        </p:nvSpPr>
        <p:spPr>
          <a:xfrm>
            <a:off x="251520" y="1268760"/>
            <a:ext cx="8784976" cy="2448272"/>
          </a:xfrm>
        </p:spPr>
        <p:txBody>
          <a:bodyPr>
            <a:normAutofit/>
          </a:bodyPr>
          <a:lstStyle/>
          <a:p>
            <a:pPr marL="0" indent="0">
              <a:buNone/>
            </a:pPr>
            <a:r>
              <a:rPr lang="en-US" sz="2400" dirty="0" smtClean="0">
                <a:solidFill>
                  <a:schemeClr val="tx1"/>
                </a:solidFill>
              </a:rPr>
              <a:t>a </a:t>
            </a:r>
            <a:r>
              <a:rPr lang="en-US" sz="2400" dirty="0">
                <a:solidFill>
                  <a:schemeClr val="tx1"/>
                </a:solidFill>
              </a:rPr>
              <a:t>hierarchy of bodies that ensure the implementation of each management function at all levels, while managers specialize in individual management functions that are performed by relevant specialists.</a:t>
            </a:r>
            <a:endParaRPr lang="ru-RU" sz="2400" dirty="0">
              <a:solidFill>
                <a:schemeClr val="tx1"/>
              </a:solidFill>
            </a:endParaRPr>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353" t="39002" r="33831" b="16977"/>
          <a:stretch/>
        </p:blipFill>
        <p:spPr bwMode="auto">
          <a:xfrm>
            <a:off x="1115616" y="3356992"/>
            <a:ext cx="7132320" cy="3220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8352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9"/>
            <a:ext cx="8784976" cy="864096"/>
          </a:xfrm>
          <a:solidFill>
            <a:srgbClr val="FFFF00"/>
          </a:solidFill>
        </p:spPr>
        <p:txBody>
          <a:bodyPr/>
          <a:lstStyle/>
          <a:p>
            <a:pPr algn="ctr"/>
            <a:r>
              <a:rPr lang="en-US" b="1" dirty="0">
                <a:solidFill>
                  <a:schemeClr val="tx1"/>
                </a:solidFill>
              </a:rPr>
              <a:t>Motivating</a:t>
            </a:r>
            <a:endParaRPr lang="ru-RU" b="1" dirty="0">
              <a:solidFill>
                <a:schemeClr val="tx1"/>
              </a:solidFill>
            </a:endParaRPr>
          </a:p>
        </p:txBody>
      </p:sp>
      <p:sp>
        <p:nvSpPr>
          <p:cNvPr id="3" name="Объект 2"/>
          <p:cNvSpPr>
            <a:spLocks noGrp="1"/>
          </p:cNvSpPr>
          <p:nvPr>
            <p:ph idx="1"/>
          </p:nvPr>
        </p:nvSpPr>
        <p:spPr>
          <a:xfrm>
            <a:off x="395536" y="1268760"/>
            <a:ext cx="8568952" cy="5328591"/>
          </a:xfrm>
        </p:spPr>
        <p:txBody>
          <a:bodyPr>
            <a:normAutofit/>
          </a:bodyPr>
          <a:lstStyle/>
          <a:p>
            <a:pPr marL="0" indent="0">
              <a:buNone/>
            </a:pPr>
            <a:r>
              <a:rPr lang="en-US" sz="2800" dirty="0" smtClean="0">
                <a:solidFill>
                  <a:schemeClr val="tx1"/>
                </a:solidFill>
              </a:rPr>
              <a:t>is </a:t>
            </a:r>
            <a:r>
              <a:rPr lang="en-US" sz="2800" dirty="0">
                <a:solidFill>
                  <a:schemeClr val="tx1"/>
                </a:solidFill>
              </a:rPr>
              <a:t>a type of management activity that provides a process of motivating oneself and other employees to activities that are aimed at achieving personal goals and objectives of the organization</a:t>
            </a:r>
            <a:r>
              <a:rPr lang="en-US" sz="2800" dirty="0" smtClean="0">
                <a:solidFill>
                  <a:schemeClr val="tx1"/>
                </a:solidFill>
              </a:rPr>
              <a:t>.</a:t>
            </a:r>
            <a:endParaRPr lang="uk-UA" sz="2800" dirty="0" smtClean="0">
              <a:solidFill>
                <a:schemeClr val="tx1"/>
              </a:solidFill>
            </a:endParaRPr>
          </a:p>
          <a:p>
            <a:pPr marL="0" indent="0" algn="ctr">
              <a:buNone/>
            </a:pPr>
            <a:r>
              <a:rPr lang="en-US" sz="2800" b="1" u="sng" dirty="0">
                <a:solidFill>
                  <a:schemeClr val="tx1"/>
                </a:solidFill>
              </a:rPr>
              <a:t>ALGORITHM OF </a:t>
            </a:r>
            <a:r>
              <a:rPr lang="en-US" sz="2800" b="1" u="sng" dirty="0" smtClean="0">
                <a:solidFill>
                  <a:schemeClr val="tx1"/>
                </a:solidFill>
              </a:rPr>
              <a:t>MOTIVATION</a:t>
            </a:r>
            <a:endParaRPr lang="uk-UA" sz="2800" b="1" u="sng" dirty="0" smtClean="0">
              <a:solidFill>
                <a:schemeClr val="tx1"/>
              </a:solidFill>
            </a:endParaRPr>
          </a:p>
          <a:p>
            <a:pPr marL="0" indent="0" algn="ctr">
              <a:buNone/>
            </a:pPr>
            <a:endParaRPr lang="uk-UA" sz="2800" b="1" u="sng" dirty="0">
              <a:solidFill>
                <a:schemeClr val="tx1"/>
              </a:solidFill>
            </a:endParaRPr>
          </a:p>
          <a:p>
            <a:pPr marL="0" indent="0" algn="ctr">
              <a:buNone/>
            </a:pPr>
            <a:r>
              <a:rPr lang="en-US" sz="2800" dirty="0">
                <a:solidFill>
                  <a:schemeClr val="tx1"/>
                </a:solidFill>
              </a:rPr>
              <a:t>NEEDS </a:t>
            </a:r>
            <a:r>
              <a:rPr lang="uk-UA" sz="2800" dirty="0" smtClean="0">
                <a:solidFill>
                  <a:schemeClr val="tx1"/>
                </a:solidFill>
              </a:rPr>
              <a:t>    </a:t>
            </a:r>
            <a:r>
              <a:rPr lang="en-US" sz="2800" dirty="0" smtClean="0">
                <a:solidFill>
                  <a:schemeClr val="tx1"/>
                </a:solidFill>
              </a:rPr>
              <a:t>INTERESTS </a:t>
            </a:r>
            <a:r>
              <a:rPr lang="uk-UA" sz="2800" dirty="0" smtClean="0">
                <a:solidFill>
                  <a:schemeClr val="tx1"/>
                </a:solidFill>
              </a:rPr>
              <a:t>   </a:t>
            </a:r>
            <a:r>
              <a:rPr lang="en-US" sz="2800" dirty="0" smtClean="0">
                <a:solidFill>
                  <a:schemeClr val="tx1"/>
                </a:solidFill>
              </a:rPr>
              <a:t>INCENTIVES MOTIVES</a:t>
            </a:r>
            <a:r>
              <a:rPr lang="uk-UA" sz="2800" dirty="0" smtClean="0">
                <a:solidFill>
                  <a:schemeClr val="tx1"/>
                </a:solidFill>
              </a:rPr>
              <a:t>    </a:t>
            </a:r>
            <a:r>
              <a:rPr lang="en-US" sz="2800" dirty="0" smtClean="0">
                <a:solidFill>
                  <a:schemeClr val="tx1"/>
                </a:solidFill>
              </a:rPr>
              <a:t>BEHAVIOR </a:t>
            </a:r>
            <a:r>
              <a:rPr lang="uk-UA" sz="2800" dirty="0" smtClean="0">
                <a:solidFill>
                  <a:schemeClr val="tx1"/>
                </a:solidFill>
              </a:rPr>
              <a:t>   </a:t>
            </a:r>
            <a:r>
              <a:rPr lang="en-US" sz="2800" dirty="0" smtClean="0">
                <a:solidFill>
                  <a:schemeClr val="tx1"/>
                </a:solidFill>
              </a:rPr>
              <a:t>REWARDS</a:t>
            </a:r>
            <a:r>
              <a:rPr lang="uk-UA" sz="2800" dirty="0" smtClean="0">
                <a:solidFill>
                  <a:schemeClr val="tx1"/>
                </a:solidFill>
              </a:rPr>
              <a:t> </a:t>
            </a:r>
            <a:r>
              <a:rPr lang="en-US" sz="2800" dirty="0" smtClean="0">
                <a:solidFill>
                  <a:schemeClr val="tx1"/>
                </a:solidFill>
              </a:rPr>
              <a:t> OBJECTIVES</a:t>
            </a:r>
            <a:endParaRPr lang="ru-RU" sz="2800" dirty="0">
              <a:solidFill>
                <a:schemeClr val="tx1"/>
              </a:solidFill>
            </a:endParaRPr>
          </a:p>
          <a:p>
            <a:pPr marL="0" indent="0">
              <a:buNone/>
            </a:pPr>
            <a:endParaRPr lang="ru-RU" sz="2800" dirty="0">
              <a:solidFill>
                <a:schemeClr val="tx1"/>
              </a:solidFill>
            </a:endParaRPr>
          </a:p>
        </p:txBody>
      </p:sp>
      <p:cxnSp>
        <p:nvCxnSpPr>
          <p:cNvPr id="5" name="Прямая со стрелкой 4"/>
          <p:cNvCxnSpPr/>
          <p:nvPr/>
        </p:nvCxnSpPr>
        <p:spPr>
          <a:xfrm>
            <a:off x="2699792" y="4941168"/>
            <a:ext cx="504056" cy="0"/>
          </a:xfrm>
          <a:prstGeom prst="straightConnector1">
            <a:avLst/>
          </a:prstGeom>
          <a:ln>
            <a:solidFill>
              <a:srgbClr val="FF0000"/>
            </a:solidFill>
            <a:tailEnd type="arrow"/>
          </a:ln>
        </p:spPr>
        <p:style>
          <a:lnRef idx="3">
            <a:schemeClr val="dk1"/>
          </a:lnRef>
          <a:fillRef idx="0">
            <a:schemeClr val="dk1"/>
          </a:fillRef>
          <a:effectRef idx="2">
            <a:schemeClr val="dk1"/>
          </a:effectRef>
          <a:fontRef idx="minor">
            <a:schemeClr val="tx1"/>
          </a:fontRef>
        </p:style>
      </p:cxnSp>
      <p:cxnSp>
        <p:nvCxnSpPr>
          <p:cNvPr id="6" name="Прямая со стрелкой 5"/>
          <p:cNvCxnSpPr/>
          <p:nvPr/>
        </p:nvCxnSpPr>
        <p:spPr>
          <a:xfrm>
            <a:off x="5292080" y="4941168"/>
            <a:ext cx="504056" cy="0"/>
          </a:xfrm>
          <a:prstGeom prst="straightConnector1">
            <a:avLst/>
          </a:prstGeom>
          <a:ln>
            <a:solidFill>
              <a:srgbClr val="FF0000"/>
            </a:solidFill>
            <a:tailEnd type="arrow"/>
          </a:ln>
        </p:spPr>
        <p:style>
          <a:lnRef idx="3">
            <a:schemeClr val="dk1"/>
          </a:lnRef>
          <a:fillRef idx="0">
            <a:schemeClr val="dk1"/>
          </a:fillRef>
          <a:effectRef idx="2">
            <a:schemeClr val="dk1"/>
          </a:effectRef>
          <a:fontRef idx="minor">
            <a:schemeClr val="tx1"/>
          </a:fontRef>
        </p:style>
      </p:cxnSp>
      <p:cxnSp>
        <p:nvCxnSpPr>
          <p:cNvPr id="7" name="Прямая со стрелкой 6"/>
          <p:cNvCxnSpPr/>
          <p:nvPr/>
        </p:nvCxnSpPr>
        <p:spPr>
          <a:xfrm>
            <a:off x="971600" y="5373216"/>
            <a:ext cx="504056" cy="0"/>
          </a:xfrm>
          <a:prstGeom prst="straightConnector1">
            <a:avLst/>
          </a:prstGeom>
          <a:ln>
            <a:solidFill>
              <a:srgbClr val="FF0000"/>
            </a:solidFill>
            <a:tailEnd type="arrow"/>
          </a:ln>
        </p:spPr>
        <p:style>
          <a:lnRef idx="3">
            <a:schemeClr val="dk1"/>
          </a:lnRef>
          <a:fillRef idx="0">
            <a:schemeClr val="dk1"/>
          </a:fillRef>
          <a:effectRef idx="2">
            <a:schemeClr val="dk1"/>
          </a:effectRef>
          <a:fontRef idx="minor">
            <a:schemeClr val="tx1"/>
          </a:fontRef>
        </p:style>
      </p:cxnSp>
      <p:cxnSp>
        <p:nvCxnSpPr>
          <p:cNvPr id="8" name="Прямая со стрелкой 7"/>
          <p:cNvCxnSpPr/>
          <p:nvPr/>
        </p:nvCxnSpPr>
        <p:spPr>
          <a:xfrm>
            <a:off x="3059832" y="5805264"/>
            <a:ext cx="504056" cy="0"/>
          </a:xfrm>
          <a:prstGeom prst="straightConnector1">
            <a:avLst/>
          </a:prstGeom>
          <a:ln>
            <a:solidFill>
              <a:srgbClr val="FF0000"/>
            </a:solidFill>
            <a:tailEnd type="arrow"/>
          </a:ln>
        </p:spPr>
        <p:style>
          <a:lnRef idx="3">
            <a:schemeClr val="dk1"/>
          </a:lnRef>
          <a:fillRef idx="0">
            <a:schemeClr val="dk1"/>
          </a:fillRef>
          <a:effectRef idx="2">
            <a:schemeClr val="dk1"/>
          </a:effectRef>
          <a:fontRef idx="minor">
            <a:schemeClr val="tx1"/>
          </a:fontRef>
        </p:style>
      </p:cxnSp>
      <p:cxnSp>
        <p:nvCxnSpPr>
          <p:cNvPr id="9" name="Прямая со стрелкой 8"/>
          <p:cNvCxnSpPr/>
          <p:nvPr/>
        </p:nvCxnSpPr>
        <p:spPr>
          <a:xfrm>
            <a:off x="3203848" y="5410252"/>
            <a:ext cx="504056" cy="0"/>
          </a:xfrm>
          <a:prstGeom prst="straightConnector1">
            <a:avLst/>
          </a:prstGeom>
          <a:ln>
            <a:solidFill>
              <a:srgbClr val="FF0000"/>
            </a:solidFill>
            <a:tailEnd type="arrow"/>
          </a:ln>
        </p:spPr>
        <p:style>
          <a:lnRef idx="3">
            <a:schemeClr val="dk1"/>
          </a:lnRef>
          <a:fillRef idx="0">
            <a:schemeClr val="dk1"/>
          </a:fillRef>
          <a:effectRef idx="2">
            <a:schemeClr val="dk1"/>
          </a:effectRef>
          <a:fontRef idx="minor">
            <a:schemeClr val="tx1"/>
          </a:fontRef>
        </p:style>
      </p:cxnSp>
      <p:cxnSp>
        <p:nvCxnSpPr>
          <p:cNvPr id="10" name="Прямая со стрелкой 9"/>
          <p:cNvCxnSpPr/>
          <p:nvPr/>
        </p:nvCxnSpPr>
        <p:spPr>
          <a:xfrm>
            <a:off x="5544108" y="5410252"/>
            <a:ext cx="504056" cy="0"/>
          </a:xfrm>
          <a:prstGeom prst="straightConnector1">
            <a:avLst/>
          </a:prstGeom>
          <a:ln>
            <a:solidFill>
              <a:srgbClr val="FF0000"/>
            </a:solidFill>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90187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9"/>
            <a:ext cx="8784976" cy="864096"/>
          </a:xfrm>
          <a:solidFill>
            <a:srgbClr val="FFFF00"/>
          </a:solidFill>
        </p:spPr>
        <p:txBody>
          <a:bodyPr/>
          <a:lstStyle/>
          <a:p>
            <a:pPr algn="ctr"/>
            <a:r>
              <a:rPr lang="en-US" b="1" u="sng" dirty="0">
                <a:solidFill>
                  <a:schemeClr val="tx1"/>
                </a:solidFill>
              </a:rPr>
              <a:t>CONTENT </a:t>
            </a:r>
            <a:r>
              <a:rPr lang="en-US" b="1" dirty="0">
                <a:solidFill>
                  <a:schemeClr val="tx1"/>
                </a:solidFill>
              </a:rPr>
              <a:t>THEORY OF MOTIVATION</a:t>
            </a:r>
          </a:p>
        </p:txBody>
      </p:sp>
      <p:sp>
        <p:nvSpPr>
          <p:cNvPr id="3" name="Объект 2"/>
          <p:cNvSpPr>
            <a:spLocks noGrp="1"/>
          </p:cNvSpPr>
          <p:nvPr>
            <p:ph idx="1"/>
          </p:nvPr>
        </p:nvSpPr>
        <p:spPr>
          <a:xfrm>
            <a:off x="395536" y="1268760"/>
            <a:ext cx="8568952" cy="1440159"/>
          </a:xfrm>
        </p:spPr>
        <p:txBody>
          <a:bodyPr>
            <a:normAutofit/>
          </a:bodyPr>
          <a:lstStyle/>
          <a:p>
            <a:pPr marL="0" indent="0" algn="ctr">
              <a:buNone/>
            </a:pPr>
            <a:r>
              <a:rPr lang="en-US" sz="2800" dirty="0" smtClean="0">
                <a:solidFill>
                  <a:schemeClr val="tx1"/>
                </a:solidFill>
              </a:rPr>
              <a:t>(</a:t>
            </a:r>
            <a:r>
              <a:rPr lang="en-US" sz="2800" dirty="0">
                <a:solidFill>
                  <a:schemeClr val="tx1"/>
                </a:solidFill>
              </a:rPr>
              <a:t>focus on the analysis of </a:t>
            </a:r>
            <a:r>
              <a:rPr lang="en-US" sz="2800" b="1" dirty="0">
                <a:solidFill>
                  <a:schemeClr val="tx1"/>
                </a:solidFill>
              </a:rPr>
              <a:t>human needs</a:t>
            </a:r>
            <a:r>
              <a:rPr lang="en-US" sz="2800" dirty="0">
                <a:solidFill>
                  <a:schemeClr val="tx1"/>
                </a:solidFill>
              </a:rPr>
              <a:t>, the </a:t>
            </a:r>
            <a:r>
              <a:rPr lang="en-US" sz="2800" b="1" dirty="0">
                <a:solidFill>
                  <a:schemeClr val="tx1"/>
                </a:solidFill>
              </a:rPr>
              <a:t>priority</a:t>
            </a:r>
            <a:r>
              <a:rPr lang="en-US" sz="2800" dirty="0">
                <a:solidFill>
                  <a:schemeClr val="tx1"/>
                </a:solidFill>
              </a:rPr>
              <a:t> of their </a:t>
            </a:r>
            <a:r>
              <a:rPr lang="en-US" sz="2800" b="1" dirty="0">
                <a:solidFill>
                  <a:schemeClr val="tx1"/>
                </a:solidFill>
              </a:rPr>
              <a:t>motivating action</a:t>
            </a:r>
            <a:r>
              <a:rPr lang="en-US" sz="2800" dirty="0">
                <a:solidFill>
                  <a:schemeClr val="tx1"/>
                </a:solidFill>
              </a:rPr>
              <a:t>)</a:t>
            </a:r>
            <a:endParaRPr lang="ru-RU" sz="2800" dirty="0">
              <a:solidFill>
                <a:schemeClr val="tx1"/>
              </a:solidFill>
            </a:endParaRPr>
          </a:p>
        </p:txBody>
      </p:sp>
      <p:sp>
        <p:nvSpPr>
          <p:cNvPr id="6" name="Скругленный прямоугольник 5"/>
          <p:cNvSpPr/>
          <p:nvPr/>
        </p:nvSpPr>
        <p:spPr>
          <a:xfrm>
            <a:off x="229049" y="3284984"/>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theory of needs of M. </a:t>
            </a:r>
            <a:r>
              <a:rPr lang="en-US" dirty="0" err="1">
                <a:solidFill>
                  <a:schemeClr val="tx1"/>
                </a:solidFill>
              </a:rPr>
              <a:t>Tugan-Baranovsky</a:t>
            </a:r>
            <a:endParaRPr lang="ru-RU" dirty="0">
              <a:solidFill>
                <a:schemeClr val="tx1"/>
              </a:solidFill>
            </a:endParaRPr>
          </a:p>
        </p:txBody>
      </p:sp>
      <p:sp>
        <p:nvSpPr>
          <p:cNvPr id="7" name="Скругленный прямоугольник 6"/>
          <p:cNvSpPr/>
          <p:nvPr/>
        </p:nvSpPr>
        <p:spPr>
          <a:xfrm>
            <a:off x="3347864" y="2645296"/>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Hierarchy of needs A. Maslow</a:t>
            </a:r>
            <a:endParaRPr lang="ru-RU" dirty="0">
              <a:solidFill>
                <a:schemeClr val="tx1"/>
              </a:solidFill>
            </a:endParaRPr>
          </a:p>
        </p:txBody>
      </p:sp>
      <p:sp>
        <p:nvSpPr>
          <p:cNvPr id="8" name="Скругленный прямоугольник 7"/>
          <p:cNvSpPr/>
          <p:nvPr/>
        </p:nvSpPr>
        <p:spPr>
          <a:xfrm>
            <a:off x="6372200" y="3284984"/>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 McClelland's theory of needs</a:t>
            </a:r>
            <a:endParaRPr lang="ru-RU" dirty="0">
              <a:solidFill>
                <a:schemeClr val="tx1"/>
              </a:solidFill>
            </a:endParaRPr>
          </a:p>
        </p:txBody>
      </p:sp>
      <p:sp>
        <p:nvSpPr>
          <p:cNvPr id="9" name="Скругленный прямоугольник 8"/>
          <p:cNvSpPr/>
          <p:nvPr/>
        </p:nvSpPr>
        <p:spPr>
          <a:xfrm>
            <a:off x="3347864" y="4149080"/>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ERG theory by K. </a:t>
            </a:r>
            <a:r>
              <a:rPr lang="en-US" dirty="0" err="1">
                <a:solidFill>
                  <a:schemeClr val="tx1"/>
                </a:solidFill>
              </a:rPr>
              <a:t>Alderfer</a:t>
            </a:r>
            <a:endParaRPr lang="ru-RU" dirty="0">
              <a:solidFill>
                <a:schemeClr val="tx1"/>
              </a:solidFill>
            </a:endParaRPr>
          </a:p>
        </p:txBody>
      </p:sp>
      <p:sp>
        <p:nvSpPr>
          <p:cNvPr id="10" name="Скругленный прямоугольник 9"/>
          <p:cNvSpPr/>
          <p:nvPr/>
        </p:nvSpPr>
        <p:spPr>
          <a:xfrm>
            <a:off x="291821" y="5157192"/>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Herzberg's two-factor theory of needs</a:t>
            </a:r>
            <a:endParaRPr lang="ru-RU" dirty="0">
              <a:solidFill>
                <a:schemeClr val="tx1"/>
              </a:solidFill>
            </a:endParaRPr>
          </a:p>
        </p:txBody>
      </p:sp>
      <p:sp>
        <p:nvSpPr>
          <p:cNvPr id="11" name="Скругленный прямоугольник 10"/>
          <p:cNvSpPr/>
          <p:nvPr/>
        </p:nvSpPr>
        <p:spPr>
          <a:xfrm>
            <a:off x="3316406" y="5819138"/>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Theories "X" and "Y" D. McGregor</a:t>
            </a:r>
            <a:endParaRPr lang="ru-RU" dirty="0">
              <a:solidFill>
                <a:schemeClr val="tx1"/>
              </a:solidFill>
            </a:endParaRPr>
          </a:p>
        </p:txBody>
      </p:sp>
      <p:sp>
        <p:nvSpPr>
          <p:cNvPr id="12" name="Скругленный прямоугольник 11"/>
          <p:cNvSpPr/>
          <p:nvPr/>
        </p:nvSpPr>
        <p:spPr>
          <a:xfrm>
            <a:off x="6352961" y="5123715"/>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a:solidFill>
                  <a:schemeClr val="tx1"/>
                </a:solidFill>
              </a:rPr>
              <a:t>Theory "Z" by W. Oachie</a:t>
            </a:r>
            <a:endParaRPr lang="ru-RU" dirty="0">
              <a:solidFill>
                <a:schemeClr val="tx1"/>
              </a:solidFill>
            </a:endParaRPr>
          </a:p>
        </p:txBody>
      </p:sp>
    </p:spTree>
    <p:extLst>
      <p:ext uri="{BB962C8B-B14F-4D97-AF65-F5344CB8AC3E}">
        <p14:creationId xmlns:p14="http://schemas.microsoft.com/office/powerpoint/2010/main" val="23214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251520" y="260649"/>
            <a:ext cx="8784976" cy="864096"/>
          </a:xfrm>
          <a:solidFill>
            <a:srgbClr val="FFFF00"/>
          </a:solidFill>
        </p:spPr>
        <p:txBody>
          <a:bodyPr/>
          <a:lstStyle/>
          <a:p>
            <a:pPr algn="ctr"/>
            <a:r>
              <a:rPr lang="en-US" b="1" u="sng" dirty="0">
                <a:solidFill>
                  <a:schemeClr val="tx1"/>
                </a:solidFill>
              </a:rPr>
              <a:t>CONTENT </a:t>
            </a:r>
            <a:r>
              <a:rPr lang="en-US" b="1" dirty="0">
                <a:solidFill>
                  <a:schemeClr val="tx1"/>
                </a:solidFill>
              </a:rPr>
              <a:t>THEORY OF MOTIVATION</a:t>
            </a:r>
          </a:p>
        </p:txBody>
      </p:sp>
      <p:sp>
        <p:nvSpPr>
          <p:cNvPr id="5" name="Скругленный прямоугольник 4"/>
          <p:cNvSpPr/>
          <p:nvPr/>
        </p:nvSpPr>
        <p:spPr>
          <a:xfrm>
            <a:off x="250647" y="1556792"/>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theory of needs of M. </a:t>
            </a:r>
            <a:r>
              <a:rPr lang="en-US" dirty="0" err="1">
                <a:solidFill>
                  <a:schemeClr val="tx1"/>
                </a:solidFill>
              </a:rPr>
              <a:t>Tugan-Baranovsky</a:t>
            </a:r>
            <a:endParaRPr lang="ru-RU" dirty="0">
              <a:solidFill>
                <a:schemeClr val="tx1"/>
              </a:solidFill>
            </a:endParaRPr>
          </a:p>
        </p:txBody>
      </p:sp>
      <p:sp>
        <p:nvSpPr>
          <p:cNvPr id="6" name="Выноска со стрелкой влево 5"/>
          <p:cNvSpPr/>
          <p:nvPr/>
        </p:nvSpPr>
        <p:spPr>
          <a:xfrm>
            <a:off x="2827072" y="1277761"/>
            <a:ext cx="6073484" cy="1566174"/>
          </a:xfrm>
          <a:prstGeom prst="leftArrowCallout">
            <a:avLst>
              <a:gd name="adj1" fmla="val 13337"/>
              <a:gd name="adj2" fmla="val 14309"/>
              <a:gd name="adj3" fmla="val 25972"/>
              <a:gd name="adj4" fmla="val 828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 The physiological, sexual, symptomatic and practical needs are highlighted.</a:t>
            </a:r>
          </a:p>
          <a:p>
            <a:pPr algn="ctr"/>
            <a:r>
              <a:rPr lang="en-US" dirty="0"/>
              <a:t>2. Of particular importance is belonging to nationalities, moral and religious views.</a:t>
            </a:r>
            <a:endParaRPr lang="ru-RU" dirty="0"/>
          </a:p>
        </p:txBody>
      </p:sp>
      <p:sp>
        <p:nvSpPr>
          <p:cNvPr id="8" name="Скругленный прямоугольник 7"/>
          <p:cNvSpPr/>
          <p:nvPr/>
        </p:nvSpPr>
        <p:spPr>
          <a:xfrm>
            <a:off x="250647" y="4157464"/>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Hierarchy of needs A. Maslow</a:t>
            </a:r>
            <a:endParaRPr lang="ru-RU" dirty="0">
              <a:solidFill>
                <a:schemeClr val="tx1"/>
              </a:solidFill>
            </a:endParaRPr>
          </a:p>
        </p:txBody>
      </p:sp>
      <p:sp>
        <p:nvSpPr>
          <p:cNvPr id="9" name="Выноска со стрелкой влево 8"/>
          <p:cNvSpPr/>
          <p:nvPr/>
        </p:nvSpPr>
        <p:spPr>
          <a:xfrm>
            <a:off x="2827072" y="3068960"/>
            <a:ext cx="6073484" cy="3312368"/>
          </a:xfrm>
          <a:prstGeom prst="leftArrowCallout">
            <a:avLst>
              <a:gd name="adj1" fmla="val 13337"/>
              <a:gd name="adj2" fmla="val 14309"/>
              <a:gd name="adj3" fmla="val 25972"/>
              <a:gd name="adj4" fmla="val 828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1. Needs are divided into primary [physiological needs (hunger, thirst, sex, etc.), the need for self-preservation (safety, security)] and secondary [social needs (involvement in events, feeling of closeness, love), the need for respect ( recognition from society) and the need for self-affirmation, self-realization]</a:t>
            </a:r>
          </a:p>
          <a:p>
            <a:r>
              <a:rPr lang="en-US" dirty="0"/>
              <a:t>2. The behavior of people is determined by the needs of the lowest order.</a:t>
            </a:r>
          </a:p>
          <a:p>
            <a:r>
              <a:rPr lang="en-US" dirty="0"/>
              <a:t>3. After satisfying the needs, their motivating action ceases.</a:t>
            </a:r>
            <a:endParaRPr lang="ru-RU" dirty="0"/>
          </a:p>
        </p:txBody>
      </p:sp>
    </p:spTree>
    <p:extLst>
      <p:ext uri="{BB962C8B-B14F-4D97-AF65-F5344CB8AC3E}">
        <p14:creationId xmlns:p14="http://schemas.microsoft.com/office/powerpoint/2010/main" val="3274339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251520" y="260649"/>
            <a:ext cx="8784976" cy="864096"/>
          </a:xfrm>
          <a:solidFill>
            <a:srgbClr val="FFFF00"/>
          </a:solidFill>
        </p:spPr>
        <p:txBody>
          <a:bodyPr/>
          <a:lstStyle/>
          <a:p>
            <a:pPr algn="ctr"/>
            <a:r>
              <a:rPr lang="en-US" b="1" u="sng" dirty="0">
                <a:solidFill>
                  <a:schemeClr val="tx1"/>
                </a:solidFill>
              </a:rPr>
              <a:t>CONTENT </a:t>
            </a:r>
            <a:r>
              <a:rPr lang="en-US" b="1" dirty="0">
                <a:solidFill>
                  <a:schemeClr val="tx1"/>
                </a:solidFill>
              </a:rPr>
              <a:t>THEORY OF MOTIVATION</a:t>
            </a:r>
          </a:p>
        </p:txBody>
      </p:sp>
      <p:sp>
        <p:nvSpPr>
          <p:cNvPr id="6" name="Выноска со стрелкой влево 5"/>
          <p:cNvSpPr/>
          <p:nvPr/>
        </p:nvSpPr>
        <p:spPr>
          <a:xfrm>
            <a:off x="2827072" y="1277761"/>
            <a:ext cx="6073484" cy="1566174"/>
          </a:xfrm>
          <a:prstGeom prst="leftArrowCallout">
            <a:avLst>
              <a:gd name="adj1" fmla="val 13337"/>
              <a:gd name="adj2" fmla="val 14309"/>
              <a:gd name="adj3" fmla="val 25972"/>
              <a:gd name="adj4" fmla="val 828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1. Three needs that motivate a person: power, success, involvement.</a:t>
            </a:r>
          </a:p>
          <a:p>
            <a:r>
              <a:rPr lang="en-US" dirty="0"/>
              <a:t>2. Focus on higher-order needs as lower-order needs are already met.</a:t>
            </a:r>
            <a:endParaRPr lang="ru-RU" dirty="0"/>
          </a:p>
        </p:txBody>
      </p:sp>
      <p:sp>
        <p:nvSpPr>
          <p:cNvPr id="9" name="Выноска со стрелкой влево 8"/>
          <p:cNvSpPr/>
          <p:nvPr/>
        </p:nvSpPr>
        <p:spPr>
          <a:xfrm>
            <a:off x="2842005" y="3026230"/>
            <a:ext cx="6073484" cy="1800200"/>
          </a:xfrm>
          <a:prstGeom prst="leftArrowCallout">
            <a:avLst>
              <a:gd name="adj1" fmla="val 13337"/>
              <a:gd name="adj2" fmla="val 14309"/>
              <a:gd name="adj3" fmla="val 25972"/>
              <a:gd name="adj4" fmla="val 828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1. Hygienic and motivational factors are highlighted.</a:t>
            </a:r>
          </a:p>
          <a:p>
            <a:r>
              <a:rPr lang="en-US" dirty="0"/>
              <a:t>2. Hygienic factors (lower order) prevent discontent with work.</a:t>
            </a:r>
          </a:p>
          <a:p>
            <a:r>
              <a:rPr lang="en-US" dirty="0"/>
              <a:t>3. Motivational (higher order) affect behavior.</a:t>
            </a:r>
            <a:endParaRPr lang="ru-RU" dirty="0"/>
          </a:p>
        </p:txBody>
      </p:sp>
      <p:sp>
        <p:nvSpPr>
          <p:cNvPr id="7" name="Скругленный прямоугольник 6"/>
          <p:cNvSpPr/>
          <p:nvPr/>
        </p:nvSpPr>
        <p:spPr>
          <a:xfrm>
            <a:off x="227495" y="1556792"/>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 McClelland's theory of needs</a:t>
            </a:r>
            <a:endParaRPr lang="ru-RU" dirty="0">
              <a:solidFill>
                <a:schemeClr val="tx1"/>
              </a:solidFill>
            </a:endParaRPr>
          </a:p>
        </p:txBody>
      </p:sp>
      <p:sp>
        <p:nvSpPr>
          <p:cNvPr id="10" name="Скругленный прямоугольник 9"/>
          <p:cNvSpPr/>
          <p:nvPr/>
        </p:nvSpPr>
        <p:spPr>
          <a:xfrm>
            <a:off x="234784" y="3429000"/>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Herzberg's two-factor theory of needs</a:t>
            </a:r>
            <a:endParaRPr lang="ru-RU" dirty="0">
              <a:solidFill>
                <a:schemeClr val="tx1"/>
              </a:solidFill>
            </a:endParaRPr>
          </a:p>
        </p:txBody>
      </p:sp>
      <p:sp>
        <p:nvSpPr>
          <p:cNvPr id="11" name="Скругленный прямоугольник 10"/>
          <p:cNvSpPr/>
          <p:nvPr/>
        </p:nvSpPr>
        <p:spPr>
          <a:xfrm>
            <a:off x="255059" y="5265204"/>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ERG theory by K. </a:t>
            </a:r>
            <a:r>
              <a:rPr lang="en-US" dirty="0" err="1">
                <a:solidFill>
                  <a:schemeClr val="tx1"/>
                </a:solidFill>
              </a:rPr>
              <a:t>Alderfer</a:t>
            </a:r>
            <a:endParaRPr lang="ru-RU" dirty="0">
              <a:solidFill>
                <a:schemeClr val="tx1"/>
              </a:solidFill>
            </a:endParaRPr>
          </a:p>
        </p:txBody>
      </p:sp>
      <p:sp>
        <p:nvSpPr>
          <p:cNvPr id="12" name="Выноска со стрелкой влево 11"/>
          <p:cNvSpPr/>
          <p:nvPr/>
        </p:nvSpPr>
        <p:spPr>
          <a:xfrm>
            <a:off x="2819783" y="4869160"/>
            <a:ext cx="6073484" cy="1800200"/>
          </a:xfrm>
          <a:prstGeom prst="leftArrowCallout">
            <a:avLst>
              <a:gd name="adj1" fmla="val 13337"/>
              <a:gd name="adj2" fmla="val 14309"/>
              <a:gd name="adj3" fmla="val 25972"/>
              <a:gd name="adj4" fmla="val 828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1. The main groups of needs that motivate a person: existence, connections, growth.</a:t>
            </a:r>
          </a:p>
          <a:p>
            <a:r>
              <a:rPr lang="en-US" dirty="0"/>
              <a:t>2. If it is impossible to meet the needs of the highest level, efforts to meet the needs of the lower level are increased.</a:t>
            </a:r>
            <a:endParaRPr lang="ru-RU" dirty="0"/>
          </a:p>
        </p:txBody>
      </p:sp>
    </p:spTree>
    <p:extLst>
      <p:ext uri="{BB962C8B-B14F-4D97-AF65-F5344CB8AC3E}">
        <p14:creationId xmlns:p14="http://schemas.microsoft.com/office/powerpoint/2010/main" val="408243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251520" y="260649"/>
            <a:ext cx="8784976" cy="864096"/>
          </a:xfrm>
          <a:solidFill>
            <a:srgbClr val="FFFF00"/>
          </a:solidFill>
        </p:spPr>
        <p:txBody>
          <a:bodyPr/>
          <a:lstStyle/>
          <a:p>
            <a:pPr algn="ctr"/>
            <a:r>
              <a:rPr lang="en-US" b="1" u="sng" dirty="0">
                <a:solidFill>
                  <a:schemeClr val="tx1"/>
                </a:solidFill>
              </a:rPr>
              <a:t>CONTENT </a:t>
            </a:r>
            <a:r>
              <a:rPr lang="en-US" b="1" dirty="0">
                <a:solidFill>
                  <a:schemeClr val="tx1"/>
                </a:solidFill>
              </a:rPr>
              <a:t>THEORY OF MOTIVATION</a:t>
            </a:r>
          </a:p>
        </p:txBody>
      </p:sp>
      <p:sp>
        <p:nvSpPr>
          <p:cNvPr id="6" name="Выноска со стрелкой влево 5"/>
          <p:cNvSpPr/>
          <p:nvPr/>
        </p:nvSpPr>
        <p:spPr>
          <a:xfrm>
            <a:off x="2827072" y="1277760"/>
            <a:ext cx="6209424" cy="3159352"/>
          </a:xfrm>
          <a:prstGeom prst="leftArrowCallout">
            <a:avLst>
              <a:gd name="adj1" fmla="val 6425"/>
              <a:gd name="adj2" fmla="val 9125"/>
              <a:gd name="adj3" fmla="val 17332"/>
              <a:gd name="adj4" fmla="val 828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1. Theory "X" stipulates that workers tend to avoid work and responsibility, so control and threats must be used to stimulate them.</a:t>
            </a:r>
          </a:p>
          <a:p>
            <a:r>
              <a:rPr lang="en-US" dirty="0"/>
              <a:t>2. Theory “Y” appeal to needs of a higher order: the need for involvement, to have high goals, autonomy and self-expression.</a:t>
            </a:r>
          </a:p>
          <a:p>
            <a:r>
              <a:rPr lang="en-US" dirty="0"/>
              <a:t>3. Employees are more inclined towards theory "Y," but organizational conditions and behavior of managers predetermine their choice of theory "X".</a:t>
            </a:r>
            <a:endParaRPr lang="ru-RU" dirty="0"/>
          </a:p>
        </p:txBody>
      </p:sp>
      <p:sp>
        <p:nvSpPr>
          <p:cNvPr id="12" name="Выноска со стрелкой влево 11"/>
          <p:cNvSpPr/>
          <p:nvPr/>
        </p:nvSpPr>
        <p:spPr>
          <a:xfrm>
            <a:off x="2819783" y="4869160"/>
            <a:ext cx="6073484" cy="1800200"/>
          </a:xfrm>
          <a:prstGeom prst="leftArrowCallout">
            <a:avLst>
              <a:gd name="adj1" fmla="val 13337"/>
              <a:gd name="adj2" fmla="val 14309"/>
              <a:gd name="adj3" fmla="val 25972"/>
              <a:gd name="adj4" fmla="val 828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1. Theory "Z" defines that the basis for the success of employees is a belief in common goals.</a:t>
            </a:r>
          </a:p>
          <a:p>
            <a:r>
              <a:rPr lang="en-US" dirty="0"/>
              <a:t>2. Significant incentives are trusting relationships and mutual support, complete coordination of actions.</a:t>
            </a:r>
            <a:endParaRPr lang="ru-RU" dirty="0"/>
          </a:p>
        </p:txBody>
      </p:sp>
      <p:sp>
        <p:nvSpPr>
          <p:cNvPr id="13" name="Скругленный прямоугольник 12"/>
          <p:cNvSpPr/>
          <p:nvPr/>
        </p:nvSpPr>
        <p:spPr>
          <a:xfrm>
            <a:off x="225424" y="2353380"/>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Theories "X" and "Y" D. McGregor</a:t>
            </a:r>
            <a:endParaRPr lang="ru-RU" dirty="0">
              <a:solidFill>
                <a:schemeClr val="tx1"/>
              </a:solidFill>
            </a:endParaRPr>
          </a:p>
        </p:txBody>
      </p:sp>
      <p:sp>
        <p:nvSpPr>
          <p:cNvPr id="14" name="Скругленный прямоугольник 13"/>
          <p:cNvSpPr/>
          <p:nvPr/>
        </p:nvSpPr>
        <p:spPr>
          <a:xfrm>
            <a:off x="190839" y="5265204"/>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a:solidFill>
                  <a:schemeClr val="tx1"/>
                </a:solidFill>
              </a:rPr>
              <a:t>Theory "Z" by W. Oachie</a:t>
            </a:r>
            <a:endParaRPr lang="ru-RU" dirty="0">
              <a:solidFill>
                <a:schemeClr val="tx1"/>
              </a:solidFill>
            </a:endParaRPr>
          </a:p>
        </p:txBody>
      </p:sp>
    </p:spTree>
    <p:extLst>
      <p:ext uri="{BB962C8B-B14F-4D97-AF65-F5344CB8AC3E}">
        <p14:creationId xmlns:p14="http://schemas.microsoft.com/office/powerpoint/2010/main" val="4105229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9"/>
            <a:ext cx="8784976" cy="864096"/>
          </a:xfrm>
          <a:solidFill>
            <a:srgbClr val="FFFF00"/>
          </a:solidFill>
        </p:spPr>
        <p:txBody>
          <a:bodyPr/>
          <a:lstStyle/>
          <a:p>
            <a:pPr algn="ctr"/>
            <a:r>
              <a:rPr lang="en-US" b="1" u="sng" dirty="0">
                <a:solidFill>
                  <a:schemeClr val="tx1"/>
                </a:solidFill>
              </a:rPr>
              <a:t>PROCESS </a:t>
            </a:r>
            <a:r>
              <a:rPr lang="en-US" b="1" dirty="0">
                <a:solidFill>
                  <a:schemeClr val="tx1"/>
                </a:solidFill>
              </a:rPr>
              <a:t>THEORY OF MOTIVATION</a:t>
            </a:r>
          </a:p>
        </p:txBody>
      </p:sp>
      <p:sp>
        <p:nvSpPr>
          <p:cNvPr id="3" name="Объект 2"/>
          <p:cNvSpPr>
            <a:spLocks noGrp="1"/>
          </p:cNvSpPr>
          <p:nvPr>
            <p:ph idx="1"/>
          </p:nvPr>
        </p:nvSpPr>
        <p:spPr>
          <a:xfrm>
            <a:off x="395536" y="1268760"/>
            <a:ext cx="8568952" cy="1440159"/>
          </a:xfrm>
        </p:spPr>
        <p:txBody>
          <a:bodyPr>
            <a:normAutofit fontScale="77500" lnSpcReduction="20000"/>
          </a:bodyPr>
          <a:lstStyle/>
          <a:p>
            <a:pPr marL="0" indent="0" algn="ctr">
              <a:buNone/>
            </a:pPr>
            <a:r>
              <a:rPr lang="en-US" sz="2800" dirty="0">
                <a:solidFill>
                  <a:schemeClr val="tx1"/>
                </a:solidFill>
              </a:rPr>
              <a:t>(focus </a:t>
            </a:r>
            <a:r>
              <a:rPr lang="en-US" sz="2800" b="1" dirty="0">
                <a:solidFill>
                  <a:schemeClr val="tx1"/>
                </a:solidFill>
              </a:rPr>
              <a:t>not only </a:t>
            </a:r>
            <a:r>
              <a:rPr lang="en-US" sz="2800" dirty="0">
                <a:solidFill>
                  <a:schemeClr val="tx1"/>
                </a:solidFill>
              </a:rPr>
              <a:t>on the </a:t>
            </a:r>
            <a:r>
              <a:rPr lang="en-US" sz="2800" b="1" dirty="0">
                <a:solidFill>
                  <a:schemeClr val="tx1"/>
                </a:solidFill>
              </a:rPr>
              <a:t>needs</a:t>
            </a:r>
            <a:r>
              <a:rPr lang="en-US" sz="2800" dirty="0">
                <a:solidFill>
                  <a:schemeClr val="tx1"/>
                </a:solidFill>
              </a:rPr>
              <a:t>, but also </a:t>
            </a:r>
            <a:r>
              <a:rPr lang="en-US" sz="2800" b="1" dirty="0">
                <a:solidFill>
                  <a:schemeClr val="tx1"/>
                </a:solidFill>
              </a:rPr>
              <a:t>on the process </a:t>
            </a:r>
            <a:r>
              <a:rPr lang="en-US" sz="2800" dirty="0">
                <a:solidFill>
                  <a:schemeClr val="tx1"/>
                </a:solidFill>
              </a:rPr>
              <a:t>of stimulation itself, the definition of </a:t>
            </a:r>
            <a:r>
              <a:rPr lang="en-US" sz="2800" b="1" dirty="0">
                <a:solidFill>
                  <a:schemeClr val="tx1"/>
                </a:solidFill>
              </a:rPr>
              <a:t>conditions</a:t>
            </a:r>
            <a:r>
              <a:rPr lang="en-US" sz="2800" dirty="0">
                <a:solidFill>
                  <a:schemeClr val="tx1"/>
                </a:solidFill>
              </a:rPr>
              <a:t>,</a:t>
            </a:r>
          </a:p>
          <a:p>
            <a:pPr marL="0" indent="0" algn="ctr">
              <a:buNone/>
            </a:pPr>
            <a:r>
              <a:rPr lang="en-US" sz="2800" dirty="0">
                <a:solidFill>
                  <a:schemeClr val="tx1"/>
                </a:solidFill>
              </a:rPr>
              <a:t>in which the motivation process will be </a:t>
            </a:r>
            <a:r>
              <a:rPr lang="en-US" sz="2800" b="1" dirty="0">
                <a:solidFill>
                  <a:schemeClr val="tx1"/>
                </a:solidFill>
              </a:rPr>
              <a:t>more effective</a:t>
            </a:r>
            <a:r>
              <a:rPr lang="en-US" sz="2800" dirty="0">
                <a:solidFill>
                  <a:schemeClr val="tx1"/>
                </a:solidFill>
              </a:rPr>
              <a:t>)</a:t>
            </a:r>
            <a:endParaRPr lang="ru-RU" sz="2800" dirty="0">
              <a:solidFill>
                <a:schemeClr val="tx1"/>
              </a:solidFill>
            </a:endParaRPr>
          </a:p>
        </p:txBody>
      </p:sp>
      <p:sp>
        <p:nvSpPr>
          <p:cNvPr id="6" name="Скругленный прямоугольник 5"/>
          <p:cNvSpPr/>
          <p:nvPr/>
        </p:nvSpPr>
        <p:spPr>
          <a:xfrm>
            <a:off x="229049" y="3284984"/>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Vroom's expectancy theory</a:t>
            </a:r>
            <a:endParaRPr lang="ru-RU" dirty="0">
              <a:solidFill>
                <a:schemeClr val="tx1"/>
              </a:solidFill>
            </a:endParaRPr>
          </a:p>
        </p:txBody>
      </p:sp>
      <p:sp>
        <p:nvSpPr>
          <p:cNvPr id="7" name="Скругленный прямоугольник 6"/>
          <p:cNvSpPr/>
          <p:nvPr/>
        </p:nvSpPr>
        <p:spPr>
          <a:xfrm>
            <a:off x="3347864" y="2645296"/>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 Adams' theory of justice</a:t>
            </a:r>
            <a:endParaRPr lang="ru-RU" dirty="0">
              <a:solidFill>
                <a:schemeClr val="tx1"/>
              </a:solidFill>
            </a:endParaRPr>
          </a:p>
        </p:txBody>
      </p:sp>
      <p:sp>
        <p:nvSpPr>
          <p:cNvPr id="8" name="Скругленный прямоугольник 7"/>
          <p:cNvSpPr/>
          <p:nvPr/>
        </p:nvSpPr>
        <p:spPr>
          <a:xfrm>
            <a:off x="6372200" y="3284984"/>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Participatory governance theory</a:t>
            </a:r>
            <a:endParaRPr lang="ru-RU" dirty="0">
              <a:solidFill>
                <a:schemeClr val="tx1"/>
              </a:solidFill>
            </a:endParaRPr>
          </a:p>
        </p:txBody>
      </p:sp>
      <p:sp>
        <p:nvSpPr>
          <p:cNvPr id="9" name="Скругленный прямоугольник 8"/>
          <p:cNvSpPr/>
          <p:nvPr/>
        </p:nvSpPr>
        <p:spPr>
          <a:xfrm>
            <a:off x="3347864" y="4149080"/>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J. Atkinson's theory of affective valence</a:t>
            </a:r>
            <a:endParaRPr lang="ru-RU" dirty="0">
              <a:solidFill>
                <a:schemeClr val="tx1"/>
              </a:solidFill>
            </a:endParaRPr>
          </a:p>
        </p:txBody>
      </p:sp>
      <p:sp>
        <p:nvSpPr>
          <p:cNvPr id="10" name="Скругленный прямоугольник 9"/>
          <p:cNvSpPr/>
          <p:nvPr/>
        </p:nvSpPr>
        <p:spPr>
          <a:xfrm>
            <a:off x="291821" y="5157192"/>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Complex theory of L. Porter and E. Lawler</a:t>
            </a:r>
            <a:endParaRPr lang="ru-RU" dirty="0">
              <a:solidFill>
                <a:schemeClr val="tx1"/>
              </a:solidFill>
            </a:endParaRPr>
          </a:p>
        </p:txBody>
      </p:sp>
      <p:sp>
        <p:nvSpPr>
          <p:cNvPr id="11" name="Скругленный прямоугольник 10"/>
          <p:cNvSpPr/>
          <p:nvPr/>
        </p:nvSpPr>
        <p:spPr>
          <a:xfrm>
            <a:off x="3316406" y="5819138"/>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Moral incentive theory</a:t>
            </a:r>
            <a:endParaRPr lang="ru-RU" dirty="0">
              <a:solidFill>
                <a:schemeClr val="tx1"/>
              </a:solidFill>
            </a:endParaRPr>
          </a:p>
        </p:txBody>
      </p:sp>
      <p:sp>
        <p:nvSpPr>
          <p:cNvPr id="12" name="Скругленный прямоугольник 11"/>
          <p:cNvSpPr/>
          <p:nvPr/>
        </p:nvSpPr>
        <p:spPr>
          <a:xfrm>
            <a:off x="6352961" y="5123715"/>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Material incentive theory</a:t>
            </a:r>
            <a:endParaRPr lang="ru-RU" dirty="0">
              <a:solidFill>
                <a:schemeClr val="tx1"/>
              </a:solidFill>
            </a:endParaRPr>
          </a:p>
        </p:txBody>
      </p:sp>
    </p:spTree>
    <p:extLst>
      <p:ext uri="{BB962C8B-B14F-4D97-AF65-F5344CB8AC3E}">
        <p14:creationId xmlns:p14="http://schemas.microsoft.com/office/powerpoint/2010/main" val="582961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251520" y="260649"/>
            <a:ext cx="8784976" cy="864096"/>
          </a:xfrm>
          <a:solidFill>
            <a:srgbClr val="FFFF00"/>
          </a:solidFill>
        </p:spPr>
        <p:txBody>
          <a:bodyPr/>
          <a:lstStyle/>
          <a:p>
            <a:pPr algn="ctr"/>
            <a:r>
              <a:rPr lang="en-US" b="1" u="sng" dirty="0">
                <a:solidFill>
                  <a:schemeClr val="tx1"/>
                </a:solidFill>
              </a:rPr>
              <a:t>PROCESS </a:t>
            </a:r>
            <a:r>
              <a:rPr lang="en-US" b="1" dirty="0">
                <a:solidFill>
                  <a:schemeClr val="tx1"/>
                </a:solidFill>
              </a:rPr>
              <a:t>THEORY OF MOTIVATION</a:t>
            </a:r>
          </a:p>
        </p:txBody>
      </p:sp>
      <p:sp>
        <p:nvSpPr>
          <p:cNvPr id="5" name="Скругленный прямоугольник 4"/>
          <p:cNvSpPr/>
          <p:nvPr/>
        </p:nvSpPr>
        <p:spPr>
          <a:xfrm>
            <a:off x="221779" y="1885328"/>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Vroom's expectancy theory</a:t>
            </a:r>
            <a:endParaRPr lang="ru-RU" dirty="0">
              <a:solidFill>
                <a:schemeClr val="tx1"/>
              </a:solidFill>
            </a:endParaRPr>
          </a:p>
        </p:txBody>
      </p:sp>
      <p:sp>
        <p:nvSpPr>
          <p:cNvPr id="6" name="Выноска со стрелкой влево 5"/>
          <p:cNvSpPr/>
          <p:nvPr/>
        </p:nvSpPr>
        <p:spPr>
          <a:xfrm>
            <a:off x="2827072" y="1277760"/>
            <a:ext cx="6073484" cy="2223248"/>
          </a:xfrm>
          <a:prstGeom prst="leftArrowCallout">
            <a:avLst>
              <a:gd name="adj1" fmla="val 13337"/>
              <a:gd name="adj2" fmla="val 14309"/>
              <a:gd name="adj3" fmla="val 25972"/>
              <a:gd name="adj4" fmla="val 828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1. Provides for such expectations: "the effort expended - the expectation of a certain level of results", "the results obtained - the expectation of a certain reward", "the expectation of a valuable reward that can satisfy the needs."</a:t>
            </a:r>
          </a:p>
          <a:p>
            <a:r>
              <a:rPr lang="en-US" dirty="0"/>
              <a:t>2. Integrity of accounting for all types of expectations.</a:t>
            </a:r>
            <a:endParaRPr lang="ru-RU" dirty="0"/>
          </a:p>
        </p:txBody>
      </p:sp>
      <p:sp>
        <p:nvSpPr>
          <p:cNvPr id="7" name="Скругленный прямоугольник 6"/>
          <p:cNvSpPr/>
          <p:nvPr/>
        </p:nvSpPr>
        <p:spPr>
          <a:xfrm>
            <a:off x="203076" y="4707142"/>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 Adams' theory of justice</a:t>
            </a:r>
            <a:endParaRPr lang="ru-RU" dirty="0">
              <a:solidFill>
                <a:schemeClr val="tx1"/>
              </a:solidFill>
            </a:endParaRPr>
          </a:p>
        </p:txBody>
      </p:sp>
      <p:sp>
        <p:nvSpPr>
          <p:cNvPr id="8" name="Выноска со стрелкой влево 7"/>
          <p:cNvSpPr/>
          <p:nvPr/>
        </p:nvSpPr>
        <p:spPr>
          <a:xfrm>
            <a:off x="2801205" y="4185084"/>
            <a:ext cx="6073484" cy="2052228"/>
          </a:xfrm>
          <a:prstGeom prst="leftArrowCallout">
            <a:avLst>
              <a:gd name="adj1" fmla="val 13337"/>
              <a:gd name="adj2" fmla="val 14309"/>
              <a:gd name="adj3" fmla="val 25972"/>
              <a:gd name="adj4" fmla="val 828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1. Compliance with the principles of fairness and objectivity in the establishment and distribution of remuneration.</a:t>
            </a:r>
          </a:p>
          <a:p>
            <a:r>
              <a:rPr lang="en-US" dirty="0"/>
              <a:t>2. Taking into account the possible reaction of employees to unfair motivation.</a:t>
            </a:r>
            <a:endParaRPr lang="ru-RU" dirty="0"/>
          </a:p>
        </p:txBody>
      </p:sp>
    </p:spTree>
    <p:extLst>
      <p:ext uri="{BB962C8B-B14F-4D97-AF65-F5344CB8AC3E}">
        <p14:creationId xmlns:p14="http://schemas.microsoft.com/office/powerpoint/2010/main" val="1239879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251520" y="260649"/>
            <a:ext cx="8784976" cy="864096"/>
          </a:xfrm>
          <a:solidFill>
            <a:srgbClr val="FFFF00"/>
          </a:solidFill>
        </p:spPr>
        <p:txBody>
          <a:bodyPr/>
          <a:lstStyle/>
          <a:p>
            <a:pPr algn="ctr"/>
            <a:r>
              <a:rPr lang="en-US" b="1" u="sng" dirty="0">
                <a:solidFill>
                  <a:schemeClr val="tx1"/>
                </a:solidFill>
              </a:rPr>
              <a:t>PROCESS </a:t>
            </a:r>
            <a:r>
              <a:rPr lang="en-US" b="1" dirty="0">
                <a:solidFill>
                  <a:schemeClr val="tx1"/>
                </a:solidFill>
              </a:rPr>
              <a:t>THEORY OF MOTIVATION</a:t>
            </a:r>
          </a:p>
        </p:txBody>
      </p:sp>
      <p:sp>
        <p:nvSpPr>
          <p:cNvPr id="6" name="Выноска со стрелкой влево 5"/>
          <p:cNvSpPr/>
          <p:nvPr/>
        </p:nvSpPr>
        <p:spPr>
          <a:xfrm>
            <a:off x="2827072" y="1277760"/>
            <a:ext cx="6073484" cy="2223248"/>
          </a:xfrm>
          <a:prstGeom prst="leftArrowCallout">
            <a:avLst>
              <a:gd name="adj1" fmla="val 13337"/>
              <a:gd name="adj2" fmla="val 14309"/>
              <a:gd name="adj3" fmla="val 25972"/>
              <a:gd name="adj4" fmla="val 828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1. Involvement of employees in the management of the organization in order to increase their level of satisfaction with work, which will contribute to the growth of more effective activities of organizations.</a:t>
            </a:r>
          </a:p>
          <a:p>
            <a:r>
              <a:rPr lang="en-US" dirty="0"/>
              <a:t>2. Focuses on the process of meeting the needs of the highest order.</a:t>
            </a:r>
            <a:endParaRPr lang="ru-RU" dirty="0"/>
          </a:p>
        </p:txBody>
      </p:sp>
      <p:sp>
        <p:nvSpPr>
          <p:cNvPr id="8" name="Выноска со стрелкой влево 7"/>
          <p:cNvSpPr/>
          <p:nvPr/>
        </p:nvSpPr>
        <p:spPr>
          <a:xfrm>
            <a:off x="2801205" y="4185084"/>
            <a:ext cx="6073484" cy="2052228"/>
          </a:xfrm>
          <a:prstGeom prst="leftArrowCallout">
            <a:avLst>
              <a:gd name="adj1" fmla="val 13337"/>
              <a:gd name="adj2" fmla="val 14309"/>
              <a:gd name="adj3" fmla="val 25972"/>
              <a:gd name="adj4" fmla="val 828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1. Claims that any person seeks to achieve success, assert himself, and realize his own potential.</a:t>
            </a:r>
          </a:p>
          <a:p>
            <a:r>
              <a:rPr lang="en-US" dirty="0"/>
              <a:t>2. Motivation of activity depends on the desire to achieve success or avoid negative assessment.</a:t>
            </a:r>
            <a:endParaRPr lang="ru-RU" dirty="0"/>
          </a:p>
        </p:txBody>
      </p:sp>
      <p:sp>
        <p:nvSpPr>
          <p:cNvPr id="9" name="Скругленный прямоугольник 8"/>
          <p:cNvSpPr/>
          <p:nvPr/>
        </p:nvSpPr>
        <p:spPr>
          <a:xfrm>
            <a:off x="259471" y="1885328"/>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Participatory governance theory</a:t>
            </a:r>
            <a:endParaRPr lang="ru-RU" dirty="0">
              <a:solidFill>
                <a:schemeClr val="tx1"/>
              </a:solidFill>
            </a:endParaRPr>
          </a:p>
        </p:txBody>
      </p:sp>
      <p:sp>
        <p:nvSpPr>
          <p:cNvPr id="10" name="Скругленный прямоугольник 9"/>
          <p:cNvSpPr/>
          <p:nvPr/>
        </p:nvSpPr>
        <p:spPr>
          <a:xfrm>
            <a:off x="208917" y="4707142"/>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J. Atkinson's theory of affective valence</a:t>
            </a:r>
            <a:endParaRPr lang="ru-RU" dirty="0">
              <a:solidFill>
                <a:schemeClr val="tx1"/>
              </a:solidFill>
            </a:endParaRPr>
          </a:p>
        </p:txBody>
      </p:sp>
    </p:spTree>
    <p:extLst>
      <p:ext uri="{BB962C8B-B14F-4D97-AF65-F5344CB8AC3E}">
        <p14:creationId xmlns:p14="http://schemas.microsoft.com/office/powerpoint/2010/main" val="1328820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251520" y="260649"/>
            <a:ext cx="8784976" cy="864096"/>
          </a:xfrm>
          <a:solidFill>
            <a:srgbClr val="FFFF00"/>
          </a:solidFill>
        </p:spPr>
        <p:txBody>
          <a:bodyPr/>
          <a:lstStyle/>
          <a:p>
            <a:pPr algn="ctr"/>
            <a:r>
              <a:rPr lang="en-US" b="1" u="sng" dirty="0">
                <a:solidFill>
                  <a:schemeClr val="tx1"/>
                </a:solidFill>
              </a:rPr>
              <a:t>PROCESS </a:t>
            </a:r>
            <a:r>
              <a:rPr lang="en-US" b="1" dirty="0">
                <a:solidFill>
                  <a:schemeClr val="tx1"/>
                </a:solidFill>
              </a:rPr>
              <a:t>THEORY OF MOTIVATION</a:t>
            </a:r>
          </a:p>
        </p:txBody>
      </p:sp>
      <p:sp>
        <p:nvSpPr>
          <p:cNvPr id="6" name="Выноска со стрелкой влево 5"/>
          <p:cNvSpPr/>
          <p:nvPr/>
        </p:nvSpPr>
        <p:spPr>
          <a:xfrm>
            <a:off x="2827072" y="1772816"/>
            <a:ext cx="6073484" cy="3528392"/>
          </a:xfrm>
          <a:prstGeom prst="leftArrowCallout">
            <a:avLst>
              <a:gd name="adj1" fmla="val 13337"/>
              <a:gd name="adj2" fmla="val 14309"/>
              <a:gd name="adj3" fmla="val 25972"/>
              <a:gd name="adj4" fmla="val 828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1. Includes elements of the theory of expectations and the theory of justice.</a:t>
            </a:r>
          </a:p>
          <a:p>
            <a:r>
              <a:rPr lang="en-US" dirty="0"/>
              <a:t>2. Provides for the satisfaction or displeasure of the employee as a result of the received remuneration for the level of results achieved in the performance of specific tasks, which in turn is determined by the efforts, abilities, character and assessment of the employee's role.</a:t>
            </a:r>
            <a:endParaRPr lang="ru-RU" dirty="0"/>
          </a:p>
        </p:txBody>
      </p:sp>
      <p:sp>
        <p:nvSpPr>
          <p:cNvPr id="7" name="Скругленный прямоугольник 6"/>
          <p:cNvSpPr/>
          <p:nvPr/>
        </p:nvSpPr>
        <p:spPr>
          <a:xfrm>
            <a:off x="205934" y="2996952"/>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Complex theory of L. Porter and E. Lawler</a:t>
            </a:r>
            <a:endParaRPr lang="ru-RU" dirty="0">
              <a:solidFill>
                <a:schemeClr val="tx1"/>
              </a:solidFill>
            </a:endParaRPr>
          </a:p>
        </p:txBody>
      </p:sp>
    </p:spTree>
    <p:extLst>
      <p:ext uri="{BB962C8B-B14F-4D97-AF65-F5344CB8AC3E}">
        <p14:creationId xmlns:p14="http://schemas.microsoft.com/office/powerpoint/2010/main" val="1254230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251520" y="260649"/>
            <a:ext cx="8784976" cy="720079"/>
          </a:xfrm>
          <a:solidFill>
            <a:srgbClr val="FFFF00"/>
          </a:solidFill>
        </p:spPr>
        <p:txBody>
          <a:bodyPr/>
          <a:lstStyle/>
          <a:p>
            <a:pPr algn="ctr"/>
            <a:r>
              <a:rPr lang="en-US" b="1" u="sng" dirty="0">
                <a:solidFill>
                  <a:schemeClr val="tx1"/>
                </a:solidFill>
              </a:rPr>
              <a:t>PROCESS </a:t>
            </a:r>
            <a:r>
              <a:rPr lang="en-US" b="1" dirty="0">
                <a:solidFill>
                  <a:schemeClr val="tx1"/>
                </a:solidFill>
              </a:rPr>
              <a:t>THEORY OF MOTIVATION</a:t>
            </a:r>
          </a:p>
        </p:txBody>
      </p:sp>
      <p:sp>
        <p:nvSpPr>
          <p:cNvPr id="9" name="Скругленный прямоугольник 8"/>
          <p:cNvSpPr/>
          <p:nvPr/>
        </p:nvSpPr>
        <p:spPr>
          <a:xfrm>
            <a:off x="254273" y="1673805"/>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Moral incentive theory</a:t>
            </a:r>
            <a:endParaRPr lang="ru-RU" dirty="0">
              <a:solidFill>
                <a:schemeClr val="tx1"/>
              </a:solidFill>
            </a:endParaRPr>
          </a:p>
        </p:txBody>
      </p:sp>
      <p:sp>
        <p:nvSpPr>
          <p:cNvPr id="10" name="Скругленный прямоугольник 9"/>
          <p:cNvSpPr/>
          <p:nvPr/>
        </p:nvSpPr>
        <p:spPr>
          <a:xfrm>
            <a:off x="229049" y="4675448"/>
            <a:ext cx="2592288" cy="10081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Material incentive theory</a:t>
            </a:r>
            <a:endParaRPr lang="ru-RU" dirty="0">
              <a:solidFill>
                <a:schemeClr val="tx1"/>
              </a:solidFill>
            </a:endParaRPr>
          </a:p>
        </p:txBody>
      </p:sp>
      <p:sp>
        <p:nvSpPr>
          <p:cNvPr id="11" name="Выноска со стрелкой влево 10"/>
          <p:cNvSpPr/>
          <p:nvPr/>
        </p:nvSpPr>
        <p:spPr>
          <a:xfrm>
            <a:off x="2892350" y="980728"/>
            <a:ext cx="6073484" cy="2394266"/>
          </a:xfrm>
          <a:prstGeom prst="leftArrowCallout">
            <a:avLst>
              <a:gd name="adj1" fmla="val 13337"/>
              <a:gd name="adj2" fmla="val 14309"/>
              <a:gd name="adj3" fmla="val 25972"/>
              <a:gd name="adj4" fmla="val 828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1. Focuses on meeting the needs of a higher order (recognition, involvement, respect, etc.).</a:t>
            </a:r>
          </a:p>
          <a:p>
            <a:r>
              <a:rPr lang="en-US" dirty="0"/>
              <a:t>2. Based on the use of non-material incentives (benefits for medical and sanitary services, transportation, certificates, medals, orders, titles, gratitude, etc.).</a:t>
            </a:r>
            <a:endParaRPr lang="ru-RU" dirty="0"/>
          </a:p>
        </p:txBody>
      </p:sp>
      <p:sp>
        <p:nvSpPr>
          <p:cNvPr id="12" name="Выноска со стрелкой влево 11"/>
          <p:cNvSpPr/>
          <p:nvPr/>
        </p:nvSpPr>
        <p:spPr>
          <a:xfrm>
            <a:off x="2873049" y="3501008"/>
            <a:ext cx="6158891" cy="3356992"/>
          </a:xfrm>
          <a:prstGeom prst="leftArrowCallout">
            <a:avLst>
              <a:gd name="adj1" fmla="val 13337"/>
              <a:gd name="adj2" fmla="val 14309"/>
              <a:gd name="adj3" fmla="val 25972"/>
              <a:gd name="adj4" fmla="val 828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1. Provides for the formation and use of systems of material incentives and the distribution of wages in accordance with the action of the distribution law according to the quantity and quality of work.</a:t>
            </a:r>
          </a:p>
          <a:p>
            <a:r>
              <a:rPr lang="en-US" dirty="0"/>
              <a:t>2. Based on the use of material incentives (forms and systems of payment for work, bonuses, allowances, additional payments, gifts, etc.).</a:t>
            </a:r>
          </a:p>
          <a:p>
            <a:r>
              <a:rPr lang="en-US" dirty="0"/>
              <a:t>3. Is the most effective in terms of motivation.</a:t>
            </a:r>
            <a:endParaRPr lang="ru-RU" dirty="0"/>
          </a:p>
        </p:txBody>
      </p:sp>
    </p:spTree>
    <p:extLst>
      <p:ext uri="{BB962C8B-B14F-4D97-AF65-F5344CB8AC3E}">
        <p14:creationId xmlns:p14="http://schemas.microsoft.com/office/powerpoint/2010/main" val="2989195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88641"/>
            <a:ext cx="7125113" cy="648072"/>
          </a:xfrm>
          <a:solidFill>
            <a:srgbClr val="FFFF00"/>
          </a:solidFill>
        </p:spPr>
        <p:txBody>
          <a:bodyPr/>
          <a:lstStyle/>
          <a:p>
            <a:pPr algn="ctr"/>
            <a:r>
              <a:rPr lang="en-US" b="1" dirty="0"/>
              <a:t>CONTROL</a:t>
            </a:r>
            <a:endParaRPr lang="ru-RU" b="1" dirty="0"/>
          </a:p>
        </p:txBody>
      </p:sp>
      <p:sp>
        <p:nvSpPr>
          <p:cNvPr id="3" name="Объект 2"/>
          <p:cNvSpPr>
            <a:spLocks noGrp="1"/>
          </p:cNvSpPr>
          <p:nvPr>
            <p:ph idx="1"/>
          </p:nvPr>
        </p:nvSpPr>
        <p:spPr>
          <a:xfrm>
            <a:off x="395536" y="836712"/>
            <a:ext cx="8424936" cy="2016224"/>
          </a:xfrm>
        </p:spPr>
        <p:txBody>
          <a:bodyPr>
            <a:normAutofit/>
          </a:bodyPr>
          <a:lstStyle/>
          <a:p>
            <a:r>
              <a:rPr lang="en-US" sz="2400" b="1" dirty="0" smtClean="0"/>
              <a:t>is </a:t>
            </a:r>
            <a:r>
              <a:rPr lang="en-US" sz="2400" b="1" dirty="0"/>
              <a:t>a type of management activity to ensure the process by which the organization's management determines how correct its management decisions are, as well as the need for certain adjustments. </a:t>
            </a:r>
            <a:endParaRPr lang="ru-RU" sz="2400" b="1" dirty="0" smtClean="0"/>
          </a:p>
        </p:txBody>
      </p:sp>
      <p:pic>
        <p:nvPicPr>
          <p:cNvPr id="2050" name="Picture 2" descr="Общественный контроль"/>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7372" y="3543908"/>
            <a:ext cx="2487806" cy="248780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51520" y="2941152"/>
            <a:ext cx="6120680" cy="3693319"/>
          </a:xfrm>
          <a:prstGeom prst="rect">
            <a:avLst/>
          </a:prstGeom>
          <a:noFill/>
        </p:spPr>
        <p:txBody>
          <a:bodyPr wrap="square" rtlCol="0">
            <a:spAutoFit/>
          </a:bodyPr>
          <a:lstStyle/>
          <a:p>
            <a:pPr algn="ctr"/>
            <a:r>
              <a:rPr lang="en-US" sz="2400" b="1" dirty="0"/>
              <a:t>The main tasks of control are</a:t>
            </a:r>
            <a:r>
              <a:rPr lang="ru-RU" sz="2400" b="1" dirty="0"/>
              <a:t>:</a:t>
            </a:r>
          </a:p>
          <a:p>
            <a:pPr>
              <a:buFont typeface="Wingdings" panose="05000000000000000000" pitchFamily="2" charset="2"/>
              <a:buChar char="q"/>
            </a:pPr>
            <a:r>
              <a:rPr lang="en-US" sz="2400" dirty="0"/>
              <a:t>to ensure the achievement of the goals and mission of the organization</a:t>
            </a:r>
            <a:r>
              <a:rPr lang="ru-RU" sz="2400" dirty="0"/>
              <a:t>;</a:t>
            </a:r>
          </a:p>
          <a:p>
            <a:pPr>
              <a:buFont typeface="Wingdings" panose="05000000000000000000" pitchFamily="2" charset="2"/>
              <a:buChar char="q"/>
            </a:pPr>
            <a:r>
              <a:rPr lang="en-US" sz="2400" dirty="0"/>
              <a:t>identify deviations and shortcomings</a:t>
            </a:r>
            <a:r>
              <a:rPr lang="ru-RU" sz="2400" dirty="0"/>
              <a:t>;</a:t>
            </a:r>
          </a:p>
          <a:p>
            <a:pPr>
              <a:buFont typeface="Wingdings" panose="05000000000000000000" pitchFamily="2" charset="2"/>
              <a:buChar char="q"/>
            </a:pPr>
            <a:r>
              <a:rPr lang="en-US" sz="2400" dirty="0"/>
              <a:t>avoid the accumulation and repetition of errors, minimize losses, overcome complex organizational problems, etc.</a:t>
            </a:r>
            <a:endParaRPr lang="ru-RU" sz="2400" dirty="0"/>
          </a:p>
          <a:p>
            <a:endParaRPr lang="ru-RU" dirty="0"/>
          </a:p>
        </p:txBody>
      </p:sp>
    </p:spTree>
    <p:extLst>
      <p:ext uri="{BB962C8B-B14F-4D97-AF65-F5344CB8AC3E}">
        <p14:creationId xmlns:p14="http://schemas.microsoft.com/office/powerpoint/2010/main" val="4505269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640960" cy="936104"/>
          </a:xfrm>
          <a:solidFill>
            <a:srgbClr val="FFFF00"/>
          </a:solidFill>
        </p:spPr>
        <p:txBody>
          <a:bodyPr/>
          <a:lstStyle/>
          <a:p>
            <a:pPr algn="ctr"/>
            <a:r>
              <a:rPr lang="en-US" b="1" dirty="0"/>
              <a:t>CLASSIFICATION OF CONTROL TYPES</a:t>
            </a:r>
            <a:endParaRPr lang="ru-RU" b="1"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481810352"/>
              </p:ext>
            </p:extLst>
          </p:nvPr>
        </p:nvGraphicFramePr>
        <p:xfrm>
          <a:off x="323528" y="1340768"/>
          <a:ext cx="8568952" cy="1008111"/>
        </p:xfrm>
        <a:graphic>
          <a:graphicData uri="http://schemas.openxmlformats.org/drawingml/2006/table">
            <a:tbl>
              <a:tblPr firstRow="1" bandRow="1">
                <a:tableStyleId>{5C22544A-7EE6-4342-B048-85BDC9FD1C3A}</a:tableStyleId>
              </a:tblPr>
              <a:tblGrid>
                <a:gridCol w="8568952"/>
              </a:tblGrid>
              <a:tr h="599578">
                <a:tc>
                  <a:txBody>
                    <a:bodyPr/>
                    <a:lstStyle/>
                    <a:p>
                      <a:pPr algn="ctr"/>
                      <a:r>
                        <a:rPr lang="en-US" sz="2400" dirty="0" smtClean="0"/>
                        <a:t>1. Within the meaning</a:t>
                      </a:r>
                      <a:endParaRPr lang="ru-RU" sz="2400" dirty="0"/>
                    </a:p>
                  </a:txBody>
                  <a:tcPr/>
                </a:tc>
              </a:tr>
              <a:tr h="408533">
                <a:tc>
                  <a:txBody>
                    <a:bodyPr/>
                    <a:lstStyle/>
                    <a:p>
                      <a:r>
                        <a:rPr lang="en-US" sz="2000" dirty="0" smtClean="0"/>
                        <a:t>financial, production, operational, marketing and other control</a:t>
                      </a:r>
                      <a:endParaRPr lang="ru-RU" sz="2000" dirty="0"/>
                    </a:p>
                  </a:txBody>
                  <a:tcPr/>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2511162032"/>
              </p:ext>
            </p:extLst>
          </p:nvPr>
        </p:nvGraphicFramePr>
        <p:xfrm>
          <a:off x="251520" y="2708919"/>
          <a:ext cx="8712968" cy="3840480"/>
        </p:xfrm>
        <a:graphic>
          <a:graphicData uri="http://schemas.openxmlformats.org/drawingml/2006/table">
            <a:tbl>
              <a:tblPr firstRow="1" bandRow="1">
                <a:tableStyleId>{5C22544A-7EE6-4342-B048-85BDC9FD1C3A}</a:tableStyleId>
              </a:tblPr>
              <a:tblGrid>
                <a:gridCol w="2160240"/>
                <a:gridCol w="6552728"/>
              </a:tblGrid>
              <a:tr h="678944">
                <a:tc gridSpan="2">
                  <a:txBody>
                    <a:bodyPr/>
                    <a:lstStyle/>
                    <a:p>
                      <a:pPr algn="ctr"/>
                      <a:r>
                        <a:rPr lang="en-US" sz="2400" dirty="0" smtClean="0"/>
                        <a:t>2. By stages of implementation of production-economic activities</a:t>
                      </a:r>
                      <a:endParaRPr lang="ru-RU" sz="2400" dirty="0"/>
                    </a:p>
                  </a:txBody>
                  <a:tcPr/>
                </a:tc>
                <a:tc hMerge="1">
                  <a:txBody>
                    <a:bodyPr/>
                    <a:lstStyle/>
                    <a:p>
                      <a:endParaRPr lang="ru-RU" dirty="0"/>
                    </a:p>
                  </a:txBody>
                  <a:tcPr/>
                </a:tc>
              </a:tr>
              <a:tr h="370840">
                <a:tc>
                  <a:txBody>
                    <a:bodyPr/>
                    <a:lstStyle/>
                    <a:p>
                      <a:r>
                        <a:rPr lang="en-US" sz="2000" b="1" dirty="0" smtClean="0"/>
                        <a:t>Preliminary control</a:t>
                      </a:r>
                      <a:endParaRPr lang="ru-RU" sz="2000" b="1" dirty="0"/>
                    </a:p>
                  </a:txBody>
                  <a:tcPr/>
                </a:tc>
                <a:tc>
                  <a:txBody>
                    <a:bodyPr/>
                    <a:lstStyle/>
                    <a:p>
                      <a:r>
                        <a:rPr lang="en-US" sz="2000" dirty="0" smtClean="0"/>
                        <a:t>is carried out at the entrance to the organization's system and is implemented through rules, procedures, behavior.</a:t>
                      </a:r>
                      <a:endParaRPr lang="ru-RU" sz="2000" dirty="0"/>
                    </a:p>
                  </a:txBody>
                  <a:tcPr/>
                </a:tc>
              </a:tr>
              <a:tr h="370840">
                <a:tc>
                  <a:txBody>
                    <a:bodyPr/>
                    <a:lstStyle/>
                    <a:p>
                      <a:r>
                        <a:rPr lang="en-US" sz="2000" b="1" dirty="0" smtClean="0"/>
                        <a:t>Current control</a:t>
                      </a:r>
                      <a:endParaRPr lang="ru-RU" sz="2000" b="1" dirty="0"/>
                    </a:p>
                  </a:txBody>
                  <a:tcPr/>
                </a:tc>
                <a:tc>
                  <a:txBody>
                    <a:bodyPr/>
                    <a:lstStyle/>
                    <a:p>
                      <a:r>
                        <a:rPr lang="en-US" sz="2000" dirty="0" smtClean="0"/>
                        <a:t>is implemented in the very system-organization in the process of production and economic activities and is in the nature of managerial necessity;</a:t>
                      </a:r>
                      <a:endParaRPr lang="ru-RU" sz="2000" dirty="0"/>
                    </a:p>
                  </a:txBody>
                  <a:tcPr/>
                </a:tc>
              </a:tr>
              <a:tr h="370840">
                <a:tc>
                  <a:txBody>
                    <a:bodyPr/>
                    <a:lstStyle/>
                    <a:p>
                      <a:r>
                        <a:rPr lang="en-US" sz="2000" b="1" dirty="0" smtClean="0"/>
                        <a:t>Final control</a:t>
                      </a:r>
                      <a:endParaRPr lang="ru-RU" sz="2000" b="1" dirty="0"/>
                    </a:p>
                  </a:txBody>
                  <a:tcPr/>
                </a:tc>
                <a:tc>
                  <a:txBody>
                    <a:bodyPr/>
                    <a:lstStyle/>
                    <a:p>
                      <a:r>
                        <a:rPr lang="en-US" sz="2000" dirty="0" smtClean="0"/>
                        <a:t>is carried out at the exit from the system, that is, as feedback is used after the work is done.</a:t>
                      </a:r>
                      <a:endParaRPr lang="ru-RU" sz="2000" dirty="0"/>
                    </a:p>
                  </a:txBody>
                  <a:tcPr/>
                </a:tc>
              </a:tr>
            </a:tbl>
          </a:graphicData>
        </a:graphic>
      </p:graphicFrame>
    </p:spTree>
    <p:extLst>
      <p:ext uri="{BB962C8B-B14F-4D97-AF65-F5344CB8AC3E}">
        <p14:creationId xmlns:p14="http://schemas.microsoft.com/office/powerpoint/2010/main" val="14023271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640960" cy="936104"/>
          </a:xfrm>
          <a:solidFill>
            <a:srgbClr val="FFFF00"/>
          </a:solidFill>
        </p:spPr>
        <p:txBody>
          <a:bodyPr/>
          <a:lstStyle/>
          <a:p>
            <a:pPr algn="ctr"/>
            <a:r>
              <a:rPr lang="en-US" b="1" dirty="0"/>
              <a:t>CLASSIFICATION OF CONTROL TYPES</a:t>
            </a:r>
            <a:endParaRPr lang="ru-RU" b="1" dirty="0"/>
          </a:p>
        </p:txBody>
      </p:sp>
      <p:graphicFrame>
        <p:nvGraphicFramePr>
          <p:cNvPr id="5" name="Таблица 4"/>
          <p:cNvGraphicFramePr>
            <a:graphicFrameLocks noGrp="1"/>
          </p:cNvGraphicFramePr>
          <p:nvPr>
            <p:extLst>
              <p:ext uri="{D42A27DB-BD31-4B8C-83A1-F6EECF244321}">
                <p14:modId xmlns:p14="http://schemas.microsoft.com/office/powerpoint/2010/main" val="3983818645"/>
              </p:ext>
            </p:extLst>
          </p:nvPr>
        </p:nvGraphicFramePr>
        <p:xfrm>
          <a:off x="251520" y="1340768"/>
          <a:ext cx="8712968" cy="5029200"/>
        </p:xfrm>
        <a:graphic>
          <a:graphicData uri="http://schemas.openxmlformats.org/drawingml/2006/table">
            <a:tbl>
              <a:tblPr firstRow="1" bandRow="1">
                <a:tableStyleId>{5C22544A-7EE6-4342-B048-85BDC9FD1C3A}</a:tableStyleId>
              </a:tblPr>
              <a:tblGrid>
                <a:gridCol w="2160240"/>
                <a:gridCol w="6552728"/>
              </a:tblGrid>
              <a:tr h="678944">
                <a:tc gridSpan="2">
                  <a:txBody>
                    <a:bodyPr/>
                    <a:lstStyle/>
                    <a:p>
                      <a:pPr algn="ctr"/>
                      <a:r>
                        <a:rPr lang="en-US" sz="2400" dirty="0" smtClean="0"/>
                        <a:t>3. By the level of centralization of management of control </a:t>
                      </a:r>
                      <a:endParaRPr lang="ru-RU" sz="2400" dirty="0"/>
                    </a:p>
                  </a:txBody>
                  <a:tcPr/>
                </a:tc>
                <a:tc hMerge="1">
                  <a:txBody>
                    <a:bodyPr/>
                    <a:lstStyle/>
                    <a:p>
                      <a:endParaRPr lang="ru-RU" dirty="0"/>
                    </a:p>
                  </a:txBody>
                  <a:tcPr/>
                </a:tc>
              </a:tr>
              <a:tr h="370840">
                <a:tc>
                  <a:txBody>
                    <a:bodyPr/>
                    <a:lstStyle/>
                    <a:p>
                      <a:r>
                        <a:rPr lang="en-US" sz="2400" b="1" dirty="0" smtClean="0"/>
                        <a:t>Centralized</a:t>
                      </a:r>
                      <a:endParaRPr lang="ru-RU" sz="2400" b="1" dirty="0"/>
                    </a:p>
                  </a:txBody>
                  <a:tcPr/>
                </a:tc>
                <a:tc>
                  <a:txBody>
                    <a:bodyPr/>
                    <a:lstStyle/>
                    <a:p>
                      <a:r>
                        <a:rPr lang="en-US" sz="2400" dirty="0" smtClean="0"/>
                        <a:t>characterized by the presence of specialized control services, the use of harsh rules, “top-to-bottom” influence, and the secrecy of information about control.</a:t>
                      </a:r>
                      <a:endParaRPr lang="ru-RU" sz="2400" dirty="0"/>
                    </a:p>
                  </a:txBody>
                  <a:tcPr/>
                </a:tc>
              </a:tr>
              <a:tr h="370840">
                <a:tc>
                  <a:txBody>
                    <a:bodyPr/>
                    <a:lstStyle/>
                    <a:p>
                      <a:r>
                        <a:rPr lang="en-US" sz="2400" b="1" dirty="0" smtClean="0"/>
                        <a:t>Decentralized</a:t>
                      </a:r>
                      <a:endParaRPr lang="ru-RU" sz="2400" b="1" dirty="0"/>
                    </a:p>
                  </a:txBody>
                  <a:tcPr/>
                </a:tc>
                <a:tc>
                  <a:txBody>
                    <a:bodyPr/>
                    <a:lstStyle/>
                    <a:p>
                      <a:r>
                        <a:rPr lang="en-US" sz="2400" dirty="0" smtClean="0"/>
                        <a:t>based on social norms, values, traditions and corporate culture; focusing on self-control and intragroup control; transparency of information about the purposes, means, timing of control; ensuring bilateral influence.</a:t>
                      </a:r>
                      <a:endParaRPr lang="ru-RU" sz="2400" dirty="0"/>
                    </a:p>
                  </a:txBody>
                  <a:tcPr/>
                </a:tc>
              </a:tr>
            </a:tbl>
          </a:graphicData>
        </a:graphic>
      </p:graphicFrame>
    </p:spTree>
    <p:extLst>
      <p:ext uri="{BB962C8B-B14F-4D97-AF65-F5344CB8AC3E}">
        <p14:creationId xmlns:p14="http://schemas.microsoft.com/office/powerpoint/2010/main" val="22836119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640960" cy="936104"/>
          </a:xfrm>
          <a:solidFill>
            <a:srgbClr val="FFFF00"/>
          </a:solidFill>
        </p:spPr>
        <p:txBody>
          <a:bodyPr/>
          <a:lstStyle/>
          <a:p>
            <a:pPr algn="ctr"/>
            <a:r>
              <a:rPr lang="en-US" b="1" dirty="0"/>
              <a:t>CLASSIFICATION OF CONTROL TYPES</a:t>
            </a:r>
            <a:endParaRPr lang="ru-RU" b="1" dirty="0"/>
          </a:p>
        </p:txBody>
      </p:sp>
      <p:graphicFrame>
        <p:nvGraphicFramePr>
          <p:cNvPr id="5" name="Таблица 4"/>
          <p:cNvGraphicFramePr>
            <a:graphicFrameLocks noGrp="1"/>
          </p:cNvGraphicFramePr>
          <p:nvPr>
            <p:extLst>
              <p:ext uri="{D42A27DB-BD31-4B8C-83A1-F6EECF244321}">
                <p14:modId xmlns:p14="http://schemas.microsoft.com/office/powerpoint/2010/main" val="1758892004"/>
              </p:ext>
            </p:extLst>
          </p:nvPr>
        </p:nvGraphicFramePr>
        <p:xfrm>
          <a:off x="251520" y="1340768"/>
          <a:ext cx="8712968" cy="4245104"/>
        </p:xfrm>
        <a:graphic>
          <a:graphicData uri="http://schemas.openxmlformats.org/drawingml/2006/table">
            <a:tbl>
              <a:tblPr firstRow="1" bandRow="1">
                <a:tableStyleId>{5C22544A-7EE6-4342-B048-85BDC9FD1C3A}</a:tableStyleId>
              </a:tblPr>
              <a:tblGrid>
                <a:gridCol w="2160240"/>
                <a:gridCol w="6552728"/>
              </a:tblGrid>
              <a:tr h="678944">
                <a:tc gridSpan="2">
                  <a:txBody>
                    <a:bodyPr/>
                    <a:lstStyle/>
                    <a:p>
                      <a:pPr algn="ctr"/>
                      <a:r>
                        <a:rPr lang="en-US" sz="2400" dirty="0" smtClean="0"/>
                        <a:t>4. By the level of object control coverage</a:t>
                      </a:r>
                      <a:endParaRPr lang="ru-RU" sz="2400" dirty="0"/>
                    </a:p>
                  </a:txBody>
                  <a:tcPr/>
                </a:tc>
                <a:tc hMerge="1">
                  <a:txBody>
                    <a:bodyPr/>
                    <a:lstStyle/>
                    <a:p>
                      <a:endParaRPr lang="ru-RU" dirty="0"/>
                    </a:p>
                  </a:txBody>
                  <a:tcPr/>
                </a:tc>
              </a:tr>
              <a:tr h="370840">
                <a:tc>
                  <a:txBody>
                    <a:bodyPr/>
                    <a:lstStyle/>
                    <a:p>
                      <a:r>
                        <a:rPr lang="en-US" sz="2400" b="1" dirty="0" smtClean="0"/>
                        <a:t>Continuous</a:t>
                      </a:r>
                      <a:endParaRPr lang="ru-RU" sz="2400" b="1" dirty="0"/>
                    </a:p>
                  </a:txBody>
                  <a:tcPr/>
                </a:tc>
                <a:tc>
                  <a:txBody>
                    <a:bodyPr/>
                    <a:lstStyle/>
                    <a:p>
                      <a:r>
                        <a:rPr lang="en-US" sz="2400" dirty="0" smtClean="0"/>
                        <a:t>provides for a consistent check of the entire set of controlled objects</a:t>
                      </a:r>
                      <a:endParaRPr lang="ru-RU" sz="2400" dirty="0"/>
                    </a:p>
                  </a:txBody>
                  <a:tcPr/>
                </a:tc>
              </a:tr>
              <a:tr h="370840">
                <a:tc>
                  <a:txBody>
                    <a:bodyPr/>
                    <a:lstStyle/>
                    <a:p>
                      <a:r>
                        <a:rPr lang="en-US" sz="2400" b="1" dirty="0" smtClean="0"/>
                        <a:t>Selective</a:t>
                      </a:r>
                      <a:endParaRPr lang="ru-RU" sz="2400" b="1" dirty="0"/>
                    </a:p>
                  </a:txBody>
                  <a:tcPr/>
                </a:tc>
                <a:tc>
                  <a:txBody>
                    <a:bodyPr/>
                    <a:lstStyle/>
                    <a:p>
                      <a:r>
                        <a:rPr lang="en-US" sz="2400" dirty="0" smtClean="0"/>
                        <a:t>carried out only with respect to individual objects from the entire homogeneous set</a:t>
                      </a:r>
                      <a:endParaRPr lang="ru-RU" sz="2400" dirty="0"/>
                    </a:p>
                  </a:txBody>
                  <a:tcPr/>
                </a:tc>
              </a:tr>
              <a:tr h="370840">
                <a:tc>
                  <a:txBody>
                    <a:bodyPr/>
                    <a:lstStyle/>
                    <a:p>
                      <a:r>
                        <a:rPr lang="en-US" sz="2400" b="1" dirty="0" smtClean="0"/>
                        <a:t>One-time</a:t>
                      </a:r>
                      <a:endParaRPr lang="ru-RU" sz="2400" b="1" dirty="0"/>
                    </a:p>
                  </a:txBody>
                  <a:tcPr/>
                </a:tc>
                <a:tc>
                  <a:txBody>
                    <a:bodyPr/>
                    <a:lstStyle/>
                    <a:p>
                      <a:r>
                        <a:rPr lang="en-US" sz="2400" dirty="0" smtClean="0"/>
                        <a:t>carried out under the influence of factors that accidentally or unexpectedly arise in the process of production and economic activities</a:t>
                      </a:r>
                      <a:endParaRPr lang="ru-RU" sz="2400" dirty="0"/>
                    </a:p>
                  </a:txBody>
                  <a:tcPr/>
                </a:tc>
              </a:tr>
            </a:tbl>
          </a:graphicData>
        </a:graphic>
      </p:graphicFrame>
    </p:spTree>
    <p:extLst>
      <p:ext uri="{BB962C8B-B14F-4D97-AF65-F5344CB8AC3E}">
        <p14:creationId xmlns:p14="http://schemas.microsoft.com/office/powerpoint/2010/main" val="2133261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1"/>
            <a:ext cx="8496944" cy="720080"/>
          </a:xfrm>
          <a:solidFill>
            <a:srgbClr val="FFFF00"/>
          </a:solidFill>
        </p:spPr>
        <p:txBody>
          <a:bodyPr/>
          <a:lstStyle/>
          <a:p>
            <a:pPr algn="ctr"/>
            <a:r>
              <a:rPr lang="en-US" b="1" dirty="0"/>
              <a:t>REGULATION</a:t>
            </a:r>
            <a:endParaRPr lang="ru-RU" b="1" dirty="0"/>
          </a:p>
        </p:txBody>
      </p:sp>
      <p:sp>
        <p:nvSpPr>
          <p:cNvPr id="3" name="Объект 2"/>
          <p:cNvSpPr>
            <a:spLocks noGrp="1"/>
          </p:cNvSpPr>
          <p:nvPr>
            <p:ph idx="1"/>
          </p:nvPr>
        </p:nvSpPr>
        <p:spPr>
          <a:xfrm>
            <a:off x="755576" y="1124744"/>
            <a:ext cx="7667013" cy="2701759"/>
          </a:xfrm>
        </p:spPr>
        <p:txBody>
          <a:bodyPr>
            <a:normAutofit/>
          </a:bodyPr>
          <a:lstStyle/>
          <a:p>
            <a:pPr marL="0" indent="0">
              <a:buNone/>
            </a:pPr>
            <a:r>
              <a:rPr lang="en-US" sz="2400" b="1" dirty="0" smtClean="0">
                <a:solidFill>
                  <a:schemeClr val="tx1"/>
                </a:solidFill>
              </a:rPr>
              <a:t>is </a:t>
            </a:r>
            <a:r>
              <a:rPr lang="en-US" sz="2400" b="1" dirty="0">
                <a:solidFill>
                  <a:schemeClr val="tx1"/>
                </a:solidFill>
              </a:rPr>
              <a:t>a type of management activity aimed at eliminating deviations, failures, shortcomings, etc. in the managed system by developing and implementing the appropriate measures by the managing system.</a:t>
            </a:r>
            <a:endParaRPr lang="ru-RU" sz="2400" b="1" dirty="0">
              <a:solidFill>
                <a:schemeClr val="tx1"/>
              </a:solidFill>
            </a:endParaRPr>
          </a:p>
        </p:txBody>
      </p:sp>
      <p:pic>
        <p:nvPicPr>
          <p:cNvPr id="9218" name="Picture 2" descr="Регулирование рынка криптовалют в Украине: кому это нужно? - 05.08.2018 -  LetKnow New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3573016"/>
            <a:ext cx="5277732"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993529"/>
      </p:ext>
    </p:extLst>
  </p:cSld>
  <p:clrMapOvr>
    <a:masterClrMapping/>
  </p:clrMapOvr>
</p:sld>
</file>

<file path=ppt/theme/theme1.xml><?xml version="1.0" encoding="utf-8"?>
<a:theme xmlns:a="http://schemas.openxmlformats.org/drawingml/2006/main" name="Spring">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pring">
      <a:fillStyleLst>
        <a:solidFill>
          <a:schemeClr val="phClr"/>
        </a:solidFill>
        <a:gradFill rotWithShape="1">
          <a:gsLst>
            <a:gs pos="0">
              <a:schemeClr val="phClr">
                <a:tint val="70000"/>
                <a:lumMod val="110000"/>
              </a:schemeClr>
            </a:gs>
            <a:gs pos="100000">
              <a:schemeClr val="phClr">
                <a:tint val="100000"/>
                <a:shade val="85000"/>
                <a:lumMod val="80000"/>
              </a:schemeClr>
            </a:gs>
          </a:gsLst>
          <a:lin ang="5400000" scaled="1"/>
        </a:gradFill>
        <a:gradFill rotWithShape="1">
          <a:gsLst>
            <a:gs pos="0">
              <a:schemeClr val="phClr">
                <a:tint val="97000"/>
                <a:satMod val="100000"/>
                <a:lumMod val="110000"/>
              </a:schemeClr>
            </a:gs>
            <a:gs pos="100000">
              <a:schemeClr val="phClr">
                <a:shade val="85000"/>
                <a:lumMod val="8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TM02455596[[fn=Весна]]</Template>
  <TotalTime>571</TotalTime>
  <Words>1903</Words>
  <Application>Microsoft Office PowerPoint</Application>
  <PresentationFormat>Экран (4:3)</PresentationFormat>
  <Paragraphs>170</Paragraphs>
  <Slides>27</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27</vt:i4>
      </vt:variant>
    </vt:vector>
  </HeadingPairs>
  <TitlesOfParts>
    <vt:vector size="37" baseType="lpstr">
      <vt:lpstr>Arial</vt:lpstr>
      <vt:lpstr>Corbel</vt:lpstr>
      <vt:lpstr>Courier New</vt:lpstr>
      <vt:lpstr>Gabriola</vt:lpstr>
      <vt:lpstr>Gill Sans MT</vt:lpstr>
      <vt:lpstr>Trebuchet MS</vt:lpstr>
      <vt:lpstr>Verdana</vt:lpstr>
      <vt:lpstr>Wingdings</vt:lpstr>
      <vt:lpstr>Wingdings 2</vt:lpstr>
      <vt:lpstr>Spring</vt:lpstr>
      <vt:lpstr>Ministry of Health of Ukraine Odesa National Medical University Faculty of Pharmacy</vt:lpstr>
      <vt:lpstr>FUNCTIONS OF PHARMACEUTICAL MANAGEMENT</vt:lpstr>
      <vt:lpstr>CLASSIFICATION OF MANAGEMENT FUNCTIONS</vt:lpstr>
      <vt:lpstr>TECHNOLOGY OF MANAGEMENT</vt:lpstr>
      <vt:lpstr>PLANNING</vt:lpstr>
      <vt:lpstr>Презентация PowerPoint</vt:lpstr>
      <vt:lpstr>STAGES OF STRATEGIC PLANNING</vt:lpstr>
      <vt:lpstr>ORGANIZATION</vt:lpstr>
      <vt:lpstr>Презентация PowerPoint</vt:lpstr>
      <vt:lpstr>THE ORGANIZATIONAL STRUCTURE OF MANAGEMENT</vt:lpstr>
      <vt:lpstr>LINEAR ORGANIZATIONAL MANAGEMENT STRUCTURE</vt:lpstr>
      <vt:lpstr>FUNCTIONAL ORGANIZATIONAL MANAGEMENT STRUCTURE</vt:lpstr>
      <vt:lpstr>Motivating</vt:lpstr>
      <vt:lpstr>CONTENT THEORY OF MOTIVATION</vt:lpstr>
      <vt:lpstr>CONTENT THEORY OF MOTIVATION</vt:lpstr>
      <vt:lpstr>CONTENT THEORY OF MOTIVATION</vt:lpstr>
      <vt:lpstr>CONTENT THEORY OF MOTIVATION</vt:lpstr>
      <vt:lpstr>PROCESS THEORY OF MOTIVATION</vt:lpstr>
      <vt:lpstr>PROCESS THEORY OF MOTIVATION</vt:lpstr>
      <vt:lpstr>PROCESS THEORY OF MOTIVATION</vt:lpstr>
      <vt:lpstr>PROCESS THEORY OF MOTIVATION</vt:lpstr>
      <vt:lpstr>PROCESS THEORY OF MOTIVATION</vt:lpstr>
      <vt:lpstr>CONTROL</vt:lpstr>
      <vt:lpstr>CLASSIFICATION OF CONTROL TYPES</vt:lpstr>
      <vt:lpstr>CLASSIFICATION OF CONTROL TYPES</vt:lpstr>
      <vt:lpstr>CLASSIFICATION OF CONTROL TYPES</vt:lpstr>
      <vt:lpstr>REGULATION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Ministry of Health of Ukraine Odesa National Medical University Faculty of Pharmacy</dc:title>
  <dc:creator>Home</dc:creator>
  <cp:lastModifiedBy>Учетная запись Майкрософт</cp:lastModifiedBy>
  <cp:revision>185</cp:revision>
  <dcterms:created xsi:type="dcterms:W3CDTF">2021-01-20T12:15:38Z</dcterms:created>
  <dcterms:modified xsi:type="dcterms:W3CDTF">2025-02-11T10:03:49Z</dcterms:modified>
</cp:coreProperties>
</file>