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1038"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a:t>Образец заголовка</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04.02.2025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04.02.2025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04.02.2025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04.02.2025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04.02.2025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04.02.2025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ru-RU"/>
              <a:t>Образец заголовка</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04.02.2025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ru-RU"/>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B4C71EC6-210F-42DE-9C53-41977AD35B3D}" type="datetimeFigureOut">
              <a:rPr lang="ru-RU" smtClean="0"/>
              <a:t>04.02.2025</a:t>
            </a:fld>
            <a:endParaRPr lang="ru-R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15616" y="260648"/>
            <a:ext cx="7117180" cy="1686049"/>
          </a:xfrm>
        </p:spPr>
        <p:txBody>
          <a:bodyPr/>
          <a:lstStyle/>
          <a:p>
            <a:pPr algn="ctr"/>
            <a:r>
              <a:rPr lang="en-US" sz="3600" dirty="0">
                <a:solidFill>
                  <a:prstClr val="black"/>
                </a:solidFill>
                <a:latin typeface="Gill Sans MT"/>
                <a:cs typeface="+mj-cs"/>
              </a:rPr>
              <a:t>Ministry of Health of Ukraine</a:t>
            </a:r>
            <a:r>
              <a:rPr lang="ru-RU" sz="3600" dirty="0">
                <a:solidFill>
                  <a:prstClr val="black"/>
                </a:solidFill>
                <a:latin typeface="Corbel"/>
                <a:cs typeface="+mj-cs"/>
              </a:rPr>
              <a:t/>
            </a:r>
            <a:br>
              <a:rPr lang="ru-RU" sz="3600" dirty="0">
                <a:solidFill>
                  <a:prstClr val="black"/>
                </a:solidFill>
                <a:latin typeface="Corbel"/>
                <a:cs typeface="+mj-cs"/>
              </a:rPr>
            </a:br>
            <a:r>
              <a:rPr lang="en-US" sz="3600" dirty="0">
                <a:solidFill>
                  <a:prstClr val="black"/>
                </a:solidFill>
                <a:latin typeface="Gill Sans MT"/>
                <a:cs typeface="+mj-cs"/>
              </a:rPr>
              <a:t>Odesa National Medical University</a:t>
            </a:r>
            <a:r>
              <a:rPr lang="ru-RU" sz="3600" dirty="0">
                <a:solidFill>
                  <a:prstClr val="black"/>
                </a:solidFill>
                <a:latin typeface="Corbel"/>
                <a:cs typeface="+mj-cs"/>
              </a:rPr>
              <a:t/>
            </a:r>
            <a:br>
              <a:rPr lang="ru-RU" sz="3600" dirty="0">
                <a:solidFill>
                  <a:prstClr val="black"/>
                </a:solidFill>
                <a:latin typeface="Corbel"/>
                <a:cs typeface="+mj-cs"/>
              </a:rPr>
            </a:br>
            <a:r>
              <a:rPr lang="en-US" sz="2400" dirty="0" smtClean="0">
                <a:solidFill>
                  <a:prstClr val="black"/>
                </a:solidFill>
                <a:latin typeface="Corbel"/>
                <a:cs typeface="+mj-cs"/>
              </a:rPr>
              <a:t>Department of organization and economics of Pharmacy with postdiploma specialization</a:t>
            </a:r>
            <a:endParaRPr lang="ru-RU" sz="2400" dirty="0"/>
          </a:p>
        </p:txBody>
      </p:sp>
      <p:sp>
        <p:nvSpPr>
          <p:cNvPr id="5" name="Подзаголовок 4"/>
          <p:cNvSpPr>
            <a:spLocks noGrp="1"/>
          </p:cNvSpPr>
          <p:nvPr>
            <p:ph type="subTitle" idx="1"/>
          </p:nvPr>
        </p:nvSpPr>
        <p:spPr>
          <a:xfrm>
            <a:off x="971600" y="2492896"/>
            <a:ext cx="7416824" cy="2808312"/>
          </a:xfrm>
        </p:spPr>
        <p:txBody>
          <a:bodyPr>
            <a:noAutofit/>
          </a:bodyPr>
          <a:lstStyle/>
          <a:p>
            <a:pPr algn="ctr"/>
            <a:r>
              <a:rPr lang="en-US" sz="4000" b="1" dirty="0">
                <a:solidFill>
                  <a:schemeClr val="tx1"/>
                </a:solidFill>
                <a:latin typeface="Gabriola" panose="04040605051002020D02" pitchFamily="82" charset="0"/>
              </a:rPr>
              <a:t>Lecture 1 </a:t>
            </a:r>
            <a:endParaRPr lang="en-US" sz="4000" b="1" dirty="0" smtClean="0">
              <a:solidFill>
                <a:schemeClr val="tx1"/>
              </a:solidFill>
              <a:latin typeface="Gabriola" panose="04040605051002020D02" pitchFamily="82" charset="0"/>
            </a:endParaRPr>
          </a:p>
          <a:p>
            <a:pPr algn="ctr"/>
            <a:r>
              <a:rPr lang="en-US" sz="4400" b="1" dirty="0" smtClean="0">
                <a:solidFill>
                  <a:srgbClr val="990000"/>
                </a:solidFill>
                <a:latin typeface="Gabriola" panose="04040605051002020D02" pitchFamily="82" charset="0"/>
              </a:rPr>
              <a:t>“</a:t>
            </a:r>
            <a:r>
              <a:rPr lang="en-US" sz="4400" b="1" u="sng" dirty="0">
                <a:solidFill>
                  <a:srgbClr val="990000"/>
                </a:solidFill>
                <a:latin typeface="Gabriola" panose="04040605051002020D02" pitchFamily="82" charset="0"/>
              </a:rPr>
              <a:t>Theoretical foundations of management</a:t>
            </a:r>
            <a:r>
              <a:rPr lang="en-US" sz="4400" b="1" dirty="0" smtClean="0">
                <a:solidFill>
                  <a:srgbClr val="990000"/>
                </a:solidFill>
                <a:latin typeface="Gabriola" panose="04040605051002020D02" pitchFamily="82" charset="0"/>
              </a:rPr>
              <a:t>.</a:t>
            </a:r>
            <a:endParaRPr lang="ru-RU" sz="4400" b="1" dirty="0">
              <a:solidFill>
                <a:srgbClr val="990000"/>
              </a:solidFill>
              <a:latin typeface="Gabriola" panose="04040605051002020D02" pitchFamily="82" charset="0"/>
            </a:endParaRPr>
          </a:p>
        </p:txBody>
      </p:sp>
      <p:sp>
        <p:nvSpPr>
          <p:cNvPr id="6" name="TextBox 5"/>
          <p:cNvSpPr txBox="1"/>
          <p:nvPr/>
        </p:nvSpPr>
        <p:spPr>
          <a:xfrm>
            <a:off x="4067944" y="6309320"/>
            <a:ext cx="1872208" cy="369332"/>
          </a:xfrm>
          <a:prstGeom prst="rect">
            <a:avLst/>
          </a:prstGeom>
          <a:noFill/>
        </p:spPr>
        <p:txBody>
          <a:bodyPr wrap="square" rtlCol="0">
            <a:spAutoFit/>
          </a:bodyPr>
          <a:lstStyle/>
          <a:p>
            <a:pPr algn="ctr"/>
            <a:r>
              <a:rPr lang="en-US" b="1" dirty="0"/>
              <a:t>Odesa </a:t>
            </a:r>
            <a:r>
              <a:rPr lang="en-US" b="1" dirty="0" smtClean="0"/>
              <a:t>202</a:t>
            </a:r>
            <a:r>
              <a:rPr lang="uk-UA" b="1" dirty="0" smtClean="0"/>
              <a:t>5</a:t>
            </a:r>
            <a:endParaRPr lang="ru-RU" b="1" dirty="0"/>
          </a:p>
        </p:txBody>
      </p:sp>
    </p:spTree>
    <p:extLst>
      <p:ext uri="{BB962C8B-B14F-4D97-AF65-F5344CB8AC3E}">
        <p14:creationId xmlns:p14="http://schemas.microsoft.com/office/powerpoint/2010/main" val="2120050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3"/>
            <a:ext cx="8424936" cy="1008111"/>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The essence of management, marketing and logistics as management theories</a:t>
            </a:r>
            <a:endParaRPr lang="ru-RU" sz="2800" dirty="0">
              <a:solidFill>
                <a:schemeClr val="tx1"/>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467544" y="1124744"/>
            <a:ext cx="8424936" cy="5544616"/>
          </a:xfrm>
        </p:spPr>
        <p:txBody>
          <a:bodyPr>
            <a:normAutofit/>
          </a:bodyPr>
          <a:lstStyle/>
          <a:p>
            <a:endParaRPr lang="en-US" b="1" dirty="0">
              <a:solidFill>
                <a:schemeClr val="tx1"/>
              </a:solidFill>
            </a:endParaRPr>
          </a:p>
          <a:p>
            <a:r>
              <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rPr>
              <a:t>“Management”</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 literally means </a:t>
            </a:r>
            <a:r>
              <a:rPr lang="en-US" sz="2000" u="sng" dirty="0">
                <a:solidFill>
                  <a:schemeClr val="tx1"/>
                </a:solidFill>
                <a:latin typeface="Tahoma" panose="020B0604030504040204" pitchFamily="34" charset="0"/>
                <a:ea typeface="Tahoma" panose="020B0604030504040204" pitchFamily="34" charset="0"/>
                <a:cs typeface="Tahoma" panose="020B0604030504040204" pitchFamily="34" charset="0"/>
              </a:rPr>
              <a:t>management-related activities. </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As a scientific management theory, it appeared at the beginning of the 20th century.</a:t>
            </a:r>
            <a:endParaRPr lang="ru-RU"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rPr>
              <a:t>Management </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is the purposeful influence on the team of employees or individual performers in order to fulfill the assigned tasks and achieve certain goals. From a functional point of view, </a:t>
            </a:r>
            <a:r>
              <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rPr>
              <a:t>management</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 is </a:t>
            </a:r>
            <a:r>
              <a:rPr lang="en-US" sz="2000" u="sng" dirty="0">
                <a:solidFill>
                  <a:schemeClr val="tx1"/>
                </a:solidFill>
                <a:latin typeface="Tahoma" panose="020B0604030504040204" pitchFamily="34" charset="0"/>
                <a:ea typeface="Tahoma" panose="020B0604030504040204" pitchFamily="34" charset="0"/>
                <a:cs typeface="Tahoma" panose="020B0604030504040204" pitchFamily="34" charset="0"/>
              </a:rPr>
              <a:t>the process of planning, organizing, motivating, controlling and regulating, necessary for the formation and achievement of the goals of the organization.</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By organizations they mean enterprises, business societies, banks, associations, their departments, bureaus, workshops, etc.</a:t>
            </a:r>
          </a:p>
          <a:p>
            <a:pPr marL="0" indent="0" algn="ctr">
              <a:buNone/>
            </a:pPr>
            <a:r>
              <a:rPr lang="en-US" sz="2400" b="1" dirty="0">
                <a:solidFill>
                  <a:srgbClr val="FF0000"/>
                </a:solidFill>
              </a:rPr>
              <a:t>MANAGEMENT OF PURPOSE PEOPLE(goal-oriented people)!</a:t>
            </a:r>
            <a:endParaRPr lang="ru-RU" sz="2400" b="1" dirty="0">
              <a:solidFill>
                <a:srgbClr val="FF0000"/>
              </a:solidFill>
            </a:endParaRPr>
          </a:p>
          <a:p>
            <a:endParaRPr lang="ru-RU" dirty="0"/>
          </a:p>
        </p:txBody>
      </p:sp>
    </p:spTree>
    <p:extLst>
      <p:ext uri="{BB962C8B-B14F-4D97-AF65-F5344CB8AC3E}">
        <p14:creationId xmlns:p14="http://schemas.microsoft.com/office/powerpoint/2010/main" val="3444533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611560" y="116632"/>
            <a:ext cx="8208912" cy="936104"/>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The essence of management, marketing and logistics as management theories</a:t>
            </a:r>
            <a:endParaRPr lang="ru-RU" sz="2800" dirty="0">
              <a:solidFill>
                <a:schemeClr val="tx1"/>
              </a:solidFill>
              <a:latin typeface="Arial" panose="020B0604020202020204" pitchFamily="34" charset="0"/>
              <a:cs typeface="Arial" panose="020B0604020202020204" pitchFamily="34" charset="0"/>
            </a:endParaRPr>
          </a:p>
        </p:txBody>
      </p:sp>
      <p:grpSp>
        <p:nvGrpSpPr>
          <p:cNvPr id="12" name="Группа 11"/>
          <p:cNvGrpSpPr/>
          <p:nvPr/>
        </p:nvGrpSpPr>
        <p:grpSpPr>
          <a:xfrm>
            <a:off x="899592" y="1268760"/>
            <a:ext cx="7488832" cy="4824536"/>
            <a:chOff x="899592" y="1268760"/>
            <a:chExt cx="7488832" cy="4824536"/>
          </a:xfrm>
        </p:grpSpPr>
        <p:sp>
          <p:nvSpPr>
            <p:cNvPr id="5" name="Скругленный прямоугольник 4"/>
            <p:cNvSpPr/>
            <p:nvPr/>
          </p:nvSpPr>
          <p:spPr>
            <a:xfrm>
              <a:off x="2555776" y="1268760"/>
              <a:ext cx="4104456" cy="720080"/>
            </a:xfrm>
            <a:prstGeom prst="roundRect">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rial" panose="020B0604020202020204" pitchFamily="34" charset="0"/>
                  <a:cs typeface="Arial" panose="020B0604020202020204" pitchFamily="34" charset="0"/>
                </a:rPr>
                <a:t>Management</a:t>
              </a:r>
              <a:endParaRPr lang="ru-RU" sz="2000" dirty="0"/>
            </a:p>
          </p:txBody>
        </p:sp>
        <p:cxnSp>
          <p:nvCxnSpPr>
            <p:cNvPr id="7" name="Прямая со стрелкой 6"/>
            <p:cNvCxnSpPr>
              <a:stCxn id="5" idx="2"/>
            </p:cNvCxnSpPr>
            <p:nvPr/>
          </p:nvCxnSpPr>
          <p:spPr>
            <a:xfrm flipH="1">
              <a:off x="2555776" y="1988840"/>
              <a:ext cx="2052228" cy="6480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a:stCxn id="5" idx="2"/>
            </p:cNvCxnSpPr>
            <p:nvPr/>
          </p:nvCxnSpPr>
          <p:spPr>
            <a:xfrm>
              <a:off x="4608004" y="1988840"/>
              <a:ext cx="2052228" cy="5760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Скругленный прямоугольник 9"/>
            <p:cNvSpPr/>
            <p:nvPr/>
          </p:nvSpPr>
          <p:spPr>
            <a:xfrm>
              <a:off x="899592" y="2636912"/>
              <a:ext cx="3096344" cy="345638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FFFF00"/>
                  </a:solidFill>
                </a:rPr>
                <a:t>Industrial</a:t>
              </a:r>
              <a:r>
                <a:rPr lang="en-US" sz="2000" b="1" dirty="0">
                  <a:solidFill>
                    <a:srgbClr val="FFFF00"/>
                  </a:solidFill>
                </a:rPr>
                <a:t> </a:t>
              </a:r>
              <a:r>
                <a:rPr lang="en-US" sz="2000" b="1" i="1" dirty="0">
                  <a:solidFill>
                    <a:srgbClr val="FFFF00"/>
                  </a:solidFill>
                </a:rPr>
                <a:t>management</a:t>
              </a:r>
              <a:r>
                <a:rPr lang="en-US" sz="2000" b="1" dirty="0">
                  <a:solidFill>
                    <a:srgbClr val="FFFF00"/>
                  </a:solidFill>
                </a:rPr>
                <a:t> </a:t>
              </a:r>
            </a:p>
            <a:p>
              <a:pPr algn="ctr"/>
              <a:r>
                <a:rPr lang="en-US" sz="2000" dirty="0">
                  <a:solidFill>
                    <a:schemeClr val="tx1"/>
                  </a:solidFill>
                </a:rPr>
                <a:t>is a set of principles, methods and forms of management, with the aim of increasing its </a:t>
              </a:r>
              <a:r>
                <a:rPr lang="en-US" sz="2000" b="1" dirty="0">
                  <a:solidFill>
                    <a:schemeClr val="tx1"/>
                  </a:solidFill>
                </a:rPr>
                <a:t>efficiency and increasing profits. </a:t>
              </a:r>
              <a:endParaRPr lang="ru-RU" sz="2000" b="1" dirty="0">
                <a:solidFill>
                  <a:schemeClr val="tx1"/>
                </a:solidFill>
              </a:endParaRPr>
            </a:p>
          </p:txBody>
        </p:sp>
        <p:sp>
          <p:nvSpPr>
            <p:cNvPr id="11" name="Скругленный прямоугольник 10"/>
            <p:cNvSpPr/>
            <p:nvPr/>
          </p:nvSpPr>
          <p:spPr>
            <a:xfrm>
              <a:off x="5292080" y="2636912"/>
              <a:ext cx="3096344" cy="345638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FFFF00"/>
                  </a:solidFill>
                </a:rPr>
                <a:t>Financial management</a:t>
              </a:r>
              <a:r>
                <a:rPr lang="en-US" sz="2000" b="1" dirty="0">
                  <a:solidFill>
                    <a:srgbClr val="FFFF00"/>
                  </a:solidFill>
                </a:rPr>
                <a:t> </a:t>
              </a:r>
            </a:p>
            <a:p>
              <a:pPr algn="ctr"/>
              <a:r>
                <a:rPr lang="en-US" sz="2000" dirty="0">
                  <a:solidFill>
                    <a:schemeClr val="tx1"/>
                  </a:solidFill>
                </a:rPr>
                <a:t>is a system of principles and forms for organization of monetary relations of an enterprise, aimed at managing its </a:t>
              </a:r>
              <a:r>
                <a:rPr lang="en-US" sz="2000" b="1" i="1" dirty="0">
                  <a:solidFill>
                    <a:schemeClr val="tx1"/>
                  </a:solidFill>
                </a:rPr>
                <a:t>financial and economic activities</a:t>
              </a:r>
              <a:r>
                <a:rPr lang="en-US" sz="2000" dirty="0">
                  <a:solidFill>
                    <a:schemeClr val="tx1"/>
                  </a:solidFill>
                </a:rPr>
                <a:t>.</a:t>
              </a:r>
              <a:endParaRPr lang="ru-RU" sz="2000" dirty="0">
                <a:solidFill>
                  <a:schemeClr val="tx1"/>
                </a:solidFill>
              </a:endParaRPr>
            </a:p>
          </p:txBody>
        </p:sp>
      </p:grpSp>
    </p:spTree>
    <p:extLst>
      <p:ext uri="{BB962C8B-B14F-4D97-AF65-F5344CB8AC3E}">
        <p14:creationId xmlns:p14="http://schemas.microsoft.com/office/powerpoint/2010/main" val="1526474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88640"/>
            <a:ext cx="7560840" cy="1008112"/>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The essence of management, marketing and logistics as management theories</a:t>
            </a:r>
            <a:endParaRPr lang="ru-RU" sz="2800" dirty="0"/>
          </a:p>
        </p:txBody>
      </p:sp>
      <p:sp>
        <p:nvSpPr>
          <p:cNvPr id="3" name="Объект 2"/>
          <p:cNvSpPr>
            <a:spLocks noGrp="1"/>
          </p:cNvSpPr>
          <p:nvPr>
            <p:ph idx="1"/>
          </p:nvPr>
        </p:nvSpPr>
        <p:spPr>
          <a:xfrm>
            <a:off x="539552" y="1340768"/>
            <a:ext cx="8136904" cy="5112568"/>
          </a:xfrm>
        </p:spPr>
        <p:txBody>
          <a:bodyPr/>
          <a:lstStyle/>
          <a:p>
            <a:r>
              <a:rPr lang="en-US" sz="2400" b="1" dirty="0">
                <a:solidFill>
                  <a:schemeClr val="tx1"/>
                </a:solidFill>
              </a:rPr>
              <a:t>MARKETING</a:t>
            </a:r>
            <a:r>
              <a:rPr lang="en-US" sz="2400" dirty="0">
                <a:solidFill>
                  <a:schemeClr val="tx1"/>
                </a:solidFill>
              </a:rPr>
              <a:t> is an activity aimed at creating demand and achieving the goals of an enterprise through the maximum satisfaction of consumer needs. </a:t>
            </a:r>
          </a:p>
          <a:p>
            <a:pPr marL="0" indent="0">
              <a:buNone/>
            </a:pPr>
            <a:r>
              <a:rPr lang="en-US" sz="2400" b="1" u="sng" dirty="0">
                <a:solidFill>
                  <a:srgbClr val="FF0000"/>
                </a:solidFill>
              </a:rPr>
              <a:t>MANAGEMENT OF EXCHANGE PROCESSES WITH MUTUAL BENEFITS OF THE PARTIES!</a:t>
            </a:r>
          </a:p>
          <a:p>
            <a:r>
              <a:rPr lang="en-US" sz="2400" dirty="0">
                <a:solidFill>
                  <a:schemeClr val="tx1"/>
                </a:solidFill>
              </a:rPr>
              <a:t>To influence consumers, an organization uses a combination of tools (marketing mix) for achieving the desired response from their side. There are main four elements (</a:t>
            </a:r>
            <a:r>
              <a:rPr lang="en-US" sz="2400" b="1" dirty="0">
                <a:solidFill>
                  <a:schemeClr val="tx1"/>
                </a:solidFill>
              </a:rPr>
              <a:t>4P</a:t>
            </a:r>
            <a:r>
              <a:rPr lang="en-US" sz="2400" dirty="0">
                <a:solidFill>
                  <a:schemeClr val="tx1"/>
                </a:solidFill>
              </a:rPr>
              <a:t>) —</a:t>
            </a:r>
            <a:r>
              <a:rPr lang="en-US" sz="2400" b="1" dirty="0">
                <a:solidFill>
                  <a:schemeClr val="tx1"/>
                </a:solidFill>
              </a:rPr>
              <a:t>product, price, place </a:t>
            </a:r>
            <a:r>
              <a:rPr lang="en-US" sz="2400" dirty="0">
                <a:solidFill>
                  <a:schemeClr val="tx1"/>
                </a:solidFill>
              </a:rPr>
              <a:t>and</a:t>
            </a:r>
            <a:r>
              <a:rPr lang="en-US" sz="2400" b="1" dirty="0">
                <a:solidFill>
                  <a:schemeClr val="tx1"/>
                </a:solidFill>
              </a:rPr>
              <a:t> promotion</a:t>
            </a:r>
            <a:r>
              <a:rPr lang="en-US" sz="2400" dirty="0">
                <a:solidFill>
                  <a:schemeClr val="tx1"/>
                </a:solidFill>
              </a:rPr>
              <a:t>. </a:t>
            </a:r>
            <a:endParaRPr lang="ru-RU" sz="2400" dirty="0">
              <a:solidFill>
                <a:schemeClr val="tx1"/>
              </a:solidFill>
            </a:endParaRPr>
          </a:p>
          <a:p>
            <a:endParaRPr lang="ru-RU" dirty="0"/>
          </a:p>
        </p:txBody>
      </p:sp>
    </p:spTree>
    <p:extLst>
      <p:ext uri="{BB962C8B-B14F-4D97-AF65-F5344CB8AC3E}">
        <p14:creationId xmlns:p14="http://schemas.microsoft.com/office/powerpoint/2010/main" val="3852773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1807361"/>
            <a:ext cx="8208912" cy="4789991"/>
          </a:xfrm>
        </p:spPr>
        <p:txBody>
          <a:bodyPr>
            <a:normAutofit/>
          </a:bodyPr>
          <a:lstStyle/>
          <a:p>
            <a:r>
              <a:rPr lang="en-US" sz="2000" b="1" dirty="0">
                <a:solidFill>
                  <a:schemeClr val="tx1"/>
                </a:solidFill>
              </a:rPr>
              <a:t>LOGISTICS</a:t>
            </a:r>
            <a:r>
              <a:rPr lang="en-US" sz="2000" dirty="0">
                <a:solidFill>
                  <a:schemeClr val="tx1"/>
                </a:solidFill>
              </a:rPr>
              <a:t> is an ordered body of knowledge, as well as purposeful research of the processes of formation and development of end-to-end (integrated) flows in a specific industry or economy as a whole. </a:t>
            </a:r>
          </a:p>
          <a:p>
            <a:pPr marL="0" indent="0" algn="ctr">
              <a:buNone/>
            </a:pPr>
            <a:r>
              <a:rPr lang="en-US" sz="2000" b="1" dirty="0">
                <a:solidFill>
                  <a:srgbClr val="FF0000"/>
                </a:solidFill>
              </a:rPr>
              <a:t>MANAGEMENT OF FLOW PROCESSES WITH MINIMIZATION OF THE COSTS OF THEIR IMPLEMENTATION</a:t>
            </a:r>
          </a:p>
          <a:p>
            <a:pPr marL="0" indent="0" algn="ctr">
              <a:buNone/>
            </a:pPr>
            <a:r>
              <a:rPr lang="en-US" sz="2000" b="1" i="1" dirty="0">
                <a:solidFill>
                  <a:schemeClr val="tx1"/>
                </a:solidFill>
              </a:rPr>
              <a:t>Logistics activity</a:t>
            </a:r>
            <a:r>
              <a:rPr lang="en-US" sz="2000" dirty="0">
                <a:solidFill>
                  <a:schemeClr val="tx1"/>
                </a:solidFill>
              </a:rPr>
              <a:t> has an ultimate goal, which is called the </a:t>
            </a:r>
            <a:r>
              <a:rPr lang="en-US" sz="2000" b="1" dirty="0">
                <a:solidFill>
                  <a:schemeClr val="tx1"/>
                </a:solidFill>
              </a:rPr>
              <a:t>“seven rules of logistics”</a:t>
            </a:r>
            <a:r>
              <a:rPr lang="en-US" sz="2000" dirty="0">
                <a:solidFill>
                  <a:schemeClr val="tx1"/>
                </a:solidFill>
              </a:rPr>
              <a:t>, or </a:t>
            </a:r>
            <a:r>
              <a:rPr lang="en-US" sz="2000" b="1" dirty="0">
                <a:solidFill>
                  <a:schemeClr val="tx1"/>
                </a:solidFill>
              </a:rPr>
              <a:t>the logistics complex “7R”</a:t>
            </a:r>
            <a:r>
              <a:rPr lang="en-US" sz="2000" dirty="0">
                <a:solidFill>
                  <a:schemeClr val="tx1"/>
                </a:solidFill>
              </a:rPr>
              <a:t>, namely: </a:t>
            </a:r>
            <a:r>
              <a:rPr lang="en-US" sz="2000" b="1" dirty="0">
                <a:solidFill>
                  <a:schemeClr val="tx1"/>
                </a:solidFill>
              </a:rPr>
              <a:t>Right</a:t>
            </a:r>
            <a:r>
              <a:rPr lang="en-US" sz="2000" dirty="0">
                <a:solidFill>
                  <a:schemeClr val="tx1"/>
                </a:solidFill>
              </a:rPr>
              <a:t> Product, </a:t>
            </a:r>
            <a:r>
              <a:rPr lang="en-US" sz="2000" b="1" dirty="0">
                <a:solidFill>
                  <a:schemeClr val="tx1"/>
                </a:solidFill>
              </a:rPr>
              <a:t>Right</a:t>
            </a:r>
            <a:r>
              <a:rPr lang="en-US" sz="2000" dirty="0">
                <a:solidFill>
                  <a:schemeClr val="tx1"/>
                </a:solidFill>
              </a:rPr>
              <a:t> Quantity, </a:t>
            </a:r>
            <a:r>
              <a:rPr lang="en-US" sz="2000" b="1" dirty="0">
                <a:solidFill>
                  <a:schemeClr val="tx1"/>
                </a:solidFill>
              </a:rPr>
              <a:t>Right</a:t>
            </a:r>
            <a:r>
              <a:rPr lang="en-US" sz="2000" dirty="0">
                <a:solidFill>
                  <a:schemeClr val="tx1"/>
                </a:solidFill>
              </a:rPr>
              <a:t> Time, </a:t>
            </a:r>
            <a:r>
              <a:rPr lang="en-US" sz="2000" b="1" dirty="0">
                <a:solidFill>
                  <a:schemeClr val="tx1"/>
                </a:solidFill>
              </a:rPr>
              <a:t>Right</a:t>
            </a:r>
            <a:r>
              <a:rPr lang="en-US" sz="2000" dirty="0">
                <a:solidFill>
                  <a:schemeClr val="tx1"/>
                </a:solidFill>
              </a:rPr>
              <a:t> Place, </a:t>
            </a:r>
            <a:r>
              <a:rPr lang="en-US" sz="2000" b="1" dirty="0">
                <a:solidFill>
                  <a:schemeClr val="tx1"/>
                </a:solidFill>
              </a:rPr>
              <a:t>Right</a:t>
            </a:r>
            <a:r>
              <a:rPr lang="en-US" sz="2000" dirty="0">
                <a:solidFill>
                  <a:schemeClr val="tx1"/>
                </a:solidFill>
              </a:rPr>
              <a:t> Cost, </a:t>
            </a:r>
            <a:r>
              <a:rPr lang="en-US" sz="2000" b="1" dirty="0">
                <a:solidFill>
                  <a:schemeClr val="tx1"/>
                </a:solidFill>
              </a:rPr>
              <a:t>Right</a:t>
            </a:r>
            <a:r>
              <a:rPr lang="en-US" sz="2000" dirty="0">
                <a:solidFill>
                  <a:schemeClr val="tx1"/>
                </a:solidFill>
              </a:rPr>
              <a:t> Condition and </a:t>
            </a:r>
            <a:r>
              <a:rPr lang="en-US" sz="2000" b="1" dirty="0">
                <a:solidFill>
                  <a:schemeClr val="tx1"/>
                </a:solidFill>
              </a:rPr>
              <a:t>Right</a:t>
            </a:r>
            <a:r>
              <a:rPr lang="en-US" sz="2000" dirty="0">
                <a:solidFill>
                  <a:schemeClr val="tx1"/>
                </a:solidFill>
              </a:rPr>
              <a:t> Information.</a:t>
            </a:r>
            <a:endParaRPr lang="ru-RU" sz="2000" dirty="0">
              <a:solidFill>
                <a:schemeClr val="tx1"/>
              </a:solidFill>
            </a:endParaRPr>
          </a:p>
          <a:p>
            <a:pPr marL="0" indent="0" algn="ctr">
              <a:buNone/>
            </a:pPr>
            <a:endParaRPr lang="ru-RU" sz="2000" b="1" dirty="0">
              <a:solidFill>
                <a:srgbClr val="FF0000"/>
              </a:solidFill>
            </a:endParaRPr>
          </a:p>
        </p:txBody>
      </p:sp>
      <p:sp>
        <p:nvSpPr>
          <p:cNvPr id="4" name="Заголовок 1"/>
          <p:cNvSpPr>
            <a:spLocks noGrp="1"/>
          </p:cNvSpPr>
          <p:nvPr>
            <p:ph type="title"/>
          </p:nvPr>
        </p:nvSpPr>
        <p:spPr>
          <a:xfrm>
            <a:off x="683568" y="188640"/>
            <a:ext cx="7848872" cy="1008112"/>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The essence of management, marketing and logistics as management theories</a:t>
            </a:r>
            <a:endParaRPr lang="ru-RU" sz="2800" dirty="0"/>
          </a:p>
        </p:txBody>
      </p:sp>
    </p:spTree>
    <p:extLst>
      <p:ext uri="{BB962C8B-B14F-4D97-AF65-F5344CB8AC3E}">
        <p14:creationId xmlns:p14="http://schemas.microsoft.com/office/powerpoint/2010/main" val="3849519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1"/>
            <a:ext cx="8496944" cy="1008112"/>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Relationship between concepts</a:t>
            </a:r>
            <a:br>
              <a:rPr lang="en-US" sz="2800" b="1" dirty="0">
                <a:solidFill>
                  <a:schemeClr val="tx1"/>
                </a:solidFill>
                <a:latin typeface="Arial" panose="020B0604020202020204" pitchFamily="34" charset="0"/>
                <a:cs typeface="Arial" panose="020B0604020202020204" pitchFamily="34" charset="0"/>
              </a:rPr>
            </a:br>
            <a:r>
              <a:rPr lang="en-US" sz="2800" b="1" dirty="0">
                <a:solidFill>
                  <a:schemeClr val="tx1"/>
                </a:solidFill>
                <a:latin typeface="Arial" panose="020B0604020202020204" pitchFamily="34" charset="0"/>
                <a:cs typeface="Arial" panose="020B0604020202020204" pitchFamily="34" charset="0"/>
              </a:rPr>
              <a:t>"GOVERNANCE" and MANAGEMENT "</a:t>
            </a:r>
            <a:endParaRPr lang="ru-RU" sz="2800" b="1" dirty="0">
              <a:solidFill>
                <a:schemeClr val="tx1"/>
              </a:solidFill>
              <a:latin typeface="Arial" panose="020B0604020202020204" pitchFamily="34" charset="0"/>
              <a:cs typeface="Arial" panose="020B0604020202020204" pitchFamily="34" charset="0"/>
            </a:endParaRPr>
          </a:p>
        </p:txBody>
      </p:sp>
      <p:grpSp>
        <p:nvGrpSpPr>
          <p:cNvPr id="13" name="Группа 12"/>
          <p:cNvGrpSpPr/>
          <p:nvPr/>
        </p:nvGrpSpPr>
        <p:grpSpPr>
          <a:xfrm>
            <a:off x="223784" y="1484784"/>
            <a:ext cx="8776708" cy="5256584"/>
            <a:chOff x="223784" y="1484784"/>
            <a:chExt cx="8776708" cy="5256584"/>
          </a:xfrm>
        </p:grpSpPr>
        <p:sp>
          <p:nvSpPr>
            <p:cNvPr id="4" name="Овал 3"/>
            <p:cNvSpPr/>
            <p:nvPr/>
          </p:nvSpPr>
          <p:spPr>
            <a:xfrm>
              <a:off x="683568" y="1484784"/>
              <a:ext cx="7704856" cy="2160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rgbClr val="FFFF00"/>
                  </a:solidFill>
                </a:rPr>
                <a:t>GOVERNANCE</a:t>
              </a:r>
              <a:endParaRPr lang="ru-RU" sz="2800" b="1" dirty="0">
                <a:solidFill>
                  <a:srgbClr val="FFFF00"/>
                </a:solidFill>
              </a:endParaRPr>
            </a:p>
          </p:txBody>
        </p:sp>
        <p:sp>
          <p:nvSpPr>
            <p:cNvPr id="5" name="Овал 4"/>
            <p:cNvSpPr/>
            <p:nvPr/>
          </p:nvSpPr>
          <p:spPr>
            <a:xfrm>
              <a:off x="4608004" y="1880828"/>
              <a:ext cx="3780420" cy="136815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MANAGEMENT</a:t>
              </a:r>
              <a:endParaRPr lang="ru-RU" b="1" dirty="0">
                <a:solidFill>
                  <a:srgbClr val="FFFF00"/>
                </a:solidFill>
              </a:endParaRPr>
            </a:p>
          </p:txBody>
        </p:sp>
        <p:sp>
          <p:nvSpPr>
            <p:cNvPr id="6" name="Стрелка вниз 5"/>
            <p:cNvSpPr/>
            <p:nvPr/>
          </p:nvSpPr>
          <p:spPr>
            <a:xfrm rot="1962753">
              <a:off x="2489664" y="2555871"/>
              <a:ext cx="258192" cy="196750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7092280" y="2802502"/>
              <a:ext cx="288032" cy="18002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223784" y="4429500"/>
              <a:ext cx="4464496" cy="231186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purposeful action on an object in order to change its state or behavior in connection with a change in circumstances. You can control technical systems, computer networks, a car, a conveyor belt, an airplane, people, etc.</a:t>
              </a:r>
              <a:endParaRPr lang="ru-RU" dirty="0">
                <a:solidFill>
                  <a:schemeClr val="tx1"/>
                </a:solidFill>
              </a:endParaRPr>
            </a:p>
          </p:txBody>
        </p:sp>
        <p:sp>
          <p:nvSpPr>
            <p:cNvPr id="12" name="Скругленный прямоугольник 11"/>
            <p:cNvSpPr/>
            <p:nvPr/>
          </p:nvSpPr>
          <p:spPr>
            <a:xfrm>
              <a:off x="5184068" y="4606108"/>
              <a:ext cx="3816424" cy="21352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 kind of management, namely the management of people (employees, collectives of employees, groups, organizations, etc.).</a:t>
              </a:r>
              <a:endParaRPr lang="ru-RU" dirty="0">
                <a:solidFill>
                  <a:schemeClr val="tx1"/>
                </a:solidFill>
              </a:endParaRPr>
            </a:p>
          </p:txBody>
        </p:sp>
      </p:grpSp>
    </p:spTree>
    <p:extLst>
      <p:ext uri="{BB962C8B-B14F-4D97-AF65-F5344CB8AC3E}">
        <p14:creationId xmlns:p14="http://schemas.microsoft.com/office/powerpoint/2010/main" val="3426818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1"/>
            <a:ext cx="8712968" cy="720080"/>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Basic management principles and their characteristics</a:t>
            </a:r>
            <a:endParaRPr lang="ru-RU" sz="2800" b="1" dirty="0">
              <a:solidFill>
                <a:schemeClr val="tx1"/>
              </a:solidFill>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041079997"/>
              </p:ext>
            </p:extLst>
          </p:nvPr>
        </p:nvGraphicFramePr>
        <p:xfrm>
          <a:off x="251520" y="980728"/>
          <a:ext cx="8784976" cy="5627029"/>
        </p:xfrm>
        <a:graphic>
          <a:graphicData uri="http://schemas.openxmlformats.org/drawingml/2006/table">
            <a:tbl>
              <a:tblPr firstRow="1" bandRow="1">
                <a:tableStyleId>{5C22544A-7EE6-4342-B048-85BDC9FD1C3A}</a:tableStyleId>
              </a:tblPr>
              <a:tblGrid>
                <a:gridCol w="3096344">
                  <a:extLst>
                    <a:ext uri="{9D8B030D-6E8A-4147-A177-3AD203B41FA5}">
                      <a16:colId xmlns="" xmlns:a16="http://schemas.microsoft.com/office/drawing/2014/main" val="20000"/>
                    </a:ext>
                  </a:extLst>
                </a:gridCol>
                <a:gridCol w="5688632">
                  <a:extLst>
                    <a:ext uri="{9D8B030D-6E8A-4147-A177-3AD203B41FA5}">
                      <a16:colId xmlns="" xmlns:a16="http://schemas.microsoft.com/office/drawing/2014/main" val="20001"/>
                    </a:ext>
                  </a:extLst>
                </a:gridCol>
              </a:tblGrid>
              <a:tr h="442293">
                <a:tc>
                  <a:txBody>
                    <a:bodyPr/>
                    <a:lstStyle/>
                    <a:p>
                      <a:pPr algn="ctr"/>
                      <a:r>
                        <a:rPr lang="en-US" sz="1800" b="1" dirty="0">
                          <a:solidFill>
                            <a:schemeClr val="tx1"/>
                          </a:solidFill>
                          <a:latin typeface="Arial" panose="020B0604020202020204" pitchFamily="34" charset="0"/>
                          <a:cs typeface="Arial" panose="020B0604020202020204" pitchFamily="34" charset="0"/>
                        </a:rPr>
                        <a:t>Principe</a:t>
                      </a:r>
                      <a:endParaRPr lang="ru-RU" dirty="0"/>
                    </a:p>
                  </a:txBody>
                  <a:tcPr/>
                </a:tc>
                <a:tc>
                  <a:txBody>
                    <a:bodyPr/>
                    <a:lstStyle/>
                    <a:p>
                      <a:pPr algn="ctr"/>
                      <a:r>
                        <a:rPr lang="en-US" sz="1800" b="1" dirty="0">
                          <a:solidFill>
                            <a:schemeClr val="tx1"/>
                          </a:solidFill>
                          <a:latin typeface="Arial" panose="020B0604020202020204" pitchFamily="34" charset="0"/>
                          <a:cs typeface="Arial" panose="020B0604020202020204" pitchFamily="34" charset="0"/>
                        </a:rPr>
                        <a:t>Characteristics</a:t>
                      </a:r>
                      <a:endParaRPr lang="ru-RU" dirty="0"/>
                    </a:p>
                  </a:txBody>
                  <a:tcPr/>
                </a:tc>
                <a:extLst>
                  <a:ext uri="{0D108BD9-81ED-4DB2-BD59-A6C34878D82A}">
                    <a16:rowId xmlns="" xmlns:a16="http://schemas.microsoft.com/office/drawing/2014/main" val="10000"/>
                  </a:ext>
                </a:extLst>
              </a:tr>
              <a:tr h="1054237">
                <a:tc>
                  <a:txBody>
                    <a:bodyPr/>
                    <a:lstStyle/>
                    <a:p>
                      <a:r>
                        <a:rPr lang="en-US" b="1" dirty="0"/>
                        <a:t>Purposefulness</a:t>
                      </a:r>
                    </a:p>
                  </a:txBody>
                  <a:tcPr/>
                </a:tc>
                <a:tc>
                  <a:txBody>
                    <a:bodyPr/>
                    <a:lstStyle/>
                    <a:p>
                      <a:r>
                        <a:rPr lang="en-US" dirty="0"/>
                        <a:t>Any activity in the organization should be aimed at achieving specific production and economic goals and fulfilling the assigned tasks</a:t>
                      </a:r>
                      <a:endParaRPr lang="ru-RU" dirty="0"/>
                    </a:p>
                  </a:txBody>
                  <a:tcPr/>
                </a:tc>
                <a:extLst>
                  <a:ext uri="{0D108BD9-81ED-4DB2-BD59-A6C34878D82A}">
                    <a16:rowId xmlns="" xmlns:a16="http://schemas.microsoft.com/office/drawing/2014/main" val="10001"/>
                  </a:ext>
                </a:extLst>
              </a:tr>
              <a:tr h="10542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t>Taking into account the needs and interests</a:t>
                      </a:r>
                    </a:p>
                  </a:txBody>
                  <a:tcPr/>
                </a:tc>
                <a:tc>
                  <a:txBody>
                    <a:bodyPr/>
                    <a:lstStyle/>
                    <a:p>
                      <a:r>
                        <a:rPr lang="en-US" dirty="0"/>
                        <a:t>This principle is intended to satisfy the needs and interests of employees in order to achieve the goals of the organization based on the application of motivation.</a:t>
                      </a:r>
                      <a:endParaRPr lang="ru-RU" dirty="0"/>
                    </a:p>
                  </a:txBody>
                  <a:tcPr/>
                </a:tc>
                <a:extLst>
                  <a:ext uri="{0D108BD9-81ED-4DB2-BD59-A6C34878D82A}">
                    <a16:rowId xmlns="" xmlns:a16="http://schemas.microsoft.com/office/drawing/2014/main" val="10002"/>
                  </a:ext>
                </a:extLst>
              </a:tr>
              <a:tr h="81095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t>Hierarchy</a:t>
                      </a:r>
                    </a:p>
                  </a:txBody>
                  <a:tcPr/>
                </a:tc>
                <a:tc>
                  <a:txBody>
                    <a:bodyPr/>
                    <a:lstStyle/>
                    <a:p>
                      <a:r>
                        <a:rPr lang="en-US" dirty="0"/>
                        <a:t>The location of management positions in the organizational structure, from the lowest management level to the highest.</a:t>
                      </a:r>
                      <a:endParaRPr lang="ru-RU" dirty="0"/>
                    </a:p>
                  </a:txBody>
                  <a:tcPr/>
                </a:tc>
                <a:extLst>
                  <a:ext uri="{0D108BD9-81ED-4DB2-BD59-A6C34878D82A}">
                    <a16:rowId xmlns="" xmlns:a16="http://schemas.microsoft.com/office/drawing/2014/main" val="10003"/>
                  </a:ext>
                </a:extLst>
              </a:tr>
              <a:tr h="202737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t>Interdependence</a:t>
                      </a:r>
                    </a:p>
                  </a:txBody>
                  <a:tcPr/>
                </a:tc>
                <a:tc>
                  <a:txBody>
                    <a:bodyPr/>
                    <a:lstStyle/>
                    <a:p>
                      <a:r>
                        <a:rPr lang="en-US" dirty="0"/>
                        <a:t>The organization consists of internal replacements (goals, structure, technology, employees, tasks, resources), closely dependent one on one. At the same time, environmental factors constantly influence the organization and cause an appropriate reaction from its side.</a:t>
                      </a:r>
                      <a:endParaRPr lang="ru-RU" dirty="0"/>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972338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95536" y="116633"/>
            <a:ext cx="8565273" cy="792088"/>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Basic management principles and their characteristics</a:t>
            </a:r>
            <a:endParaRPr lang="ru-RU" sz="2800" b="1" dirty="0">
              <a:solidFill>
                <a:schemeClr val="tx1"/>
              </a:solidFill>
              <a:latin typeface="Arial" panose="020B0604020202020204" pitchFamily="34" charset="0"/>
              <a:cs typeface="Arial" panose="020B0604020202020204"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648456588"/>
              </p:ext>
            </p:extLst>
          </p:nvPr>
        </p:nvGraphicFramePr>
        <p:xfrm>
          <a:off x="251520" y="1196752"/>
          <a:ext cx="8640960" cy="5356538"/>
        </p:xfrm>
        <a:graphic>
          <a:graphicData uri="http://schemas.openxmlformats.org/drawingml/2006/table">
            <a:tbl>
              <a:tblPr firstRow="1" bandRow="1">
                <a:tableStyleId>{5C22544A-7EE6-4342-B048-85BDC9FD1C3A}</a:tableStyleId>
              </a:tblPr>
              <a:tblGrid>
                <a:gridCol w="2736304">
                  <a:extLst>
                    <a:ext uri="{9D8B030D-6E8A-4147-A177-3AD203B41FA5}">
                      <a16:colId xmlns="" xmlns:a16="http://schemas.microsoft.com/office/drawing/2014/main" val="20000"/>
                    </a:ext>
                  </a:extLst>
                </a:gridCol>
                <a:gridCol w="5904656">
                  <a:extLst>
                    <a:ext uri="{9D8B030D-6E8A-4147-A177-3AD203B41FA5}">
                      <a16:colId xmlns="" xmlns:a16="http://schemas.microsoft.com/office/drawing/2014/main" val="20001"/>
                    </a:ext>
                  </a:extLst>
                </a:gridCol>
              </a:tblGrid>
              <a:tr h="510218">
                <a:tc>
                  <a:txBody>
                    <a:bodyPr/>
                    <a:lstStyle/>
                    <a:p>
                      <a:pPr algn="ctr"/>
                      <a:r>
                        <a:rPr lang="en-US" sz="1800" b="1" dirty="0">
                          <a:solidFill>
                            <a:schemeClr val="tx1"/>
                          </a:solidFill>
                          <a:latin typeface="Arial" panose="020B0604020202020204" pitchFamily="34" charset="0"/>
                          <a:cs typeface="Arial" panose="020B0604020202020204" pitchFamily="34" charset="0"/>
                        </a:rPr>
                        <a:t>Principe</a:t>
                      </a:r>
                      <a:endParaRPr lang="ru-RU" dirty="0"/>
                    </a:p>
                  </a:txBody>
                  <a:tcPr/>
                </a:tc>
                <a:tc>
                  <a:txBody>
                    <a:bodyPr/>
                    <a:lstStyle/>
                    <a:p>
                      <a:pPr algn="ctr"/>
                      <a:r>
                        <a:rPr lang="en-US" sz="1800" b="1" dirty="0">
                          <a:solidFill>
                            <a:schemeClr val="tx1"/>
                          </a:solidFill>
                          <a:latin typeface="Arial" panose="020B0604020202020204" pitchFamily="34" charset="0"/>
                          <a:cs typeface="Arial" panose="020B0604020202020204" pitchFamily="34" charset="0"/>
                        </a:rPr>
                        <a:t>Characteristics</a:t>
                      </a:r>
                      <a:endParaRPr lang="ru-RU" dirty="0"/>
                    </a:p>
                  </a:txBody>
                  <a:tcPr/>
                </a:tc>
                <a:extLst>
                  <a:ext uri="{0D108BD9-81ED-4DB2-BD59-A6C34878D82A}">
                    <a16:rowId xmlns="" xmlns:a16="http://schemas.microsoft.com/office/drawing/2014/main" val="10000"/>
                  </a:ext>
                </a:extLst>
              </a:tr>
              <a:tr h="5102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t>Dynamic balance</a:t>
                      </a:r>
                    </a:p>
                  </a:txBody>
                  <a:tcPr/>
                </a:tc>
                <a:tc>
                  <a:txBody>
                    <a:bodyPr/>
                    <a:lstStyle/>
                    <a:p>
                      <a:r>
                        <a:rPr lang="en-US" dirty="0"/>
                        <a:t>Provides for the continuous development of the organization and the maintenance of general equilibrium at each stage of this development</a:t>
                      </a:r>
                      <a:endParaRPr lang="ru-RU" dirty="0"/>
                    </a:p>
                  </a:txBody>
                  <a:tcPr/>
                </a:tc>
                <a:extLst>
                  <a:ext uri="{0D108BD9-81ED-4DB2-BD59-A6C34878D82A}">
                    <a16:rowId xmlns="" xmlns:a16="http://schemas.microsoft.com/office/drawing/2014/main" val="10001"/>
                  </a:ext>
                </a:extLst>
              </a:tr>
              <a:tr h="5102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t>Profitability</a:t>
                      </a:r>
                    </a:p>
                  </a:txBody>
                  <a:tcPr/>
                </a:tc>
                <a:tc>
                  <a:txBody>
                    <a:bodyPr/>
                    <a:lstStyle/>
                    <a:p>
                      <a:r>
                        <a:rPr lang="en-US" sz="1800" b="0" i="0" kern="1200" dirty="0">
                          <a:solidFill>
                            <a:schemeClr val="dk1"/>
                          </a:solidFill>
                          <a:effectLst/>
                          <a:latin typeface="+mn-lt"/>
                          <a:ea typeface="+mn-ea"/>
                          <a:cs typeface="+mn-cs"/>
                        </a:rPr>
                        <a:t>Forms the basis for the functioning of the organization from the standpoint of balancing costs, receipts, etc., ensures the development of budgetary relations.</a:t>
                      </a:r>
                      <a:endParaRPr lang="ru-RU" dirty="0"/>
                    </a:p>
                  </a:txBody>
                  <a:tcPr/>
                </a:tc>
                <a:extLst>
                  <a:ext uri="{0D108BD9-81ED-4DB2-BD59-A6C34878D82A}">
                    <a16:rowId xmlns="" xmlns:a16="http://schemas.microsoft.com/office/drawing/2014/main" val="10002"/>
                  </a:ext>
                </a:extLst>
              </a:tr>
              <a:tr h="5102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t>Revitalization</a:t>
                      </a:r>
                    </a:p>
                  </a:txBody>
                  <a:tcPr/>
                </a:tc>
                <a:tc>
                  <a:txBody>
                    <a:bodyPr/>
                    <a:lstStyle/>
                    <a:p>
                      <a:r>
                        <a:rPr lang="en-US" sz="1800" b="0" i="0" kern="1200" dirty="0">
                          <a:solidFill>
                            <a:schemeClr val="dk1"/>
                          </a:solidFill>
                          <a:effectLst/>
                          <a:latin typeface="+mn-lt"/>
                          <a:ea typeface="+mn-ea"/>
                          <a:cs typeface="+mn-cs"/>
                        </a:rPr>
                        <a:t>It is a principle that encourages an organization to act, continuous development, innovation, etc.</a:t>
                      </a:r>
                      <a:endParaRPr lang="ru-RU" dirty="0"/>
                    </a:p>
                  </a:txBody>
                  <a:tcPr/>
                </a:tc>
                <a:extLst>
                  <a:ext uri="{0D108BD9-81ED-4DB2-BD59-A6C34878D82A}">
                    <a16:rowId xmlns="" xmlns:a16="http://schemas.microsoft.com/office/drawing/2014/main" val="10003"/>
                  </a:ext>
                </a:extLst>
              </a:tr>
              <a:tr h="5102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t>Consistency</a:t>
                      </a:r>
                    </a:p>
                  </a:txBody>
                  <a:tcPr/>
                </a:tc>
                <a:tc>
                  <a:txBody>
                    <a:bodyPr/>
                    <a:lstStyle/>
                    <a:p>
                      <a:r>
                        <a:rPr lang="en-US" sz="1800" b="0" i="0" kern="1200" dirty="0">
                          <a:solidFill>
                            <a:schemeClr val="dk1"/>
                          </a:solidFill>
                          <a:effectLst/>
                          <a:latin typeface="+mn-lt"/>
                          <a:ea typeface="+mn-ea"/>
                          <a:cs typeface="+mn-cs"/>
                        </a:rPr>
                        <a:t>The organization is viewed as an open system consisting of interacting and interrelated elements</a:t>
                      </a:r>
                      <a:endParaRPr lang="ru-RU" dirty="0"/>
                    </a:p>
                  </a:txBody>
                  <a:tcPr/>
                </a:tc>
                <a:extLst>
                  <a:ext uri="{0D108BD9-81ED-4DB2-BD59-A6C34878D82A}">
                    <a16:rowId xmlns="" xmlns:a16="http://schemas.microsoft.com/office/drawing/2014/main" val="10004"/>
                  </a:ext>
                </a:extLst>
              </a:tr>
              <a:tr h="5102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t>Unity</a:t>
                      </a:r>
                      <a:endParaRPr lang="ru-RU" b="1" dirty="0"/>
                    </a:p>
                  </a:txBody>
                  <a:tcPr/>
                </a:tc>
                <a:tc>
                  <a:txBody>
                    <a:bodyPr/>
                    <a:lstStyle/>
                    <a:p>
                      <a:r>
                        <a:rPr lang="en-US" sz="1800" b="0" i="0" kern="1200" dirty="0">
                          <a:solidFill>
                            <a:schemeClr val="dk1"/>
                          </a:solidFill>
                          <a:effectLst/>
                          <a:latin typeface="+mn-lt"/>
                          <a:ea typeface="+mn-ea"/>
                          <a:cs typeface="+mn-cs"/>
                        </a:rPr>
                        <a:t>Provides for the presence of a single responsible center that guides and coordinates the organization's activities in order to achieve its goals</a:t>
                      </a:r>
                      <a:endParaRPr lang="ru-RU" dirty="0"/>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484506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12968" cy="792088"/>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Stages of management development</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042899929"/>
              </p:ext>
            </p:extLst>
          </p:nvPr>
        </p:nvGraphicFramePr>
        <p:xfrm>
          <a:off x="251520" y="1052736"/>
          <a:ext cx="8640960" cy="5472608"/>
        </p:xfrm>
        <a:graphic>
          <a:graphicData uri="http://schemas.openxmlformats.org/drawingml/2006/table">
            <a:tbl>
              <a:tblPr firstRow="1" bandRow="1">
                <a:tableStyleId>{C4B1156A-380E-4F78-BDF5-A606A8083BF9}</a:tableStyleId>
              </a:tblPr>
              <a:tblGrid>
                <a:gridCol w="2880320">
                  <a:extLst>
                    <a:ext uri="{9D8B030D-6E8A-4147-A177-3AD203B41FA5}">
                      <a16:colId xmlns="" xmlns:a16="http://schemas.microsoft.com/office/drawing/2014/main" val="20000"/>
                    </a:ext>
                  </a:extLst>
                </a:gridCol>
                <a:gridCol w="2880320">
                  <a:extLst>
                    <a:ext uri="{9D8B030D-6E8A-4147-A177-3AD203B41FA5}">
                      <a16:colId xmlns="" xmlns:a16="http://schemas.microsoft.com/office/drawing/2014/main" val="20001"/>
                    </a:ext>
                  </a:extLst>
                </a:gridCol>
                <a:gridCol w="2880320">
                  <a:extLst>
                    <a:ext uri="{9D8B030D-6E8A-4147-A177-3AD203B41FA5}">
                      <a16:colId xmlns="" xmlns:a16="http://schemas.microsoft.com/office/drawing/2014/main" val="20002"/>
                    </a:ext>
                  </a:extLst>
                </a:gridCol>
              </a:tblGrid>
              <a:tr h="698161">
                <a:tc>
                  <a:txBody>
                    <a:bodyPr/>
                    <a:lstStyle/>
                    <a:p>
                      <a:pPr algn="ctr"/>
                      <a:r>
                        <a:rPr lang="en-US" b="1" i="0" dirty="0">
                          <a:solidFill>
                            <a:srgbClr val="000000"/>
                          </a:solidFill>
                          <a:effectLst/>
                          <a:latin typeface="Roboto"/>
                        </a:rPr>
                        <a:t>Stage name</a:t>
                      </a:r>
                      <a:endParaRPr lang="ru-RU" b="1" dirty="0"/>
                    </a:p>
                  </a:txBody>
                  <a:tcPr/>
                </a:tc>
                <a:tc>
                  <a:txBody>
                    <a:bodyPr/>
                    <a:lstStyle/>
                    <a:p>
                      <a:pPr algn="ctr"/>
                      <a:r>
                        <a:rPr lang="en-US" b="1" i="0" dirty="0">
                          <a:solidFill>
                            <a:srgbClr val="000000"/>
                          </a:solidFill>
                          <a:effectLst/>
                          <a:latin typeface="Roboto"/>
                        </a:rPr>
                        <a:t>School, duration</a:t>
                      </a:r>
                      <a:endParaRPr lang="ru-RU" b="1" dirty="0"/>
                    </a:p>
                  </a:txBody>
                  <a:tcPr/>
                </a:tc>
                <a:tc>
                  <a:txBody>
                    <a:bodyPr/>
                    <a:lstStyle/>
                    <a:p>
                      <a:pPr algn="ctr"/>
                      <a:r>
                        <a:rPr lang="en-US" b="1" i="0" dirty="0">
                          <a:solidFill>
                            <a:srgbClr val="000000"/>
                          </a:solidFill>
                          <a:effectLst/>
                          <a:latin typeface="Roboto"/>
                        </a:rPr>
                        <a:t>Stage essence</a:t>
                      </a:r>
                      <a:endParaRPr lang="ru-RU" b="1" dirty="0"/>
                    </a:p>
                  </a:txBody>
                  <a:tcPr/>
                </a:tc>
                <a:extLst>
                  <a:ext uri="{0D108BD9-81ED-4DB2-BD59-A6C34878D82A}">
                    <a16:rowId xmlns="" xmlns:a16="http://schemas.microsoft.com/office/drawing/2014/main" val="10000"/>
                  </a:ext>
                </a:extLst>
              </a:tr>
              <a:tr h="260728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The stage of </a:t>
                      </a:r>
                      <a:r>
                        <a:rPr lang="en-US" sz="1800" b="1" kern="1200" dirty="0">
                          <a:solidFill>
                            <a:schemeClr val="dk1"/>
                          </a:solidFill>
                          <a:effectLst/>
                          <a:latin typeface="+mn-lt"/>
                          <a:ea typeface="+mn-ea"/>
                          <a:cs typeface="+mn-cs"/>
                        </a:rPr>
                        <a:t>developing the science of the managing people </a:t>
                      </a:r>
                      <a:r>
                        <a:rPr lang="en-US" sz="1800" kern="1200" dirty="0">
                          <a:solidFill>
                            <a:schemeClr val="dk1"/>
                          </a:solidFill>
                          <a:effectLst/>
                          <a:latin typeface="+mn-lt"/>
                          <a:ea typeface="+mn-ea"/>
                          <a:cs typeface="+mn-cs"/>
                        </a:rPr>
                        <a:t>in industry</a:t>
                      </a:r>
                      <a:endParaRPr lang="ru-RU" dirty="0"/>
                    </a:p>
                  </a:txBody>
                  <a:tcPr/>
                </a:tc>
                <a:tc>
                  <a:txBody>
                    <a:bodyPr/>
                    <a:lstStyle/>
                    <a:p>
                      <a:r>
                        <a:rPr lang="en-US" sz="1800" kern="1200" dirty="0">
                          <a:solidFill>
                            <a:schemeClr val="dk1"/>
                          </a:solidFill>
                          <a:effectLst/>
                          <a:latin typeface="+mn-lt"/>
                          <a:ea typeface="+mn-ea"/>
                          <a:cs typeface="+mn-cs"/>
                        </a:rPr>
                        <a:t>-the school of scientific management (1885–1929), </a:t>
                      </a:r>
                    </a:p>
                    <a:p>
                      <a:r>
                        <a:rPr lang="en-US" sz="1800" kern="1200" dirty="0">
                          <a:solidFill>
                            <a:schemeClr val="dk1"/>
                          </a:solidFill>
                          <a:effectLst/>
                          <a:latin typeface="+mn-lt"/>
                          <a:ea typeface="+mn-ea"/>
                          <a:cs typeface="+mn-cs"/>
                        </a:rPr>
                        <a:t>the school of “</a:t>
                      </a:r>
                      <a:r>
                        <a:rPr lang="en-US" sz="1800" kern="1200" dirty="0" err="1">
                          <a:solidFill>
                            <a:schemeClr val="dk1"/>
                          </a:solidFill>
                          <a:effectLst/>
                          <a:latin typeface="+mn-lt"/>
                          <a:ea typeface="+mn-ea"/>
                          <a:cs typeface="+mn-cs"/>
                        </a:rPr>
                        <a:t>fordism</a:t>
                      </a:r>
                      <a:r>
                        <a:rPr lang="en-US" sz="1800" kern="1200" dirty="0">
                          <a:solidFill>
                            <a:schemeClr val="dk1"/>
                          </a:solidFill>
                          <a:effectLst/>
                          <a:latin typeface="+mn-lt"/>
                          <a:ea typeface="+mn-ea"/>
                          <a:cs typeface="+mn-cs"/>
                        </a:rPr>
                        <a:t>” (1899–1945), </a:t>
                      </a:r>
                    </a:p>
                    <a:p>
                      <a:r>
                        <a:rPr lang="en-US" sz="1800" kern="1200" dirty="0">
                          <a:solidFill>
                            <a:schemeClr val="dk1"/>
                          </a:solidFill>
                          <a:effectLst/>
                          <a:latin typeface="+mn-lt"/>
                          <a:ea typeface="+mn-ea"/>
                          <a:cs typeface="+mn-cs"/>
                        </a:rPr>
                        <a:t>the classical or administrative school (1915–1950). </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It was based on improving the efficiency of the organization through the improvement of production processes and operations; </a:t>
                      </a:r>
                      <a:endParaRPr lang="ru-RU" sz="1800" kern="1200" dirty="0">
                        <a:solidFill>
                          <a:schemeClr val="dk1"/>
                        </a:solidFill>
                        <a:effectLst/>
                        <a:latin typeface="+mn-lt"/>
                        <a:ea typeface="+mn-ea"/>
                        <a:cs typeface="+mn-cs"/>
                      </a:endParaRPr>
                    </a:p>
                    <a:p>
                      <a:endParaRPr lang="ru-RU" dirty="0"/>
                    </a:p>
                  </a:txBody>
                  <a:tcPr/>
                </a:tc>
                <a:extLst>
                  <a:ext uri="{0D108BD9-81ED-4DB2-BD59-A6C34878D82A}">
                    <a16:rowId xmlns="" xmlns:a16="http://schemas.microsoft.com/office/drawing/2014/main" val="10001"/>
                  </a:ext>
                </a:extLst>
              </a:tr>
              <a:tr h="2167163">
                <a:tc>
                  <a:txBody>
                    <a:bodyPr/>
                    <a:lstStyle/>
                    <a:p>
                      <a:r>
                        <a:rPr lang="en-US" sz="1800" kern="1200" dirty="0">
                          <a:solidFill>
                            <a:schemeClr val="dk1"/>
                          </a:solidFill>
                          <a:effectLst/>
                          <a:latin typeface="+mn-lt"/>
                          <a:ea typeface="+mn-ea"/>
                          <a:cs typeface="+mn-cs"/>
                        </a:rPr>
                        <a:t>The formation stage of management mechanisms based on the </a:t>
                      </a:r>
                      <a:r>
                        <a:rPr lang="en-US" sz="1800" b="1" kern="1200" dirty="0">
                          <a:solidFill>
                            <a:schemeClr val="dk1"/>
                          </a:solidFill>
                          <a:effectLst/>
                          <a:latin typeface="+mn-lt"/>
                          <a:ea typeface="+mn-ea"/>
                          <a:cs typeface="+mn-cs"/>
                        </a:rPr>
                        <a:t>development of human relations </a:t>
                      </a:r>
                      <a:endParaRPr lang="ru-RU" dirty="0"/>
                    </a:p>
                  </a:txBody>
                  <a:tcPr/>
                </a:tc>
                <a:tc>
                  <a:txBody>
                    <a:bodyPr/>
                    <a:lstStyle/>
                    <a:p>
                      <a:r>
                        <a:rPr lang="en-US" sz="1800" kern="1200" dirty="0">
                          <a:solidFill>
                            <a:schemeClr val="dk1"/>
                          </a:solidFill>
                          <a:effectLst/>
                          <a:latin typeface="+mn-lt"/>
                          <a:ea typeface="+mn-ea"/>
                          <a:cs typeface="+mn-cs"/>
                        </a:rPr>
                        <a:t>the school of psychology and human relations (1939–1950), the school of behavioral sciences (1950 - our time).</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The stage is connected with recognizing the person as a priority factor of production and economic activity</a:t>
                      </a:r>
                      <a:endParaRPr lang="ru-RU" dirty="0"/>
                    </a:p>
                    <a:p>
                      <a:endParaRPr lang="ru-RU"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638207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12968" cy="792088"/>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Stages of management development</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397741786"/>
              </p:ext>
            </p:extLst>
          </p:nvPr>
        </p:nvGraphicFramePr>
        <p:xfrm>
          <a:off x="251520" y="1052736"/>
          <a:ext cx="8640960" cy="5544481"/>
        </p:xfrm>
        <a:graphic>
          <a:graphicData uri="http://schemas.openxmlformats.org/drawingml/2006/table">
            <a:tbl>
              <a:tblPr firstRow="1" bandRow="1">
                <a:tableStyleId>{C4B1156A-380E-4F78-BDF5-A606A8083BF9}</a:tableStyleId>
              </a:tblPr>
              <a:tblGrid>
                <a:gridCol w="2880320">
                  <a:extLst>
                    <a:ext uri="{9D8B030D-6E8A-4147-A177-3AD203B41FA5}">
                      <a16:colId xmlns="" xmlns:a16="http://schemas.microsoft.com/office/drawing/2014/main" val="20000"/>
                    </a:ext>
                  </a:extLst>
                </a:gridCol>
                <a:gridCol w="2880320">
                  <a:extLst>
                    <a:ext uri="{9D8B030D-6E8A-4147-A177-3AD203B41FA5}">
                      <a16:colId xmlns="" xmlns:a16="http://schemas.microsoft.com/office/drawing/2014/main" val="20001"/>
                    </a:ext>
                  </a:extLst>
                </a:gridCol>
                <a:gridCol w="2880320">
                  <a:extLst>
                    <a:ext uri="{9D8B030D-6E8A-4147-A177-3AD203B41FA5}">
                      <a16:colId xmlns="" xmlns:a16="http://schemas.microsoft.com/office/drawing/2014/main" val="20002"/>
                    </a:ext>
                  </a:extLst>
                </a:gridCol>
              </a:tblGrid>
              <a:tr h="698161">
                <a:tc>
                  <a:txBody>
                    <a:bodyPr/>
                    <a:lstStyle/>
                    <a:p>
                      <a:pPr algn="ctr"/>
                      <a:r>
                        <a:rPr lang="en-US" b="1" i="0" dirty="0">
                          <a:solidFill>
                            <a:srgbClr val="000000"/>
                          </a:solidFill>
                          <a:effectLst/>
                          <a:latin typeface="Roboto"/>
                        </a:rPr>
                        <a:t>Stage name</a:t>
                      </a:r>
                      <a:endParaRPr lang="ru-RU" b="1" dirty="0"/>
                    </a:p>
                  </a:txBody>
                  <a:tcPr/>
                </a:tc>
                <a:tc>
                  <a:txBody>
                    <a:bodyPr/>
                    <a:lstStyle/>
                    <a:p>
                      <a:pPr algn="ctr"/>
                      <a:r>
                        <a:rPr lang="en-US" b="1" i="0" dirty="0">
                          <a:solidFill>
                            <a:srgbClr val="000000"/>
                          </a:solidFill>
                          <a:effectLst/>
                          <a:latin typeface="Roboto"/>
                        </a:rPr>
                        <a:t>School, duration</a:t>
                      </a:r>
                      <a:endParaRPr lang="ru-RU" b="1" dirty="0"/>
                    </a:p>
                  </a:txBody>
                  <a:tcPr/>
                </a:tc>
                <a:tc>
                  <a:txBody>
                    <a:bodyPr/>
                    <a:lstStyle/>
                    <a:p>
                      <a:pPr algn="ctr"/>
                      <a:r>
                        <a:rPr lang="en-US" b="1" i="0" dirty="0">
                          <a:solidFill>
                            <a:srgbClr val="000000"/>
                          </a:solidFill>
                          <a:effectLst/>
                          <a:latin typeface="Roboto"/>
                        </a:rPr>
                        <a:t>Stage essence</a:t>
                      </a:r>
                      <a:endParaRPr lang="ru-RU" b="1" dirty="0"/>
                    </a:p>
                  </a:txBody>
                  <a:tcPr/>
                </a:tc>
                <a:extLst>
                  <a:ext uri="{0D108BD9-81ED-4DB2-BD59-A6C34878D82A}">
                    <a16:rowId xmlns="" xmlns:a16="http://schemas.microsoft.com/office/drawing/2014/main" val="10000"/>
                  </a:ext>
                </a:extLst>
              </a:tr>
              <a:tr h="196613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The stage of building </a:t>
                      </a:r>
                      <a:r>
                        <a:rPr lang="en-US" sz="1800" b="1" kern="1200" dirty="0">
                          <a:solidFill>
                            <a:schemeClr val="dk1"/>
                          </a:solidFill>
                          <a:effectLst/>
                          <a:latin typeface="+mn-lt"/>
                          <a:ea typeface="+mn-ea"/>
                          <a:cs typeface="+mn-cs"/>
                        </a:rPr>
                        <a:t>market-oriented management systems </a:t>
                      </a:r>
                      <a:endParaRPr lang="ru-RU" b="1" dirty="0"/>
                    </a:p>
                  </a:txBody>
                  <a:tcPr/>
                </a:tc>
                <a:tc>
                  <a:txBody>
                    <a:bodyPr/>
                    <a:lstStyle/>
                    <a:p>
                      <a:r>
                        <a:rPr lang="en-US" sz="1800" kern="1200" dirty="0">
                          <a:solidFill>
                            <a:schemeClr val="dk1"/>
                          </a:solidFill>
                          <a:effectLst/>
                          <a:latin typeface="+mn-lt"/>
                          <a:ea typeface="+mn-ea"/>
                          <a:cs typeface="+mn-cs"/>
                        </a:rPr>
                        <a:t>from the second half of the last century</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associated with the emergence of overproduction problems in enterprises, caused by unsecured demand;</a:t>
                      </a:r>
                      <a:endParaRPr lang="ru-RU" sz="1800" kern="1200" dirty="0">
                        <a:solidFill>
                          <a:schemeClr val="dk1"/>
                        </a:solidFill>
                        <a:effectLst/>
                        <a:latin typeface="+mn-lt"/>
                        <a:ea typeface="+mn-ea"/>
                        <a:cs typeface="+mn-cs"/>
                      </a:endParaRPr>
                    </a:p>
                    <a:p>
                      <a:endParaRPr lang="ru-RU" dirty="0"/>
                    </a:p>
                  </a:txBody>
                  <a:tcPr/>
                </a:tc>
                <a:extLst>
                  <a:ext uri="{0D108BD9-81ED-4DB2-BD59-A6C34878D82A}">
                    <a16:rowId xmlns="" xmlns:a16="http://schemas.microsoft.com/office/drawing/2014/main" val="10001"/>
                  </a:ext>
                </a:extLst>
              </a:tr>
              <a:tr h="2167163">
                <a:tc>
                  <a:txBody>
                    <a:bodyPr/>
                    <a:lstStyle/>
                    <a:p>
                      <a:r>
                        <a:rPr lang="en-US" dirty="0"/>
                        <a:t>The stage of active use of quantitative methods (economic and mathematical)  as important areas in </a:t>
                      </a:r>
                      <a:r>
                        <a:rPr lang="en-US" b="1" dirty="0"/>
                        <a:t>forming management methods </a:t>
                      </a:r>
                      <a:r>
                        <a:rPr lang="en-US" dirty="0"/>
                        <a:t>and their transformation into management decisions </a:t>
                      </a:r>
                      <a:endParaRPr lang="ru-RU" dirty="0"/>
                    </a:p>
                  </a:txBody>
                  <a:tcPr/>
                </a:tc>
                <a:tc>
                  <a:txBody>
                    <a:bodyPr/>
                    <a:lstStyle/>
                    <a:p>
                      <a:r>
                        <a:rPr lang="en-US" dirty="0"/>
                        <a:t>School of Management Science (1950 - our time). </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Stage associated with the widespread use in the management of mathematics</a:t>
                      </a:r>
                      <a:endParaRPr lang="ru-RU" dirty="0"/>
                    </a:p>
                    <a:p>
                      <a:endParaRPr lang="ru-RU"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4114232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12968" cy="792088"/>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Stages of management development</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53005537"/>
              </p:ext>
            </p:extLst>
          </p:nvPr>
        </p:nvGraphicFramePr>
        <p:xfrm>
          <a:off x="251520" y="1052736"/>
          <a:ext cx="8640960" cy="5151324"/>
        </p:xfrm>
        <a:graphic>
          <a:graphicData uri="http://schemas.openxmlformats.org/drawingml/2006/table">
            <a:tbl>
              <a:tblPr firstRow="1" bandRow="1">
                <a:tableStyleId>{C4B1156A-380E-4F78-BDF5-A606A8083BF9}</a:tableStyleId>
              </a:tblPr>
              <a:tblGrid>
                <a:gridCol w="2880320">
                  <a:extLst>
                    <a:ext uri="{9D8B030D-6E8A-4147-A177-3AD203B41FA5}">
                      <a16:colId xmlns="" xmlns:a16="http://schemas.microsoft.com/office/drawing/2014/main" val="20000"/>
                    </a:ext>
                  </a:extLst>
                </a:gridCol>
                <a:gridCol w="2880320">
                  <a:extLst>
                    <a:ext uri="{9D8B030D-6E8A-4147-A177-3AD203B41FA5}">
                      <a16:colId xmlns="" xmlns:a16="http://schemas.microsoft.com/office/drawing/2014/main" val="20001"/>
                    </a:ext>
                  </a:extLst>
                </a:gridCol>
                <a:gridCol w="2880320">
                  <a:extLst>
                    <a:ext uri="{9D8B030D-6E8A-4147-A177-3AD203B41FA5}">
                      <a16:colId xmlns="" xmlns:a16="http://schemas.microsoft.com/office/drawing/2014/main" val="20002"/>
                    </a:ext>
                  </a:extLst>
                </a:gridCol>
              </a:tblGrid>
              <a:tr h="698161">
                <a:tc>
                  <a:txBody>
                    <a:bodyPr/>
                    <a:lstStyle/>
                    <a:p>
                      <a:pPr algn="ctr"/>
                      <a:r>
                        <a:rPr lang="en-US" b="1" i="0" dirty="0">
                          <a:solidFill>
                            <a:srgbClr val="000000"/>
                          </a:solidFill>
                          <a:effectLst/>
                          <a:latin typeface="Roboto"/>
                        </a:rPr>
                        <a:t>Stage name</a:t>
                      </a:r>
                      <a:endParaRPr lang="ru-RU" b="1" dirty="0"/>
                    </a:p>
                  </a:txBody>
                  <a:tcPr/>
                </a:tc>
                <a:tc>
                  <a:txBody>
                    <a:bodyPr/>
                    <a:lstStyle/>
                    <a:p>
                      <a:pPr algn="ctr"/>
                      <a:r>
                        <a:rPr lang="en-US" b="1" i="0" dirty="0">
                          <a:solidFill>
                            <a:srgbClr val="000000"/>
                          </a:solidFill>
                          <a:effectLst/>
                          <a:latin typeface="Roboto"/>
                        </a:rPr>
                        <a:t>School, duration</a:t>
                      </a:r>
                      <a:endParaRPr lang="ru-RU" b="1" dirty="0"/>
                    </a:p>
                  </a:txBody>
                  <a:tcPr/>
                </a:tc>
                <a:tc>
                  <a:txBody>
                    <a:bodyPr/>
                    <a:lstStyle/>
                    <a:p>
                      <a:pPr algn="ctr"/>
                      <a:r>
                        <a:rPr lang="en-US" b="1" i="0" dirty="0">
                          <a:solidFill>
                            <a:srgbClr val="000000"/>
                          </a:solidFill>
                          <a:effectLst/>
                          <a:latin typeface="Roboto"/>
                        </a:rPr>
                        <a:t>Stage essence</a:t>
                      </a:r>
                      <a:endParaRPr lang="ru-RU" b="1" dirty="0"/>
                    </a:p>
                  </a:txBody>
                  <a:tcPr/>
                </a:tc>
                <a:extLst>
                  <a:ext uri="{0D108BD9-81ED-4DB2-BD59-A6C34878D82A}">
                    <a16:rowId xmlns="" xmlns:a16="http://schemas.microsoft.com/office/drawing/2014/main" val="10000"/>
                  </a:ext>
                </a:extLst>
              </a:tr>
              <a:tr h="196613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The stage of formation of integrated management approaches - </a:t>
                      </a:r>
                      <a:r>
                        <a:rPr lang="en-US" sz="1800" b="1" i="1" kern="1200" dirty="0">
                          <a:solidFill>
                            <a:schemeClr val="dk1"/>
                          </a:solidFill>
                          <a:effectLst/>
                          <a:latin typeface="+mn-lt"/>
                          <a:ea typeface="+mn-ea"/>
                          <a:cs typeface="+mn-cs"/>
                        </a:rPr>
                        <a:t>systemic</a:t>
                      </a:r>
                      <a:r>
                        <a:rPr lang="en-US" sz="1800" kern="1200" dirty="0">
                          <a:solidFill>
                            <a:schemeClr val="dk1"/>
                          </a:solidFill>
                          <a:effectLst/>
                          <a:latin typeface="+mn-lt"/>
                          <a:ea typeface="+mn-ea"/>
                          <a:cs typeface="+mn-cs"/>
                        </a:rPr>
                        <a:t> and </a:t>
                      </a:r>
                      <a:r>
                        <a:rPr lang="en-US" sz="1800" b="1" i="1" kern="1200" dirty="0">
                          <a:solidFill>
                            <a:schemeClr val="dk1"/>
                          </a:solidFill>
                          <a:effectLst/>
                          <a:latin typeface="+mn-lt"/>
                          <a:ea typeface="+mn-ea"/>
                          <a:cs typeface="+mn-cs"/>
                        </a:rPr>
                        <a:t>situational</a:t>
                      </a:r>
                      <a:r>
                        <a:rPr lang="en-US" sz="1800" kern="1200" dirty="0">
                          <a:solidFill>
                            <a:schemeClr val="dk1"/>
                          </a:solidFill>
                          <a:effectLst/>
                          <a:latin typeface="+mn-lt"/>
                          <a:ea typeface="+mn-ea"/>
                          <a:cs typeface="+mn-cs"/>
                        </a:rPr>
                        <a:t> approaches</a:t>
                      </a:r>
                      <a:endParaRPr lang="ru-RU" b="1" dirty="0"/>
                    </a:p>
                  </a:txBody>
                  <a:tcPr/>
                </a:tc>
                <a:tc>
                  <a:txBody>
                    <a:bodyPr/>
                    <a:lstStyle/>
                    <a:p>
                      <a:r>
                        <a:rPr lang="en-US" sz="1800" kern="1200" dirty="0">
                          <a:solidFill>
                            <a:schemeClr val="dk1"/>
                          </a:solidFill>
                          <a:effectLst/>
                          <a:latin typeface="+mn-lt"/>
                          <a:ea typeface="+mn-ea"/>
                          <a:cs typeface="+mn-cs"/>
                        </a:rPr>
                        <a:t>since the late 50s-60c</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The stage is connected with the consideration of the organization as a system whose activity constantly depends on a variable set of circumstances;</a:t>
                      </a:r>
                      <a:endParaRPr lang="ru-RU" sz="1800" kern="1200" dirty="0">
                        <a:solidFill>
                          <a:schemeClr val="dk1"/>
                        </a:solidFill>
                        <a:effectLst/>
                        <a:latin typeface="+mn-lt"/>
                        <a:ea typeface="+mn-ea"/>
                        <a:cs typeface="+mn-cs"/>
                      </a:endParaRPr>
                    </a:p>
                    <a:p>
                      <a:endParaRPr lang="ru-RU" dirty="0"/>
                    </a:p>
                  </a:txBody>
                  <a:tcPr/>
                </a:tc>
                <a:extLst>
                  <a:ext uri="{0D108BD9-81ED-4DB2-BD59-A6C34878D82A}">
                    <a16:rowId xmlns="" xmlns:a16="http://schemas.microsoft.com/office/drawing/2014/main" val="10001"/>
                  </a:ext>
                </a:extLst>
              </a:tr>
              <a:tr h="2167163">
                <a:tc>
                  <a:txBody>
                    <a:bodyPr/>
                    <a:lstStyle/>
                    <a:p>
                      <a:r>
                        <a:rPr lang="en-US" dirty="0"/>
                        <a:t>The stage of </a:t>
                      </a:r>
                      <a:r>
                        <a:rPr lang="en-US" b="1" dirty="0"/>
                        <a:t>computerization</a:t>
                      </a:r>
                      <a:r>
                        <a:rPr lang="en-US" dirty="0"/>
                        <a:t> of management processes</a:t>
                      </a:r>
                      <a:endParaRPr lang="ru-RU" dirty="0"/>
                    </a:p>
                  </a:txBody>
                  <a:tcPr/>
                </a:tc>
                <a:tc>
                  <a:txBody>
                    <a:bodyPr/>
                    <a:lstStyle/>
                    <a:p>
                      <a:r>
                        <a:rPr lang="en-US" dirty="0"/>
                        <a:t>since the 1980s</a:t>
                      </a:r>
                      <a:endParaRPr lang="ru-RU" dirty="0"/>
                    </a:p>
                  </a:txBody>
                  <a:tcPr/>
                </a:tc>
                <a:tc>
                  <a:txBody>
                    <a:bodyPr/>
                    <a:lstStyle/>
                    <a:p>
                      <a:r>
                        <a:rPr lang="en-US" dirty="0"/>
                        <a:t>is associated with the development of information and computer technologies</a:t>
                      </a:r>
                      <a:endParaRPr lang="ru-RU"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971885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3"/>
            <a:ext cx="8496944" cy="1080119"/>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Comparative characteristics of Japanese and American models of management</a:t>
            </a:r>
            <a:endParaRPr lang="ru-RU" sz="2800" b="1" dirty="0">
              <a:solidFill>
                <a:schemeClr val="tx1"/>
              </a:solidFill>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712230672"/>
              </p:ext>
            </p:extLst>
          </p:nvPr>
        </p:nvGraphicFramePr>
        <p:xfrm>
          <a:off x="467544" y="1268761"/>
          <a:ext cx="8136903" cy="5353865"/>
        </p:xfrm>
        <a:graphic>
          <a:graphicData uri="http://schemas.openxmlformats.org/drawingml/2006/table">
            <a:tbl>
              <a:tblPr firstRow="1" bandRow="1">
                <a:tableStyleId>{5C22544A-7EE6-4342-B048-85BDC9FD1C3A}</a:tableStyleId>
              </a:tblPr>
              <a:tblGrid>
                <a:gridCol w="3168352">
                  <a:extLst>
                    <a:ext uri="{9D8B030D-6E8A-4147-A177-3AD203B41FA5}">
                      <a16:colId xmlns="" xmlns:a16="http://schemas.microsoft.com/office/drawing/2014/main" val="20000"/>
                    </a:ext>
                  </a:extLst>
                </a:gridCol>
                <a:gridCol w="2256250">
                  <a:extLst>
                    <a:ext uri="{9D8B030D-6E8A-4147-A177-3AD203B41FA5}">
                      <a16:colId xmlns="" xmlns:a16="http://schemas.microsoft.com/office/drawing/2014/main" val="20001"/>
                    </a:ext>
                  </a:extLst>
                </a:gridCol>
                <a:gridCol w="2712301">
                  <a:extLst>
                    <a:ext uri="{9D8B030D-6E8A-4147-A177-3AD203B41FA5}">
                      <a16:colId xmlns="" xmlns:a16="http://schemas.microsoft.com/office/drawing/2014/main" val="20002"/>
                    </a:ext>
                  </a:extLst>
                </a:gridCol>
              </a:tblGrid>
              <a:tr h="441637">
                <a:tc>
                  <a:txBody>
                    <a:bodyPr/>
                    <a:lstStyle/>
                    <a:p>
                      <a:pPr algn="ctr"/>
                      <a:r>
                        <a:rPr lang="en-US" dirty="0"/>
                        <a:t>Criteria</a:t>
                      </a:r>
                      <a:endParaRPr lang="ru-RU"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Arial" panose="020B0604020202020204" pitchFamily="34" charset="0"/>
                          <a:cs typeface="Arial" panose="020B0604020202020204" pitchFamily="34" charset="0"/>
                        </a:rPr>
                        <a:t>Japanese model</a:t>
                      </a:r>
                      <a:endParaRPr lang="ru-RU" dirty="0">
                        <a:solidFill>
                          <a:schemeClr val="bg1"/>
                        </a:solidFill>
                      </a:endParaRPr>
                    </a:p>
                  </a:txBody>
                  <a:tcPr/>
                </a:tc>
                <a:tc>
                  <a:txBody>
                    <a:bodyPr/>
                    <a:lstStyle/>
                    <a:p>
                      <a:pPr algn="ctr"/>
                      <a:r>
                        <a:rPr lang="en-US" sz="1800" b="1" dirty="0">
                          <a:solidFill>
                            <a:schemeClr val="bg1"/>
                          </a:solidFill>
                          <a:latin typeface="Arial" panose="020B0604020202020204" pitchFamily="34" charset="0"/>
                          <a:cs typeface="Arial" panose="020B0604020202020204" pitchFamily="34" charset="0"/>
                        </a:rPr>
                        <a:t>American model</a:t>
                      </a:r>
                      <a:endParaRPr lang="ru-RU" dirty="0">
                        <a:solidFill>
                          <a:schemeClr val="bg1"/>
                        </a:solidFill>
                      </a:endParaRPr>
                    </a:p>
                  </a:txBody>
                  <a:tcPr/>
                </a:tc>
                <a:extLst>
                  <a:ext uri="{0D108BD9-81ED-4DB2-BD59-A6C34878D82A}">
                    <a16:rowId xmlns="" xmlns:a16="http://schemas.microsoft.com/office/drawing/2014/main" val="10000"/>
                  </a:ext>
                </a:extLst>
              </a:tr>
              <a:tr h="862641">
                <a:tc>
                  <a:txBody>
                    <a:bodyPr/>
                    <a:lstStyle/>
                    <a:p>
                      <a:r>
                        <a:rPr lang="en-US" sz="1600" b="1" i="0" kern="1200" dirty="0">
                          <a:solidFill>
                            <a:schemeClr val="dk1"/>
                          </a:solidFill>
                          <a:effectLst/>
                          <a:latin typeface="+mn-lt"/>
                          <a:ea typeface="+mn-ea"/>
                          <a:cs typeface="+mn-cs"/>
                        </a:rPr>
                        <a:t>The nature of management decisions</a:t>
                      </a:r>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Consensus decision making</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Individual decision making</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1"/>
                  </a:ext>
                </a:extLst>
              </a:tr>
              <a:tr h="4416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Responsibility</a:t>
                      </a:r>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Collective</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Individual</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2"/>
                  </a:ext>
                </a:extLst>
              </a:tr>
              <a:tr h="86264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Management structure </a:t>
                      </a:r>
                      <a:endParaRPr lang="uk-UA" sz="1600" b="1" i="0" kern="1200" dirty="0">
                        <a:solidFill>
                          <a:schemeClr val="dk1"/>
                        </a:solidFill>
                        <a:effectLst/>
                        <a:latin typeface="+mn-lt"/>
                        <a:ea typeface="+mn-ea"/>
                        <a:cs typeface="+mn-cs"/>
                      </a:endParaRPr>
                    </a:p>
                    <a:p>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Non-standard, flexible</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Severely formalized</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3"/>
                  </a:ext>
                </a:extLst>
              </a:tr>
              <a:tr h="63180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The nature of control </a:t>
                      </a:r>
                      <a:endParaRPr lang="ru-RU" sz="1600" b="1" dirty="0"/>
                    </a:p>
                    <a:p>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Collective</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Individual control of the head</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4"/>
                  </a:ext>
                </a:extLst>
              </a:tr>
              <a:tr h="99184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uk-UA" sz="1600" b="1" i="0" kern="1200" dirty="0">
                          <a:solidFill>
                            <a:schemeClr val="dk1"/>
                          </a:solidFill>
                          <a:effectLst/>
                          <a:latin typeface="+mn-lt"/>
                          <a:ea typeface="+mn-ea"/>
                          <a:cs typeface="+mn-cs"/>
                        </a:rPr>
                        <a:t>С</a:t>
                      </a:r>
                      <a:r>
                        <a:rPr lang="en-US" sz="1600" b="1" i="0" kern="1200" dirty="0" err="1">
                          <a:solidFill>
                            <a:schemeClr val="dk1"/>
                          </a:solidFill>
                          <a:effectLst/>
                          <a:latin typeface="+mn-lt"/>
                          <a:ea typeface="+mn-ea"/>
                          <a:cs typeface="+mn-cs"/>
                        </a:rPr>
                        <a:t>ontrol</a:t>
                      </a:r>
                      <a:r>
                        <a:rPr lang="en-US" sz="1600" b="1" i="0" kern="1200" dirty="0">
                          <a:solidFill>
                            <a:schemeClr val="dk1"/>
                          </a:solidFill>
                          <a:effectLst/>
                          <a:latin typeface="+mn-lt"/>
                          <a:ea typeface="+mn-ea"/>
                          <a:cs typeface="+mn-cs"/>
                        </a:rPr>
                        <a:t> </a:t>
                      </a:r>
                      <a:endParaRPr lang="ru-RU" sz="1600" b="1" dirty="0"/>
                    </a:p>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organization</a:t>
                      </a:r>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Soft non-formalized control</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Clearly formalized strict control procedure</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5"/>
                  </a:ext>
                </a:extLst>
              </a:tr>
              <a:tr h="991842">
                <a:tc>
                  <a:txBody>
                    <a:bodyPr/>
                    <a:lstStyle/>
                    <a:p>
                      <a:pPr indent="323850" algn="l">
                        <a:lnSpc>
                          <a:spcPct val="115000"/>
                        </a:lnSpc>
                        <a:spcAft>
                          <a:spcPts val="0"/>
                        </a:spcAft>
                      </a:pPr>
                      <a:r>
                        <a:rPr lang="en-US" sz="1600" b="1" dirty="0">
                          <a:effectLst/>
                          <a:latin typeface="Verdana" panose="020B0604030504040204" pitchFamily="34" charset="0"/>
                          <a:ea typeface="Verdana" panose="020B0604030504040204" pitchFamily="34" charset="0"/>
                          <a:cs typeface="Verdana" panose="020B0604030504040204" pitchFamily="34" charset="0"/>
                        </a:rPr>
                        <a:t>Evaluation of manager's performance</a:t>
                      </a:r>
                      <a:endParaRPr lang="ru-RU" sz="16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Slow assessment of employee performance and career growth</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Quick result evaluation and accelerated promotion</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1259140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3"/>
            <a:ext cx="8496944" cy="1080119"/>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Comparative characteristics of Japanese and American models of management</a:t>
            </a:r>
            <a:endParaRPr lang="ru-RU" sz="2800" b="1" dirty="0">
              <a:solidFill>
                <a:schemeClr val="tx1"/>
              </a:solidFill>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609227198"/>
              </p:ext>
            </p:extLst>
          </p:nvPr>
        </p:nvGraphicFramePr>
        <p:xfrm>
          <a:off x="395536" y="1412776"/>
          <a:ext cx="8352927" cy="5092318"/>
        </p:xfrm>
        <a:graphic>
          <a:graphicData uri="http://schemas.openxmlformats.org/drawingml/2006/table">
            <a:tbl>
              <a:tblPr firstRow="1" bandRow="1">
                <a:tableStyleId>{5C22544A-7EE6-4342-B048-85BDC9FD1C3A}</a:tableStyleId>
              </a:tblPr>
              <a:tblGrid>
                <a:gridCol w="2784309">
                  <a:extLst>
                    <a:ext uri="{9D8B030D-6E8A-4147-A177-3AD203B41FA5}">
                      <a16:colId xmlns="" xmlns:a16="http://schemas.microsoft.com/office/drawing/2014/main" val="20000"/>
                    </a:ext>
                  </a:extLst>
                </a:gridCol>
                <a:gridCol w="2784309">
                  <a:extLst>
                    <a:ext uri="{9D8B030D-6E8A-4147-A177-3AD203B41FA5}">
                      <a16:colId xmlns="" xmlns:a16="http://schemas.microsoft.com/office/drawing/2014/main" val="20001"/>
                    </a:ext>
                  </a:extLst>
                </a:gridCol>
                <a:gridCol w="2784309">
                  <a:extLst>
                    <a:ext uri="{9D8B030D-6E8A-4147-A177-3AD203B41FA5}">
                      <a16:colId xmlns="" xmlns:a16="http://schemas.microsoft.com/office/drawing/2014/main" val="20002"/>
                    </a:ext>
                  </a:extLst>
                </a:gridCol>
              </a:tblGrid>
              <a:tr h="381848">
                <a:tc>
                  <a:txBody>
                    <a:bodyPr/>
                    <a:lstStyle/>
                    <a:p>
                      <a:pPr algn="ctr"/>
                      <a:r>
                        <a:rPr lang="en-US" dirty="0"/>
                        <a:t>Criteria</a:t>
                      </a:r>
                      <a:endParaRPr lang="ru-RU"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Arial" panose="020B0604020202020204" pitchFamily="34" charset="0"/>
                          <a:cs typeface="Arial" panose="020B0604020202020204" pitchFamily="34" charset="0"/>
                        </a:rPr>
                        <a:t>Japanese model</a:t>
                      </a:r>
                      <a:endParaRPr lang="ru-RU" dirty="0">
                        <a:solidFill>
                          <a:schemeClr val="bg1"/>
                        </a:solidFill>
                      </a:endParaRPr>
                    </a:p>
                  </a:txBody>
                  <a:tcPr/>
                </a:tc>
                <a:tc>
                  <a:txBody>
                    <a:bodyPr/>
                    <a:lstStyle/>
                    <a:p>
                      <a:pPr algn="ctr"/>
                      <a:r>
                        <a:rPr lang="en-US" sz="1800" b="1" dirty="0">
                          <a:solidFill>
                            <a:schemeClr val="bg1"/>
                          </a:solidFill>
                          <a:latin typeface="Arial" panose="020B0604020202020204" pitchFamily="34" charset="0"/>
                          <a:cs typeface="Arial" panose="020B0604020202020204" pitchFamily="34" charset="0"/>
                        </a:rPr>
                        <a:t>American model</a:t>
                      </a:r>
                      <a:endParaRPr lang="ru-RU" dirty="0">
                        <a:solidFill>
                          <a:schemeClr val="bg1"/>
                        </a:solidFill>
                      </a:endParaRPr>
                    </a:p>
                  </a:txBody>
                  <a:tcPr/>
                </a:tc>
                <a:extLst>
                  <a:ext uri="{0D108BD9-81ED-4DB2-BD59-A6C34878D82A}">
                    <a16:rowId xmlns="" xmlns:a16="http://schemas.microsoft.com/office/drawing/2014/main" val="10000"/>
                  </a:ext>
                </a:extLst>
              </a:tr>
              <a:tr h="698272">
                <a:tc>
                  <a:txBody>
                    <a:bodyPr/>
                    <a:lstStyle/>
                    <a:p>
                      <a:pPr indent="323850" algn="l">
                        <a:lnSpc>
                          <a:spcPct val="115000"/>
                        </a:lnSpc>
                        <a:spcAft>
                          <a:spcPts val="0"/>
                        </a:spcAft>
                      </a:pPr>
                      <a:r>
                        <a:rPr lang="en-US" sz="1600" b="1" dirty="0">
                          <a:effectLst/>
                          <a:latin typeface="Verdana" panose="020B0604030504040204" pitchFamily="34" charset="0"/>
                          <a:ea typeface="Verdana" panose="020B0604030504040204" pitchFamily="34" charset="0"/>
                          <a:cs typeface="Verdana" panose="020B0604030504040204" pitchFamily="34" charset="0"/>
                        </a:rPr>
                        <a:t>Evaluation of leadership qualities</a:t>
                      </a:r>
                      <a:endParaRPr lang="ru-RU" sz="16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The ability to coordinate and control</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Professionalism and initiative</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1"/>
                  </a:ext>
                </a:extLst>
              </a:tr>
              <a:tr h="94154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Assessment of personnel performance </a:t>
                      </a:r>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Achievement of collective result</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Achievement of individual result</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2"/>
                  </a:ext>
                </a:extLst>
              </a:tr>
              <a:tr h="974496">
                <a:tc>
                  <a:txBody>
                    <a:bodyPr/>
                    <a:lstStyle/>
                    <a:p>
                      <a:r>
                        <a:rPr lang="en-US" sz="1600" b="1" i="0" kern="1200" dirty="0">
                          <a:solidFill>
                            <a:schemeClr val="dk1"/>
                          </a:solidFill>
                          <a:effectLst/>
                          <a:latin typeface="+mn-lt"/>
                          <a:ea typeface="+mn-ea"/>
                          <a:cs typeface="+mn-cs"/>
                        </a:rPr>
                        <a:t>Relations with subordinates </a:t>
                      </a:r>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Personal informal relationships</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Formal relationship</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3"/>
                  </a:ext>
                </a:extLst>
              </a:tr>
              <a:tr h="974496">
                <a:tc>
                  <a:txBody>
                    <a:bodyPr/>
                    <a:lstStyle/>
                    <a:p>
                      <a:r>
                        <a:rPr lang="en-US" sz="1600" b="1" i="0" kern="1200" dirty="0">
                          <a:solidFill>
                            <a:schemeClr val="dk1"/>
                          </a:solidFill>
                          <a:effectLst/>
                          <a:latin typeface="+mn-lt"/>
                          <a:ea typeface="+mn-ea"/>
                          <a:cs typeface="+mn-cs"/>
                        </a:rPr>
                        <a:t>Career </a:t>
                      </a:r>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Promotion according to age, length of service and loyalty to the company</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Business career is determined by personal achievements</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4"/>
                  </a:ext>
                </a:extLst>
              </a:tr>
              <a:tr h="97449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Leadership training </a:t>
                      </a:r>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Universal Leadership Training</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Training highly specialized in particular field managers</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503377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3"/>
            <a:ext cx="8496944" cy="1080119"/>
          </a:xfrm>
          <a:solidFill>
            <a:srgbClr val="FFFFCC"/>
          </a:solidFill>
        </p:spPr>
        <p:txBody>
          <a:bodyPr/>
          <a:lstStyle/>
          <a:p>
            <a:pPr algn="ctr"/>
            <a:r>
              <a:rPr lang="en-US" sz="2800" b="1" dirty="0">
                <a:solidFill>
                  <a:schemeClr val="tx1"/>
                </a:solidFill>
                <a:latin typeface="Arial" panose="020B0604020202020204" pitchFamily="34" charset="0"/>
                <a:cs typeface="Arial" panose="020B0604020202020204" pitchFamily="34" charset="0"/>
              </a:rPr>
              <a:t>Comparative characteristics of Japanese and American models of management</a:t>
            </a:r>
            <a:endParaRPr lang="ru-RU" sz="2800" b="1" dirty="0">
              <a:solidFill>
                <a:schemeClr val="tx1"/>
              </a:solidFill>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680371022"/>
              </p:ext>
            </p:extLst>
          </p:nvPr>
        </p:nvGraphicFramePr>
        <p:xfrm>
          <a:off x="467544" y="1268760"/>
          <a:ext cx="8424936" cy="4052824"/>
        </p:xfrm>
        <a:graphic>
          <a:graphicData uri="http://schemas.openxmlformats.org/drawingml/2006/table">
            <a:tbl>
              <a:tblPr firstRow="1" bandRow="1">
                <a:tableStyleId>{5C22544A-7EE6-4342-B048-85BDC9FD1C3A}</a:tableStyleId>
              </a:tblPr>
              <a:tblGrid>
                <a:gridCol w="2232248">
                  <a:extLst>
                    <a:ext uri="{9D8B030D-6E8A-4147-A177-3AD203B41FA5}">
                      <a16:colId xmlns="" xmlns:a16="http://schemas.microsoft.com/office/drawing/2014/main" val="20000"/>
                    </a:ext>
                  </a:extLst>
                </a:gridCol>
                <a:gridCol w="3384376">
                  <a:extLst>
                    <a:ext uri="{9D8B030D-6E8A-4147-A177-3AD203B41FA5}">
                      <a16:colId xmlns="" xmlns:a16="http://schemas.microsoft.com/office/drawing/2014/main" val="20001"/>
                    </a:ext>
                  </a:extLst>
                </a:gridCol>
                <a:gridCol w="2808312">
                  <a:extLst>
                    <a:ext uri="{9D8B030D-6E8A-4147-A177-3AD203B41FA5}">
                      <a16:colId xmlns="" xmlns:a16="http://schemas.microsoft.com/office/drawing/2014/main" val="20002"/>
                    </a:ext>
                  </a:extLst>
                </a:gridCol>
              </a:tblGrid>
              <a:tr h="370840">
                <a:tc>
                  <a:txBody>
                    <a:bodyPr/>
                    <a:lstStyle/>
                    <a:p>
                      <a:pPr algn="ctr"/>
                      <a:r>
                        <a:rPr lang="en-US" dirty="0"/>
                        <a:t>Criteria</a:t>
                      </a:r>
                      <a:endParaRPr lang="ru-RU"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Arial" panose="020B0604020202020204" pitchFamily="34" charset="0"/>
                          <a:cs typeface="Arial" panose="020B0604020202020204" pitchFamily="34" charset="0"/>
                        </a:rPr>
                        <a:t>Japanese model</a:t>
                      </a:r>
                      <a:endParaRPr lang="ru-RU" dirty="0">
                        <a:solidFill>
                          <a:schemeClr val="bg1"/>
                        </a:solidFill>
                      </a:endParaRPr>
                    </a:p>
                  </a:txBody>
                  <a:tcPr/>
                </a:tc>
                <a:tc>
                  <a:txBody>
                    <a:bodyPr/>
                    <a:lstStyle/>
                    <a:p>
                      <a:pPr algn="ctr"/>
                      <a:r>
                        <a:rPr lang="en-US" sz="1800" b="1" dirty="0">
                          <a:solidFill>
                            <a:schemeClr val="bg1"/>
                          </a:solidFill>
                          <a:latin typeface="Arial" panose="020B0604020202020204" pitchFamily="34" charset="0"/>
                          <a:cs typeface="Arial" panose="020B0604020202020204" pitchFamily="34" charset="0"/>
                        </a:rPr>
                        <a:t>American model</a:t>
                      </a:r>
                      <a:endParaRPr lang="ru-RU" dirty="0">
                        <a:solidFill>
                          <a:schemeClr val="bg1"/>
                        </a:solidFill>
                      </a:endParaRPr>
                    </a:p>
                  </a:txBody>
                  <a:tcPr/>
                </a:tc>
                <a:extLst>
                  <a:ext uri="{0D108BD9-81ED-4DB2-BD59-A6C34878D82A}">
                    <a16:rowId xmlns="" xmlns:a16="http://schemas.microsoft.com/office/drawing/2014/main" val="10000"/>
                  </a:ext>
                </a:extLst>
              </a:tr>
              <a:tr h="370840">
                <a:tc>
                  <a:txBody>
                    <a:bodyPr/>
                    <a:lstStyle/>
                    <a:p>
                      <a:r>
                        <a:rPr lang="en-US" sz="1600" b="1" i="0" kern="1200" dirty="0">
                          <a:solidFill>
                            <a:schemeClr val="dk1"/>
                          </a:solidFill>
                          <a:effectLst/>
                          <a:latin typeface="+mn-lt"/>
                          <a:ea typeface="+mn-ea"/>
                          <a:cs typeface="+mn-cs"/>
                        </a:rPr>
                        <a:t>Salary </a:t>
                      </a:r>
                      <a:endParaRPr lang="ru-RU" sz="1600" b="1" dirty="0"/>
                    </a:p>
                  </a:txBody>
                  <a:tcPr>
                    <a:solidFill>
                      <a:schemeClr val="accent4">
                        <a:lumMod val="40000"/>
                        <a:lumOff val="60000"/>
                      </a:schemeClr>
                    </a:solidFill>
                  </a:tcPr>
                </a:tc>
                <a:tc>
                  <a:txBody>
                    <a:bodyPr/>
                    <a:lstStyle/>
                    <a:p>
                      <a:pPr indent="323850" algn="ctr">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In accordance with the result of group work, experience</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Pay for individual achievements</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1"/>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Employment period in the company</a:t>
                      </a:r>
                      <a:endParaRPr lang="ru-RU" sz="1600" b="1" dirty="0"/>
                    </a:p>
                  </a:txBody>
                  <a:tcPr>
                    <a:solidFill>
                      <a:schemeClr val="accent4">
                        <a:lumMod val="40000"/>
                        <a:lumOff val="60000"/>
                      </a:schemeClr>
                    </a:solidFill>
                  </a:tcPr>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Long-term employment of a manager in a company, lifetime employment</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Employment on a contractual basis, short-term hiring</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General control principle</a:t>
                      </a:r>
                      <a:endParaRPr lang="ru-RU" sz="1600" b="1" dirty="0"/>
                    </a:p>
                  </a:txBody>
                  <a:tcPr>
                    <a:solidFill>
                      <a:schemeClr val="accent4">
                        <a:lumMod val="40000"/>
                        <a:lumOff val="60000"/>
                      </a:schemeClr>
                    </a:solidFill>
                  </a:tcPr>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"Down up"</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“From the top down”</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Staffing table</a:t>
                      </a:r>
                      <a:endParaRPr lang="ru-RU" sz="1600" b="1" dirty="0"/>
                    </a:p>
                  </a:txBody>
                  <a:tcPr>
                    <a:solidFill>
                      <a:schemeClr val="accent4">
                        <a:lumMod val="40000"/>
                        <a:lumOff val="60000"/>
                      </a:schemeClr>
                    </a:solidFill>
                  </a:tcPr>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Lack of clearly defined positions and assignments within the organization</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Functional Subordination and Clear Limits of Authority</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4"/>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dk1"/>
                          </a:solidFill>
                          <a:effectLst/>
                          <a:latin typeface="+mn-lt"/>
                          <a:ea typeface="+mn-ea"/>
                          <a:cs typeface="+mn-cs"/>
                        </a:rPr>
                        <a:t>Professional development</a:t>
                      </a:r>
                      <a:endParaRPr lang="ru-RU" sz="1600" b="1" dirty="0"/>
                    </a:p>
                  </a:txBody>
                  <a:tcPr>
                    <a:solidFill>
                      <a:schemeClr val="accent4">
                        <a:lumMod val="40000"/>
                        <a:lumOff val="60000"/>
                      </a:schemeClr>
                    </a:solidFill>
                  </a:tcPr>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On the job (in the workplace)</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indent="323850" algn="just">
                        <a:lnSpc>
                          <a:spcPct val="115000"/>
                        </a:lnSpc>
                        <a:spcAft>
                          <a:spcPts val="0"/>
                        </a:spcAft>
                      </a:pPr>
                      <a:r>
                        <a:rPr lang="en-US" sz="1600" dirty="0">
                          <a:effectLst/>
                          <a:latin typeface="Verdana" panose="020B0604030504040204" pitchFamily="34" charset="0"/>
                          <a:ea typeface="Verdana" panose="020B0604030504040204" pitchFamily="34" charset="0"/>
                          <a:cs typeface="Verdana" panose="020B0604030504040204" pitchFamily="34" charset="0"/>
                        </a:rPr>
                        <a:t>Separately, under special training programs</a:t>
                      </a:r>
                      <a:endParaRPr lang="ru-RU" sz="16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962078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632"/>
            <a:ext cx="7920880" cy="720080"/>
          </a:xfrm>
          <a:solidFill>
            <a:srgbClr val="FFFFCC"/>
          </a:solidFill>
        </p:spPr>
        <p:txBody>
          <a:bodyPr/>
          <a:lstStyle/>
          <a:p>
            <a:pPr algn="ctr"/>
            <a:r>
              <a:rPr lang="en-US" sz="2800" b="1" dirty="0"/>
              <a:t>Ten managerial roles for G. </a:t>
            </a:r>
            <a:r>
              <a:rPr lang="en-US" sz="2800" b="1" dirty="0" err="1"/>
              <a:t>Mintsberg</a:t>
            </a:r>
            <a:endParaRPr lang="ru-RU" dirty="0"/>
          </a:p>
        </p:txBody>
      </p:sp>
      <p:sp>
        <p:nvSpPr>
          <p:cNvPr id="3" name="Объект 2"/>
          <p:cNvSpPr>
            <a:spLocks noGrp="1"/>
          </p:cNvSpPr>
          <p:nvPr>
            <p:ph idx="1"/>
          </p:nvPr>
        </p:nvSpPr>
        <p:spPr>
          <a:xfrm>
            <a:off x="683568" y="1052737"/>
            <a:ext cx="8208912" cy="3600400"/>
          </a:xfrm>
        </p:spPr>
        <p:txBody>
          <a:bodyPr>
            <a:normAutofit/>
          </a:bodyPr>
          <a:lstStyle/>
          <a:p>
            <a:pPr>
              <a:buFont typeface="Wingdings" panose="05000000000000000000" pitchFamily="2" charset="2"/>
              <a:buChar char="Ø"/>
            </a:pPr>
            <a:r>
              <a:rPr lang="en-US" sz="2400" dirty="0">
                <a:solidFill>
                  <a:schemeClr val="tx1"/>
                </a:solidFill>
              </a:rPr>
              <a:t>In the late 60s. last century, the American economist </a:t>
            </a:r>
            <a:r>
              <a:rPr lang="en-US" sz="2400" b="1" dirty="0">
                <a:solidFill>
                  <a:schemeClr val="tx1"/>
                </a:solidFill>
              </a:rPr>
              <a:t>Henry </a:t>
            </a:r>
            <a:r>
              <a:rPr lang="en-US" sz="2400" b="1" dirty="0" err="1">
                <a:solidFill>
                  <a:schemeClr val="tx1"/>
                </a:solidFill>
              </a:rPr>
              <a:t>Mintzberg</a:t>
            </a:r>
            <a:r>
              <a:rPr lang="en-US" sz="2400" b="1" dirty="0">
                <a:solidFill>
                  <a:schemeClr val="tx1"/>
                </a:solidFill>
              </a:rPr>
              <a:t> </a:t>
            </a:r>
            <a:r>
              <a:rPr lang="en-US" sz="2400" dirty="0">
                <a:solidFill>
                  <a:schemeClr val="tx1"/>
                </a:solidFill>
              </a:rPr>
              <a:t>identified </a:t>
            </a:r>
            <a:r>
              <a:rPr lang="en-US" sz="2400" b="1" dirty="0">
                <a:solidFill>
                  <a:schemeClr val="tx1"/>
                </a:solidFill>
              </a:rPr>
              <a:t>ten managerial roles</a:t>
            </a:r>
            <a:r>
              <a:rPr lang="en-US" sz="2400" dirty="0">
                <a:solidFill>
                  <a:schemeClr val="tx1"/>
                </a:solidFill>
              </a:rPr>
              <a:t> that managers perform. These ten roles were grouped into three groups:</a:t>
            </a:r>
          </a:p>
          <a:p>
            <a:pPr>
              <a:buFont typeface="Wingdings" panose="05000000000000000000" pitchFamily="2" charset="2"/>
              <a:buChar char="Ø"/>
            </a:pPr>
            <a:r>
              <a:rPr lang="en-US" sz="2400" b="1" dirty="0">
                <a:solidFill>
                  <a:schemeClr val="tx1"/>
                </a:solidFill>
              </a:rPr>
              <a:t>interpersonal;</a:t>
            </a:r>
          </a:p>
          <a:p>
            <a:pPr>
              <a:buFont typeface="Wingdings" panose="05000000000000000000" pitchFamily="2" charset="2"/>
              <a:buChar char="Ø"/>
            </a:pPr>
            <a:r>
              <a:rPr lang="en-US" sz="2400" b="1" dirty="0">
                <a:solidFill>
                  <a:schemeClr val="tx1"/>
                </a:solidFill>
              </a:rPr>
              <a:t>Informational;</a:t>
            </a:r>
          </a:p>
          <a:p>
            <a:pPr>
              <a:buFont typeface="Wingdings" panose="05000000000000000000" pitchFamily="2" charset="2"/>
              <a:buChar char="Ø"/>
            </a:pPr>
            <a:r>
              <a:rPr lang="en-US" sz="2400" b="1" dirty="0">
                <a:solidFill>
                  <a:schemeClr val="tx1"/>
                </a:solidFill>
              </a:rPr>
              <a:t> decision-making roles </a:t>
            </a:r>
            <a:endParaRPr lang="ru-RU" sz="2400" b="1" dirty="0">
              <a:solidFill>
                <a:schemeClr val="tx1"/>
              </a:solidFill>
            </a:endParaRPr>
          </a:p>
        </p:txBody>
      </p:sp>
      <p:pic>
        <p:nvPicPr>
          <p:cNvPr id="1026" name="Picture 2" descr="Decisional Roles in Management: Types, Examples &amp; Definition - Video &amp;  Lesson Transcript | Study.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140968"/>
            <a:ext cx="3612944"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948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209342472"/>
              </p:ext>
            </p:extLst>
          </p:nvPr>
        </p:nvGraphicFramePr>
        <p:xfrm>
          <a:off x="539552" y="1052736"/>
          <a:ext cx="8352928" cy="4486656"/>
        </p:xfrm>
        <a:graphic>
          <a:graphicData uri="http://schemas.openxmlformats.org/drawingml/2006/table">
            <a:tbl>
              <a:tblPr firstRow="1" firstCol="1" bandRow="1">
                <a:tableStyleId>{5C22544A-7EE6-4342-B048-85BDC9FD1C3A}</a:tableStyleId>
              </a:tblPr>
              <a:tblGrid>
                <a:gridCol w="2155489">
                  <a:extLst>
                    <a:ext uri="{9D8B030D-6E8A-4147-A177-3AD203B41FA5}">
                      <a16:colId xmlns="" xmlns:a16="http://schemas.microsoft.com/office/drawing/2014/main" val="20000"/>
                    </a:ext>
                  </a:extLst>
                </a:gridCol>
                <a:gridCol w="3560610">
                  <a:extLst>
                    <a:ext uri="{9D8B030D-6E8A-4147-A177-3AD203B41FA5}">
                      <a16:colId xmlns="" xmlns:a16="http://schemas.microsoft.com/office/drawing/2014/main" val="20001"/>
                    </a:ext>
                  </a:extLst>
                </a:gridCol>
                <a:gridCol w="2636829">
                  <a:extLst>
                    <a:ext uri="{9D8B030D-6E8A-4147-A177-3AD203B41FA5}">
                      <a16:colId xmlns="" xmlns:a16="http://schemas.microsoft.com/office/drawing/2014/main" val="20002"/>
                    </a:ext>
                  </a:extLst>
                </a:gridCol>
              </a:tblGrid>
              <a:tr h="199064">
                <a:tc>
                  <a:txBody>
                    <a:bodyPr/>
                    <a:lstStyle/>
                    <a:p>
                      <a:pPr indent="323850" algn="ctr">
                        <a:lnSpc>
                          <a:spcPct val="115000"/>
                        </a:lnSpc>
                        <a:spcAft>
                          <a:spcPts val="0"/>
                        </a:spcAft>
                      </a:pPr>
                      <a:r>
                        <a:rPr lang="en-US" sz="1600" dirty="0">
                          <a:effectLst/>
                        </a:rPr>
                        <a:t>Role (Who)</a:t>
                      </a:r>
                      <a:endParaRPr lang="ru-RU" sz="1600" dirty="0">
                        <a:effectLst/>
                        <a:latin typeface="Times New Roman"/>
                        <a:ea typeface="Times New Roman"/>
                        <a:cs typeface="Times New Roman"/>
                      </a:endParaRPr>
                    </a:p>
                  </a:txBody>
                  <a:tcPr marL="68580" marR="68580" marT="0" marB="0">
                    <a:solidFill>
                      <a:schemeClr val="accent5">
                        <a:lumMod val="75000"/>
                      </a:schemeClr>
                    </a:solidFill>
                  </a:tcPr>
                </a:tc>
                <a:tc>
                  <a:txBody>
                    <a:bodyPr/>
                    <a:lstStyle/>
                    <a:p>
                      <a:pPr indent="323850" algn="ctr">
                        <a:lnSpc>
                          <a:spcPct val="115000"/>
                        </a:lnSpc>
                        <a:spcAft>
                          <a:spcPts val="0"/>
                        </a:spcAft>
                      </a:pPr>
                      <a:r>
                        <a:rPr lang="en-US" sz="1600" dirty="0">
                          <a:effectLst/>
                        </a:rPr>
                        <a:t>Definition (Duties)</a:t>
                      </a:r>
                      <a:endParaRPr lang="ru-RU" sz="1600" dirty="0">
                        <a:effectLst/>
                        <a:latin typeface="Times New Roman"/>
                        <a:ea typeface="Times New Roman"/>
                        <a:cs typeface="Times New Roman"/>
                      </a:endParaRPr>
                    </a:p>
                  </a:txBody>
                  <a:tcPr marL="68580" marR="68580" marT="0" marB="0">
                    <a:solidFill>
                      <a:schemeClr val="accent5">
                        <a:lumMod val="75000"/>
                      </a:schemeClr>
                    </a:solidFill>
                  </a:tcPr>
                </a:tc>
                <a:tc>
                  <a:txBody>
                    <a:bodyPr/>
                    <a:lstStyle/>
                    <a:p>
                      <a:pPr indent="323850" algn="ctr">
                        <a:lnSpc>
                          <a:spcPct val="115000"/>
                        </a:lnSpc>
                        <a:spcAft>
                          <a:spcPts val="0"/>
                        </a:spcAft>
                      </a:pPr>
                      <a:r>
                        <a:rPr lang="en-US" sz="1600" dirty="0">
                          <a:effectLst/>
                        </a:rPr>
                        <a:t>Actions</a:t>
                      </a:r>
                      <a:endParaRPr lang="ru-RU" sz="1600" dirty="0">
                        <a:effectLst/>
                        <a:latin typeface="Times New Roman"/>
                        <a:ea typeface="Times New Roman"/>
                        <a:cs typeface="Times New Roman"/>
                      </a:endParaRPr>
                    </a:p>
                  </a:txBody>
                  <a:tcPr marL="68580" marR="68580" marT="0" marB="0">
                    <a:solidFill>
                      <a:schemeClr val="accent5">
                        <a:lumMod val="75000"/>
                      </a:schemeClr>
                    </a:solidFill>
                  </a:tcPr>
                </a:tc>
                <a:extLst>
                  <a:ext uri="{0D108BD9-81ED-4DB2-BD59-A6C34878D82A}">
                    <a16:rowId xmlns="" xmlns:a16="http://schemas.microsoft.com/office/drawing/2014/main" val="10000"/>
                  </a:ext>
                </a:extLst>
              </a:tr>
              <a:tr h="199064">
                <a:tc gridSpan="3">
                  <a:txBody>
                    <a:bodyPr/>
                    <a:lstStyle/>
                    <a:p>
                      <a:pPr indent="323850" algn="ctr">
                        <a:lnSpc>
                          <a:spcPct val="115000"/>
                        </a:lnSpc>
                        <a:spcAft>
                          <a:spcPts val="0"/>
                        </a:spcAft>
                      </a:pPr>
                      <a:r>
                        <a:rPr lang="en-US" sz="1600" dirty="0">
                          <a:effectLst/>
                        </a:rPr>
                        <a:t>Interpersonal roles</a:t>
                      </a:r>
                      <a:endParaRPr lang="ru-RU" sz="1600" dirty="0">
                        <a:effectLst/>
                        <a:latin typeface="Times New Roman"/>
                        <a:ea typeface="Times New Roman"/>
                        <a:cs typeface="Times New Roman"/>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1"/>
                  </a:ext>
                </a:extLst>
              </a:tr>
              <a:tr h="850974">
                <a:tc>
                  <a:txBody>
                    <a:bodyPr/>
                    <a:lstStyle/>
                    <a:p>
                      <a:pPr marL="0" indent="0" algn="just">
                        <a:lnSpc>
                          <a:spcPct val="115000"/>
                        </a:lnSpc>
                        <a:spcAft>
                          <a:spcPts val="0"/>
                        </a:spcAft>
                      </a:pPr>
                      <a:r>
                        <a:rPr lang="en-US" sz="1600" dirty="0">
                          <a:effectLst/>
                        </a:rPr>
                        <a:t>Chief  (formal head)</a:t>
                      </a:r>
                      <a:endParaRPr lang="ru-RU" sz="1600" dirty="0">
                        <a:effectLst/>
                      </a:endParaRPr>
                    </a:p>
                    <a:p>
                      <a:pPr indent="323850" algn="ctr">
                        <a:lnSpc>
                          <a:spcPct val="115000"/>
                        </a:lnSpc>
                        <a:spcAft>
                          <a:spcPts val="0"/>
                        </a:spcAft>
                      </a:pPr>
                      <a:r>
                        <a:rPr lang="en-US" sz="1600" dirty="0">
                          <a:effectLst/>
                        </a:rPr>
                        <a:t> </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Symbolic head, to the duties ─ the implementation of the legal and social actions</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a:effectLst/>
                        </a:rPr>
                        <a:t>Ceremonies, actions that are determined by position or status, meeting visitors, signing</a:t>
                      </a:r>
                      <a:endParaRPr lang="ru-RU" sz="160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2"/>
                  </a:ext>
                </a:extLst>
              </a:tr>
              <a:tr h="633670">
                <a:tc>
                  <a:txBody>
                    <a:bodyPr/>
                    <a:lstStyle/>
                    <a:p>
                      <a:pPr marL="0" indent="0" algn="just">
                        <a:lnSpc>
                          <a:spcPct val="115000"/>
                        </a:lnSpc>
                        <a:spcAft>
                          <a:spcPts val="0"/>
                        </a:spcAft>
                      </a:pPr>
                      <a:r>
                        <a:rPr lang="en-US" sz="1600" dirty="0">
                          <a:effectLst/>
                        </a:rPr>
                        <a:t>Leader</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Responsible for motivating and activating subordinates, hiring, training workers</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Virtually all management actions involving subordinates</a:t>
                      </a:r>
                      <a:endParaRPr lang="ru-RU" sz="1600" dirty="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3"/>
                  </a:ext>
                </a:extLst>
              </a:tr>
              <a:tr h="1285581">
                <a:tc>
                  <a:txBody>
                    <a:bodyPr/>
                    <a:lstStyle/>
                    <a:p>
                      <a:pPr marL="0" indent="0" algn="just">
                        <a:lnSpc>
                          <a:spcPct val="115000"/>
                        </a:lnSpc>
                        <a:spcAft>
                          <a:spcPts val="0"/>
                        </a:spcAft>
                      </a:pPr>
                      <a:r>
                        <a:rPr lang="en-US" sz="1600" dirty="0">
                          <a:effectLst/>
                        </a:rPr>
                        <a:t>Link to the external environment (intermediary)</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Ensures the functioning of the external contacts network and sources of information, forming a favorable attitude towards the organization and its positive image</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Correspondence, participation in meetings, meetings, performing external duties, public relations, mass media </a:t>
                      </a:r>
                      <a:endParaRPr lang="ru-RU" sz="1600" dirty="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4"/>
                  </a:ext>
                </a:extLst>
              </a:tr>
            </a:tbl>
          </a:graphicData>
        </a:graphic>
      </p:graphicFrame>
      <p:sp>
        <p:nvSpPr>
          <p:cNvPr id="4" name="Заголовок 1"/>
          <p:cNvSpPr>
            <a:spLocks noGrp="1"/>
          </p:cNvSpPr>
          <p:nvPr>
            <p:ph type="title"/>
          </p:nvPr>
        </p:nvSpPr>
        <p:spPr>
          <a:xfrm>
            <a:off x="395536" y="116632"/>
            <a:ext cx="8496944" cy="792088"/>
          </a:xfrm>
          <a:solidFill>
            <a:srgbClr val="FFFFCC"/>
          </a:solidFill>
        </p:spPr>
        <p:txBody>
          <a:bodyPr/>
          <a:lstStyle/>
          <a:p>
            <a:pPr algn="ctr"/>
            <a:r>
              <a:rPr lang="en-US" sz="2800" b="1" dirty="0"/>
              <a:t>Ten managerial roles for G. </a:t>
            </a:r>
            <a:r>
              <a:rPr lang="en-US" sz="2800" b="1" dirty="0" err="1"/>
              <a:t>Mintsberg</a:t>
            </a:r>
            <a:endParaRPr lang="ru-RU" dirty="0"/>
          </a:p>
        </p:txBody>
      </p:sp>
    </p:spTree>
    <p:extLst>
      <p:ext uri="{BB962C8B-B14F-4D97-AF65-F5344CB8AC3E}">
        <p14:creationId xmlns:p14="http://schemas.microsoft.com/office/powerpoint/2010/main" val="1910255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068245062"/>
              </p:ext>
            </p:extLst>
          </p:nvPr>
        </p:nvGraphicFramePr>
        <p:xfrm>
          <a:off x="395536" y="980728"/>
          <a:ext cx="8424936" cy="5608320"/>
        </p:xfrm>
        <a:graphic>
          <a:graphicData uri="http://schemas.openxmlformats.org/drawingml/2006/table">
            <a:tbl>
              <a:tblPr firstRow="1" firstCol="1" bandRow="1">
                <a:tableStyleId>{5C22544A-7EE6-4342-B048-85BDC9FD1C3A}</a:tableStyleId>
              </a:tblPr>
              <a:tblGrid>
                <a:gridCol w="2174071">
                  <a:extLst>
                    <a:ext uri="{9D8B030D-6E8A-4147-A177-3AD203B41FA5}">
                      <a16:colId xmlns="" xmlns:a16="http://schemas.microsoft.com/office/drawing/2014/main" val="20000"/>
                    </a:ext>
                  </a:extLst>
                </a:gridCol>
                <a:gridCol w="3591305">
                  <a:extLst>
                    <a:ext uri="{9D8B030D-6E8A-4147-A177-3AD203B41FA5}">
                      <a16:colId xmlns="" xmlns:a16="http://schemas.microsoft.com/office/drawing/2014/main" val="20001"/>
                    </a:ext>
                  </a:extLst>
                </a:gridCol>
                <a:gridCol w="2659560">
                  <a:extLst>
                    <a:ext uri="{9D8B030D-6E8A-4147-A177-3AD203B41FA5}">
                      <a16:colId xmlns="" xmlns:a16="http://schemas.microsoft.com/office/drawing/2014/main" val="20002"/>
                    </a:ext>
                  </a:extLst>
                </a:gridCol>
              </a:tblGrid>
              <a:tr h="254942">
                <a:tc gridSpan="3">
                  <a:txBody>
                    <a:bodyPr/>
                    <a:lstStyle/>
                    <a:p>
                      <a:pPr indent="323850" algn="ctr">
                        <a:lnSpc>
                          <a:spcPct val="115000"/>
                        </a:lnSpc>
                        <a:spcAft>
                          <a:spcPts val="0"/>
                        </a:spcAft>
                      </a:pPr>
                      <a:r>
                        <a:rPr lang="en-US" sz="1600" dirty="0">
                          <a:effectLst/>
                        </a:rPr>
                        <a:t>Informational roles</a:t>
                      </a:r>
                      <a:endParaRPr lang="ru-RU" sz="1600" dirty="0">
                        <a:effectLst/>
                        <a:latin typeface="Times New Roman"/>
                        <a:ea typeface="Times New Roman"/>
                        <a:cs typeface="Times New Roman"/>
                      </a:endParaRPr>
                    </a:p>
                  </a:txBody>
                  <a:tcPr marL="68580" marR="68580" marT="0" marB="0">
                    <a:solidFill>
                      <a:schemeClr val="accent5">
                        <a:lumMod val="75000"/>
                      </a:schemeClr>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1646454">
                <a:tc>
                  <a:txBody>
                    <a:bodyPr/>
                    <a:lstStyle/>
                    <a:p>
                      <a:pPr indent="323850" algn="ctr">
                        <a:lnSpc>
                          <a:spcPct val="115000"/>
                        </a:lnSpc>
                        <a:spcAft>
                          <a:spcPts val="0"/>
                        </a:spcAft>
                      </a:pPr>
                      <a:r>
                        <a:rPr lang="en-US" sz="1600">
                          <a:effectLst/>
                        </a:rPr>
                        <a:t> </a:t>
                      </a:r>
                      <a:endParaRPr lang="ru-RU" sz="1600">
                        <a:effectLst/>
                      </a:endParaRPr>
                    </a:p>
                    <a:p>
                      <a:pPr indent="323850" algn="just">
                        <a:lnSpc>
                          <a:spcPct val="115000"/>
                        </a:lnSpc>
                        <a:spcAft>
                          <a:spcPts val="0"/>
                        </a:spcAft>
                      </a:pPr>
                      <a:r>
                        <a:rPr lang="en-US" sz="1600">
                          <a:effectLst/>
                        </a:rPr>
                        <a:t>Recipient of information(monitoring)</a:t>
                      </a:r>
                      <a:endParaRPr lang="ru-RU" sz="160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Searches and receives various specific information (generally current), which is transformed and successfully used, according to the needs of the organization and external conditions</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Mail, personal contacts (periodicals, telephone, fax, Internet, E-mail, orientation meetings, travels and inspection visits)</a:t>
                      </a:r>
                      <a:endParaRPr lang="ru-RU" sz="1600" dirty="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1"/>
                  </a:ext>
                </a:extLst>
              </a:tr>
              <a:tr h="2203059">
                <a:tc>
                  <a:txBody>
                    <a:bodyPr/>
                    <a:lstStyle/>
                    <a:p>
                      <a:pPr indent="323850" algn="just">
                        <a:lnSpc>
                          <a:spcPct val="115000"/>
                        </a:lnSpc>
                        <a:spcAft>
                          <a:spcPts val="0"/>
                        </a:spcAft>
                      </a:pPr>
                      <a:r>
                        <a:rPr lang="en-US" sz="1600">
                          <a:effectLst/>
                        </a:rPr>
                        <a:t> </a:t>
                      </a:r>
                      <a:endParaRPr lang="ru-RU" sz="1600">
                        <a:effectLst/>
                      </a:endParaRPr>
                    </a:p>
                    <a:p>
                      <a:pPr indent="323850" algn="just">
                        <a:lnSpc>
                          <a:spcPct val="115000"/>
                        </a:lnSpc>
                        <a:spcAft>
                          <a:spcPts val="0"/>
                        </a:spcAft>
                      </a:pPr>
                      <a:r>
                        <a:rPr lang="en-US" sz="1600">
                          <a:effectLst/>
                        </a:rPr>
                        <a:t>Distributor of Information (informer)</a:t>
                      </a:r>
                      <a:endParaRPr lang="ru-RU" sz="160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Transmits information coming from external sources or from other subordinates to members of the organization. Some information is factual, and some need to be generalized.</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Correspondence with organizations for holding informational meetings, verbal contacts for transferring information to subordinates (reviews, conversations)</a:t>
                      </a:r>
                      <a:endParaRPr lang="ru-RU" sz="1600" dirty="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2"/>
                  </a:ext>
                </a:extLst>
              </a:tr>
              <a:tr h="1368152">
                <a:tc>
                  <a:txBody>
                    <a:bodyPr/>
                    <a:lstStyle/>
                    <a:p>
                      <a:pPr indent="323850" algn="just">
                        <a:lnSpc>
                          <a:spcPct val="115000"/>
                        </a:lnSpc>
                        <a:spcAft>
                          <a:spcPts val="0"/>
                        </a:spcAft>
                      </a:pPr>
                      <a:r>
                        <a:rPr lang="en-US" sz="1600">
                          <a:effectLst/>
                        </a:rPr>
                        <a:t>Representative of the organization external contacts (speaker)</a:t>
                      </a:r>
                      <a:endParaRPr lang="ru-RU" sz="160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a:effectLst/>
                        </a:rPr>
                        <a:t>Transmits information for external contacts of the company regarding plans, policies, actions, results of work, acts as an expert in industry</a:t>
                      </a:r>
                      <a:endParaRPr lang="ru-RU" sz="1600">
                        <a:effectLst/>
                        <a:latin typeface="Times New Roman"/>
                        <a:ea typeface="Times New Roman"/>
                        <a:cs typeface="Times New Roman"/>
                      </a:endParaRPr>
                    </a:p>
                  </a:txBody>
                  <a:tcPr marL="68580" marR="68580" marT="0" marB="0"/>
                </a:tc>
                <a:tc>
                  <a:txBody>
                    <a:bodyPr/>
                    <a:lstStyle/>
                    <a:p>
                      <a:pPr indent="323850" algn="ctr">
                        <a:lnSpc>
                          <a:spcPct val="115000"/>
                        </a:lnSpc>
                        <a:spcAft>
                          <a:spcPts val="0"/>
                        </a:spcAft>
                      </a:pPr>
                      <a:r>
                        <a:rPr lang="en-US" sz="1600" dirty="0">
                          <a:effectLst/>
                        </a:rPr>
                        <a:t>Participation in meetings, oral public statements, appeals through the media</a:t>
                      </a:r>
                      <a:endParaRPr lang="ru-RU" sz="1600" dirty="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3"/>
                  </a:ext>
                </a:extLst>
              </a:tr>
            </a:tbl>
          </a:graphicData>
        </a:graphic>
      </p:graphicFrame>
      <p:sp>
        <p:nvSpPr>
          <p:cNvPr id="4" name="Заголовок 1"/>
          <p:cNvSpPr>
            <a:spLocks noGrp="1"/>
          </p:cNvSpPr>
          <p:nvPr>
            <p:ph type="title"/>
          </p:nvPr>
        </p:nvSpPr>
        <p:spPr>
          <a:xfrm>
            <a:off x="251520" y="116632"/>
            <a:ext cx="8712968" cy="720080"/>
          </a:xfrm>
          <a:solidFill>
            <a:srgbClr val="FFFFCC"/>
          </a:solidFill>
        </p:spPr>
        <p:txBody>
          <a:bodyPr/>
          <a:lstStyle/>
          <a:p>
            <a:pPr algn="ctr"/>
            <a:r>
              <a:rPr lang="en-US" sz="2800" b="1" dirty="0"/>
              <a:t>Ten managerial roles for G. </a:t>
            </a:r>
            <a:r>
              <a:rPr lang="en-US" sz="2800" b="1" dirty="0" err="1"/>
              <a:t>Mintsberg</a:t>
            </a:r>
            <a:endParaRPr lang="ru-RU" dirty="0"/>
          </a:p>
        </p:txBody>
      </p:sp>
    </p:spTree>
    <p:extLst>
      <p:ext uri="{BB962C8B-B14F-4D97-AF65-F5344CB8AC3E}">
        <p14:creationId xmlns:p14="http://schemas.microsoft.com/office/powerpoint/2010/main" val="1477126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3627959163"/>
              </p:ext>
            </p:extLst>
          </p:nvPr>
        </p:nvGraphicFramePr>
        <p:xfrm>
          <a:off x="323528" y="1196752"/>
          <a:ext cx="8568953" cy="5351253"/>
        </p:xfrm>
        <a:graphic>
          <a:graphicData uri="http://schemas.openxmlformats.org/drawingml/2006/table">
            <a:tbl>
              <a:tblPr firstRow="1" firstCol="1" bandRow="1">
                <a:tableStyleId>{5C22544A-7EE6-4342-B048-85BDC9FD1C3A}</a:tableStyleId>
              </a:tblPr>
              <a:tblGrid>
                <a:gridCol w="2211235">
                  <a:extLst>
                    <a:ext uri="{9D8B030D-6E8A-4147-A177-3AD203B41FA5}">
                      <a16:colId xmlns="" xmlns:a16="http://schemas.microsoft.com/office/drawing/2014/main" val="20000"/>
                    </a:ext>
                  </a:extLst>
                </a:gridCol>
                <a:gridCol w="3652695">
                  <a:extLst>
                    <a:ext uri="{9D8B030D-6E8A-4147-A177-3AD203B41FA5}">
                      <a16:colId xmlns="" xmlns:a16="http://schemas.microsoft.com/office/drawing/2014/main" val="20001"/>
                    </a:ext>
                  </a:extLst>
                </a:gridCol>
                <a:gridCol w="2705023">
                  <a:extLst>
                    <a:ext uri="{9D8B030D-6E8A-4147-A177-3AD203B41FA5}">
                      <a16:colId xmlns="" xmlns:a16="http://schemas.microsoft.com/office/drawing/2014/main" val="20002"/>
                    </a:ext>
                  </a:extLst>
                </a:gridCol>
              </a:tblGrid>
              <a:tr h="262715">
                <a:tc gridSpan="3">
                  <a:txBody>
                    <a:bodyPr/>
                    <a:lstStyle/>
                    <a:p>
                      <a:pPr indent="323850" algn="ctr">
                        <a:lnSpc>
                          <a:spcPct val="115000"/>
                        </a:lnSpc>
                        <a:spcAft>
                          <a:spcPts val="0"/>
                        </a:spcAft>
                      </a:pPr>
                      <a:r>
                        <a:rPr lang="en-US" sz="1600" dirty="0">
                          <a:effectLst/>
                        </a:rPr>
                        <a:t>Decision making roles</a:t>
                      </a:r>
                      <a:endParaRPr lang="ru-RU" sz="1600" dirty="0">
                        <a:effectLst/>
                        <a:latin typeface="Times New Roman"/>
                        <a:ea typeface="Times New Roman"/>
                        <a:cs typeface="Times New Roman"/>
                      </a:endParaRPr>
                    </a:p>
                  </a:txBody>
                  <a:tcPr marL="68580" marR="68580" marT="0" marB="0">
                    <a:solidFill>
                      <a:schemeClr val="accent5">
                        <a:lumMod val="75000"/>
                      </a:schemeClr>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1696650">
                <a:tc>
                  <a:txBody>
                    <a:bodyPr/>
                    <a:lstStyle/>
                    <a:p>
                      <a:pPr marL="0" indent="0" algn="just">
                        <a:lnSpc>
                          <a:spcPct val="115000"/>
                        </a:lnSpc>
                        <a:spcAft>
                          <a:spcPts val="0"/>
                        </a:spcAft>
                      </a:pPr>
                      <a:r>
                        <a:rPr lang="en-US" sz="1600" dirty="0">
                          <a:effectLst/>
                        </a:rPr>
                        <a:t>Entrepreneur looking for opportunities to improve the organization</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Searches for opportunities and development prospects within the organization and externally, develops and implements “improvement projects”, its controlling</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a:effectLst/>
                        </a:rPr>
                        <a:t>Forming a strategy, situation reviews, initiative, contacts, links, search for opportunities </a:t>
                      </a:r>
                      <a:endParaRPr lang="ru-RU" sz="160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1"/>
                  </a:ext>
                </a:extLst>
              </a:tr>
              <a:tr h="1409863">
                <a:tc>
                  <a:txBody>
                    <a:bodyPr/>
                    <a:lstStyle/>
                    <a:p>
                      <a:pPr marL="0" indent="0" algn="just">
                        <a:lnSpc>
                          <a:spcPct val="115000"/>
                        </a:lnSpc>
                        <a:spcAft>
                          <a:spcPts val="0"/>
                        </a:spcAft>
                      </a:pPr>
                      <a:r>
                        <a:rPr lang="en-US" sz="1600" dirty="0">
                          <a:effectLst/>
                        </a:rPr>
                        <a:t>Liquidator violations</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Responsible for corrective action when important or unexpected changes needed in the organization</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Discussion of strategic and operational issues, including problems and crisis situations</a:t>
                      </a:r>
                      <a:endParaRPr lang="ru-RU" sz="1600" dirty="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2"/>
                  </a:ext>
                </a:extLst>
              </a:tr>
              <a:tr h="1123076">
                <a:tc>
                  <a:txBody>
                    <a:bodyPr/>
                    <a:lstStyle/>
                    <a:p>
                      <a:pPr marL="0" indent="0" algn="just">
                        <a:lnSpc>
                          <a:spcPct val="115000"/>
                        </a:lnSpc>
                        <a:spcAft>
                          <a:spcPts val="0"/>
                        </a:spcAft>
                      </a:pPr>
                      <a:r>
                        <a:rPr lang="en-US" sz="1600" dirty="0">
                          <a:effectLst/>
                        </a:rPr>
                        <a:t>Resource allocator</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Makes or approves all significant decisions that relate to the distribution of existing assets or resources of the organization</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Compiles schedules, requests for authority, budgets, programing the work of subordinates</a:t>
                      </a:r>
                      <a:endParaRPr lang="ru-RU" sz="1600" dirty="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3"/>
                  </a:ext>
                </a:extLst>
              </a:tr>
              <a:tr h="836289">
                <a:tc>
                  <a:txBody>
                    <a:bodyPr/>
                    <a:lstStyle/>
                    <a:p>
                      <a:pPr marL="0" indent="0" algn="just">
                        <a:lnSpc>
                          <a:spcPct val="115000"/>
                        </a:lnSpc>
                        <a:spcAft>
                          <a:spcPts val="0"/>
                        </a:spcAft>
                      </a:pPr>
                      <a:r>
                        <a:rPr lang="en-US" sz="1600" dirty="0">
                          <a:effectLst/>
                        </a:rPr>
                        <a:t>Negotiator</a:t>
                      </a:r>
                      <a:endParaRPr lang="ru-RU" sz="1600" dirty="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a:effectLst/>
                        </a:rPr>
                        <a:t>Represents the organization in all significant and important negotiations.</a:t>
                      </a:r>
                      <a:endParaRPr lang="ru-RU" sz="1600">
                        <a:effectLst/>
                        <a:latin typeface="Times New Roman"/>
                        <a:ea typeface="Times New Roman"/>
                        <a:cs typeface="Times New Roman"/>
                      </a:endParaRPr>
                    </a:p>
                  </a:txBody>
                  <a:tcPr marL="68580" marR="68580" marT="0" marB="0"/>
                </a:tc>
                <a:tc>
                  <a:txBody>
                    <a:bodyPr/>
                    <a:lstStyle/>
                    <a:p>
                      <a:pPr indent="323850" algn="just">
                        <a:lnSpc>
                          <a:spcPct val="115000"/>
                        </a:lnSpc>
                        <a:spcAft>
                          <a:spcPts val="0"/>
                        </a:spcAft>
                      </a:pPr>
                      <a:r>
                        <a:rPr lang="en-US" sz="1600" dirty="0">
                          <a:effectLst/>
                        </a:rPr>
                        <a:t>Negotiates, concludes agreements, makes decisions</a:t>
                      </a:r>
                      <a:endParaRPr lang="ru-RU" sz="1600" dirty="0">
                        <a:effectLst/>
                        <a:latin typeface="Times New Roman"/>
                        <a:ea typeface="Times New Roman"/>
                        <a:cs typeface="Times New Roman"/>
                      </a:endParaRPr>
                    </a:p>
                  </a:txBody>
                  <a:tcPr marL="68580" marR="68580" marT="0" marB="0"/>
                </a:tc>
                <a:extLst>
                  <a:ext uri="{0D108BD9-81ED-4DB2-BD59-A6C34878D82A}">
                    <a16:rowId xmlns="" xmlns:a16="http://schemas.microsoft.com/office/drawing/2014/main" val="10004"/>
                  </a:ext>
                </a:extLst>
              </a:tr>
            </a:tbl>
          </a:graphicData>
        </a:graphic>
      </p:graphicFrame>
      <p:sp>
        <p:nvSpPr>
          <p:cNvPr id="4" name="Заголовок 1"/>
          <p:cNvSpPr>
            <a:spLocks noGrp="1"/>
          </p:cNvSpPr>
          <p:nvPr>
            <p:ph type="title"/>
          </p:nvPr>
        </p:nvSpPr>
        <p:spPr>
          <a:xfrm>
            <a:off x="323528" y="116633"/>
            <a:ext cx="8712968" cy="864096"/>
          </a:xfrm>
          <a:solidFill>
            <a:srgbClr val="FFFFCC"/>
          </a:solidFill>
        </p:spPr>
        <p:txBody>
          <a:bodyPr/>
          <a:lstStyle/>
          <a:p>
            <a:pPr algn="ctr"/>
            <a:r>
              <a:rPr lang="en-US" sz="2800" b="1" dirty="0"/>
              <a:t>Ten managerial roles for G. </a:t>
            </a:r>
            <a:r>
              <a:rPr lang="en-US" sz="2800" b="1" dirty="0" err="1"/>
              <a:t>Mintsberg</a:t>
            </a:r>
            <a:endParaRPr lang="ru-RU" dirty="0"/>
          </a:p>
        </p:txBody>
      </p:sp>
    </p:spTree>
    <p:extLst>
      <p:ext uri="{BB962C8B-B14F-4D97-AF65-F5344CB8AC3E}">
        <p14:creationId xmlns:p14="http://schemas.microsoft.com/office/powerpoint/2010/main" val="2165602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1"/>
            <a:ext cx="8640960" cy="864096"/>
          </a:xfrm>
          <a:solidFill>
            <a:srgbClr val="FFFFCC"/>
          </a:solidFill>
        </p:spPr>
        <p:txBody>
          <a:bodyPr/>
          <a:lstStyle/>
          <a:p>
            <a:pPr algn="ctr"/>
            <a:r>
              <a:rPr lang="en-US" sz="2800" b="1" dirty="0"/>
              <a:t>The cycle of management </a:t>
            </a:r>
            <a:endParaRPr lang="ru-RU" sz="2800" b="1" dirty="0"/>
          </a:p>
        </p:txBody>
      </p:sp>
      <p:grpSp>
        <p:nvGrpSpPr>
          <p:cNvPr id="21" name="Группа 20"/>
          <p:cNvGrpSpPr/>
          <p:nvPr/>
        </p:nvGrpSpPr>
        <p:grpSpPr>
          <a:xfrm>
            <a:off x="179512" y="1628800"/>
            <a:ext cx="8715954" cy="4680521"/>
            <a:chOff x="179512" y="1628800"/>
            <a:chExt cx="8715954" cy="4680521"/>
          </a:xfrm>
        </p:grpSpPr>
        <p:sp>
          <p:nvSpPr>
            <p:cNvPr id="6" name="Выноска со стрелкой вправо 5"/>
            <p:cNvSpPr/>
            <p:nvPr/>
          </p:nvSpPr>
          <p:spPr>
            <a:xfrm>
              <a:off x="179512" y="1628800"/>
              <a:ext cx="1944216" cy="504056"/>
            </a:xfrm>
            <a:prstGeom prst="rightArrowCallout">
              <a:avLst>
                <a:gd name="adj1" fmla="val 25000"/>
                <a:gd name="adj2" fmla="val 25000"/>
                <a:gd name="adj3" fmla="val 46661"/>
                <a:gd name="adj4" fmla="val 726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Planning</a:t>
              </a:r>
              <a:r>
                <a:rPr lang="en-US" dirty="0"/>
                <a:t> </a:t>
              </a:r>
              <a:endParaRPr lang="ru-RU" dirty="0"/>
            </a:p>
          </p:txBody>
        </p:sp>
        <p:sp>
          <p:nvSpPr>
            <p:cNvPr id="7" name="Выноска со стрелкой вправо 6"/>
            <p:cNvSpPr/>
            <p:nvPr/>
          </p:nvSpPr>
          <p:spPr>
            <a:xfrm>
              <a:off x="2156491" y="1639885"/>
              <a:ext cx="2271494" cy="504056"/>
            </a:xfrm>
            <a:prstGeom prst="rightArrowCallout">
              <a:avLst>
                <a:gd name="adj1" fmla="val 25000"/>
                <a:gd name="adj2" fmla="val 25000"/>
                <a:gd name="adj3" fmla="val 52076"/>
                <a:gd name="adj4" fmla="val 839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Organization </a:t>
              </a:r>
              <a:r>
                <a:rPr lang="en-US" dirty="0"/>
                <a:t> </a:t>
              </a:r>
              <a:endParaRPr lang="ru-RU" dirty="0"/>
            </a:p>
          </p:txBody>
        </p:sp>
        <p:sp>
          <p:nvSpPr>
            <p:cNvPr id="8" name="Выноска со стрелкой вправо 7"/>
            <p:cNvSpPr/>
            <p:nvPr/>
          </p:nvSpPr>
          <p:spPr>
            <a:xfrm>
              <a:off x="4422393" y="1639885"/>
              <a:ext cx="2228998" cy="504056"/>
            </a:xfrm>
            <a:prstGeom prst="rightArrowCallout">
              <a:avLst>
                <a:gd name="adj1" fmla="val 25000"/>
                <a:gd name="adj2" fmla="val 25000"/>
                <a:gd name="adj3" fmla="val 54784"/>
                <a:gd name="adj4" fmla="val 721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Motivation</a:t>
              </a:r>
              <a:r>
                <a:rPr lang="en-US" dirty="0"/>
                <a:t>  </a:t>
              </a:r>
              <a:endParaRPr lang="ru-RU" dirty="0"/>
            </a:p>
          </p:txBody>
        </p:sp>
        <p:sp>
          <p:nvSpPr>
            <p:cNvPr id="10" name="Выноска со стрелкой вправо 9"/>
            <p:cNvSpPr/>
            <p:nvPr/>
          </p:nvSpPr>
          <p:spPr>
            <a:xfrm>
              <a:off x="6666468" y="1639885"/>
              <a:ext cx="2228998" cy="504056"/>
            </a:xfrm>
            <a:prstGeom prst="rightArrowCallout">
              <a:avLst>
                <a:gd name="adj1" fmla="val 25000"/>
                <a:gd name="adj2" fmla="val 25000"/>
                <a:gd name="adj3" fmla="val 54784"/>
                <a:gd name="adj4" fmla="val 721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t>Controling</a:t>
              </a:r>
              <a:r>
                <a:rPr lang="en-US" dirty="0" smtClean="0"/>
                <a:t>  </a:t>
              </a:r>
              <a:endParaRPr lang="ru-RU" dirty="0"/>
            </a:p>
          </p:txBody>
        </p:sp>
        <p:sp>
          <p:nvSpPr>
            <p:cNvPr id="13" name="Стрелка вниз 12"/>
            <p:cNvSpPr/>
            <p:nvPr/>
          </p:nvSpPr>
          <p:spPr>
            <a:xfrm>
              <a:off x="795360" y="2132856"/>
              <a:ext cx="216024" cy="121305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кругленный прямоугольник 13"/>
            <p:cNvSpPr/>
            <p:nvPr/>
          </p:nvSpPr>
          <p:spPr>
            <a:xfrm>
              <a:off x="179513" y="3356992"/>
              <a:ext cx="1584176" cy="2952328"/>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definition of a mission, vision, formulation of a strategy, setting goals etc.</a:t>
              </a:r>
              <a:endParaRPr lang="ru-RU" b="1" dirty="0">
                <a:solidFill>
                  <a:schemeClr val="tx1"/>
                </a:solidFill>
              </a:endParaRPr>
            </a:p>
          </p:txBody>
        </p:sp>
        <p:sp>
          <p:nvSpPr>
            <p:cNvPr id="15" name="Стрелка вниз 14"/>
            <p:cNvSpPr/>
            <p:nvPr/>
          </p:nvSpPr>
          <p:spPr>
            <a:xfrm>
              <a:off x="3050033" y="2132856"/>
              <a:ext cx="216024" cy="121305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кругленный прямоугольник 15"/>
            <p:cNvSpPr/>
            <p:nvPr/>
          </p:nvSpPr>
          <p:spPr>
            <a:xfrm>
              <a:off x="2208838" y="3356993"/>
              <a:ext cx="1898413" cy="2952328"/>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distribution of responsibilities and authorities, work, choice of technology</a:t>
              </a:r>
              <a:endParaRPr lang="ru-RU" b="1" dirty="0">
                <a:solidFill>
                  <a:schemeClr val="tx1"/>
                </a:solidFill>
              </a:endParaRPr>
            </a:p>
          </p:txBody>
        </p:sp>
        <p:sp>
          <p:nvSpPr>
            <p:cNvPr id="17" name="Стрелка вниз 16"/>
            <p:cNvSpPr/>
            <p:nvPr/>
          </p:nvSpPr>
          <p:spPr>
            <a:xfrm>
              <a:off x="5148064" y="2160026"/>
              <a:ext cx="216024" cy="121305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кругленный прямоугольник 17"/>
            <p:cNvSpPr/>
            <p:nvPr/>
          </p:nvSpPr>
          <p:spPr>
            <a:xfrm>
              <a:off x="4463988" y="3388697"/>
              <a:ext cx="1764196" cy="2920623"/>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motivation and stimulation of team work, conflict resolution</a:t>
              </a:r>
              <a:endParaRPr lang="ru-RU" b="1" dirty="0">
                <a:solidFill>
                  <a:schemeClr val="tx1"/>
                </a:solidFill>
              </a:endParaRPr>
            </a:p>
          </p:txBody>
        </p:sp>
        <p:sp>
          <p:nvSpPr>
            <p:cNvPr id="19" name="Стрелка вниз 18"/>
            <p:cNvSpPr/>
            <p:nvPr/>
          </p:nvSpPr>
          <p:spPr>
            <a:xfrm>
              <a:off x="7380312" y="2160026"/>
              <a:ext cx="216024" cy="121305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кругленный прямоугольник 19"/>
            <p:cNvSpPr/>
            <p:nvPr/>
          </p:nvSpPr>
          <p:spPr>
            <a:xfrm>
              <a:off x="6606226" y="3381376"/>
              <a:ext cx="1926214" cy="2920623"/>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elimination of deviations, failures, deficiencies with the help of appropriate measures</a:t>
              </a:r>
              <a:endParaRPr lang="ru-RU" b="1" dirty="0">
                <a:solidFill>
                  <a:schemeClr val="tx1"/>
                </a:solidFill>
              </a:endParaRPr>
            </a:p>
          </p:txBody>
        </p:sp>
      </p:grpSp>
    </p:spTree>
    <p:extLst>
      <p:ext uri="{BB962C8B-B14F-4D97-AF65-F5344CB8AC3E}">
        <p14:creationId xmlns:p14="http://schemas.microsoft.com/office/powerpoint/2010/main" val="1785744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332656"/>
            <a:ext cx="7125113" cy="924475"/>
          </a:xfrm>
          <a:solidFill>
            <a:srgbClr val="FFFFCC"/>
          </a:solidFill>
        </p:spPr>
        <p:txBody>
          <a:bodyPr/>
          <a:lstStyle/>
          <a:p>
            <a:pPr algn="ctr"/>
            <a:r>
              <a:rPr lang="en-US" b="1" dirty="0"/>
              <a:t>Types of responsibility </a:t>
            </a:r>
            <a:endParaRPr lang="ru-RU" b="1" dirty="0"/>
          </a:p>
        </p:txBody>
      </p:sp>
      <p:cxnSp>
        <p:nvCxnSpPr>
          <p:cNvPr id="6" name="Прямая со стрелкой 5"/>
          <p:cNvCxnSpPr>
            <a:stCxn id="2" idx="2"/>
          </p:cNvCxnSpPr>
          <p:nvPr/>
        </p:nvCxnSpPr>
        <p:spPr>
          <a:xfrm flipH="1">
            <a:off x="2195736" y="1257131"/>
            <a:ext cx="2482437" cy="123576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a:stCxn id="2" idx="2"/>
          </p:cNvCxnSpPr>
          <p:nvPr/>
        </p:nvCxnSpPr>
        <p:spPr>
          <a:xfrm>
            <a:off x="4678173" y="1257131"/>
            <a:ext cx="2774147" cy="123576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nvGrpSpPr>
          <p:cNvPr id="14" name="Группа 13"/>
          <p:cNvGrpSpPr/>
          <p:nvPr/>
        </p:nvGrpSpPr>
        <p:grpSpPr>
          <a:xfrm>
            <a:off x="819043" y="2492896"/>
            <a:ext cx="2753386" cy="4248472"/>
            <a:chOff x="819043" y="2492896"/>
            <a:chExt cx="2753386" cy="4248472"/>
          </a:xfrm>
        </p:grpSpPr>
        <p:sp>
          <p:nvSpPr>
            <p:cNvPr id="9" name="Скругленный прямоугольник 8"/>
            <p:cNvSpPr/>
            <p:nvPr/>
          </p:nvSpPr>
          <p:spPr>
            <a:xfrm>
              <a:off x="819043" y="2492896"/>
              <a:ext cx="2753386" cy="64807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Legal responsibility</a:t>
              </a:r>
              <a:r>
                <a:rPr lang="en-US" b="1" dirty="0">
                  <a:solidFill>
                    <a:schemeClr val="tx1"/>
                  </a:solidFill>
                </a:rPr>
                <a:t> </a:t>
              </a:r>
              <a:endParaRPr lang="ru-RU" b="1" dirty="0">
                <a:solidFill>
                  <a:schemeClr val="tx1"/>
                </a:solidFill>
              </a:endParaRPr>
            </a:p>
          </p:txBody>
        </p:sp>
        <p:sp>
          <p:nvSpPr>
            <p:cNvPr id="12" name="Выноска со стрелкой вверх 11"/>
            <p:cNvSpPr/>
            <p:nvPr/>
          </p:nvSpPr>
          <p:spPr>
            <a:xfrm>
              <a:off x="971600" y="3132161"/>
              <a:ext cx="2448272" cy="3609207"/>
            </a:xfrm>
            <a:prstGeom prst="upArrowCallout">
              <a:avLst>
                <a:gd name="adj1" fmla="val 8448"/>
                <a:gd name="adj2" fmla="val 11964"/>
                <a:gd name="adj3" fmla="val 25000"/>
                <a:gd name="adj4" fmla="val 7342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is the implementation of specific state laws, instructions and regulations that determine what an organization can do and what can’t.</a:t>
              </a:r>
              <a:endParaRPr lang="ru-RU" dirty="0">
                <a:solidFill>
                  <a:schemeClr val="tx1"/>
                </a:solidFill>
              </a:endParaRPr>
            </a:p>
          </p:txBody>
        </p:sp>
      </p:grpSp>
      <p:grpSp>
        <p:nvGrpSpPr>
          <p:cNvPr id="15" name="Группа 14"/>
          <p:cNvGrpSpPr/>
          <p:nvPr/>
        </p:nvGrpSpPr>
        <p:grpSpPr>
          <a:xfrm>
            <a:off x="5940152" y="2492896"/>
            <a:ext cx="2753386" cy="4248472"/>
            <a:chOff x="5940152" y="2492896"/>
            <a:chExt cx="2753386" cy="4248472"/>
          </a:xfrm>
        </p:grpSpPr>
        <p:sp>
          <p:nvSpPr>
            <p:cNvPr id="11" name="Скругленный прямоугольник 10"/>
            <p:cNvSpPr/>
            <p:nvPr/>
          </p:nvSpPr>
          <p:spPr>
            <a:xfrm>
              <a:off x="5940152" y="2492896"/>
              <a:ext cx="2753386" cy="64807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Social responsibility</a:t>
              </a:r>
              <a:r>
                <a:rPr lang="en-US" b="1" dirty="0">
                  <a:solidFill>
                    <a:schemeClr val="tx1"/>
                  </a:solidFill>
                </a:rPr>
                <a:t> </a:t>
              </a:r>
              <a:endParaRPr lang="ru-RU" b="1" dirty="0">
                <a:solidFill>
                  <a:schemeClr val="tx1"/>
                </a:solidFill>
              </a:endParaRPr>
            </a:p>
          </p:txBody>
        </p:sp>
        <p:sp>
          <p:nvSpPr>
            <p:cNvPr id="13" name="Выноска со стрелкой вверх 12"/>
            <p:cNvSpPr/>
            <p:nvPr/>
          </p:nvSpPr>
          <p:spPr>
            <a:xfrm>
              <a:off x="6228184" y="3132161"/>
              <a:ext cx="2448272" cy="3609207"/>
            </a:xfrm>
            <a:prstGeom prst="upArrowCallout">
              <a:avLst>
                <a:gd name="adj1" fmla="val 8448"/>
                <a:gd name="adj2" fmla="val 11964"/>
                <a:gd name="adj3" fmla="val 25000"/>
                <a:gd name="adj4" fmla="val 7342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is a voluntary response to the social problems of society by the organization. </a:t>
              </a:r>
              <a:endParaRPr lang="ru-RU" dirty="0"/>
            </a:p>
          </p:txBody>
        </p:sp>
      </p:grpSp>
    </p:spTree>
    <p:extLst>
      <p:ext uri="{BB962C8B-B14F-4D97-AF65-F5344CB8AC3E}">
        <p14:creationId xmlns:p14="http://schemas.microsoft.com/office/powerpoint/2010/main" val="4270712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1"/>
            <a:ext cx="8568952" cy="864096"/>
          </a:xfrm>
          <a:solidFill>
            <a:srgbClr val="FFFFCC"/>
          </a:solidFill>
        </p:spPr>
        <p:txBody>
          <a:bodyPr/>
          <a:lstStyle/>
          <a:p>
            <a:pPr algn="ctr"/>
            <a:r>
              <a:rPr lang="en-US" sz="2800" b="1" dirty="0"/>
              <a:t>Level structure of management</a:t>
            </a:r>
            <a:endParaRPr lang="ru-RU" sz="2800" dirty="0"/>
          </a:p>
        </p:txBody>
      </p:sp>
      <p:sp>
        <p:nvSpPr>
          <p:cNvPr id="3" name="Объект 2"/>
          <p:cNvSpPr>
            <a:spLocks noGrp="1"/>
          </p:cNvSpPr>
          <p:nvPr>
            <p:ph idx="1"/>
          </p:nvPr>
        </p:nvSpPr>
        <p:spPr>
          <a:xfrm>
            <a:off x="323528" y="1124744"/>
            <a:ext cx="8568952" cy="4051437"/>
          </a:xfrm>
        </p:spPr>
        <p:txBody>
          <a:bodyPr/>
          <a:lstStyle/>
          <a:p>
            <a:pPr marL="0" indent="0">
              <a:buNone/>
            </a:pPr>
            <a:r>
              <a:rPr lang="en-US" dirty="0">
                <a:solidFill>
                  <a:schemeClr val="tx1"/>
                </a:solidFill>
              </a:rPr>
              <a:t>The structural division of labor employees of the administrative apparatus is of two types: </a:t>
            </a:r>
            <a:r>
              <a:rPr lang="en-US" b="1" dirty="0">
                <a:solidFill>
                  <a:schemeClr val="tx1"/>
                </a:solidFill>
              </a:rPr>
              <a:t>horizontal and vertical.</a:t>
            </a:r>
            <a:endParaRPr lang="ru-RU" dirty="0">
              <a:solidFill>
                <a:schemeClr val="tx1"/>
              </a:solidFill>
            </a:endParaRPr>
          </a:p>
          <a:p>
            <a:r>
              <a:rPr lang="en-US" b="1" i="1" dirty="0">
                <a:solidFill>
                  <a:schemeClr val="tx1"/>
                </a:solidFill>
              </a:rPr>
              <a:t>The horizontal division</a:t>
            </a:r>
            <a:r>
              <a:rPr lang="en-US" dirty="0">
                <a:solidFill>
                  <a:schemeClr val="tx1"/>
                </a:solidFill>
              </a:rPr>
              <a:t> of labor provides for the appointment of managers to manage individual divisions of the organization that perform specific tasks (for example, pharmacy departments).</a:t>
            </a:r>
            <a:endParaRPr lang="ru-RU" dirty="0">
              <a:solidFill>
                <a:schemeClr val="tx1"/>
              </a:solidFill>
            </a:endParaRPr>
          </a:p>
          <a:p>
            <a:r>
              <a:rPr lang="en-US" dirty="0">
                <a:solidFill>
                  <a:schemeClr val="tx1"/>
                </a:solidFill>
              </a:rPr>
              <a:t>Activities aimed at coordinating the work (actions) of individual departments of the organization to achieve its goals, is the essence of management and is called </a:t>
            </a:r>
            <a:r>
              <a:rPr lang="en-US" b="1" i="1" dirty="0">
                <a:solidFill>
                  <a:schemeClr val="tx1"/>
                </a:solidFill>
              </a:rPr>
              <a:t>the vertical division</a:t>
            </a:r>
            <a:r>
              <a:rPr lang="en-US" dirty="0">
                <a:solidFill>
                  <a:schemeClr val="tx1"/>
                </a:solidFill>
              </a:rPr>
              <a:t> of labor. It predetermines the creation of control levels.</a:t>
            </a:r>
            <a:endParaRPr lang="ru-RU" dirty="0">
              <a:solidFill>
                <a:schemeClr val="tx1"/>
              </a:solidFill>
            </a:endParaRPr>
          </a:p>
          <a:p>
            <a:endParaRPr lang="ru-RU" dirty="0"/>
          </a:p>
        </p:txBody>
      </p:sp>
      <p:pic>
        <p:nvPicPr>
          <p:cNvPr id="4" name="Рисунок 3"/>
          <p:cNvPicPr/>
          <p:nvPr/>
        </p:nvPicPr>
        <p:blipFill rotWithShape="1">
          <a:blip r:embed="rId2">
            <a:extLst>
              <a:ext uri="{28A0092B-C50C-407E-A947-70E740481C1C}">
                <a14:useLocalDpi xmlns:a14="http://schemas.microsoft.com/office/drawing/2010/main" val="0"/>
              </a:ext>
            </a:extLst>
          </a:blip>
          <a:srcRect l="27877" t="38304" r="25042" b="32730"/>
          <a:stretch/>
        </p:blipFill>
        <p:spPr bwMode="auto">
          <a:xfrm>
            <a:off x="1979712" y="4365104"/>
            <a:ext cx="5256584" cy="23762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5060572"/>
      </p:ext>
    </p:extLst>
  </p:cSld>
  <p:clrMapOvr>
    <a:masterClrMapping/>
  </p:clrMapOvr>
</p:sld>
</file>

<file path=ppt/theme/theme1.xml><?xml version="1.0" encoding="utf-8"?>
<a:theme xmlns:a="http://schemas.openxmlformats.org/drawingml/2006/main" name="Spring">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TM02455596[[fn=Весна]]</Template>
  <TotalTime>359</TotalTime>
  <Words>1892</Words>
  <Application>Microsoft Office PowerPoint</Application>
  <PresentationFormat>Экран (4:3)</PresentationFormat>
  <Paragraphs>211</Paragraphs>
  <Slides>21</Slides>
  <Notes>0</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21</vt:i4>
      </vt:variant>
    </vt:vector>
  </HeadingPairs>
  <TitlesOfParts>
    <vt:vector size="34" baseType="lpstr">
      <vt:lpstr>Arial</vt:lpstr>
      <vt:lpstr>Corbel</vt:lpstr>
      <vt:lpstr>Courier New</vt:lpstr>
      <vt:lpstr>Gabriola</vt:lpstr>
      <vt:lpstr>Gill Sans MT</vt:lpstr>
      <vt:lpstr>Roboto</vt:lpstr>
      <vt:lpstr>Tahoma</vt:lpstr>
      <vt:lpstr>Times New Roman</vt:lpstr>
      <vt:lpstr>Trebuchet MS</vt:lpstr>
      <vt:lpstr>Verdana</vt:lpstr>
      <vt:lpstr>Wingdings</vt:lpstr>
      <vt:lpstr>Wingdings 2</vt:lpstr>
      <vt:lpstr>Spring</vt:lpstr>
      <vt:lpstr>Ministry of Health of Ukraine Odesa National Medical University Department of organization and economics of Pharmacy with postdiploma specialization</vt:lpstr>
      <vt:lpstr>The essence of management, marketing and logistics as management theories</vt:lpstr>
      <vt:lpstr>The essence of management, marketing and logistics as management theories</vt:lpstr>
      <vt:lpstr>The essence of management, marketing and logistics as management theories</vt:lpstr>
      <vt:lpstr>The essence of management, marketing and logistics as management theories</vt:lpstr>
      <vt:lpstr>Relationship between concepts "GOVERNANCE" and MANAGEMENT "</vt:lpstr>
      <vt:lpstr>Basic management principles and their characteristics</vt:lpstr>
      <vt:lpstr>Basic management principles and their characteristics</vt:lpstr>
      <vt:lpstr>Stages of management development</vt:lpstr>
      <vt:lpstr>Stages of management development</vt:lpstr>
      <vt:lpstr>Stages of management development</vt:lpstr>
      <vt:lpstr>Comparative characteristics of Japanese and American models of management</vt:lpstr>
      <vt:lpstr>Comparative characteristics of Japanese and American models of management</vt:lpstr>
      <vt:lpstr>Comparative characteristics of Japanese and American models of management</vt:lpstr>
      <vt:lpstr>Ten managerial roles for G. Mintsberg</vt:lpstr>
      <vt:lpstr>Ten managerial roles for G. Mintsberg</vt:lpstr>
      <vt:lpstr>Ten managerial roles for G. Mintsberg</vt:lpstr>
      <vt:lpstr>Ten managerial roles for G. Mintsberg</vt:lpstr>
      <vt:lpstr>The cycle of management </vt:lpstr>
      <vt:lpstr>Types of responsibility </vt:lpstr>
      <vt:lpstr>Level structure of management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Учетная запись Майкрософт</cp:lastModifiedBy>
  <cp:revision>76</cp:revision>
  <dcterms:created xsi:type="dcterms:W3CDTF">2021-01-20T12:15:38Z</dcterms:created>
  <dcterms:modified xsi:type="dcterms:W3CDTF">2025-02-04T12:45:51Z</dcterms:modified>
</cp:coreProperties>
</file>