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73" r:id="rId8"/>
    <p:sldId id="274" r:id="rId9"/>
    <p:sldId id="275" r:id="rId10"/>
    <p:sldId id="272" r:id="rId11"/>
    <p:sldId id="262" r:id="rId12"/>
    <p:sldId id="276" r:id="rId13"/>
    <p:sldId id="263" r:id="rId14"/>
    <p:sldId id="264" r:id="rId15"/>
    <p:sldId id="265" r:id="rId16"/>
    <p:sldId id="266" r:id="rId17"/>
    <p:sldId id="267" r:id="rId18"/>
    <p:sldId id="268" r:id="rId19"/>
    <p:sldId id="269" r:id="rId20"/>
    <p:sldId id="270" r:id="rId21"/>
    <p:sldId id="271" r:id="rId22"/>
  </p:sldIdLst>
  <p:sldSz cx="18288000" cy="10287000"/>
  <p:notesSz cx="6858000" cy="9144000"/>
  <p:embeddedFontLst>
    <p:embeddedFont>
      <p:font typeface="Garet" panose="020B0604020202020204" charset="-52"/>
      <p:regular r:id="rId23"/>
    </p:embeddedFont>
    <p:embeddedFont>
      <p:font typeface="Poppins Bold" panose="020B0604020202020204" charset="0"/>
      <p:regular r:id="rId24"/>
    </p:embeddedFont>
    <p:embeddedFont>
      <p:font typeface="Calibri" panose="020F0502020204030204" pitchFamily="34" charset="0"/>
      <p:regular r:id="rId25"/>
      <p:bold r:id="rId26"/>
      <p:italic r:id="rId27"/>
      <p:boldItalic r:id="rId28"/>
    </p:embeddedFont>
    <p:embeddedFont>
      <p:font typeface="Garet Bold" panose="020B0604020202020204" charset="-52"/>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8" d="100"/>
          <a:sy n="58" d="100"/>
        </p:scale>
        <p:origin x="258" y="4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5.fntdata"/><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svg"/><Relationship Id="rId18" Type="http://schemas.openxmlformats.org/officeDocument/2006/relationships/image" Target="../media/image9.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6.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image" Target="../media/image5.png"/><Relationship Id="rId19" Type="http://schemas.openxmlformats.org/officeDocument/2006/relationships/image" Target="../media/image18.svg"/><Relationship Id="rId4" Type="http://schemas.openxmlformats.org/officeDocument/2006/relationships/image" Target="../media/image2.png"/><Relationship Id="rId9" Type="http://schemas.openxmlformats.org/officeDocument/2006/relationships/image" Target="../media/image8.svg"/><Relationship Id="rId14" Type="http://schemas.openxmlformats.org/officeDocument/2006/relationships/image" Target="../media/image7.png"/><Relationship Id="rId22"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34.sv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image" Target="../media/image30.svg"/><Relationship Id="rId14"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34.svg"/><Relationship Id="rId5" Type="http://schemas.openxmlformats.org/officeDocument/2006/relationships/image" Target="../media/image28.svg"/><Relationship Id="rId10"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32.sv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48.svg"/><Relationship Id="rId3" Type="http://schemas.openxmlformats.org/officeDocument/2006/relationships/image" Target="../media/image38.svg"/><Relationship Id="rId7" Type="http://schemas.openxmlformats.org/officeDocument/2006/relationships/image" Target="../media/image42.svg"/><Relationship Id="rId12" Type="http://schemas.openxmlformats.org/officeDocument/2006/relationships/image" Target="../media/image24.png"/><Relationship Id="rId17" Type="http://schemas.openxmlformats.org/officeDocument/2006/relationships/image" Target="../media/image52.svg"/><Relationship Id="rId2" Type="http://schemas.openxmlformats.org/officeDocument/2006/relationships/image" Target="../media/image19.png"/><Relationship Id="rId16"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46.svg"/><Relationship Id="rId5" Type="http://schemas.openxmlformats.org/officeDocument/2006/relationships/image" Target="../media/image40.svg"/><Relationship Id="rId15" Type="http://schemas.openxmlformats.org/officeDocument/2006/relationships/image" Target="../media/image50.svg"/><Relationship Id="rId10"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image" Target="../media/image44.svg"/><Relationship Id="rId14"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48.svg"/><Relationship Id="rId3" Type="http://schemas.openxmlformats.org/officeDocument/2006/relationships/image" Target="../media/image38.svg"/><Relationship Id="rId7" Type="http://schemas.openxmlformats.org/officeDocument/2006/relationships/image" Target="../media/image42.svg"/><Relationship Id="rId12" Type="http://schemas.openxmlformats.org/officeDocument/2006/relationships/image" Target="../media/image24.png"/><Relationship Id="rId17" Type="http://schemas.openxmlformats.org/officeDocument/2006/relationships/image" Target="../media/image52.svg"/><Relationship Id="rId2" Type="http://schemas.openxmlformats.org/officeDocument/2006/relationships/image" Target="../media/image19.png"/><Relationship Id="rId16"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46.svg"/><Relationship Id="rId5" Type="http://schemas.openxmlformats.org/officeDocument/2006/relationships/image" Target="../media/image40.svg"/><Relationship Id="rId15" Type="http://schemas.openxmlformats.org/officeDocument/2006/relationships/image" Target="../media/image50.svg"/><Relationship Id="rId10"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image" Target="../media/image44.svg"/><Relationship Id="rId1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63.svg"/><Relationship Id="rId2" Type="http://schemas.openxmlformats.org/officeDocument/2006/relationships/image" Target="../media/image27.jpeg"/><Relationship Id="rId16" Type="http://schemas.openxmlformats.org/officeDocument/2006/relationships/image" Target="../media/image67.sv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32.png"/><Relationship Id="rId5" Type="http://schemas.openxmlformats.org/officeDocument/2006/relationships/image" Target="../media/image29.png"/><Relationship Id="rId15" Type="http://schemas.openxmlformats.org/officeDocument/2006/relationships/image" Target="../media/image34.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31.png"/><Relationship Id="rId14" Type="http://schemas.openxmlformats.org/officeDocument/2006/relationships/image" Target="../media/image65.svg"/></Relationships>
</file>

<file path=ppt/slides/_rels/slide7.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34.pn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63.svg"/><Relationship Id="rId2" Type="http://schemas.openxmlformats.org/officeDocument/2006/relationships/image" Target="../media/image27.jpeg"/><Relationship Id="rId16" Type="http://schemas.openxmlformats.org/officeDocument/2006/relationships/image" Target="../media/image67.sv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32.png"/><Relationship Id="rId5" Type="http://schemas.openxmlformats.org/officeDocument/2006/relationships/image" Target="../media/image29.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57.svg"/><Relationship Id="rId5" Type="http://schemas.openxmlformats.org/officeDocument/2006/relationships/image" Target="../media/image28.svg"/><Relationship Id="rId10"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32.sv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57.svg"/><Relationship Id="rId5" Type="http://schemas.openxmlformats.org/officeDocument/2006/relationships/image" Target="../media/image28.svg"/><Relationship Id="rId10"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32.svg"/></Relationships>
</file>

<file path=ppt/slides/_rels/slide1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63.svg"/><Relationship Id="rId2" Type="http://schemas.openxmlformats.org/officeDocument/2006/relationships/image" Target="../media/image27.jpeg"/><Relationship Id="rId16" Type="http://schemas.openxmlformats.org/officeDocument/2006/relationships/image" Target="../media/image67.sv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32.png"/><Relationship Id="rId5" Type="http://schemas.openxmlformats.org/officeDocument/2006/relationships/image" Target="../media/image29.png"/><Relationship Id="rId15" Type="http://schemas.openxmlformats.org/officeDocument/2006/relationships/image" Target="../media/image34.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31.png"/><Relationship Id="rId14" Type="http://schemas.openxmlformats.org/officeDocument/2006/relationships/image" Target="../media/image65.svg"/></Relationships>
</file>

<file path=ppt/slides/_rels/slide11.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38.png"/><Relationship Id="rId12" Type="http://schemas.openxmlformats.org/officeDocument/2006/relationships/image" Target="../media/image78.sv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72.svg"/><Relationship Id="rId11" Type="http://schemas.openxmlformats.org/officeDocument/2006/relationships/image" Target="../media/image40.png"/><Relationship Id="rId5" Type="http://schemas.openxmlformats.org/officeDocument/2006/relationships/image" Target="../media/image37.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39.png"/><Relationship Id="rId14" Type="http://schemas.openxmlformats.org/officeDocument/2006/relationships/image" Target="../media/image80.svg"/></Relationships>
</file>

<file path=ppt/slides/_rels/slide12.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38.png"/><Relationship Id="rId12" Type="http://schemas.openxmlformats.org/officeDocument/2006/relationships/image" Target="../media/image78.sv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72.svg"/><Relationship Id="rId11" Type="http://schemas.openxmlformats.org/officeDocument/2006/relationships/image" Target="../media/image40.png"/><Relationship Id="rId5" Type="http://schemas.openxmlformats.org/officeDocument/2006/relationships/image" Target="../media/image37.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39.png"/><Relationship Id="rId14" Type="http://schemas.openxmlformats.org/officeDocument/2006/relationships/image" Target="../media/image80.svg"/></Relationships>
</file>

<file path=ppt/slides/_rels/slide13.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37.png"/><Relationship Id="rId7" Type="http://schemas.openxmlformats.org/officeDocument/2006/relationships/image" Target="../media/image39.png"/><Relationship Id="rId12" Type="http://schemas.openxmlformats.org/officeDocument/2006/relationships/image" Target="../media/image80.sv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74.svg"/><Relationship Id="rId11" Type="http://schemas.openxmlformats.org/officeDocument/2006/relationships/image" Target="../media/image41.png"/><Relationship Id="rId5" Type="http://schemas.openxmlformats.org/officeDocument/2006/relationships/image" Target="../media/image38.png"/><Relationship Id="rId10" Type="http://schemas.openxmlformats.org/officeDocument/2006/relationships/image" Target="../media/image78.svg"/><Relationship Id="rId4" Type="http://schemas.openxmlformats.org/officeDocument/2006/relationships/image" Target="../media/image72.svg"/><Relationship Id="rId9" Type="http://schemas.openxmlformats.org/officeDocument/2006/relationships/image" Target="../media/image40.png"/></Relationships>
</file>

<file path=ppt/slides/_rels/slide14.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37.png"/><Relationship Id="rId7" Type="http://schemas.openxmlformats.org/officeDocument/2006/relationships/image" Target="../media/image39.png"/><Relationship Id="rId12" Type="http://schemas.openxmlformats.org/officeDocument/2006/relationships/image" Target="../media/image80.sv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74.svg"/><Relationship Id="rId11" Type="http://schemas.openxmlformats.org/officeDocument/2006/relationships/image" Target="../media/image41.png"/><Relationship Id="rId5" Type="http://schemas.openxmlformats.org/officeDocument/2006/relationships/image" Target="../media/image38.png"/><Relationship Id="rId10" Type="http://schemas.openxmlformats.org/officeDocument/2006/relationships/image" Target="../media/image78.svg"/><Relationship Id="rId4" Type="http://schemas.openxmlformats.org/officeDocument/2006/relationships/image" Target="../media/image72.svg"/><Relationship Id="rId9" Type="http://schemas.openxmlformats.org/officeDocument/2006/relationships/image" Target="../media/image40.png"/></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8.svg"/><Relationship Id="rId4" Type="http://schemas.openxmlformats.org/officeDocument/2006/relationships/image" Target="../media/image14.png"/><Relationship Id="rId9" Type="http://schemas.openxmlformats.org/officeDocument/2006/relationships/image" Target="../media/image32.sv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92.svg"/><Relationship Id="rId18" Type="http://schemas.openxmlformats.org/officeDocument/2006/relationships/image" Target="../media/image50.png"/><Relationship Id="rId3" Type="http://schemas.openxmlformats.org/officeDocument/2006/relationships/image" Target="../media/image82.svg"/><Relationship Id="rId21" Type="http://schemas.openxmlformats.org/officeDocument/2006/relationships/image" Target="../media/image100.svg"/><Relationship Id="rId7" Type="http://schemas.openxmlformats.org/officeDocument/2006/relationships/image" Target="../media/image86.svg"/><Relationship Id="rId12" Type="http://schemas.openxmlformats.org/officeDocument/2006/relationships/image" Target="../media/image47.png"/><Relationship Id="rId17" Type="http://schemas.openxmlformats.org/officeDocument/2006/relationships/image" Target="../media/image96.svg"/><Relationship Id="rId2" Type="http://schemas.openxmlformats.org/officeDocument/2006/relationships/image" Target="../media/image42.png"/><Relationship Id="rId16" Type="http://schemas.openxmlformats.org/officeDocument/2006/relationships/image" Target="../media/image49.png"/><Relationship Id="rId20"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90.svg"/><Relationship Id="rId5" Type="http://schemas.openxmlformats.org/officeDocument/2006/relationships/image" Target="../media/image84.svg"/><Relationship Id="rId15" Type="http://schemas.openxmlformats.org/officeDocument/2006/relationships/image" Target="../media/image94.svg"/><Relationship Id="rId23" Type="http://schemas.openxmlformats.org/officeDocument/2006/relationships/image" Target="../media/image102.svg"/><Relationship Id="rId10" Type="http://schemas.openxmlformats.org/officeDocument/2006/relationships/image" Target="../media/image46.png"/><Relationship Id="rId19" Type="http://schemas.openxmlformats.org/officeDocument/2006/relationships/image" Target="../media/image98.svg"/><Relationship Id="rId4" Type="http://schemas.openxmlformats.org/officeDocument/2006/relationships/image" Target="../media/image43.png"/><Relationship Id="rId9" Type="http://schemas.openxmlformats.org/officeDocument/2006/relationships/image" Target="../media/image88.svg"/><Relationship Id="rId14" Type="http://schemas.openxmlformats.org/officeDocument/2006/relationships/image" Target="../media/image48.png"/><Relationship Id="rId22" Type="http://schemas.openxmlformats.org/officeDocument/2006/relationships/image" Target="../media/image52.png"/></Relationships>
</file>

<file path=ppt/slides/_rels/slide17.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102.svg"/><Relationship Id="rId3" Type="http://schemas.openxmlformats.org/officeDocument/2006/relationships/image" Target="../media/image92.svg"/><Relationship Id="rId7" Type="http://schemas.openxmlformats.org/officeDocument/2006/relationships/image" Target="../media/image96.svg"/><Relationship Id="rId12"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media/image100.svg"/><Relationship Id="rId5" Type="http://schemas.openxmlformats.org/officeDocument/2006/relationships/image" Target="../media/image94.svg"/><Relationship Id="rId10" Type="http://schemas.openxmlformats.org/officeDocument/2006/relationships/image" Target="../media/image51.png"/><Relationship Id="rId4" Type="http://schemas.openxmlformats.org/officeDocument/2006/relationships/image" Target="../media/image48.png"/><Relationship Id="rId9" Type="http://schemas.openxmlformats.org/officeDocument/2006/relationships/image" Target="../media/image98.svg"/><Relationship Id="rId14" Type="http://schemas.openxmlformats.org/officeDocument/2006/relationships/image" Target="../media/image53.png"/></Relationships>
</file>

<file path=ppt/slides/_rels/slide18.xml.rels><?xml version="1.0" encoding="UTF-8" standalone="yes"?>
<Relationships xmlns="http://schemas.openxmlformats.org/package/2006/relationships"><Relationship Id="rId8" Type="http://schemas.openxmlformats.org/officeDocument/2006/relationships/image" Target="../media/image110.svg"/><Relationship Id="rId13" Type="http://schemas.openxmlformats.org/officeDocument/2006/relationships/image" Target="../media/image60.png"/><Relationship Id="rId18" Type="http://schemas.openxmlformats.org/officeDocument/2006/relationships/image" Target="../media/image120.svg"/><Relationship Id="rId3" Type="http://schemas.openxmlformats.org/officeDocument/2006/relationships/image" Target="../media/image105.svg"/><Relationship Id="rId7" Type="http://schemas.openxmlformats.org/officeDocument/2006/relationships/image" Target="../media/image57.png"/><Relationship Id="rId12" Type="http://schemas.openxmlformats.org/officeDocument/2006/relationships/image" Target="../media/image114.svg"/><Relationship Id="rId17" Type="http://schemas.openxmlformats.org/officeDocument/2006/relationships/image" Target="../media/image62.png"/><Relationship Id="rId2" Type="http://schemas.openxmlformats.org/officeDocument/2006/relationships/image" Target="../media/image54.png"/><Relationship Id="rId16" Type="http://schemas.openxmlformats.org/officeDocument/2006/relationships/image" Target="../media/image118.svg"/><Relationship Id="rId20" Type="http://schemas.openxmlformats.org/officeDocument/2006/relationships/image" Target="../media/image122.svg"/><Relationship Id="rId1" Type="http://schemas.openxmlformats.org/officeDocument/2006/relationships/slideLayout" Target="../slideLayouts/slideLayout7.xml"/><Relationship Id="rId6" Type="http://schemas.openxmlformats.org/officeDocument/2006/relationships/image" Target="../media/image108.svg"/><Relationship Id="rId11" Type="http://schemas.openxmlformats.org/officeDocument/2006/relationships/image" Target="../media/image59.png"/><Relationship Id="rId5" Type="http://schemas.openxmlformats.org/officeDocument/2006/relationships/image" Target="../media/image56.png"/><Relationship Id="rId15" Type="http://schemas.openxmlformats.org/officeDocument/2006/relationships/image" Target="../media/image61.png"/><Relationship Id="rId10" Type="http://schemas.openxmlformats.org/officeDocument/2006/relationships/image" Target="../media/image112.svg"/><Relationship Id="rId19" Type="http://schemas.openxmlformats.org/officeDocument/2006/relationships/image" Target="../media/image63.png"/><Relationship Id="rId4" Type="http://schemas.openxmlformats.org/officeDocument/2006/relationships/image" Target="../media/image55.jpeg"/><Relationship Id="rId9" Type="http://schemas.openxmlformats.org/officeDocument/2006/relationships/image" Target="../media/image58.png"/><Relationship Id="rId14" Type="http://schemas.openxmlformats.org/officeDocument/2006/relationships/image" Target="../media/image116.svg"/></Relationships>
</file>

<file path=ppt/slides/_rels/slide1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24.svg"/><Relationship Id="rId7" Type="http://schemas.openxmlformats.org/officeDocument/2006/relationships/image" Target="../media/image14.sv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26.svg"/><Relationship Id="rId10" Type="http://schemas.openxmlformats.org/officeDocument/2006/relationships/hyperlink" Target="https://www.kmu.gov.ua/npas/pro-skhvalennia-stratehii-rozvytku-systemy-okhorony-zdorovia-na-period-do-2030-roku-ta-zatverdzhennia-operatsiinoho-planu-zakhodiv-z-ii-realizatsii-u-20252027-rokakh-34r-170125" TargetMode="External"/><Relationship Id="rId4" Type="http://schemas.openxmlformats.org/officeDocument/2006/relationships/image" Target="../media/image65.png"/><Relationship Id="rId9" Type="http://schemas.openxmlformats.org/officeDocument/2006/relationships/image" Target="../media/image128.svg"/></Relationships>
</file>

<file path=ppt/slides/_rels/slide20.xml.rels><?xml version="1.0" encoding="UTF-8" standalone="yes"?>
<Relationships xmlns="http://schemas.openxmlformats.org/package/2006/relationships"><Relationship Id="rId8" Type="http://schemas.openxmlformats.org/officeDocument/2006/relationships/image" Target="../media/image135.svg"/><Relationship Id="rId3" Type="http://schemas.openxmlformats.org/officeDocument/2006/relationships/image" Target="../media/image130.svg"/><Relationship Id="rId7" Type="http://schemas.openxmlformats.org/officeDocument/2006/relationships/image" Target="../media/image70.png"/><Relationship Id="rId2"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133.svg"/><Relationship Id="rId5" Type="http://schemas.openxmlformats.org/officeDocument/2006/relationships/image" Target="../media/image69.png"/><Relationship Id="rId10" Type="http://schemas.openxmlformats.org/officeDocument/2006/relationships/image" Target="../media/image137.svg"/><Relationship Id="rId4" Type="http://schemas.openxmlformats.org/officeDocument/2006/relationships/image" Target="../media/image68.jpeg"/><Relationship Id="rId9" Type="http://schemas.openxmlformats.org/officeDocument/2006/relationships/image" Target="../media/image71.png"/></Relationships>
</file>

<file path=ppt/slides/_rels/slide21.xml.rels><?xml version="1.0" encoding="UTF-8" standalone="yes"?>
<Relationships xmlns="http://schemas.openxmlformats.org/package/2006/relationships"><Relationship Id="rId8" Type="http://schemas.openxmlformats.org/officeDocument/2006/relationships/image" Target="../media/image135.svg"/><Relationship Id="rId3" Type="http://schemas.openxmlformats.org/officeDocument/2006/relationships/image" Target="../media/image130.svg"/><Relationship Id="rId7" Type="http://schemas.openxmlformats.org/officeDocument/2006/relationships/image" Target="../media/image70.png"/><Relationship Id="rId2"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133.svg"/><Relationship Id="rId5" Type="http://schemas.openxmlformats.org/officeDocument/2006/relationships/image" Target="../media/image69.png"/><Relationship Id="rId10" Type="http://schemas.openxmlformats.org/officeDocument/2006/relationships/image" Target="../media/image137.svg"/><Relationship Id="rId4" Type="http://schemas.openxmlformats.org/officeDocument/2006/relationships/image" Target="../media/image68.jpeg"/><Relationship Id="rId9"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02633" y="4348276"/>
            <a:ext cx="11878006" cy="1933863"/>
          </a:xfrm>
          <a:prstGeom prst="rect">
            <a:avLst/>
          </a:prstGeom>
        </p:spPr>
        <p:txBody>
          <a:bodyPr lIns="0" tIns="0" rIns="0" bIns="0" rtlCol="0" anchor="t">
            <a:spAutoFit/>
          </a:bodyPr>
          <a:lstStyle/>
          <a:p>
            <a:pPr algn="ctr">
              <a:lnSpc>
                <a:spcPts val="4957"/>
              </a:lnSpc>
            </a:pPr>
            <a:r>
              <a:rPr lang="en-US" sz="4957" b="1" dirty="0">
                <a:solidFill>
                  <a:srgbClr val="293A54"/>
                </a:solidFill>
                <a:latin typeface="Poppins Bold"/>
                <a:ea typeface="Poppins Bold"/>
                <a:cs typeface="Poppins Bold"/>
                <a:sym typeface="Poppins Bold"/>
              </a:rPr>
              <a:t> ЛЕКЦІЯ №1</a:t>
            </a:r>
            <a:r>
              <a:rPr lang="en-US" sz="4957" b="1">
                <a:solidFill>
                  <a:srgbClr val="293A54"/>
                </a:solidFill>
                <a:latin typeface="Poppins Bold"/>
                <a:ea typeface="Poppins Bold"/>
                <a:cs typeface="Poppins Bold"/>
                <a:sym typeface="Poppins Bold"/>
              </a:rPr>
              <a:t>. </a:t>
            </a:r>
            <a:r>
              <a:rPr lang="uk-UA" sz="4957" b="1" dirty="0" smtClean="0">
                <a:solidFill>
                  <a:srgbClr val="293A54"/>
                </a:solidFill>
                <a:latin typeface="Poppins Bold"/>
                <a:ea typeface="Poppins Bold"/>
                <a:cs typeface="Poppins Bold"/>
                <a:sym typeface="Poppins Bold"/>
              </a:rPr>
              <a:t>ДЕРЖАВНЕ РЕГУЛЮВАННЯ СИСТЕМИ ОХОРОНИ ЗДОРОВ’Я УКРАЇНИ.</a:t>
            </a:r>
            <a:endParaRPr lang="uk-UA" sz="4957" b="1" dirty="0">
              <a:solidFill>
                <a:srgbClr val="293A54"/>
              </a:solidFill>
              <a:latin typeface="Poppins Bold"/>
              <a:ea typeface="Poppins Bold"/>
              <a:cs typeface="Poppins Bold"/>
              <a:sym typeface="Poppins Bold"/>
            </a:endParaRPr>
          </a:p>
        </p:txBody>
      </p:sp>
      <p:sp>
        <p:nvSpPr>
          <p:cNvPr id="3" name="Freeform 3"/>
          <p:cNvSpPr/>
          <p:nvPr/>
        </p:nvSpPr>
        <p:spPr>
          <a:xfrm>
            <a:off x="4153272" y="255297"/>
            <a:ext cx="10903908" cy="3025834"/>
          </a:xfrm>
          <a:custGeom>
            <a:avLst/>
            <a:gdLst/>
            <a:ahLst/>
            <a:cxnLst/>
            <a:rect l="l" t="t" r="r" b="b"/>
            <a:pathLst>
              <a:path w="10903908" h="3025834">
                <a:moveTo>
                  <a:pt x="0" y="0"/>
                </a:moveTo>
                <a:lnTo>
                  <a:pt x="10903908" y="0"/>
                </a:lnTo>
                <a:lnTo>
                  <a:pt x="10903908" y="3025835"/>
                </a:lnTo>
                <a:lnTo>
                  <a:pt x="0" y="3025835"/>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w="38100" cap="rnd">
            <a:solidFill>
              <a:srgbClr val="38B6FF"/>
            </a:solidFill>
            <a:prstDash val="solid"/>
            <a:round/>
          </a:ln>
        </p:spPr>
      </p:sp>
      <p:sp>
        <p:nvSpPr>
          <p:cNvPr id="4" name="Freeform 4"/>
          <p:cNvSpPr/>
          <p:nvPr/>
        </p:nvSpPr>
        <p:spPr>
          <a:xfrm rot="1145267">
            <a:off x="14108366" y="7458612"/>
            <a:ext cx="4737945" cy="5115191"/>
          </a:xfrm>
          <a:custGeom>
            <a:avLst/>
            <a:gdLst/>
            <a:ahLst/>
            <a:cxnLst/>
            <a:rect l="l" t="t" r="r" b="b"/>
            <a:pathLst>
              <a:path w="4737945" h="5115191">
                <a:moveTo>
                  <a:pt x="0" y="0"/>
                </a:moveTo>
                <a:lnTo>
                  <a:pt x="4737945" y="0"/>
                </a:lnTo>
                <a:lnTo>
                  <a:pt x="4737945" y="5115190"/>
                </a:lnTo>
                <a:lnTo>
                  <a:pt x="0" y="511519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a:off x="-841933" y="117242"/>
            <a:ext cx="4995205" cy="4114800"/>
          </a:xfrm>
          <a:custGeom>
            <a:avLst/>
            <a:gdLst/>
            <a:ahLst/>
            <a:cxnLst/>
            <a:rect l="l" t="t" r="r" b="b"/>
            <a:pathLst>
              <a:path w="4995205" h="4114800">
                <a:moveTo>
                  <a:pt x="0" y="0"/>
                </a:moveTo>
                <a:lnTo>
                  <a:pt x="4995205" y="0"/>
                </a:lnTo>
                <a:lnTo>
                  <a:pt x="4995205" y="4114800"/>
                </a:lnTo>
                <a:lnTo>
                  <a:pt x="0" y="411480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1862746">
            <a:off x="15052893" y="-955376"/>
            <a:ext cx="3746799" cy="4690828"/>
          </a:xfrm>
          <a:custGeom>
            <a:avLst/>
            <a:gdLst/>
            <a:ahLst/>
            <a:cxnLst/>
            <a:rect l="l" t="t" r="r" b="b"/>
            <a:pathLst>
              <a:path w="3746799" h="4690828">
                <a:moveTo>
                  <a:pt x="0" y="0"/>
                </a:moveTo>
                <a:lnTo>
                  <a:pt x="3746799" y="0"/>
                </a:lnTo>
                <a:lnTo>
                  <a:pt x="3746799" y="4690828"/>
                </a:lnTo>
                <a:lnTo>
                  <a:pt x="0" y="4690828"/>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flipH="1">
            <a:off x="-348094" y="5592336"/>
            <a:ext cx="6591762" cy="7003200"/>
          </a:xfrm>
          <a:custGeom>
            <a:avLst/>
            <a:gdLst/>
            <a:ahLst/>
            <a:cxnLst/>
            <a:rect l="l" t="t" r="r" b="b"/>
            <a:pathLst>
              <a:path w="6591762" h="7003200">
                <a:moveTo>
                  <a:pt x="6591762" y="0"/>
                </a:moveTo>
                <a:lnTo>
                  <a:pt x="0" y="0"/>
                </a:lnTo>
                <a:lnTo>
                  <a:pt x="0" y="7003200"/>
                </a:lnTo>
                <a:lnTo>
                  <a:pt x="6591762" y="7003200"/>
                </a:lnTo>
                <a:lnTo>
                  <a:pt x="6591762" y="0"/>
                </a:lnTo>
                <a:close/>
              </a:path>
            </a:pathLst>
          </a:custGeom>
          <a:blipFill>
            <a:blip r:embed="rId10">
              <a:extLst>
                <a:ext uri="{96DAC541-7B7A-43D3-8B79-37D633B846F1}">
                  <asvg:svgBlip xmlns="" xmlns:asvg="http://schemas.microsoft.com/office/drawing/2016/SVG/main" r:embed="rId11"/>
                </a:ext>
              </a:extLst>
            </a:blip>
            <a:stretch>
              <a:fillRect/>
            </a:stretch>
          </a:blipFill>
          <a:ln cap="sq">
            <a:noFill/>
            <a:prstDash val="solid"/>
            <a:miter/>
          </a:ln>
        </p:spPr>
      </p:sp>
      <p:sp>
        <p:nvSpPr>
          <p:cNvPr id="8" name="Freeform 8"/>
          <p:cNvSpPr/>
          <p:nvPr/>
        </p:nvSpPr>
        <p:spPr>
          <a:xfrm rot="-1452458">
            <a:off x="844405" y="4362957"/>
            <a:ext cx="2011729" cy="2899790"/>
          </a:xfrm>
          <a:custGeom>
            <a:avLst/>
            <a:gdLst/>
            <a:ahLst/>
            <a:cxnLst/>
            <a:rect l="l" t="t" r="r" b="b"/>
            <a:pathLst>
              <a:path w="2011729" h="2899790">
                <a:moveTo>
                  <a:pt x="0" y="0"/>
                </a:moveTo>
                <a:lnTo>
                  <a:pt x="2011729" y="0"/>
                </a:lnTo>
                <a:lnTo>
                  <a:pt x="2011729" y="2899790"/>
                </a:lnTo>
                <a:lnTo>
                  <a:pt x="0" y="289979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Freeform 9"/>
          <p:cNvSpPr/>
          <p:nvPr/>
        </p:nvSpPr>
        <p:spPr>
          <a:xfrm rot="-4371108">
            <a:off x="16594776" y="4069633"/>
            <a:ext cx="1003740" cy="3491270"/>
          </a:xfrm>
          <a:custGeom>
            <a:avLst/>
            <a:gdLst/>
            <a:ahLst/>
            <a:cxnLst/>
            <a:rect l="l" t="t" r="r" b="b"/>
            <a:pathLst>
              <a:path w="1003740" h="3491270">
                <a:moveTo>
                  <a:pt x="0" y="0"/>
                </a:moveTo>
                <a:lnTo>
                  <a:pt x="1003740" y="0"/>
                </a:lnTo>
                <a:lnTo>
                  <a:pt x="1003740" y="3491270"/>
                </a:lnTo>
                <a:lnTo>
                  <a:pt x="0" y="3491270"/>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0" name="Freeform 10"/>
          <p:cNvSpPr/>
          <p:nvPr/>
        </p:nvSpPr>
        <p:spPr>
          <a:xfrm rot="-1180196">
            <a:off x="5047287" y="8909836"/>
            <a:ext cx="3568940" cy="2212743"/>
          </a:xfrm>
          <a:custGeom>
            <a:avLst/>
            <a:gdLst/>
            <a:ahLst/>
            <a:cxnLst/>
            <a:rect l="l" t="t" r="r" b="b"/>
            <a:pathLst>
              <a:path w="3568940" h="2212743">
                <a:moveTo>
                  <a:pt x="0" y="0"/>
                </a:moveTo>
                <a:lnTo>
                  <a:pt x="3568940" y="0"/>
                </a:lnTo>
                <a:lnTo>
                  <a:pt x="3568940" y="2212743"/>
                </a:lnTo>
                <a:lnTo>
                  <a:pt x="0" y="2212743"/>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1" name="Freeform 11"/>
          <p:cNvSpPr/>
          <p:nvPr/>
        </p:nvSpPr>
        <p:spPr>
          <a:xfrm>
            <a:off x="16345834" y="2984807"/>
            <a:ext cx="1826932" cy="2115116"/>
          </a:xfrm>
          <a:custGeom>
            <a:avLst/>
            <a:gdLst/>
            <a:ahLst/>
            <a:cxnLst/>
            <a:rect l="l" t="t" r="r" b="b"/>
            <a:pathLst>
              <a:path w="1826932" h="2115116">
                <a:moveTo>
                  <a:pt x="0" y="0"/>
                </a:moveTo>
                <a:lnTo>
                  <a:pt x="1826932" y="0"/>
                </a:lnTo>
                <a:lnTo>
                  <a:pt x="1826932" y="2115117"/>
                </a:lnTo>
                <a:lnTo>
                  <a:pt x="0" y="2115117"/>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2" name="Freeform 12"/>
          <p:cNvSpPr/>
          <p:nvPr/>
        </p:nvSpPr>
        <p:spPr>
          <a:xfrm>
            <a:off x="12001840" y="2399833"/>
            <a:ext cx="521072" cy="675620"/>
          </a:xfrm>
          <a:custGeom>
            <a:avLst/>
            <a:gdLst/>
            <a:ahLst/>
            <a:cxnLst/>
            <a:rect l="l" t="t" r="r" b="b"/>
            <a:pathLst>
              <a:path w="521072" h="675620">
                <a:moveTo>
                  <a:pt x="0" y="0"/>
                </a:moveTo>
                <a:lnTo>
                  <a:pt x="521072" y="0"/>
                </a:lnTo>
                <a:lnTo>
                  <a:pt x="521072" y="675620"/>
                </a:lnTo>
                <a:lnTo>
                  <a:pt x="0" y="675620"/>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13" name="Freeform 13"/>
          <p:cNvSpPr/>
          <p:nvPr/>
        </p:nvSpPr>
        <p:spPr>
          <a:xfrm>
            <a:off x="4533760" y="8496631"/>
            <a:ext cx="761669" cy="761669"/>
          </a:xfrm>
          <a:custGeom>
            <a:avLst/>
            <a:gdLst/>
            <a:ahLst/>
            <a:cxnLst/>
            <a:rect l="l" t="t" r="r" b="b"/>
            <a:pathLst>
              <a:path w="761669" h="761669">
                <a:moveTo>
                  <a:pt x="0" y="0"/>
                </a:moveTo>
                <a:lnTo>
                  <a:pt x="761669" y="0"/>
                </a:lnTo>
                <a:lnTo>
                  <a:pt x="761669" y="761669"/>
                </a:lnTo>
                <a:lnTo>
                  <a:pt x="0" y="761669"/>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14" name="TextBox 14"/>
          <p:cNvSpPr txBox="1"/>
          <p:nvPr/>
        </p:nvSpPr>
        <p:spPr>
          <a:xfrm>
            <a:off x="7943781" y="9763477"/>
            <a:ext cx="2867719" cy="448310"/>
          </a:xfrm>
          <a:prstGeom prst="rect">
            <a:avLst/>
          </a:prstGeom>
        </p:spPr>
        <p:txBody>
          <a:bodyPr lIns="0" tIns="0" rIns="0" bIns="0" rtlCol="0" anchor="t">
            <a:spAutoFit/>
          </a:bodyPr>
          <a:lstStyle/>
          <a:p>
            <a:pPr algn="ctr">
              <a:lnSpc>
                <a:spcPts val="3640"/>
              </a:lnSpc>
              <a:spcBef>
                <a:spcPct val="0"/>
              </a:spcBef>
            </a:pPr>
            <a:r>
              <a:rPr lang="en-US" sz="2600">
                <a:solidFill>
                  <a:srgbClr val="000000"/>
                </a:solidFill>
                <a:latin typeface="Garet"/>
                <a:ea typeface="Garet"/>
                <a:cs typeface="Garet"/>
                <a:sym typeface="Garet"/>
              </a:rPr>
              <a:t>Одеса - 2026</a:t>
            </a:r>
          </a:p>
        </p:txBody>
      </p:sp>
      <p:sp>
        <p:nvSpPr>
          <p:cNvPr id="15" name="TextBox 15"/>
          <p:cNvSpPr txBox="1"/>
          <p:nvPr/>
        </p:nvSpPr>
        <p:spPr>
          <a:xfrm>
            <a:off x="4309116" y="613908"/>
            <a:ext cx="10137048" cy="2128677"/>
          </a:xfrm>
          <a:prstGeom prst="rect">
            <a:avLst/>
          </a:prstGeom>
        </p:spPr>
        <p:txBody>
          <a:bodyPr lIns="0" tIns="0" rIns="0" bIns="0" rtlCol="0" anchor="t">
            <a:spAutoFit/>
          </a:bodyPr>
          <a:lstStyle/>
          <a:p>
            <a:pPr algn="ctr">
              <a:lnSpc>
                <a:spcPts val="3421"/>
              </a:lnSpc>
            </a:pPr>
            <a:r>
              <a:rPr lang="en-US" sz="2443">
                <a:solidFill>
                  <a:srgbClr val="000000"/>
                </a:solidFill>
                <a:latin typeface="Garet"/>
                <a:ea typeface="Garet"/>
                <a:cs typeface="Garet"/>
                <a:sym typeface="Garet"/>
              </a:rPr>
              <a:t>Міністерство охорони здоров’я України</a:t>
            </a:r>
          </a:p>
          <a:p>
            <a:pPr algn="ctr">
              <a:lnSpc>
                <a:spcPts val="3421"/>
              </a:lnSpc>
            </a:pPr>
            <a:r>
              <a:rPr lang="en-US" sz="2443">
                <a:solidFill>
                  <a:srgbClr val="000000"/>
                </a:solidFill>
                <a:latin typeface="Garet"/>
                <a:ea typeface="Garet"/>
                <a:cs typeface="Garet"/>
                <a:sym typeface="Garet"/>
              </a:rPr>
              <a:t>Одеський національний медичний університет</a:t>
            </a:r>
          </a:p>
          <a:p>
            <a:pPr algn="ctr">
              <a:lnSpc>
                <a:spcPts val="3421"/>
              </a:lnSpc>
            </a:pPr>
            <a:r>
              <a:rPr lang="en-US" sz="2443">
                <a:solidFill>
                  <a:srgbClr val="000000"/>
                </a:solidFill>
                <a:latin typeface="Garet"/>
                <a:ea typeface="Garet"/>
                <a:cs typeface="Garet"/>
                <a:sym typeface="Garet"/>
              </a:rPr>
              <a:t>Медико-фармацевтичний факультет</a:t>
            </a:r>
          </a:p>
          <a:p>
            <a:pPr algn="ctr">
              <a:lnSpc>
                <a:spcPts val="3421"/>
              </a:lnSpc>
              <a:spcBef>
                <a:spcPct val="0"/>
              </a:spcBef>
            </a:pPr>
            <a:r>
              <a:rPr lang="en-US" sz="2443">
                <a:solidFill>
                  <a:srgbClr val="000000"/>
                </a:solidFill>
                <a:latin typeface="Garet"/>
                <a:ea typeface="Garet"/>
                <a:cs typeface="Garet"/>
                <a:sym typeface="Garet"/>
              </a:rPr>
              <a:t>Кафедра організації та економіки фармації з післядипломною підготовкою</a:t>
            </a:r>
          </a:p>
        </p:txBody>
      </p:sp>
      <p:sp>
        <p:nvSpPr>
          <p:cNvPr id="16" name="TextBox 16"/>
          <p:cNvSpPr txBox="1"/>
          <p:nvPr/>
        </p:nvSpPr>
        <p:spPr>
          <a:xfrm>
            <a:off x="10851454" y="7884156"/>
            <a:ext cx="4260954" cy="905510"/>
          </a:xfrm>
          <a:prstGeom prst="rect">
            <a:avLst/>
          </a:prstGeom>
        </p:spPr>
        <p:txBody>
          <a:bodyPr lIns="0" tIns="0" rIns="0" bIns="0" rtlCol="0" anchor="t">
            <a:spAutoFit/>
          </a:bodyPr>
          <a:lstStyle/>
          <a:p>
            <a:pPr algn="ctr">
              <a:lnSpc>
                <a:spcPts val="3640"/>
              </a:lnSpc>
              <a:spcBef>
                <a:spcPct val="0"/>
              </a:spcBef>
            </a:pPr>
            <a:r>
              <a:rPr lang="en-US" sz="2600">
                <a:solidFill>
                  <a:srgbClr val="000000"/>
                </a:solidFill>
                <a:latin typeface="Garet"/>
                <a:ea typeface="Garet"/>
                <a:cs typeface="Garet"/>
                <a:sym typeface="Garet"/>
              </a:rPr>
              <a:t>Лектор: ст.викл. Ящук Ірина Сергіївна</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395228" y="2706216"/>
            <a:ext cx="5948150" cy="5539215"/>
          </a:xfrm>
          <a:custGeom>
            <a:avLst/>
            <a:gdLst/>
            <a:ahLst/>
            <a:cxnLst/>
            <a:rect l="l" t="t" r="r" b="b"/>
            <a:pathLst>
              <a:path w="5948150" h="5539215">
                <a:moveTo>
                  <a:pt x="0" y="0"/>
                </a:moveTo>
                <a:lnTo>
                  <a:pt x="5948150" y="0"/>
                </a:lnTo>
                <a:lnTo>
                  <a:pt x="5948150" y="5539215"/>
                </a:lnTo>
                <a:lnTo>
                  <a:pt x="0" y="5539215"/>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2834880" y="4449242"/>
            <a:ext cx="749303" cy="800323"/>
          </a:xfrm>
          <a:custGeom>
            <a:avLst/>
            <a:gdLst/>
            <a:ahLst/>
            <a:cxnLst/>
            <a:rect l="l" t="t" r="r" b="b"/>
            <a:pathLst>
              <a:path w="749303" h="800323">
                <a:moveTo>
                  <a:pt x="0" y="0"/>
                </a:moveTo>
                <a:lnTo>
                  <a:pt x="749303" y="0"/>
                </a:lnTo>
                <a:lnTo>
                  <a:pt x="749303" y="800324"/>
                </a:lnTo>
                <a:lnTo>
                  <a:pt x="0" y="80032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15487966" y="5475824"/>
            <a:ext cx="1710823" cy="1182607"/>
          </a:xfrm>
          <a:custGeom>
            <a:avLst/>
            <a:gdLst/>
            <a:ahLst/>
            <a:cxnLst/>
            <a:rect l="l" t="t" r="r" b="b"/>
            <a:pathLst>
              <a:path w="1710823" h="1182607">
                <a:moveTo>
                  <a:pt x="0" y="0"/>
                </a:moveTo>
                <a:lnTo>
                  <a:pt x="1710823" y="0"/>
                </a:lnTo>
                <a:lnTo>
                  <a:pt x="1710823" y="1182606"/>
                </a:lnTo>
                <a:lnTo>
                  <a:pt x="0" y="1182606"/>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a:ln cap="sq">
            <a:noFill/>
            <a:prstDash val="solid"/>
            <a:miter/>
          </a:ln>
        </p:spPr>
      </p:sp>
      <p:sp>
        <p:nvSpPr>
          <p:cNvPr id="5" name="Freeform 5"/>
          <p:cNvSpPr/>
          <p:nvPr/>
        </p:nvSpPr>
        <p:spPr>
          <a:xfrm>
            <a:off x="9878783" y="7907220"/>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Freeform 6"/>
          <p:cNvSpPr/>
          <p:nvPr/>
        </p:nvSpPr>
        <p:spPr>
          <a:xfrm>
            <a:off x="15136184" y="1557874"/>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7" name="Freeform 7"/>
          <p:cNvSpPr/>
          <p:nvPr/>
        </p:nvSpPr>
        <p:spPr>
          <a:xfrm rot="8354212">
            <a:off x="8169883" y="2732050"/>
            <a:ext cx="2926393" cy="1657070"/>
          </a:xfrm>
          <a:custGeom>
            <a:avLst/>
            <a:gdLst/>
            <a:ahLst/>
            <a:cxnLst/>
            <a:rect l="l" t="t" r="r" b="b"/>
            <a:pathLst>
              <a:path w="2926393" h="1657070">
                <a:moveTo>
                  <a:pt x="0" y="0"/>
                </a:moveTo>
                <a:lnTo>
                  <a:pt x="2926393" y="0"/>
                </a:lnTo>
                <a:lnTo>
                  <a:pt x="2926393" y="1657070"/>
                </a:lnTo>
                <a:lnTo>
                  <a:pt x="0" y="165707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8" name="Freeform 8"/>
          <p:cNvSpPr/>
          <p:nvPr/>
        </p:nvSpPr>
        <p:spPr>
          <a:xfrm>
            <a:off x="1028700" y="9194244"/>
            <a:ext cx="848612" cy="215335"/>
          </a:xfrm>
          <a:custGeom>
            <a:avLst/>
            <a:gdLst/>
            <a:ahLst/>
            <a:cxnLst/>
            <a:rect l="l" t="t" r="r" b="b"/>
            <a:pathLst>
              <a:path w="848612" h="215335">
                <a:moveTo>
                  <a:pt x="0" y="0"/>
                </a:moveTo>
                <a:lnTo>
                  <a:pt x="848612" y="0"/>
                </a:lnTo>
                <a:lnTo>
                  <a:pt x="848612" y="215335"/>
                </a:lnTo>
                <a:lnTo>
                  <a:pt x="0" y="215335"/>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9" name="TextBox 9"/>
          <p:cNvSpPr txBox="1"/>
          <p:nvPr/>
        </p:nvSpPr>
        <p:spPr>
          <a:xfrm>
            <a:off x="1028700" y="396340"/>
            <a:ext cx="15977855" cy="1662430"/>
          </a:xfrm>
          <a:prstGeom prst="rect">
            <a:avLst/>
          </a:prstGeom>
        </p:spPr>
        <p:txBody>
          <a:bodyPr lIns="0" tIns="0" rIns="0" bIns="0" rtlCol="0" anchor="t">
            <a:spAutoFit/>
          </a:bodyPr>
          <a:lstStyle/>
          <a:p>
            <a:pPr algn="ctr">
              <a:lnSpc>
                <a:spcPts val="6200"/>
              </a:lnSpc>
            </a:pPr>
            <a:r>
              <a:rPr lang="en-US" sz="6200" b="1">
                <a:solidFill>
                  <a:srgbClr val="293A54"/>
                </a:solidFill>
                <a:latin typeface="Poppins Bold"/>
                <a:ea typeface="Poppins Bold"/>
                <a:cs typeface="Poppins Bold"/>
                <a:sym typeface="Poppins Bold"/>
              </a:rPr>
              <a:t>ОК МЕНЕДЖМЕНТ В ОХОРОНІ ЗДОРОВ’Я</a:t>
            </a:r>
          </a:p>
        </p:txBody>
      </p:sp>
      <p:sp>
        <p:nvSpPr>
          <p:cNvPr id="10" name="TextBox 10"/>
          <p:cNvSpPr txBox="1"/>
          <p:nvPr/>
        </p:nvSpPr>
        <p:spPr>
          <a:xfrm>
            <a:off x="1493324" y="3922171"/>
            <a:ext cx="6490530" cy="3059681"/>
          </a:xfrm>
          <a:prstGeom prst="rect">
            <a:avLst/>
          </a:prstGeom>
        </p:spPr>
        <p:txBody>
          <a:bodyPr lIns="0" tIns="0" rIns="0" bIns="0" rtlCol="0" anchor="t">
            <a:spAutoFit/>
          </a:bodyPr>
          <a:lstStyle/>
          <a:p>
            <a:pPr marL="629378" lvl="1" indent="-314689" algn="l">
              <a:lnSpc>
                <a:spcPts val="4081"/>
              </a:lnSpc>
              <a:buFont typeface="Arial"/>
              <a:buChar char="•"/>
            </a:pPr>
            <a:r>
              <a:rPr lang="en-US" sz="2915">
                <a:solidFill>
                  <a:srgbClr val="000000"/>
                </a:solidFill>
                <a:latin typeface="Garet"/>
                <a:ea typeface="Garet"/>
                <a:cs typeface="Garet"/>
                <a:sym typeface="Garet"/>
              </a:rPr>
              <a:t>3 кредити: </a:t>
            </a:r>
            <a:r>
              <a:rPr lang="en-US" sz="2915" b="1">
                <a:solidFill>
                  <a:srgbClr val="000000"/>
                </a:solidFill>
                <a:latin typeface="Garet Bold"/>
                <a:ea typeface="Garet Bold"/>
                <a:cs typeface="Garet Bold"/>
                <a:sym typeface="Garet Bold"/>
              </a:rPr>
              <a:t>Лекцій</a:t>
            </a:r>
            <a:r>
              <a:rPr lang="en-US" sz="2915">
                <a:solidFill>
                  <a:srgbClr val="000000"/>
                </a:solidFill>
                <a:latin typeface="Garet"/>
                <a:ea typeface="Garet"/>
                <a:cs typeface="Garet"/>
                <a:sym typeface="Garet"/>
              </a:rPr>
              <a:t> 20 годин,                         </a:t>
            </a:r>
            <a:r>
              <a:rPr lang="en-US" sz="2915" b="1">
                <a:solidFill>
                  <a:srgbClr val="000000"/>
                </a:solidFill>
                <a:latin typeface="Garet Bold"/>
                <a:ea typeface="Garet Bold"/>
                <a:cs typeface="Garet Bold"/>
                <a:sym typeface="Garet Bold"/>
              </a:rPr>
              <a:t>Практичних занять</a:t>
            </a:r>
            <a:r>
              <a:rPr lang="en-US" sz="2915">
                <a:solidFill>
                  <a:srgbClr val="000000"/>
                </a:solidFill>
                <a:latin typeface="Garet"/>
                <a:ea typeface="Garet"/>
                <a:cs typeface="Garet"/>
                <a:sym typeface="Garet"/>
              </a:rPr>
              <a:t> 40 годин, </a:t>
            </a:r>
            <a:r>
              <a:rPr lang="en-US" sz="2915" b="1">
                <a:solidFill>
                  <a:srgbClr val="000000"/>
                </a:solidFill>
                <a:latin typeface="Garet Bold"/>
                <a:ea typeface="Garet Bold"/>
                <a:cs typeface="Garet Bold"/>
                <a:sym typeface="Garet Bold"/>
              </a:rPr>
              <a:t>СРЗ</a:t>
            </a:r>
            <a:r>
              <a:rPr lang="en-US" sz="2915">
                <a:solidFill>
                  <a:srgbClr val="000000"/>
                </a:solidFill>
                <a:latin typeface="Garet"/>
                <a:ea typeface="Garet"/>
                <a:cs typeface="Garet"/>
                <a:sym typeface="Garet"/>
              </a:rPr>
              <a:t> 30 годин</a:t>
            </a:r>
          </a:p>
          <a:p>
            <a:pPr marL="629378" lvl="1" indent="-314689" algn="l">
              <a:lnSpc>
                <a:spcPts val="4081"/>
              </a:lnSpc>
              <a:buFont typeface="Arial"/>
              <a:buChar char="•"/>
            </a:pPr>
            <a:r>
              <a:rPr lang="en-US" sz="2915" b="1">
                <a:solidFill>
                  <a:srgbClr val="000000"/>
                </a:solidFill>
                <a:latin typeface="Garet Bold"/>
                <a:ea typeface="Garet Bold"/>
                <a:cs typeface="Garet Bold"/>
                <a:sym typeface="Garet Bold"/>
              </a:rPr>
              <a:t>Форма підсумкового контролю: </a:t>
            </a:r>
            <a:r>
              <a:rPr lang="en-US" sz="2915">
                <a:solidFill>
                  <a:srgbClr val="000000"/>
                </a:solidFill>
                <a:latin typeface="Garet"/>
                <a:ea typeface="Garet"/>
                <a:cs typeface="Garet"/>
                <a:sym typeface="Garet"/>
              </a:rPr>
              <a:t>диференційований залік</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028773" y="5666965"/>
            <a:ext cx="749303" cy="800323"/>
          </a:xfrm>
          <a:custGeom>
            <a:avLst/>
            <a:gdLst/>
            <a:ahLst/>
            <a:cxnLst/>
            <a:rect l="l" t="t" r="r" b="b"/>
            <a:pathLst>
              <a:path w="749303" h="800323">
                <a:moveTo>
                  <a:pt x="0" y="0"/>
                </a:moveTo>
                <a:lnTo>
                  <a:pt x="749302" y="0"/>
                </a:lnTo>
                <a:lnTo>
                  <a:pt x="749302" y="800324"/>
                </a:lnTo>
                <a:lnTo>
                  <a:pt x="0" y="80032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369565" y="681856"/>
            <a:ext cx="1710823" cy="1182607"/>
          </a:xfrm>
          <a:custGeom>
            <a:avLst/>
            <a:gdLst/>
            <a:ahLst/>
            <a:cxnLst/>
            <a:rect l="l" t="t" r="r" b="b"/>
            <a:pathLst>
              <a:path w="1710823" h="1182607">
                <a:moveTo>
                  <a:pt x="0" y="0"/>
                </a:moveTo>
                <a:lnTo>
                  <a:pt x="1710823" y="0"/>
                </a:lnTo>
                <a:lnTo>
                  <a:pt x="1710823" y="1182606"/>
                </a:lnTo>
                <a:lnTo>
                  <a:pt x="0" y="118260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a:ln cap="sq">
            <a:noFill/>
            <a:prstDash val="solid"/>
            <a:miter/>
          </a:ln>
        </p:spPr>
      </p:sp>
      <p:sp>
        <p:nvSpPr>
          <p:cNvPr id="4" name="Freeform 4"/>
          <p:cNvSpPr/>
          <p:nvPr/>
        </p:nvSpPr>
        <p:spPr>
          <a:xfrm>
            <a:off x="9091942" y="8920089"/>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8799827" y="1596045"/>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Freeform 6"/>
          <p:cNvSpPr/>
          <p:nvPr/>
        </p:nvSpPr>
        <p:spPr>
          <a:xfrm rot="8354212">
            <a:off x="8458661" y="1878654"/>
            <a:ext cx="2348838" cy="1330030"/>
          </a:xfrm>
          <a:custGeom>
            <a:avLst/>
            <a:gdLst/>
            <a:ahLst/>
            <a:cxnLst/>
            <a:rect l="l" t="t" r="r" b="b"/>
            <a:pathLst>
              <a:path w="2348838" h="1330030">
                <a:moveTo>
                  <a:pt x="0" y="0"/>
                </a:moveTo>
                <a:lnTo>
                  <a:pt x="2348838" y="0"/>
                </a:lnTo>
                <a:lnTo>
                  <a:pt x="2348838" y="1330030"/>
                </a:lnTo>
                <a:lnTo>
                  <a:pt x="0" y="1330030"/>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7" name="TextBox 7"/>
          <p:cNvSpPr txBox="1"/>
          <p:nvPr/>
        </p:nvSpPr>
        <p:spPr>
          <a:xfrm>
            <a:off x="1028700" y="367765"/>
            <a:ext cx="15977855" cy="1496697"/>
          </a:xfrm>
          <a:prstGeom prst="rect">
            <a:avLst/>
          </a:prstGeom>
        </p:spPr>
        <p:txBody>
          <a:bodyPr lIns="0" tIns="0" rIns="0" bIns="0" rtlCol="0" anchor="t">
            <a:spAutoFit/>
          </a:bodyPr>
          <a:lstStyle/>
          <a:p>
            <a:pPr algn="ctr">
              <a:lnSpc>
                <a:spcPts val="3800"/>
              </a:lnSpc>
            </a:pPr>
            <a:r>
              <a:rPr lang="en-US" sz="3800" b="1">
                <a:solidFill>
                  <a:srgbClr val="293A54"/>
                </a:solidFill>
                <a:latin typeface="Poppins Bold"/>
                <a:ea typeface="Poppins Bold"/>
                <a:cs typeface="Poppins Bold"/>
                <a:sym typeface="Poppins Bold"/>
              </a:rPr>
              <a:t> У РЕЗУЛЬТАТІ ВИВЧЕННЯ НАВЧАЛЬНОЇ ДИСЦИПЛІНИ ЗДОБУВАЧ ВИЩОЇ ОСВІТИ ПОВИНЕН:</a:t>
            </a:r>
          </a:p>
          <a:p>
            <a:pPr algn="ctr">
              <a:lnSpc>
                <a:spcPts val="3800"/>
              </a:lnSpc>
            </a:pPr>
            <a:endParaRPr lang="en-US" sz="3800" b="1">
              <a:solidFill>
                <a:srgbClr val="293A54"/>
              </a:solidFill>
              <a:latin typeface="Poppins Bold"/>
              <a:ea typeface="Poppins Bold"/>
              <a:cs typeface="Poppins Bold"/>
              <a:sym typeface="Poppins Bold"/>
            </a:endParaRPr>
          </a:p>
        </p:txBody>
      </p:sp>
      <p:sp>
        <p:nvSpPr>
          <p:cNvPr id="8" name="TextBox 8"/>
          <p:cNvSpPr txBox="1"/>
          <p:nvPr/>
        </p:nvSpPr>
        <p:spPr>
          <a:xfrm>
            <a:off x="369565" y="2122591"/>
            <a:ext cx="8208217" cy="6646160"/>
          </a:xfrm>
          <a:prstGeom prst="rect">
            <a:avLst/>
          </a:prstGeom>
        </p:spPr>
        <p:txBody>
          <a:bodyPr lIns="0" tIns="0" rIns="0" bIns="0" rtlCol="0" anchor="t">
            <a:spAutoFit/>
          </a:bodyPr>
          <a:lstStyle/>
          <a:p>
            <a:pPr algn="ctr">
              <a:lnSpc>
                <a:spcPts val="3801"/>
              </a:lnSpc>
            </a:pPr>
            <a:r>
              <a:rPr lang="en-US" sz="2715" b="1">
                <a:solidFill>
                  <a:srgbClr val="000000"/>
                </a:solidFill>
                <a:latin typeface="Garet Bold"/>
                <a:ea typeface="Garet Bold"/>
                <a:cs typeface="Garet Bold"/>
                <a:sym typeface="Garet Bold"/>
              </a:rPr>
              <a:t>ЗНАТИ:</a:t>
            </a:r>
          </a:p>
          <a:p>
            <a:pPr marL="586199" lvl="1" indent="-293100" algn="l">
              <a:lnSpc>
                <a:spcPts val="3801"/>
              </a:lnSpc>
              <a:buFont typeface="Arial"/>
              <a:buChar char="•"/>
            </a:pPr>
            <a:r>
              <a:rPr lang="en-US" sz="2715">
                <a:solidFill>
                  <a:srgbClr val="000000"/>
                </a:solidFill>
                <a:latin typeface="Garet"/>
                <a:ea typeface="Garet"/>
                <a:cs typeface="Garet"/>
                <a:sym typeface="Garet"/>
              </a:rPr>
              <a:t>зміст та напрями реформування системи охорони здоров’я і фармацевтичного ринку України;</a:t>
            </a:r>
          </a:p>
          <a:p>
            <a:pPr marL="586199" lvl="1" indent="-293100" algn="l">
              <a:lnSpc>
                <a:spcPts val="3801"/>
              </a:lnSpc>
              <a:buFont typeface="Arial"/>
              <a:buChar char="•"/>
            </a:pPr>
            <a:r>
              <a:rPr lang="en-US" sz="2715">
                <a:solidFill>
                  <a:srgbClr val="000000"/>
                </a:solidFill>
                <a:latin typeface="Garet"/>
                <a:ea typeface="Garet"/>
                <a:cs typeface="Garet"/>
                <a:sym typeface="Garet"/>
              </a:rPr>
              <a:t>особливості управління утановами та закладами ОЗ різних форм власності;</a:t>
            </a:r>
          </a:p>
          <a:p>
            <a:pPr marL="586199" lvl="1" indent="-293100" algn="l">
              <a:lnSpc>
                <a:spcPts val="3801"/>
              </a:lnSpc>
              <a:buFont typeface="Arial"/>
              <a:buChar char="•"/>
            </a:pPr>
            <a:r>
              <a:rPr lang="en-US" sz="2715">
                <a:solidFill>
                  <a:srgbClr val="000000"/>
                </a:solidFill>
                <a:latin typeface="Garet"/>
                <a:ea typeface="Garet"/>
                <a:cs typeface="Garet"/>
                <a:sym typeface="Garet"/>
              </a:rPr>
              <a:t>процеси внутрішнього менеджменту в ОЗ;</a:t>
            </a:r>
          </a:p>
          <a:p>
            <a:pPr marL="586199" lvl="1" indent="-293100" algn="l">
              <a:lnSpc>
                <a:spcPts val="3801"/>
              </a:lnSpc>
              <a:buFont typeface="Arial"/>
              <a:buChar char="•"/>
            </a:pPr>
            <a:r>
              <a:rPr lang="en-US" sz="2715">
                <a:solidFill>
                  <a:srgbClr val="000000"/>
                </a:solidFill>
                <a:latin typeface="Garet"/>
                <a:ea typeface="Garet"/>
                <a:cs typeface="Garet"/>
                <a:sym typeface="Garet"/>
              </a:rPr>
              <a:t>ключові категорії менеджменту в ОЗ;</a:t>
            </a:r>
          </a:p>
          <a:p>
            <a:pPr marL="586199" lvl="1" indent="-293100" algn="l">
              <a:lnSpc>
                <a:spcPts val="3801"/>
              </a:lnSpc>
              <a:buFont typeface="Arial"/>
              <a:buChar char="•"/>
            </a:pPr>
            <a:r>
              <a:rPr lang="en-US" sz="2715">
                <a:solidFill>
                  <a:srgbClr val="000000"/>
                </a:solidFill>
                <a:latin typeface="Garet"/>
                <a:ea typeface="Garet"/>
                <a:cs typeface="Garet"/>
                <a:sym typeface="Garet"/>
              </a:rPr>
              <a:t>теоретичні аспекти формування системи оплати праці в галузі ОЗ;</a:t>
            </a:r>
          </a:p>
          <a:p>
            <a:pPr marL="586199" lvl="1" indent="-293100" algn="l">
              <a:lnSpc>
                <a:spcPts val="3801"/>
              </a:lnSpc>
              <a:buFont typeface="Arial"/>
              <a:buChar char="•"/>
            </a:pPr>
            <a:r>
              <a:rPr lang="en-US" sz="2715">
                <a:solidFill>
                  <a:srgbClr val="000000"/>
                </a:solidFill>
                <a:latin typeface="Garet"/>
                <a:ea typeface="Garet"/>
                <a:cs typeface="Garet"/>
                <a:sym typeface="Garet"/>
              </a:rPr>
              <a:t>методи мотивації та стимулювання працівників галузі ОЗ;</a:t>
            </a:r>
          </a:p>
          <a:p>
            <a:pPr marL="586199" lvl="1" indent="-293100" algn="l">
              <a:lnSpc>
                <a:spcPts val="3801"/>
              </a:lnSpc>
              <a:buFont typeface="Arial"/>
              <a:buChar char="•"/>
            </a:pPr>
            <a:r>
              <a:rPr lang="en-US" sz="2715">
                <a:solidFill>
                  <a:srgbClr val="000000"/>
                </a:solidFill>
                <a:latin typeface="Garet"/>
                <a:ea typeface="Garet"/>
                <a:cs typeface="Garet"/>
                <a:sym typeface="Garet"/>
              </a:rPr>
              <a:t>світові моделі фінансування в галузі ОЗ.</a:t>
            </a:r>
          </a:p>
        </p:txBody>
      </p:sp>
      <p:sp>
        <p:nvSpPr>
          <p:cNvPr id="9" name="TextBox 9"/>
          <p:cNvSpPr txBox="1"/>
          <p:nvPr/>
        </p:nvSpPr>
        <p:spPr>
          <a:xfrm>
            <a:off x="9778075" y="1920520"/>
            <a:ext cx="8208217" cy="7879965"/>
          </a:xfrm>
          <a:prstGeom prst="rect">
            <a:avLst/>
          </a:prstGeom>
        </p:spPr>
        <p:txBody>
          <a:bodyPr lIns="0" tIns="0" rIns="0" bIns="0" rtlCol="0" anchor="t">
            <a:spAutoFit/>
          </a:bodyPr>
          <a:lstStyle/>
          <a:p>
            <a:pPr algn="ctr">
              <a:lnSpc>
                <a:spcPts val="3521"/>
              </a:lnSpc>
            </a:pPr>
            <a:r>
              <a:rPr lang="en-US" sz="2515" b="1">
                <a:solidFill>
                  <a:srgbClr val="000000"/>
                </a:solidFill>
                <a:latin typeface="Garet Bold"/>
                <a:ea typeface="Garet Bold"/>
                <a:cs typeface="Garet Bold"/>
                <a:sym typeface="Garet Bold"/>
              </a:rPr>
              <a:t>ВМІТИ:</a:t>
            </a:r>
          </a:p>
          <a:p>
            <a:pPr marL="543020" lvl="1" indent="-271510" algn="l">
              <a:lnSpc>
                <a:spcPts val="3521"/>
              </a:lnSpc>
              <a:buFont typeface="Arial"/>
              <a:buChar char="•"/>
            </a:pPr>
            <a:r>
              <a:rPr lang="en-US" sz="2515">
                <a:solidFill>
                  <a:srgbClr val="000000"/>
                </a:solidFill>
                <a:latin typeface="Garet"/>
                <a:ea typeface="Garet"/>
                <a:cs typeface="Garet"/>
                <a:sym typeface="Garet"/>
              </a:rPr>
              <a:t>застосовувати принципи менеджменту при організації роботи закладу ОЗ;</a:t>
            </a:r>
          </a:p>
          <a:p>
            <a:pPr marL="543020" lvl="1" indent="-271510" algn="l">
              <a:lnSpc>
                <a:spcPts val="3521"/>
              </a:lnSpc>
              <a:buFont typeface="Arial"/>
              <a:buChar char="•"/>
            </a:pPr>
            <a:r>
              <a:rPr lang="en-US" sz="2515">
                <a:solidFill>
                  <a:srgbClr val="000000"/>
                </a:solidFill>
                <a:latin typeface="Garet"/>
                <a:ea typeface="Garet"/>
                <a:cs typeface="Garet"/>
                <a:sym typeface="Garet"/>
              </a:rPr>
              <a:t>управляти робочими процесами у сфері ОЗ, які є складними, непередбачуваними та потребують нових стратегічних підходів;</a:t>
            </a:r>
          </a:p>
          <a:p>
            <a:pPr marL="543020" lvl="1" indent="-271510" algn="l">
              <a:lnSpc>
                <a:spcPts val="3521"/>
              </a:lnSpc>
              <a:buFont typeface="Arial"/>
              <a:buChar char="•"/>
            </a:pPr>
            <a:r>
              <a:rPr lang="en-US" sz="2515">
                <a:solidFill>
                  <a:srgbClr val="000000"/>
                </a:solidFill>
                <a:latin typeface="Garet"/>
                <a:ea typeface="Garet"/>
                <a:cs typeface="Garet"/>
                <a:sym typeface="Garet"/>
              </a:rPr>
              <a:t>вміти обирати способи й стратегії спілкування для забезпечення ефективної командної роботи;</a:t>
            </a:r>
          </a:p>
          <a:p>
            <a:pPr marL="543020" lvl="1" indent="-271510" algn="l">
              <a:lnSpc>
                <a:spcPts val="3521"/>
              </a:lnSpc>
              <a:buFont typeface="Arial"/>
              <a:buChar char="•"/>
            </a:pPr>
            <a:r>
              <a:rPr lang="en-US" sz="2515">
                <a:solidFill>
                  <a:srgbClr val="000000"/>
                </a:solidFill>
                <a:latin typeface="Garet"/>
                <a:ea typeface="Garet"/>
                <a:cs typeface="Garet"/>
                <a:sym typeface="Garet"/>
              </a:rPr>
              <a:t> здійснювати фінансово-економічний аналіз доходів, витрат і прибутковості закладів ОЗ;</a:t>
            </a:r>
          </a:p>
          <a:p>
            <a:pPr marL="543020" lvl="1" indent="-271510" algn="l">
              <a:lnSpc>
                <a:spcPts val="3521"/>
              </a:lnSpc>
              <a:buFont typeface="Arial"/>
              <a:buChar char="•"/>
            </a:pPr>
            <a:r>
              <a:rPr lang="en-US" sz="2515">
                <a:solidFill>
                  <a:srgbClr val="000000"/>
                </a:solidFill>
                <a:latin typeface="Garet"/>
                <a:ea typeface="Garet"/>
                <a:cs typeface="Garet"/>
                <a:sym typeface="Garet"/>
              </a:rPr>
              <a:t> оцінювати соціальну, медичну та економічну ефективність управлінських рішень в системі ОЗ;</a:t>
            </a:r>
          </a:p>
          <a:p>
            <a:pPr marL="543020" lvl="1" indent="-271510" algn="l">
              <a:lnSpc>
                <a:spcPts val="3521"/>
              </a:lnSpc>
              <a:buFont typeface="Arial"/>
              <a:buChar char="•"/>
            </a:pPr>
            <a:r>
              <a:rPr lang="en-US" sz="2515">
                <a:solidFill>
                  <a:srgbClr val="000000"/>
                </a:solidFill>
                <a:latin typeface="Garet"/>
                <a:ea typeface="Garet"/>
                <a:cs typeface="Garet"/>
                <a:sym typeface="Garet"/>
              </a:rPr>
              <a:t>орієнтуватися у моделях фінансування ОЗ та визначати оптимальні механізми для забезпечення стабільності в діяльності закладів ОЗ.</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697776" y="1823028"/>
            <a:ext cx="5123048" cy="6035992"/>
          </a:xfrm>
          <a:custGeom>
            <a:avLst/>
            <a:gdLst/>
            <a:ahLst/>
            <a:cxnLst/>
            <a:rect l="l" t="t" r="r" b="b"/>
            <a:pathLst>
              <a:path w="5123048" h="6035992">
                <a:moveTo>
                  <a:pt x="0" y="0"/>
                </a:moveTo>
                <a:lnTo>
                  <a:pt x="5123048" y="0"/>
                </a:lnTo>
                <a:lnTo>
                  <a:pt x="5123048" y="6035993"/>
                </a:lnTo>
                <a:lnTo>
                  <a:pt x="0" y="603599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451569" y="2656000"/>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9440542">
            <a:off x="14124356" y="-69768"/>
            <a:ext cx="2405947" cy="3124607"/>
          </a:xfrm>
          <a:custGeom>
            <a:avLst/>
            <a:gdLst/>
            <a:ahLst/>
            <a:cxnLst/>
            <a:rect l="l" t="t" r="r" b="b"/>
            <a:pathLst>
              <a:path w="2405947" h="3124607">
                <a:moveTo>
                  <a:pt x="0" y="0"/>
                </a:moveTo>
                <a:lnTo>
                  <a:pt x="2405948" y="0"/>
                </a:lnTo>
                <a:lnTo>
                  <a:pt x="2405948" y="3124607"/>
                </a:lnTo>
                <a:lnTo>
                  <a:pt x="0" y="312460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1013941" y="8916210"/>
            <a:ext cx="2752624" cy="2752624"/>
          </a:xfrm>
          <a:custGeom>
            <a:avLst/>
            <a:gdLst/>
            <a:ahLst/>
            <a:cxnLst/>
            <a:rect l="l" t="t" r="r" b="b"/>
            <a:pathLst>
              <a:path w="2752624" h="2752624">
                <a:moveTo>
                  <a:pt x="0" y="0"/>
                </a:moveTo>
                <a:lnTo>
                  <a:pt x="2752624" y="0"/>
                </a:lnTo>
                <a:lnTo>
                  <a:pt x="2752624" y="2752624"/>
                </a:lnTo>
                <a:lnTo>
                  <a:pt x="0" y="2752624"/>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Freeform 6"/>
          <p:cNvSpPr/>
          <p:nvPr/>
        </p:nvSpPr>
        <p:spPr>
          <a:xfrm>
            <a:off x="16796687" y="593257"/>
            <a:ext cx="877750" cy="1229772"/>
          </a:xfrm>
          <a:custGeom>
            <a:avLst/>
            <a:gdLst/>
            <a:ahLst/>
            <a:cxnLst/>
            <a:rect l="l" t="t" r="r" b="b"/>
            <a:pathLst>
              <a:path w="877750" h="1229772">
                <a:moveTo>
                  <a:pt x="0" y="0"/>
                </a:moveTo>
                <a:lnTo>
                  <a:pt x="877750" y="0"/>
                </a:lnTo>
                <a:lnTo>
                  <a:pt x="877750" y="1229771"/>
                </a:lnTo>
                <a:lnTo>
                  <a:pt x="0" y="1229771"/>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7" name="Freeform 7"/>
          <p:cNvSpPr/>
          <p:nvPr/>
        </p:nvSpPr>
        <p:spPr>
          <a:xfrm>
            <a:off x="16554076" y="8615622"/>
            <a:ext cx="485222" cy="642678"/>
          </a:xfrm>
          <a:custGeom>
            <a:avLst/>
            <a:gdLst/>
            <a:ahLst/>
            <a:cxnLst/>
            <a:rect l="l" t="t" r="r" b="b"/>
            <a:pathLst>
              <a:path w="485222" h="642678">
                <a:moveTo>
                  <a:pt x="0" y="0"/>
                </a:moveTo>
                <a:lnTo>
                  <a:pt x="485222" y="0"/>
                </a:lnTo>
                <a:lnTo>
                  <a:pt x="485222" y="642678"/>
                </a:lnTo>
                <a:lnTo>
                  <a:pt x="0" y="642678"/>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8" name="Freeform 8"/>
          <p:cNvSpPr/>
          <p:nvPr/>
        </p:nvSpPr>
        <p:spPr>
          <a:xfrm>
            <a:off x="8444283" y="9258300"/>
            <a:ext cx="1399434" cy="488053"/>
          </a:xfrm>
          <a:custGeom>
            <a:avLst/>
            <a:gdLst/>
            <a:ahLst/>
            <a:cxnLst/>
            <a:rect l="l" t="t" r="r" b="b"/>
            <a:pathLst>
              <a:path w="1399434" h="488053">
                <a:moveTo>
                  <a:pt x="0" y="0"/>
                </a:moveTo>
                <a:lnTo>
                  <a:pt x="1399434" y="0"/>
                </a:lnTo>
                <a:lnTo>
                  <a:pt x="1399434" y="488053"/>
                </a:lnTo>
                <a:lnTo>
                  <a:pt x="0" y="488053"/>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9" name="Freeform 9"/>
          <p:cNvSpPr/>
          <p:nvPr/>
        </p:nvSpPr>
        <p:spPr>
          <a:xfrm>
            <a:off x="-260957" y="0"/>
            <a:ext cx="2347016" cy="1906950"/>
          </a:xfrm>
          <a:custGeom>
            <a:avLst/>
            <a:gdLst/>
            <a:ahLst/>
            <a:cxnLst/>
            <a:rect l="l" t="t" r="r" b="b"/>
            <a:pathLst>
              <a:path w="2347016" h="1906950">
                <a:moveTo>
                  <a:pt x="0" y="0"/>
                </a:moveTo>
                <a:lnTo>
                  <a:pt x="2347016" y="0"/>
                </a:lnTo>
                <a:lnTo>
                  <a:pt x="2347016" y="1906950"/>
                </a:lnTo>
                <a:lnTo>
                  <a:pt x="0" y="1906950"/>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0" name="TextBox 10"/>
          <p:cNvSpPr txBox="1"/>
          <p:nvPr/>
        </p:nvSpPr>
        <p:spPr>
          <a:xfrm>
            <a:off x="1830008" y="669457"/>
            <a:ext cx="11128852" cy="987425"/>
          </a:xfrm>
          <a:prstGeom prst="rect">
            <a:avLst/>
          </a:prstGeom>
        </p:spPr>
        <p:txBody>
          <a:bodyPr lIns="0" tIns="0" rIns="0" bIns="0" rtlCol="0" anchor="t">
            <a:spAutoFit/>
          </a:bodyPr>
          <a:lstStyle/>
          <a:p>
            <a:pPr algn="ctr">
              <a:lnSpc>
                <a:spcPts val="6999"/>
              </a:lnSpc>
            </a:pPr>
            <a:r>
              <a:rPr lang="en-US" sz="6999" b="1">
                <a:solidFill>
                  <a:srgbClr val="293A54"/>
                </a:solidFill>
                <a:latin typeface="Poppins Bold"/>
                <a:ea typeface="Poppins Bold"/>
                <a:cs typeface="Poppins Bold"/>
                <a:sym typeface="Poppins Bold"/>
              </a:rPr>
              <a:t>ЗМІСТ ДИСЦИПЛІНИ</a:t>
            </a:r>
          </a:p>
        </p:txBody>
      </p:sp>
      <p:sp>
        <p:nvSpPr>
          <p:cNvPr id="11" name="TextBox 11"/>
          <p:cNvSpPr txBox="1"/>
          <p:nvPr/>
        </p:nvSpPr>
        <p:spPr>
          <a:xfrm>
            <a:off x="1173508" y="2608375"/>
            <a:ext cx="13319666" cy="789305"/>
          </a:xfrm>
          <a:prstGeom prst="rect">
            <a:avLst/>
          </a:prstGeom>
        </p:spPr>
        <p:txBody>
          <a:bodyPr lIns="0" tIns="0" rIns="0" bIns="0" rtlCol="0" anchor="t">
            <a:spAutoFit/>
          </a:bodyPr>
          <a:lstStyle/>
          <a:p>
            <a:pPr algn="l">
              <a:lnSpc>
                <a:spcPts val="3220"/>
              </a:lnSpc>
            </a:pPr>
            <a:r>
              <a:rPr lang="en-US" sz="2300">
                <a:solidFill>
                  <a:srgbClr val="000000"/>
                </a:solidFill>
                <a:latin typeface="Garet"/>
                <a:ea typeface="Garet"/>
                <a:cs typeface="Garet"/>
                <a:sym typeface="Garet"/>
              </a:rPr>
              <a:t> </a:t>
            </a:r>
            <a:r>
              <a:rPr lang="en-US" sz="2300" b="1">
                <a:solidFill>
                  <a:srgbClr val="000000"/>
                </a:solidFill>
                <a:latin typeface="Garet Bold"/>
                <a:ea typeface="Garet Bold"/>
                <a:cs typeface="Garet Bold"/>
                <a:sym typeface="Garet Bold"/>
              </a:rPr>
              <a:t>Тема 1. </a:t>
            </a:r>
            <a:r>
              <a:rPr lang="en-US" sz="2300">
                <a:solidFill>
                  <a:srgbClr val="000000"/>
                </a:solidFill>
                <a:latin typeface="Garet"/>
                <a:ea typeface="Garet"/>
                <a:cs typeface="Garet"/>
                <a:sym typeface="Garet"/>
              </a:rPr>
              <a:t>Управління системою охорони здоров’я в Україні: макрорівень і вплив реформ.</a:t>
            </a:r>
          </a:p>
          <a:p>
            <a:pPr algn="l">
              <a:lnSpc>
                <a:spcPts val="3220"/>
              </a:lnSpc>
            </a:pPr>
            <a:endParaRPr lang="en-US" sz="2300">
              <a:solidFill>
                <a:srgbClr val="000000"/>
              </a:solidFill>
              <a:latin typeface="Garet"/>
              <a:ea typeface="Garet"/>
              <a:cs typeface="Garet"/>
              <a:sym typeface="Garet"/>
            </a:endParaRPr>
          </a:p>
        </p:txBody>
      </p:sp>
      <p:sp>
        <p:nvSpPr>
          <p:cNvPr id="12" name="TextBox 12"/>
          <p:cNvSpPr txBox="1"/>
          <p:nvPr/>
        </p:nvSpPr>
        <p:spPr>
          <a:xfrm>
            <a:off x="1173508" y="3262948"/>
            <a:ext cx="13319666" cy="1189355"/>
          </a:xfrm>
          <a:prstGeom prst="rect">
            <a:avLst/>
          </a:prstGeom>
        </p:spPr>
        <p:txBody>
          <a:bodyPr lIns="0" tIns="0" rIns="0" bIns="0" rtlCol="0" anchor="t">
            <a:spAutoFit/>
          </a:bodyPr>
          <a:lstStyle/>
          <a:p>
            <a:pPr algn="l">
              <a:lnSpc>
                <a:spcPts val="3220"/>
              </a:lnSpc>
            </a:pPr>
            <a:r>
              <a:rPr lang="en-US" sz="2300">
                <a:solidFill>
                  <a:srgbClr val="000000"/>
                </a:solidFill>
                <a:latin typeface="Garet"/>
                <a:ea typeface="Garet"/>
                <a:cs typeface="Garet"/>
                <a:sym typeface="Garet"/>
              </a:rPr>
              <a:t> </a:t>
            </a:r>
            <a:r>
              <a:rPr lang="en-US" sz="2300" b="1">
                <a:solidFill>
                  <a:srgbClr val="000000"/>
                </a:solidFill>
                <a:latin typeface="Garet Bold"/>
                <a:ea typeface="Garet Bold"/>
                <a:cs typeface="Garet Bold"/>
                <a:sym typeface="Garet Bold"/>
              </a:rPr>
              <a:t>Тема 2. </a:t>
            </a:r>
            <a:r>
              <a:rPr lang="en-US" sz="2300">
                <a:solidFill>
                  <a:srgbClr val="000000"/>
                </a:solidFill>
                <a:latin typeface="Garet"/>
                <a:ea typeface="Garet"/>
                <a:cs typeface="Garet"/>
                <a:sym typeface="Garet"/>
              </a:rPr>
              <a:t>Менеджмент фармацевтичних закладів в системі охорони здоров’я: мікрорівень управління</a:t>
            </a:r>
          </a:p>
          <a:p>
            <a:pPr algn="l">
              <a:lnSpc>
                <a:spcPts val="3220"/>
              </a:lnSpc>
            </a:pPr>
            <a:endParaRPr lang="en-US" sz="2300">
              <a:solidFill>
                <a:srgbClr val="000000"/>
              </a:solidFill>
              <a:latin typeface="Garet"/>
              <a:ea typeface="Garet"/>
              <a:cs typeface="Garet"/>
              <a:sym typeface="Garet"/>
            </a:endParaRPr>
          </a:p>
        </p:txBody>
      </p:sp>
      <p:sp>
        <p:nvSpPr>
          <p:cNvPr id="13" name="TextBox 13"/>
          <p:cNvSpPr txBox="1"/>
          <p:nvPr/>
        </p:nvSpPr>
        <p:spPr>
          <a:xfrm>
            <a:off x="1173508" y="4102529"/>
            <a:ext cx="13319666" cy="789305"/>
          </a:xfrm>
          <a:prstGeom prst="rect">
            <a:avLst/>
          </a:prstGeom>
        </p:spPr>
        <p:txBody>
          <a:bodyPr lIns="0" tIns="0" rIns="0" bIns="0" rtlCol="0" anchor="t">
            <a:spAutoFit/>
          </a:bodyPr>
          <a:lstStyle/>
          <a:p>
            <a:pPr algn="l">
              <a:lnSpc>
                <a:spcPts val="3220"/>
              </a:lnSpc>
            </a:pPr>
            <a:r>
              <a:rPr lang="en-US" sz="2300">
                <a:solidFill>
                  <a:srgbClr val="000000"/>
                </a:solidFill>
                <a:latin typeface="Garet"/>
                <a:ea typeface="Garet"/>
                <a:cs typeface="Garet"/>
                <a:sym typeface="Garet"/>
              </a:rPr>
              <a:t> </a:t>
            </a:r>
            <a:r>
              <a:rPr lang="en-US" sz="2300" b="1">
                <a:solidFill>
                  <a:srgbClr val="000000"/>
                </a:solidFill>
                <a:latin typeface="Garet Bold"/>
                <a:ea typeface="Garet Bold"/>
                <a:cs typeface="Garet Bold"/>
                <a:sym typeface="Garet Bold"/>
              </a:rPr>
              <a:t>Тема 3.</a:t>
            </a:r>
            <a:r>
              <a:rPr lang="en-US" sz="2300">
                <a:solidFill>
                  <a:srgbClr val="000000"/>
                </a:solidFill>
                <a:latin typeface="Garet"/>
                <a:ea typeface="Garet"/>
                <a:cs typeface="Garet"/>
                <a:sym typeface="Garet"/>
              </a:rPr>
              <a:t> Ключові поняття менеджменту у галузі охорони здоров’я.</a:t>
            </a:r>
          </a:p>
          <a:p>
            <a:pPr algn="l">
              <a:lnSpc>
                <a:spcPts val="3220"/>
              </a:lnSpc>
            </a:pPr>
            <a:endParaRPr lang="en-US" sz="2300">
              <a:solidFill>
                <a:srgbClr val="000000"/>
              </a:solidFill>
              <a:latin typeface="Garet"/>
              <a:ea typeface="Garet"/>
              <a:cs typeface="Garet"/>
              <a:sym typeface="Garet"/>
            </a:endParaRPr>
          </a:p>
        </p:txBody>
      </p:sp>
      <p:sp>
        <p:nvSpPr>
          <p:cNvPr id="14" name="TextBox 14"/>
          <p:cNvSpPr txBox="1"/>
          <p:nvPr/>
        </p:nvSpPr>
        <p:spPr>
          <a:xfrm>
            <a:off x="1173508" y="4725035"/>
            <a:ext cx="13319666" cy="789305"/>
          </a:xfrm>
          <a:prstGeom prst="rect">
            <a:avLst/>
          </a:prstGeom>
        </p:spPr>
        <p:txBody>
          <a:bodyPr lIns="0" tIns="0" rIns="0" bIns="0" rtlCol="0" anchor="t">
            <a:spAutoFit/>
          </a:bodyPr>
          <a:lstStyle/>
          <a:p>
            <a:pPr algn="l">
              <a:lnSpc>
                <a:spcPts val="3220"/>
              </a:lnSpc>
            </a:pPr>
            <a:r>
              <a:rPr lang="en-US" sz="2300">
                <a:solidFill>
                  <a:srgbClr val="000000"/>
                </a:solidFill>
                <a:latin typeface="Garet"/>
                <a:ea typeface="Garet"/>
                <a:cs typeface="Garet"/>
                <a:sym typeface="Garet"/>
              </a:rPr>
              <a:t> </a:t>
            </a:r>
            <a:r>
              <a:rPr lang="en-US" sz="2300" b="1">
                <a:solidFill>
                  <a:srgbClr val="000000"/>
                </a:solidFill>
                <a:latin typeface="Garet Bold"/>
                <a:ea typeface="Garet Bold"/>
                <a:cs typeface="Garet Bold"/>
                <a:sym typeface="Garet Bold"/>
              </a:rPr>
              <a:t>Тема 4. </a:t>
            </a:r>
            <a:r>
              <a:rPr lang="en-US" sz="2300">
                <a:solidFill>
                  <a:srgbClr val="000000"/>
                </a:solidFill>
                <a:latin typeface="Garet"/>
                <a:ea typeface="Garet"/>
                <a:cs typeface="Garet"/>
                <a:sym typeface="Garet"/>
              </a:rPr>
              <a:t>Управління системою оплати праці  в галузі охорони здоров’я.</a:t>
            </a:r>
          </a:p>
          <a:p>
            <a:pPr algn="l">
              <a:lnSpc>
                <a:spcPts val="3220"/>
              </a:lnSpc>
            </a:pPr>
            <a:endParaRPr lang="en-US" sz="2300">
              <a:solidFill>
                <a:srgbClr val="000000"/>
              </a:solidFill>
              <a:latin typeface="Garet"/>
              <a:ea typeface="Garet"/>
              <a:cs typeface="Garet"/>
              <a:sym typeface="Garet"/>
            </a:endParaRPr>
          </a:p>
        </p:txBody>
      </p:sp>
      <p:sp>
        <p:nvSpPr>
          <p:cNvPr id="15" name="TextBox 15"/>
          <p:cNvSpPr txBox="1"/>
          <p:nvPr/>
        </p:nvSpPr>
        <p:spPr>
          <a:xfrm>
            <a:off x="1173508" y="5297314"/>
            <a:ext cx="13319666" cy="789305"/>
          </a:xfrm>
          <a:prstGeom prst="rect">
            <a:avLst/>
          </a:prstGeom>
        </p:spPr>
        <p:txBody>
          <a:bodyPr lIns="0" tIns="0" rIns="0" bIns="0" rtlCol="0" anchor="t">
            <a:spAutoFit/>
          </a:bodyPr>
          <a:lstStyle/>
          <a:p>
            <a:pPr algn="l">
              <a:lnSpc>
                <a:spcPts val="3220"/>
              </a:lnSpc>
            </a:pPr>
            <a:r>
              <a:rPr lang="en-US" sz="2300">
                <a:solidFill>
                  <a:srgbClr val="000000"/>
                </a:solidFill>
                <a:latin typeface="Garet"/>
                <a:ea typeface="Garet"/>
                <a:cs typeface="Garet"/>
                <a:sym typeface="Garet"/>
              </a:rPr>
              <a:t> </a:t>
            </a:r>
            <a:r>
              <a:rPr lang="en-US" sz="2300" b="1">
                <a:solidFill>
                  <a:srgbClr val="000000"/>
                </a:solidFill>
                <a:latin typeface="Garet Bold"/>
                <a:ea typeface="Garet Bold"/>
                <a:cs typeface="Garet Bold"/>
                <a:sym typeface="Garet Bold"/>
              </a:rPr>
              <a:t>Тема 5. </a:t>
            </a:r>
            <a:r>
              <a:rPr lang="en-US" sz="2300">
                <a:solidFill>
                  <a:srgbClr val="000000"/>
                </a:solidFill>
                <a:latin typeface="Garet"/>
                <a:ea typeface="Garet"/>
                <a:cs typeface="Garet"/>
                <a:sym typeface="Garet"/>
              </a:rPr>
              <a:t>Мотивація та стимулювання персоналу закладів ОЗ.</a:t>
            </a:r>
          </a:p>
          <a:p>
            <a:pPr algn="l">
              <a:lnSpc>
                <a:spcPts val="3220"/>
              </a:lnSpc>
            </a:pPr>
            <a:endParaRPr lang="en-US" sz="2300">
              <a:solidFill>
                <a:srgbClr val="000000"/>
              </a:solidFill>
              <a:latin typeface="Garet"/>
              <a:ea typeface="Garet"/>
              <a:cs typeface="Garet"/>
              <a:sym typeface="Garet"/>
            </a:endParaRPr>
          </a:p>
        </p:txBody>
      </p:sp>
      <p:sp>
        <p:nvSpPr>
          <p:cNvPr id="16" name="TextBox 16"/>
          <p:cNvSpPr txBox="1"/>
          <p:nvPr/>
        </p:nvSpPr>
        <p:spPr>
          <a:xfrm>
            <a:off x="1173508" y="5923915"/>
            <a:ext cx="13319666" cy="789305"/>
          </a:xfrm>
          <a:prstGeom prst="rect">
            <a:avLst/>
          </a:prstGeom>
        </p:spPr>
        <p:txBody>
          <a:bodyPr lIns="0" tIns="0" rIns="0" bIns="0" rtlCol="0" anchor="t">
            <a:spAutoFit/>
          </a:bodyPr>
          <a:lstStyle/>
          <a:p>
            <a:pPr algn="l">
              <a:lnSpc>
                <a:spcPts val="3220"/>
              </a:lnSpc>
            </a:pPr>
            <a:r>
              <a:rPr lang="en-US" sz="2300" b="1">
                <a:solidFill>
                  <a:srgbClr val="000000"/>
                </a:solidFill>
                <a:latin typeface="Garet Bold"/>
                <a:ea typeface="Garet Bold"/>
                <a:cs typeface="Garet Bold"/>
                <a:sym typeface="Garet Bold"/>
              </a:rPr>
              <a:t> Тема 6. </a:t>
            </a:r>
            <a:r>
              <a:rPr lang="en-US" sz="2300">
                <a:solidFill>
                  <a:srgbClr val="000000"/>
                </a:solidFill>
                <a:latin typeface="Garet"/>
                <a:ea typeface="Garet"/>
                <a:cs typeface="Garet"/>
                <a:sym typeface="Garet"/>
              </a:rPr>
              <a:t>Фінансово-економічні відносини у фармацевтичній діяльності.</a:t>
            </a:r>
          </a:p>
          <a:p>
            <a:pPr algn="l">
              <a:lnSpc>
                <a:spcPts val="3220"/>
              </a:lnSpc>
            </a:pPr>
            <a:endParaRPr lang="en-US" sz="2300">
              <a:solidFill>
                <a:srgbClr val="000000"/>
              </a:solidFill>
              <a:latin typeface="Garet"/>
              <a:ea typeface="Garet"/>
              <a:cs typeface="Garet"/>
              <a:sym typeface="Garet"/>
            </a:endParaRPr>
          </a:p>
        </p:txBody>
      </p:sp>
      <p:sp>
        <p:nvSpPr>
          <p:cNvPr id="17" name="TextBox 17"/>
          <p:cNvSpPr txBox="1"/>
          <p:nvPr/>
        </p:nvSpPr>
        <p:spPr>
          <a:xfrm>
            <a:off x="1173508" y="6496194"/>
            <a:ext cx="14293022" cy="789305"/>
          </a:xfrm>
          <a:prstGeom prst="rect">
            <a:avLst/>
          </a:prstGeom>
        </p:spPr>
        <p:txBody>
          <a:bodyPr lIns="0" tIns="0" rIns="0" bIns="0" rtlCol="0" anchor="t">
            <a:spAutoFit/>
          </a:bodyPr>
          <a:lstStyle/>
          <a:p>
            <a:pPr algn="l">
              <a:lnSpc>
                <a:spcPts val="3220"/>
              </a:lnSpc>
            </a:pPr>
            <a:r>
              <a:rPr lang="en-US" sz="2300" b="1">
                <a:solidFill>
                  <a:srgbClr val="000000"/>
                </a:solidFill>
                <a:latin typeface="Garet Bold"/>
                <a:ea typeface="Garet Bold"/>
                <a:cs typeface="Garet Bold"/>
                <a:sym typeface="Garet Bold"/>
              </a:rPr>
              <a:t> Тема 7. </a:t>
            </a:r>
            <a:r>
              <a:rPr lang="en-US" sz="2300">
                <a:solidFill>
                  <a:srgbClr val="000000"/>
                </a:solidFill>
                <a:latin typeface="Garet"/>
                <a:ea typeface="Garet"/>
                <a:cs typeface="Garet"/>
                <a:sym typeface="Garet"/>
              </a:rPr>
              <a:t>Ефективність фармацевтичної діяльності: соціальні, медичні та економічні аспекти.</a:t>
            </a:r>
          </a:p>
          <a:p>
            <a:pPr algn="l">
              <a:lnSpc>
                <a:spcPts val="3220"/>
              </a:lnSpc>
            </a:pPr>
            <a:endParaRPr lang="en-US" sz="2300">
              <a:solidFill>
                <a:srgbClr val="000000"/>
              </a:solidFill>
              <a:latin typeface="Garet"/>
              <a:ea typeface="Garet"/>
              <a:cs typeface="Garet"/>
              <a:sym typeface="Garet"/>
            </a:endParaRPr>
          </a:p>
        </p:txBody>
      </p:sp>
      <p:sp>
        <p:nvSpPr>
          <p:cNvPr id="18" name="TextBox 18"/>
          <p:cNvSpPr txBox="1"/>
          <p:nvPr/>
        </p:nvSpPr>
        <p:spPr>
          <a:xfrm>
            <a:off x="1173508" y="7122795"/>
            <a:ext cx="14293022" cy="789305"/>
          </a:xfrm>
          <a:prstGeom prst="rect">
            <a:avLst/>
          </a:prstGeom>
        </p:spPr>
        <p:txBody>
          <a:bodyPr lIns="0" tIns="0" rIns="0" bIns="0" rtlCol="0" anchor="t">
            <a:spAutoFit/>
          </a:bodyPr>
          <a:lstStyle/>
          <a:p>
            <a:pPr algn="l">
              <a:lnSpc>
                <a:spcPts val="3220"/>
              </a:lnSpc>
            </a:pPr>
            <a:r>
              <a:rPr lang="en-US" sz="2300" b="1">
                <a:solidFill>
                  <a:srgbClr val="000000"/>
                </a:solidFill>
                <a:latin typeface="Garet Bold"/>
                <a:ea typeface="Garet Bold"/>
                <a:cs typeface="Garet Bold"/>
                <a:sym typeface="Garet Bold"/>
              </a:rPr>
              <a:t> Тема 8. </a:t>
            </a:r>
            <a:r>
              <a:rPr lang="en-US" sz="2300">
                <a:solidFill>
                  <a:srgbClr val="000000"/>
                </a:solidFill>
                <a:latin typeface="Garet"/>
                <a:ea typeface="Garet"/>
                <a:cs typeface="Garet"/>
                <a:sym typeface="Garet"/>
              </a:rPr>
              <a:t>Фінансове середовище та ресурси галузі.</a:t>
            </a:r>
          </a:p>
          <a:p>
            <a:pPr algn="l">
              <a:lnSpc>
                <a:spcPts val="3220"/>
              </a:lnSpc>
            </a:pPr>
            <a:endParaRPr lang="en-US" sz="2300">
              <a:solidFill>
                <a:srgbClr val="000000"/>
              </a:solidFill>
              <a:latin typeface="Garet"/>
              <a:ea typeface="Garet"/>
              <a:cs typeface="Garet"/>
              <a:sym typeface="Garet"/>
            </a:endParaRPr>
          </a:p>
        </p:txBody>
      </p:sp>
      <p:sp>
        <p:nvSpPr>
          <p:cNvPr id="19" name="TextBox 19"/>
          <p:cNvSpPr txBox="1"/>
          <p:nvPr/>
        </p:nvSpPr>
        <p:spPr>
          <a:xfrm>
            <a:off x="1173508" y="8321674"/>
            <a:ext cx="14293022" cy="789305"/>
          </a:xfrm>
          <a:prstGeom prst="rect">
            <a:avLst/>
          </a:prstGeom>
        </p:spPr>
        <p:txBody>
          <a:bodyPr lIns="0" tIns="0" rIns="0" bIns="0" rtlCol="0" anchor="t">
            <a:spAutoFit/>
          </a:bodyPr>
          <a:lstStyle/>
          <a:p>
            <a:pPr algn="l">
              <a:lnSpc>
                <a:spcPts val="3220"/>
              </a:lnSpc>
            </a:pPr>
            <a:r>
              <a:rPr lang="en-US" sz="2300" b="1">
                <a:solidFill>
                  <a:srgbClr val="000000"/>
                </a:solidFill>
                <a:latin typeface="Garet Bold"/>
                <a:ea typeface="Garet Bold"/>
                <a:cs typeface="Garet Bold"/>
                <a:sym typeface="Garet Bold"/>
              </a:rPr>
              <a:t> Тема 10. </a:t>
            </a:r>
            <a:r>
              <a:rPr lang="en-US" sz="2300">
                <a:solidFill>
                  <a:srgbClr val="000000"/>
                </a:solidFill>
                <a:latin typeface="Garet"/>
                <a:ea typeface="Garet"/>
                <a:cs typeface="Garet"/>
                <a:sym typeface="Garet"/>
              </a:rPr>
              <a:t>Сучасні виклики та перспективи розвитку менеджменту в охороні здоров’я.</a:t>
            </a:r>
          </a:p>
          <a:p>
            <a:pPr algn="l">
              <a:lnSpc>
                <a:spcPts val="3220"/>
              </a:lnSpc>
            </a:pPr>
            <a:endParaRPr lang="en-US" sz="2300">
              <a:solidFill>
                <a:srgbClr val="000000"/>
              </a:solidFill>
              <a:latin typeface="Garet"/>
              <a:ea typeface="Garet"/>
              <a:cs typeface="Garet"/>
              <a:sym typeface="Garet"/>
            </a:endParaRPr>
          </a:p>
        </p:txBody>
      </p:sp>
      <p:sp>
        <p:nvSpPr>
          <p:cNvPr id="20" name="TextBox 20"/>
          <p:cNvSpPr txBox="1"/>
          <p:nvPr/>
        </p:nvSpPr>
        <p:spPr>
          <a:xfrm>
            <a:off x="1173508" y="7695074"/>
            <a:ext cx="14293022" cy="789305"/>
          </a:xfrm>
          <a:prstGeom prst="rect">
            <a:avLst/>
          </a:prstGeom>
        </p:spPr>
        <p:txBody>
          <a:bodyPr lIns="0" tIns="0" rIns="0" bIns="0" rtlCol="0" anchor="t">
            <a:spAutoFit/>
          </a:bodyPr>
          <a:lstStyle/>
          <a:p>
            <a:pPr algn="l">
              <a:lnSpc>
                <a:spcPts val="3220"/>
              </a:lnSpc>
            </a:pPr>
            <a:r>
              <a:rPr lang="en-US" sz="2300" b="1">
                <a:solidFill>
                  <a:srgbClr val="000000"/>
                </a:solidFill>
                <a:latin typeface="Garet Bold"/>
                <a:ea typeface="Garet Bold"/>
                <a:cs typeface="Garet Bold"/>
                <a:sym typeface="Garet Bold"/>
              </a:rPr>
              <a:t> Тема 9. </a:t>
            </a:r>
            <a:r>
              <a:rPr lang="en-US" sz="2300">
                <a:solidFill>
                  <a:srgbClr val="000000"/>
                </a:solidFill>
                <a:latin typeface="Garet"/>
                <a:ea typeface="Garet"/>
                <a:cs typeface="Garet"/>
                <a:sym typeface="Garet"/>
              </a:rPr>
              <a:t>Моделі фінансування охорони здоров’я та фармацевтичного сектору.</a:t>
            </a:r>
          </a:p>
          <a:p>
            <a:pPr algn="l">
              <a:lnSpc>
                <a:spcPts val="3220"/>
              </a:lnSpc>
            </a:pPr>
            <a:endParaRPr lang="en-US" sz="2300">
              <a:solidFill>
                <a:srgbClr val="000000"/>
              </a:solidFill>
              <a:latin typeface="Garet"/>
              <a:ea typeface="Garet"/>
              <a:cs typeface="Garet"/>
              <a:sym typeface="Gare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697776" y="1823028"/>
            <a:ext cx="5123048" cy="6035992"/>
          </a:xfrm>
          <a:custGeom>
            <a:avLst/>
            <a:gdLst/>
            <a:ahLst/>
            <a:cxnLst/>
            <a:rect l="l" t="t" r="r" b="b"/>
            <a:pathLst>
              <a:path w="5123048" h="6035992">
                <a:moveTo>
                  <a:pt x="0" y="0"/>
                </a:moveTo>
                <a:lnTo>
                  <a:pt x="5123048" y="0"/>
                </a:lnTo>
                <a:lnTo>
                  <a:pt x="5123048" y="6035993"/>
                </a:lnTo>
                <a:lnTo>
                  <a:pt x="0" y="603599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451569" y="2656000"/>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9440542">
            <a:off x="14124356" y="-69768"/>
            <a:ext cx="2405947" cy="3124607"/>
          </a:xfrm>
          <a:custGeom>
            <a:avLst/>
            <a:gdLst/>
            <a:ahLst/>
            <a:cxnLst/>
            <a:rect l="l" t="t" r="r" b="b"/>
            <a:pathLst>
              <a:path w="2405947" h="3124607">
                <a:moveTo>
                  <a:pt x="0" y="0"/>
                </a:moveTo>
                <a:lnTo>
                  <a:pt x="2405948" y="0"/>
                </a:lnTo>
                <a:lnTo>
                  <a:pt x="2405948" y="3124607"/>
                </a:lnTo>
                <a:lnTo>
                  <a:pt x="0" y="312460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1013941" y="8916210"/>
            <a:ext cx="2752624" cy="2752624"/>
          </a:xfrm>
          <a:custGeom>
            <a:avLst/>
            <a:gdLst/>
            <a:ahLst/>
            <a:cxnLst/>
            <a:rect l="l" t="t" r="r" b="b"/>
            <a:pathLst>
              <a:path w="2752624" h="2752624">
                <a:moveTo>
                  <a:pt x="0" y="0"/>
                </a:moveTo>
                <a:lnTo>
                  <a:pt x="2752624" y="0"/>
                </a:lnTo>
                <a:lnTo>
                  <a:pt x="2752624" y="2752624"/>
                </a:lnTo>
                <a:lnTo>
                  <a:pt x="0" y="2752624"/>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Freeform 6"/>
          <p:cNvSpPr/>
          <p:nvPr/>
        </p:nvSpPr>
        <p:spPr>
          <a:xfrm>
            <a:off x="16796687" y="593257"/>
            <a:ext cx="877750" cy="1229772"/>
          </a:xfrm>
          <a:custGeom>
            <a:avLst/>
            <a:gdLst/>
            <a:ahLst/>
            <a:cxnLst/>
            <a:rect l="l" t="t" r="r" b="b"/>
            <a:pathLst>
              <a:path w="877750" h="1229772">
                <a:moveTo>
                  <a:pt x="0" y="0"/>
                </a:moveTo>
                <a:lnTo>
                  <a:pt x="877750" y="0"/>
                </a:lnTo>
                <a:lnTo>
                  <a:pt x="877750" y="1229771"/>
                </a:lnTo>
                <a:lnTo>
                  <a:pt x="0" y="1229771"/>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7" name="Freeform 7"/>
          <p:cNvSpPr/>
          <p:nvPr/>
        </p:nvSpPr>
        <p:spPr>
          <a:xfrm>
            <a:off x="16554076" y="8615622"/>
            <a:ext cx="485222" cy="642678"/>
          </a:xfrm>
          <a:custGeom>
            <a:avLst/>
            <a:gdLst/>
            <a:ahLst/>
            <a:cxnLst/>
            <a:rect l="l" t="t" r="r" b="b"/>
            <a:pathLst>
              <a:path w="485222" h="642678">
                <a:moveTo>
                  <a:pt x="0" y="0"/>
                </a:moveTo>
                <a:lnTo>
                  <a:pt x="485222" y="0"/>
                </a:lnTo>
                <a:lnTo>
                  <a:pt x="485222" y="642678"/>
                </a:lnTo>
                <a:lnTo>
                  <a:pt x="0" y="642678"/>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8" name="Freeform 8"/>
          <p:cNvSpPr/>
          <p:nvPr/>
        </p:nvSpPr>
        <p:spPr>
          <a:xfrm>
            <a:off x="8177087" y="7668088"/>
            <a:ext cx="1399434" cy="488053"/>
          </a:xfrm>
          <a:custGeom>
            <a:avLst/>
            <a:gdLst/>
            <a:ahLst/>
            <a:cxnLst/>
            <a:rect l="l" t="t" r="r" b="b"/>
            <a:pathLst>
              <a:path w="1399434" h="488053">
                <a:moveTo>
                  <a:pt x="0" y="0"/>
                </a:moveTo>
                <a:lnTo>
                  <a:pt x="1399434" y="0"/>
                </a:lnTo>
                <a:lnTo>
                  <a:pt x="1399434" y="488052"/>
                </a:lnTo>
                <a:lnTo>
                  <a:pt x="0" y="488052"/>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9" name="Freeform 9"/>
          <p:cNvSpPr/>
          <p:nvPr/>
        </p:nvSpPr>
        <p:spPr>
          <a:xfrm>
            <a:off x="-260957" y="0"/>
            <a:ext cx="2347016" cy="1906950"/>
          </a:xfrm>
          <a:custGeom>
            <a:avLst/>
            <a:gdLst/>
            <a:ahLst/>
            <a:cxnLst/>
            <a:rect l="l" t="t" r="r" b="b"/>
            <a:pathLst>
              <a:path w="2347016" h="1906950">
                <a:moveTo>
                  <a:pt x="0" y="0"/>
                </a:moveTo>
                <a:lnTo>
                  <a:pt x="2347016" y="0"/>
                </a:lnTo>
                <a:lnTo>
                  <a:pt x="2347016" y="1906950"/>
                </a:lnTo>
                <a:lnTo>
                  <a:pt x="0" y="1906950"/>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0" name="TextBox 10"/>
          <p:cNvSpPr txBox="1"/>
          <p:nvPr/>
        </p:nvSpPr>
        <p:spPr>
          <a:xfrm>
            <a:off x="1830008" y="669457"/>
            <a:ext cx="11128852" cy="987425"/>
          </a:xfrm>
          <a:prstGeom prst="rect">
            <a:avLst/>
          </a:prstGeom>
        </p:spPr>
        <p:txBody>
          <a:bodyPr lIns="0" tIns="0" rIns="0" bIns="0" rtlCol="0" anchor="t">
            <a:spAutoFit/>
          </a:bodyPr>
          <a:lstStyle/>
          <a:p>
            <a:pPr algn="ctr">
              <a:lnSpc>
                <a:spcPts val="6999"/>
              </a:lnSpc>
            </a:pPr>
            <a:r>
              <a:rPr lang="en-US" sz="6999" b="1">
                <a:solidFill>
                  <a:srgbClr val="293A54"/>
                </a:solidFill>
                <a:latin typeface="Poppins Bold"/>
                <a:ea typeface="Poppins Bold"/>
                <a:cs typeface="Poppins Bold"/>
                <a:sym typeface="Poppins Bold"/>
              </a:rPr>
              <a:t>СТРУКТУРА ЛЕКЦІЇ</a:t>
            </a:r>
          </a:p>
        </p:txBody>
      </p:sp>
      <p:sp>
        <p:nvSpPr>
          <p:cNvPr id="11" name="TextBox 11"/>
          <p:cNvSpPr txBox="1"/>
          <p:nvPr/>
        </p:nvSpPr>
        <p:spPr>
          <a:xfrm>
            <a:off x="1175796" y="2608375"/>
            <a:ext cx="13319666" cy="1589405"/>
          </a:xfrm>
          <a:prstGeom prst="rect">
            <a:avLst/>
          </a:prstGeom>
        </p:spPr>
        <p:txBody>
          <a:bodyPr lIns="0" tIns="0" rIns="0" bIns="0" rtlCol="0" anchor="t">
            <a:spAutoFit/>
          </a:bodyPr>
          <a:lstStyle/>
          <a:p>
            <a:pPr algn="l">
              <a:lnSpc>
                <a:spcPts val="3220"/>
              </a:lnSpc>
            </a:pPr>
            <a:r>
              <a:rPr lang="en-US" sz="2300">
                <a:solidFill>
                  <a:srgbClr val="000000"/>
                </a:solidFill>
                <a:latin typeface="Garet"/>
                <a:ea typeface="Garet"/>
                <a:cs typeface="Garet"/>
                <a:sym typeface="Garet"/>
              </a:rPr>
              <a:t> Аналіз структури системи охорони здоров’я України, її організаційних рівнів та ключових управлінських ланок. </a:t>
            </a:r>
          </a:p>
          <a:p>
            <a:pPr algn="l">
              <a:lnSpc>
                <a:spcPts val="3220"/>
              </a:lnSpc>
            </a:pPr>
            <a:endParaRPr lang="en-US" sz="2300">
              <a:solidFill>
                <a:srgbClr val="000000"/>
              </a:solidFill>
              <a:latin typeface="Garet"/>
              <a:ea typeface="Garet"/>
              <a:cs typeface="Garet"/>
              <a:sym typeface="Garet"/>
            </a:endParaRPr>
          </a:p>
          <a:p>
            <a:pPr algn="l">
              <a:lnSpc>
                <a:spcPts val="3220"/>
              </a:lnSpc>
            </a:pPr>
            <a:endParaRPr lang="en-US" sz="2300">
              <a:solidFill>
                <a:srgbClr val="000000"/>
              </a:solidFill>
              <a:latin typeface="Garet"/>
              <a:ea typeface="Garet"/>
              <a:cs typeface="Garet"/>
              <a:sym typeface="Garet"/>
            </a:endParaRPr>
          </a:p>
        </p:txBody>
      </p:sp>
      <p:sp>
        <p:nvSpPr>
          <p:cNvPr id="12" name="TextBox 12"/>
          <p:cNvSpPr txBox="1"/>
          <p:nvPr/>
        </p:nvSpPr>
        <p:spPr>
          <a:xfrm>
            <a:off x="1175796" y="3651670"/>
            <a:ext cx="13319666" cy="1189355"/>
          </a:xfrm>
          <a:prstGeom prst="rect">
            <a:avLst/>
          </a:prstGeom>
        </p:spPr>
        <p:txBody>
          <a:bodyPr lIns="0" tIns="0" rIns="0" bIns="0" rtlCol="0" anchor="t">
            <a:spAutoFit/>
          </a:bodyPr>
          <a:lstStyle/>
          <a:p>
            <a:pPr algn="l">
              <a:lnSpc>
                <a:spcPts val="3220"/>
              </a:lnSpc>
            </a:pPr>
            <a:r>
              <a:rPr lang="en-US" sz="2300">
                <a:solidFill>
                  <a:srgbClr val="000000"/>
                </a:solidFill>
                <a:latin typeface="Garet"/>
                <a:ea typeface="Garet"/>
                <a:cs typeface="Garet"/>
                <a:sym typeface="Garet"/>
              </a:rPr>
              <a:t>Державна політика у сфері медицини та фармації, основні напрямки та етапи медичної реформи, зокрема зміни у фінансуванні закладів, забезпеченні ліками, взаємодії між державним і приватним секторами. </a:t>
            </a:r>
          </a:p>
        </p:txBody>
      </p:sp>
      <p:sp>
        <p:nvSpPr>
          <p:cNvPr id="13" name="TextBox 13"/>
          <p:cNvSpPr txBox="1"/>
          <p:nvPr/>
        </p:nvSpPr>
        <p:spPr>
          <a:xfrm>
            <a:off x="1175796" y="5316683"/>
            <a:ext cx="13319666" cy="1189355"/>
          </a:xfrm>
          <a:prstGeom prst="rect">
            <a:avLst/>
          </a:prstGeom>
        </p:spPr>
        <p:txBody>
          <a:bodyPr lIns="0" tIns="0" rIns="0" bIns="0" rtlCol="0" anchor="t">
            <a:spAutoFit/>
          </a:bodyPr>
          <a:lstStyle/>
          <a:p>
            <a:pPr algn="l">
              <a:lnSpc>
                <a:spcPts val="3220"/>
              </a:lnSpc>
            </a:pPr>
            <a:r>
              <a:rPr lang="en-US" sz="2300">
                <a:solidFill>
                  <a:srgbClr val="000000"/>
                </a:solidFill>
                <a:latin typeface="Garet"/>
                <a:ea typeface="Garet"/>
                <a:cs typeface="Garet"/>
                <a:sym typeface="Garet"/>
              </a:rPr>
              <a:t>Вплив пандемії COVID-19 та воєнного стану на трансформацію системи охорони здоров’я, розвиток телемедицини, електронних сервісів (eHealth, eRecipe) та дистанційного фармацевтичного консультування.</a:t>
            </a:r>
          </a:p>
        </p:txBody>
      </p:sp>
      <p:sp>
        <p:nvSpPr>
          <p:cNvPr id="14" name="Freeform 14"/>
          <p:cNvSpPr/>
          <p:nvPr/>
        </p:nvSpPr>
        <p:spPr>
          <a:xfrm>
            <a:off x="451569" y="3675865"/>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5" name="Freeform 15"/>
          <p:cNvSpPr/>
          <p:nvPr/>
        </p:nvSpPr>
        <p:spPr>
          <a:xfrm>
            <a:off x="451569" y="5364308"/>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2094177" y="1947985"/>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t="-26865" b="-26865"/>
              </a:stretch>
            </a:blipFill>
          </p:spPr>
        </p:sp>
      </p:grpSp>
      <p:sp>
        <p:nvSpPr>
          <p:cNvPr id="4" name="Freeform 4"/>
          <p:cNvSpPr/>
          <p:nvPr/>
        </p:nvSpPr>
        <p:spPr>
          <a:xfrm>
            <a:off x="8836135" y="1411346"/>
            <a:ext cx="2529846" cy="2343270"/>
          </a:xfrm>
          <a:custGeom>
            <a:avLst/>
            <a:gdLst/>
            <a:ahLst/>
            <a:cxnLst/>
            <a:rect l="l" t="t" r="r" b="b"/>
            <a:pathLst>
              <a:path w="2529846" h="2343270">
                <a:moveTo>
                  <a:pt x="0" y="0"/>
                </a:moveTo>
                <a:lnTo>
                  <a:pt x="2529846" y="0"/>
                </a:lnTo>
                <a:lnTo>
                  <a:pt x="2529846" y="2343270"/>
                </a:lnTo>
                <a:lnTo>
                  <a:pt x="0" y="234327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Freeform 5"/>
          <p:cNvSpPr/>
          <p:nvPr/>
        </p:nvSpPr>
        <p:spPr>
          <a:xfrm>
            <a:off x="831798" y="7394221"/>
            <a:ext cx="3360034" cy="2524226"/>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rot="-1101188">
            <a:off x="3371242" y="78983"/>
            <a:ext cx="1666581" cy="2013995"/>
          </a:xfrm>
          <a:custGeom>
            <a:avLst/>
            <a:gdLst/>
            <a:ahLst/>
            <a:cxnLst/>
            <a:rect l="l" t="t" r="r" b="b"/>
            <a:pathLst>
              <a:path w="1666581" h="2013995">
                <a:moveTo>
                  <a:pt x="0" y="0"/>
                </a:moveTo>
                <a:lnTo>
                  <a:pt x="1666581" y="0"/>
                </a:lnTo>
                <a:lnTo>
                  <a:pt x="1666581" y="2013995"/>
                </a:lnTo>
                <a:lnTo>
                  <a:pt x="0" y="2013995"/>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a:ln cap="sq">
            <a:noFill/>
            <a:prstDash val="solid"/>
            <a:miter/>
          </a:ln>
        </p:spPr>
      </p:sp>
      <p:sp>
        <p:nvSpPr>
          <p:cNvPr id="7" name="Freeform 7"/>
          <p:cNvSpPr/>
          <p:nvPr/>
        </p:nvSpPr>
        <p:spPr>
          <a:xfrm rot="376352">
            <a:off x="2120278" y="2051394"/>
            <a:ext cx="505486" cy="505486"/>
          </a:xfrm>
          <a:custGeom>
            <a:avLst/>
            <a:gdLst/>
            <a:ahLst/>
            <a:cxnLst/>
            <a:rect l="l" t="t" r="r" b="b"/>
            <a:pathLst>
              <a:path w="505486" h="505486">
                <a:moveTo>
                  <a:pt x="0" y="0"/>
                </a:moveTo>
                <a:lnTo>
                  <a:pt x="505486" y="0"/>
                </a:lnTo>
                <a:lnTo>
                  <a:pt x="505486" y="505486"/>
                </a:lnTo>
                <a:lnTo>
                  <a:pt x="0" y="505486"/>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8" name="Freeform 8"/>
          <p:cNvSpPr/>
          <p:nvPr/>
        </p:nvSpPr>
        <p:spPr>
          <a:xfrm rot="-7956612">
            <a:off x="14776313" y="912144"/>
            <a:ext cx="4124422" cy="2783985"/>
          </a:xfrm>
          <a:custGeom>
            <a:avLst/>
            <a:gdLst/>
            <a:ahLst/>
            <a:cxnLst/>
            <a:rect l="l" t="t" r="r" b="b"/>
            <a:pathLst>
              <a:path w="4124422" h="2783985">
                <a:moveTo>
                  <a:pt x="0" y="0"/>
                </a:moveTo>
                <a:lnTo>
                  <a:pt x="4124422" y="0"/>
                </a:lnTo>
                <a:lnTo>
                  <a:pt x="4124422" y="2783985"/>
                </a:lnTo>
                <a:lnTo>
                  <a:pt x="0" y="2783985"/>
                </a:lnTo>
                <a:lnTo>
                  <a:pt x="0" y="0"/>
                </a:lnTo>
                <a:close/>
              </a:path>
            </a:pathLst>
          </a:custGeom>
          <a:blipFill>
            <a:blip r:embed="rId11">
              <a:alphaModFix amt="14000"/>
              <a:extLst>
                <a:ext uri="{96DAC541-7B7A-43D3-8B79-37D633B846F1}">
                  <asvg:svgBlip xmlns="" xmlns:asvg="http://schemas.microsoft.com/office/drawing/2016/SVG/main" r:embed="rId12"/>
                </a:ext>
              </a:extLst>
            </a:blip>
            <a:stretch>
              <a:fillRect/>
            </a:stretch>
          </a:blipFill>
        </p:spPr>
      </p:sp>
      <p:sp>
        <p:nvSpPr>
          <p:cNvPr id="9" name="Freeform 9"/>
          <p:cNvSpPr/>
          <p:nvPr/>
        </p:nvSpPr>
        <p:spPr>
          <a:xfrm>
            <a:off x="16234468" y="9190474"/>
            <a:ext cx="829913" cy="466826"/>
          </a:xfrm>
          <a:custGeom>
            <a:avLst/>
            <a:gdLst/>
            <a:ahLst/>
            <a:cxnLst/>
            <a:rect l="l" t="t" r="r" b="b"/>
            <a:pathLst>
              <a:path w="829913" h="466826">
                <a:moveTo>
                  <a:pt x="0" y="0"/>
                </a:moveTo>
                <a:lnTo>
                  <a:pt x="829913" y="0"/>
                </a:lnTo>
                <a:lnTo>
                  <a:pt x="829913" y="466826"/>
                </a:lnTo>
                <a:lnTo>
                  <a:pt x="0" y="466826"/>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0" name="Freeform 10"/>
          <p:cNvSpPr/>
          <p:nvPr/>
        </p:nvSpPr>
        <p:spPr>
          <a:xfrm>
            <a:off x="8237636" y="9024887"/>
            <a:ext cx="399000" cy="399000"/>
          </a:xfrm>
          <a:custGeom>
            <a:avLst/>
            <a:gdLst/>
            <a:ahLst/>
            <a:cxnLst/>
            <a:rect l="l" t="t" r="r" b="b"/>
            <a:pathLst>
              <a:path w="399000" h="399000">
                <a:moveTo>
                  <a:pt x="0" y="0"/>
                </a:moveTo>
                <a:lnTo>
                  <a:pt x="399000" y="0"/>
                </a:lnTo>
                <a:lnTo>
                  <a:pt x="399000" y="399000"/>
                </a:lnTo>
                <a:lnTo>
                  <a:pt x="0" y="399000"/>
                </a:lnTo>
                <a:lnTo>
                  <a:pt x="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1" name="TextBox 11"/>
          <p:cNvSpPr txBox="1"/>
          <p:nvPr/>
        </p:nvSpPr>
        <p:spPr>
          <a:xfrm>
            <a:off x="5571089" y="487043"/>
            <a:ext cx="11078336" cy="957634"/>
          </a:xfrm>
          <a:prstGeom prst="rect">
            <a:avLst/>
          </a:prstGeom>
        </p:spPr>
        <p:txBody>
          <a:bodyPr lIns="0" tIns="0" rIns="0" bIns="0" rtlCol="0" anchor="t">
            <a:spAutoFit/>
          </a:bodyPr>
          <a:lstStyle/>
          <a:p>
            <a:pPr algn="ctr">
              <a:lnSpc>
                <a:spcPts val="3700"/>
              </a:lnSpc>
            </a:pPr>
            <a:r>
              <a:rPr lang="uk-UA" sz="3700" b="1" dirty="0" smtClean="0">
                <a:solidFill>
                  <a:srgbClr val="293A54"/>
                </a:solidFill>
                <a:latin typeface="Poppins Bold"/>
                <a:ea typeface="Poppins Bold"/>
                <a:cs typeface="Poppins Bold"/>
                <a:sym typeface="Poppins Bold"/>
              </a:rPr>
              <a:t>БАЗОВІ ЗАСАДИ МЕНЕДЖМЕНТУ ОХОРОНИ ЗДОРОВ’Я</a:t>
            </a:r>
            <a:endParaRPr lang="en-US" sz="3700" b="1" dirty="0">
              <a:solidFill>
                <a:srgbClr val="293A54"/>
              </a:solidFill>
              <a:latin typeface="Poppins Bold"/>
              <a:ea typeface="Poppins Bold"/>
              <a:cs typeface="Poppins Bold"/>
              <a:sym typeface="Poppins Bold"/>
            </a:endParaRPr>
          </a:p>
        </p:txBody>
      </p:sp>
      <p:sp>
        <p:nvSpPr>
          <p:cNvPr id="12" name="TextBox 12"/>
          <p:cNvSpPr txBox="1"/>
          <p:nvPr/>
        </p:nvSpPr>
        <p:spPr>
          <a:xfrm>
            <a:off x="8836134" y="3916575"/>
            <a:ext cx="9299465" cy="4739759"/>
          </a:xfrm>
          <a:prstGeom prst="rect">
            <a:avLst/>
          </a:prstGeom>
        </p:spPr>
        <p:txBody>
          <a:bodyPr wrap="square" lIns="0" tIns="0" rIns="0" bIns="0" rtlCol="0" anchor="t">
            <a:spAutoFit/>
          </a:bodyPr>
          <a:lstStyle/>
          <a:p>
            <a:r>
              <a:rPr lang="uk-UA" sz="2800" i="1" dirty="0" smtClean="0"/>
              <a:t>Відносини управління в медицині відбуваються на таких рівнях:</a:t>
            </a:r>
          </a:p>
          <a:p>
            <a:r>
              <a:rPr lang="ru-RU" sz="2800" dirty="0" smtClean="0"/>
              <a:t>– </a:t>
            </a:r>
            <a:r>
              <a:rPr lang="ru-RU" sz="2800" i="1" dirty="0" err="1"/>
              <a:t>макрорівень</a:t>
            </a:r>
            <a:r>
              <a:rPr lang="ru-RU" sz="2800" dirty="0"/>
              <a:t>: на </a:t>
            </a:r>
            <a:r>
              <a:rPr lang="ru-RU" sz="2800" dirty="0" err="1"/>
              <a:t>рівні</a:t>
            </a:r>
            <a:r>
              <a:rPr lang="ru-RU" sz="2800" dirty="0"/>
              <a:t> державного </a:t>
            </a:r>
            <a:r>
              <a:rPr lang="uk-UA" sz="2800" dirty="0" smtClean="0"/>
              <a:t>адміністрування (загальнодержавний рівень законодавчої та виконавчої гілок</a:t>
            </a:r>
          </a:p>
          <a:p>
            <a:r>
              <a:rPr lang="uk-UA" sz="2800" dirty="0" smtClean="0"/>
              <a:t>влади</a:t>
            </a:r>
            <a:r>
              <a:rPr lang="uk-UA" sz="2800" dirty="0"/>
              <a:t>), регіональному,</a:t>
            </a:r>
          </a:p>
          <a:p>
            <a:r>
              <a:rPr lang="uk-UA" sz="2800" dirty="0"/>
              <a:t>місцевому, галузевому, відомчому </a:t>
            </a:r>
            <a:r>
              <a:rPr lang="uk-UA" sz="2800" dirty="0" smtClean="0"/>
              <a:t>рів</a:t>
            </a:r>
            <a:r>
              <a:rPr lang="ru-RU" sz="2800" dirty="0" err="1" smtClean="0"/>
              <a:t>нях</a:t>
            </a:r>
            <a:r>
              <a:rPr lang="ru-RU" sz="2800" dirty="0"/>
              <a:t>, </a:t>
            </a:r>
            <a:r>
              <a:rPr lang="ru-RU" sz="2800" dirty="0" err="1"/>
              <a:t>тобто</a:t>
            </a:r>
            <a:r>
              <a:rPr lang="ru-RU" sz="2800" dirty="0"/>
              <a:t> на </a:t>
            </a:r>
            <a:r>
              <a:rPr lang="ru-RU" sz="2800" dirty="0" err="1"/>
              <a:t>рівні</a:t>
            </a:r>
            <a:r>
              <a:rPr lang="ru-RU" sz="2800" dirty="0"/>
              <a:t> </a:t>
            </a:r>
            <a:r>
              <a:rPr lang="ru-RU" sz="2800" dirty="0" smtClean="0"/>
              <a:t>управ</a:t>
            </a:r>
            <a:r>
              <a:rPr lang="uk-UA" sz="2800" dirty="0" err="1" smtClean="0"/>
              <a:t>ління</a:t>
            </a:r>
            <a:r>
              <a:rPr lang="uk-UA" sz="2800" dirty="0" smtClean="0"/>
              <a:t> </a:t>
            </a:r>
            <a:r>
              <a:rPr lang="uk-UA" sz="2800" dirty="0"/>
              <a:t>системою охорони</a:t>
            </a:r>
          </a:p>
          <a:p>
            <a:r>
              <a:rPr lang="uk-UA" sz="2800" dirty="0"/>
              <a:t>здоров’я країни;</a:t>
            </a:r>
          </a:p>
          <a:p>
            <a:r>
              <a:rPr lang="uk-UA" sz="2800" dirty="0"/>
              <a:t>– </a:t>
            </a:r>
            <a:r>
              <a:rPr lang="uk-UA" sz="2800" i="1" dirty="0"/>
              <a:t>мікрорівень</a:t>
            </a:r>
            <a:r>
              <a:rPr lang="uk-UA" sz="2800" dirty="0"/>
              <a:t>: на </a:t>
            </a:r>
            <a:r>
              <a:rPr lang="uk-UA" sz="2800" dirty="0" smtClean="0"/>
              <a:t>рівні управління </a:t>
            </a:r>
            <a:r>
              <a:rPr lang="uk-UA" sz="2800" dirty="0"/>
              <a:t>окремим </a:t>
            </a:r>
            <a:r>
              <a:rPr lang="uk-UA" sz="2800" dirty="0" smtClean="0"/>
              <a:t>медичним </a:t>
            </a:r>
            <a:r>
              <a:rPr lang="uk-UA" sz="2800" dirty="0"/>
              <a:t>закладом (медичні </a:t>
            </a:r>
            <a:r>
              <a:rPr lang="uk-UA" sz="2800" dirty="0" smtClean="0"/>
              <a:t>установи</a:t>
            </a:r>
            <a:r>
              <a:rPr lang="uk-UA" sz="2800" dirty="0"/>
              <a:t>, страхові компанії, </a:t>
            </a:r>
            <a:r>
              <a:rPr lang="uk-UA" sz="2800" dirty="0" smtClean="0"/>
              <a:t>громадські </a:t>
            </a:r>
            <a:r>
              <a:rPr lang="uk-UA" sz="2800" dirty="0"/>
              <a:t>організації, </a:t>
            </a:r>
            <a:r>
              <a:rPr lang="uk-UA" sz="2800" dirty="0" smtClean="0"/>
              <a:t>фонди медичного </a:t>
            </a:r>
            <a:r>
              <a:rPr lang="uk-UA" sz="2800" dirty="0"/>
              <a:t>страхування).</a:t>
            </a:r>
            <a:endParaRPr lang="en-US" sz="2800" dirty="0">
              <a:solidFill>
                <a:srgbClr val="000000"/>
              </a:solidFill>
              <a:latin typeface="Garet"/>
              <a:ea typeface="Garet"/>
              <a:cs typeface="Garet"/>
              <a:sym typeface="Gare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633184" y="2025292"/>
            <a:ext cx="5496141" cy="53689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t="-26865" b="-26865"/>
              </a:stretch>
            </a:blipFill>
          </p:spPr>
        </p:sp>
      </p:grpSp>
      <p:sp>
        <p:nvSpPr>
          <p:cNvPr id="4" name="Freeform 4"/>
          <p:cNvSpPr/>
          <p:nvPr/>
        </p:nvSpPr>
        <p:spPr>
          <a:xfrm>
            <a:off x="9052857" y="3314700"/>
            <a:ext cx="2057400" cy="1716780"/>
          </a:xfrm>
          <a:custGeom>
            <a:avLst/>
            <a:gdLst/>
            <a:ahLst/>
            <a:cxnLst/>
            <a:rect l="l" t="t" r="r" b="b"/>
            <a:pathLst>
              <a:path w="2529846" h="2343270">
                <a:moveTo>
                  <a:pt x="0" y="0"/>
                </a:moveTo>
                <a:lnTo>
                  <a:pt x="2529846" y="0"/>
                </a:lnTo>
                <a:lnTo>
                  <a:pt x="2529846" y="2343270"/>
                </a:lnTo>
                <a:lnTo>
                  <a:pt x="0" y="234327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Freeform 5"/>
          <p:cNvSpPr/>
          <p:nvPr/>
        </p:nvSpPr>
        <p:spPr>
          <a:xfrm>
            <a:off x="831798" y="7394221"/>
            <a:ext cx="3360034" cy="2524226"/>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rot="-1101188">
            <a:off x="3371242" y="78983"/>
            <a:ext cx="1666581" cy="2013995"/>
          </a:xfrm>
          <a:custGeom>
            <a:avLst/>
            <a:gdLst/>
            <a:ahLst/>
            <a:cxnLst/>
            <a:rect l="l" t="t" r="r" b="b"/>
            <a:pathLst>
              <a:path w="1666581" h="2013995">
                <a:moveTo>
                  <a:pt x="0" y="0"/>
                </a:moveTo>
                <a:lnTo>
                  <a:pt x="1666581" y="0"/>
                </a:lnTo>
                <a:lnTo>
                  <a:pt x="1666581" y="2013995"/>
                </a:lnTo>
                <a:lnTo>
                  <a:pt x="0" y="2013995"/>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a:ln cap="sq">
            <a:noFill/>
            <a:prstDash val="solid"/>
            <a:miter/>
          </a:ln>
        </p:spPr>
      </p:sp>
      <p:sp>
        <p:nvSpPr>
          <p:cNvPr id="7" name="Freeform 7"/>
          <p:cNvSpPr/>
          <p:nvPr/>
        </p:nvSpPr>
        <p:spPr>
          <a:xfrm rot="376352">
            <a:off x="2120278" y="2051394"/>
            <a:ext cx="505486" cy="505486"/>
          </a:xfrm>
          <a:custGeom>
            <a:avLst/>
            <a:gdLst/>
            <a:ahLst/>
            <a:cxnLst/>
            <a:rect l="l" t="t" r="r" b="b"/>
            <a:pathLst>
              <a:path w="505486" h="505486">
                <a:moveTo>
                  <a:pt x="0" y="0"/>
                </a:moveTo>
                <a:lnTo>
                  <a:pt x="505486" y="0"/>
                </a:lnTo>
                <a:lnTo>
                  <a:pt x="505486" y="505486"/>
                </a:lnTo>
                <a:lnTo>
                  <a:pt x="0" y="505486"/>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8" name="Freeform 8"/>
          <p:cNvSpPr/>
          <p:nvPr/>
        </p:nvSpPr>
        <p:spPr>
          <a:xfrm rot="-7956612">
            <a:off x="15617095" y="-426133"/>
            <a:ext cx="4124422" cy="2783985"/>
          </a:xfrm>
          <a:custGeom>
            <a:avLst/>
            <a:gdLst/>
            <a:ahLst/>
            <a:cxnLst/>
            <a:rect l="l" t="t" r="r" b="b"/>
            <a:pathLst>
              <a:path w="4124422" h="2783985">
                <a:moveTo>
                  <a:pt x="0" y="0"/>
                </a:moveTo>
                <a:lnTo>
                  <a:pt x="4124422" y="0"/>
                </a:lnTo>
                <a:lnTo>
                  <a:pt x="4124422" y="2783985"/>
                </a:lnTo>
                <a:lnTo>
                  <a:pt x="0" y="2783985"/>
                </a:lnTo>
                <a:lnTo>
                  <a:pt x="0" y="0"/>
                </a:lnTo>
                <a:close/>
              </a:path>
            </a:pathLst>
          </a:custGeom>
          <a:blipFill>
            <a:blip r:embed="rId11">
              <a:alphaModFix amt="14000"/>
              <a:extLst>
                <a:ext uri="{96DAC541-7B7A-43D3-8B79-37D633B846F1}">
                  <asvg:svgBlip xmlns="" xmlns:asvg="http://schemas.microsoft.com/office/drawing/2016/SVG/main" r:embed="rId12"/>
                </a:ext>
              </a:extLst>
            </a:blip>
            <a:stretch>
              <a:fillRect/>
            </a:stretch>
          </a:blipFill>
        </p:spPr>
      </p:sp>
      <p:sp>
        <p:nvSpPr>
          <p:cNvPr id="10" name="Freeform 10"/>
          <p:cNvSpPr/>
          <p:nvPr/>
        </p:nvSpPr>
        <p:spPr>
          <a:xfrm>
            <a:off x="4841649" y="9258300"/>
            <a:ext cx="399000" cy="399000"/>
          </a:xfrm>
          <a:custGeom>
            <a:avLst/>
            <a:gdLst/>
            <a:ahLst/>
            <a:cxnLst/>
            <a:rect l="l" t="t" r="r" b="b"/>
            <a:pathLst>
              <a:path w="399000" h="399000">
                <a:moveTo>
                  <a:pt x="0" y="0"/>
                </a:moveTo>
                <a:lnTo>
                  <a:pt x="399000" y="0"/>
                </a:lnTo>
                <a:lnTo>
                  <a:pt x="399000" y="399000"/>
                </a:lnTo>
                <a:lnTo>
                  <a:pt x="0" y="399000"/>
                </a:lnTo>
                <a:lnTo>
                  <a:pt x="0" y="0"/>
                </a:lnTo>
                <a:close/>
              </a:path>
            </a:pathLst>
          </a:custGeom>
          <a:blipFill>
            <a:blip r:embed="rId13">
              <a:extLst>
                <a:ext uri="{96DAC541-7B7A-43D3-8B79-37D633B846F1}">
                  <asvg:svgBlip xmlns="" xmlns:asvg="http://schemas.microsoft.com/office/drawing/2016/SVG/main" r:embed="rId16"/>
                </a:ext>
              </a:extLst>
            </a:blip>
            <a:stretch>
              <a:fillRect/>
            </a:stretch>
          </a:blipFill>
        </p:spPr>
      </p:sp>
      <p:sp>
        <p:nvSpPr>
          <p:cNvPr id="11" name="TextBox 11"/>
          <p:cNvSpPr txBox="1"/>
          <p:nvPr/>
        </p:nvSpPr>
        <p:spPr>
          <a:xfrm>
            <a:off x="5571089" y="487043"/>
            <a:ext cx="11078336" cy="957634"/>
          </a:xfrm>
          <a:prstGeom prst="rect">
            <a:avLst/>
          </a:prstGeom>
        </p:spPr>
        <p:txBody>
          <a:bodyPr lIns="0" tIns="0" rIns="0" bIns="0" rtlCol="0" anchor="t">
            <a:spAutoFit/>
          </a:bodyPr>
          <a:lstStyle/>
          <a:p>
            <a:pPr algn="ctr">
              <a:lnSpc>
                <a:spcPts val="3700"/>
              </a:lnSpc>
            </a:pPr>
            <a:r>
              <a:rPr lang="ru-RU" sz="3700" b="1" dirty="0" smtClean="0">
                <a:solidFill>
                  <a:srgbClr val="293A54"/>
                </a:solidFill>
                <a:latin typeface="Poppins Bold"/>
                <a:ea typeface="Poppins Bold"/>
                <a:cs typeface="Poppins Bold"/>
                <a:sym typeface="Poppins Bold"/>
              </a:rPr>
              <a:t>МЕНЕДЖМЕНТ В ОХОРОНІ ЗДОРОВ’Я ЯК МАКРОСИСТЕМИ</a:t>
            </a:r>
            <a:endParaRPr lang="en-US" sz="3700" b="1" dirty="0">
              <a:solidFill>
                <a:srgbClr val="293A54"/>
              </a:solidFill>
              <a:latin typeface="Poppins Bold"/>
              <a:ea typeface="Poppins Bold"/>
              <a:cs typeface="Poppins Bold"/>
              <a:sym typeface="Poppins Bold"/>
            </a:endParaRPr>
          </a:p>
        </p:txBody>
      </p:sp>
      <p:sp>
        <p:nvSpPr>
          <p:cNvPr id="12" name="TextBox 12"/>
          <p:cNvSpPr txBox="1"/>
          <p:nvPr/>
        </p:nvSpPr>
        <p:spPr>
          <a:xfrm>
            <a:off x="8763000" y="1811809"/>
            <a:ext cx="9299465" cy="1292662"/>
          </a:xfrm>
          <a:prstGeom prst="rect">
            <a:avLst/>
          </a:prstGeom>
        </p:spPr>
        <p:txBody>
          <a:bodyPr wrap="square" lIns="0" tIns="0" rIns="0" bIns="0" rtlCol="0" anchor="t">
            <a:spAutoFit/>
          </a:bodyPr>
          <a:lstStyle/>
          <a:p>
            <a:r>
              <a:rPr lang="uk-UA" sz="2800" b="1" dirty="0" smtClean="0"/>
              <a:t>це наука управління, регулювання і контролю фінансових,</a:t>
            </a:r>
          </a:p>
          <a:p>
            <a:r>
              <a:rPr lang="uk-UA" sz="2800" b="1" dirty="0" smtClean="0"/>
              <a:t>трудових і матеріальних ресурсів органами і установами охорони здоров’я.</a:t>
            </a:r>
            <a:endParaRPr lang="uk-UA" sz="2800" b="1" dirty="0">
              <a:solidFill>
                <a:srgbClr val="000000"/>
              </a:solidFill>
              <a:latin typeface="Garet"/>
              <a:ea typeface="Garet"/>
              <a:cs typeface="Garet"/>
              <a:sym typeface="Garet"/>
            </a:endParaRPr>
          </a:p>
        </p:txBody>
      </p:sp>
      <p:sp>
        <p:nvSpPr>
          <p:cNvPr id="13" name="TextBox 12"/>
          <p:cNvSpPr txBox="1"/>
          <p:nvPr/>
        </p:nvSpPr>
        <p:spPr>
          <a:xfrm>
            <a:off x="11201400" y="3425988"/>
            <a:ext cx="6861065" cy="1846659"/>
          </a:xfrm>
          <a:prstGeom prst="rect">
            <a:avLst/>
          </a:prstGeom>
        </p:spPr>
        <p:txBody>
          <a:bodyPr wrap="square" lIns="0" tIns="0" rIns="0" bIns="0" rtlCol="0" anchor="t">
            <a:spAutoFit/>
          </a:bodyPr>
          <a:lstStyle/>
          <a:p>
            <a:r>
              <a:rPr lang="uk-UA" sz="2400" b="1" dirty="0">
                <a:latin typeface="Garet" panose="020B0604020202020204" charset="-52"/>
              </a:rPr>
              <a:t>Мета менеджменту в охороні</a:t>
            </a:r>
          </a:p>
          <a:p>
            <a:r>
              <a:rPr lang="ru-RU" sz="2400" b="1" dirty="0">
                <a:latin typeface="Garet" panose="020B0604020202020204" charset="-52"/>
              </a:rPr>
              <a:t>здоров’я </a:t>
            </a:r>
            <a:r>
              <a:rPr lang="ru-RU" sz="2400" dirty="0">
                <a:latin typeface="Garet" panose="020B0604020202020204" charset="-52"/>
              </a:rPr>
              <a:t>– </a:t>
            </a:r>
            <a:r>
              <a:rPr lang="uk-UA" sz="2400" dirty="0" smtClean="0">
                <a:latin typeface="Garet" panose="020B0604020202020204" charset="-52"/>
              </a:rPr>
              <a:t>зниження витрат суспільства від захворюваності, інвалідності та смертності населення при наявних ресурсах.</a:t>
            </a:r>
            <a:endParaRPr lang="uk-UA" sz="2400" dirty="0">
              <a:solidFill>
                <a:srgbClr val="000000"/>
              </a:solidFill>
              <a:latin typeface="Garet" panose="020B0604020202020204" charset="-52"/>
              <a:ea typeface="Garet"/>
              <a:cs typeface="Garet"/>
              <a:sym typeface="Garet"/>
            </a:endParaRPr>
          </a:p>
        </p:txBody>
      </p:sp>
      <p:sp>
        <p:nvSpPr>
          <p:cNvPr id="14" name="TextBox 13"/>
          <p:cNvSpPr txBox="1"/>
          <p:nvPr/>
        </p:nvSpPr>
        <p:spPr>
          <a:xfrm>
            <a:off x="7287282" y="5352997"/>
            <a:ext cx="10775183" cy="4739759"/>
          </a:xfrm>
          <a:prstGeom prst="rect">
            <a:avLst/>
          </a:prstGeom>
        </p:spPr>
        <p:txBody>
          <a:bodyPr wrap="square" lIns="0" tIns="0" rIns="0" bIns="0" rtlCol="0" anchor="t">
            <a:spAutoFit/>
          </a:bodyPr>
          <a:lstStyle/>
          <a:p>
            <a:pPr algn="just"/>
            <a:r>
              <a:rPr lang="uk-UA" sz="2800" b="1" dirty="0" smtClean="0"/>
              <a:t>Завдання менеджменту в охороні здоров’я </a:t>
            </a:r>
            <a:r>
              <a:rPr lang="uk-UA" sz="2800" dirty="0" smtClean="0"/>
              <a:t>– найефективніше</a:t>
            </a:r>
          </a:p>
          <a:p>
            <a:pPr algn="just"/>
            <a:r>
              <a:rPr lang="uk-UA" sz="2800" dirty="0" smtClean="0"/>
              <a:t>досягнення мети шляхом підвищення якості лікувальних, діагностичних і профілактичних заходів та раціонального використання </a:t>
            </a:r>
            <a:r>
              <a:rPr lang="uk-UA" sz="2800" dirty="0"/>
              <a:t>ресурсів охорони здоров’я.</a:t>
            </a:r>
          </a:p>
          <a:p>
            <a:pPr algn="just"/>
            <a:r>
              <a:rPr lang="uk-UA" sz="2800" b="1" dirty="0" smtClean="0"/>
              <a:t>Об’єкт менеджменту в охороні здоров’я </a:t>
            </a:r>
            <a:r>
              <a:rPr lang="uk-UA" sz="2800" dirty="0" smtClean="0"/>
              <a:t>– медична установа</a:t>
            </a:r>
          </a:p>
          <a:p>
            <a:pPr algn="just"/>
            <a:r>
              <a:rPr lang="uk-UA" sz="2800" dirty="0" smtClean="0"/>
              <a:t>(медичне підприємство, заклад, клініка і т. д.), фармацевтична установа.</a:t>
            </a:r>
          </a:p>
          <a:p>
            <a:pPr algn="just"/>
            <a:r>
              <a:rPr lang="uk-UA" sz="2800" b="1" dirty="0" smtClean="0"/>
              <a:t>Суб’єкт менеджменту в охороні здоров’я </a:t>
            </a:r>
            <a:r>
              <a:rPr lang="uk-UA" sz="2800" dirty="0" smtClean="0"/>
              <a:t>– управлінський апарат, органи управління (наприклад, Міністерство охорони здоров’я, головні лікарі, завідувачі відділеннями</a:t>
            </a:r>
            <a:r>
              <a:rPr lang="ru-RU" sz="2800" dirty="0" smtClean="0"/>
              <a:t>, начальники </a:t>
            </a:r>
            <a:r>
              <a:rPr lang="uk-UA" sz="2800" dirty="0" err="1" smtClean="0"/>
              <a:t>клінік</a:t>
            </a:r>
            <a:r>
              <a:rPr lang="uk-UA" sz="2800" dirty="0" smtClean="0"/>
              <a:t>, управлінський апарат фармацевтичних підприємств).</a:t>
            </a:r>
            <a:endParaRPr lang="uk-UA" sz="2800" dirty="0">
              <a:solidFill>
                <a:srgbClr val="000000"/>
              </a:solidFill>
              <a:latin typeface="Garet"/>
              <a:ea typeface="Garet"/>
              <a:cs typeface="Garet"/>
              <a:sym typeface="Garet"/>
            </a:endParaRPr>
          </a:p>
        </p:txBody>
      </p:sp>
    </p:spTree>
    <p:extLst>
      <p:ext uri="{BB962C8B-B14F-4D97-AF65-F5344CB8AC3E}">
        <p14:creationId xmlns:p14="http://schemas.microsoft.com/office/powerpoint/2010/main" val="1789051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449800" y="1421031"/>
            <a:ext cx="749303" cy="800323"/>
          </a:xfrm>
          <a:custGeom>
            <a:avLst/>
            <a:gdLst/>
            <a:ahLst/>
            <a:cxnLst/>
            <a:rect l="l" t="t" r="r" b="b"/>
            <a:pathLst>
              <a:path w="749303" h="800323">
                <a:moveTo>
                  <a:pt x="0" y="0"/>
                </a:moveTo>
                <a:lnTo>
                  <a:pt x="749302" y="0"/>
                </a:lnTo>
                <a:lnTo>
                  <a:pt x="749302" y="800323"/>
                </a:lnTo>
                <a:lnTo>
                  <a:pt x="0" y="80032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6230600" y="241513"/>
            <a:ext cx="1710823" cy="1182607"/>
          </a:xfrm>
          <a:custGeom>
            <a:avLst/>
            <a:gdLst/>
            <a:ahLst/>
            <a:cxnLst/>
            <a:rect l="l" t="t" r="r" b="b"/>
            <a:pathLst>
              <a:path w="1710823" h="1182607">
                <a:moveTo>
                  <a:pt x="0" y="0"/>
                </a:moveTo>
                <a:lnTo>
                  <a:pt x="1710824" y="0"/>
                </a:lnTo>
                <a:lnTo>
                  <a:pt x="1710824" y="1182607"/>
                </a:lnTo>
                <a:lnTo>
                  <a:pt x="0" y="1182607"/>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a:ln cap="sq">
            <a:noFill/>
            <a:prstDash val="solid"/>
            <a:miter/>
          </a:ln>
        </p:spPr>
      </p:sp>
      <p:sp>
        <p:nvSpPr>
          <p:cNvPr id="4" name="Freeform 4"/>
          <p:cNvSpPr/>
          <p:nvPr/>
        </p:nvSpPr>
        <p:spPr>
          <a:xfrm>
            <a:off x="17179231" y="2857500"/>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533400" y="289819"/>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TextBox 6"/>
          <p:cNvSpPr txBox="1"/>
          <p:nvPr/>
        </p:nvSpPr>
        <p:spPr>
          <a:xfrm>
            <a:off x="1028700" y="367765"/>
            <a:ext cx="15977855" cy="496226"/>
          </a:xfrm>
          <a:prstGeom prst="rect">
            <a:avLst/>
          </a:prstGeom>
        </p:spPr>
        <p:txBody>
          <a:bodyPr lIns="0" tIns="0" rIns="0" bIns="0" rtlCol="0" anchor="t">
            <a:spAutoFit/>
          </a:bodyPr>
          <a:lstStyle/>
          <a:p>
            <a:pPr algn="ctr">
              <a:lnSpc>
                <a:spcPts val="3800"/>
              </a:lnSpc>
            </a:pPr>
            <a:r>
              <a:rPr lang="uk-UA" sz="3800" b="1" dirty="0" smtClean="0">
                <a:solidFill>
                  <a:srgbClr val="293A54"/>
                </a:solidFill>
                <a:latin typeface="Poppins Bold"/>
                <a:ea typeface="Poppins Bold"/>
                <a:cs typeface="Poppins Bold"/>
                <a:sym typeface="Poppins Bold"/>
              </a:rPr>
              <a:t>УПРАВЛІНСЬКІ ТЕХНОЛОГІЇ (ЗАГАЛЬНА КЛАСИФІКАЦІЯ)</a:t>
            </a:r>
            <a:endParaRPr lang="en-US" sz="3800" b="1" dirty="0">
              <a:solidFill>
                <a:srgbClr val="293A54"/>
              </a:solidFill>
              <a:latin typeface="Poppins Bold"/>
              <a:ea typeface="Poppins Bold"/>
              <a:cs typeface="Poppins Bold"/>
              <a:sym typeface="Poppins Bold"/>
            </a:endParaRPr>
          </a:p>
        </p:txBody>
      </p:sp>
      <p:sp>
        <p:nvSpPr>
          <p:cNvPr id="9" name="Freeform 5"/>
          <p:cNvSpPr/>
          <p:nvPr/>
        </p:nvSpPr>
        <p:spPr>
          <a:xfrm>
            <a:off x="2186116" y="911639"/>
            <a:ext cx="2307220" cy="2524226"/>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0" name="Freeform 5"/>
          <p:cNvSpPr/>
          <p:nvPr/>
        </p:nvSpPr>
        <p:spPr>
          <a:xfrm>
            <a:off x="8045005" y="1006843"/>
            <a:ext cx="2590800" cy="2429022"/>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1" name="Freeform 5"/>
          <p:cNvSpPr/>
          <p:nvPr/>
        </p:nvSpPr>
        <p:spPr>
          <a:xfrm>
            <a:off x="14016434" y="990243"/>
            <a:ext cx="1956486" cy="2476857"/>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2" name="Прямоугольник 11"/>
          <p:cNvSpPr/>
          <p:nvPr/>
        </p:nvSpPr>
        <p:spPr>
          <a:xfrm>
            <a:off x="613314" y="3616381"/>
            <a:ext cx="3886200" cy="92333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ctr"/>
            <a:r>
              <a:rPr lang="uk-UA" b="1" i="1" dirty="0">
                <a:latin typeface="NewtonU-Italic"/>
              </a:rPr>
              <a:t>Управлінські </a:t>
            </a:r>
            <a:r>
              <a:rPr lang="uk-UA" b="1" i="1" dirty="0" smtClean="0">
                <a:latin typeface="NewtonU-Italic"/>
              </a:rPr>
              <a:t>технології </a:t>
            </a:r>
            <a:r>
              <a:rPr lang="uk-UA" b="1" i="1" dirty="0">
                <a:latin typeface="NewtonU-Italic"/>
              </a:rPr>
              <a:t>адміністрування </a:t>
            </a:r>
            <a:r>
              <a:rPr lang="uk-UA" b="1" i="1" dirty="0" smtClean="0">
                <a:latin typeface="NewtonU-Italic"/>
              </a:rPr>
              <a:t>охорони здоров’я</a:t>
            </a:r>
            <a:endParaRPr lang="uk-UA" b="1" dirty="0"/>
          </a:p>
        </p:txBody>
      </p:sp>
      <p:sp>
        <p:nvSpPr>
          <p:cNvPr id="13" name="Прямоугольник 12"/>
          <p:cNvSpPr/>
          <p:nvPr/>
        </p:nvSpPr>
        <p:spPr>
          <a:xfrm>
            <a:off x="6705600" y="3821961"/>
            <a:ext cx="4419600" cy="646331"/>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ctr"/>
            <a:r>
              <a:rPr lang="uk-UA" b="1" i="1" dirty="0">
                <a:latin typeface="NewtonU-Italic"/>
              </a:rPr>
              <a:t>Управлінські </a:t>
            </a:r>
            <a:r>
              <a:rPr lang="uk-UA" b="1" i="1" dirty="0" smtClean="0">
                <a:latin typeface="NewtonU-Italic"/>
              </a:rPr>
              <a:t>технології </a:t>
            </a:r>
            <a:r>
              <a:rPr lang="uk-UA" b="1" i="1" dirty="0">
                <a:latin typeface="NewtonU-Italic"/>
              </a:rPr>
              <a:t>фінансового </a:t>
            </a:r>
            <a:r>
              <a:rPr lang="uk-UA" b="1" i="1" dirty="0" smtClean="0">
                <a:latin typeface="NewtonU-Italic"/>
              </a:rPr>
              <a:t>адміністрування</a:t>
            </a:r>
            <a:endParaRPr lang="uk-UA" b="1" dirty="0"/>
          </a:p>
        </p:txBody>
      </p:sp>
      <p:sp>
        <p:nvSpPr>
          <p:cNvPr id="14" name="Прямоугольник 13"/>
          <p:cNvSpPr/>
          <p:nvPr/>
        </p:nvSpPr>
        <p:spPr>
          <a:xfrm>
            <a:off x="12759823" y="3869696"/>
            <a:ext cx="5181600" cy="646331"/>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ctr"/>
            <a:r>
              <a:rPr lang="uk-UA" b="1" i="1" dirty="0" smtClean="0">
                <a:latin typeface="NewtonU-Italic"/>
              </a:rPr>
              <a:t>Управлінські технології фінансового адміністрування медичних </a:t>
            </a:r>
            <a:r>
              <a:rPr lang="uk-UA" b="1" i="1" dirty="0">
                <a:latin typeface="NewtonU-Italic"/>
              </a:rPr>
              <a:t>установ</a:t>
            </a:r>
            <a:endParaRPr lang="uk-UA" b="1" dirty="0"/>
          </a:p>
        </p:txBody>
      </p:sp>
      <p:sp>
        <p:nvSpPr>
          <p:cNvPr id="15" name="Прямоугольник 14"/>
          <p:cNvSpPr/>
          <p:nvPr/>
        </p:nvSpPr>
        <p:spPr>
          <a:xfrm>
            <a:off x="228600" y="4703331"/>
            <a:ext cx="5943600" cy="5355312"/>
          </a:xfrm>
          <a:prstGeom prst="rect">
            <a:avLst/>
          </a:prstGeom>
        </p:spPr>
        <p:txBody>
          <a:bodyPr wrap="square">
            <a:spAutoFit/>
          </a:bodyPr>
          <a:lstStyle/>
          <a:p>
            <a:pPr algn="just"/>
            <a:r>
              <a:rPr lang="uk-UA" dirty="0">
                <a:latin typeface="NewtonU"/>
              </a:rPr>
              <a:t>розробка державної</a:t>
            </a:r>
            <a:r>
              <a:rPr lang="uk-UA" dirty="0" smtClean="0">
                <a:latin typeface="NewtonU"/>
              </a:rPr>
              <a:t>, регіональної </a:t>
            </a:r>
            <a:r>
              <a:rPr lang="uk-UA" dirty="0">
                <a:latin typeface="NewtonU"/>
              </a:rPr>
              <a:t>та </a:t>
            </a:r>
            <a:r>
              <a:rPr lang="uk-UA" dirty="0" smtClean="0">
                <a:latin typeface="NewtonU"/>
              </a:rPr>
              <a:t>муніципальної </a:t>
            </a:r>
            <a:r>
              <a:rPr lang="uk-UA" dirty="0">
                <a:latin typeface="NewtonU"/>
              </a:rPr>
              <a:t>політики охорони </a:t>
            </a:r>
            <a:r>
              <a:rPr lang="uk-UA" dirty="0" smtClean="0">
                <a:latin typeface="NewtonU"/>
              </a:rPr>
              <a:t>здоров’я</a:t>
            </a:r>
            <a:r>
              <a:rPr lang="uk-UA" dirty="0">
                <a:latin typeface="NewtonU"/>
              </a:rPr>
              <a:t>; вибір на </a:t>
            </a:r>
            <a:r>
              <a:rPr lang="uk-UA" dirty="0" smtClean="0">
                <a:latin typeface="NewtonU"/>
              </a:rPr>
              <a:t>державному рівні моделі охорони здоров’я та його законодавчо-нормативне, кадрове, організаційне, фінансове, інформаційне забезпечення; розробка державної політики реформування системи охорони здоров’я; розробка державної політики оплати праці медичних працівників; розробка державної політики підготовки </a:t>
            </a:r>
            <a:r>
              <a:rPr lang="ru-RU" dirty="0" err="1" smtClean="0">
                <a:latin typeface="NewtonU"/>
              </a:rPr>
              <a:t>медич</a:t>
            </a:r>
            <a:r>
              <a:rPr lang="uk-UA" dirty="0" smtClean="0">
                <a:latin typeface="NewtonU"/>
              </a:rPr>
              <a:t>них </a:t>
            </a:r>
            <a:r>
              <a:rPr lang="uk-UA" dirty="0">
                <a:latin typeface="NewtonU"/>
              </a:rPr>
              <a:t>працівників, їх атестації, підвищення кваліфікації, </a:t>
            </a:r>
            <a:r>
              <a:rPr lang="uk-UA" dirty="0" err="1" smtClean="0">
                <a:latin typeface="NewtonU"/>
              </a:rPr>
              <a:t>ліцен</a:t>
            </a:r>
            <a:r>
              <a:rPr lang="ru-RU" dirty="0" err="1" smtClean="0">
                <a:latin typeface="NewtonU"/>
              </a:rPr>
              <a:t>зування</a:t>
            </a:r>
            <a:r>
              <a:rPr lang="ru-RU" dirty="0">
                <a:latin typeface="NewtonU"/>
              </a:rPr>
              <a:t>; </a:t>
            </a:r>
            <a:r>
              <a:rPr lang="ru-RU" dirty="0" err="1">
                <a:latin typeface="NewtonU"/>
              </a:rPr>
              <a:t>стандартизація</a:t>
            </a:r>
            <a:r>
              <a:rPr lang="ru-RU" dirty="0">
                <a:latin typeface="NewtonU"/>
              </a:rPr>
              <a:t> </a:t>
            </a:r>
            <a:r>
              <a:rPr lang="ru-RU" dirty="0" err="1">
                <a:latin typeface="NewtonU"/>
              </a:rPr>
              <a:t>медичних</a:t>
            </a:r>
            <a:r>
              <a:rPr lang="ru-RU" dirty="0">
                <a:latin typeface="NewtonU"/>
              </a:rPr>
              <a:t> </a:t>
            </a:r>
            <a:r>
              <a:rPr lang="ru-RU" dirty="0" err="1">
                <a:latin typeface="NewtonU"/>
              </a:rPr>
              <a:t>послуг</a:t>
            </a:r>
            <a:r>
              <a:rPr lang="ru-RU" dirty="0">
                <a:latin typeface="NewtonU"/>
              </a:rPr>
              <a:t>; </a:t>
            </a:r>
            <a:r>
              <a:rPr lang="ru-RU" dirty="0" err="1">
                <a:latin typeface="NewtonU"/>
              </a:rPr>
              <a:t>оптимізація</a:t>
            </a:r>
            <a:r>
              <a:rPr lang="ru-RU" dirty="0">
                <a:latin typeface="NewtonU"/>
              </a:rPr>
              <a:t> </a:t>
            </a:r>
            <a:r>
              <a:rPr lang="ru-RU" dirty="0" err="1" smtClean="0">
                <a:latin typeface="NewtonU"/>
              </a:rPr>
              <a:t>мережі</a:t>
            </a:r>
            <a:r>
              <a:rPr lang="ru-RU" dirty="0" smtClean="0">
                <a:latin typeface="NewtonU"/>
              </a:rPr>
              <a:t> </a:t>
            </a:r>
            <a:r>
              <a:rPr lang="ru-RU" dirty="0" err="1" smtClean="0">
                <a:latin typeface="NewtonU"/>
              </a:rPr>
              <a:t>установ</a:t>
            </a:r>
            <a:r>
              <a:rPr lang="ru-RU" dirty="0" smtClean="0">
                <a:latin typeface="NewtonU"/>
              </a:rPr>
              <a:t> </a:t>
            </a:r>
            <a:r>
              <a:rPr lang="ru-RU" dirty="0" err="1">
                <a:latin typeface="NewtonU"/>
              </a:rPr>
              <a:t>охорони</a:t>
            </a:r>
            <a:r>
              <a:rPr lang="ru-RU" dirty="0">
                <a:latin typeface="NewtonU"/>
              </a:rPr>
              <a:t> здоров’я, в тому </a:t>
            </a:r>
            <a:r>
              <a:rPr lang="ru-RU" dirty="0" err="1">
                <a:latin typeface="NewtonU"/>
              </a:rPr>
              <a:t>числі</a:t>
            </a:r>
            <a:r>
              <a:rPr lang="ru-RU" dirty="0">
                <a:latin typeface="NewtonU"/>
              </a:rPr>
              <a:t> </a:t>
            </a:r>
            <a:r>
              <a:rPr lang="ru-RU" dirty="0" err="1">
                <a:latin typeface="NewtonU"/>
              </a:rPr>
              <a:t>державних</a:t>
            </a:r>
            <a:r>
              <a:rPr lang="ru-RU" dirty="0">
                <a:latin typeface="NewtonU"/>
              </a:rPr>
              <a:t> </a:t>
            </a:r>
            <a:r>
              <a:rPr lang="ru-RU" dirty="0" err="1" smtClean="0">
                <a:latin typeface="NewtonU"/>
              </a:rPr>
              <a:t>медичних</a:t>
            </a:r>
            <a:r>
              <a:rPr lang="ru-RU" dirty="0" smtClean="0">
                <a:latin typeface="NewtonU"/>
              </a:rPr>
              <a:t> </a:t>
            </a:r>
            <a:r>
              <a:rPr lang="ru-RU" dirty="0" err="1" smtClean="0">
                <a:latin typeface="NewtonU"/>
              </a:rPr>
              <a:t>установ</a:t>
            </a:r>
            <a:r>
              <a:rPr lang="ru-RU" dirty="0">
                <a:latin typeface="NewtonU"/>
              </a:rPr>
              <a:t>; нормативно-</a:t>
            </a:r>
            <a:r>
              <a:rPr lang="ru-RU" dirty="0" err="1">
                <a:latin typeface="NewtonU"/>
              </a:rPr>
              <a:t>правове</a:t>
            </a:r>
            <a:r>
              <a:rPr lang="ru-RU" dirty="0">
                <a:latin typeface="NewtonU"/>
              </a:rPr>
              <a:t> </a:t>
            </a:r>
            <a:r>
              <a:rPr lang="ru-RU" dirty="0" err="1">
                <a:latin typeface="NewtonU"/>
              </a:rPr>
              <a:t>врегулювання</a:t>
            </a:r>
            <a:r>
              <a:rPr lang="ru-RU" dirty="0">
                <a:latin typeface="NewtonU"/>
              </a:rPr>
              <a:t> ресурсного </a:t>
            </a:r>
            <a:r>
              <a:rPr lang="ru-RU" dirty="0" err="1" smtClean="0">
                <a:latin typeface="NewtonU"/>
              </a:rPr>
              <a:t>забезпечення</a:t>
            </a:r>
            <a:r>
              <a:rPr lang="ru-RU" dirty="0" smtClean="0">
                <a:latin typeface="NewtonU"/>
              </a:rPr>
              <a:t> </a:t>
            </a:r>
            <a:r>
              <a:rPr lang="ru-RU" dirty="0" err="1">
                <a:latin typeface="NewtonU"/>
              </a:rPr>
              <a:t>установ</a:t>
            </a:r>
            <a:r>
              <a:rPr lang="ru-RU" dirty="0">
                <a:latin typeface="NewtonU"/>
              </a:rPr>
              <a:t> </a:t>
            </a:r>
            <a:r>
              <a:rPr lang="ru-RU" dirty="0" err="1">
                <a:latin typeface="NewtonU"/>
              </a:rPr>
              <a:t>охорони</a:t>
            </a:r>
            <a:r>
              <a:rPr lang="ru-RU" dirty="0">
                <a:latin typeface="NewtonU"/>
              </a:rPr>
              <a:t> здоров’я; нормативно-</a:t>
            </a:r>
            <a:r>
              <a:rPr lang="ru-RU" dirty="0" err="1">
                <a:latin typeface="NewtonU"/>
              </a:rPr>
              <a:t>правове</a:t>
            </a:r>
            <a:r>
              <a:rPr lang="ru-RU" dirty="0">
                <a:latin typeface="NewtonU"/>
              </a:rPr>
              <a:t> </a:t>
            </a:r>
            <a:r>
              <a:rPr lang="ru-RU" dirty="0" err="1" smtClean="0">
                <a:latin typeface="NewtonU"/>
              </a:rPr>
              <a:t>врегулювання</a:t>
            </a:r>
            <a:r>
              <a:rPr lang="ru-RU" dirty="0" smtClean="0">
                <a:latin typeface="NewtonU"/>
              </a:rPr>
              <a:t> </a:t>
            </a:r>
            <a:r>
              <a:rPr lang="ru-RU" dirty="0" err="1">
                <a:latin typeface="NewtonU"/>
              </a:rPr>
              <a:t>фінансового</a:t>
            </a:r>
            <a:r>
              <a:rPr lang="ru-RU" dirty="0">
                <a:latin typeface="NewtonU"/>
              </a:rPr>
              <a:t> </a:t>
            </a:r>
            <a:r>
              <a:rPr lang="ru-RU" dirty="0" err="1">
                <a:latin typeface="NewtonU"/>
              </a:rPr>
              <a:t>забезпечення</a:t>
            </a:r>
            <a:r>
              <a:rPr lang="ru-RU" dirty="0">
                <a:latin typeface="NewtonU"/>
              </a:rPr>
              <a:t> </a:t>
            </a:r>
            <a:r>
              <a:rPr lang="ru-RU" dirty="0" err="1">
                <a:latin typeface="NewtonU"/>
              </a:rPr>
              <a:t>установ</a:t>
            </a:r>
            <a:r>
              <a:rPr lang="ru-RU" dirty="0">
                <a:latin typeface="NewtonU"/>
              </a:rPr>
              <a:t> </a:t>
            </a:r>
            <a:r>
              <a:rPr lang="ru-RU" dirty="0" err="1">
                <a:latin typeface="NewtonU"/>
              </a:rPr>
              <a:t>охорони</a:t>
            </a:r>
            <a:r>
              <a:rPr lang="ru-RU" dirty="0">
                <a:latin typeface="NewtonU"/>
              </a:rPr>
              <a:t> здоров’я</a:t>
            </a:r>
            <a:r>
              <a:rPr lang="ru-RU" dirty="0" smtClean="0">
                <a:latin typeface="NewtonU"/>
              </a:rPr>
              <a:t>; </a:t>
            </a:r>
            <a:r>
              <a:rPr lang="ru-RU" dirty="0" err="1" smtClean="0">
                <a:latin typeface="NewtonU"/>
              </a:rPr>
              <a:t>законодавчо-нормативне</a:t>
            </a:r>
            <a:r>
              <a:rPr lang="ru-RU" dirty="0" smtClean="0">
                <a:latin typeface="NewtonU"/>
              </a:rPr>
              <a:t> </a:t>
            </a:r>
            <a:r>
              <a:rPr lang="ru-RU" dirty="0" err="1">
                <a:latin typeface="NewtonU"/>
              </a:rPr>
              <a:t>врегулювання</a:t>
            </a:r>
            <a:r>
              <a:rPr lang="ru-RU" dirty="0">
                <a:latin typeface="NewtonU"/>
              </a:rPr>
              <a:t> </a:t>
            </a:r>
            <a:r>
              <a:rPr lang="ru-RU" dirty="0" err="1">
                <a:latin typeface="NewtonU"/>
              </a:rPr>
              <a:t>мережі</a:t>
            </a:r>
            <a:r>
              <a:rPr lang="ru-RU" dirty="0">
                <a:latin typeface="NewtonU"/>
              </a:rPr>
              <a:t> </a:t>
            </a:r>
            <a:r>
              <a:rPr lang="ru-RU" dirty="0" err="1">
                <a:latin typeface="NewtonU"/>
              </a:rPr>
              <a:t>державних</a:t>
            </a:r>
            <a:r>
              <a:rPr lang="ru-RU" dirty="0">
                <a:latin typeface="NewtonU"/>
              </a:rPr>
              <a:t> </a:t>
            </a:r>
            <a:r>
              <a:rPr lang="ru-RU" dirty="0" err="1" smtClean="0">
                <a:latin typeface="NewtonU"/>
              </a:rPr>
              <a:t>лікувальних</a:t>
            </a:r>
            <a:r>
              <a:rPr lang="ru-RU" dirty="0" smtClean="0">
                <a:latin typeface="NewtonU"/>
              </a:rPr>
              <a:t> </a:t>
            </a:r>
            <a:r>
              <a:rPr lang="ru-RU" dirty="0" err="1">
                <a:latin typeface="NewtonU"/>
              </a:rPr>
              <a:t>установ</a:t>
            </a:r>
            <a:r>
              <a:rPr lang="ru-RU" dirty="0">
                <a:latin typeface="NewtonU"/>
              </a:rPr>
              <a:t>; </a:t>
            </a:r>
            <a:r>
              <a:rPr lang="ru-RU" dirty="0" err="1">
                <a:latin typeface="NewtonU"/>
              </a:rPr>
              <a:t>визначення</a:t>
            </a:r>
            <a:r>
              <a:rPr lang="ru-RU" dirty="0">
                <a:latin typeface="NewtonU"/>
              </a:rPr>
              <a:t> </a:t>
            </a:r>
            <a:r>
              <a:rPr lang="ru-RU" dirty="0" err="1">
                <a:latin typeface="NewtonU"/>
              </a:rPr>
              <a:t>організаційного</a:t>
            </a:r>
            <a:r>
              <a:rPr lang="ru-RU" dirty="0">
                <a:latin typeface="NewtonU"/>
              </a:rPr>
              <a:t> </a:t>
            </a:r>
            <a:r>
              <a:rPr lang="ru-RU" dirty="0" err="1">
                <a:latin typeface="NewtonU"/>
              </a:rPr>
              <a:t>забезпечення</a:t>
            </a:r>
            <a:endParaRPr lang="ru-RU" dirty="0">
              <a:latin typeface="NewtonU"/>
            </a:endParaRPr>
          </a:p>
          <a:p>
            <a:pPr algn="just"/>
            <a:r>
              <a:rPr lang="uk-UA" dirty="0">
                <a:latin typeface="NewtonU"/>
              </a:rPr>
              <a:t>адміністрування.</a:t>
            </a:r>
            <a:endParaRPr lang="uk-UA" dirty="0"/>
          </a:p>
        </p:txBody>
      </p:sp>
      <p:sp>
        <p:nvSpPr>
          <p:cNvPr id="16" name="Прямоугольник 15"/>
          <p:cNvSpPr/>
          <p:nvPr/>
        </p:nvSpPr>
        <p:spPr>
          <a:xfrm>
            <a:off x="6477000" y="4830704"/>
            <a:ext cx="4648200" cy="3693319"/>
          </a:xfrm>
          <a:prstGeom prst="rect">
            <a:avLst/>
          </a:prstGeom>
        </p:spPr>
        <p:txBody>
          <a:bodyPr wrap="square">
            <a:spAutoFit/>
          </a:bodyPr>
          <a:lstStyle/>
          <a:p>
            <a:pPr algn="just"/>
            <a:r>
              <a:rPr lang="uk-UA" dirty="0">
                <a:latin typeface="NewtonU"/>
              </a:rPr>
              <a:t>розробка </a:t>
            </a:r>
            <a:r>
              <a:rPr lang="uk-UA" dirty="0" smtClean="0">
                <a:latin typeface="NewtonU"/>
              </a:rPr>
              <a:t>фінансової політики </a:t>
            </a:r>
            <a:r>
              <a:rPr lang="uk-UA" dirty="0">
                <a:latin typeface="NewtonU"/>
              </a:rPr>
              <a:t>(державної, </a:t>
            </a:r>
            <a:r>
              <a:rPr lang="uk-UA" dirty="0" smtClean="0">
                <a:latin typeface="NewtonU"/>
              </a:rPr>
              <a:t>регіональної, муніципальної, локальної</a:t>
            </a:r>
            <a:r>
              <a:rPr lang="uk-UA" dirty="0">
                <a:latin typeface="NewtonU"/>
              </a:rPr>
              <a:t>) охорони </a:t>
            </a:r>
            <a:r>
              <a:rPr lang="uk-UA" dirty="0" smtClean="0">
                <a:latin typeface="NewtonU"/>
              </a:rPr>
              <a:t>здоров’я</a:t>
            </a:r>
            <a:r>
              <a:rPr lang="uk-UA" dirty="0">
                <a:latin typeface="NewtonU"/>
              </a:rPr>
              <a:t>; фінансове </a:t>
            </a:r>
            <a:r>
              <a:rPr lang="uk-UA" dirty="0" smtClean="0">
                <a:latin typeface="NewtonU"/>
              </a:rPr>
              <a:t>прогнозування </a:t>
            </a:r>
            <a:r>
              <a:rPr lang="uk-UA" dirty="0">
                <a:latin typeface="NewtonU"/>
              </a:rPr>
              <a:t>і фінансове </a:t>
            </a:r>
            <a:r>
              <a:rPr lang="uk-UA" dirty="0" smtClean="0">
                <a:latin typeface="NewtonU"/>
              </a:rPr>
              <a:t>планування </a:t>
            </a:r>
            <a:r>
              <a:rPr lang="uk-UA" dirty="0">
                <a:latin typeface="NewtonU"/>
              </a:rPr>
              <a:t>(визначення потреб</a:t>
            </a:r>
          </a:p>
          <a:p>
            <a:pPr algn="just"/>
            <a:r>
              <a:rPr lang="ru-RU" dirty="0">
                <a:latin typeface="NewtonU"/>
              </a:rPr>
              <a:t>та </a:t>
            </a:r>
            <a:r>
              <a:rPr lang="uk-UA" dirty="0" smtClean="0">
                <a:latin typeface="NewtonU"/>
              </a:rPr>
              <a:t>обсягів фінансового забезпечення охорони здоров’я в цілому та в розрізі рівнів); оперативне фінансове управління; фінансовий контроль і аудит; моніторинг; аналіз, оцінка ефектів та ефективність фінансового забезпечення охорони здоров’я та в розрізі установ охорони здоров’я різних форм власності</a:t>
            </a:r>
            <a:r>
              <a:rPr lang="ru-RU" dirty="0" smtClean="0">
                <a:latin typeface="NewtonU"/>
              </a:rPr>
              <a:t>.</a:t>
            </a:r>
            <a:endParaRPr lang="uk-UA" dirty="0"/>
          </a:p>
        </p:txBody>
      </p:sp>
      <p:sp>
        <p:nvSpPr>
          <p:cNvPr id="17" name="Прямоугольник 16"/>
          <p:cNvSpPr/>
          <p:nvPr/>
        </p:nvSpPr>
        <p:spPr>
          <a:xfrm>
            <a:off x="12759823" y="4863370"/>
            <a:ext cx="5123447" cy="646331"/>
          </a:xfrm>
          <a:prstGeom prst="rect">
            <a:avLst/>
          </a:prstGeom>
        </p:spPr>
        <p:txBody>
          <a:bodyPr wrap="square">
            <a:spAutoFit/>
          </a:bodyPr>
          <a:lstStyle/>
          <a:p>
            <a:r>
              <a:rPr lang="uk-UA" dirty="0">
                <a:latin typeface="NewtonU"/>
              </a:rPr>
              <a:t>кошторисне планування; </a:t>
            </a:r>
            <a:r>
              <a:rPr lang="uk-UA" dirty="0" smtClean="0">
                <a:latin typeface="NewtonU"/>
              </a:rPr>
              <a:t>кошторисне </a:t>
            </a:r>
            <a:r>
              <a:rPr lang="uk-UA" dirty="0">
                <a:latin typeface="NewtonU"/>
              </a:rPr>
              <a:t>фінансування; внутрішній аудит.</a:t>
            </a:r>
            <a:endParaRPr lang="uk-UA" dirty="0"/>
          </a:p>
        </p:txBody>
      </p:sp>
    </p:spTree>
    <p:extLst>
      <p:ext uri="{BB962C8B-B14F-4D97-AF65-F5344CB8AC3E}">
        <p14:creationId xmlns:p14="http://schemas.microsoft.com/office/powerpoint/2010/main" val="388817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73821" y="3716359"/>
            <a:ext cx="749303" cy="800323"/>
          </a:xfrm>
          <a:custGeom>
            <a:avLst/>
            <a:gdLst/>
            <a:ahLst/>
            <a:cxnLst/>
            <a:rect l="l" t="t" r="r" b="b"/>
            <a:pathLst>
              <a:path w="749303" h="800323">
                <a:moveTo>
                  <a:pt x="0" y="0"/>
                </a:moveTo>
                <a:lnTo>
                  <a:pt x="749302" y="0"/>
                </a:lnTo>
                <a:lnTo>
                  <a:pt x="749302" y="800323"/>
                </a:lnTo>
                <a:lnTo>
                  <a:pt x="0" y="80032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7065674" y="6362700"/>
            <a:ext cx="1710823" cy="1182607"/>
          </a:xfrm>
          <a:custGeom>
            <a:avLst/>
            <a:gdLst/>
            <a:ahLst/>
            <a:cxnLst/>
            <a:rect l="l" t="t" r="r" b="b"/>
            <a:pathLst>
              <a:path w="1710823" h="1182607">
                <a:moveTo>
                  <a:pt x="0" y="0"/>
                </a:moveTo>
                <a:lnTo>
                  <a:pt x="1710824" y="0"/>
                </a:lnTo>
                <a:lnTo>
                  <a:pt x="1710824" y="1182607"/>
                </a:lnTo>
                <a:lnTo>
                  <a:pt x="0" y="1182607"/>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a:ln cap="sq">
            <a:noFill/>
            <a:prstDash val="solid"/>
            <a:miter/>
          </a:ln>
        </p:spPr>
      </p:sp>
      <p:sp>
        <p:nvSpPr>
          <p:cNvPr id="4" name="Freeform 4"/>
          <p:cNvSpPr/>
          <p:nvPr/>
        </p:nvSpPr>
        <p:spPr>
          <a:xfrm>
            <a:off x="17179231" y="2857500"/>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533400" y="289819"/>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TextBox 6"/>
          <p:cNvSpPr txBox="1"/>
          <p:nvPr/>
        </p:nvSpPr>
        <p:spPr>
          <a:xfrm>
            <a:off x="1028700" y="367765"/>
            <a:ext cx="15977855" cy="496226"/>
          </a:xfrm>
          <a:prstGeom prst="rect">
            <a:avLst/>
          </a:prstGeom>
        </p:spPr>
        <p:txBody>
          <a:bodyPr lIns="0" tIns="0" rIns="0" bIns="0" rtlCol="0" anchor="t">
            <a:spAutoFit/>
          </a:bodyPr>
          <a:lstStyle/>
          <a:p>
            <a:pPr algn="ctr">
              <a:lnSpc>
                <a:spcPts val="3800"/>
              </a:lnSpc>
            </a:pPr>
            <a:r>
              <a:rPr lang="uk-UA" sz="3800" b="1" dirty="0" smtClean="0">
                <a:solidFill>
                  <a:srgbClr val="293A54"/>
                </a:solidFill>
                <a:latin typeface="Poppins Bold"/>
                <a:ea typeface="Poppins Bold"/>
                <a:cs typeface="Poppins Bold"/>
                <a:sym typeface="Poppins Bold"/>
              </a:rPr>
              <a:t>УПРАВЛІННЯ ОХОРОНОЮ ЗДОРОВ’Я НАСЕЛЕННЯ</a:t>
            </a:r>
            <a:endParaRPr lang="en-US" sz="3800" b="1" dirty="0">
              <a:solidFill>
                <a:srgbClr val="293A54"/>
              </a:solidFill>
              <a:latin typeface="Poppins Bold"/>
              <a:ea typeface="Poppins Bold"/>
              <a:cs typeface="Poppins Bold"/>
              <a:sym typeface="Poppins Bold"/>
            </a:endParaRPr>
          </a:p>
        </p:txBody>
      </p:sp>
      <p:sp>
        <p:nvSpPr>
          <p:cNvPr id="10" name="Freeform 5"/>
          <p:cNvSpPr/>
          <p:nvPr/>
        </p:nvSpPr>
        <p:spPr>
          <a:xfrm>
            <a:off x="8045005" y="1006843"/>
            <a:ext cx="2013395" cy="1698257"/>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1" name="Freeform 5"/>
          <p:cNvSpPr/>
          <p:nvPr/>
        </p:nvSpPr>
        <p:spPr>
          <a:xfrm>
            <a:off x="14016434" y="990243"/>
            <a:ext cx="1956486" cy="2476857"/>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2" name="Прямоугольник 11"/>
          <p:cNvSpPr/>
          <p:nvPr/>
        </p:nvSpPr>
        <p:spPr>
          <a:xfrm>
            <a:off x="533400" y="2150515"/>
            <a:ext cx="7387686" cy="1200329"/>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uk-UA" b="1" i="1" dirty="0" smtClean="0">
                <a:latin typeface="NewtonU-Italic"/>
              </a:rPr>
              <a:t>в Україні є комплексним завданням всього українського суспільства, в реалізації якого беруть участь безліч секторів національного господарства і структур управління</a:t>
            </a:r>
            <a:r>
              <a:rPr lang="ru-RU" b="1" i="1" dirty="0" smtClean="0">
                <a:latin typeface="NewtonU-Italic"/>
              </a:rPr>
              <a:t>.</a:t>
            </a:r>
            <a:endParaRPr lang="uk-UA" b="1" dirty="0"/>
          </a:p>
        </p:txBody>
      </p:sp>
      <p:sp>
        <p:nvSpPr>
          <p:cNvPr id="13" name="Прямоугольник 12"/>
          <p:cNvSpPr/>
          <p:nvPr/>
        </p:nvSpPr>
        <p:spPr>
          <a:xfrm>
            <a:off x="9296400" y="3593352"/>
            <a:ext cx="6969588" cy="92333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uk-UA" b="1" i="1" dirty="0" smtClean="0">
                <a:latin typeface="NewtonU-Italic"/>
              </a:rPr>
              <a:t>Чинники, що визначають форми і методи управління системою охорони здоров’я населення в цілому і на окремих територіях:</a:t>
            </a:r>
            <a:endParaRPr lang="uk-UA" b="1" dirty="0"/>
          </a:p>
        </p:txBody>
      </p:sp>
      <p:sp>
        <p:nvSpPr>
          <p:cNvPr id="15" name="Прямоугольник 14"/>
          <p:cNvSpPr/>
          <p:nvPr/>
        </p:nvSpPr>
        <p:spPr>
          <a:xfrm>
            <a:off x="9051702" y="5098483"/>
            <a:ext cx="7214286" cy="4893647"/>
          </a:xfrm>
          <a:prstGeom prst="rect">
            <a:avLst/>
          </a:prstGeom>
        </p:spPr>
        <p:txBody>
          <a:bodyPr wrap="square">
            <a:spAutoFit/>
          </a:bodyPr>
          <a:lstStyle/>
          <a:p>
            <a:pPr marL="285750" indent="-285750" algn="just">
              <a:buFont typeface="Wingdings" panose="05000000000000000000" pitchFamily="2" charset="2"/>
              <a:buChar char="q"/>
            </a:pPr>
            <a:r>
              <a:rPr lang="uk-UA" sz="2400" dirty="0" smtClean="0"/>
              <a:t>соціальні чинники та соціальна спрямованість рішень, дій державних, регіональних, місцевих органів влади;</a:t>
            </a:r>
          </a:p>
          <a:p>
            <a:pPr marL="285750" indent="-285750" algn="just">
              <a:buFont typeface="Wingdings" panose="05000000000000000000" pitchFamily="2" charset="2"/>
              <a:buChar char="q"/>
            </a:pPr>
            <a:r>
              <a:rPr lang="uk-UA" sz="2400" dirty="0" smtClean="0"/>
              <a:t>рівень соціально-економічного розвитку країни в цілому</a:t>
            </a:r>
            <a:r>
              <a:rPr lang="ru-RU" sz="2400" dirty="0" smtClean="0"/>
              <a:t> </a:t>
            </a:r>
            <a:r>
              <a:rPr lang="uk-UA" sz="2400" dirty="0" smtClean="0"/>
              <a:t>і </a:t>
            </a:r>
            <a:r>
              <a:rPr lang="uk-UA" sz="2400" dirty="0"/>
              <a:t>окремих її регіонів;</a:t>
            </a:r>
          </a:p>
          <a:p>
            <a:pPr marL="285750" indent="-285750" algn="just">
              <a:buFont typeface="Wingdings" panose="05000000000000000000" pitchFamily="2" charset="2"/>
              <a:buChar char="q"/>
            </a:pPr>
            <a:r>
              <a:rPr lang="uk-UA" sz="2400" dirty="0" smtClean="0"/>
              <a:t> </a:t>
            </a:r>
            <a:r>
              <a:rPr lang="uk-UA" sz="2400" dirty="0"/>
              <a:t>реалізація принципів </a:t>
            </a:r>
            <a:r>
              <a:rPr lang="uk-UA" sz="2400" dirty="0" smtClean="0"/>
              <a:t>соціаль</a:t>
            </a:r>
            <a:r>
              <a:rPr lang="ru-RU" sz="2400" dirty="0" smtClean="0"/>
              <a:t>ної </a:t>
            </a:r>
            <a:r>
              <a:rPr lang="uk-UA" sz="2400" dirty="0" smtClean="0"/>
              <a:t>справедливості</a:t>
            </a:r>
            <a:r>
              <a:rPr lang="ru-RU" sz="2400" dirty="0" smtClean="0"/>
              <a:t> та </a:t>
            </a:r>
            <a:r>
              <a:rPr lang="uk-UA" sz="2400" dirty="0" smtClean="0"/>
              <a:t>доступності</a:t>
            </a:r>
            <a:r>
              <a:rPr lang="ru-RU" sz="2400" dirty="0" smtClean="0"/>
              <a:t> для </a:t>
            </a:r>
            <a:r>
              <a:rPr lang="uk-UA" sz="2400" dirty="0" smtClean="0"/>
              <a:t>всіх членів суспільства досягнень </a:t>
            </a:r>
            <a:r>
              <a:rPr lang="ru-RU" sz="2400" dirty="0" smtClean="0"/>
              <a:t>науки </a:t>
            </a:r>
            <a:r>
              <a:rPr lang="uk-UA" sz="2400" dirty="0" smtClean="0"/>
              <a:t>в </a:t>
            </a:r>
            <a:r>
              <a:rPr lang="uk-UA" sz="2400" dirty="0"/>
              <a:t>галузі охорони здоров’я;</a:t>
            </a:r>
          </a:p>
          <a:p>
            <a:pPr marL="285750" indent="-285750" algn="just">
              <a:buFont typeface="Wingdings" panose="05000000000000000000" pitchFamily="2" charset="2"/>
              <a:buChar char="q"/>
            </a:pPr>
            <a:r>
              <a:rPr lang="uk-UA" sz="2400" dirty="0" smtClean="0"/>
              <a:t>рівень </a:t>
            </a:r>
            <a:r>
              <a:rPr lang="uk-UA" sz="2400" dirty="0"/>
              <a:t>наукового </a:t>
            </a:r>
            <a:r>
              <a:rPr lang="uk-UA" sz="2400" dirty="0" smtClean="0"/>
              <a:t>забезпечення проблем </a:t>
            </a:r>
            <a:r>
              <a:rPr lang="uk-UA" sz="2400" dirty="0"/>
              <a:t>охорони здоров’я;</a:t>
            </a:r>
          </a:p>
          <a:p>
            <a:pPr marL="285750" indent="-285750" algn="just">
              <a:buFont typeface="Wingdings" panose="05000000000000000000" pitchFamily="2" charset="2"/>
              <a:buChar char="q"/>
            </a:pPr>
            <a:r>
              <a:rPr lang="uk-UA" sz="2400" dirty="0" smtClean="0"/>
              <a:t>адаптація </a:t>
            </a:r>
            <a:r>
              <a:rPr lang="uk-UA" sz="2400" dirty="0"/>
              <a:t>міжнародного </a:t>
            </a:r>
            <a:r>
              <a:rPr lang="uk-UA" sz="2400" dirty="0" smtClean="0"/>
              <a:t>досвіду в </a:t>
            </a:r>
            <a:r>
              <a:rPr lang="uk-UA" sz="2400" dirty="0"/>
              <a:t>галузі медико-соціального </a:t>
            </a:r>
            <a:r>
              <a:rPr lang="uk-UA" sz="2400" dirty="0" smtClean="0"/>
              <a:t>забезпечення</a:t>
            </a:r>
            <a:r>
              <a:rPr lang="ru-RU" sz="2400" dirty="0" smtClean="0"/>
              <a:t> </a:t>
            </a:r>
            <a:r>
              <a:rPr lang="ru-RU" sz="2400" dirty="0"/>
              <a:t>населення країни в цілому і в </a:t>
            </a:r>
            <a:r>
              <a:rPr lang="ru-RU" sz="2400" dirty="0" err="1" smtClean="0"/>
              <a:t>різ</a:t>
            </a:r>
            <a:r>
              <a:rPr lang="uk-UA" sz="2400" dirty="0" smtClean="0"/>
              <a:t>них </a:t>
            </a:r>
            <a:r>
              <a:rPr lang="uk-UA" sz="2400" dirty="0"/>
              <a:t>регіонах.</a:t>
            </a:r>
          </a:p>
        </p:txBody>
      </p:sp>
    </p:spTree>
    <p:extLst>
      <p:ext uri="{BB962C8B-B14F-4D97-AF65-F5344CB8AC3E}">
        <p14:creationId xmlns:p14="http://schemas.microsoft.com/office/powerpoint/2010/main" val="3060078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2094177" y="1947985"/>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t="-26865" b="-26865"/>
              </a:stretch>
            </a:blipFill>
          </p:spPr>
        </p:sp>
      </p:grpSp>
      <p:sp>
        <p:nvSpPr>
          <p:cNvPr id="4" name="Freeform 4"/>
          <p:cNvSpPr/>
          <p:nvPr/>
        </p:nvSpPr>
        <p:spPr>
          <a:xfrm>
            <a:off x="8836135" y="1411346"/>
            <a:ext cx="2529846" cy="2343270"/>
          </a:xfrm>
          <a:custGeom>
            <a:avLst/>
            <a:gdLst/>
            <a:ahLst/>
            <a:cxnLst/>
            <a:rect l="l" t="t" r="r" b="b"/>
            <a:pathLst>
              <a:path w="2529846" h="2343270">
                <a:moveTo>
                  <a:pt x="0" y="0"/>
                </a:moveTo>
                <a:lnTo>
                  <a:pt x="2529846" y="0"/>
                </a:lnTo>
                <a:lnTo>
                  <a:pt x="2529846" y="2343270"/>
                </a:lnTo>
                <a:lnTo>
                  <a:pt x="0" y="234327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Freeform 5"/>
          <p:cNvSpPr/>
          <p:nvPr/>
        </p:nvSpPr>
        <p:spPr>
          <a:xfrm>
            <a:off x="1416535" y="6734074"/>
            <a:ext cx="3360034" cy="2524226"/>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rot="-1101188">
            <a:off x="3371242" y="78983"/>
            <a:ext cx="1666581" cy="2013995"/>
          </a:xfrm>
          <a:custGeom>
            <a:avLst/>
            <a:gdLst/>
            <a:ahLst/>
            <a:cxnLst/>
            <a:rect l="l" t="t" r="r" b="b"/>
            <a:pathLst>
              <a:path w="1666581" h="2013995">
                <a:moveTo>
                  <a:pt x="0" y="0"/>
                </a:moveTo>
                <a:lnTo>
                  <a:pt x="1666581" y="0"/>
                </a:lnTo>
                <a:lnTo>
                  <a:pt x="1666581" y="2013995"/>
                </a:lnTo>
                <a:lnTo>
                  <a:pt x="0" y="2013995"/>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a:ln cap="sq">
            <a:noFill/>
            <a:prstDash val="solid"/>
            <a:miter/>
          </a:ln>
        </p:spPr>
      </p:sp>
      <p:sp>
        <p:nvSpPr>
          <p:cNvPr id="7" name="Freeform 7"/>
          <p:cNvSpPr/>
          <p:nvPr/>
        </p:nvSpPr>
        <p:spPr>
          <a:xfrm rot="376352">
            <a:off x="2120278" y="2051394"/>
            <a:ext cx="505486" cy="505486"/>
          </a:xfrm>
          <a:custGeom>
            <a:avLst/>
            <a:gdLst/>
            <a:ahLst/>
            <a:cxnLst/>
            <a:rect l="l" t="t" r="r" b="b"/>
            <a:pathLst>
              <a:path w="505486" h="505486">
                <a:moveTo>
                  <a:pt x="0" y="0"/>
                </a:moveTo>
                <a:lnTo>
                  <a:pt x="505486" y="0"/>
                </a:lnTo>
                <a:lnTo>
                  <a:pt x="505486" y="505486"/>
                </a:lnTo>
                <a:lnTo>
                  <a:pt x="0" y="505486"/>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8" name="Freeform 8"/>
          <p:cNvSpPr/>
          <p:nvPr/>
        </p:nvSpPr>
        <p:spPr>
          <a:xfrm rot="-7956612">
            <a:off x="14776313" y="912144"/>
            <a:ext cx="4124422" cy="2783985"/>
          </a:xfrm>
          <a:custGeom>
            <a:avLst/>
            <a:gdLst/>
            <a:ahLst/>
            <a:cxnLst/>
            <a:rect l="l" t="t" r="r" b="b"/>
            <a:pathLst>
              <a:path w="4124422" h="2783985">
                <a:moveTo>
                  <a:pt x="0" y="0"/>
                </a:moveTo>
                <a:lnTo>
                  <a:pt x="4124422" y="0"/>
                </a:lnTo>
                <a:lnTo>
                  <a:pt x="4124422" y="2783985"/>
                </a:lnTo>
                <a:lnTo>
                  <a:pt x="0" y="2783985"/>
                </a:lnTo>
                <a:lnTo>
                  <a:pt x="0" y="0"/>
                </a:lnTo>
                <a:close/>
              </a:path>
            </a:pathLst>
          </a:custGeom>
          <a:blipFill>
            <a:blip r:embed="rId11">
              <a:alphaModFix amt="14000"/>
              <a:extLst>
                <a:ext uri="{96DAC541-7B7A-43D3-8B79-37D633B846F1}">
                  <asvg:svgBlip xmlns="" xmlns:asvg="http://schemas.microsoft.com/office/drawing/2016/SVG/main" r:embed="rId12"/>
                </a:ext>
              </a:extLst>
            </a:blip>
            <a:stretch>
              <a:fillRect/>
            </a:stretch>
          </a:blipFill>
        </p:spPr>
      </p:sp>
      <p:sp>
        <p:nvSpPr>
          <p:cNvPr id="9" name="Freeform 9"/>
          <p:cNvSpPr/>
          <p:nvPr/>
        </p:nvSpPr>
        <p:spPr>
          <a:xfrm>
            <a:off x="16234468" y="9190474"/>
            <a:ext cx="829913" cy="466826"/>
          </a:xfrm>
          <a:custGeom>
            <a:avLst/>
            <a:gdLst/>
            <a:ahLst/>
            <a:cxnLst/>
            <a:rect l="l" t="t" r="r" b="b"/>
            <a:pathLst>
              <a:path w="829913" h="466826">
                <a:moveTo>
                  <a:pt x="0" y="0"/>
                </a:moveTo>
                <a:lnTo>
                  <a:pt x="829913" y="0"/>
                </a:lnTo>
                <a:lnTo>
                  <a:pt x="829913" y="466826"/>
                </a:lnTo>
                <a:lnTo>
                  <a:pt x="0" y="466826"/>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0" name="Freeform 10"/>
          <p:cNvSpPr/>
          <p:nvPr/>
        </p:nvSpPr>
        <p:spPr>
          <a:xfrm>
            <a:off x="8237636" y="9024887"/>
            <a:ext cx="399000" cy="399000"/>
          </a:xfrm>
          <a:custGeom>
            <a:avLst/>
            <a:gdLst/>
            <a:ahLst/>
            <a:cxnLst/>
            <a:rect l="l" t="t" r="r" b="b"/>
            <a:pathLst>
              <a:path w="399000" h="399000">
                <a:moveTo>
                  <a:pt x="0" y="0"/>
                </a:moveTo>
                <a:lnTo>
                  <a:pt x="399000" y="0"/>
                </a:lnTo>
                <a:lnTo>
                  <a:pt x="399000" y="399000"/>
                </a:lnTo>
                <a:lnTo>
                  <a:pt x="0" y="399000"/>
                </a:lnTo>
                <a:lnTo>
                  <a:pt x="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1" name="TextBox 11"/>
          <p:cNvSpPr txBox="1"/>
          <p:nvPr/>
        </p:nvSpPr>
        <p:spPr>
          <a:xfrm>
            <a:off x="5571089" y="487043"/>
            <a:ext cx="11078336" cy="541657"/>
          </a:xfrm>
          <a:prstGeom prst="rect">
            <a:avLst/>
          </a:prstGeom>
        </p:spPr>
        <p:txBody>
          <a:bodyPr lIns="0" tIns="0" rIns="0" bIns="0" rtlCol="0" anchor="t">
            <a:spAutoFit/>
          </a:bodyPr>
          <a:lstStyle/>
          <a:p>
            <a:pPr algn="l">
              <a:lnSpc>
                <a:spcPts val="3700"/>
              </a:lnSpc>
            </a:pPr>
            <a:r>
              <a:rPr lang="en-US" sz="3700" b="1">
                <a:solidFill>
                  <a:srgbClr val="293A54"/>
                </a:solidFill>
                <a:latin typeface="Poppins Bold"/>
                <a:ea typeface="Poppins Bold"/>
                <a:cs typeface="Poppins Bold"/>
                <a:sym typeface="Poppins Bold"/>
              </a:rPr>
              <a:t>СИСТЕМА ОХОРОНИ ЗДОРОВ'Я В УКРАЇНІ </a:t>
            </a:r>
          </a:p>
        </p:txBody>
      </p:sp>
      <p:sp>
        <p:nvSpPr>
          <p:cNvPr id="12" name="TextBox 12"/>
          <p:cNvSpPr txBox="1"/>
          <p:nvPr/>
        </p:nvSpPr>
        <p:spPr>
          <a:xfrm>
            <a:off x="8836135" y="3916575"/>
            <a:ext cx="8851852" cy="4789805"/>
          </a:xfrm>
          <a:prstGeom prst="rect">
            <a:avLst/>
          </a:prstGeom>
        </p:spPr>
        <p:txBody>
          <a:bodyPr lIns="0" tIns="0" rIns="0" bIns="0" rtlCol="0" anchor="t">
            <a:spAutoFit/>
          </a:bodyPr>
          <a:lstStyle/>
          <a:p>
            <a:pPr algn="just">
              <a:lnSpc>
                <a:spcPts val="3220"/>
              </a:lnSpc>
            </a:pPr>
            <a:r>
              <a:rPr lang="en-US" sz="2300">
                <a:solidFill>
                  <a:srgbClr val="000000"/>
                </a:solidFill>
                <a:latin typeface="Garet"/>
                <a:ea typeface="Garet"/>
                <a:cs typeface="Garet"/>
                <a:sym typeface="Garet"/>
              </a:rPr>
              <a:t>це комплексна галузь, що реформується, з метою забезпечення доступної та якісної медичної допомоги, базується на Національній службі здоров'я України (НСЗУ), яка фінансує послуги за програмою медичних гарантій, та модернізується за допомогою Електронної системи охорони здоров'я (ЕСОЗ) для цифрових сервісів (е-декларації, е-направлення, е-рецепти). Реформа включає запровадження відшкодування вартості ліків, створення електронних інструментів та перехід на сучасні стандарти, що забезпечують прозорість та ефективність. </a:t>
            </a:r>
          </a:p>
          <a:p>
            <a:pPr algn="just">
              <a:lnSpc>
                <a:spcPts val="3220"/>
              </a:lnSpc>
            </a:pPr>
            <a:endParaRPr lang="en-US" sz="2300">
              <a:solidFill>
                <a:srgbClr val="000000"/>
              </a:solidFill>
              <a:latin typeface="Garet"/>
              <a:ea typeface="Garet"/>
              <a:cs typeface="Garet"/>
              <a:sym typeface="Garet"/>
            </a:endParaRPr>
          </a:p>
        </p:txBody>
      </p:sp>
    </p:spTree>
    <p:extLst>
      <p:ext uri="{BB962C8B-B14F-4D97-AF65-F5344CB8AC3E}">
        <p14:creationId xmlns:p14="http://schemas.microsoft.com/office/powerpoint/2010/main" val="1545541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07969" y="2122822"/>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l="-23271" r="-23271"/>
              </a:stretch>
            </a:blipFill>
          </p:spPr>
        </p:sp>
      </p:grpSp>
      <p:sp>
        <p:nvSpPr>
          <p:cNvPr id="4" name="Freeform 4"/>
          <p:cNvSpPr/>
          <p:nvPr/>
        </p:nvSpPr>
        <p:spPr>
          <a:xfrm>
            <a:off x="8622086" y="2742158"/>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a:ln cap="sq">
            <a:noFill/>
            <a:prstDash val="solid"/>
            <a:miter/>
          </a:ln>
        </p:spPr>
      </p:sp>
      <p:sp>
        <p:nvSpPr>
          <p:cNvPr id="5" name="Freeform 5"/>
          <p:cNvSpPr/>
          <p:nvPr/>
        </p:nvSpPr>
        <p:spPr>
          <a:xfrm>
            <a:off x="8622086" y="4155568"/>
            <a:ext cx="521914" cy="521914"/>
          </a:xfrm>
          <a:custGeom>
            <a:avLst/>
            <a:gdLst/>
            <a:ahLst/>
            <a:cxnLst/>
            <a:rect l="l" t="t" r="r" b="b"/>
            <a:pathLst>
              <a:path w="521914" h="521914">
                <a:moveTo>
                  <a:pt x="0" y="0"/>
                </a:moveTo>
                <a:lnTo>
                  <a:pt x="521914" y="0"/>
                </a:lnTo>
                <a:lnTo>
                  <a:pt x="521914" y="521915"/>
                </a:lnTo>
                <a:lnTo>
                  <a:pt x="0" y="521915"/>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a:ln cap="sq">
            <a:noFill/>
            <a:prstDash val="solid"/>
            <a:miter/>
          </a:ln>
        </p:spPr>
      </p:sp>
      <p:sp>
        <p:nvSpPr>
          <p:cNvPr id="6" name="Freeform 6"/>
          <p:cNvSpPr/>
          <p:nvPr/>
        </p:nvSpPr>
        <p:spPr>
          <a:xfrm>
            <a:off x="8622086" y="5489410"/>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a:ln cap="sq">
            <a:noFill/>
            <a:prstDash val="solid"/>
            <a:miter/>
          </a:ln>
        </p:spPr>
      </p:sp>
      <p:sp>
        <p:nvSpPr>
          <p:cNvPr id="7" name="Freeform 7"/>
          <p:cNvSpPr/>
          <p:nvPr/>
        </p:nvSpPr>
        <p:spPr>
          <a:xfrm rot="-969902" flipH="1" flipV="1">
            <a:off x="759180" y="896063"/>
            <a:ext cx="2240428" cy="2097601"/>
          </a:xfrm>
          <a:custGeom>
            <a:avLst/>
            <a:gdLst/>
            <a:ahLst/>
            <a:cxnLst/>
            <a:rect l="l" t="t" r="r" b="b"/>
            <a:pathLst>
              <a:path w="2240428" h="2097601">
                <a:moveTo>
                  <a:pt x="2240428" y="2097601"/>
                </a:moveTo>
                <a:lnTo>
                  <a:pt x="0" y="2097601"/>
                </a:lnTo>
                <a:lnTo>
                  <a:pt x="0" y="0"/>
                </a:lnTo>
                <a:lnTo>
                  <a:pt x="2240428" y="0"/>
                </a:lnTo>
                <a:lnTo>
                  <a:pt x="2240428" y="2097601"/>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8" name="Freeform 8"/>
          <p:cNvSpPr/>
          <p:nvPr/>
        </p:nvSpPr>
        <p:spPr>
          <a:xfrm rot="-2050075">
            <a:off x="15286593" y="7515482"/>
            <a:ext cx="3437981" cy="2853524"/>
          </a:xfrm>
          <a:custGeom>
            <a:avLst/>
            <a:gdLst/>
            <a:ahLst/>
            <a:cxnLst/>
            <a:rect l="l" t="t" r="r" b="b"/>
            <a:pathLst>
              <a:path w="3437981" h="2853524">
                <a:moveTo>
                  <a:pt x="0" y="0"/>
                </a:moveTo>
                <a:lnTo>
                  <a:pt x="3437981" y="0"/>
                </a:lnTo>
                <a:lnTo>
                  <a:pt x="3437981" y="2853524"/>
                </a:lnTo>
                <a:lnTo>
                  <a:pt x="0" y="2853524"/>
                </a:lnTo>
                <a:lnTo>
                  <a:pt x="0" y="0"/>
                </a:lnTo>
                <a:close/>
              </a:path>
            </a:pathLst>
          </a:custGeom>
          <a:blipFill>
            <a:blip r:embed="rId7">
              <a:alphaModFix amt="14000"/>
              <a:extLst>
                <a:ext uri="{96DAC541-7B7A-43D3-8B79-37D633B846F1}">
                  <asvg:svgBlip xmlns="" xmlns:asvg="http://schemas.microsoft.com/office/drawing/2016/SVG/main" r:embed="rId8"/>
                </a:ext>
              </a:extLst>
            </a:blip>
            <a:stretch>
              <a:fillRect/>
            </a:stretch>
          </a:blipFill>
          <a:ln cap="sq">
            <a:noFill/>
            <a:prstDash val="solid"/>
            <a:miter/>
          </a:ln>
        </p:spPr>
      </p:sp>
      <p:sp>
        <p:nvSpPr>
          <p:cNvPr id="9" name="Freeform 9"/>
          <p:cNvSpPr/>
          <p:nvPr/>
        </p:nvSpPr>
        <p:spPr>
          <a:xfrm>
            <a:off x="5727380" y="6796328"/>
            <a:ext cx="2529431" cy="2336562"/>
          </a:xfrm>
          <a:custGeom>
            <a:avLst/>
            <a:gdLst/>
            <a:ahLst/>
            <a:cxnLst/>
            <a:rect l="l" t="t" r="r" b="b"/>
            <a:pathLst>
              <a:path w="2529431" h="2336562">
                <a:moveTo>
                  <a:pt x="0" y="0"/>
                </a:moveTo>
                <a:lnTo>
                  <a:pt x="2529430" y="0"/>
                </a:lnTo>
                <a:lnTo>
                  <a:pt x="2529430" y="2336562"/>
                </a:lnTo>
                <a:lnTo>
                  <a:pt x="0" y="2336562"/>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a:ln cap="sq">
            <a:noFill/>
            <a:prstDash val="solid"/>
            <a:miter/>
          </a:ln>
        </p:spPr>
      </p:sp>
      <p:sp>
        <p:nvSpPr>
          <p:cNvPr id="10" name="Freeform 10"/>
          <p:cNvSpPr/>
          <p:nvPr/>
        </p:nvSpPr>
        <p:spPr>
          <a:xfrm>
            <a:off x="16403606" y="203402"/>
            <a:ext cx="2172141" cy="2066249"/>
          </a:xfrm>
          <a:custGeom>
            <a:avLst/>
            <a:gdLst/>
            <a:ahLst/>
            <a:cxnLst/>
            <a:rect l="l" t="t" r="r" b="b"/>
            <a:pathLst>
              <a:path w="2172141" h="2066249">
                <a:moveTo>
                  <a:pt x="0" y="0"/>
                </a:moveTo>
                <a:lnTo>
                  <a:pt x="2172140" y="0"/>
                </a:lnTo>
                <a:lnTo>
                  <a:pt x="2172140" y="2066249"/>
                </a:lnTo>
                <a:lnTo>
                  <a:pt x="0" y="2066249"/>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1" name="Freeform 11"/>
          <p:cNvSpPr/>
          <p:nvPr/>
        </p:nvSpPr>
        <p:spPr>
          <a:xfrm>
            <a:off x="1028700" y="9086002"/>
            <a:ext cx="1378386" cy="344596"/>
          </a:xfrm>
          <a:custGeom>
            <a:avLst/>
            <a:gdLst/>
            <a:ahLst/>
            <a:cxnLst/>
            <a:rect l="l" t="t" r="r" b="b"/>
            <a:pathLst>
              <a:path w="1378386" h="344596">
                <a:moveTo>
                  <a:pt x="0" y="0"/>
                </a:moveTo>
                <a:lnTo>
                  <a:pt x="1378386" y="0"/>
                </a:lnTo>
                <a:lnTo>
                  <a:pt x="1378386" y="344596"/>
                </a:lnTo>
                <a:lnTo>
                  <a:pt x="0" y="344596"/>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2" name="TextBox 12"/>
          <p:cNvSpPr txBox="1"/>
          <p:nvPr/>
        </p:nvSpPr>
        <p:spPr>
          <a:xfrm>
            <a:off x="3094584" y="673280"/>
            <a:ext cx="13138180" cy="708026"/>
          </a:xfrm>
          <a:prstGeom prst="rect">
            <a:avLst/>
          </a:prstGeom>
        </p:spPr>
        <p:txBody>
          <a:bodyPr lIns="0" tIns="0" rIns="0" bIns="0" rtlCol="0" anchor="t">
            <a:spAutoFit/>
          </a:bodyPr>
          <a:lstStyle/>
          <a:p>
            <a:pPr algn="l">
              <a:lnSpc>
                <a:spcPts val="5000"/>
              </a:lnSpc>
            </a:pPr>
            <a:r>
              <a:rPr lang="en-US" sz="5000" b="1">
                <a:solidFill>
                  <a:srgbClr val="293A54"/>
                </a:solidFill>
                <a:latin typeface="Poppins Bold"/>
                <a:ea typeface="Poppins Bold"/>
                <a:cs typeface="Poppins Bold"/>
                <a:sym typeface="Poppins Bold"/>
              </a:rPr>
              <a:t>ОСНОВНІ КОМПОНЕНТИ ТА ПРИНЦИПИ:</a:t>
            </a:r>
          </a:p>
        </p:txBody>
      </p:sp>
      <p:sp>
        <p:nvSpPr>
          <p:cNvPr id="13" name="TextBox 13"/>
          <p:cNvSpPr txBox="1"/>
          <p:nvPr/>
        </p:nvSpPr>
        <p:spPr>
          <a:xfrm>
            <a:off x="9402717" y="2694533"/>
            <a:ext cx="8540685" cy="1189355"/>
          </a:xfrm>
          <a:prstGeom prst="rect">
            <a:avLst/>
          </a:prstGeom>
        </p:spPr>
        <p:txBody>
          <a:bodyPr lIns="0" tIns="0" rIns="0" bIns="0" rtlCol="0" anchor="t">
            <a:spAutoFit/>
          </a:bodyPr>
          <a:lstStyle/>
          <a:p>
            <a:pPr algn="just">
              <a:lnSpc>
                <a:spcPts val="3220"/>
              </a:lnSpc>
            </a:pPr>
            <a:r>
              <a:rPr lang="en-US" sz="2300">
                <a:solidFill>
                  <a:srgbClr val="000000"/>
                </a:solidFill>
                <a:latin typeface="Garet"/>
                <a:ea typeface="Garet"/>
                <a:cs typeface="Garet"/>
                <a:sym typeface="Garet"/>
              </a:rPr>
              <a:t>Фінансування: НСЗУ укладає договори з медзакладами для надання послуг, які покриваються державою.</a:t>
            </a:r>
          </a:p>
          <a:p>
            <a:pPr algn="just">
              <a:lnSpc>
                <a:spcPts val="3220"/>
              </a:lnSpc>
            </a:pPr>
            <a:endParaRPr lang="en-US" sz="2300">
              <a:solidFill>
                <a:srgbClr val="000000"/>
              </a:solidFill>
              <a:latin typeface="Garet"/>
              <a:ea typeface="Garet"/>
              <a:cs typeface="Garet"/>
              <a:sym typeface="Garet"/>
            </a:endParaRPr>
          </a:p>
        </p:txBody>
      </p:sp>
      <p:sp>
        <p:nvSpPr>
          <p:cNvPr id="14" name="TextBox 14"/>
          <p:cNvSpPr txBox="1"/>
          <p:nvPr/>
        </p:nvSpPr>
        <p:spPr>
          <a:xfrm>
            <a:off x="9402717" y="4160962"/>
            <a:ext cx="8540685" cy="1589405"/>
          </a:xfrm>
          <a:prstGeom prst="rect">
            <a:avLst/>
          </a:prstGeom>
        </p:spPr>
        <p:txBody>
          <a:bodyPr lIns="0" tIns="0" rIns="0" bIns="0" rtlCol="0" anchor="t">
            <a:spAutoFit/>
          </a:bodyPr>
          <a:lstStyle/>
          <a:p>
            <a:pPr algn="just">
              <a:lnSpc>
                <a:spcPts val="3220"/>
              </a:lnSpc>
            </a:pPr>
            <a:r>
              <a:rPr lang="en-US" sz="2300">
                <a:solidFill>
                  <a:srgbClr val="000000"/>
                </a:solidFill>
                <a:latin typeface="Garet"/>
                <a:ea typeface="Garet"/>
                <a:cs typeface="Garet"/>
                <a:sym typeface="Garet"/>
              </a:rPr>
              <a:t>Доступність та якість: Мета – забезпечити вчасну та ефективну допомогу, орієнтовану на європейські стандарти.</a:t>
            </a:r>
          </a:p>
          <a:p>
            <a:pPr algn="just">
              <a:lnSpc>
                <a:spcPts val="3220"/>
              </a:lnSpc>
            </a:pPr>
            <a:endParaRPr lang="en-US" sz="2300">
              <a:solidFill>
                <a:srgbClr val="000000"/>
              </a:solidFill>
              <a:latin typeface="Garet"/>
              <a:ea typeface="Garet"/>
              <a:cs typeface="Garet"/>
              <a:sym typeface="Garet"/>
            </a:endParaRPr>
          </a:p>
        </p:txBody>
      </p:sp>
      <p:sp>
        <p:nvSpPr>
          <p:cNvPr id="15" name="TextBox 15"/>
          <p:cNvSpPr txBox="1"/>
          <p:nvPr/>
        </p:nvSpPr>
        <p:spPr>
          <a:xfrm>
            <a:off x="9230418" y="5577763"/>
            <a:ext cx="8712984" cy="2389505"/>
          </a:xfrm>
          <a:prstGeom prst="rect">
            <a:avLst/>
          </a:prstGeom>
        </p:spPr>
        <p:txBody>
          <a:bodyPr lIns="0" tIns="0" rIns="0" bIns="0" rtlCol="0" anchor="t">
            <a:spAutoFit/>
          </a:bodyPr>
          <a:lstStyle/>
          <a:p>
            <a:pPr algn="just">
              <a:lnSpc>
                <a:spcPts val="3220"/>
              </a:lnSpc>
            </a:pPr>
            <a:r>
              <a:rPr lang="en-US" sz="2300">
                <a:solidFill>
                  <a:srgbClr val="000000"/>
                </a:solidFill>
                <a:latin typeface="Garet"/>
                <a:ea typeface="Garet"/>
                <a:cs typeface="Garet"/>
                <a:sym typeface="Garet"/>
              </a:rPr>
              <a:t>Електронна система охорони здоров'я (ЕСОЗ): Централізована база даних (ЦБД) та медичні інформаційні системи (МІС), що дозволяють вести електронні медичні записи, декларації пацієнта, направлення, рецепти та ін.</a:t>
            </a:r>
          </a:p>
          <a:p>
            <a:pPr algn="just">
              <a:lnSpc>
                <a:spcPts val="3220"/>
              </a:lnSpc>
            </a:pPr>
            <a:endParaRPr lang="en-US" sz="2300">
              <a:solidFill>
                <a:srgbClr val="000000"/>
              </a:solidFill>
              <a:latin typeface="Garet"/>
              <a:ea typeface="Garet"/>
              <a:cs typeface="Garet"/>
              <a:sym typeface="Garet"/>
            </a:endParaRPr>
          </a:p>
        </p:txBody>
      </p:sp>
      <p:sp>
        <p:nvSpPr>
          <p:cNvPr id="16" name="TextBox 16"/>
          <p:cNvSpPr txBox="1"/>
          <p:nvPr/>
        </p:nvSpPr>
        <p:spPr>
          <a:xfrm>
            <a:off x="9144000" y="7723679"/>
            <a:ext cx="8712984" cy="1589405"/>
          </a:xfrm>
          <a:prstGeom prst="rect">
            <a:avLst/>
          </a:prstGeom>
        </p:spPr>
        <p:txBody>
          <a:bodyPr lIns="0" tIns="0" rIns="0" bIns="0" rtlCol="0" anchor="t">
            <a:spAutoFit/>
          </a:bodyPr>
          <a:lstStyle/>
          <a:p>
            <a:pPr algn="just">
              <a:lnSpc>
                <a:spcPts val="3220"/>
              </a:lnSpc>
            </a:pPr>
            <a:r>
              <a:rPr lang="en-US" sz="2300">
                <a:solidFill>
                  <a:srgbClr val="000000"/>
                </a:solidFill>
                <a:latin typeface="Garet"/>
                <a:ea typeface="Garet"/>
                <a:cs typeface="Garet"/>
                <a:sym typeface="Garet"/>
              </a:rPr>
              <a:t>Рівні медичної допомоги: Система має кілька рівнів (первинна, вторинна, третинна), що забезпечують різнобічну допомогу. </a:t>
            </a:r>
          </a:p>
          <a:p>
            <a:pPr algn="just">
              <a:lnSpc>
                <a:spcPts val="3220"/>
              </a:lnSpc>
            </a:pPr>
            <a:endParaRPr lang="en-US" sz="2300">
              <a:solidFill>
                <a:srgbClr val="000000"/>
              </a:solidFill>
              <a:latin typeface="Garet"/>
              <a:ea typeface="Garet"/>
              <a:cs typeface="Garet"/>
              <a:sym typeface="Garet"/>
            </a:endParaRPr>
          </a:p>
        </p:txBody>
      </p:sp>
      <p:sp>
        <p:nvSpPr>
          <p:cNvPr id="17" name="Freeform 17"/>
          <p:cNvSpPr/>
          <p:nvPr/>
        </p:nvSpPr>
        <p:spPr>
          <a:xfrm>
            <a:off x="8515769" y="7653152"/>
            <a:ext cx="628231" cy="628231"/>
          </a:xfrm>
          <a:custGeom>
            <a:avLst/>
            <a:gdLst/>
            <a:ahLst/>
            <a:cxnLst/>
            <a:rect l="l" t="t" r="r" b="b"/>
            <a:pathLst>
              <a:path w="628231" h="628231">
                <a:moveTo>
                  <a:pt x="0" y="0"/>
                </a:moveTo>
                <a:lnTo>
                  <a:pt x="628231" y="0"/>
                </a:lnTo>
                <a:lnTo>
                  <a:pt x="628231" y="628232"/>
                </a:lnTo>
                <a:lnTo>
                  <a:pt x="0" y="628232"/>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a:ln cap="sq">
            <a:noFill/>
            <a:prstDash val="solid"/>
            <a:miter/>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07969" y="2122822"/>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l="-23271" r="-23271"/>
              </a:stretch>
            </a:blipFill>
          </p:spPr>
        </p:sp>
      </p:grpSp>
      <p:sp>
        <p:nvSpPr>
          <p:cNvPr id="4" name="Freeform 4"/>
          <p:cNvSpPr/>
          <p:nvPr/>
        </p:nvSpPr>
        <p:spPr>
          <a:xfrm>
            <a:off x="8171645" y="2459050"/>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a:ln cap="sq">
            <a:noFill/>
            <a:prstDash val="solid"/>
            <a:miter/>
          </a:ln>
        </p:spPr>
      </p:sp>
      <p:sp>
        <p:nvSpPr>
          <p:cNvPr id="7" name="Freeform 7"/>
          <p:cNvSpPr/>
          <p:nvPr/>
        </p:nvSpPr>
        <p:spPr>
          <a:xfrm rot="9902698" flipH="1" flipV="1">
            <a:off x="14039612" y="-53706"/>
            <a:ext cx="2240428" cy="2097601"/>
          </a:xfrm>
          <a:custGeom>
            <a:avLst/>
            <a:gdLst/>
            <a:ahLst/>
            <a:cxnLst/>
            <a:rect l="l" t="t" r="r" b="b"/>
            <a:pathLst>
              <a:path w="2240428" h="2097601">
                <a:moveTo>
                  <a:pt x="2240428" y="2097601"/>
                </a:moveTo>
                <a:lnTo>
                  <a:pt x="0" y="2097601"/>
                </a:lnTo>
                <a:lnTo>
                  <a:pt x="0" y="0"/>
                </a:lnTo>
                <a:lnTo>
                  <a:pt x="2240428" y="0"/>
                </a:lnTo>
                <a:lnTo>
                  <a:pt x="2240428" y="2097601"/>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8" name="Freeform 8"/>
          <p:cNvSpPr/>
          <p:nvPr/>
        </p:nvSpPr>
        <p:spPr>
          <a:xfrm rot="-2050075">
            <a:off x="15286593" y="7515482"/>
            <a:ext cx="3437981" cy="2853524"/>
          </a:xfrm>
          <a:custGeom>
            <a:avLst/>
            <a:gdLst/>
            <a:ahLst/>
            <a:cxnLst/>
            <a:rect l="l" t="t" r="r" b="b"/>
            <a:pathLst>
              <a:path w="3437981" h="2853524">
                <a:moveTo>
                  <a:pt x="0" y="0"/>
                </a:moveTo>
                <a:lnTo>
                  <a:pt x="3437981" y="0"/>
                </a:lnTo>
                <a:lnTo>
                  <a:pt x="3437981" y="2853524"/>
                </a:lnTo>
                <a:lnTo>
                  <a:pt x="0" y="2853524"/>
                </a:lnTo>
                <a:lnTo>
                  <a:pt x="0" y="0"/>
                </a:lnTo>
                <a:close/>
              </a:path>
            </a:pathLst>
          </a:custGeom>
          <a:blipFill>
            <a:blip r:embed="rId7">
              <a:alphaModFix amt="14000"/>
              <a:extLst>
                <a:ext uri="{96DAC541-7B7A-43D3-8B79-37D633B846F1}">
                  <asvg:svgBlip xmlns="" xmlns:asvg="http://schemas.microsoft.com/office/drawing/2016/SVG/main" r:embed="rId8"/>
                </a:ext>
              </a:extLst>
            </a:blip>
            <a:stretch>
              <a:fillRect/>
            </a:stretch>
          </a:blipFill>
          <a:ln cap="sq">
            <a:noFill/>
            <a:prstDash val="solid"/>
            <a:miter/>
          </a:ln>
        </p:spPr>
      </p:sp>
      <p:sp>
        <p:nvSpPr>
          <p:cNvPr id="9" name="Freeform 9"/>
          <p:cNvSpPr/>
          <p:nvPr/>
        </p:nvSpPr>
        <p:spPr>
          <a:xfrm>
            <a:off x="5727380" y="6796328"/>
            <a:ext cx="2529431" cy="2336562"/>
          </a:xfrm>
          <a:custGeom>
            <a:avLst/>
            <a:gdLst/>
            <a:ahLst/>
            <a:cxnLst/>
            <a:rect l="l" t="t" r="r" b="b"/>
            <a:pathLst>
              <a:path w="2529431" h="2336562">
                <a:moveTo>
                  <a:pt x="0" y="0"/>
                </a:moveTo>
                <a:lnTo>
                  <a:pt x="2529430" y="0"/>
                </a:lnTo>
                <a:lnTo>
                  <a:pt x="2529430" y="2336562"/>
                </a:lnTo>
                <a:lnTo>
                  <a:pt x="0" y="2336562"/>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a:ln cap="sq">
            <a:noFill/>
            <a:prstDash val="solid"/>
            <a:miter/>
          </a:ln>
        </p:spPr>
      </p:sp>
      <p:sp>
        <p:nvSpPr>
          <p:cNvPr id="10" name="Freeform 10"/>
          <p:cNvSpPr/>
          <p:nvPr/>
        </p:nvSpPr>
        <p:spPr>
          <a:xfrm>
            <a:off x="16403606" y="203402"/>
            <a:ext cx="2172141" cy="2066249"/>
          </a:xfrm>
          <a:custGeom>
            <a:avLst/>
            <a:gdLst/>
            <a:ahLst/>
            <a:cxnLst/>
            <a:rect l="l" t="t" r="r" b="b"/>
            <a:pathLst>
              <a:path w="2172141" h="2066249">
                <a:moveTo>
                  <a:pt x="0" y="0"/>
                </a:moveTo>
                <a:lnTo>
                  <a:pt x="2172140" y="0"/>
                </a:lnTo>
                <a:lnTo>
                  <a:pt x="2172140" y="2066249"/>
                </a:lnTo>
                <a:lnTo>
                  <a:pt x="0" y="2066249"/>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1" name="Freeform 11"/>
          <p:cNvSpPr/>
          <p:nvPr/>
        </p:nvSpPr>
        <p:spPr>
          <a:xfrm>
            <a:off x="1028700" y="9086002"/>
            <a:ext cx="1378386" cy="344596"/>
          </a:xfrm>
          <a:custGeom>
            <a:avLst/>
            <a:gdLst/>
            <a:ahLst/>
            <a:cxnLst/>
            <a:rect l="l" t="t" r="r" b="b"/>
            <a:pathLst>
              <a:path w="1378386" h="344596">
                <a:moveTo>
                  <a:pt x="0" y="0"/>
                </a:moveTo>
                <a:lnTo>
                  <a:pt x="1378386" y="0"/>
                </a:lnTo>
                <a:lnTo>
                  <a:pt x="1378386" y="344596"/>
                </a:lnTo>
                <a:lnTo>
                  <a:pt x="0" y="344596"/>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2" name="TextBox 12"/>
          <p:cNvSpPr txBox="1"/>
          <p:nvPr/>
        </p:nvSpPr>
        <p:spPr>
          <a:xfrm>
            <a:off x="381000" y="245309"/>
            <a:ext cx="14401000" cy="1282402"/>
          </a:xfrm>
          <a:prstGeom prst="rect">
            <a:avLst/>
          </a:prstGeom>
        </p:spPr>
        <p:txBody>
          <a:bodyPr wrap="square" lIns="0" tIns="0" rIns="0" bIns="0" rtlCol="0" anchor="t">
            <a:spAutoFit/>
          </a:bodyPr>
          <a:lstStyle/>
          <a:p>
            <a:pPr algn="l">
              <a:lnSpc>
                <a:spcPts val="5000"/>
              </a:lnSpc>
            </a:pPr>
            <a:r>
              <a:rPr lang="uk-UA" sz="5000" b="1" dirty="0" smtClean="0">
                <a:solidFill>
                  <a:srgbClr val="293A54"/>
                </a:solidFill>
                <a:latin typeface="Poppins Bold"/>
                <a:ea typeface="Poppins Bold"/>
                <a:cs typeface="Poppins Bold"/>
                <a:sym typeface="Poppins Bold"/>
              </a:rPr>
              <a:t>РІВНІ ДОПОМОГИ як адміністративно-територіальна ознака державного сектору ОЗ</a:t>
            </a:r>
            <a:endParaRPr lang="en-US" sz="5000" b="1" dirty="0">
              <a:solidFill>
                <a:srgbClr val="293A54"/>
              </a:solidFill>
              <a:latin typeface="Poppins Bold"/>
              <a:ea typeface="Poppins Bold"/>
              <a:cs typeface="Poppins Bold"/>
              <a:sym typeface="Poppins Bold"/>
            </a:endParaRPr>
          </a:p>
        </p:txBody>
      </p:sp>
      <p:sp>
        <p:nvSpPr>
          <p:cNvPr id="13" name="TextBox 13"/>
          <p:cNvSpPr txBox="1"/>
          <p:nvPr/>
        </p:nvSpPr>
        <p:spPr>
          <a:xfrm>
            <a:off x="8810429" y="2269651"/>
            <a:ext cx="9325170" cy="7755969"/>
          </a:xfrm>
          <a:prstGeom prst="rect">
            <a:avLst/>
          </a:prstGeom>
        </p:spPr>
        <p:txBody>
          <a:bodyPr wrap="square" lIns="0" tIns="0" rIns="0" bIns="0" rtlCol="0" anchor="t">
            <a:spAutoFit/>
          </a:bodyPr>
          <a:lstStyle/>
          <a:p>
            <a:pPr algn="just"/>
            <a:r>
              <a:rPr lang="uk-UA" sz="2800" dirty="0"/>
              <a:t>– </a:t>
            </a:r>
            <a:r>
              <a:rPr lang="uk-UA" sz="2800" b="1" i="1" dirty="0"/>
              <a:t>Перший рівень </a:t>
            </a:r>
            <a:r>
              <a:rPr lang="uk-UA" sz="2800" dirty="0" smtClean="0"/>
              <a:t>– первинна медико-санітарна допомога </a:t>
            </a:r>
            <a:r>
              <a:rPr lang="uk-UA" sz="2800" dirty="0"/>
              <a:t>– передбачає </a:t>
            </a:r>
            <a:r>
              <a:rPr lang="uk-UA" sz="2800" dirty="0" smtClean="0"/>
              <a:t>консультацію </a:t>
            </a:r>
            <a:r>
              <a:rPr lang="uk-UA" sz="2800" dirty="0"/>
              <a:t>лікаря </a:t>
            </a:r>
            <a:r>
              <a:rPr lang="uk-UA" sz="2800" dirty="0" smtClean="0"/>
              <a:t>загальної практики </a:t>
            </a:r>
            <a:r>
              <a:rPr lang="uk-UA" sz="2800" dirty="0"/>
              <a:t>(сімейного), </a:t>
            </a:r>
            <a:r>
              <a:rPr lang="uk-UA" sz="2800" dirty="0" smtClean="0"/>
              <a:t>діагностику </a:t>
            </a:r>
            <a:r>
              <a:rPr lang="uk-UA" sz="2800" dirty="0"/>
              <a:t>та лікування </a:t>
            </a:r>
            <a:r>
              <a:rPr lang="uk-UA" sz="2800" dirty="0" smtClean="0"/>
              <a:t>найпоширеніших </a:t>
            </a:r>
            <a:r>
              <a:rPr lang="uk-UA" sz="2800" dirty="0"/>
              <a:t>захворювань</a:t>
            </a:r>
            <a:r>
              <a:rPr lang="uk-UA" sz="2800" dirty="0" smtClean="0"/>
              <a:t>, спрямування </a:t>
            </a:r>
            <a:r>
              <a:rPr lang="uk-UA" sz="2800" dirty="0"/>
              <a:t>пацієнта </a:t>
            </a:r>
            <a:r>
              <a:rPr lang="uk-UA" sz="2800" dirty="0" smtClean="0"/>
              <a:t>для надання спеціалізованої допомоги</a:t>
            </a:r>
            <a:r>
              <a:rPr lang="uk-UA" sz="2800" dirty="0"/>
              <a:t>, проведення </a:t>
            </a:r>
            <a:r>
              <a:rPr lang="uk-UA" sz="2800" dirty="0" smtClean="0"/>
              <a:t>профілактичних </a:t>
            </a:r>
            <a:r>
              <a:rPr lang="uk-UA" sz="2800" dirty="0"/>
              <a:t>заходів.</a:t>
            </a:r>
          </a:p>
          <a:p>
            <a:pPr algn="just"/>
            <a:r>
              <a:rPr lang="ru-RU" sz="2800" dirty="0"/>
              <a:t>– </a:t>
            </a:r>
            <a:r>
              <a:rPr lang="uk-UA" sz="2800" b="1" i="1" dirty="0" smtClean="0"/>
              <a:t>Другий рівень </a:t>
            </a:r>
            <a:r>
              <a:rPr lang="uk-UA" sz="2800" dirty="0" smtClean="0"/>
              <a:t>– вторинна (спеціалізована) медична допомога – це кваліфіковане консультування, профілактика та лікування</a:t>
            </a:r>
            <a:r>
              <a:rPr lang="uk-UA" sz="2800" dirty="0"/>
              <a:t>, яке здійснюють лікарі-спеціалісти.</a:t>
            </a:r>
          </a:p>
          <a:p>
            <a:pPr algn="just"/>
            <a:r>
              <a:rPr lang="ru-RU" sz="2800" dirty="0"/>
              <a:t>– </a:t>
            </a:r>
            <a:r>
              <a:rPr lang="uk-UA" sz="2800" b="1" i="1" dirty="0" smtClean="0"/>
              <a:t>Третій рівень </a:t>
            </a:r>
            <a:r>
              <a:rPr lang="uk-UA" sz="2800" dirty="0" smtClean="0"/>
              <a:t>– третинна (високо спеціалізована) медична допомога </a:t>
            </a:r>
            <a:r>
              <a:rPr lang="uk-UA" sz="2800" dirty="0"/>
              <a:t>– надають лікарі (або їх групи), які мають </a:t>
            </a:r>
            <a:r>
              <a:rPr lang="uk-UA" sz="2800" dirty="0" smtClean="0"/>
              <a:t>відповідну підготовку в галузі складних для діагностики та лікування захворювань, а також рідкісних захворювань</a:t>
            </a:r>
            <a:r>
              <a:rPr lang="ru-RU" sz="2800" dirty="0" smtClean="0"/>
              <a:t>.</a:t>
            </a:r>
            <a:endParaRPr lang="ru-RU" sz="2800" dirty="0"/>
          </a:p>
          <a:p>
            <a:pPr algn="just"/>
            <a:r>
              <a:rPr lang="uk-UA" sz="2800" dirty="0" smtClean="0"/>
              <a:t>Первинну і вторинну медичну допомогу надають в амбулаторіях</a:t>
            </a:r>
            <a:r>
              <a:rPr lang="uk-UA" sz="2800" dirty="0"/>
              <a:t>, сільських дільничних лікарнях, поліклініках, </a:t>
            </a:r>
            <a:r>
              <a:rPr lang="uk-UA" sz="2800" dirty="0" smtClean="0"/>
              <a:t>міських </a:t>
            </a:r>
            <a:r>
              <a:rPr lang="ru-RU" sz="2800" dirty="0" smtClean="0"/>
              <a:t>і  </a:t>
            </a:r>
            <a:r>
              <a:rPr lang="uk-UA" sz="2800" dirty="0" smtClean="0"/>
              <a:t>центральних районних лікарнях. Третинну допомогу </a:t>
            </a:r>
            <a:r>
              <a:rPr lang="ru-RU" sz="2800" dirty="0" smtClean="0"/>
              <a:t>забезпе</a:t>
            </a:r>
            <a:r>
              <a:rPr lang="uk-UA" sz="2800" dirty="0" smtClean="0"/>
              <a:t>чують </a:t>
            </a:r>
            <a:r>
              <a:rPr lang="uk-UA" sz="2800" dirty="0"/>
              <a:t>спеціалізовані та багатопрофільні лікарні, </a:t>
            </a:r>
            <a:r>
              <a:rPr lang="uk-UA" sz="2800" dirty="0" smtClean="0"/>
              <a:t>діагностичні й </a:t>
            </a:r>
            <a:r>
              <a:rPr lang="uk-UA" sz="2800" dirty="0"/>
              <a:t>медичні центри, диспансери.</a:t>
            </a:r>
            <a:endParaRPr lang="en-US" sz="2800" dirty="0">
              <a:solidFill>
                <a:srgbClr val="000000"/>
              </a:solidFill>
              <a:latin typeface="Garet"/>
              <a:ea typeface="Garet"/>
              <a:cs typeface="Garet"/>
              <a:sym typeface="Garet"/>
            </a:endParaRPr>
          </a:p>
        </p:txBody>
      </p:sp>
    </p:spTree>
    <p:extLst>
      <p:ext uri="{BB962C8B-B14F-4D97-AF65-F5344CB8AC3E}">
        <p14:creationId xmlns:p14="http://schemas.microsoft.com/office/powerpoint/2010/main" val="546543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07969" y="2122822"/>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l="-23271" r="-23271"/>
              </a:stretch>
            </a:blipFill>
          </p:spPr>
        </p:sp>
      </p:grpSp>
      <p:sp>
        <p:nvSpPr>
          <p:cNvPr id="4" name="Freeform 4"/>
          <p:cNvSpPr/>
          <p:nvPr/>
        </p:nvSpPr>
        <p:spPr>
          <a:xfrm rot="-969902" flipH="1" flipV="1">
            <a:off x="759180" y="896063"/>
            <a:ext cx="2240428" cy="2097601"/>
          </a:xfrm>
          <a:custGeom>
            <a:avLst/>
            <a:gdLst/>
            <a:ahLst/>
            <a:cxnLst/>
            <a:rect l="l" t="t" r="r" b="b"/>
            <a:pathLst>
              <a:path w="2240428" h="2097601">
                <a:moveTo>
                  <a:pt x="2240428" y="2097601"/>
                </a:moveTo>
                <a:lnTo>
                  <a:pt x="0" y="2097601"/>
                </a:lnTo>
                <a:lnTo>
                  <a:pt x="0" y="0"/>
                </a:lnTo>
                <a:lnTo>
                  <a:pt x="2240428" y="0"/>
                </a:lnTo>
                <a:lnTo>
                  <a:pt x="2240428" y="2097601"/>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Freeform 5"/>
          <p:cNvSpPr/>
          <p:nvPr/>
        </p:nvSpPr>
        <p:spPr>
          <a:xfrm rot="-2050075">
            <a:off x="13106582" y="5812847"/>
            <a:ext cx="5184969" cy="4303524"/>
          </a:xfrm>
          <a:custGeom>
            <a:avLst/>
            <a:gdLst/>
            <a:ahLst/>
            <a:cxnLst/>
            <a:rect l="l" t="t" r="r" b="b"/>
            <a:pathLst>
              <a:path w="5184969" h="4303524">
                <a:moveTo>
                  <a:pt x="0" y="0"/>
                </a:moveTo>
                <a:lnTo>
                  <a:pt x="5184969" y="0"/>
                </a:lnTo>
                <a:lnTo>
                  <a:pt x="5184969" y="4303524"/>
                </a:lnTo>
                <a:lnTo>
                  <a:pt x="0" y="4303524"/>
                </a:lnTo>
                <a:lnTo>
                  <a:pt x="0" y="0"/>
                </a:lnTo>
                <a:close/>
              </a:path>
            </a:pathLst>
          </a:custGeom>
          <a:blipFill>
            <a:blip r:embed="rId5">
              <a:alphaModFix amt="14000"/>
              <a:extLst>
                <a:ext uri="{96DAC541-7B7A-43D3-8B79-37D633B846F1}">
                  <asvg:svgBlip xmlns="" xmlns:asvg="http://schemas.microsoft.com/office/drawing/2016/SVG/main" r:embed="rId6"/>
                </a:ext>
              </a:extLst>
            </a:blip>
            <a:stretch>
              <a:fillRect/>
            </a:stretch>
          </a:blipFill>
          <a:ln cap="sq">
            <a:noFill/>
            <a:prstDash val="solid"/>
            <a:miter/>
          </a:ln>
        </p:spPr>
      </p:sp>
      <p:sp>
        <p:nvSpPr>
          <p:cNvPr id="6" name="Freeform 6"/>
          <p:cNvSpPr/>
          <p:nvPr/>
        </p:nvSpPr>
        <p:spPr>
          <a:xfrm>
            <a:off x="5727380" y="6796328"/>
            <a:ext cx="2529431" cy="2336562"/>
          </a:xfrm>
          <a:custGeom>
            <a:avLst/>
            <a:gdLst/>
            <a:ahLst/>
            <a:cxnLst/>
            <a:rect l="l" t="t" r="r" b="b"/>
            <a:pathLst>
              <a:path w="2529431" h="2336562">
                <a:moveTo>
                  <a:pt x="0" y="0"/>
                </a:moveTo>
                <a:lnTo>
                  <a:pt x="2529430" y="0"/>
                </a:lnTo>
                <a:lnTo>
                  <a:pt x="2529430" y="2336562"/>
                </a:lnTo>
                <a:lnTo>
                  <a:pt x="0" y="2336562"/>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a:ln cap="sq">
            <a:noFill/>
            <a:prstDash val="solid"/>
            <a:miter/>
          </a:ln>
        </p:spPr>
      </p:sp>
      <p:sp>
        <p:nvSpPr>
          <p:cNvPr id="7" name="Freeform 7"/>
          <p:cNvSpPr/>
          <p:nvPr/>
        </p:nvSpPr>
        <p:spPr>
          <a:xfrm>
            <a:off x="16403606" y="203402"/>
            <a:ext cx="2172141" cy="2066249"/>
          </a:xfrm>
          <a:custGeom>
            <a:avLst/>
            <a:gdLst/>
            <a:ahLst/>
            <a:cxnLst/>
            <a:rect l="l" t="t" r="r" b="b"/>
            <a:pathLst>
              <a:path w="2172141" h="2066249">
                <a:moveTo>
                  <a:pt x="0" y="0"/>
                </a:moveTo>
                <a:lnTo>
                  <a:pt x="2172140" y="0"/>
                </a:lnTo>
                <a:lnTo>
                  <a:pt x="2172140" y="2066249"/>
                </a:lnTo>
                <a:lnTo>
                  <a:pt x="0" y="2066249"/>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8" name="Freeform 8"/>
          <p:cNvSpPr/>
          <p:nvPr/>
        </p:nvSpPr>
        <p:spPr>
          <a:xfrm>
            <a:off x="1028700" y="9086002"/>
            <a:ext cx="1378386" cy="344596"/>
          </a:xfrm>
          <a:custGeom>
            <a:avLst/>
            <a:gdLst/>
            <a:ahLst/>
            <a:cxnLst/>
            <a:rect l="l" t="t" r="r" b="b"/>
            <a:pathLst>
              <a:path w="1378386" h="344596">
                <a:moveTo>
                  <a:pt x="0" y="0"/>
                </a:moveTo>
                <a:lnTo>
                  <a:pt x="1378386" y="0"/>
                </a:lnTo>
                <a:lnTo>
                  <a:pt x="1378386" y="344596"/>
                </a:lnTo>
                <a:lnTo>
                  <a:pt x="0" y="344596"/>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TextBox 9"/>
          <p:cNvSpPr txBox="1"/>
          <p:nvPr/>
        </p:nvSpPr>
        <p:spPr>
          <a:xfrm>
            <a:off x="3094584" y="663755"/>
            <a:ext cx="13910999" cy="1894841"/>
          </a:xfrm>
          <a:prstGeom prst="rect">
            <a:avLst/>
          </a:prstGeom>
        </p:spPr>
        <p:txBody>
          <a:bodyPr lIns="0" tIns="0" rIns="0" bIns="0" rtlCol="0" anchor="t">
            <a:spAutoFit/>
          </a:bodyPr>
          <a:lstStyle/>
          <a:p>
            <a:pPr algn="ctr">
              <a:lnSpc>
                <a:spcPts val="4700"/>
              </a:lnSpc>
            </a:pPr>
            <a:r>
              <a:rPr lang="en-US" sz="4700" b="1">
                <a:solidFill>
                  <a:srgbClr val="293A54"/>
                </a:solidFill>
                <a:latin typeface="Poppins Bold"/>
                <a:ea typeface="Poppins Bold"/>
                <a:cs typeface="Poppins Bold"/>
                <a:sym typeface="Poppins Bold"/>
              </a:rPr>
              <a:t>ЕЛЕКТРОННА СИСТЕМА ОХОРОНИ ЗДОРОВ'Я (ЕСОЗ)</a:t>
            </a:r>
          </a:p>
          <a:p>
            <a:pPr algn="l">
              <a:lnSpc>
                <a:spcPts val="5000"/>
              </a:lnSpc>
            </a:pPr>
            <a:endParaRPr lang="en-US" sz="4700" b="1">
              <a:solidFill>
                <a:srgbClr val="293A54"/>
              </a:solidFill>
              <a:latin typeface="Poppins Bold"/>
              <a:ea typeface="Poppins Bold"/>
              <a:cs typeface="Poppins Bold"/>
              <a:sym typeface="Poppins Bold"/>
            </a:endParaRPr>
          </a:p>
        </p:txBody>
      </p:sp>
      <p:sp>
        <p:nvSpPr>
          <p:cNvPr id="10" name="TextBox 10"/>
          <p:cNvSpPr txBox="1"/>
          <p:nvPr/>
        </p:nvSpPr>
        <p:spPr>
          <a:xfrm>
            <a:off x="8718615" y="2929663"/>
            <a:ext cx="9018644" cy="3156954"/>
          </a:xfrm>
          <a:prstGeom prst="rect">
            <a:avLst/>
          </a:prstGeom>
        </p:spPr>
        <p:txBody>
          <a:bodyPr lIns="0" tIns="0" rIns="0" bIns="0" rtlCol="0" anchor="t">
            <a:spAutoFit/>
          </a:bodyPr>
          <a:lstStyle/>
          <a:p>
            <a:pPr algn="just">
              <a:lnSpc>
                <a:spcPts val="4262"/>
              </a:lnSpc>
            </a:pPr>
            <a:r>
              <a:rPr lang="en-US" sz="3044">
                <a:solidFill>
                  <a:srgbClr val="000000"/>
                </a:solidFill>
                <a:latin typeface="Garet"/>
                <a:ea typeface="Garet"/>
                <a:cs typeface="Garet"/>
                <a:sym typeface="Garet"/>
              </a:rPr>
              <a:t>Електронна система охорони здоров’я (ЕСОЗ) – це велика двокомпонентна система, яка містить медичні дані, що раніше зберігалась у паперових картках пацієнтів та у документах лікарів. </a:t>
            </a:r>
          </a:p>
          <a:p>
            <a:pPr algn="just">
              <a:lnSpc>
                <a:spcPts val="4262"/>
              </a:lnSpc>
            </a:pPr>
            <a:endParaRPr lang="en-US" sz="3044">
              <a:solidFill>
                <a:srgbClr val="000000"/>
              </a:solidFill>
              <a:latin typeface="Garet"/>
              <a:ea typeface="Garet"/>
              <a:cs typeface="Garet"/>
              <a:sym typeface="Gare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2269651"/>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l="-23271" r="-23271"/>
              </a:stretch>
            </a:blipFill>
          </p:spPr>
        </p:sp>
      </p:grpSp>
      <p:sp>
        <p:nvSpPr>
          <p:cNvPr id="4" name="Freeform 4"/>
          <p:cNvSpPr/>
          <p:nvPr/>
        </p:nvSpPr>
        <p:spPr>
          <a:xfrm rot="-969902" flipH="1" flipV="1">
            <a:off x="5162979" y="3281454"/>
            <a:ext cx="2240428" cy="2097601"/>
          </a:xfrm>
          <a:custGeom>
            <a:avLst/>
            <a:gdLst/>
            <a:ahLst/>
            <a:cxnLst/>
            <a:rect l="l" t="t" r="r" b="b"/>
            <a:pathLst>
              <a:path w="2240428" h="2097601">
                <a:moveTo>
                  <a:pt x="2240429" y="2097601"/>
                </a:moveTo>
                <a:lnTo>
                  <a:pt x="0" y="2097601"/>
                </a:lnTo>
                <a:lnTo>
                  <a:pt x="0" y="0"/>
                </a:lnTo>
                <a:lnTo>
                  <a:pt x="2240429" y="0"/>
                </a:lnTo>
                <a:lnTo>
                  <a:pt x="2240429" y="2097601"/>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Freeform 5"/>
          <p:cNvSpPr/>
          <p:nvPr/>
        </p:nvSpPr>
        <p:spPr>
          <a:xfrm rot="-2050075">
            <a:off x="13106582" y="5812847"/>
            <a:ext cx="5184969" cy="4303524"/>
          </a:xfrm>
          <a:custGeom>
            <a:avLst/>
            <a:gdLst/>
            <a:ahLst/>
            <a:cxnLst/>
            <a:rect l="l" t="t" r="r" b="b"/>
            <a:pathLst>
              <a:path w="5184969" h="4303524">
                <a:moveTo>
                  <a:pt x="0" y="0"/>
                </a:moveTo>
                <a:lnTo>
                  <a:pt x="5184969" y="0"/>
                </a:lnTo>
                <a:lnTo>
                  <a:pt x="5184969" y="4303524"/>
                </a:lnTo>
                <a:lnTo>
                  <a:pt x="0" y="4303524"/>
                </a:lnTo>
                <a:lnTo>
                  <a:pt x="0" y="0"/>
                </a:lnTo>
                <a:close/>
              </a:path>
            </a:pathLst>
          </a:custGeom>
          <a:blipFill>
            <a:blip r:embed="rId5">
              <a:alphaModFix amt="14000"/>
              <a:extLst>
                <a:ext uri="{96DAC541-7B7A-43D3-8B79-37D633B846F1}">
                  <asvg:svgBlip xmlns="" xmlns:asvg="http://schemas.microsoft.com/office/drawing/2016/SVG/main" r:embed="rId6"/>
                </a:ext>
              </a:extLst>
            </a:blip>
            <a:stretch>
              <a:fillRect/>
            </a:stretch>
          </a:blipFill>
          <a:ln cap="sq">
            <a:noFill/>
            <a:prstDash val="solid"/>
            <a:miter/>
          </a:ln>
        </p:spPr>
      </p:sp>
      <p:sp>
        <p:nvSpPr>
          <p:cNvPr id="6" name="Freeform 6"/>
          <p:cNvSpPr/>
          <p:nvPr/>
        </p:nvSpPr>
        <p:spPr>
          <a:xfrm>
            <a:off x="4067233" y="7670727"/>
            <a:ext cx="2529431" cy="2336562"/>
          </a:xfrm>
          <a:custGeom>
            <a:avLst/>
            <a:gdLst/>
            <a:ahLst/>
            <a:cxnLst/>
            <a:rect l="l" t="t" r="r" b="b"/>
            <a:pathLst>
              <a:path w="2529431" h="2336562">
                <a:moveTo>
                  <a:pt x="0" y="0"/>
                </a:moveTo>
                <a:lnTo>
                  <a:pt x="2529431" y="0"/>
                </a:lnTo>
                <a:lnTo>
                  <a:pt x="2529431" y="2336562"/>
                </a:lnTo>
                <a:lnTo>
                  <a:pt x="0" y="2336562"/>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a:ln cap="sq">
            <a:noFill/>
            <a:prstDash val="solid"/>
            <a:miter/>
          </a:ln>
        </p:spPr>
      </p:sp>
      <p:sp>
        <p:nvSpPr>
          <p:cNvPr id="7" name="Freeform 7"/>
          <p:cNvSpPr/>
          <p:nvPr/>
        </p:nvSpPr>
        <p:spPr>
          <a:xfrm>
            <a:off x="16403606" y="203402"/>
            <a:ext cx="2172141" cy="2066249"/>
          </a:xfrm>
          <a:custGeom>
            <a:avLst/>
            <a:gdLst/>
            <a:ahLst/>
            <a:cxnLst/>
            <a:rect l="l" t="t" r="r" b="b"/>
            <a:pathLst>
              <a:path w="2172141" h="2066249">
                <a:moveTo>
                  <a:pt x="0" y="0"/>
                </a:moveTo>
                <a:lnTo>
                  <a:pt x="2172140" y="0"/>
                </a:lnTo>
                <a:lnTo>
                  <a:pt x="2172140" y="2066249"/>
                </a:lnTo>
                <a:lnTo>
                  <a:pt x="0" y="2066249"/>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8" name="Freeform 8"/>
          <p:cNvSpPr/>
          <p:nvPr/>
        </p:nvSpPr>
        <p:spPr>
          <a:xfrm>
            <a:off x="1028700" y="9086002"/>
            <a:ext cx="1378386" cy="344596"/>
          </a:xfrm>
          <a:custGeom>
            <a:avLst/>
            <a:gdLst/>
            <a:ahLst/>
            <a:cxnLst/>
            <a:rect l="l" t="t" r="r" b="b"/>
            <a:pathLst>
              <a:path w="1378386" h="344596">
                <a:moveTo>
                  <a:pt x="0" y="0"/>
                </a:moveTo>
                <a:lnTo>
                  <a:pt x="1378386" y="0"/>
                </a:lnTo>
                <a:lnTo>
                  <a:pt x="1378386" y="344596"/>
                </a:lnTo>
                <a:lnTo>
                  <a:pt x="0" y="344596"/>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TextBox 9"/>
          <p:cNvSpPr txBox="1"/>
          <p:nvPr/>
        </p:nvSpPr>
        <p:spPr>
          <a:xfrm>
            <a:off x="3094584" y="663755"/>
            <a:ext cx="13910999" cy="1894841"/>
          </a:xfrm>
          <a:prstGeom prst="rect">
            <a:avLst/>
          </a:prstGeom>
        </p:spPr>
        <p:txBody>
          <a:bodyPr lIns="0" tIns="0" rIns="0" bIns="0" rtlCol="0" anchor="t">
            <a:spAutoFit/>
          </a:bodyPr>
          <a:lstStyle/>
          <a:p>
            <a:pPr algn="ctr">
              <a:lnSpc>
                <a:spcPts val="4700"/>
              </a:lnSpc>
            </a:pPr>
            <a:r>
              <a:rPr lang="en-US" sz="4700" b="1">
                <a:solidFill>
                  <a:srgbClr val="293A54"/>
                </a:solidFill>
                <a:latin typeface="Poppins Bold"/>
                <a:ea typeface="Poppins Bold"/>
                <a:cs typeface="Poppins Bold"/>
                <a:sym typeface="Poppins Bold"/>
              </a:rPr>
              <a:t>ЕЛЕКТРОННА СИСТЕМА ОХОРОНИ ЗДОРОВ'Я (ЕСОЗ)</a:t>
            </a:r>
          </a:p>
          <a:p>
            <a:pPr algn="l">
              <a:lnSpc>
                <a:spcPts val="5000"/>
              </a:lnSpc>
            </a:pPr>
            <a:endParaRPr lang="en-US" sz="4700" b="1">
              <a:solidFill>
                <a:srgbClr val="293A54"/>
              </a:solidFill>
              <a:latin typeface="Poppins Bold"/>
              <a:ea typeface="Poppins Bold"/>
              <a:cs typeface="Poppins Bold"/>
              <a:sym typeface="Poppins Bold"/>
            </a:endParaRPr>
          </a:p>
        </p:txBody>
      </p:sp>
      <p:sp>
        <p:nvSpPr>
          <p:cNvPr id="10" name="TextBox 10"/>
          <p:cNvSpPr txBox="1"/>
          <p:nvPr/>
        </p:nvSpPr>
        <p:spPr>
          <a:xfrm>
            <a:off x="7651110" y="2510971"/>
            <a:ext cx="10303351" cy="7496317"/>
          </a:xfrm>
          <a:prstGeom prst="rect">
            <a:avLst/>
          </a:prstGeom>
        </p:spPr>
        <p:txBody>
          <a:bodyPr lIns="0" tIns="0" rIns="0" bIns="0" rtlCol="0" anchor="t">
            <a:spAutoFit/>
          </a:bodyPr>
          <a:lstStyle/>
          <a:p>
            <a:pPr algn="just">
              <a:lnSpc>
                <a:spcPts val="3562"/>
              </a:lnSpc>
            </a:pPr>
            <a:r>
              <a:rPr lang="en-US" sz="2544">
                <a:solidFill>
                  <a:srgbClr val="000000"/>
                </a:solidFill>
                <a:latin typeface="Garet"/>
                <a:ea typeface="Garet"/>
                <a:cs typeface="Garet"/>
                <a:sym typeface="Garet"/>
              </a:rPr>
              <a:t>ЕСОЗ об’єднує понад 35 мільйонів пацієнтів, сотні тисяч медичних працівників, сотні сервісів, та десятки операторів медичних інформаційних систем, що надають сервіси для лікарів та пацієнтів.</a:t>
            </a:r>
          </a:p>
          <a:p>
            <a:pPr algn="just">
              <a:lnSpc>
                <a:spcPts val="3562"/>
              </a:lnSpc>
            </a:pPr>
            <a:r>
              <a:rPr lang="en-US" sz="2544">
                <a:solidFill>
                  <a:srgbClr val="000000"/>
                </a:solidFill>
                <a:latin typeface="Garet"/>
                <a:ea typeface="Garet"/>
                <a:cs typeface="Garet"/>
                <a:sym typeface="Garet"/>
              </a:rPr>
              <a:t>Завдяки роботі ЕСОЗ зокрема реалізуються пацієнтські послуги, як-от: </a:t>
            </a:r>
          </a:p>
          <a:p>
            <a:pPr marL="549335" lvl="1" indent="-274668" algn="just">
              <a:lnSpc>
                <a:spcPts val="3562"/>
              </a:lnSpc>
              <a:buFont typeface="Arial"/>
              <a:buChar char="•"/>
            </a:pPr>
            <a:r>
              <a:rPr lang="en-US" sz="2544">
                <a:solidFill>
                  <a:srgbClr val="000000"/>
                </a:solidFill>
                <a:latin typeface="Garet"/>
                <a:ea typeface="Garet"/>
                <a:cs typeface="Garet"/>
                <a:sym typeface="Garet"/>
              </a:rPr>
              <a:t>електронні декларації; </a:t>
            </a:r>
          </a:p>
          <a:p>
            <a:pPr marL="549335" lvl="1" indent="-274668" algn="just">
              <a:lnSpc>
                <a:spcPts val="3562"/>
              </a:lnSpc>
              <a:buFont typeface="Arial"/>
              <a:buChar char="•"/>
            </a:pPr>
            <a:r>
              <a:rPr lang="en-US" sz="2544">
                <a:solidFill>
                  <a:srgbClr val="000000"/>
                </a:solidFill>
                <a:latin typeface="Garet"/>
                <a:ea typeface="Garet"/>
                <a:cs typeface="Garet"/>
                <a:sym typeface="Garet"/>
              </a:rPr>
              <a:t>електронні направлення;</a:t>
            </a:r>
          </a:p>
          <a:p>
            <a:pPr marL="549335" lvl="1" indent="-274668" algn="just">
              <a:lnSpc>
                <a:spcPts val="3562"/>
              </a:lnSpc>
              <a:buFont typeface="Arial"/>
              <a:buChar char="•"/>
            </a:pPr>
            <a:r>
              <a:rPr lang="en-US" sz="2544">
                <a:solidFill>
                  <a:srgbClr val="000000"/>
                </a:solidFill>
                <a:latin typeface="Garet"/>
                <a:ea typeface="Garet"/>
                <a:cs typeface="Garet"/>
                <a:sym typeface="Garet"/>
              </a:rPr>
              <a:t>електронні рецепти на препарати в межах урядової програми реімбурсації «Доступні ліки»; </a:t>
            </a:r>
          </a:p>
          <a:p>
            <a:pPr marL="549335" lvl="1" indent="-274668" algn="just">
              <a:lnSpc>
                <a:spcPts val="3562"/>
              </a:lnSpc>
              <a:buFont typeface="Arial"/>
              <a:buChar char="•"/>
            </a:pPr>
            <a:r>
              <a:rPr lang="en-US" sz="2544">
                <a:solidFill>
                  <a:srgbClr val="000000"/>
                </a:solidFill>
                <a:latin typeface="Garet"/>
                <a:ea typeface="Garet"/>
                <a:cs typeface="Garet"/>
                <a:sym typeface="Garet"/>
              </a:rPr>
              <a:t>електронні рецепти на антибіотики;</a:t>
            </a:r>
          </a:p>
          <a:p>
            <a:pPr marL="549335" lvl="1" indent="-274668" algn="just">
              <a:lnSpc>
                <a:spcPts val="3562"/>
              </a:lnSpc>
              <a:buFont typeface="Arial"/>
              <a:buChar char="•"/>
            </a:pPr>
            <a:r>
              <a:rPr lang="en-US" sz="2544">
                <a:solidFill>
                  <a:srgbClr val="000000"/>
                </a:solidFill>
                <a:latin typeface="Garet"/>
                <a:ea typeface="Garet"/>
                <a:cs typeface="Garet"/>
                <a:sym typeface="Garet"/>
              </a:rPr>
              <a:t>медичні висновки про народження дитини та послуга єМалятко;</a:t>
            </a:r>
          </a:p>
          <a:p>
            <a:pPr marL="549335" lvl="1" indent="-274668" algn="just">
              <a:lnSpc>
                <a:spcPts val="3562"/>
              </a:lnSpc>
              <a:buFont typeface="Arial"/>
              <a:buChar char="•"/>
            </a:pPr>
            <a:r>
              <a:rPr lang="en-US" sz="2544">
                <a:solidFill>
                  <a:srgbClr val="000000"/>
                </a:solidFill>
                <a:latin typeface="Garet"/>
                <a:ea typeface="Garet"/>
                <a:cs typeface="Garet"/>
                <a:sym typeface="Garet"/>
              </a:rPr>
              <a:t>медичні висновки про тимчасову непрацездатність та електронні лікарняні; </a:t>
            </a:r>
          </a:p>
          <a:p>
            <a:pPr marL="549335" lvl="1" indent="-274668" algn="just">
              <a:lnSpc>
                <a:spcPts val="3562"/>
              </a:lnSpc>
              <a:buFont typeface="Arial"/>
              <a:buChar char="•"/>
            </a:pPr>
            <a:r>
              <a:rPr lang="en-US" sz="2544">
                <a:solidFill>
                  <a:srgbClr val="000000"/>
                </a:solidFill>
                <a:latin typeface="Garet"/>
                <a:ea typeface="Garet"/>
                <a:cs typeface="Garet"/>
                <a:sym typeface="Garet"/>
              </a:rPr>
              <a:t>COVID-сертифікати.</a:t>
            </a:r>
          </a:p>
          <a:p>
            <a:pPr algn="just">
              <a:lnSpc>
                <a:spcPts val="2722"/>
              </a:lnSpc>
            </a:pPr>
            <a:endParaRPr lang="en-US" sz="2544">
              <a:solidFill>
                <a:srgbClr val="000000"/>
              </a:solidFill>
              <a:latin typeface="Garet"/>
              <a:ea typeface="Garet"/>
              <a:cs typeface="Garet"/>
              <a:sym typeface="Gare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769349" y="4343177"/>
            <a:ext cx="749303" cy="800323"/>
          </a:xfrm>
          <a:custGeom>
            <a:avLst/>
            <a:gdLst/>
            <a:ahLst/>
            <a:cxnLst/>
            <a:rect l="l" t="t" r="r" b="b"/>
            <a:pathLst>
              <a:path w="749303" h="800323">
                <a:moveTo>
                  <a:pt x="0" y="0"/>
                </a:moveTo>
                <a:lnTo>
                  <a:pt x="749302" y="0"/>
                </a:lnTo>
                <a:lnTo>
                  <a:pt x="749302" y="800323"/>
                </a:lnTo>
                <a:lnTo>
                  <a:pt x="0" y="80032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2785832" y="1388212"/>
            <a:ext cx="1710823" cy="1182607"/>
          </a:xfrm>
          <a:custGeom>
            <a:avLst/>
            <a:gdLst/>
            <a:ahLst/>
            <a:cxnLst/>
            <a:rect l="l" t="t" r="r" b="b"/>
            <a:pathLst>
              <a:path w="1710823" h="1182607">
                <a:moveTo>
                  <a:pt x="0" y="0"/>
                </a:moveTo>
                <a:lnTo>
                  <a:pt x="1710824" y="0"/>
                </a:lnTo>
                <a:lnTo>
                  <a:pt x="1710824" y="1182607"/>
                </a:lnTo>
                <a:lnTo>
                  <a:pt x="0" y="1182607"/>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a:ln cap="sq">
            <a:noFill/>
            <a:prstDash val="solid"/>
            <a:miter/>
          </a:ln>
        </p:spPr>
      </p:sp>
      <p:sp>
        <p:nvSpPr>
          <p:cNvPr id="4" name="Freeform 4"/>
          <p:cNvSpPr/>
          <p:nvPr/>
        </p:nvSpPr>
        <p:spPr>
          <a:xfrm>
            <a:off x="9091942" y="8920089"/>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8799827" y="1596045"/>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TextBox 6"/>
          <p:cNvSpPr txBox="1"/>
          <p:nvPr/>
        </p:nvSpPr>
        <p:spPr>
          <a:xfrm>
            <a:off x="1028700" y="367765"/>
            <a:ext cx="15977855" cy="1020447"/>
          </a:xfrm>
          <a:prstGeom prst="rect">
            <a:avLst/>
          </a:prstGeom>
        </p:spPr>
        <p:txBody>
          <a:bodyPr lIns="0" tIns="0" rIns="0" bIns="0" rtlCol="0" anchor="t">
            <a:spAutoFit/>
          </a:bodyPr>
          <a:lstStyle/>
          <a:p>
            <a:pPr algn="ctr">
              <a:lnSpc>
                <a:spcPts val="3800"/>
              </a:lnSpc>
            </a:pPr>
            <a:r>
              <a:rPr lang="en-US" sz="3800" b="1">
                <a:solidFill>
                  <a:srgbClr val="293A54"/>
                </a:solidFill>
                <a:latin typeface="Poppins Bold"/>
                <a:ea typeface="Poppins Bold"/>
                <a:cs typeface="Poppins Bold"/>
                <a:sym typeface="Poppins Bold"/>
              </a:rPr>
              <a:t>ЕСОЗ СКЛАДАЄТЬСЯ З:</a:t>
            </a:r>
          </a:p>
          <a:p>
            <a:pPr algn="ctr">
              <a:lnSpc>
                <a:spcPts val="3800"/>
              </a:lnSpc>
            </a:pPr>
            <a:endParaRPr lang="en-US" sz="3800" b="1">
              <a:solidFill>
                <a:srgbClr val="293A54"/>
              </a:solidFill>
              <a:latin typeface="Poppins Bold"/>
              <a:ea typeface="Poppins Bold"/>
              <a:cs typeface="Poppins Bold"/>
              <a:sym typeface="Poppins Bold"/>
            </a:endParaRPr>
          </a:p>
        </p:txBody>
      </p:sp>
      <p:sp>
        <p:nvSpPr>
          <p:cNvPr id="7" name="TextBox 7"/>
          <p:cNvSpPr txBox="1"/>
          <p:nvPr/>
        </p:nvSpPr>
        <p:spPr>
          <a:xfrm>
            <a:off x="369565" y="2122591"/>
            <a:ext cx="8208217" cy="6169910"/>
          </a:xfrm>
          <a:prstGeom prst="rect">
            <a:avLst/>
          </a:prstGeom>
        </p:spPr>
        <p:txBody>
          <a:bodyPr lIns="0" tIns="0" rIns="0" bIns="0" rtlCol="0" anchor="t">
            <a:spAutoFit/>
          </a:bodyPr>
          <a:lstStyle/>
          <a:p>
            <a:pPr algn="ctr">
              <a:lnSpc>
                <a:spcPts val="3801"/>
              </a:lnSpc>
            </a:pPr>
            <a:r>
              <a:rPr lang="en-US" sz="2715" b="1">
                <a:solidFill>
                  <a:srgbClr val="000000"/>
                </a:solidFill>
                <a:latin typeface="Garet Bold"/>
                <a:ea typeface="Garet Bold"/>
                <a:cs typeface="Garet Bold"/>
                <a:sym typeface="Garet Bold"/>
              </a:rPr>
              <a:t>Центральної бази даних (ЦБД)</a:t>
            </a:r>
            <a:r>
              <a:rPr lang="en-US" sz="2715">
                <a:solidFill>
                  <a:srgbClr val="000000"/>
                </a:solidFill>
                <a:latin typeface="Garet"/>
                <a:ea typeface="Garet"/>
                <a:cs typeface="Garet"/>
                <a:sym typeface="Garet"/>
              </a:rPr>
              <a:t> — інформаційно-телекомунікаційна система, яка містить передбачені законодавством реєстри, програмні модулі, інформаційну систему НСЗУ, в частині, необхідній для реалізації державних фінансових гарантій та ін.</a:t>
            </a:r>
          </a:p>
          <a:p>
            <a:pPr algn="ctr">
              <a:lnSpc>
                <a:spcPts val="3801"/>
              </a:lnSpc>
            </a:pPr>
            <a:r>
              <a:rPr lang="en-US" sz="2715">
                <a:solidFill>
                  <a:srgbClr val="000000"/>
                </a:solidFill>
                <a:latin typeface="Garet"/>
                <a:ea typeface="Garet"/>
                <a:cs typeface="Garet"/>
                <a:sym typeface="Garet"/>
              </a:rPr>
              <a:t>Також, забезпечує можливість створення, перегляду, обміну інформацією та документами між реєстрами, державними електронними інформаційними ресурсами, електронними медичними інформаційними системами.</a:t>
            </a:r>
          </a:p>
        </p:txBody>
      </p:sp>
      <p:sp>
        <p:nvSpPr>
          <p:cNvPr id="8" name="TextBox 8"/>
          <p:cNvSpPr txBox="1"/>
          <p:nvPr/>
        </p:nvSpPr>
        <p:spPr>
          <a:xfrm>
            <a:off x="9778075" y="3453551"/>
            <a:ext cx="8208217" cy="3498465"/>
          </a:xfrm>
          <a:prstGeom prst="rect">
            <a:avLst/>
          </a:prstGeom>
        </p:spPr>
        <p:txBody>
          <a:bodyPr lIns="0" tIns="0" rIns="0" bIns="0" rtlCol="0" anchor="t">
            <a:spAutoFit/>
          </a:bodyPr>
          <a:lstStyle/>
          <a:p>
            <a:pPr algn="ctr">
              <a:lnSpc>
                <a:spcPts val="3521"/>
              </a:lnSpc>
            </a:pPr>
            <a:r>
              <a:rPr lang="en-US" sz="2515" b="1">
                <a:solidFill>
                  <a:srgbClr val="000000"/>
                </a:solidFill>
                <a:latin typeface="Garet Bold"/>
                <a:ea typeface="Garet Bold"/>
                <a:cs typeface="Garet Bold"/>
                <a:sym typeface="Garet Bold"/>
              </a:rPr>
              <a:t>МІС (електронна медична інформаційна система) </a:t>
            </a:r>
            <a:r>
              <a:rPr lang="en-US" sz="2515">
                <a:solidFill>
                  <a:srgbClr val="000000"/>
                </a:solidFill>
                <a:latin typeface="Garet"/>
                <a:ea typeface="Garet"/>
                <a:cs typeface="Garet"/>
                <a:sym typeface="Garet"/>
              </a:rPr>
              <a:t>— інформаційно-телекомунікаційна система, яка дає змогу автоматизувати роботу суб’єктів господарювання у сфері охорони здоров’я, створювати, переглядати, обмінюватися інформацією в електронній формі, зокрема з центральною базою даних (у разі підключення).</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35455" y="4207450"/>
            <a:ext cx="3911488" cy="3911488"/>
          </a:xfrm>
          <a:custGeom>
            <a:avLst/>
            <a:gdLst/>
            <a:ahLst/>
            <a:cxnLst/>
            <a:rect l="l" t="t" r="r" b="b"/>
            <a:pathLst>
              <a:path w="3911488" h="3911488">
                <a:moveTo>
                  <a:pt x="0" y="0"/>
                </a:moveTo>
                <a:lnTo>
                  <a:pt x="3911488" y="0"/>
                </a:lnTo>
                <a:lnTo>
                  <a:pt x="3911488" y="3911487"/>
                </a:lnTo>
                <a:lnTo>
                  <a:pt x="0" y="391148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w="66675" cap="rnd">
            <a:solidFill>
              <a:srgbClr val="38B6FF"/>
            </a:solidFill>
            <a:prstDash val="solid"/>
            <a:round/>
          </a:ln>
        </p:spPr>
      </p:sp>
      <p:sp>
        <p:nvSpPr>
          <p:cNvPr id="3" name="Freeform 3"/>
          <p:cNvSpPr/>
          <p:nvPr/>
        </p:nvSpPr>
        <p:spPr>
          <a:xfrm>
            <a:off x="9480293" y="4271650"/>
            <a:ext cx="3505603" cy="3505603"/>
          </a:xfrm>
          <a:custGeom>
            <a:avLst/>
            <a:gdLst/>
            <a:ahLst/>
            <a:cxnLst/>
            <a:rect l="l" t="t" r="r" b="b"/>
            <a:pathLst>
              <a:path w="3505603" h="3505603">
                <a:moveTo>
                  <a:pt x="0" y="0"/>
                </a:moveTo>
                <a:lnTo>
                  <a:pt x="3505602" y="0"/>
                </a:lnTo>
                <a:lnTo>
                  <a:pt x="3505602" y="3505603"/>
                </a:lnTo>
                <a:lnTo>
                  <a:pt x="0" y="350560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w="66675" cap="rnd">
            <a:solidFill>
              <a:srgbClr val="38B6FF"/>
            </a:solidFill>
            <a:prstDash val="solid"/>
            <a:round/>
          </a:ln>
        </p:spPr>
      </p:sp>
      <p:sp>
        <p:nvSpPr>
          <p:cNvPr id="4" name="Freeform 4"/>
          <p:cNvSpPr/>
          <p:nvPr/>
        </p:nvSpPr>
        <p:spPr>
          <a:xfrm>
            <a:off x="13262120" y="4315505"/>
            <a:ext cx="3505603" cy="3505603"/>
          </a:xfrm>
          <a:custGeom>
            <a:avLst/>
            <a:gdLst/>
            <a:ahLst/>
            <a:cxnLst/>
            <a:rect l="l" t="t" r="r" b="b"/>
            <a:pathLst>
              <a:path w="3505603" h="3505603">
                <a:moveTo>
                  <a:pt x="0" y="0"/>
                </a:moveTo>
                <a:lnTo>
                  <a:pt x="3505603" y="0"/>
                </a:lnTo>
                <a:lnTo>
                  <a:pt x="3505603" y="3505603"/>
                </a:lnTo>
                <a:lnTo>
                  <a:pt x="0" y="350560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w="66675" cap="rnd">
            <a:solidFill>
              <a:srgbClr val="38B6FF"/>
            </a:solidFill>
            <a:prstDash val="solid"/>
            <a:round/>
          </a:ln>
        </p:spPr>
      </p:sp>
      <p:sp>
        <p:nvSpPr>
          <p:cNvPr id="5" name="Freeform 5"/>
          <p:cNvSpPr/>
          <p:nvPr/>
        </p:nvSpPr>
        <p:spPr>
          <a:xfrm>
            <a:off x="6951013" y="3622561"/>
            <a:ext cx="789132" cy="1059238"/>
          </a:xfrm>
          <a:custGeom>
            <a:avLst/>
            <a:gdLst/>
            <a:ahLst/>
            <a:cxnLst/>
            <a:rect l="l" t="t" r="r" b="b"/>
            <a:pathLst>
              <a:path w="789132" h="1059238">
                <a:moveTo>
                  <a:pt x="0" y="0"/>
                </a:moveTo>
                <a:lnTo>
                  <a:pt x="789133" y="0"/>
                </a:lnTo>
                <a:lnTo>
                  <a:pt x="789133" y="1059238"/>
                </a:lnTo>
                <a:lnTo>
                  <a:pt x="0" y="1059238"/>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a:ln cap="sq">
            <a:noFill/>
            <a:prstDash val="solid"/>
            <a:miter/>
          </a:ln>
        </p:spPr>
      </p:sp>
      <p:sp>
        <p:nvSpPr>
          <p:cNvPr id="6" name="Freeform 6"/>
          <p:cNvSpPr/>
          <p:nvPr/>
        </p:nvSpPr>
        <p:spPr>
          <a:xfrm>
            <a:off x="10512627" y="3729121"/>
            <a:ext cx="1174235" cy="1172767"/>
          </a:xfrm>
          <a:custGeom>
            <a:avLst/>
            <a:gdLst/>
            <a:ahLst/>
            <a:cxnLst/>
            <a:rect l="l" t="t" r="r" b="b"/>
            <a:pathLst>
              <a:path w="1174235" h="1172767">
                <a:moveTo>
                  <a:pt x="0" y="0"/>
                </a:moveTo>
                <a:lnTo>
                  <a:pt x="1174234" y="0"/>
                </a:lnTo>
                <a:lnTo>
                  <a:pt x="1174234" y="1172767"/>
                </a:lnTo>
                <a:lnTo>
                  <a:pt x="0" y="117276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a:ln cap="sq">
            <a:noFill/>
            <a:prstDash val="solid"/>
            <a:miter/>
          </a:ln>
        </p:spPr>
      </p:sp>
      <p:sp>
        <p:nvSpPr>
          <p:cNvPr id="7" name="Freeform 7"/>
          <p:cNvSpPr/>
          <p:nvPr/>
        </p:nvSpPr>
        <p:spPr>
          <a:xfrm>
            <a:off x="1242968" y="4152180"/>
            <a:ext cx="4060220" cy="4060220"/>
          </a:xfrm>
          <a:custGeom>
            <a:avLst/>
            <a:gdLst/>
            <a:ahLst/>
            <a:cxnLst/>
            <a:rect l="l" t="t" r="r" b="b"/>
            <a:pathLst>
              <a:path w="4060220" h="4060220">
                <a:moveTo>
                  <a:pt x="0" y="0"/>
                </a:moveTo>
                <a:lnTo>
                  <a:pt x="4060220" y="0"/>
                </a:lnTo>
                <a:lnTo>
                  <a:pt x="4060220" y="4060220"/>
                </a:lnTo>
                <a:lnTo>
                  <a:pt x="0" y="406022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w="66675" cap="rnd">
            <a:solidFill>
              <a:srgbClr val="38B6FF"/>
            </a:solidFill>
            <a:prstDash val="solid"/>
            <a:round/>
          </a:ln>
        </p:spPr>
      </p:sp>
      <p:sp>
        <p:nvSpPr>
          <p:cNvPr id="8" name="Freeform 8"/>
          <p:cNvSpPr/>
          <p:nvPr/>
        </p:nvSpPr>
        <p:spPr>
          <a:xfrm>
            <a:off x="2788384" y="4207450"/>
            <a:ext cx="1296864" cy="1388878"/>
          </a:xfrm>
          <a:custGeom>
            <a:avLst/>
            <a:gdLst/>
            <a:ahLst/>
            <a:cxnLst/>
            <a:rect l="l" t="t" r="r" b="b"/>
            <a:pathLst>
              <a:path w="1296864" h="1388878">
                <a:moveTo>
                  <a:pt x="0" y="0"/>
                </a:moveTo>
                <a:lnTo>
                  <a:pt x="1296865" y="0"/>
                </a:lnTo>
                <a:lnTo>
                  <a:pt x="1296865" y="1388877"/>
                </a:lnTo>
                <a:lnTo>
                  <a:pt x="0" y="1388877"/>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a:ln cap="sq">
            <a:noFill/>
            <a:prstDash val="solid"/>
            <a:miter/>
          </a:ln>
        </p:spPr>
      </p:sp>
      <p:sp>
        <p:nvSpPr>
          <p:cNvPr id="9" name="Freeform 9"/>
          <p:cNvSpPr/>
          <p:nvPr/>
        </p:nvSpPr>
        <p:spPr>
          <a:xfrm>
            <a:off x="14384044" y="3620629"/>
            <a:ext cx="1271650" cy="1281259"/>
          </a:xfrm>
          <a:custGeom>
            <a:avLst/>
            <a:gdLst/>
            <a:ahLst/>
            <a:cxnLst/>
            <a:rect l="l" t="t" r="r" b="b"/>
            <a:pathLst>
              <a:path w="1271650" h="1281259">
                <a:moveTo>
                  <a:pt x="0" y="0"/>
                </a:moveTo>
                <a:lnTo>
                  <a:pt x="1271650" y="0"/>
                </a:lnTo>
                <a:lnTo>
                  <a:pt x="1271650" y="1281259"/>
                </a:lnTo>
                <a:lnTo>
                  <a:pt x="0" y="1281259"/>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a:ln cap="sq">
            <a:noFill/>
            <a:prstDash val="solid"/>
            <a:miter/>
          </a:ln>
        </p:spPr>
      </p:sp>
      <p:sp>
        <p:nvSpPr>
          <p:cNvPr id="10" name="Freeform 10"/>
          <p:cNvSpPr/>
          <p:nvPr/>
        </p:nvSpPr>
        <p:spPr>
          <a:xfrm rot="-406515">
            <a:off x="15174647" y="120837"/>
            <a:ext cx="4235136" cy="2874598"/>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1" name="Freeform 11"/>
          <p:cNvSpPr/>
          <p:nvPr/>
        </p:nvSpPr>
        <p:spPr>
          <a:xfrm rot="-5258917">
            <a:off x="454160" y="7753145"/>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2" name="Freeform 12"/>
          <p:cNvSpPr/>
          <p:nvPr/>
        </p:nvSpPr>
        <p:spPr>
          <a:xfrm>
            <a:off x="8067217" y="2884229"/>
            <a:ext cx="1971535" cy="179903"/>
          </a:xfrm>
          <a:custGeom>
            <a:avLst/>
            <a:gdLst/>
            <a:ahLst/>
            <a:cxnLst/>
            <a:rect l="l" t="t" r="r" b="b"/>
            <a:pathLst>
              <a:path w="1971535" h="179903">
                <a:moveTo>
                  <a:pt x="0" y="0"/>
                </a:moveTo>
                <a:lnTo>
                  <a:pt x="1971535" y="0"/>
                </a:lnTo>
                <a:lnTo>
                  <a:pt x="1971535" y="179902"/>
                </a:lnTo>
                <a:lnTo>
                  <a:pt x="0" y="179902"/>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3" name="Freeform 13"/>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4" name="Freeform 14"/>
          <p:cNvSpPr/>
          <p:nvPr/>
        </p:nvSpPr>
        <p:spPr>
          <a:xfrm flipH="1">
            <a:off x="16482961" y="8225799"/>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15" name="Freeform 15"/>
          <p:cNvSpPr/>
          <p:nvPr/>
        </p:nvSpPr>
        <p:spPr>
          <a:xfrm>
            <a:off x="-1028700" y="-123057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16" name="TextBox 16"/>
          <p:cNvSpPr txBox="1"/>
          <p:nvPr/>
        </p:nvSpPr>
        <p:spPr>
          <a:xfrm>
            <a:off x="4624487" y="1302942"/>
            <a:ext cx="9039026" cy="987425"/>
          </a:xfrm>
          <a:prstGeom prst="rect">
            <a:avLst/>
          </a:prstGeom>
        </p:spPr>
        <p:txBody>
          <a:bodyPr lIns="0" tIns="0" rIns="0" bIns="0" rtlCol="0" anchor="t">
            <a:spAutoFit/>
          </a:bodyPr>
          <a:lstStyle/>
          <a:p>
            <a:pPr algn="ctr">
              <a:lnSpc>
                <a:spcPts val="6999"/>
              </a:lnSpc>
            </a:pPr>
            <a:r>
              <a:rPr lang="en-US" sz="6999" b="1">
                <a:solidFill>
                  <a:srgbClr val="293A54"/>
                </a:solidFill>
                <a:latin typeface="Poppins Bold"/>
                <a:ea typeface="Poppins Bold"/>
                <a:cs typeface="Poppins Bold"/>
                <a:sym typeface="Poppins Bold"/>
              </a:rPr>
              <a:t>ЦІЛІ ЕСОЗ</a:t>
            </a:r>
          </a:p>
        </p:txBody>
      </p:sp>
      <p:sp>
        <p:nvSpPr>
          <p:cNvPr id="17" name="TextBox 17"/>
          <p:cNvSpPr txBox="1"/>
          <p:nvPr/>
        </p:nvSpPr>
        <p:spPr>
          <a:xfrm>
            <a:off x="2109300" y="5622870"/>
            <a:ext cx="2327557" cy="2389505"/>
          </a:xfrm>
          <a:prstGeom prst="rect">
            <a:avLst/>
          </a:prstGeom>
        </p:spPr>
        <p:txBody>
          <a:bodyPr lIns="0" tIns="0" rIns="0" bIns="0" rtlCol="0" anchor="t">
            <a:spAutoFit/>
          </a:bodyPr>
          <a:lstStyle/>
          <a:p>
            <a:pPr algn="ctr">
              <a:lnSpc>
                <a:spcPts val="3220"/>
              </a:lnSpc>
            </a:pPr>
            <a:r>
              <a:rPr lang="en-US" sz="2300">
                <a:solidFill>
                  <a:srgbClr val="000000"/>
                </a:solidFill>
                <a:latin typeface="Garet"/>
                <a:ea typeface="Garet"/>
                <a:cs typeface="Garet"/>
                <a:sym typeface="Garet"/>
              </a:rPr>
              <a:t>Забезпечити прозорість фінансування cистеми охорони здоров'я</a:t>
            </a:r>
          </a:p>
        </p:txBody>
      </p:sp>
      <p:sp>
        <p:nvSpPr>
          <p:cNvPr id="18" name="TextBox 18"/>
          <p:cNvSpPr txBox="1"/>
          <p:nvPr/>
        </p:nvSpPr>
        <p:spPr>
          <a:xfrm>
            <a:off x="5745594" y="4854263"/>
            <a:ext cx="3398406" cy="3189605"/>
          </a:xfrm>
          <a:prstGeom prst="rect">
            <a:avLst/>
          </a:prstGeom>
        </p:spPr>
        <p:txBody>
          <a:bodyPr lIns="0" tIns="0" rIns="0" bIns="0" rtlCol="0" anchor="t">
            <a:spAutoFit/>
          </a:bodyPr>
          <a:lstStyle/>
          <a:p>
            <a:pPr algn="ctr">
              <a:lnSpc>
                <a:spcPts val="3220"/>
              </a:lnSpc>
            </a:pPr>
            <a:r>
              <a:rPr lang="en-US" sz="2300">
                <a:solidFill>
                  <a:srgbClr val="000000"/>
                </a:solidFill>
                <a:latin typeface="Garet"/>
                <a:ea typeface="Garet"/>
                <a:cs typeface="Garet"/>
                <a:sym typeface="Garet"/>
              </a:rPr>
              <a:t>Надати можливість працювати без паперу поступовий перехід на електронний облік (е-рецепт, е-картка, е-направлення)</a:t>
            </a:r>
          </a:p>
          <a:p>
            <a:pPr algn="ctr">
              <a:lnSpc>
                <a:spcPts val="3220"/>
              </a:lnSpc>
            </a:pPr>
            <a:endParaRPr lang="en-US" sz="2300">
              <a:solidFill>
                <a:srgbClr val="000000"/>
              </a:solidFill>
              <a:latin typeface="Garet"/>
              <a:ea typeface="Garet"/>
              <a:cs typeface="Garet"/>
              <a:sym typeface="Garet"/>
            </a:endParaRPr>
          </a:p>
        </p:txBody>
      </p:sp>
      <p:sp>
        <p:nvSpPr>
          <p:cNvPr id="19" name="TextBox 19"/>
          <p:cNvSpPr txBox="1"/>
          <p:nvPr/>
        </p:nvSpPr>
        <p:spPr>
          <a:xfrm>
            <a:off x="9668438" y="5530538"/>
            <a:ext cx="3129311" cy="1903319"/>
          </a:xfrm>
          <a:prstGeom prst="rect">
            <a:avLst/>
          </a:prstGeom>
        </p:spPr>
        <p:txBody>
          <a:bodyPr lIns="0" tIns="0" rIns="0" bIns="0" rtlCol="0" anchor="t">
            <a:spAutoFit/>
          </a:bodyPr>
          <a:lstStyle/>
          <a:p>
            <a:pPr algn="ctr">
              <a:lnSpc>
                <a:spcPts val="3092"/>
              </a:lnSpc>
            </a:pPr>
            <a:r>
              <a:rPr lang="en-US" sz="2209">
                <a:solidFill>
                  <a:srgbClr val="000000"/>
                </a:solidFill>
                <a:latin typeface="Garet"/>
                <a:ea typeface="Garet"/>
                <a:cs typeface="Garet"/>
                <a:sym typeface="Garet"/>
              </a:rPr>
              <a:t>Сформувати бізнес-середовище для створення нових електронних сервісів</a:t>
            </a:r>
          </a:p>
        </p:txBody>
      </p:sp>
      <p:sp>
        <p:nvSpPr>
          <p:cNvPr id="20" name="TextBox 20"/>
          <p:cNvSpPr txBox="1"/>
          <p:nvPr/>
        </p:nvSpPr>
        <p:spPr>
          <a:xfrm>
            <a:off x="13319270" y="5444403"/>
            <a:ext cx="3257953" cy="1989455"/>
          </a:xfrm>
          <a:prstGeom prst="rect">
            <a:avLst/>
          </a:prstGeom>
        </p:spPr>
        <p:txBody>
          <a:bodyPr lIns="0" tIns="0" rIns="0" bIns="0" rtlCol="0" anchor="t">
            <a:spAutoFit/>
          </a:bodyPr>
          <a:lstStyle/>
          <a:p>
            <a:pPr algn="ctr">
              <a:lnSpc>
                <a:spcPts val="3220"/>
              </a:lnSpc>
            </a:pPr>
            <a:r>
              <a:rPr lang="en-US" sz="2300">
                <a:solidFill>
                  <a:srgbClr val="000000"/>
                </a:solidFill>
                <a:latin typeface="Garet"/>
                <a:ea typeface="Garet"/>
                <a:cs typeface="Garet"/>
                <a:sym typeface="Garet"/>
              </a:rPr>
              <a:t>Створити простір для інновацій в медицині (machine learning, big data, blockchain, etc.)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06515">
            <a:off x="956974" y="-230153"/>
            <a:ext cx="4235136" cy="2874598"/>
          </a:xfrm>
          <a:custGeom>
            <a:avLst/>
            <a:gdLst/>
            <a:ahLst/>
            <a:cxnLst/>
            <a:rect l="l" t="t" r="r" b="b"/>
            <a:pathLst>
              <a:path w="4235136" h="2874598">
                <a:moveTo>
                  <a:pt x="0" y="0"/>
                </a:moveTo>
                <a:lnTo>
                  <a:pt x="4235136" y="0"/>
                </a:lnTo>
                <a:lnTo>
                  <a:pt x="4235136" y="2874599"/>
                </a:lnTo>
                <a:lnTo>
                  <a:pt x="0" y="287459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5258917">
            <a:off x="454160" y="7753145"/>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8158233" y="2486663"/>
            <a:ext cx="1971535" cy="179903"/>
          </a:xfrm>
          <a:custGeom>
            <a:avLst/>
            <a:gdLst/>
            <a:ahLst/>
            <a:cxnLst/>
            <a:rect l="l" t="t" r="r" b="b"/>
            <a:pathLst>
              <a:path w="1971535" h="179903">
                <a:moveTo>
                  <a:pt x="0" y="0"/>
                </a:moveTo>
                <a:lnTo>
                  <a:pt x="1971534" y="0"/>
                </a:lnTo>
                <a:lnTo>
                  <a:pt x="1971534" y="179903"/>
                </a:lnTo>
                <a:lnTo>
                  <a:pt x="0" y="179903"/>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Freeform 6"/>
          <p:cNvSpPr/>
          <p:nvPr/>
        </p:nvSpPr>
        <p:spPr>
          <a:xfrm flipH="1">
            <a:off x="16482961" y="8225799"/>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7" name="Freeform 7"/>
          <p:cNvSpPr/>
          <p:nvPr/>
        </p:nvSpPr>
        <p:spPr>
          <a:xfrm>
            <a:off x="14425561" y="-738446"/>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8" name="Freeform 8"/>
          <p:cNvSpPr/>
          <p:nvPr/>
        </p:nvSpPr>
        <p:spPr>
          <a:xfrm>
            <a:off x="3074542" y="2884229"/>
            <a:ext cx="12138916" cy="7025398"/>
          </a:xfrm>
          <a:custGeom>
            <a:avLst/>
            <a:gdLst/>
            <a:ahLst/>
            <a:cxnLst/>
            <a:rect l="l" t="t" r="r" b="b"/>
            <a:pathLst>
              <a:path w="12138916" h="7025398">
                <a:moveTo>
                  <a:pt x="0" y="0"/>
                </a:moveTo>
                <a:lnTo>
                  <a:pt x="12138916" y="0"/>
                </a:lnTo>
                <a:lnTo>
                  <a:pt x="12138916" y="7025397"/>
                </a:lnTo>
                <a:lnTo>
                  <a:pt x="0" y="7025397"/>
                </a:lnTo>
                <a:lnTo>
                  <a:pt x="0" y="0"/>
                </a:lnTo>
                <a:close/>
              </a:path>
            </a:pathLst>
          </a:custGeom>
          <a:blipFill>
            <a:blip r:embed="rId14"/>
            <a:stretch>
              <a:fillRect/>
            </a:stretch>
          </a:blipFill>
        </p:spPr>
      </p:sp>
      <p:sp>
        <p:nvSpPr>
          <p:cNvPr id="9" name="TextBox 9"/>
          <p:cNvSpPr txBox="1"/>
          <p:nvPr/>
        </p:nvSpPr>
        <p:spPr>
          <a:xfrm>
            <a:off x="4624487" y="420429"/>
            <a:ext cx="9039026" cy="1873250"/>
          </a:xfrm>
          <a:prstGeom prst="rect">
            <a:avLst/>
          </a:prstGeom>
        </p:spPr>
        <p:txBody>
          <a:bodyPr lIns="0" tIns="0" rIns="0" bIns="0" rtlCol="0" anchor="t">
            <a:spAutoFit/>
          </a:bodyPr>
          <a:lstStyle/>
          <a:p>
            <a:pPr algn="ctr">
              <a:lnSpc>
                <a:spcPts val="6999"/>
              </a:lnSpc>
            </a:pPr>
            <a:r>
              <a:rPr lang="en-US" sz="6999" b="1">
                <a:solidFill>
                  <a:srgbClr val="293A54"/>
                </a:solidFill>
                <a:latin typeface="Poppins Bold"/>
                <a:ea typeface="Poppins Bold"/>
                <a:cs typeface="Poppins Bold"/>
                <a:sym typeface="Poppins Bold"/>
              </a:rPr>
              <a:t>КЛЮЧОВІ РОЛІ ЕСОЗ</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714198" y="2541494"/>
            <a:ext cx="2602006" cy="2602006"/>
          </a:xfrm>
          <a:custGeom>
            <a:avLst/>
            <a:gdLst/>
            <a:ahLst/>
            <a:cxnLst/>
            <a:rect l="l" t="t" r="r" b="b"/>
            <a:pathLst>
              <a:path w="2602006" h="2602006">
                <a:moveTo>
                  <a:pt x="0" y="0"/>
                </a:moveTo>
                <a:lnTo>
                  <a:pt x="2602006" y="0"/>
                </a:lnTo>
                <a:lnTo>
                  <a:pt x="2602006" y="2602006"/>
                </a:lnTo>
                <a:lnTo>
                  <a:pt x="0" y="2602006"/>
                </a:lnTo>
                <a:lnTo>
                  <a:pt x="0" y="0"/>
                </a:lnTo>
                <a:close/>
              </a:path>
            </a:pathLst>
          </a:custGeom>
          <a:blipFill>
            <a:blip r:embed="rId2">
              <a:alphaModFix amt="43000"/>
              <a:extLst>
                <a:ext uri="{96DAC541-7B7A-43D3-8B79-37D633B846F1}">
                  <asvg:svgBlip xmlns="" xmlns:asvg="http://schemas.microsoft.com/office/drawing/2016/SVG/main" r:embed="rId3"/>
                </a:ext>
              </a:extLst>
            </a:blip>
            <a:stretch>
              <a:fillRect/>
            </a:stretch>
          </a:blipFill>
        </p:spPr>
      </p:sp>
      <p:grpSp>
        <p:nvGrpSpPr>
          <p:cNvPr id="3" name="Group 3"/>
          <p:cNvGrpSpPr/>
          <p:nvPr/>
        </p:nvGrpSpPr>
        <p:grpSpPr>
          <a:xfrm rot="5400000">
            <a:off x="11250219" y="-664946"/>
            <a:ext cx="3680826" cy="6932965"/>
            <a:chOff x="0" y="0"/>
            <a:chExt cx="4455127" cy="8391388"/>
          </a:xfrm>
        </p:grpSpPr>
        <p:sp>
          <p:nvSpPr>
            <p:cNvPr id="4" name="Freeform 4"/>
            <p:cNvSpPr/>
            <p:nvPr/>
          </p:nvSpPr>
          <p:spPr>
            <a:xfrm rot="-5400000">
              <a:off x="-1967891" y="1966739"/>
              <a:ext cx="8391389" cy="4457911"/>
            </a:xfrm>
            <a:custGeom>
              <a:avLst/>
              <a:gdLst/>
              <a:ahLst/>
              <a:cxnLst/>
              <a:rect l="l" t="t" r="r" b="b"/>
              <a:pathLst>
                <a:path w="8391389" h="4457911">
                  <a:moveTo>
                    <a:pt x="0" y="2588985"/>
                  </a:moveTo>
                  <a:cubicBezTo>
                    <a:pt x="27625" y="2291944"/>
                    <a:pt x="55232" y="1994904"/>
                    <a:pt x="82840" y="1697852"/>
                  </a:cubicBezTo>
                  <a:cubicBezTo>
                    <a:pt x="87959" y="1440438"/>
                    <a:pt x="93094" y="1183012"/>
                    <a:pt x="98213" y="925598"/>
                  </a:cubicBezTo>
                  <a:cubicBezTo>
                    <a:pt x="122514" y="773943"/>
                    <a:pt x="208023" y="459563"/>
                    <a:pt x="581741" y="245033"/>
                  </a:cubicBezTo>
                  <a:cubicBezTo>
                    <a:pt x="900346" y="62136"/>
                    <a:pt x="1275877" y="39390"/>
                    <a:pt x="1581559" y="25778"/>
                  </a:cubicBezTo>
                  <a:cubicBezTo>
                    <a:pt x="2184279" y="-1363"/>
                    <a:pt x="3115992" y="-21860"/>
                    <a:pt x="4347142" y="43935"/>
                  </a:cubicBezTo>
                  <a:cubicBezTo>
                    <a:pt x="4715977" y="57894"/>
                    <a:pt x="6000061" y="108423"/>
                    <a:pt x="7310997" y="201030"/>
                  </a:cubicBezTo>
                  <a:cubicBezTo>
                    <a:pt x="7552434" y="218089"/>
                    <a:pt x="7984037" y="252566"/>
                    <a:pt x="8212149" y="464578"/>
                  </a:cubicBezTo>
                  <a:cubicBezTo>
                    <a:pt x="8357236" y="599420"/>
                    <a:pt x="8360492" y="750750"/>
                    <a:pt x="8362002" y="819402"/>
                  </a:cubicBezTo>
                  <a:cubicBezTo>
                    <a:pt x="8371065" y="1231728"/>
                    <a:pt x="8387747" y="1871021"/>
                    <a:pt x="8391389" y="2674573"/>
                  </a:cubicBezTo>
                  <a:cubicBezTo>
                    <a:pt x="8361918" y="2943383"/>
                    <a:pt x="8332464" y="3212192"/>
                    <a:pt x="8302994" y="3480991"/>
                  </a:cubicBezTo>
                  <a:cubicBezTo>
                    <a:pt x="8309002" y="3632422"/>
                    <a:pt x="8287251" y="3952141"/>
                    <a:pt x="7957101" y="4182656"/>
                  </a:cubicBezTo>
                  <a:cubicBezTo>
                    <a:pt x="7631011" y="4410340"/>
                    <a:pt x="7170828" y="4434563"/>
                    <a:pt x="6837421" y="4445488"/>
                  </a:cubicBezTo>
                  <a:cubicBezTo>
                    <a:pt x="5439516" y="4496018"/>
                    <a:pt x="3921565" y="4380385"/>
                    <a:pt x="3148735" y="4313972"/>
                  </a:cubicBezTo>
                  <a:cubicBezTo>
                    <a:pt x="2519767" y="4222607"/>
                    <a:pt x="1928610" y="4134064"/>
                    <a:pt x="1300313" y="4039867"/>
                  </a:cubicBezTo>
                  <a:cubicBezTo>
                    <a:pt x="1033148" y="3999816"/>
                    <a:pt x="748764" y="3954615"/>
                    <a:pt x="516104" y="3794151"/>
                  </a:cubicBezTo>
                  <a:cubicBezTo>
                    <a:pt x="325569" y="3662734"/>
                    <a:pt x="257918" y="3514852"/>
                    <a:pt x="162390" y="3297266"/>
                  </a:cubicBezTo>
                  <a:cubicBezTo>
                    <a:pt x="91315" y="3135414"/>
                    <a:pt x="10473" y="2894085"/>
                    <a:pt x="0" y="2588985"/>
                  </a:cubicBezTo>
                  <a:close/>
                </a:path>
              </a:pathLst>
            </a:custGeom>
            <a:blipFill>
              <a:blip r:embed="rId4"/>
              <a:stretch>
                <a:fillRect l="-24906" t="-44113" r="-24906" b="-44122"/>
              </a:stretch>
            </a:blipFill>
          </p:spPr>
        </p:sp>
      </p:grpSp>
      <p:sp>
        <p:nvSpPr>
          <p:cNvPr id="5" name="Freeform 5"/>
          <p:cNvSpPr/>
          <p:nvPr/>
        </p:nvSpPr>
        <p:spPr>
          <a:xfrm>
            <a:off x="1768520" y="6414962"/>
            <a:ext cx="775342" cy="775342"/>
          </a:xfrm>
          <a:custGeom>
            <a:avLst/>
            <a:gdLst/>
            <a:ahLst/>
            <a:cxnLst/>
            <a:rect l="l" t="t" r="r" b="b"/>
            <a:pathLst>
              <a:path w="775342" h="775342">
                <a:moveTo>
                  <a:pt x="0" y="0"/>
                </a:moveTo>
                <a:lnTo>
                  <a:pt x="775342" y="0"/>
                </a:lnTo>
                <a:lnTo>
                  <a:pt x="775342" y="775341"/>
                </a:lnTo>
                <a:lnTo>
                  <a:pt x="0" y="775341"/>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a:off x="5568980" y="6414962"/>
            <a:ext cx="775342" cy="775342"/>
          </a:xfrm>
          <a:custGeom>
            <a:avLst/>
            <a:gdLst/>
            <a:ahLst/>
            <a:cxnLst/>
            <a:rect l="l" t="t" r="r" b="b"/>
            <a:pathLst>
              <a:path w="775342" h="775342">
                <a:moveTo>
                  <a:pt x="0" y="0"/>
                </a:moveTo>
                <a:lnTo>
                  <a:pt x="775342" y="0"/>
                </a:lnTo>
                <a:lnTo>
                  <a:pt x="775342" y="775341"/>
                </a:lnTo>
                <a:lnTo>
                  <a:pt x="0" y="775341"/>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a:ln cap="sq">
            <a:noFill/>
            <a:prstDash val="solid"/>
            <a:miter/>
          </a:ln>
        </p:spPr>
      </p:sp>
      <p:sp>
        <p:nvSpPr>
          <p:cNvPr id="7" name="Freeform 7"/>
          <p:cNvSpPr/>
          <p:nvPr/>
        </p:nvSpPr>
        <p:spPr>
          <a:xfrm>
            <a:off x="10097803" y="6414962"/>
            <a:ext cx="775342" cy="775342"/>
          </a:xfrm>
          <a:custGeom>
            <a:avLst/>
            <a:gdLst/>
            <a:ahLst/>
            <a:cxnLst/>
            <a:rect l="l" t="t" r="r" b="b"/>
            <a:pathLst>
              <a:path w="775342" h="775342">
                <a:moveTo>
                  <a:pt x="0" y="0"/>
                </a:moveTo>
                <a:lnTo>
                  <a:pt x="775342" y="0"/>
                </a:lnTo>
                <a:lnTo>
                  <a:pt x="775342" y="775341"/>
                </a:lnTo>
                <a:lnTo>
                  <a:pt x="0" y="775341"/>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a:ln cap="sq">
            <a:noFill/>
            <a:prstDash val="solid"/>
            <a:miter/>
          </a:ln>
        </p:spPr>
      </p:sp>
      <p:sp>
        <p:nvSpPr>
          <p:cNvPr id="8" name="Freeform 8"/>
          <p:cNvSpPr/>
          <p:nvPr/>
        </p:nvSpPr>
        <p:spPr>
          <a:xfrm>
            <a:off x="15194839" y="5639620"/>
            <a:ext cx="775342" cy="775342"/>
          </a:xfrm>
          <a:custGeom>
            <a:avLst/>
            <a:gdLst/>
            <a:ahLst/>
            <a:cxnLst/>
            <a:rect l="l" t="t" r="r" b="b"/>
            <a:pathLst>
              <a:path w="775342" h="775342">
                <a:moveTo>
                  <a:pt x="0" y="0"/>
                </a:moveTo>
                <a:lnTo>
                  <a:pt x="775342" y="0"/>
                </a:lnTo>
                <a:lnTo>
                  <a:pt x="775342" y="775342"/>
                </a:lnTo>
                <a:lnTo>
                  <a:pt x="0" y="775342"/>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a:ln cap="sq">
            <a:noFill/>
            <a:prstDash val="solid"/>
            <a:miter/>
          </a:ln>
        </p:spPr>
      </p:sp>
      <p:sp>
        <p:nvSpPr>
          <p:cNvPr id="9" name="Freeform 9"/>
          <p:cNvSpPr/>
          <p:nvPr/>
        </p:nvSpPr>
        <p:spPr>
          <a:xfrm rot="1227941">
            <a:off x="15102710" y="3379910"/>
            <a:ext cx="1734942" cy="1814318"/>
          </a:xfrm>
          <a:custGeom>
            <a:avLst/>
            <a:gdLst/>
            <a:ahLst/>
            <a:cxnLst/>
            <a:rect l="l" t="t" r="r" b="b"/>
            <a:pathLst>
              <a:path w="1734942" h="1814318">
                <a:moveTo>
                  <a:pt x="0" y="0"/>
                </a:moveTo>
                <a:lnTo>
                  <a:pt x="1734942" y="0"/>
                </a:lnTo>
                <a:lnTo>
                  <a:pt x="1734942" y="1814318"/>
                </a:lnTo>
                <a:lnTo>
                  <a:pt x="0" y="1814318"/>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a:ln cap="sq">
            <a:noFill/>
            <a:prstDash val="solid"/>
            <a:miter/>
          </a:ln>
        </p:spPr>
      </p:sp>
      <p:sp>
        <p:nvSpPr>
          <p:cNvPr id="10" name="Freeform 10"/>
          <p:cNvSpPr/>
          <p:nvPr/>
        </p:nvSpPr>
        <p:spPr>
          <a:xfrm rot="3558700" flipV="1">
            <a:off x="517800" y="3848773"/>
            <a:ext cx="1513301" cy="2931334"/>
          </a:xfrm>
          <a:custGeom>
            <a:avLst/>
            <a:gdLst/>
            <a:ahLst/>
            <a:cxnLst/>
            <a:rect l="l" t="t" r="r" b="b"/>
            <a:pathLst>
              <a:path w="1513301" h="2931334">
                <a:moveTo>
                  <a:pt x="0" y="2931334"/>
                </a:moveTo>
                <a:lnTo>
                  <a:pt x="1513301" y="2931334"/>
                </a:lnTo>
                <a:lnTo>
                  <a:pt x="1513301" y="0"/>
                </a:lnTo>
                <a:lnTo>
                  <a:pt x="0" y="0"/>
                </a:lnTo>
                <a:lnTo>
                  <a:pt x="0" y="2931334"/>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1" name="Freeform 11"/>
          <p:cNvSpPr/>
          <p:nvPr/>
        </p:nvSpPr>
        <p:spPr>
          <a:xfrm>
            <a:off x="5302135" y="3064938"/>
            <a:ext cx="788399" cy="777559"/>
          </a:xfrm>
          <a:custGeom>
            <a:avLst/>
            <a:gdLst/>
            <a:ahLst/>
            <a:cxnLst/>
            <a:rect l="l" t="t" r="r" b="b"/>
            <a:pathLst>
              <a:path w="788399" h="777559">
                <a:moveTo>
                  <a:pt x="0" y="0"/>
                </a:moveTo>
                <a:lnTo>
                  <a:pt x="788399" y="0"/>
                </a:lnTo>
                <a:lnTo>
                  <a:pt x="788399" y="777559"/>
                </a:lnTo>
                <a:lnTo>
                  <a:pt x="0" y="777559"/>
                </a:lnTo>
                <a:lnTo>
                  <a:pt x="0" y="0"/>
                </a:lnTo>
                <a:close/>
              </a:path>
            </a:pathLst>
          </a:custGeom>
          <a:blipFill>
            <a:blip r:embed="rId17">
              <a:extLst>
                <a:ext uri="{96DAC541-7B7A-43D3-8B79-37D633B846F1}">
                  <asvg:svgBlip xmlns="" xmlns:asvg="http://schemas.microsoft.com/office/drawing/2016/SVG/main" r:embed="rId18"/>
                </a:ext>
              </a:extLst>
            </a:blip>
            <a:stretch>
              <a:fillRect/>
            </a:stretch>
          </a:blipFill>
        </p:spPr>
      </p:sp>
      <p:sp>
        <p:nvSpPr>
          <p:cNvPr id="12" name="Freeform 12"/>
          <p:cNvSpPr/>
          <p:nvPr/>
        </p:nvSpPr>
        <p:spPr>
          <a:xfrm>
            <a:off x="816493" y="752394"/>
            <a:ext cx="652049" cy="552612"/>
          </a:xfrm>
          <a:custGeom>
            <a:avLst/>
            <a:gdLst/>
            <a:ahLst/>
            <a:cxnLst/>
            <a:rect l="l" t="t" r="r" b="b"/>
            <a:pathLst>
              <a:path w="652049" h="552612">
                <a:moveTo>
                  <a:pt x="0" y="0"/>
                </a:moveTo>
                <a:lnTo>
                  <a:pt x="652049" y="0"/>
                </a:lnTo>
                <a:lnTo>
                  <a:pt x="652049" y="552612"/>
                </a:lnTo>
                <a:lnTo>
                  <a:pt x="0" y="552612"/>
                </a:lnTo>
                <a:lnTo>
                  <a:pt x="0" y="0"/>
                </a:lnTo>
                <a:close/>
              </a:path>
            </a:pathLst>
          </a:custGeom>
          <a:blipFill>
            <a:blip r:embed="rId19">
              <a:extLst>
                <a:ext uri="{96DAC541-7B7A-43D3-8B79-37D633B846F1}">
                  <asvg:svgBlip xmlns="" xmlns:asvg="http://schemas.microsoft.com/office/drawing/2016/SVG/main" r:embed="rId20"/>
                </a:ext>
              </a:extLst>
            </a:blip>
            <a:stretch>
              <a:fillRect/>
            </a:stretch>
          </a:blipFill>
        </p:spPr>
      </p:sp>
      <p:sp>
        <p:nvSpPr>
          <p:cNvPr id="13" name="TextBox 13"/>
          <p:cNvSpPr txBox="1"/>
          <p:nvPr/>
        </p:nvSpPr>
        <p:spPr>
          <a:xfrm>
            <a:off x="1768520" y="780969"/>
            <a:ext cx="7855630" cy="893447"/>
          </a:xfrm>
          <a:prstGeom prst="rect">
            <a:avLst/>
          </a:prstGeom>
        </p:spPr>
        <p:txBody>
          <a:bodyPr lIns="0" tIns="0" rIns="0" bIns="0" rtlCol="0" anchor="t">
            <a:spAutoFit/>
          </a:bodyPr>
          <a:lstStyle/>
          <a:p>
            <a:pPr algn="l">
              <a:lnSpc>
                <a:spcPts val="3300"/>
              </a:lnSpc>
            </a:pPr>
            <a:r>
              <a:rPr lang="en-US" sz="3300" b="1">
                <a:solidFill>
                  <a:srgbClr val="293A54"/>
                </a:solidFill>
                <a:latin typeface="Poppins Bold"/>
                <a:ea typeface="Poppins Bold"/>
                <a:cs typeface="Poppins Bold"/>
                <a:sym typeface="Poppins Bold"/>
              </a:rPr>
              <a:t>КЛЮЧОВІ НАПРЯМКИ РЕФОРМИ ТА СУЧАСНІ ІНІЦІАТИВИ:</a:t>
            </a:r>
          </a:p>
        </p:txBody>
      </p:sp>
      <p:sp>
        <p:nvSpPr>
          <p:cNvPr id="14" name="TextBox 14"/>
          <p:cNvSpPr txBox="1"/>
          <p:nvPr/>
        </p:nvSpPr>
        <p:spPr>
          <a:xfrm>
            <a:off x="514660" y="7463984"/>
            <a:ext cx="4099986" cy="2389505"/>
          </a:xfrm>
          <a:prstGeom prst="rect">
            <a:avLst/>
          </a:prstGeom>
        </p:spPr>
        <p:txBody>
          <a:bodyPr lIns="0" tIns="0" rIns="0" bIns="0" rtlCol="0" anchor="t">
            <a:spAutoFit/>
          </a:bodyPr>
          <a:lstStyle/>
          <a:p>
            <a:pPr algn="l">
              <a:lnSpc>
                <a:spcPts val="3220"/>
              </a:lnSpc>
            </a:pPr>
            <a:r>
              <a:rPr lang="en-US" sz="2300">
                <a:solidFill>
                  <a:srgbClr val="000000"/>
                </a:solidFill>
                <a:latin typeface="Garet"/>
                <a:ea typeface="Garet"/>
                <a:cs typeface="Garet"/>
                <a:sym typeface="Garet"/>
              </a:rPr>
              <a:t>Пацієнтоцентричність: Первинна ланка (сімейні лікарі) відіграє ключову роль, з пацієнтом, що обирає лікаря за декларацією</a:t>
            </a:r>
          </a:p>
        </p:txBody>
      </p:sp>
      <p:sp>
        <p:nvSpPr>
          <p:cNvPr id="15" name="TextBox 15"/>
          <p:cNvSpPr txBox="1"/>
          <p:nvPr/>
        </p:nvSpPr>
        <p:spPr>
          <a:xfrm>
            <a:off x="4957341" y="7463984"/>
            <a:ext cx="3084188" cy="2389505"/>
          </a:xfrm>
          <a:prstGeom prst="rect">
            <a:avLst/>
          </a:prstGeom>
        </p:spPr>
        <p:txBody>
          <a:bodyPr lIns="0" tIns="0" rIns="0" bIns="0" rtlCol="0" anchor="t">
            <a:spAutoFit/>
          </a:bodyPr>
          <a:lstStyle/>
          <a:p>
            <a:pPr algn="l">
              <a:lnSpc>
                <a:spcPts val="3220"/>
              </a:lnSpc>
            </a:pPr>
            <a:r>
              <a:rPr lang="en-US" sz="2300">
                <a:solidFill>
                  <a:srgbClr val="000000"/>
                </a:solidFill>
                <a:latin typeface="Garet"/>
                <a:ea typeface="Garet"/>
                <a:cs typeface="Garet"/>
                <a:sym typeface="Garet"/>
              </a:rPr>
              <a:t>Програма "Доступні ліки": Відшкодування вартості певних препаратів.</a:t>
            </a:r>
          </a:p>
          <a:p>
            <a:pPr algn="l">
              <a:lnSpc>
                <a:spcPts val="3220"/>
              </a:lnSpc>
            </a:pPr>
            <a:endParaRPr lang="en-US" sz="2300">
              <a:solidFill>
                <a:srgbClr val="000000"/>
              </a:solidFill>
              <a:latin typeface="Garet"/>
              <a:ea typeface="Garet"/>
              <a:cs typeface="Garet"/>
              <a:sym typeface="Garet"/>
            </a:endParaRPr>
          </a:p>
        </p:txBody>
      </p:sp>
      <p:sp>
        <p:nvSpPr>
          <p:cNvPr id="16" name="TextBox 16"/>
          <p:cNvSpPr txBox="1"/>
          <p:nvPr/>
        </p:nvSpPr>
        <p:spPr>
          <a:xfrm>
            <a:off x="8232362" y="7450931"/>
            <a:ext cx="4506223" cy="2789555"/>
          </a:xfrm>
          <a:prstGeom prst="rect">
            <a:avLst/>
          </a:prstGeom>
        </p:spPr>
        <p:txBody>
          <a:bodyPr lIns="0" tIns="0" rIns="0" bIns="0" rtlCol="0" anchor="t">
            <a:spAutoFit/>
          </a:bodyPr>
          <a:lstStyle/>
          <a:p>
            <a:pPr algn="ctr">
              <a:lnSpc>
                <a:spcPts val="3220"/>
              </a:lnSpc>
            </a:pPr>
            <a:r>
              <a:rPr lang="en-US" sz="2300">
                <a:solidFill>
                  <a:srgbClr val="000000"/>
                </a:solidFill>
                <a:latin typeface="Garet"/>
                <a:ea typeface="Garet"/>
                <a:cs typeface="Garet"/>
                <a:sym typeface="Garet"/>
              </a:rPr>
              <a:t>Цифровізація: Розширення функціоналу ЕСОЗ, включаючи електронні лікарняні, висновки про народження дитини (єМалятко) та ін.</a:t>
            </a:r>
          </a:p>
          <a:p>
            <a:pPr algn="ctr">
              <a:lnSpc>
                <a:spcPts val="3220"/>
              </a:lnSpc>
            </a:pPr>
            <a:endParaRPr lang="en-US" sz="2300">
              <a:solidFill>
                <a:srgbClr val="000000"/>
              </a:solidFill>
              <a:latin typeface="Garet"/>
              <a:ea typeface="Garet"/>
              <a:cs typeface="Garet"/>
              <a:sym typeface="Garet"/>
            </a:endParaRPr>
          </a:p>
        </p:txBody>
      </p:sp>
      <p:sp>
        <p:nvSpPr>
          <p:cNvPr id="17" name="TextBox 17"/>
          <p:cNvSpPr txBox="1"/>
          <p:nvPr/>
        </p:nvSpPr>
        <p:spPr>
          <a:xfrm>
            <a:off x="12929418" y="6755007"/>
            <a:ext cx="5358582" cy="3189605"/>
          </a:xfrm>
          <a:prstGeom prst="rect">
            <a:avLst/>
          </a:prstGeom>
        </p:spPr>
        <p:txBody>
          <a:bodyPr lIns="0" tIns="0" rIns="0" bIns="0" rtlCol="0" anchor="t">
            <a:spAutoFit/>
          </a:bodyPr>
          <a:lstStyle/>
          <a:p>
            <a:pPr algn="ctr">
              <a:lnSpc>
                <a:spcPts val="3220"/>
              </a:lnSpc>
            </a:pPr>
            <a:r>
              <a:rPr lang="en-US" sz="2300">
                <a:solidFill>
                  <a:srgbClr val="000000"/>
                </a:solidFill>
                <a:latin typeface="Garet"/>
                <a:ea typeface="Garet"/>
                <a:cs typeface="Garet"/>
                <a:sym typeface="Garet"/>
              </a:rPr>
              <a:t>Стратегія розвитку 2030: Плани щодо вдосконалення фінансування, системи постачання ліків та ресурсного забезпечення, підкреслюючи роль охорони здоров'я як елемента національної безпеки. </a:t>
            </a:r>
          </a:p>
          <a:p>
            <a:pPr algn="ctr">
              <a:lnSpc>
                <a:spcPts val="3220"/>
              </a:lnSpc>
            </a:pPr>
            <a:endParaRPr lang="en-US" sz="2300">
              <a:solidFill>
                <a:srgbClr val="000000"/>
              </a:solidFill>
              <a:latin typeface="Garet"/>
              <a:ea typeface="Garet"/>
              <a:cs typeface="Garet"/>
              <a:sym typeface="Gare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801461" y="2270362"/>
            <a:ext cx="4427332" cy="4552527"/>
          </a:xfrm>
          <a:custGeom>
            <a:avLst/>
            <a:gdLst/>
            <a:ahLst/>
            <a:cxnLst/>
            <a:rect l="l" t="t" r="r" b="b"/>
            <a:pathLst>
              <a:path w="4427332" h="4552527">
                <a:moveTo>
                  <a:pt x="0" y="0"/>
                </a:moveTo>
                <a:lnTo>
                  <a:pt x="4427333" y="0"/>
                </a:lnTo>
                <a:lnTo>
                  <a:pt x="4427333" y="4552526"/>
                </a:lnTo>
                <a:lnTo>
                  <a:pt x="0" y="455252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619012" y="4024711"/>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6363121" flipH="1">
            <a:off x="15056629" y="-173654"/>
            <a:ext cx="940503" cy="3271314"/>
          </a:xfrm>
          <a:custGeom>
            <a:avLst/>
            <a:gdLst/>
            <a:ahLst/>
            <a:cxnLst/>
            <a:rect l="l" t="t" r="r" b="b"/>
            <a:pathLst>
              <a:path w="940503" h="3271314">
                <a:moveTo>
                  <a:pt x="940502" y="0"/>
                </a:moveTo>
                <a:lnTo>
                  <a:pt x="0" y="0"/>
                </a:lnTo>
                <a:lnTo>
                  <a:pt x="0" y="3271313"/>
                </a:lnTo>
                <a:lnTo>
                  <a:pt x="940502" y="3271313"/>
                </a:lnTo>
                <a:lnTo>
                  <a:pt x="940502"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16657413" y="1311531"/>
            <a:ext cx="1203773" cy="300943"/>
          </a:xfrm>
          <a:custGeom>
            <a:avLst/>
            <a:gdLst/>
            <a:ahLst/>
            <a:cxnLst/>
            <a:rect l="l" t="t" r="r" b="b"/>
            <a:pathLst>
              <a:path w="1203773" h="300943">
                <a:moveTo>
                  <a:pt x="0" y="0"/>
                </a:moveTo>
                <a:lnTo>
                  <a:pt x="1203774" y="0"/>
                </a:lnTo>
                <a:lnTo>
                  <a:pt x="1203774" y="300943"/>
                </a:lnTo>
                <a:lnTo>
                  <a:pt x="0" y="300943"/>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TextBox 6"/>
          <p:cNvSpPr txBox="1"/>
          <p:nvPr/>
        </p:nvSpPr>
        <p:spPr>
          <a:xfrm>
            <a:off x="1383561" y="374573"/>
            <a:ext cx="15875739" cy="604522"/>
          </a:xfrm>
          <a:prstGeom prst="rect">
            <a:avLst/>
          </a:prstGeom>
        </p:spPr>
        <p:txBody>
          <a:bodyPr lIns="0" tIns="0" rIns="0" bIns="0" rtlCol="0" anchor="t">
            <a:spAutoFit/>
          </a:bodyPr>
          <a:lstStyle/>
          <a:p>
            <a:pPr algn="l">
              <a:lnSpc>
                <a:spcPts val="4300"/>
              </a:lnSpc>
            </a:pPr>
            <a:r>
              <a:rPr lang="en-US" sz="4300" b="1">
                <a:solidFill>
                  <a:srgbClr val="293A54"/>
                </a:solidFill>
                <a:latin typeface="Poppins Bold"/>
                <a:ea typeface="Poppins Bold"/>
                <a:cs typeface="Poppins Bold"/>
                <a:sym typeface="Poppins Bold"/>
              </a:rPr>
              <a:t>СТРАТЕГІЯ РОЗВИТКУ СИСТЕМИ ОХОРОНИ ЗДОРОВʼЯ</a:t>
            </a:r>
          </a:p>
        </p:txBody>
      </p:sp>
      <p:sp>
        <p:nvSpPr>
          <p:cNvPr id="7" name="TextBox 7"/>
          <p:cNvSpPr txBox="1"/>
          <p:nvPr/>
        </p:nvSpPr>
        <p:spPr>
          <a:xfrm>
            <a:off x="619012" y="1289004"/>
            <a:ext cx="11717909" cy="2789555"/>
          </a:xfrm>
          <a:prstGeom prst="rect">
            <a:avLst/>
          </a:prstGeom>
        </p:spPr>
        <p:txBody>
          <a:bodyPr lIns="0" tIns="0" rIns="0" bIns="0" rtlCol="0" anchor="t">
            <a:spAutoFit/>
          </a:bodyPr>
          <a:lstStyle/>
          <a:p>
            <a:pPr algn="just">
              <a:lnSpc>
                <a:spcPts val="3220"/>
              </a:lnSpc>
            </a:pPr>
            <a:r>
              <a:rPr lang="en-US" sz="2300" u="sng">
                <a:solidFill>
                  <a:srgbClr val="000000"/>
                </a:solidFill>
                <a:latin typeface="Garet"/>
                <a:ea typeface="Garet"/>
                <a:cs typeface="Garet"/>
                <a:sym typeface="Garet"/>
                <a:hlinkClick r:id="rId10" tooltip="https://www.kmu.gov.ua/npas/pro-skhvalennia-stratehii-rozvytku-systemy-okhorony-zdorovia-na-period-do-2030-roku-ta-zatverdzhennia-operatsiinoho-planu-zakhodiv-z-ii-realizatsii-u-20252027-rokakh-34r-170125"/>
              </a:rPr>
              <a:t>Стратегія розвитку системи охорони здоровʼя на період до 2030 року</a:t>
            </a:r>
            <a:r>
              <a:rPr lang="en-US" sz="2300">
                <a:solidFill>
                  <a:srgbClr val="000000"/>
                </a:solidFill>
                <a:latin typeface="Garet"/>
                <a:ea typeface="Garet"/>
                <a:cs typeface="Garet"/>
                <a:sym typeface="Garet"/>
              </a:rPr>
              <a:t> — ключовий документ для медичної сфери України. </a:t>
            </a:r>
          </a:p>
          <a:p>
            <a:pPr algn="just">
              <a:lnSpc>
                <a:spcPts val="3220"/>
              </a:lnSpc>
            </a:pPr>
            <a:r>
              <a:rPr lang="en-US" sz="2300">
                <a:solidFill>
                  <a:srgbClr val="000000"/>
                </a:solidFill>
                <a:latin typeface="Garet"/>
                <a:ea typeface="Garet"/>
                <a:cs typeface="Garet"/>
                <a:sym typeface="Garet"/>
              </a:rPr>
              <a:t>Стратегія спрямована на визначення проблем здоров’я українців та формування рішень, що сприятимуть їх розв’язанню. Разом зі стратегією </a:t>
            </a:r>
            <a:r>
              <a:rPr lang="en-US" sz="2300" u="sng">
                <a:solidFill>
                  <a:srgbClr val="000000"/>
                </a:solidFill>
                <a:latin typeface="Garet"/>
                <a:ea typeface="Garet"/>
                <a:cs typeface="Garet"/>
                <a:sym typeface="Garet"/>
                <a:hlinkClick r:id="rId10" tooltip="https://www.kmu.gov.ua/npas/pro-skhvalennia-stratehii-rozvytku-systemy-okhorony-zdorovia-na-period-do-2030-roku-ta-zatverdzhennia-operatsiinoho-planu-zakhodiv-z-ii-realizatsii-u-20252027-rokakh-34r-170125"/>
              </a:rPr>
              <a:t>розпорядженням Кабінету Міністрів України від 17 січня 2025 р. № 34-р</a:t>
            </a:r>
            <a:r>
              <a:rPr lang="en-US" sz="2300">
                <a:solidFill>
                  <a:srgbClr val="000000"/>
                </a:solidFill>
                <a:latin typeface="Garet"/>
                <a:ea typeface="Garet"/>
                <a:cs typeface="Garet"/>
                <a:sym typeface="Garet"/>
              </a:rPr>
              <a:t> затверджено операційний план заходів з її реалізації у 2025-2027 роках.</a:t>
            </a:r>
          </a:p>
          <a:p>
            <a:pPr algn="just">
              <a:lnSpc>
                <a:spcPts val="3220"/>
              </a:lnSpc>
            </a:pPr>
            <a:endParaRPr lang="en-US" sz="2300">
              <a:solidFill>
                <a:srgbClr val="000000"/>
              </a:solidFill>
              <a:latin typeface="Garet"/>
              <a:ea typeface="Garet"/>
              <a:cs typeface="Garet"/>
              <a:sym typeface="Garet"/>
            </a:endParaRPr>
          </a:p>
        </p:txBody>
      </p:sp>
      <p:sp>
        <p:nvSpPr>
          <p:cNvPr id="8" name="TextBox 8"/>
          <p:cNvSpPr txBox="1"/>
          <p:nvPr/>
        </p:nvSpPr>
        <p:spPr>
          <a:xfrm>
            <a:off x="1383561" y="4033333"/>
            <a:ext cx="10953360" cy="2789555"/>
          </a:xfrm>
          <a:prstGeom prst="rect">
            <a:avLst/>
          </a:prstGeom>
        </p:spPr>
        <p:txBody>
          <a:bodyPr lIns="0" tIns="0" rIns="0" bIns="0" rtlCol="0" anchor="t">
            <a:spAutoFit/>
          </a:bodyPr>
          <a:lstStyle/>
          <a:p>
            <a:pPr algn="l">
              <a:lnSpc>
                <a:spcPts val="3220"/>
              </a:lnSpc>
            </a:pPr>
            <a:r>
              <a:rPr lang="en-US" sz="2300">
                <a:solidFill>
                  <a:srgbClr val="000000"/>
                </a:solidFill>
                <a:latin typeface="Garet"/>
                <a:ea typeface="Garet"/>
                <a:cs typeface="Garet"/>
                <a:sym typeface="Garet"/>
              </a:rPr>
              <a:t>Метою Стратегії–2030 є створення такої системи охорони здоров’я, за ефективного функціонування якої кожна людина зможе подбати про своє здоров’я, підтримувати, зберігати його та отримувати необхідну медичну допомогу, а всі, хто залучені до її надання, матимуть прозорі та ефективні інструменти для реалізації власного потенціалу і впливу на формування політик щодо охорони здоров’я на всіх рівнях. </a:t>
            </a:r>
          </a:p>
          <a:p>
            <a:pPr algn="l">
              <a:lnSpc>
                <a:spcPts val="3220"/>
              </a:lnSpc>
            </a:pPr>
            <a:endParaRPr lang="en-US" sz="2300">
              <a:solidFill>
                <a:srgbClr val="000000"/>
              </a:solidFill>
              <a:latin typeface="Garet"/>
              <a:ea typeface="Garet"/>
              <a:cs typeface="Garet"/>
              <a:sym typeface="Garet"/>
            </a:endParaRPr>
          </a:p>
        </p:txBody>
      </p:sp>
      <p:sp>
        <p:nvSpPr>
          <p:cNvPr id="9" name="TextBox 9"/>
          <p:cNvSpPr txBox="1"/>
          <p:nvPr/>
        </p:nvSpPr>
        <p:spPr>
          <a:xfrm>
            <a:off x="192199" y="6775263"/>
            <a:ext cx="17668988" cy="3589655"/>
          </a:xfrm>
          <a:prstGeom prst="rect">
            <a:avLst/>
          </a:prstGeom>
        </p:spPr>
        <p:txBody>
          <a:bodyPr lIns="0" tIns="0" rIns="0" bIns="0" rtlCol="0" anchor="t">
            <a:spAutoFit/>
          </a:bodyPr>
          <a:lstStyle/>
          <a:p>
            <a:pPr algn="just">
              <a:lnSpc>
                <a:spcPts val="3220"/>
              </a:lnSpc>
            </a:pPr>
            <a:r>
              <a:rPr lang="en-US" sz="2300">
                <a:solidFill>
                  <a:srgbClr val="000000"/>
                </a:solidFill>
                <a:latin typeface="Garet"/>
                <a:ea typeface="Garet"/>
                <a:cs typeface="Garet"/>
                <a:sym typeface="Garet"/>
              </a:rPr>
              <a:t>Реалізувати Стратегію–2030 допоможуть три стратегічні та 16 оперативних цілей й комплексне виконання завдань, передбачених нею.</a:t>
            </a:r>
          </a:p>
          <a:p>
            <a:pPr algn="just">
              <a:lnSpc>
                <a:spcPts val="3220"/>
              </a:lnSpc>
            </a:pPr>
            <a:r>
              <a:rPr lang="en-US" sz="2300">
                <a:solidFill>
                  <a:srgbClr val="000000"/>
                </a:solidFill>
                <a:latin typeface="Garet"/>
                <a:ea typeface="Garet"/>
                <a:cs typeface="Garet"/>
                <a:sym typeface="Garet"/>
              </a:rPr>
              <a:t>Стратегічна ціль 1. Забезпечення універсального доступу населення до якісних медичних послуг та інструментів реалізації права на здоров’я.</a:t>
            </a:r>
          </a:p>
          <a:p>
            <a:pPr algn="just">
              <a:lnSpc>
                <a:spcPts val="3220"/>
              </a:lnSpc>
            </a:pPr>
            <a:r>
              <a:rPr lang="en-US" sz="2300">
                <a:solidFill>
                  <a:srgbClr val="000000"/>
                </a:solidFill>
                <a:latin typeface="Garet"/>
                <a:ea typeface="Garet"/>
                <a:cs typeface="Garet"/>
                <a:sym typeface="Garet"/>
              </a:rPr>
              <a:t>Стратегічна ціль 2. Посилення міжсекторальної координації державної політики, що впливає на систему охорони здоров’я.</a:t>
            </a:r>
          </a:p>
          <a:p>
            <a:pPr algn="just">
              <a:lnSpc>
                <a:spcPts val="3220"/>
              </a:lnSpc>
            </a:pPr>
            <a:r>
              <a:rPr lang="en-US" sz="2300">
                <a:solidFill>
                  <a:srgbClr val="000000"/>
                </a:solidFill>
                <a:latin typeface="Garet"/>
                <a:ea typeface="Garet"/>
                <a:cs typeface="Garet"/>
                <a:sym typeface="Garet"/>
              </a:rPr>
              <a:t>Стратегічна ціль 3. Забезпечення та створення умов для розвитку та реалізації потенціалу національної системи охорони здоров’я.</a:t>
            </a:r>
          </a:p>
          <a:p>
            <a:pPr algn="just">
              <a:lnSpc>
                <a:spcPts val="3220"/>
              </a:lnSpc>
            </a:pPr>
            <a:endParaRPr lang="en-US" sz="2300">
              <a:solidFill>
                <a:srgbClr val="000000"/>
              </a:solidFill>
              <a:latin typeface="Garet"/>
              <a:ea typeface="Garet"/>
              <a:cs typeface="Garet"/>
              <a:sym typeface="Gare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9284543">
            <a:off x="10682107" y="-1125655"/>
            <a:ext cx="2792322" cy="2251310"/>
          </a:xfrm>
          <a:custGeom>
            <a:avLst/>
            <a:gdLst/>
            <a:ahLst/>
            <a:cxnLst/>
            <a:rect l="l" t="t" r="r" b="b"/>
            <a:pathLst>
              <a:path w="2792322" h="2251310">
                <a:moveTo>
                  <a:pt x="0" y="0"/>
                </a:moveTo>
                <a:lnTo>
                  <a:pt x="2792323" y="0"/>
                </a:lnTo>
                <a:lnTo>
                  <a:pt x="2792323" y="2251310"/>
                </a:lnTo>
                <a:lnTo>
                  <a:pt x="0" y="225131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a:grpSpLocks noChangeAspect="1"/>
          </p:cNvGrpSpPr>
          <p:nvPr/>
        </p:nvGrpSpPr>
        <p:grpSpPr>
          <a:xfrm>
            <a:off x="-4786718" y="-890955"/>
            <a:ext cx="12354873" cy="12068910"/>
            <a:chOff x="0" y="0"/>
            <a:chExt cx="4828540" cy="4716780"/>
          </a:xfrm>
        </p:grpSpPr>
        <p:sp>
          <p:nvSpPr>
            <p:cNvPr id="4" name="Freeform 4"/>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4"/>
              <a:stretch>
                <a:fillRect l="-23271" r="-23271"/>
              </a:stretch>
            </a:blipFill>
          </p:spPr>
        </p:sp>
      </p:grpSp>
      <p:sp>
        <p:nvSpPr>
          <p:cNvPr id="5" name="Freeform 5"/>
          <p:cNvSpPr/>
          <p:nvPr/>
        </p:nvSpPr>
        <p:spPr>
          <a:xfrm rot="-6911553">
            <a:off x="15254851" y="9401286"/>
            <a:ext cx="2689093" cy="581516"/>
          </a:xfrm>
          <a:custGeom>
            <a:avLst/>
            <a:gdLst/>
            <a:ahLst/>
            <a:cxnLst/>
            <a:rect l="l" t="t" r="r" b="b"/>
            <a:pathLst>
              <a:path w="2689093" h="581516">
                <a:moveTo>
                  <a:pt x="0" y="0"/>
                </a:moveTo>
                <a:lnTo>
                  <a:pt x="2689093" y="0"/>
                </a:lnTo>
                <a:lnTo>
                  <a:pt x="2689093" y="581517"/>
                </a:lnTo>
                <a:lnTo>
                  <a:pt x="0" y="581517"/>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a:off x="7365763" y="4259143"/>
            <a:ext cx="916921" cy="1171784"/>
          </a:xfrm>
          <a:custGeom>
            <a:avLst/>
            <a:gdLst/>
            <a:ahLst/>
            <a:cxnLst/>
            <a:rect l="l" t="t" r="r" b="b"/>
            <a:pathLst>
              <a:path w="916921" h="1171784">
                <a:moveTo>
                  <a:pt x="0" y="0"/>
                </a:moveTo>
                <a:lnTo>
                  <a:pt x="916921" y="0"/>
                </a:lnTo>
                <a:lnTo>
                  <a:pt x="916921" y="1171784"/>
                </a:lnTo>
                <a:lnTo>
                  <a:pt x="0" y="117178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7" name="Freeform 7"/>
          <p:cNvSpPr/>
          <p:nvPr/>
        </p:nvSpPr>
        <p:spPr>
          <a:xfrm>
            <a:off x="16396144" y="-2057400"/>
            <a:ext cx="4517592" cy="4308653"/>
          </a:xfrm>
          <a:custGeom>
            <a:avLst/>
            <a:gdLst/>
            <a:ahLst/>
            <a:cxnLst/>
            <a:rect l="l" t="t" r="r" b="b"/>
            <a:pathLst>
              <a:path w="4517592" h="4308653">
                <a:moveTo>
                  <a:pt x="0" y="0"/>
                </a:moveTo>
                <a:lnTo>
                  <a:pt x="4517592" y="0"/>
                </a:lnTo>
                <a:lnTo>
                  <a:pt x="4517592" y="4308653"/>
                </a:lnTo>
                <a:lnTo>
                  <a:pt x="0" y="4308653"/>
                </a:lnTo>
                <a:lnTo>
                  <a:pt x="0" y="0"/>
                </a:lnTo>
                <a:close/>
              </a:path>
            </a:pathLst>
          </a:custGeom>
          <a:blipFill>
            <a:blip r:embed="rId9">
              <a:alphaModFix amt="43000"/>
              <a:extLst>
                <a:ext uri="{96DAC541-7B7A-43D3-8B79-37D633B846F1}">
                  <asvg:svgBlip xmlns="" xmlns:asvg="http://schemas.microsoft.com/office/drawing/2016/SVG/main" r:embed="rId10"/>
                </a:ext>
              </a:extLst>
            </a:blip>
            <a:stretch>
              <a:fillRect/>
            </a:stretch>
          </a:blipFill>
          <a:ln cap="sq">
            <a:noFill/>
            <a:prstDash val="solid"/>
            <a:miter/>
          </a:ln>
        </p:spPr>
      </p:sp>
      <p:sp>
        <p:nvSpPr>
          <p:cNvPr id="8" name="TextBox 8"/>
          <p:cNvSpPr txBox="1"/>
          <p:nvPr/>
        </p:nvSpPr>
        <p:spPr>
          <a:xfrm>
            <a:off x="7824223" y="1500068"/>
            <a:ext cx="10005316" cy="1873250"/>
          </a:xfrm>
          <a:prstGeom prst="rect">
            <a:avLst/>
          </a:prstGeom>
        </p:spPr>
        <p:txBody>
          <a:bodyPr lIns="0" tIns="0" rIns="0" bIns="0" rtlCol="0" anchor="t">
            <a:spAutoFit/>
          </a:bodyPr>
          <a:lstStyle/>
          <a:p>
            <a:pPr algn="l">
              <a:lnSpc>
                <a:spcPts val="6999"/>
              </a:lnSpc>
            </a:pPr>
            <a:r>
              <a:rPr lang="en-US" sz="6999" b="1">
                <a:solidFill>
                  <a:srgbClr val="293A54"/>
                </a:solidFill>
                <a:latin typeface="Poppins Bold"/>
                <a:ea typeface="Poppins Bold"/>
                <a:cs typeface="Poppins Bold"/>
                <a:sym typeface="Poppins Bold"/>
              </a:rPr>
              <a:t>ПАНДЕМІЯ COVID-19 ТА ВОЄННИЙ СТАН</a:t>
            </a:r>
          </a:p>
        </p:txBody>
      </p:sp>
      <p:sp>
        <p:nvSpPr>
          <p:cNvPr id="9" name="TextBox 9"/>
          <p:cNvSpPr txBox="1"/>
          <p:nvPr/>
        </p:nvSpPr>
        <p:spPr>
          <a:xfrm>
            <a:off x="8282684" y="4797410"/>
            <a:ext cx="9610598" cy="3189605"/>
          </a:xfrm>
          <a:prstGeom prst="rect">
            <a:avLst/>
          </a:prstGeom>
        </p:spPr>
        <p:txBody>
          <a:bodyPr lIns="0" tIns="0" rIns="0" bIns="0" rtlCol="0" anchor="t">
            <a:spAutoFit/>
          </a:bodyPr>
          <a:lstStyle/>
          <a:p>
            <a:pPr algn="l">
              <a:lnSpc>
                <a:spcPts val="3220"/>
              </a:lnSpc>
            </a:pPr>
            <a:r>
              <a:rPr lang="en-US" sz="2300">
                <a:solidFill>
                  <a:srgbClr val="000000"/>
                </a:solidFill>
                <a:latin typeface="Garet"/>
                <a:ea typeface="Garet"/>
                <a:cs typeface="Garet"/>
                <a:sym typeface="Garet"/>
              </a:rPr>
              <a:t>прискорили цифрову трансформацію охорони здоров'я України, перетворивши її на стійку, гнучку систему. МОЗ та Електронна система охорони здоров”я відзначають бурхливий розвиток телемедицини, eHealth та дистанційного консультування, що забезпечує безперервність допомоги, доступність ліків та ефективне реагування на виклики, навіть попри блекаути та обмежені ресурси. </a:t>
            </a:r>
          </a:p>
          <a:p>
            <a:pPr algn="l">
              <a:lnSpc>
                <a:spcPts val="3220"/>
              </a:lnSpc>
            </a:pPr>
            <a:endParaRPr lang="en-US" sz="2300">
              <a:solidFill>
                <a:srgbClr val="000000"/>
              </a:solidFill>
              <a:latin typeface="Garet"/>
              <a:ea typeface="Garet"/>
              <a:cs typeface="Garet"/>
              <a:sym typeface="Gare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9284543">
            <a:off x="10682107" y="-1125655"/>
            <a:ext cx="2792322" cy="2251310"/>
          </a:xfrm>
          <a:custGeom>
            <a:avLst/>
            <a:gdLst/>
            <a:ahLst/>
            <a:cxnLst/>
            <a:rect l="l" t="t" r="r" b="b"/>
            <a:pathLst>
              <a:path w="2792322" h="2251310">
                <a:moveTo>
                  <a:pt x="0" y="0"/>
                </a:moveTo>
                <a:lnTo>
                  <a:pt x="2792323" y="0"/>
                </a:lnTo>
                <a:lnTo>
                  <a:pt x="2792323" y="2251310"/>
                </a:lnTo>
                <a:lnTo>
                  <a:pt x="0" y="225131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a:grpSpLocks noChangeAspect="1"/>
          </p:cNvGrpSpPr>
          <p:nvPr/>
        </p:nvGrpSpPr>
        <p:grpSpPr>
          <a:xfrm>
            <a:off x="-4786718" y="-890955"/>
            <a:ext cx="12354873" cy="12068910"/>
            <a:chOff x="0" y="0"/>
            <a:chExt cx="4828540" cy="4716780"/>
          </a:xfrm>
        </p:grpSpPr>
        <p:sp>
          <p:nvSpPr>
            <p:cNvPr id="4" name="Freeform 4"/>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4"/>
              <a:stretch>
                <a:fillRect l="-23271" r="-23271"/>
              </a:stretch>
            </a:blipFill>
          </p:spPr>
        </p:sp>
      </p:grpSp>
      <p:sp>
        <p:nvSpPr>
          <p:cNvPr id="5" name="Freeform 5"/>
          <p:cNvSpPr/>
          <p:nvPr/>
        </p:nvSpPr>
        <p:spPr>
          <a:xfrm rot="-6911553">
            <a:off x="15887021" y="10685728"/>
            <a:ext cx="2689093" cy="581516"/>
          </a:xfrm>
          <a:custGeom>
            <a:avLst/>
            <a:gdLst/>
            <a:ahLst/>
            <a:cxnLst/>
            <a:rect l="l" t="t" r="r" b="b"/>
            <a:pathLst>
              <a:path w="2689093" h="581516">
                <a:moveTo>
                  <a:pt x="0" y="0"/>
                </a:moveTo>
                <a:lnTo>
                  <a:pt x="2689093" y="0"/>
                </a:lnTo>
                <a:lnTo>
                  <a:pt x="2689093" y="581516"/>
                </a:lnTo>
                <a:lnTo>
                  <a:pt x="0" y="581516"/>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a:off x="7109694" y="252084"/>
            <a:ext cx="916921" cy="1171784"/>
          </a:xfrm>
          <a:custGeom>
            <a:avLst/>
            <a:gdLst/>
            <a:ahLst/>
            <a:cxnLst/>
            <a:rect l="l" t="t" r="r" b="b"/>
            <a:pathLst>
              <a:path w="916921" h="1171784">
                <a:moveTo>
                  <a:pt x="0" y="0"/>
                </a:moveTo>
                <a:lnTo>
                  <a:pt x="916921" y="0"/>
                </a:lnTo>
                <a:lnTo>
                  <a:pt x="916921" y="1171784"/>
                </a:lnTo>
                <a:lnTo>
                  <a:pt x="0" y="117178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7" name="Freeform 7"/>
          <p:cNvSpPr/>
          <p:nvPr/>
        </p:nvSpPr>
        <p:spPr>
          <a:xfrm>
            <a:off x="16396144" y="-2057400"/>
            <a:ext cx="4517592" cy="4308653"/>
          </a:xfrm>
          <a:custGeom>
            <a:avLst/>
            <a:gdLst/>
            <a:ahLst/>
            <a:cxnLst/>
            <a:rect l="l" t="t" r="r" b="b"/>
            <a:pathLst>
              <a:path w="4517592" h="4308653">
                <a:moveTo>
                  <a:pt x="0" y="0"/>
                </a:moveTo>
                <a:lnTo>
                  <a:pt x="4517592" y="0"/>
                </a:lnTo>
                <a:lnTo>
                  <a:pt x="4517592" y="4308653"/>
                </a:lnTo>
                <a:lnTo>
                  <a:pt x="0" y="4308653"/>
                </a:lnTo>
                <a:lnTo>
                  <a:pt x="0" y="0"/>
                </a:lnTo>
                <a:close/>
              </a:path>
            </a:pathLst>
          </a:custGeom>
          <a:blipFill>
            <a:blip r:embed="rId9">
              <a:alphaModFix amt="43000"/>
              <a:extLst>
                <a:ext uri="{96DAC541-7B7A-43D3-8B79-37D633B846F1}">
                  <asvg:svgBlip xmlns="" xmlns:asvg="http://schemas.microsoft.com/office/drawing/2016/SVG/main" r:embed="rId10"/>
                </a:ext>
              </a:extLst>
            </a:blip>
            <a:stretch>
              <a:fillRect/>
            </a:stretch>
          </a:blipFill>
          <a:ln cap="sq">
            <a:noFill/>
            <a:prstDash val="solid"/>
            <a:miter/>
          </a:ln>
        </p:spPr>
      </p:sp>
      <p:sp>
        <p:nvSpPr>
          <p:cNvPr id="8" name="TextBox 8"/>
          <p:cNvSpPr txBox="1"/>
          <p:nvPr/>
        </p:nvSpPr>
        <p:spPr>
          <a:xfrm>
            <a:off x="7824223" y="1104900"/>
            <a:ext cx="10005316" cy="1873250"/>
          </a:xfrm>
          <a:prstGeom prst="rect">
            <a:avLst/>
          </a:prstGeom>
        </p:spPr>
        <p:txBody>
          <a:bodyPr lIns="0" tIns="0" rIns="0" bIns="0" rtlCol="0" anchor="t">
            <a:spAutoFit/>
          </a:bodyPr>
          <a:lstStyle/>
          <a:p>
            <a:pPr algn="l">
              <a:lnSpc>
                <a:spcPts val="6999"/>
              </a:lnSpc>
            </a:pPr>
            <a:r>
              <a:rPr lang="en-US" sz="6999" b="1">
                <a:solidFill>
                  <a:srgbClr val="293A54"/>
                </a:solidFill>
                <a:latin typeface="Poppins Bold"/>
                <a:ea typeface="Poppins Bold"/>
                <a:cs typeface="Poppins Bold"/>
                <a:sym typeface="Poppins Bold"/>
              </a:rPr>
              <a:t>ОСНОВНІ НАПРЯМКИ ТРАНСФОРМАЦІЇ:</a:t>
            </a:r>
          </a:p>
        </p:txBody>
      </p:sp>
      <p:sp>
        <p:nvSpPr>
          <p:cNvPr id="9" name="TextBox 9"/>
          <p:cNvSpPr txBox="1"/>
          <p:nvPr/>
        </p:nvSpPr>
        <p:spPr>
          <a:xfrm>
            <a:off x="7824223" y="3496945"/>
            <a:ext cx="9610598" cy="6790055"/>
          </a:xfrm>
          <a:prstGeom prst="rect">
            <a:avLst/>
          </a:prstGeom>
        </p:spPr>
        <p:txBody>
          <a:bodyPr lIns="0" tIns="0" rIns="0" bIns="0" rtlCol="0" anchor="t">
            <a:spAutoFit/>
          </a:bodyPr>
          <a:lstStyle/>
          <a:p>
            <a:pPr marL="496572" lvl="1" indent="-248286" algn="l">
              <a:lnSpc>
                <a:spcPts val="3220"/>
              </a:lnSpc>
              <a:buFont typeface="Arial"/>
              <a:buChar char="•"/>
            </a:pPr>
            <a:r>
              <a:rPr lang="en-US" sz="2300">
                <a:solidFill>
                  <a:srgbClr val="000000"/>
                </a:solidFill>
                <a:latin typeface="Garet"/>
                <a:ea typeface="Garet"/>
                <a:cs typeface="Garet"/>
                <a:sym typeface="Garet"/>
              </a:rPr>
              <a:t>Електронні сервіси (eHealth): Створення централізованої системи для швидкого доступу до медичних даних (пацієнт-лікар), що дозволяє забезпечити наступність лікування.</a:t>
            </a:r>
          </a:p>
          <a:p>
            <a:pPr marL="496572" lvl="1" indent="-248286" algn="l">
              <a:lnSpc>
                <a:spcPts val="3220"/>
              </a:lnSpc>
              <a:buFont typeface="Arial"/>
              <a:buChar char="•"/>
            </a:pPr>
            <a:r>
              <a:rPr lang="en-US" sz="2300">
                <a:solidFill>
                  <a:srgbClr val="000000"/>
                </a:solidFill>
                <a:latin typeface="Garet"/>
                <a:ea typeface="Garet"/>
                <a:cs typeface="Garet"/>
                <a:sym typeface="Garet"/>
              </a:rPr>
              <a:t>eRecipe (Електронний рецепт): Поширення е-рецептів на всі рецептурні ліки, що покращує контроль за фармацевтичним забезпеченням.</a:t>
            </a:r>
          </a:p>
          <a:p>
            <a:pPr marL="496572" lvl="1" indent="-248286" algn="l">
              <a:lnSpc>
                <a:spcPts val="3220"/>
              </a:lnSpc>
              <a:buFont typeface="Arial"/>
              <a:buChar char="•"/>
            </a:pPr>
            <a:r>
              <a:rPr lang="en-US" sz="2300">
                <a:solidFill>
                  <a:srgbClr val="000000"/>
                </a:solidFill>
                <a:latin typeface="Garet"/>
                <a:ea typeface="Garet"/>
                <a:cs typeface="Garet"/>
                <a:sym typeface="Garet"/>
              </a:rPr>
              <a:t>Телемедицина: Швидке впровадження дистанційних консультацій для зменшення навантаження на заклади та забезпечення безпеки пацієнтів.</a:t>
            </a:r>
          </a:p>
          <a:p>
            <a:pPr marL="496572" lvl="1" indent="-248286" algn="l">
              <a:lnSpc>
                <a:spcPts val="3220"/>
              </a:lnSpc>
              <a:buFont typeface="Arial"/>
              <a:buChar char="•"/>
            </a:pPr>
            <a:r>
              <a:rPr lang="en-US" sz="2300">
                <a:solidFill>
                  <a:srgbClr val="000000"/>
                </a:solidFill>
                <a:latin typeface="Garet"/>
                <a:ea typeface="Garet"/>
                <a:cs typeface="Garet"/>
                <a:sym typeface="Garet"/>
              </a:rPr>
              <a:t>Дистанційне фармацевтичне консультування: Розвиток сервісів для віддаленого отримання консультацій від фармацевтів, підвищуючи доступність медикаментів.</a:t>
            </a:r>
          </a:p>
          <a:p>
            <a:pPr marL="496572" lvl="1" indent="-248286" algn="l">
              <a:lnSpc>
                <a:spcPts val="3220"/>
              </a:lnSpc>
              <a:buFont typeface="Arial"/>
              <a:buChar char="•"/>
            </a:pPr>
            <a:r>
              <a:rPr lang="en-US" sz="2300">
                <a:solidFill>
                  <a:srgbClr val="000000"/>
                </a:solidFill>
                <a:latin typeface="Garet"/>
                <a:ea typeface="Garet"/>
                <a:cs typeface="Garet"/>
                <a:sym typeface="Garet"/>
              </a:rPr>
              <a:t>Стійкість та цифровізація: Використання сучасних платформ, таких як Дія.Engine, для розробки державних реєстрів, що забезпечує швидку адаптацію системи. </a:t>
            </a:r>
          </a:p>
          <a:p>
            <a:pPr algn="l">
              <a:lnSpc>
                <a:spcPts val="3220"/>
              </a:lnSpc>
            </a:pPr>
            <a:endParaRPr lang="en-US" sz="2300">
              <a:solidFill>
                <a:srgbClr val="000000"/>
              </a:solidFill>
              <a:latin typeface="Garet"/>
              <a:ea typeface="Garet"/>
              <a:cs typeface="Garet"/>
              <a:sym typeface="Gare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TotalTime>
  <Words>1981</Words>
  <Application>Microsoft Office PowerPoint</Application>
  <PresentationFormat>Произвольный</PresentationFormat>
  <Paragraphs>130</Paragraphs>
  <Slides>21</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21</vt:i4>
      </vt:variant>
    </vt:vector>
  </HeadingPairs>
  <TitlesOfParts>
    <vt:vector size="30" baseType="lpstr">
      <vt:lpstr>Garet</vt:lpstr>
      <vt:lpstr>Arial</vt:lpstr>
      <vt:lpstr>Poppins Bold</vt:lpstr>
      <vt:lpstr>NewtonU</vt:lpstr>
      <vt:lpstr>Wingdings</vt:lpstr>
      <vt:lpstr>Calibri</vt:lpstr>
      <vt:lpstr>NewtonU-Italic</vt:lpstr>
      <vt:lpstr>Garet Bold</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№1_Менеджмент в ОЗ</dc:title>
  <cp:lastModifiedBy>Учетная запись Майкрософт</cp:lastModifiedBy>
  <cp:revision>13</cp:revision>
  <dcterms:created xsi:type="dcterms:W3CDTF">2006-08-16T00:00:00Z</dcterms:created>
  <dcterms:modified xsi:type="dcterms:W3CDTF">2026-01-27T09:27:24Z</dcterms:modified>
  <dc:identifier>DAG_cGeNO-0</dc:identifier>
</cp:coreProperties>
</file>