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5" r:id="rId5"/>
    <p:sldId id="261" r:id="rId6"/>
    <p:sldId id="262" r:id="rId7"/>
    <p:sldId id="266" r:id="rId8"/>
    <p:sldId id="272" r:id="rId9"/>
    <p:sldId id="273" r:id="rId10"/>
    <p:sldId id="274" r:id="rId11"/>
    <p:sldId id="267" r:id="rId12"/>
    <p:sldId id="275" r:id="rId13"/>
    <p:sldId id="268" r:id="rId14"/>
    <p:sldId id="269" r:id="rId15"/>
  </p:sldIdLst>
  <p:sldSz cx="18288000" cy="10287000"/>
  <p:notesSz cx="6858000" cy="9144000"/>
  <p:embeddedFontLst>
    <p:embeddedFont>
      <p:font typeface="Garet" panose="020B0604020202020204" charset="-52"/>
      <p:regular r:id="rId16"/>
    </p:embeddedFont>
    <p:embeddedFont>
      <p:font typeface="Poppins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258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30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24.png"/><Relationship Id="rId17" Type="http://schemas.openxmlformats.org/officeDocument/2006/relationships/image" Target="../media/image52.svg"/><Relationship Id="rId2" Type="http://schemas.openxmlformats.org/officeDocument/2006/relationships/image" Target="../media/image19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44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8.svg"/><Relationship Id="rId4" Type="http://schemas.openxmlformats.org/officeDocument/2006/relationships/image" Target="../media/image14.pn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2" Type="http://schemas.openxmlformats.org/officeDocument/2006/relationships/image" Target="../media/image27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Relationship Id="rId14" Type="http://schemas.openxmlformats.org/officeDocument/2006/relationships/image" Target="../media/image6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image" Target="../media/image78.sv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openxmlformats.org/officeDocument/2006/relationships/image" Target="../media/image76.svg"/><Relationship Id="rId4" Type="http://schemas.openxmlformats.org/officeDocument/2006/relationships/image" Target="../media/image70.svg"/><Relationship Id="rId9" Type="http://schemas.openxmlformats.org/officeDocument/2006/relationships/image" Target="../media/image39.png"/><Relationship Id="rId14" Type="http://schemas.openxmlformats.org/officeDocument/2006/relationships/image" Target="../media/image8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92.svg"/><Relationship Id="rId18" Type="http://schemas.openxmlformats.org/officeDocument/2006/relationships/image" Target="../media/image50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47.png"/><Relationship Id="rId17" Type="http://schemas.openxmlformats.org/officeDocument/2006/relationships/image" Target="../media/image96.svg"/><Relationship Id="rId2" Type="http://schemas.openxmlformats.org/officeDocument/2006/relationships/image" Target="../media/image42.png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46.png"/><Relationship Id="rId19" Type="http://schemas.openxmlformats.org/officeDocument/2006/relationships/image" Target="../media/image98.svg"/><Relationship Id="rId4" Type="http://schemas.openxmlformats.org/officeDocument/2006/relationships/image" Target="../media/image43.png"/><Relationship Id="rId9" Type="http://schemas.openxmlformats.org/officeDocument/2006/relationships/image" Target="../media/image88.svg"/><Relationship Id="rId14" Type="http://schemas.openxmlformats.org/officeDocument/2006/relationships/image" Target="../media/image48.png"/><Relationship Id="rId22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92.svg"/><Relationship Id="rId18" Type="http://schemas.openxmlformats.org/officeDocument/2006/relationships/image" Target="../media/image50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47.png"/><Relationship Id="rId17" Type="http://schemas.openxmlformats.org/officeDocument/2006/relationships/image" Target="../media/image96.svg"/><Relationship Id="rId2" Type="http://schemas.openxmlformats.org/officeDocument/2006/relationships/image" Target="../media/image42.png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46.png"/><Relationship Id="rId19" Type="http://schemas.openxmlformats.org/officeDocument/2006/relationships/image" Target="../media/image98.svg"/><Relationship Id="rId4" Type="http://schemas.openxmlformats.org/officeDocument/2006/relationships/image" Target="../media/image43.png"/><Relationship Id="rId9" Type="http://schemas.openxmlformats.org/officeDocument/2006/relationships/image" Target="../media/image88.svg"/><Relationship Id="rId14" Type="http://schemas.openxmlformats.org/officeDocument/2006/relationships/image" Target="../media/image48.png"/><Relationship Id="rId22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92.svg"/><Relationship Id="rId18" Type="http://schemas.openxmlformats.org/officeDocument/2006/relationships/image" Target="../media/image50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47.png"/><Relationship Id="rId17" Type="http://schemas.openxmlformats.org/officeDocument/2006/relationships/image" Target="../media/image96.svg"/><Relationship Id="rId2" Type="http://schemas.openxmlformats.org/officeDocument/2006/relationships/image" Target="../media/image42.png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46.png"/><Relationship Id="rId19" Type="http://schemas.openxmlformats.org/officeDocument/2006/relationships/image" Target="../media/image98.svg"/><Relationship Id="rId4" Type="http://schemas.openxmlformats.org/officeDocument/2006/relationships/image" Target="../media/image43.png"/><Relationship Id="rId9" Type="http://schemas.openxmlformats.org/officeDocument/2006/relationships/image" Target="../media/image88.svg"/><Relationship Id="rId14" Type="http://schemas.openxmlformats.org/officeDocument/2006/relationships/image" Target="../media/image48.png"/><Relationship Id="rId22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92.svg"/><Relationship Id="rId18" Type="http://schemas.openxmlformats.org/officeDocument/2006/relationships/image" Target="../media/image50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47.png"/><Relationship Id="rId17" Type="http://schemas.openxmlformats.org/officeDocument/2006/relationships/image" Target="../media/image96.svg"/><Relationship Id="rId2" Type="http://schemas.openxmlformats.org/officeDocument/2006/relationships/image" Target="../media/image42.png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46.png"/><Relationship Id="rId19" Type="http://schemas.openxmlformats.org/officeDocument/2006/relationships/image" Target="../media/image98.svg"/><Relationship Id="rId4" Type="http://schemas.openxmlformats.org/officeDocument/2006/relationships/image" Target="../media/image43.png"/><Relationship Id="rId9" Type="http://schemas.openxmlformats.org/officeDocument/2006/relationships/image" Target="../media/image88.svg"/><Relationship Id="rId14" Type="http://schemas.openxmlformats.org/officeDocument/2006/relationships/image" Target="../media/image48.png"/><Relationship Id="rId22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02.svg"/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12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100.svg"/><Relationship Id="rId5" Type="http://schemas.openxmlformats.org/officeDocument/2006/relationships/image" Target="../media/image94.svg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image" Target="../media/image9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02.svg"/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12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100.svg"/><Relationship Id="rId5" Type="http://schemas.openxmlformats.org/officeDocument/2006/relationships/image" Target="../media/image94.svg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image" Target="../media/image9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13" Type="http://schemas.openxmlformats.org/officeDocument/2006/relationships/image" Target="../media/image59.png"/><Relationship Id="rId18" Type="http://schemas.openxmlformats.org/officeDocument/2006/relationships/image" Target="../media/image120.svg"/><Relationship Id="rId3" Type="http://schemas.openxmlformats.org/officeDocument/2006/relationships/image" Target="../media/image105.svg"/><Relationship Id="rId7" Type="http://schemas.openxmlformats.org/officeDocument/2006/relationships/image" Target="../media/image56.png"/><Relationship Id="rId12" Type="http://schemas.openxmlformats.org/officeDocument/2006/relationships/image" Target="../media/image114.svg"/><Relationship Id="rId17" Type="http://schemas.openxmlformats.org/officeDocument/2006/relationships/image" Target="../media/image61.png"/><Relationship Id="rId2" Type="http://schemas.openxmlformats.org/officeDocument/2006/relationships/image" Target="../media/image53.png"/><Relationship Id="rId16" Type="http://schemas.openxmlformats.org/officeDocument/2006/relationships/image" Target="../media/image118.svg"/><Relationship Id="rId20" Type="http://schemas.openxmlformats.org/officeDocument/2006/relationships/image" Target="../media/image1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svg"/><Relationship Id="rId11" Type="http://schemas.openxmlformats.org/officeDocument/2006/relationships/image" Target="../media/image58.png"/><Relationship Id="rId5" Type="http://schemas.openxmlformats.org/officeDocument/2006/relationships/image" Target="../media/image55.png"/><Relationship Id="rId15" Type="http://schemas.openxmlformats.org/officeDocument/2006/relationships/image" Target="../media/image60.png"/><Relationship Id="rId10" Type="http://schemas.openxmlformats.org/officeDocument/2006/relationships/image" Target="../media/image112.svg"/><Relationship Id="rId19" Type="http://schemas.openxmlformats.org/officeDocument/2006/relationships/image" Target="../media/image62.png"/><Relationship Id="rId4" Type="http://schemas.openxmlformats.org/officeDocument/2006/relationships/image" Target="../media/image54.jpeg"/><Relationship Id="rId9" Type="http://schemas.openxmlformats.org/officeDocument/2006/relationships/image" Target="../media/image57.png"/><Relationship Id="rId14" Type="http://schemas.openxmlformats.org/officeDocument/2006/relationships/image" Target="../media/image11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24.svg"/><Relationship Id="rId7" Type="http://schemas.openxmlformats.org/officeDocument/2006/relationships/image" Target="../media/image1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6.svg"/><Relationship Id="rId4" Type="http://schemas.openxmlformats.org/officeDocument/2006/relationships/image" Target="../media/image64.png"/><Relationship Id="rId9" Type="http://schemas.openxmlformats.org/officeDocument/2006/relationships/image" Target="../media/image1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2633" y="4348276"/>
            <a:ext cx="11878006" cy="2569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4957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 ЛЕКЦІЯ 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№2. </a:t>
            </a:r>
            <a:r>
              <a:rPr lang="uk-UA" sz="4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ОРГАНІЗАЦІЙНІ ОСНОВИ УПРАВЛІННЯ ЗАКЛАДАМИ ОХОРОНИ ЗДОРОВ’Я ТА АПТЕЧНИМИ УСТАНОВАМИ.</a:t>
            </a:r>
            <a:endParaRPr lang="uk-UA" sz="4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153272" y="255297"/>
            <a:ext cx="10903908" cy="3025834"/>
          </a:xfrm>
          <a:custGeom>
            <a:avLst/>
            <a:gdLst/>
            <a:ahLst/>
            <a:cxnLst/>
            <a:rect l="l" t="t" r="r" b="b"/>
            <a:pathLst>
              <a:path w="10903908" h="3025834">
                <a:moveTo>
                  <a:pt x="0" y="0"/>
                </a:moveTo>
                <a:lnTo>
                  <a:pt x="10903908" y="0"/>
                </a:lnTo>
                <a:lnTo>
                  <a:pt x="10903908" y="3025835"/>
                </a:lnTo>
                <a:lnTo>
                  <a:pt x="0" y="3025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38100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 rot="1145267">
            <a:off x="14108366" y="7458612"/>
            <a:ext cx="4737945" cy="5115191"/>
          </a:xfrm>
          <a:custGeom>
            <a:avLst/>
            <a:gdLst/>
            <a:ahLst/>
            <a:cxnLst/>
            <a:rect l="l" t="t" r="r" b="b"/>
            <a:pathLst>
              <a:path w="4737945" h="5115191">
                <a:moveTo>
                  <a:pt x="0" y="0"/>
                </a:moveTo>
                <a:lnTo>
                  <a:pt x="4737945" y="0"/>
                </a:lnTo>
                <a:lnTo>
                  <a:pt x="4737945" y="5115190"/>
                </a:lnTo>
                <a:lnTo>
                  <a:pt x="0" y="5115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41933" y="117242"/>
            <a:ext cx="4995205" cy="4114800"/>
          </a:xfrm>
          <a:custGeom>
            <a:avLst/>
            <a:gdLst/>
            <a:ahLst/>
            <a:cxnLst/>
            <a:rect l="l" t="t" r="r" b="b"/>
            <a:pathLst>
              <a:path w="4995205" h="4114800">
                <a:moveTo>
                  <a:pt x="0" y="0"/>
                </a:moveTo>
                <a:lnTo>
                  <a:pt x="4995205" y="0"/>
                </a:lnTo>
                <a:lnTo>
                  <a:pt x="49952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62746">
            <a:off x="15052893" y="-955376"/>
            <a:ext cx="3746799" cy="4690828"/>
          </a:xfrm>
          <a:custGeom>
            <a:avLst/>
            <a:gdLst/>
            <a:ahLst/>
            <a:cxnLst/>
            <a:rect l="l" t="t" r="r" b="b"/>
            <a:pathLst>
              <a:path w="3746799" h="4690828">
                <a:moveTo>
                  <a:pt x="0" y="0"/>
                </a:moveTo>
                <a:lnTo>
                  <a:pt x="3746799" y="0"/>
                </a:lnTo>
                <a:lnTo>
                  <a:pt x="3746799" y="4690828"/>
                </a:lnTo>
                <a:lnTo>
                  <a:pt x="0" y="4690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64341" y="6072903"/>
            <a:ext cx="4501366" cy="4351764"/>
          </a:xfrm>
          <a:custGeom>
            <a:avLst/>
            <a:gdLst/>
            <a:ahLst/>
            <a:cxnLst/>
            <a:rect l="l" t="t" r="r" b="b"/>
            <a:pathLst>
              <a:path w="6591762" h="7003200">
                <a:moveTo>
                  <a:pt x="6591762" y="0"/>
                </a:moveTo>
                <a:lnTo>
                  <a:pt x="0" y="0"/>
                </a:lnTo>
                <a:lnTo>
                  <a:pt x="0" y="7003200"/>
                </a:lnTo>
                <a:lnTo>
                  <a:pt x="6591762" y="7003200"/>
                </a:lnTo>
                <a:lnTo>
                  <a:pt x="659176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1452458">
            <a:off x="844405" y="4362957"/>
            <a:ext cx="2011729" cy="2899790"/>
          </a:xfrm>
          <a:custGeom>
            <a:avLst/>
            <a:gdLst/>
            <a:ahLst/>
            <a:cxnLst/>
            <a:rect l="l" t="t" r="r" b="b"/>
            <a:pathLst>
              <a:path w="2011729" h="2899790">
                <a:moveTo>
                  <a:pt x="0" y="0"/>
                </a:moveTo>
                <a:lnTo>
                  <a:pt x="2011729" y="0"/>
                </a:lnTo>
                <a:lnTo>
                  <a:pt x="2011729" y="2899790"/>
                </a:lnTo>
                <a:lnTo>
                  <a:pt x="0" y="28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371108">
            <a:off x="16594776" y="4069633"/>
            <a:ext cx="1003740" cy="3491270"/>
          </a:xfrm>
          <a:custGeom>
            <a:avLst/>
            <a:gdLst/>
            <a:ahLst/>
            <a:cxnLst/>
            <a:rect l="l" t="t" r="r" b="b"/>
            <a:pathLst>
              <a:path w="1003740" h="3491270">
                <a:moveTo>
                  <a:pt x="0" y="0"/>
                </a:moveTo>
                <a:lnTo>
                  <a:pt x="1003740" y="0"/>
                </a:lnTo>
                <a:lnTo>
                  <a:pt x="1003740" y="3491270"/>
                </a:lnTo>
                <a:lnTo>
                  <a:pt x="0" y="34912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80196">
            <a:off x="5504418" y="7469757"/>
            <a:ext cx="3568940" cy="2212743"/>
          </a:xfrm>
          <a:custGeom>
            <a:avLst/>
            <a:gdLst/>
            <a:ahLst/>
            <a:cxnLst/>
            <a:rect l="l" t="t" r="r" b="b"/>
            <a:pathLst>
              <a:path w="3568940" h="2212743">
                <a:moveTo>
                  <a:pt x="0" y="0"/>
                </a:moveTo>
                <a:lnTo>
                  <a:pt x="3568940" y="0"/>
                </a:lnTo>
                <a:lnTo>
                  <a:pt x="3568940" y="2212743"/>
                </a:lnTo>
                <a:lnTo>
                  <a:pt x="0" y="22127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45834" y="2984807"/>
            <a:ext cx="1826932" cy="2115116"/>
          </a:xfrm>
          <a:custGeom>
            <a:avLst/>
            <a:gdLst/>
            <a:ahLst/>
            <a:cxnLst/>
            <a:rect l="l" t="t" r="r" b="b"/>
            <a:pathLst>
              <a:path w="1826932" h="2115116">
                <a:moveTo>
                  <a:pt x="0" y="0"/>
                </a:moveTo>
                <a:lnTo>
                  <a:pt x="1826932" y="0"/>
                </a:lnTo>
                <a:lnTo>
                  <a:pt x="1826932" y="2115117"/>
                </a:lnTo>
                <a:lnTo>
                  <a:pt x="0" y="21151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22435" y="2475940"/>
            <a:ext cx="521072" cy="675620"/>
          </a:xfrm>
          <a:custGeom>
            <a:avLst/>
            <a:gdLst/>
            <a:ahLst/>
            <a:cxnLst/>
            <a:rect l="l" t="t" r="r" b="b"/>
            <a:pathLst>
              <a:path w="521072" h="675620">
                <a:moveTo>
                  <a:pt x="0" y="0"/>
                </a:moveTo>
                <a:lnTo>
                  <a:pt x="521072" y="0"/>
                </a:lnTo>
                <a:lnTo>
                  <a:pt x="521072" y="675620"/>
                </a:lnTo>
                <a:lnTo>
                  <a:pt x="0" y="6756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533760" y="8496631"/>
            <a:ext cx="761669" cy="761669"/>
          </a:xfrm>
          <a:custGeom>
            <a:avLst/>
            <a:gdLst/>
            <a:ahLst/>
            <a:cxnLst/>
            <a:rect l="l" t="t" r="r" b="b"/>
            <a:pathLst>
              <a:path w="761669" h="761669">
                <a:moveTo>
                  <a:pt x="0" y="0"/>
                </a:moveTo>
                <a:lnTo>
                  <a:pt x="761669" y="0"/>
                </a:lnTo>
                <a:lnTo>
                  <a:pt x="761669" y="761669"/>
                </a:lnTo>
                <a:lnTo>
                  <a:pt x="0" y="76166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43781" y="9763477"/>
            <a:ext cx="2867719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Одеса - 2026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09116" y="613908"/>
            <a:ext cx="10137048" cy="2128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Міністерство охорони здоров’я України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Одеський національний медичний університет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Медико-фармацевтичний факультет</a:t>
            </a:r>
          </a:p>
          <a:p>
            <a:pPr algn="ctr">
              <a:lnSpc>
                <a:spcPts val="3421"/>
              </a:lnSpc>
              <a:spcBef>
                <a:spcPct val="0"/>
              </a:spcBef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51454" y="7884156"/>
            <a:ext cx="4260954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Лектор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 ст.викл. Ящук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Ірина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Сергіївна</a:t>
            </a:r>
            <a:endParaRPr lang="en-US" sz="2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76658" y="2706217"/>
            <a:ext cx="5948150" cy="5539215"/>
          </a:xfrm>
          <a:custGeom>
            <a:avLst/>
            <a:gdLst/>
            <a:ahLst/>
            <a:cxnLst/>
            <a:rect l="l" t="t" r="r" b="b"/>
            <a:pathLst>
              <a:path w="5948150" h="5539215">
                <a:moveTo>
                  <a:pt x="0" y="0"/>
                </a:moveTo>
                <a:lnTo>
                  <a:pt x="5948150" y="0"/>
                </a:lnTo>
                <a:lnTo>
                  <a:pt x="5948150" y="5539215"/>
                </a:lnTo>
                <a:lnTo>
                  <a:pt x="0" y="5539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34880" y="4449242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3" y="0"/>
                </a:lnTo>
                <a:lnTo>
                  <a:pt x="749303" y="800324"/>
                </a:lnTo>
                <a:lnTo>
                  <a:pt x="0" y="8003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65835" y="8336369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3" y="0"/>
                </a:lnTo>
                <a:lnTo>
                  <a:pt x="1710823" y="1182606"/>
                </a:lnTo>
                <a:lnTo>
                  <a:pt x="0" y="118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9878783" y="790722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36184" y="1557874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8354212">
            <a:off x="12368019" y="624841"/>
            <a:ext cx="2926393" cy="1657070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9194244"/>
            <a:ext cx="848612" cy="215335"/>
          </a:xfrm>
          <a:custGeom>
            <a:avLst/>
            <a:gdLst/>
            <a:ahLst/>
            <a:cxnLst/>
            <a:rect l="l" t="t" r="r" b="b"/>
            <a:pathLst>
              <a:path w="848612" h="215335">
                <a:moveTo>
                  <a:pt x="0" y="0"/>
                </a:moveTo>
                <a:lnTo>
                  <a:pt x="848612" y="0"/>
                </a:lnTo>
                <a:lnTo>
                  <a:pt x="848612" y="215335"/>
                </a:lnTo>
                <a:lnTo>
                  <a:pt x="0" y="2153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396340"/>
            <a:ext cx="15977855" cy="809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uk-UA" sz="62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Актуальність теми</a:t>
            </a:r>
            <a:endParaRPr lang="en-US" sz="62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30646" y="2615280"/>
            <a:ext cx="12607304" cy="4712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4689" lvl="1" algn="just">
              <a:lnSpc>
                <a:spcPts val="4081"/>
              </a:lnSpc>
            </a:pPr>
            <a:r>
              <a:rPr lang="uk-UA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В умовах реформування системи охорони здоров’я та розвитку фармацевтичного ринку зростає роль ефективного менеджменту фармацевтичних закладів на мікрорівні. Саме керівники аптечних закладів забезпечують поєднання соціальної місії фармації з економічною ефективністю діяльності. Для магістрів фармації особливо важливим є формування системного управлінського мислення, здатності приймати обґрунтовані рішення та впроваджувати сучасні управлінські підходи у практичну діяльність.</a:t>
            </a:r>
            <a:endParaRPr lang="en-US" sz="29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97776" y="1823028"/>
            <a:ext cx="5123048" cy="6035992"/>
          </a:xfrm>
          <a:custGeom>
            <a:avLst/>
            <a:gdLst/>
            <a:ahLst/>
            <a:cxnLst/>
            <a:rect l="l" t="t" r="r" b="b"/>
            <a:pathLst>
              <a:path w="5123048" h="6035992">
                <a:moveTo>
                  <a:pt x="0" y="0"/>
                </a:moveTo>
                <a:lnTo>
                  <a:pt x="5123048" y="0"/>
                </a:lnTo>
                <a:lnTo>
                  <a:pt x="5123048" y="6035993"/>
                </a:lnTo>
                <a:lnTo>
                  <a:pt x="0" y="603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1569" y="2656000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440542">
            <a:off x="14124356" y="-69768"/>
            <a:ext cx="2405947" cy="3124607"/>
          </a:xfrm>
          <a:custGeom>
            <a:avLst/>
            <a:gdLst/>
            <a:ahLst/>
            <a:cxnLst/>
            <a:rect l="l" t="t" r="r" b="b"/>
            <a:pathLst>
              <a:path w="2405947" h="3124607">
                <a:moveTo>
                  <a:pt x="0" y="0"/>
                </a:moveTo>
                <a:lnTo>
                  <a:pt x="2405948" y="0"/>
                </a:lnTo>
                <a:lnTo>
                  <a:pt x="2405948" y="3124607"/>
                </a:lnTo>
                <a:lnTo>
                  <a:pt x="0" y="3124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13941" y="8916210"/>
            <a:ext cx="2752624" cy="2752624"/>
          </a:xfrm>
          <a:custGeom>
            <a:avLst/>
            <a:gdLst/>
            <a:ahLst/>
            <a:cxnLst/>
            <a:rect l="l" t="t" r="r" b="b"/>
            <a:pathLst>
              <a:path w="2752624" h="2752624">
                <a:moveTo>
                  <a:pt x="0" y="0"/>
                </a:moveTo>
                <a:lnTo>
                  <a:pt x="2752624" y="0"/>
                </a:lnTo>
                <a:lnTo>
                  <a:pt x="2752624" y="2752624"/>
                </a:lnTo>
                <a:lnTo>
                  <a:pt x="0" y="27526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796687" y="593257"/>
            <a:ext cx="877750" cy="1229772"/>
          </a:xfrm>
          <a:custGeom>
            <a:avLst/>
            <a:gdLst/>
            <a:ahLst/>
            <a:cxnLst/>
            <a:rect l="l" t="t" r="r" b="b"/>
            <a:pathLst>
              <a:path w="877750" h="1229772">
                <a:moveTo>
                  <a:pt x="0" y="0"/>
                </a:moveTo>
                <a:lnTo>
                  <a:pt x="877750" y="0"/>
                </a:lnTo>
                <a:lnTo>
                  <a:pt x="877750" y="1229771"/>
                </a:lnTo>
                <a:lnTo>
                  <a:pt x="0" y="12297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54076" y="8615622"/>
            <a:ext cx="485222" cy="642678"/>
          </a:xfrm>
          <a:custGeom>
            <a:avLst/>
            <a:gdLst/>
            <a:ahLst/>
            <a:cxnLst/>
            <a:rect l="l" t="t" r="r" b="b"/>
            <a:pathLst>
              <a:path w="485222" h="642678">
                <a:moveTo>
                  <a:pt x="0" y="0"/>
                </a:moveTo>
                <a:lnTo>
                  <a:pt x="485222" y="0"/>
                </a:lnTo>
                <a:lnTo>
                  <a:pt x="485222" y="642678"/>
                </a:lnTo>
                <a:lnTo>
                  <a:pt x="0" y="6426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77087" y="7668088"/>
            <a:ext cx="1399434" cy="488053"/>
          </a:xfrm>
          <a:custGeom>
            <a:avLst/>
            <a:gdLst/>
            <a:ahLst/>
            <a:cxnLst/>
            <a:rect l="l" t="t" r="r" b="b"/>
            <a:pathLst>
              <a:path w="1399434" h="488053">
                <a:moveTo>
                  <a:pt x="0" y="0"/>
                </a:moveTo>
                <a:lnTo>
                  <a:pt x="1399434" y="0"/>
                </a:lnTo>
                <a:lnTo>
                  <a:pt x="1399434" y="488052"/>
                </a:lnTo>
                <a:lnTo>
                  <a:pt x="0" y="4880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60957" y="0"/>
            <a:ext cx="2347016" cy="1906950"/>
          </a:xfrm>
          <a:custGeom>
            <a:avLst/>
            <a:gdLst/>
            <a:ahLst/>
            <a:cxnLst/>
            <a:rect l="l" t="t" r="r" b="b"/>
            <a:pathLst>
              <a:path w="2347016" h="1906950">
                <a:moveTo>
                  <a:pt x="0" y="0"/>
                </a:moveTo>
                <a:lnTo>
                  <a:pt x="2347016" y="0"/>
                </a:lnTo>
                <a:lnTo>
                  <a:pt x="2347016" y="1906950"/>
                </a:lnTo>
                <a:lnTo>
                  <a:pt x="0" y="1906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0008" y="669457"/>
            <a:ext cx="11128852" cy="98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СТРУКТУРА ЛЕКЦІЇ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5796" y="2608375"/>
            <a:ext cx="13319666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3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Організаційно-структурні особливості управління аптечними закладами різних форм власності (державні, комунальні, приватні, мережеві</a:t>
            </a:r>
            <a:r>
              <a:rPr lang="ru-RU" sz="23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).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5796" y="3810760"/>
            <a:ext cx="1331966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400" dirty="0">
                <a:latin typeface="Garet" panose="020B0604020202020204" charset="-52"/>
              </a:rPr>
              <a:t>Функції керівника аптеки, його управлінські компетенції та відповідальність.</a:t>
            </a:r>
            <a:endParaRPr lang="en-US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5796" y="4868670"/>
            <a:ext cx="13319666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400" dirty="0">
                <a:latin typeface="Garet" panose="020B0604020202020204" charset="-52"/>
              </a:rPr>
              <a:t>Процеси внутрішнього менеджменту — управління персоналом, товарними запасами, фінансами, обслуговуванням споживачів. </a:t>
            </a:r>
            <a:endParaRPr lang="en-US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51569" y="3675865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71622" y="4751995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3"/>
          <p:cNvSpPr txBox="1"/>
          <p:nvPr/>
        </p:nvSpPr>
        <p:spPr>
          <a:xfrm>
            <a:off x="993536" y="6105814"/>
            <a:ext cx="13319666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400" dirty="0">
                <a:latin typeface="Garet" panose="020B0604020202020204" charset="-52"/>
              </a:rPr>
              <a:t>Організаційна культура, комунікації у колективі, побудова ефективної системи взаємодії з лікарями та пацієнтами.</a:t>
            </a:r>
            <a:endParaRPr lang="en-US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7" name="Freeform 15"/>
          <p:cNvSpPr/>
          <p:nvPr/>
        </p:nvSpPr>
        <p:spPr>
          <a:xfrm>
            <a:off x="370465" y="6035233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0" y="3691555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2" y="0"/>
                </a:lnTo>
                <a:lnTo>
                  <a:pt x="749302" y="800323"/>
                </a:lnTo>
                <a:lnTo>
                  <a:pt x="0" y="80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2800" y="2492929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9091942" y="8920089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8345" y="919119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67765"/>
            <a:ext cx="15977855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Принципи менеджменту (загальна класифікація)</a:t>
            </a:r>
            <a:endParaRPr lang="en-US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9566" y="2122591"/>
            <a:ext cx="9155434" cy="6032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800" dirty="0"/>
              <a:t>1. </a:t>
            </a:r>
            <a:r>
              <a:rPr lang="uk-UA" sz="2800" b="1" dirty="0" smtClean="0"/>
              <a:t>Організаційні, координаційні і оперативні принципи</a:t>
            </a:r>
            <a:r>
              <a:rPr lang="uk-UA" sz="2800" dirty="0" smtClean="0"/>
              <a:t>, які</a:t>
            </a:r>
          </a:p>
          <a:p>
            <a:pPr algn="just"/>
            <a:r>
              <a:rPr lang="uk-UA" sz="2800" dirty="0" smtClean="0"/>
              <a:t>направлені на активізацію і посилення мотивації діяльності</a:t>
            </a:r>
          </a:p>
          <a:p>
            <a:pPr algn="just"/>
            <a:r>
              <a:rPr lang="uk-UA" sz="2800" dirty="0" smtClean="0"/>
              <a:t>кожного співробітника і всього колективу. Серед них: влада</a:t>
            </a:r>
          </a:p>
          <a:p>
            <a:pPr algn="just"/>
            <a:r>
              <a:rPr lang="uk-UA" sz="2800" dirty="0" smtClean="0"/>
              <a:t>і </a:t>
            </a:r>
            <a:r>
              <a:rPr lang="uk-UA" sz="2800" dirty="0"/>
              <a:t>відповідальність; єдиноначальність; єдність керівництва;</a:t>
            </a:r>
          </a:p>
          <a:p>
            <a:pPr algn="just"/>
            <a:r>
              <a:rPr lang="uk-UA" sz="2800" dirty="0" smtClean="0"/>
              <a:t>централізація; лінійне управління; порядок; стабільність</a:t>
            </a:r>
            <a:r>
              <a:rPr lang="ru-RU" sz="2800" dirty="0" smtClean="0"/>
              <a:t>; </a:t>
            </a:r>
            <a:r>
              <a:rPr lang="uk-UA" sz="2800" dirty="0" err="1" smtClean="0"/>
              <a:t>ініц</a:t>
            </a:r>
            <a:r>
              <a:rPr lang="ru-RU" sz="2800" dirty="0" smtClean="0"/>
              <a:t>і</a:t>
            </a:r>
            <a:r>
              <a:rPr lang="uk-UA" sz="2800" dirty="0" smtClean="0"/>
              <a:t>атива </a:t>
            </a:r>
            <a:r>
              <a:rPr lang="uk-UA" sz="2800" dirty="0"/>
              <a:t>та ін.</a:t>
            </a:r>
          </a:p>
          <a:p>
            <a:pPr algn="just"/>
            <a:r>
              <a:rPr lang="ru-RU" sz="2800" dirty="0"/>
              <a:t>2. </a:t>
            </a:r>
            <a:r>
              <a:rPr lang="uk-UA" sz="2800" b="1" dirty="0" smtClean="0"/>
              <a:t>Принципи розвитку</a:t>
            </a:r>
            <a:r>
              <a:rPr lang="uk-UA" sz="2800" dirty="0" smtClean="0"/>
              <a:t>, які направлені на оптимізацію взаємостосунків і підвищення ефективності колективної діяльності. Серед них: дисципліна, справедливість, підкорення індивідуальних інтересів загальним, кооперативний дух, постійність персоналу</a:t>
            </a:r>
            <a:r>
              <a:rPr lang="uk-UA" sz="2800" dirty="0"/>
              <a:t>, винагороди та ін.</a:t>
            </a:r>
          </a:p>
          <a:p>
            <a:pPr algn="just"/>
            <a:r>
              <a:rPr lang="ru-RU" sz="2800" dirty="0"/>
              <a:t>3. </a:t>
            </a:r>
            <a:r>
              <a:rPr lang="uk-UA" sz="2800" b="1" dirty="0" smtClean="0"/>
              <a:t>Принципи підвищення </a:t>
            </a:r>
            <a:r>
              <a:rPr lang="uk-UA" sz="2800" dirty="0" smtClean="0"/>
              <a:t>іміджу, авторитету, представництва установи</a:t>
            </a:r>
            <a:r>
              <a:rPr lang="uk-UA" sz="2800" dirty="0"/>
              <a:t>.</a:t>
            </a:r>
            <a:endParaRPr lang="en-US" sz="27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201400" y="4610100"/>
            <a:ext cx="7366925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800" b="1" dirty="0"/>
              <a:t>Методи менеджменту (загальна </a:t>
            </a:r>
            <a:r>
              <a:rPr lang="uk-UA" sz="2800" b="1" dirty="0" smtClean="0"/>
              <a:t>класифікація</a:t>
            </a:r>
            <a:r>
              <a:rPr lang="uk-UA" sz="2800" b="1" dirty="0"/>
              <a:t>):</a:t>
            </a:r>
          </a:p>
          <a:p>
            <a:r>
              <a:rPr lang="uk-UA" sz="2800" dirty="0"/>
              <a:t>– організаційно-розпорядливі;</a:t>
            </a:r>
          </a:p>
          <a:p>
            <a:r>
              <a:rPr lang="uk-UA" sz="2800" dirty="0"/>
              <a:t>– економіко-господарчі;</a:t>
            </a:r>
          </a:p>
          <a:p>
            <a:r>
              <a:rPr lang="uk-UA" sz="2800" dirty="0"/>
              <a:t>– правові;</a:t>
            </a:r>
          </a:p>
          <a:p>
            <a:r>
              <a:rPr lang="uk-UA" sz="2800" dirty="0"/>
              <a:t>– соціально-психологічні.</a:t>
            </a:r>
            <a:endParaRPr lang="en-US" sz="25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094177" y="1947985"/>
            <a:ext cx="6542459" cy="63910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t="-26865" b="-2686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1757271" y="1562100"/>
            <a:ext cx="2529846" cy="234327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6535" y="6734074"/>
            <a:ext cx="3360034" cy="2524226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3371242" y="78983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2120278" y="2051394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4776313" y="912144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34468" y="9190474"/>
            <a:ext cx="829913" cy="466826"/>
          </a:xfrm>
          <a:custGeom>
            <a:avLst/>
            <a:gdLst/>
            <a:ahLst/>
            <a:cxnLst/>
            <a:rect l="l" t="t" r="r" b="b"/>
            <a:pathLst>
              <a:path w="829913" h="466826">
                <a:moveTo>
                  <a:pt x="0" y="0"/>
                </a:moveTo>
                <a:lnTo>
                  <a:pt x="829913" y="0"/>
                </a:lnTo>
                <a:lnTo>
                  <a:pt x="829913" y="466826"/>
                </a:lnTo>
                <a:lnTo>
                  <a:pt x="0" y="4668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237636" y="9024887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1089" y="487043"/>
            <a:ext cx="11078336" cy="95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ru-RU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ЗАГАЛЬНІ ПІДХОДИ ДО ОРГАНІЗАЦІЇ УПРАВЛІННЯ АПТЕЧНИМИ ЗАКЛАДАМИ</a:t>
            </a:r>
            <a:endParaRPr lang="en-US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894536" y="4236723"/>
            <a:ext cx="8851852" cy="3365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uk-UA" sz="2400" dirty="0"/>
              <a:t>Організаційна структура аптечного закладу визначає розподіл повноважень, відповідальності та взаємозв’язків між працівниками. Вона формується з урахуванням форми власності, масштабів діяльності, асортиментної політики, рівня автоматизації та ринкового середовища.</a:t>
            </a:r>
          </a:p>
          <a:p>
            <a:pPr algn="just"/>
            <a:r>
              <a:rPr lang="uk-UA" sz="2400" dirty="0"/>
              <a:t>Раціональна організаційна структура сприяє підвищенню ефективності управління, зниженню витрат та покращенню якості фармацевтичного обслуговування населення.</a:t>
            </a:r>
          </a:p>
          <a:p>
            <a:pPr algn="just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507969" y="2122822"/>
            <a:ext cx="6542459" cy="63910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l="-23271" r="-2327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622086" y="2742158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8596728" y="3894484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5"/>
                </a:lnTo>
                <a:lnTo>
                  <a:pt x="0" y="5219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8596728" y="4943149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969902" flipH="1" flipV="1">
            <a:off x="759180" y="896063"/>
            <a:ext cx="2240428" cy="2097601"/>
          </a:xfrm>
          <a:custGeom>
            <a:avLst/>
            <a:gdLst/>
            <a:ahLst/>
            <a:cxnLst/>
            <a:rect l="l" t="t" r="r" b="b"/>
            <a:pathLst>
              <a:path w="2240428" h="2097601">
                <a:moveTo>
                  <a:pt x="2240428" y="2097601"/>
                </a:moveTo>
                <a:lnTo>
                  <a:pt x="0" y="2097601"/>
                </a:lnTo>
                <a:lnTo>
                  <a:pt x="0" y="0"/>
                </a:lnTo>
                <a:lnTo>
                  <a:pt x="2240428" y="0"/>
                </a:lnTo>
                <a:lnTo>
                  <a:pt x="2240428" y="209760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050075">
            <a:off x="15286593" y="7515482"/>
            <a:ext cx="3437981" cy="2853524"/>
          </a:xfrm>
          <a:custGeom>
            <a:avLst/>
            <a:gdLst/>
            <a:ahLst/>
            <a:cxnLst/>
            <a:rect l="l" t="t" r="r" b="b"/>
            <a:pathLst>
              <a:path w="3437981" h="2853524">
                <a:moveTo>
                  <a:pt x="0" y="0"/>
                </a:moveTo>
                <a:lnTo>
                  <a:pt x="3437981" y="0"/>
                </a:lnTo>
                <a:lnTo>
                  <a:pt x="3437981" y="2853524"/>
                </a:lnTo>
                <a:lnTo>
                  <a:pt x="0" y="285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4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5727380" y="6796328"/>
            <a:ext cx="2529431" cy="2336562"/>
          </a:xfrm>
          <a:custGeom>
            <a:avLst/>
            <a:gdLst/>
            <a:ahLst/>
            <a:cxnLst/>
            <a:rect l="l" t="t" r="r" b="b"/>
            <a:pathLst>
              <a:path w="2529431" h="2336562">
                <a:moveTo>
                  <a:pt x="0" y="0"/>
                </a:moveTo>
                <a:lnTo>
                  <a:pt x="2529430" y="0"/>
                </a:lnTo>
                <a:lnTo>
                  <a:pt x="2529430" y="2336562"/>
                </a:lnTo>
                <a:lnTo>
                  <a:pt x="0" y="23365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403606" y="203402"/>
            <a:ext cx="2172141" cy="2066249"/>
          </a:xfrm>
          <a:custGeom>
            <a:avLst/>
            <a:gdLst/>
            <a:ahLst/>
            <a:cxnLst/>
            <a:rect l="l" t="t" r="r" b="b"/>
            <a:pathLst>
              <a:path w="2172141" h="2066249">
                <a:moveTo>
                  <a:pt x="0" y="0"/>
                </a:moveTo>
                <a:lnTo>
                  <a:pt x="2172140" y="0"/>
                </a:lnTo>
                <a:lnTo>
                  <a:pt x="2172140" y="2066249"/>
                </a:lnTo>
                <a:lnTo>
                  <a:pt x="0" y="20662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9086002"/>
            <a:ext cx="1378386" cy="344596"/>
          </a:xfrm>
          <a:custGeom>
            <a:avLst/>
            <a:gdLst/>
            <a:ahLst/>
            <a:cxnLst/>
            <a:rect l="l" t="t" r="r" b="b"/>
            <a:pathLst>
              <a:path w="1378386" h="344596">
                <a:moveTo>
                  <a:pt x="0" y="0"/>
                </a:moveTo>
                <a:lnTo>
                  <a:pt x="1378386" y="0"/>
                </a:lnTo>
                <a:lnTo>
                  <a:pt x="1378386" y="344596"/>
                </a:lnTo>
                <a:lnTo>
                  <a:pt x="0" y="3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4584" y="673280"/>
            <a:ext cx="13138180" cy="129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uk-UA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елементи організаційної структури </a:t>
            </a:r>
            <a:r>
              <a:rPr lang="ru-RU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аптеки </a:t>
            </a:r>
            <a:endParaRPr lang="en-US" sz="5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02717" y="2694533"/>
            <a:ext cx="8540685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/>
              <a:t>керівник аптечного закладу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316567" y="3894484"/>
            <a:ext cx="8540685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/>
              <a:t>адміністративно-управлінський персонал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230418" y="4998066"/>
            <a:ext cx="8712984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/>
              <a:t>фармацевтичні працівники </a:t>
            </a:r>
            <a:r>
              <a:rPr lang="uk-UA" sz="2400" dirty="0" smtClean="0"/>
              <a:t>(фармацевти, асистенти фармацевтів)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230417" y="6093919"/>
            <a:ext cx="8712984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/>
              <a:t>допоміжний персонал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8596728" y="5991814"/>
            <a:ext cx="547272" cy="502215"/>
          </a:xfrm>
          <a:custGeom>
            <a:avLst/>
            <a:gdLst/>
            <a:ahLst/>
            <a:cxnLst/>
            <a:rect l="l" t="t" r="r" b="b"/>
            <a:pathLst>
              <a:path w="628231" h="628231">
                <a:moveTo>
                  <a:pt x="0" y="0"/>
                </a:moveTo>
                <a:lnTo>
                  <a:pt x="628231" y="0"/>
                </a:lnTo>
                <a:lnTo>
                  <a:pt x="628231" y="628232"/>
                </a:lnTo>
                <a:lnTo>
                  <a:pt x="0" y="628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6999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Управління державними аптечними закладами</a:t>
            </a:r>
            <a:endParaRPr lang="en-US" sz="6999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09300" y="5622870"/>
            <a:ext cx="2327557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жорстка регламентація діяльності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обмежена управлінська автономія керівника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19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/>
              <a:t>орієнтація на соціальну функцію та забезпечення доступності лікарських засобів</a:t>
            </a:r>
            <a:endParaRPr lang="en-US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залежність від бюджетного фінансування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85237" y="8135407"/>
            <a:ext cx="141453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Державні аптечні заклади функціонують у межах державної форми власності та підпорядковуються органам державної влади. Їх діяльність регламентується нормативно-правовими актами, державними програмами та бюджетним фінансуванням.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6999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Управління комунальними аптечними закладами</a:t>
            </a:r>
            <a:endParaRPr lang="en-US" sz="6999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09300" y="5622870"/>
            <a:ext cx="2327557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поєднання комерційних та соціальних цілей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відносна управлінська самостійність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19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/>
              <a:t>участь у місцевих програмах забезпечення населення лікарськими засобами</a:t>
            </a:r>
            <a:endParaRPr lang="en-US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відповідальність перед громадою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85237" y="8135407"/>
            <a:ext cx="141453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Комунальні аптеки перебувають у власності територіальних громад і підпорядковуються органам місцевого самоврядування. Вони поєднують соціальну спрямованість із необхідністю забезпечення фінансової стабільності.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6999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Управління приватними аптечними закладами</a:t>
            </a:r>
            <a:endParaRPr lang="en-US" sz="6999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09300" y="5622870"/>
            <a:ext cx="2327557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висока </a:t>
            </a:r>
            <a:r>
              <a:rPr lang="uk-UA" sz="2400" dirty="0"/>
              <a:t>гнучкість управлінських рішень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орієнтація </a:t>
            </a:r>
            <a:r>
              <a:rPr lang="uk-UA" sz="2400" dirty="0"/>
              <a:t>на ринкові механізми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1185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 smtClean="0"/>
              <a:t>активне </a:t>
            </a:r>
            <a:r>
              <a:rPr lang="uk-UA" sz="2400" dirty="0"/>
              <a:t>використання маркетингових інструментів</a:t>
            </a:r>
            <a:endParaRPr lang="en-US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ru-RU" sz="2400" dirty="0" err="1" smtClean="0"/>
              <a:t>персональна</a:t>
            </a:r>
            <a:r>
              <a:rPr lang="ru-RU" sz="2400" dirty="0" smtClean="0"/>
              <a:t> </a:t>
            </a:r>
            <a:r>
              <a:rPr lang="ru-RU" sz="2400" dirty="0" err="1"/>
              <a:t>відповідальність</a:t>
            </a:r>
            <a:r>
              <a:rPr lang="ru-RU" sz="2400" dirty="0"/>
              <a:t> </a:t>
            </a:r>
            <a:r>
              <a:rPr lang="ru-RU" sz="2400" dirty="0" err="1"/>
              <a:t>власника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керівника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85237" y="8135407"/>
            <a:ext cx="141453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Приватні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аптеки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функціонують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приватної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власності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орієнтовані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отримання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прибутку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дотриманні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вимог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фармацевтичного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законодавства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50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6999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Управління мережевими аптечними закладами</a:t>
            </a:r>
            <a:endParaRPr lang="en-US" sz="6999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09300" y="5622870"/>
            <a:ext cx="2327557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централізація </a:t>
            </a:r>
            <a:r>
              <a:rPr lang="uk-UA" sz="2400" dirty="0"/>
              <a:t>стратегічних рішень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стандартизація </a:t>
            </a:r>
            <a:r>
              <a:rPr lang="uk-UA" sz="2400" dirty="0"/>
              <a:t>бізнес-процесів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78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 smtClean="0"/>
              <a:t>використання </a:t>
            </a:r>
            <a:r>
              <a:rPr lang="uk-UA" sz="2400" dirty="0"/>
              <a:t>сучасних інформаційних систем</a:t>
            </a:r>
            <a:endParaRPr lang="en-US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розмежування функцій між центральним офісом та аптекою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85237" y="8135407"/>
            <a:ext cx="141453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Мережеві аптечні заклади є складними організаційними системами, що включають центральний офіс та окремі аптечні підрозділи.</a:t>
            </a:r>
          </a:p>
        </p:txBody>
      </p:sp>
    </p:spTree>
    <p:extLst>
      <p:ext uri="{BB962C8B-B14F-4D97-AF65-F5344CB8AC3E}">
        <p14:creationId xmlns:p14="http://schemas.microsoft.com/office/powerpoint/2010/main" val="3438694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06515">
            <a:off x="284822" y="373557"/>
            <a:ext cx="3030988" cy="2230840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6" y="0"/>
                </a:lnTo>
                <a:lnTo>
                  <a:pt x="4235136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58233" y="2486663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4" y="0"/>
                </a:lnTo>
                <a:lnTo>
                  <a:pt x="1971534" y="179903"/>
                </a:lnTo>
                <a:lnTo>
                  <a:pt x="0" y="179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25561" y="-7384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76600" y="93725"/>
            <a:ext cx="12420600" cy="1848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36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Функції керівника аптеки, його управлінські компетенції та відповідальність</a:t>
            </a:r>
            <a:endParaRPr lang="en-US" sz="36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95400" y="3203773"/>
            <a:ext cx="9372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Керівник аптеки є ключовою фігурою в системі менеджменту та відповідає за результати діяльності закладу.</a:t>
            </a:r>
          </a:p>
          <a:p>
            <a:pPr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основних функцій керівника належать:</a:t>
            </a:r>
          </a:p>
          <a:p>
            <a:pPr marL="457200" lvl="0" indent="-457200"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планування діяльності аптеки;</a:t>
            </a:r>
          </a:p>
          <a:p>
            <a:pPr marL="457200" lvl="0" indent="-457200"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організація роботи персоналу;</a:t>
            </a:r>
          </a:p>
          <a:p>
            <a:pPr marL="457200" lvl="0" indent="-457200"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мотивація працівників;</a:t>
            </a:r>
          </a:p>
          <a:p>
            <a:pPr marL="457200" lvl="0" indent="-457200"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 та оцінка результатів;</a:t>
            </a:r>
          </a:p>
          <a:p>
            <a:pPr marL="457200" lvl="0" indent="-457200"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забезпечення дотримання нормативних вимог.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06515">
            <a:off x="284822" y="373557"/>
            <a:ext cx="3030988" cy="2230840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6" y="0"/>
                </a:lnTo>
                <a:lnTo>
                  <a:pt x="4235136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258917">
            <a:off x="10043463" y="7006778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58233" y="2486663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4" y="0"/>
                </a:lnTo>
                <a:lnTo>
                  <a:pt x="1971534" y="179903"/>
                </a:lnTo>
                <a:lnTo>
                  <a:pt x="0" y="179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39800" y="29160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76600" y="93725"/>
            <a:ext cx="12420600" cy="1848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36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Функції керівника аптеки, його управлінські компетенції та відповідальність</a:t>
            </a:r>
            <a:endParaRPr lang="en-US" sz="36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95400" y="3203772"/>
            <a:ext cx="108358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/>
              <a:t>Сучасний керівник аптеки повинен володіти комплексом управлінських компетенцій, серед яких: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uk-UA" sz="4000" dirty="0"/>
              <a:t>професійні (фармацевтичні та управлінські знання);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uk-UA" sz="4000" dirty="0"/>
              <a:t>комунікативні;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uk-UA" sz="4000" dirty="0"/>
              <a:t>лідерські;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uk-UA" sz="4000" dirty="0"/>
              <a:t>аналітичні;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uk-UA" sz="4000" dirty="0"/>
              <a:t>етичні та соціальні.</a:t>
            </a:r>
          </a:p>
        </p:txBody>
      </p:sp>
    </p:spTree>
    <p:extLst>
      <p:ext uri="{BB962C8B-B14F-4D97-AF65-F5344CB8AC3E}">
        <p14:creationId xmlns:p14="http://schemas.microsoft.com/office/powerpoint/2010/main" val="459687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14198" y="2541494"/>
            <a:ext cx="2602006" cy="2602006"/>
          </a:xfrm>
          <a:custGeom>
            <a:avLst/>
            <a:gdLst/>
            <a:ahLst/>
            <a:cxnLst/>
            <a:rect l="l" t="t" r="r" b="b"/>
            <a:pathLst>
              <a:path w="2602006" h="2602006">
                <a:moveTo>
                  <a:pt x="0" y="0"/>
                </a:moveTo>
                <a:lnTo>
                  <a:pt x="2602006" y="0"/>
                </a:lnTo>
                <a:lnTo>
                  <a:pt x="2602006" y="2602006"/>
                </a:lnTo>
                <a:lnTo>
                  <a:pt x="0" y="2602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11250219" y="-664946"/>
            <a:ext cx="3680826" cy="6932965"/>
            <a:chOff x="0" y="0"/>
            <a:chExt cx="4455127" cy="8391388"/>
          </a:xfrm>
        </p:grpSpPr>
        <p:sp>
          <p:nvSpPr>
            <p:cNvPr id="4" name="Freeform 4"/>
            <p:cNvSpPr/>
            <p:nvPr/>
          </p:nvSpPr>
          <p:spPr>
            <a:xfrm rot="-5400000">
              <a:off x="-1967891" y="1966739"/>
              <a:ext cx="8391389" cy="4457911"/>
            </a:xfrm>
            <a:custGeom>
              <a:avLst/>
              <a:gdLst/>
              <a:ahLst/>
              <a:cxnLst/>
              <a:rect l="l" t="t" r="r" b="b"/>
              <a:pathLst>
                <a:path w="8391389" h="4457911">
                  <a:moveTo>
                    <a:pt x="0" y="2588985"/>
                  </a:moveTo>
                  <a:cubicBezTo>
                    <a:pt x="27625" y="2291944"/>
                    <a:pt x="55232" y="1994904"/>
                    <a:pt x="82840" y="1697852"/>
                  </a:cubicBezTo>
                  <a:cubicBezTo>
                    <a:pt x="87959" y="1440438"/>
                    <a:pt x="93094" y="1183012"/>
                    <a:pt x="98213" y="925598"/>
                  </a:cubicBezTo>
                  <a:cubicBezTo>
                    <a:pt x="122514" y="773943"/>
                    <a:pt x="208023" y="459563"/>
                    <a:pt x="581741" y="245033"/>
                  </a:cubicBezTo>
                  <a:cubicBezTo>
                    <a:pt x="900346" y="62136"/>
                    <a:pt x="1275877" y="39390"/>
                    <a:pt x="1581559" y="25778"/>
                  </a:cubicBezTo>
                  <a:cubicBezTo>
                    <a:pt x="2184279" y="-1363"/>
                    <a:pt x="3115992" y="-21860"/>
                    <a:pt x="4347142" y="43935"/>
                  </a:cubicBezTo>
                  <a:cubicBezTo>
                    <a:pt x="4715977" y="57894"/>
                    <a:pt x="6000061" y="108423"/>
                    <a:pt x="7310997" y="201030"/>
                  </a:cubicBezTo>
                  <a:cubicBezTo>
                    <a:pt x="7552434" y="218089"/>
                    <a:pt x="7984037" y="252566"/>
                    <a:pt x="8212149" y="464578"/>
                  </a:cubicBezTo>
                  <a:cubicBezTo>
                    <a:pt x="8357236" y="599420"/>
                    <a:pt x="8360492" y="750750"/>
                    <a:pt x="8362002" y="819402"/>
                  </a:cubicBezTo>
                  <a:cubicBezTo>
                    <a:pt x="8371065" y="1231728"/>
                    <a:pt x="8387747" y="1871021"/>
                    <a:pt x="8391389" y="2674573"/>
                  </a:cubicBezTo>
                  <a:cubicBezTo>
                    <a:pt x="8361918" y="2943383"/>
                    <a:pt x="8332464" y="3212192"/>
                    <a:pt x="8302994" y="3480991"/>
                  </a:cubicBezTo>
                  <a:cubicBezTo>
                    <a:pt x="8309002" y="3632422"/>
                    <a:pt x="8287251" y="3952141"/>
                    <a:pt x="7957101" y="4182656"/>
                  </a:cubicBezTo>
                  <a:cubicBezTo>
                    <a:pt x="7631011" y="4410340"/>
                    <a:pt x="7170828" y="4434563"/>
                    <a:pt x="6837421" y="4445488"/>
                  </a:cubicBezTo>
                  <a:cubicBezTo>
                    <a:pt x="5439516" y="4496018"/>
                    <a:pt x="3921565" y="4380385"/>
                    <a:pt x="3148735" y="4313972"/>
                  </a:cubicBezTo>
                  <a:cubicBezTo>
                    <a:pt x="2519767" y="4222607"/>
                    <a:pt x="1928610" y="4134064"/>
                    <a:pt x="1300313" y="4039867"/>
                  </a:cubicBezTo>
                  <a:cubicBezTo>
                    <a:pt x="1033148" y="3999816"/>
                    <a:pt x="748764" y="3954615"/>
                    <a:pt x="516104" y="3794151"/>
                  </a:cubicBezTo>
                  <a:cubicBezTo>
                    <a:pt x="325569" y="3662734"/>
                    <a:pt x="257918" y="3514852"/>
                    <a:pt x="162390" y="3297266"/>
                  </a:cubicBezTo>
                  <a:cubicBezTo>
                    <a:pt x="91315" y="3135414"/>
                    <a:pt x="10473" y="2894085"/>
                    <a:pt x="0" y="2588985"/>
                  </a:cubicBezTo>
                  <a:close/>
                </a:path>
              </a:pathLst>
            </a:custGeom>
            <a:blipFill>
              <a:blip r:embed="rId4"/>
              <a:stretch>
                <a:fillRect l="-24906" t="-44113" r="-24906" b="-4412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768520" y="6414962"/>
            <a:ext cx="775342" cy="775342"/>
          </a:xfrm>
          <a:custGeom>
            <a:avLst/>
            <a:gdLst/>
            <a:ahLst/>
            <a:cxnLst/>
            <a:rect l="l" t="t" r="r" b="b"/>
            <a:pathLst>
              <a:path w="775342" h="775342">
                <a:moveTo>
                  <a:pt x="0" y="0"/>
                </a:moveTo>
                <a:lnTo>
                  <a:pt x="775342" y="0"/>
                </a:lnTo>
                <a:lnTo>
                  <a:pt x="775342" y="775341"/>
                </a:lnTo>
                <a:lnTo>
                  <a:pt x="0" y="775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68980" y="6414962"/>
            <a:ext cx="775342" cy="775342"/>
          </a:xfrm>
          <a:custGeom>
            <a:avLst/>
            <a:gdLst/>
            <a:ahLst/>
            <a:cxnLst/>
            <a:rect l="l" t="t" r="r" b="b"/>
            <a:pathLst>
              <a:path w="775342" h="775342">
                <a:moveTo>
                  <a:pt x="0" y="0"/>
                </a:moveTo>
                <a:lnTo>
                  <a:pt x="775342" y="0"/>
                </a:lnTo>
                <a:lnTo>
                  <a:pt x="775342" y="775341"/>
                </a:lnTo>
                <a:lnTo>
                  <a:pt x="0" y="775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0097803" y="6414962"/>
            <a:ext cx="775342" cy="775342"/>
          </a:xfrm>
          <a:custGeom>
            <a:avLst/>
            <a:gdLst/>
            <a:ahLst/>
            <a:cxnLst/>
            <a:rect l="l" t="t" r="r" b="b"/>
            <a:pathLst>
              <a:path w="775342" h="775342">
                <a:moveTo>
                  <a:pt x="0" y="0"/>
                </a:moveTo>
                <a:lnTo>
                  <a:pt x="775342" y="0"/>
                </a:lnTo>
                <a:lnTo>
                  <a:pt x="775342" y="775341"/>
                </a:lnTo>
                <a:lnTo>
                  <a:pt x="0" y="775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5194839" y="6400925"/>
            <a:ext cx="775342" cy="775342"/>
          </a:xfrm>
          <a:custGeom>
            <a:avLst/>
            <a:gdLst/>
            <a:ahLst/>
            <a:cxnLst/>
            <a:rect l="l" t="t" r="r" b="b"/>
            <a:pathLst>
              <a:path w="775342" h="775342">
                <a:moveTo>
                  <a:pt x="0" y="0"/>
                </a:moveTo>
                <a:lnTo>
                  <a:pt x="775342" y="0"/>
                </a:lnTo>
                <a:lnTo>
                  <a:pt x="775342" y="775342"/>
                </a:lnTo>
                <a:lnTo>
                  <a:pt x="0" y="7753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1227941">
            <a:off x="15102710" y="3379910"/>
            <a:ext cx="1734942" cy="1814318"/>
          </a:xfrm>
          <a:custGeom>
            <a:avLst/>
            <a:gdLst/>
            <a:ahLst/>
            <a:cxnLst/>
            <a:rect l="l" t="t" r="r" b="b"/>
            <a:pathLst>
              <a:path w="1734942" h="1814318">
                <a:moveTo>
                  <a:pt x="0" y="0"/>
                </a:moveTo>
                <a:lnTo>
                  <a:pt x="1734942" y="0"/>
                </a:lnTo>
                <a:lnTo>
                  <a:pt x="1734942" y="1814318"/>
                </a:lnTo>
                <a:lnTo>
                  <a:pt x="0" y="18143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3558700" flipV="1">
            <a:off x="517800" y="3848773"/>
            <a:ext cx="1513301" cy="2931334"/>
          </a:xfrm>
          <a:custGeom>
            <a:avLst/>
            <a:gdLst/>
            <a:ahLst/>
            <a:cxnLst/>
            <a:rect l="l" t="t" r="r" b="b"/>
            <a:pathLst>
              <a:path w="1513301" h="2931334">
                <a:moveTo>
                  <a:pt x="0" y="2931334"/>
                </a:moveTo>
                <a:lnTo>
                  <a:pt x="1513301" y="2931334"/>
                </a:lnTo>
                <a:lnTo>
                  <a:pt x="1513301" y="0"/>
                </a:lnTo>
                <a:lnTo>
                  <a:pt x="0" y="0"/>
                </a:lnTo>
                <a:lnTo>
                  <a:pt x="0" y="2931334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302135" y="3064938"/>
            <a:ext cx="788399" cy="777559"/>
          </a:xfrm>
          <a:custGeom>
            <a:avLst/>
            <a:gdLst/>
            <a:ahLst/>
            <a:cxnLst/>
            <a:rect l="l" t="t" r="r" b="b"/>
            <a:pathLst>
              <a:path w="788399" h="777559">
                <a:moveTo>
                  <a:pt x="0" y="0"/>
                </a:moveTo>
                <a:lnTo>
                  <a:pt x="788399" y="0"/>
                </a:lnTo>
                <a:lnTo>
                  <a:pt x="788399" y="777559"/>
                </a:lnTo>
                <a:lnTo>
                  <a:pt x="0" y="77755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16493" y="752394"/>
            <a:ext cx="652049" cy="552612"/>
          </a:xfrm>
          <a:custGeom>
            <a:avLst/>
            <a:gdLst/>
            <a:ahLst/>
            <a:cxnLst/>
            <a:rect l="l" t="t" r="r" b="b"/>
            <a:pathLst>
              <a:path w="652049" h="552612">
                <a:moveTo>
                  <a:pt x="0" y="0"/>
                </a:moveTo>
                <a:lnTo>
                  <a:pt x="652049" y="0"/>
                </a:lnTo>
                <a:lnTo>
                  <a:pt x="652049" y="552612"/>
                </a:lnTo>
                <a:lnTo>
                  <a:pt x="0" y="55261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98476" y="303711"/>
            <a:ext cx="10822123" cy="85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ru-RU" sz="33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Організаційна культура та комунікації в аптечному колективі</a:t>
            </a:r>
            <a:endParaRPr lang="en-US" sz="33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14660" y="7463984"/>
            <a:ext cx="4099986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uk-UA" sz="2400" dirty="0"/>
              <a:t>Організаційна культура — це сукупність цінностей, норм і моделей поведінки, які поділяються працівниками аптеки.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57341" y="7463984"/>
            <a:ext cx="3084188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uk-UA" sz="2400" dirty="0"/>
              <a:t>Внутрішні комунікації забезпечують узгодженість дій персоналу та позитивний психологічний клімат</a:t>
            </a:r>
            <a:r>
              <a:rPr lang="uk-UA" sz="2400" dirty="0" smtClean="0"/>
              <a:t>.</a:t>
            </a:r>
            <a:endParaRPr lang="uk-UA" sz="2400" dirty="0"/>
          </a:p>
        </p:txBody>
      </p:sp>
      <p:sp>
        <p:nvSpPr>
          <p:cNvPr id="16" name="TextBox 16"/>
          <p:cNvSpPr txBox="1"/>
          <p:nvPr/>
        </p:nvSpPr>
        <p:spPr>
          <a:xfrm>
            <a:off x="8232362" y="7450931"/>
            <a:ext cx="4506223" cy="1873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uk-UA" sz="2400" dirty="0"/>
              <a:t>Ефективна співпраця з лікарями сприяє раціональному використанню лікарських засобів та підвищенню довіри пацієнтів.</a:t>
            </a:r>
          </a:p>
          <a:p>
            <a:pPr algn="ctr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077555" y="7450518"/>
            <a:ext cx="5358582" cy="1873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uk-UA" sz="2400" dirty="0"/>
              <a:t>Пацієнт-орієнтований підхід передбачає індивідуалізацію фармацевтичної допомоги та формування довгострокових відносин.</a:t>
            </a:r>
          </a:p>
          <a:p>
            <a:pPr algn="ctr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24966" y="2252715"/>
            <a:ext cx="4427332" cy="4552527"/>
          </a:xfrm>
          <a:custGeom>
            <a:avLst/>
            <a:gdLst/>
            <a:ahLst/>
            <a:cxnLst/>
            <a:rect l="l" t="t" r="r" b="b"/>
            <a:pathLst>
              <a:path w="4427332" h="4552527">
                <a:moveTo>
                  <a:pt x="0" y="0"/>
                </a:moveTo>
                <a:lnTo>
                  <a:pt x="4427333" y="0"/>
                </a:lnTo>
                <a:lnTo>
                  <a:pt x="4427333" y="4552526"/>
                </a:lnTo>
                <a:lnTo>
                  <a:pt x="0" y="4552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1803" y="1412578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63121" flipH="1">
            <a:off x="15056629" y="-173654"/>
            <a:ext cx="940503" cy="3271314"/>
          </a:xfrm>
          <a:custGeom>
            <a:avLst/>
            <a:gdLst/>
            <a:ahLst/>
            <a:cxnLst/>
            <a:rect l="l" t="t" r="r" b="b"/>
            <a:pathLst>
              <a:path w="940503" h="3271314">
                <a:moveTo>
                  <a:pt x="940502" y="0"/>
                </a:moveTo>
                <a:lnTo>
                  <a:pt x="0" y="0"/>
                </a:lnTo>
                <a:lnTo>
                  <a:pt x="0" y="3271313"/>
                </a:lnTo>
                <a:lnTo>
                  <a:pt x="940502" y="3271313"/>
                </a:lnTo>
                <a:lnTo>
                  <a:pt x="94050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657413" y="1311531"/>
            <a:ext cx="1203773" cy="300943"/>
          </a:xfrm>
          <a:custGeom>
            <a:avLst/>
            <a:gdLst/>
            <a:ahLst/>
            <a:cxnLst/>
            <a:rect l="l" t="t" r="r" b="b"/>
            <a:pathLst>
              <a:path w="1203773" h="300943">
                <a:moveTo>
                  <a:pt x="0" y="0"/>
                </a:moveTo>
                <a:lnTo>
                  <a:pt x="1203774" y="0"/>
                </a:lnTo>
                <a:lnTo>
                  <a:pt x="1203774" y="300943"/>
                </a:lnTo>
                <a:lnTo>
                  <a:pt x="0" y="3009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83561" y="374573"/>
            <a:ext cx="15875739" cy="56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ru-RU" sz="43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Процеси внутрішнього менеджменту в аптечному закладі</a:t>
            </a:r>
            <a:endParaRPr lang="en-US" sz="43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45909" y="1420195"/>
            <a:ext cx="10953360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uk-UA" sz="2400" b="1" dirty="0"/>
              <a:t>Управління персоналом</a:t>
            </a:r>
            <a:endParaRPr lang="uk-UA" sz="2400" dirty="0"/>
          </a:p>
          <a:p>
            <a:r>
              <a:rPr lang="uk-UA" sz="2400" dirty="0"/>
              <a:t>Управління персоналом включає планування потреб у кадрах, добір, адаптацію, навчання, оцінювання та мотивацію працівників.</a:t>
            </a:r>
          </a:p>
          <a:p>
            <a:r>
              <a:rPr lang="uk-UA" sz="2400" dirty="0"/>
              <a:t>Ефективна система управління персоналом сприяє підвищенню продуктивності праці та якості обслуговування.</a:t>
            </a:r>
          </a:p>
          <a:p>
            <a:pPr algn="l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1494512" y="3454521"/>
            <a:ext cx="1191668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400" b="1" dirty="0"/>
              <a:t>Управління товарними запасами</a:t>
            </a:r>
            <a:endParaRPr lang="uk-UA" sz="2400" dirty="0"/>
          </a:p>
          <a:p>
            <a:r>
              <a:rPr lang="uk-UA" sz="2400" dirty="0"/>
              <a:t>Управління товарними запасами спрямоване на забезпечення безперебійної наявності лікарських засобів при мінімізації витрат.</a:t>
            </a:r>
          </a:p>
          <a:p>
            <a:r>
              <a:rPr lang="uk-UA" sz="2400" dirty="0"/>
              <a:t>Основні завдання: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планування асортименту;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оптимізація рівня запасів;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контроль термінів придатності;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аналіз </a:t>
            </a:r>
            <a:r>
              <a:rPr lang="uk-UA" sz="2400" dirty="0" err="1"/>
              <a:t>обіговості</a:t>
            </a:r>
            <a:r>
              <a:rPr lang="uk-UA" sz="2400" dirty="0"/>
              <a:t> товарів</a:t>
            </a:r>
            <a:r>
              <a:rPr lang="uk-UA" sz="2400" dirty="0" smtClean="0"/>
              <a:t>.</a:t>
            </a:r>
            <a:endParaRPr lang="uk-UA" sz="2400" dirty="0"/>
          </a:p>
        </p:txBody>
      </p:sp>
      <p:sp>
        <p:nvSpPr>
          <p:cNvPr id="11" name="TextBox 8"/>
          <p:cNvSpPr txBox="1"/>
          <p:nvPr/>
        </p:nvSpPr>
        <p:spPr>
          <a:xfrm>
            <a:off x="1494512" y="6513499"/>
            <a:ext cx="1233045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400" b="1" dirty="0"/>
              <a:t>Управління фінансами аптечного закладу</a:t>
            </a:r>
            <a:endParaRPr lang="uk-UA" sz="2400" dirty="0"/>
          </a:p>
          <a:p>
            <a:r>
              <a:rPr lang="uk-UA" sz="2400" dirty="0"/>
              <a:t>Фінансовий менеджмент аптеки охоплює планування доходів і витрат, ціноутворення, аналіз фінансових результатів та контроль рентабельності.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1494512" y="7634962"/>
            <a:ext cx="16366673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400" b="1" dirty="0"/>
              <a:t>Управління обслуговуванням споживачів</a:t>
            </a:r>
            <a:endParaRPr lang="uk-UA" sz="2400" dirty="0"/>
          </a:p>
          <a:p>
            <a:r>
              <a:rPr lang="uk-UA" sz="2400" dirty="0"/>
              <a:t>Якість фармацевтичного обслуговування є ключовим чинником конкурентоспроможності аптеки.</a:t>
            </a:r>
          </a:p>
          <a:p>
            <a:r>
              <a:rPr lang="uk-UA" sz="2400" dirty="0"/>
              <a:t>Основні аспекти: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фармацевтична опіка;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сервісна орієнтація;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дотримання етичних стандартів;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/>
              <a:t>робота зі скаргами та зверненнями.</a:t>
            </a:r>
          </a:p>
        </p:txBody>
      </p:sp>
      <p:sp>
        <p:nvSpPr>
          <p:cNvPr id="13" name="Freeform 3"/>
          <p:cNvSpPr/>
          <p:nvPr/>
        </p:nvSpPr>
        <p:spPr>
          <a:xfrm>
            <a:off x="716164" y="3193564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3"/>
          <p:cNvSpPr/>
          <p:nvPr/>
        </p:nvSpPr>
        <p:spPr>
          <a:xfrm>
            <a:off x="795804" y="6409176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3"/>
          <p:cNvSpPr/>
          <p:nvPr/>
        </p:nvSpPr>
        <p:spPr>
          <a:xfrm>
            <a:off x="819689" y="7374005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811</Words>
  <Application>Microsoft Office PowerPoint</Application>
  <PresentationFormat>Произвольный</PresentationFormat>
  <Paragraphs>99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Garet</vt:lpstr>
      <vt:lpstr>Arial</vt:lpstr>
      <vt:lpstr>Poppins Bold</vt:lpstr>
      <vt:lpstr>Wingdings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№1_Менеджмент в ОЗ</dc:title>
  <cp:lastModifiedBy>Учетная запись Майкрософт</cp:lastModifiedBy>
  <cp:revision>17</cp:revision>
  <dcterms:created xsi:type="dcterms:W3CDTF">2006-08-16T00:00:00Z</dcterms:created>
  <dcterms:modified xsi:type="dcterms:W3CDTF">2026-01-27T09:28:21Z</dcterms:modified>
  <dc:identifier>DAG_cGeNO-0</dc:identifier>
</cp:coreProperties>
</file>