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76" r:id="rId5"/>
    <p:sldId id="277" r:id="rId6"/>
    <p:sldId id="265" r:id="rId7"/>
    <p:sldId id="261" r:id="rId8"/>
    <p:sldId id="278" r:id="rId9"/>
    <p:sldId id="267" r:id="rId10"/>
    <p:sldId id="262" r:id="rId11"/>
    <p:sldId id="282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74" r:id="rId21"/>
    <p:sldId id="284" r:id="rId22"/>
    <p:sldId id="285" r:id="rId23"/>
    <p:sldId id="286" r:id="rId24"/>
    <p:sldId id="272" r:id="rId25"/>
    <p:sldId id="273" r:id="rId26"/>
    <p:sldId id="295" r:id="rId27"/>
  </p:sldIdLst>
  <p:sldSz cx="18288000" cy="10287000"/>
  <p:notesSz cx="6858000" cy="9144000"/>
  <p:embeddedFontLst>
    <p:embeddedFont>
      <p:font typeface="Poppins Bold" panose="020B0604020202020204" charset="0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Garet" panose="020B0604020202020204" charset="-52"/>
      <p:regular r:id="rId33"/>
    </p:embeddedFont>
    <p:embeddedFont>
      <p:font typeface="Tahoma" panose="020B0604030504040204" pitchFamily="34" charset="0"/>
      <p:regular r:id="rId34"/>
      <p:bold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138" y="2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D634C5-EB13-4807-9E64-B0FFDF67AEF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8CB7B52-D87E-44C4-A84E-01C40D023828}">
      <dgm:prSet phldrT="[Текст]"/>
      <dgm:spPr/>
      <dgm:t>
        <a:bodyPr/>
        <a:lstStyle/>
        <a:p>
          <a:pPr algn="just"/>
          <a:r>
            <a:rPr lang="uk-UA" dirty="0" smtClean="0"/>
            <a:t>отримання прибутку з дотриманням соціальної відповідальності</a:t>
          </a:r>
          <a:endParaRPr lang="uk-UA" dirty="0"/>
        </a:p>
      </dgm:t>
    </dgm:pt>
    <dgm:pt modelId="{4C0E68E5-0828-4B73-865E-5FE08219E45C}" type="parTrans" cxnId="{AC7BD2E0-1347-4560-B5D7-9EC4AD34A719}">
      <dgm:prSet/>
      <dgm:spPr/>
      <dgm:t>
        <a:bodyPr/>
        <a:lstStyle/>
        <a:p>
          <a:endParaRPr lang="uk-UA"/>
        </a:p>
      </dgm:t>
    </dgm:pt>
    <dgm:pt modelId="{383CBCD6-BF08-4890-8202-97DF04A524C3}" type="sibTrans" cxnId="{AC7BD2E0-1347-4560-B5D7-9EC4AD34A719}">
      <dgm:prSet/>
      <dgm:spPr/>
      <dgm:t>
        <a:bodyPr/>
        <a:lstStyle/>
        <a:p>
          <a:endParaRPr lang="uk-UA"/>
        </a:p>
      </dgm:t>
    </dgm:pt>
    <dgm:pt modelId="{FFF4799B-E101-493A-8930-FC65F0C0EE8A}">
      <dgm:prSet phldrT="[Текст]"/>
      <dgm:spPr/>
      <dgm:t>
        <a:bodyPr/>
        <a:lstStyle/>
        <a:p>
          <a:r>
            <a:rPr lang="uk-UA" dirty="0" smtClean="0"/>
            <a:t>скорочення власних витрат на виробництво і реалізацію товарів та послуг</a:t>
          </a:r>
          <a:endParaRPr lang="uk-UA" dirty="0"/>
        </a:p>
      </dgm:t>
    </dgm:pt>
    <dgm:pt modelId="{3702026D-F841-4201-B708-A50B3398500F}" type="parTrans" cxnId="{285F8AE8-7C1B-4B31-BFBF-5E14EB9AA720}">
      <dgm:prSet/>
      <dgm:spPr/>
      <dgm:t>
        <a:bodyPr/>
        <a:lstStyle/>
        <a:p>
          <a:endParaRPr lang="uk-UA"/>
        </a:p>
      </dgm:t>
    </dgm:pt>
    <dgm:pt modelId="{3E733C00-2782-4BC9-9359-A5CAB6847DA8}" type="sibTrans" cxnId="{285F8AE8-7C1B-4B31-BFBF-5E14EB9AA720}">
      <dgm:prSet/>
      <dgm:spPr/>
      <dgm:t>
        <a:bodyPr/>
        <a:lstStyle/>
        <a:p>
          <a:endParaRPr lang="uk-UA"/>
        </a:p>
      </dgm:t>
    </dgm:pt>
    <dgm:pt modelId="{A69BEB37-7A18-42F4-AF84-2F298BF7CF82}">
      <dgm:prSet phldrT="[Текст]"/>
      <dgm:spPr/>
      <dgm:t>
        <a:bodyPr/>
        <a:lstStyle/>
        <a:p>
          <a:r>
            <a:rPr lang="uk-UA" dirty="0" smtClean="0"/>
            <a:t>розширення ринку збуту</a:t>
          </a:r>
          <a:endParaRPr lang="uk-UA" dirty="0"/>
        </a:p>
      </dgm:t>
    </dgm:pt>
    <dgm:pt modelId="{0A7E248D-EED1-4621-BEFF-F1943B798885}" type="parTrans" cxnId="{979214F2-8A16-4A92-9B7E-9032B9D3D2A6}">
      <dgm:prSet/>
      <dgm:spPr/>
      <dgm:t>
        <a:bodyPr/>
        <a:lstStyle/>
        <a:p>
          <a:endParaRPr lang="uk-UA"/>
        </a:p>
      </dgm:t>
    </dgm:pt>
    <dgm:pt modelId="{FDA62763-BFE8-4879-AE88-75BD09D1BACC}" type="sibTrans" cxnId="{979214F2-8A16-4A92-9B7E-9032B9D3D2A6}">
      <dgm:prSet/>
      <dgm:spPr/>
      <dgm:t>
        <a:bodyPr/>
        <a:lstStyle/>
        <a:p>
          <a:endParaRPr lang="uk-UA"/>
        </a:p>
      </dgm:t>
    </dgm:pt>
    <dgm:pt modelId="{07A65A5C-B5BF-436C-8114-065FEB3E4AA0}" type="pres">
      <dgm:prSet presAssocID="{6FD634C5-EB13-4807-9E64-B0FFDF67AEF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E7AED22-CE78-41EE-8069-E4BFA815EDA3}" type="pres">
      <dgm:prSet presAssocID="{6FD634C5-EB13-4807-9E64-B0FFDF67AEFD}" presName="dummyMaxCanvas" presStyleCnt="0">
        <dgm:presLayoutVars/>
      </dgm:prSet>
      <dgm:spPr/>
    </dgm:pt>
    <dgm:pt modelId="{86C134BF-CA5A-4FFD-8236-9D56E6EF6688}" type="pres">
      <dgm:prSet presAssocID="{6FD634C5-EB13-4807-9E64-B0FFDF67AEFD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02E22A8-676F-4F77-A8F1-716E23BD2F33}" type="pres">
      <dgm:prSet presAssocID="{6FD634C5-EB13-4807-9E64-B0FFDF67AEFD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E17522C-D62E-4774-B081-3104F262D785}" type="pres">
      <dgm:prSet presAssocID="{6FD634C5-EB13-4807-9E64-B0FFDF67AEFD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DE6235E-3A63-49BC-B488-2506F7D5D197}" type="pres">
      <dgm:prSet presAssocID="{6FD634C5-EB13-4807-9E64-B0FFDF67AEFD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1BAC494-011D-425A-9BCC-7533B74EAD05}" type="pres">
      <dgm:prSet presAssocID="{6FD634C5-EB13-4807-9E64-B0FFDF67AEFD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75A5F9E-AFC2-4ED5-AC32-A21C3EE67A5A}" type="pres">
      <dgm:prSet presAssocID="{6FD634C5-EB13-4807-9E64-B0FFDF67AEFD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51C7303-AB16-4D3F-BAFC-E688A3627500}" type="pres">
      <dgm:prSet presAssocID="{6FD634C5-EB13-4807-9E64-B0FFDF67AEFD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D2447B4-EC75-4C13-B202-C5CC35971A62}" type="pres">
      <dgm:prSet presAssocID="{6FD634C5-EB13-4807-9E64-B0FFDF67AEF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79214F2-8A16-4A92-9B7E-9032B9D3D2A6}" srcId="{6FD634C5-EB13-4807-9E64-B0FFDF67AEFD}" destId="{A69BEB37-7A18-42F4-AF84-2F298BF7CF82}" srcOrd="2" destOrd="0" parTransId="{0A7E248D-EED1-4621-BEFF-F1943B798885}" sibTransId="{FDA62763-BFE8-4879-AE88-75BD09D1BACC}"/>
    <dgm:cxn modelId="{12C0D9F9-3E40-484B-A39B-672295D89E08}" type="presOf" srcId="{68CB7B52-D87E-44C4-A84E-01C40D023828}" destId="{375A5F9E-AFC2-4ED5-AC32-A21C3EE67A5A}" srcOrd="1" destOrd="0" presId="urn:microsoft.com/office/officeart/2005/8/layout/vProcess5"/>
    <dgm:cxn modelId="{83FAE6AF-2AC1-4155-BA4A-DD3C3634FEFF}" type="presOf" srcId="{6FD634C5-EB13-4807-9E64-B0FFDF67AEFD}" destId="{07A65A5C-B5BF-436C-8114-065FEB3E4AA0}" srcOrd="0" destOrd="0" presId="urn:microsoft.com/office/officeart/2005/8/layout/vProcess5"/>
    <dgm:cxn modelId="{CCA44284-511E-44CE-B74F-53783D5F3C73}" type="presOf" srcId="{68CB7B52-D87E-44C4-A84E-01C40D023828}" destId="{86C134BF-CA5A-4FFD-8236-9D56E6EF6688}" srcOrd="0" destOrd="0" presId="urn:microsoft.com/office/officeart/2005/8/layout/vProcess5"/>
    <dgm:cxn modelId="{06925F63-4961-4E79-ACA4-76C6CC986AE8}" type="presOf" srcId="{A69BEB37-7A18-42F4-AF84-2F298BF7CF82}" destId="{0D2447B4-EC75-4C13-B202-C5CC35971A62}" srcOrd="1" destOrd="0" presId="urn:microsoft.com/office/officeart/2005/8/layout/vProcess5"/>
    <dgm:cxn modelId="{285F8AE8-7C1B-4B31-BFBF-5E14EB9AA720}" srcId="{6FD634C5-EB13-4807-9E64-B0FFDF67AEFD}" destId="{FFF4799B-E101-493A-8930-FC65F0C0EE8A}" srcOrd="1" destOrd="0" parTransId="{3702026D-F841-4201-B708-A50B3398500F}" sibTransId="{3E733C00-2782-4BC9-9359-A5CAB6847DA8}"/>
    <dgm:cxn modelId="{3F697CB3-4D97-423B-8836-69BC29E2B4D1}" type="presOf" srcId="{A69BEB37-7A18-42F4-AF84-2F298BF7CF82}" destId="{DE17522C-D62E-4774-B081-3104F262D785}" srcOrd="0" destOrd="0" presId="urn:microsoft.com/office/officeart/2005/8/layout/vProcess5"/>
    <dgm:cxn modelId="{DD8596B6-4035-44B7-ABD8-C25FEE084F9C}" type="presOf" srcId="{383CBCD6-BF08-4890-8202-97DF04A524C3}" destId="{3DE6235E-3A63-49BC-B488-2506F7D5D197}" srcOrd="0" destOrd="0" presId="urn:microsoft.com/office/officeart/2005/8/layout/vProcess5"/>
    <dgm:cxn modelId="{F188ACD1-8160-4238-8D5F-D18AC422397F}" type="presOf" srcId="{3E733C00-2782-4BC9-9359-A5CAB6847DA8}" destId="{31BAC494-011D-425A-9BCC-7533B74EAD05}" srcOrd="0" destOrd="0" presId="urn:microsoft.com/office/officeart/2005/8/layout/vProcess5"/>
    <dgm:cxn modelId="{E308E148-1773-4FCA-950E-081C9F2BB89C}" type="presOf" srcId="{FFF4799B-E101-493A-8930-FC65F0C0EE8A}" destId="{F51C7303-AB16-4D3F-BAFC-E688A3627500}" srcOrd="1" destOrd="0" presId="urn:microsoft.com/office/officeart/2005/8/layout/vProcess5"/>
    <dgm:cxn modelId="{AC7BD2E0-1347-4560-B5D7-9EC4AD34A719}" srcId="{6FD634C5-EB13-4807-9E64-B0FFDF67AEFD}" destId="{68CB7B52-D87E-44C4-A84E-01C40D023828}" srcOrd="0" destOrd="0" parTransId="{4C0E68E5-0828-4B73-865E-5FE08219E45C}" sibTransId="{383CBCD6-BF08-4890-8202-97DF04A524C3}"/>
    <dgm:cxn modelId="{979320A5-5A4D-4046-A93A-C8E8C16C7D19}" type="presOf" srcId="{FFF4799B-E101-493A-8930-FC65F0C0EE8A}" destId="{202E22A8-676F-4F77-A8F1-716E23BD2F33}" srcOrd="0" destOrd="0" presId="urn:microsoft.com/office/officeart/2005/8/layout/vProcess5"/>
    <dgm:cxn modelId="{6F0972EF-0A63-45FF-8D35-95D68C4EBBF0}" type="presParOf" srcId="{07A65A5C-B5BF-436C-8114-065FEB3E4AA0}" destId="{7E7AED22-CE78-41EE-8069-E4BFA815EDA3}" srcOrd="0" destOrd="0" presId="urn:microsoft.com/office/officeart/2005/8/layout/vProcess5"/>
    <dgm:cxn modelId="{60E9EC67-8E77-479A-BF75-A84338EBC732}" type="presParOf" srcId="{07A65A5C-B5BF-436C-8114-065FEB3E4AA0}" destId="{86C134BF-CA5A-4FFD-8236-9D56E6EF6688}" srcOrd="1" destOrd="0" presId="urn:microsoft.com/office/officeart/2005/8/layout/vProcess5"/>
    <dgm:cxn modelId="{54909C25-AD18-42ED-8970-0C358AE98E17}" type="presParOf" srcId="{07A65A5C-B5BF-436C-8114-065FEB3E4AA0}" destId="{202E22A8-676F-4F77-A8F1-716E23BD2F33}" srcOrd="2" destOrd="0" presId="urn:microsoft.com/office/officeart/2005/8/layout/vProcess5"/>
    <dgm:cxn modelId="{C6C1AF9D-38C1-4B8D-82CA-4C5B2B458F29}" type="presParOf" srcId="{07A65A5C-B5BF-436C-8114-065FEB3E4AA0}" destId="{DE17522C-D62E-4774-B081-3104F262D785}" srcOrd="3" destOrd="0" presId="urn:microsoft.com/office/officeart/2005/8/layout/vProcess5"/>
    <dgm:cxn modelId="{8AE6E3FE-F9FA-4A2F-BC33-0461685D3F13}" type="presParOf" srcId="{07A65A5C-B5BF-436C-8114-065FEB3E4AA0}" destId="{3DE6235E-3A63-49BC-B488-2506F7D5D197}" srcOrd="4" destOrd="0" presId="urn:microsoft.com/office/officeart/2005/8/layout/vProcess5"/>
    <dgm:cxn modelId="{FBBD1F1E-E907-457D-9AF8-63B0991CF80F}" type="presParOf" srcId="{07A65A5C-B5BF-436C-8114-065FEB3E4AA0}" destId="{31BAC494-011D-425A-9BCC-7533B74EAD05}" srcOrd="5" destOrd="0" presId="urn:microsoft.com/office/officeart/2005/8/layout/vProcess5"/>
    <dgm:cxn modelId="{B251011F-9228-47E8-8B8A-3C8C0C1A4DE1}" type="presParOf" srcId="{07A65A5C-B5BF-436C-8114-065FEB3E4AA0}" destId="{375A5F9E-AFC2-4ED5-AC32-A21C3EE67A5A}" srcOrd="6" destOrd="0" presId="urn:microsoft.com/office/officeart/2005/8/layout/vProcess5"/>
    <dgm:cxn modelId="{51181132-CA50-4BA6-AA27-2753477FABE5}" type="presParOf" srcId="{07A65A5C-B5BF-436C-8114-065FEB3E4AA0}" destId="{F51C7303-AB16-4D3F-BAFC-E688A3627500}" srcOrd="7" destOrd="0" presId="urn:microsoft.com/office/officeart/2005/8/layout/vProcess5"/>
    <dgm:cxn modelId="{1A05BCE9-AC3E-4809-8746-3A79FC0B8230}" type="presParOf" srcId="{07A65A5C-B5BF-436C-8114-065FEB3E4AA0}" destId="{0D2447B4-EC75-4C13-B202-C5CC35971A6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26D7DE-4C89-47B4-9B84-002893BC80B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11579AE-1975-48A2-852B-27B2C7A5F952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800" dirty="0" smtClean="0"/>
            <a:t>не слід ухвалювати рішення на більш високому рівні, якщо його можна ухвалити на нижчому</a:t>
          </a:r>
          <a:endParaRPr lang="uk-UA" sz="1800" dirty="0"/>
        </a:p>
      </dgm:t>
    </dgm:pt>
    <dgm:pt modelId="{2A7AF810-6502-4461-AD21-8EF6B8B53EB3}" type="parTrans" cxnId="{D38E059D-FE29-442B-95B7-3324CF89B721}">
      <dgm:prSet/>
      <dgm:spPr/>
      <dgm:t>
        <a:bodyPr/>
        <a:lstStyle/>
        <a:p>
          <a:endParaRPr lang="uk-UA"/>
        </a:p>
      </dgm:t>
    </dgm:pt>
    <dgm:pt modelId="{4AD0FFAC-8542-4C3C-AE52-FF84E017B47F}" type="sibTrans" cxnId="{D38E059D-FE29-442B-95B7-3324CF89B721}">
      <dgm:prSet/>
      <dgm:spPr/>
      <dgm:t>
        <a:bodyPr/>
        <a:lstStyle/>
        <a:p>
          <a:endParaRPr lang="uk-UA"/>
        </a:p>
      </dgm:t>
    </dgm:pt>
    <dgm:pt modelId="{5B4A2981-F03D-4CE6-B497-F72771F9DE22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800" dirty="0" smtClean="0"/>
            <a:t>простір управлінських рішень має бути обмеженим, що дозволить підвищити рівень керівництва та поліпшити якість виконання рішень</a:t>
          </a:r>
          <a:endParaRPr lang="uk-UA" sz="1800" dirty="0"/>
        </a:p>
      </dgm:t>
    </dgm:pt>
    <dgm:pt modelId="{191D0987-EDDC-40AB-BBDF-F2FE7A9AECB1}" type="parTrans" cxnId="{1518B75A-966A-4D39-9E8B-5C91EDAB4AF7}">
      <dgm:prSet/>
      <dgm:spPr/>
      <dgm:t>
        <a:bodyPr/>
        <a:lstStyle/>
        <a:p>
          <a:endParaRPr lang="uk-UA"/>
        </a:p>
      </dgm:t>
    </dgm:pt>
    <dgm:pt modelId="{2BA778DE-1C10-419D-9DF8-CC6B5C109016}" type="sibTrans" cxnId="{1518B75A-966A-4D39-9E8B-5C91EDAB4AF7}">
      <dgm:prSet/>
      <dgm:spPr/>
      <dgm:t>
        <a:bodyPr/>
        <a:lstStyle/>
        <a:p>
          <a:endParaRPr lang="uk-UA"/>
        </a:p>
      </dgm:t>
    </dgm:pt>
    <dgm:pt modelId="{379348C0-57EE-4AC1-84E2-B5A2F300F104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800" dirty="0" smtClean="0"/>
            <a:t>управлінське рішення, яке ухвалюється на </a:t>
          </a:r>
          <a:r>
            <a:rPr lang="uk-UA" sz="1800" smtClean="0"/>
            <a:t>більш </a:t>
          </a:r>
          <a:r>
            <a:rPr lang="uk-UA" sz="1800" smtClean="0"/>
            <a:t>високому </a:t>
          </a:r>
          <a:r>
            <a:rPr lang="uk-UA" sz="1800" dirty="0" smtClean="0"/>
            <a:t>рівні не завжди і не обов’язково є кращим, найчастіше таке рішення – середньозважене</a:t>
          </a:r>
          <a:endParaRPr lang="uk-UA" sz="1800" dirty="0"/>
        </a:p>
      </dgm:t>
    </dgm:pt>
    <dgm:pt modelId="{A47B8358-E16B-418B-935B-5A14008C4A76}" type="parTrans" cxnId="{DCABE7A4-329F-4EB0-9499-0AEC536B7CE3}">
      <dgm:prSet/>
      <dgm:spPr/>
      <dgm:t>
        <a:bodyPr/>
        <a:lstStyle/>
        <a:p>
          <a:endParaRPr lang="uk-UA"/>
        </a:p>
      </dgm:t>
    </dgm:pt>
    <dgm:pt modelId="{2A1B38C3-8A72-452B-8762-CAA7DD5FBFDA}" type="sibTrans" cxnId="{DCABE7A4-329F-4EB0-9499-0AEC536B7CE3}">
      <dgm:prSet/>
      <dgm:spPr/>
      <dgm:t>
        <a:bodyPr/>
        <a:lstStyle/>
        <a:p>
          <a:endParaRPr lang="uk-UA"/>
        </a:p>
      </dgm:t>
    </dgm:pt>
    <dgm:pt modelId="{C03E9320-A5BB-4855-9793-A9DF49747AEB}" type="pres">
      <dgm:prSet presAssocID="{BA26D7DE-4C89-47B4-9B84-002893BC80B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CD4FA03C-8A25-4809-BA77-CC1F72E29CE9}" type="pres">
      <dgm:prSet presAssocID="{E11579AE-1975-48A2-852B-27B2C7A5F952}" presName="parentLin" presStyleCnt="0"/>
      <dgm:spPr/>
    </dgm:pt>
    <dgm:pt modelId="{850E3B9E-9F0A-4D2D-9836-42A5180A6EB3}" type="pres">
      <dgm:prSet presAssocID="{E11579AE-1975-48A2-852B-27B2C7A5F952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035CA570-3A8D-47FF-9603-21D143625229}" type="pres">
      <dgm:prSet presAssocID="{E11579AE-1975-48A2-852B-27B2C7A5F952}" presName="parentText" presStyleLbl="node1" presStyleIdx="0" presStyleCnt="3" custScaleX="111636" custScaleY="36313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CDF8A2-EF33-49C5-B0AC-3FC83BE47444}" type="pres">
      <dgm:prSet presAssocID="{E11579AE-1975-48A2-852B-27B2C7A5F952}" presName="negativeSpace" presStyleCnt="0"/>
      <dgm:spPr/>
    </dgm:pt>
    <dgm:pt modelId="{FCDD0DE3-8A40-4DE7-B5B1-9E6213350530}" type="pres">
      <dgm:prSet presAssocID="{E11579AE-1975-48A2-852B-27B2C7A5F952}" presName="childText" presStyleLbl="conFgAcc1" presStyleIdx="0" presStyleCnt="3">
        <dgm:presLayoutVars>
          <dgm:bulletEnabled val="1"/>
        </dgm:presLayoutVars>
      </dgm:prSet>
      <dgm:spPr/>
    </dgm:pt>
    <dgm:pt modelId="{2A29C483-C14D-45EC-A00C-C10ECDBA9329}" type="pres">
      <dgm:prSet presAssocID="{4AD0FFAC-8542-4C3C-AE52-FF84E017B47F}" presName="spaceBetweenRectangles" presStyleCnt="0"/>
      <dgm:spPr/>
    </dgm:pt>
    <dgm:pt modelId="{01AD8D9E-207A-45E7-890C-9211EE5D3749}" type="pres">
      <dgm:prSet presAssocID="{5B4A2981-F03D-4CE6-B497-F72771F9DE22}" presName="parentLin" presStyleCnt="0"/>
      <dgm:spPr/>
    </dgm:pt>
    <dgm:pt modelId="{8FA255E4-1E10-4DA5-8A39-07CCFF7222ED}" type="pres">
      <dgm:prSet presAssocID="{5B4A2981-F03D-4CE6-B497-F72771F9DE22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66D25D35-8A9A-4126-AED9-02078D3C0214}" type="pres">
      <dgm:prSet presAssocID="{5B4A2981-F03D-4CE6-B497-F72771F9DE22}" presName="parentText" presStyleLbl="node1" presStyleIdx="1" presStyleCnt="3" custScaleX="111636" custScaleY="36313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0C99848-1762-4958-9A8C-C40917792BBE}" type="pres">
      <dgm:prSet presAssocID="{5B4A2981-F03D-4CE6-B497-F72771F9DE22}" presName="negativeSpace" presStyleCnt="0"/>
      <dgm:spPr/>
    </dgm:pt>
    <dgm:pt modelId="{0D7652D1-0AEA-4A66-973F-C2A528624FBA}" type="pres">
      <dgm:prSet presAssocID="{5B4A2981-F03D-4CE6-B497-F72771F9DE22}" presName="childText" presStyleLbl="conFgAcc1" presStyleIdx="1" presStyleCnt="3">
        <dgm:presLayoutVars>
          <dgm:bulletEnabled val="1"/>
        </dgm:presLayoutVars>
      </dgm:prSet>
      <dgm:spPr/>
    </dgm:pt>
    <dgm:pt modelId="{69ACC2EF-9134-4834-9935-E6263012A84F}" type="pres">
      <dgm:prSet presAssocID="{2BA778DE-1C10-419D-9DF8-CC6B5C109016}" presName="spaceBetweenRectangles" presStyleCnt="0"/>
      <dgm:spPr/>
    </dgm:pt>
    <dgm:pt modelId="{FED41DAC-5DFA-4CF3-9FFA-8F2B57D53F98}" type="pres">
      <dgm:prSet presAssocID="{379348C0-57EE-4AC1-84E2-B5A2F300F104}" presName="parentLin" presStyleCnt="0"/>
      <dgm:spPr/>
    </dgm:pt>
    <dgm:pt modelId="{1FDA3F5E-5DA4-4C76-BF82-134F72F3ED5C}" type="pres">
      <dgm:prSet presAssocID="{379348C0-57EE-4AC1-84E2-B5A2F300F104}" presName="parentLeftMargin" presStyleLbl="node1" presStyleIdx="1" presStyleCnt="3"/>
      <dgm:spPr/>
      <dgm:t>
        <a:bodyPr/>
        <a:lstStyle/>
        <a:p>
          <a:endParaRPr lang="uk-UA"/>
        </a:p>
      </dgm:t>
    </dgm:pt>
    <dgm:pt modelId="{6DF0CC11-1A3B-4EA2-9002-171622D1A476}" type="pres">
      <dgm:prSet presAssocID="{379348C0-57EE-4AC1-84E2-B5A2F300F104}" presName="parentText" presStyleLbl="node1" presStyleIdx="2" presStyleCnt="3" custScaleX="111636" custScaleY="36313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BC16678-6E0C-47B9-81C3-45349ACFAA9C}" type="pres">
      <dgm:prSet presAssocID="{379348C0-57EE-4AC1-84E2-B5A2F300F104}" presName="negativeSpace" presStyleCnt="0"/>
      <dgm:spPr/>
    </dgm:pt>
    <dgm:pt modelId="{5D314C87-F1AE-492E-B276-AF0F20F1D924}" type="pres">
      <dgm:prSet presAssocID="{379348C0-57EE-4AC1-84E2-B5A2F300F10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CABE7A4-329F-4EB0-9499-0AEC536B7CE3}" srcId="{BA26D7DE-4C89-47B4-9B84-002893BC80B4}" destId="{379348C0-57EE-4AC1-84E2-B5A2F300F104}" srcOrd="2" destOrd="0" parTransId="{A47B8358-E16B-418B-935B-5A14008C4A76}" sibTransId="{2A1B38C3-8A72-452B-8762-CAA7DD5FBFDA}"/>
    <dgm:cxn modelId="{2226BFD4-757A-421B-BD82-A5E8428CF783}" type="presOf" srcId="{5B4A2981-F03D-4CE6-B497-F72771F9DE22}" destId="{8FA255E4-1E10-4DA5-8A39-07CCFF7222ED}" srcOrd="0" destOrd="0" presId="urn:microsoft.com/office/officeart/2005/8/layout/list1"/>
    <dgm:cxn modelId="{40EC2934-7981-4A67-8B2B-FC1D8F76B7CB}" type="presOf" srcId="{379348C0-57EE-4AC1-84E2-B5A2F300F104}" destId="{6DF0CC11-1A3B-4EA2-9002-171622D1A476}" srcOrd="1" destOrd="0" presId="urn:microsoft.com/office/officeart/2005/8/layout/list1"/>
    <dgm:cxn modelId="{D38E059D-FE29-442B-95B7-3324CF89B721}" srcId="{BA26D7DE-4C89-47B4-9B84-002893BC80B4}" destId="{E11579AE-1975-48A2-852B-27B2C7A5F952}" srcOrd="0" destOrd="0" parTransId="{2A7AF810-6502-4461-AD21-8EF6B8B53EB3}" sibTransId="{4AD0FFAC-8542-4C3C-AE52-FF84E017B47F}"/>
    <dgm:cxn modelId="{F7FC511C-26B6-4B67-A676-A4EFA0A63F4D}" type="presOf" srcId="{379348C0-57EE-4AC1-84E2-B5A2F300F104}" destId="{1FDA3F5E-5DA4-4C76-BF82-134F72F3ED5C}" srcOrd="0" destOrd="0" presId="urn:microsoft.com/office/officeart/2005/8/layout/list1"/>
    <dgm:cxn modelId="{F95B074D-138E-453C-BAAC-0A7F3FBA7AC5}" type="presOf" srcId="{BA26D7DE-4C89-47B4-9B84-002893BC80B4}" destId="{C03E9320-A5BB-4855-9793-A9DF49747AEB}" srcOrd="0" destOrd="0" presId="urn:microsoft.com/office/officeart/2005/8/layout/list1"/>
    <dgm:cxn modelId="{CC24B4F6-A2FE-4654-98D6-6067DCF48F58}" type="presOf" srcId="{5B4A2981-F03D-4CE6-B497-F72771F9DE22}" destId="{66D25D35-8A9A-4126-AED9-02078D3C0214}" srcOrd="1" destOrd="0" presId="urn:microsoft.com/office/officeart/2005/8/layout/list1"/>
    <dgm:cxn modelId="{29707033-04FD-4D58-95BE-E128931DE6CA}" type="presOf" srcId="{E11579AE-1975-48A2-852B-27B2C7A5F952}" destId="{035CA570-3A8D-47FF-9603-21D143625229}" srcOrd="1" destOrd="0" presId="urn:microsoft.com/office/officeart/2005/8/layout/list1"/>
    <dgm:cxn modelId="{1518B75A-966A-4D39-9E8B-5C91EDAB4AF7}" srcId="{BA26D7DE-4C89-47B4-9B84-002893BC80B4}" destId="{5B4A2981-F03D-4CE6-B497-F72771F9DE22}" srcOrd="1" destOrd="0" parTransId="{191D0987-EDDC-40AB-BBDF-F2FE7A9AECB1}" sibTransId="{2BA778DE-1C10-419D-9DF8-CC6B5C109016}"/>
    <dgm:cxn modelId="{BB8CE6BF-C1E9-40C3-ABFD-094653C82F74}" type="presOf" srcId="{E11579AE-1975-48A2-852B-27B2C7A5F952}" destId="{850E3B9E-9F0A-4D2D-9836-42A5180A6EB3}" srcOrd="0" destOrd="0" presId="urn:microsoft.com/office/officeart/2005/8/layout/list1"/>
    <dgm:cxn modelId="{12D00F23-C4DB-4F30-8DF5-23052A358470}" type="presParOf" srcId="{C03E9320-A5BB-4855-9793-A9DF49747AEB}" destId="{CD4FA03C-8A25-4809-BA77-CC1F72E29CE9}" srcOrd="0" destOrd="0" presId="urn:microsoft.com/office/officeart/2005/8/layout/list1"/>
    <dgm:cxn modelId="{34478E24-EC8C-42C7-B53C-ADB32F52924B}" type="presParOf" srcId="{CD4FA03C-8A25-4809-BA77-CC1F72E29CE9}" destId="{850E3B9E-9F0A-4D2D-9836-42A5180A6EB3}" srcOrd="0" destOrd="0" presId="urn:microsoft.com/office/officeart/2005/8/layout/list1"/>
    <dgm:cxn modelId="{8E850126-CE5C-49D9-A083-5B2B53D047AB}" type="presParOf" srcId="{CD4FA03C-8A25-4809-BA77-CC1F72E29CE9}" destId="{035CA570-3A8D-47FF-9603-21D143625229}" srcOrd="1" destOrd="0" presId="urn:microsoft.com/office/officeart/2005/8/layout/list1"/>
    <dgm:cxn modelId="{6E3F23A2-C0F2-47D1-BFE1-842D74DFDB2A}" type="presParOf" srcId="{C03E9320-A5BB-4855-9793-A9DF49747AEB}" destId="{FACDF8A2-EF33-49C5-B0AC-3FC83BE47444}" srcOrd="1" destOrd="0" presId="urn:microsoft.com/office/officeart/2005/8/layout/list1"/>
    <dgm:cxn modelId="{88406E20-E40A-444F-BB4B-CD5D5A645F77}" type="presParOf" srcId="{C03E9320-A5BB-4855-9793-A9DF49747AEB}" destId="{FCDD0DE3-8A40-4DE7-B5B1-9E6213350530}" srcOrd="2" destOrd="0" presId="urn:microsoft.com/office/officeart/2005/8/layout/list1"/>
    <dgm:cxn modelId="{0CCBA818-F1B6-4B4F-9608-6192A3E61EE7}" type="presParOf" srcId="{C03E9320-A5BB-4855-9793-A9DF49747AEB}" destId="{2A29C483-C14D-45EC-A00C-C10ECDBA9329}" srcOrd="3" destOrd="0" presId="urn:microsoft.com/office/officeart/2005/8/layout/list1"/>
    <dgm:cxn modelId="{6DFFD8A8-F41A-49A7-8341-580F7094D8D2}" type="presParOf" srcId="{C03E9320-A5BB-4855-9793-A9DF49747AEB}" destId="{01AD8D9E-207A-45E7-890C-9211EE5D3749}" srcOrd="4" destOrd="0" presId="urn:microsoft.com/office/officeart/2005/8/layout/list1"/>
    <dgm:cxn modelId="{CCB2CD17-3548-441D-9D68-0F0320193CEA}" type="presParOf" srcId="{01AD8D9E-207A-45E7-890C-9211EE5D3749}" destId="{8FA255E4-1E10-4DA5-8A39-07CCFF7222ED}" srcOrd="0" destOrd="0" presId="urn:microsoft.com/office/officeart/2005/8/layout/list1"/>
    <dgm:cxn modelId="{FCD52594-3EED-4BA4-BBB1-8F0E28CA23B8}" type="presParOf" srcId="{01AD8D9E-207A-45E7-890C-9211EE5D3749}" destId="{66D25D35-8A9A-4126-AED9-02078D3C0214}" srcOrd="1" destOrd="0" presId="urn:microsoft.com/office/officeart/2005/8/layout/list1"/>
    <dgm:cxn modelId="{530330EF-1FB4-4F5C-B2ED-9C7393801FCE}" type="presParOf" srcId="{C03E9320-A5BB-4855-9793-A9DF49747AEB}" destId="{70C99848-1762-4958-9A8C-C40917792BBE}" srcOrd="5" destOrd="0" presId="urn:microsoft.com/office/officeart/2005/8/layout/list1"/>
    <dgm:cxn modelId="{94F49799-227F-41FB-B088-372F45AA2B9B}" type="presParOf" srcId="{C03E9320-A5BB-4855-9793-A9DF49747AEB}" destId="{0D7652D1-0AEA-4A66-973F-C2A528624FBA}" srcOrd="6" destOrd="0" presId="urn:microsoft.com/office/officeart/2005/8/layout/list1"/>
    <dgm:cxn modelId="{1964B46C-C153-48FF-8538-976DE7834FCA}" type="presParOf" srcId="{C03E9320-A5BB-4855-9793-A9DF49747AEB}" destId="{69ACC2EF-9134-4834-9935-E6263012A84F}" srcOrd="7" destOrd="0" presId="urn:microsoft.com/office/officeart/2005/8/layout/list1"/>
    <dgm:cxn modelId="{70FCFB6B-AC48-4102-9A4D-4B2354AADEB7}" type="presParOf" srcId="{C03E9320-A5BB-4855-9793-A9DF49747AEB}" destId="{FED41DAC-5DFA-4CF3-9FFA-8F2B57D53F98}" srcOrd="8" destOrd="0" presId="urn:microsoft.com/office/officeart/2005/8/layout/list1"/>
    <dgm:cxn modelId="{7D27D4DD-4D0B-41CA-96CF-0E46ED2F5A2F}" type="presParOf" srcId="{FED41DAC-5DFA-4CF3-9FFA-8F2B57D53F98}" destId="{1FDA3F5E-5DA4-4C76-BF82-134F72F3ED5C}" srcOrd="0" destOrd="0" presId="urn:microsoft.com/office/officeart/2005/8/layout/list1"/>
    <dgm:cxn modelId="{9B74F195-D205-4032-9092-944891D728AB}" type="presParOf" srcId="{FED41DAC-5DFA-4CF3-9FFA-8F2B57D53F98}" destId="{6DF0CC11-1A3B-4EA2-9002-171622D1A476}" srcOrd="1" destOrd="0" presId="urn:microsoft.com/office/officeart/2005/8/layout/list1"/>
    <dgm:cxn modelId="{3B51A80E-D4E7-4A94-94DF-773FEDC4479D}" type="presParOf" srcId="{C03E9320-A5BB-4855-9793-A9DF49747AEB}" destId="{EBC16678-6E0C-47B9-81C3-45349ACFAA9C}" srcOrd="9" destOrd="0" presId="urn:microsoft.com/office/officeart/2005/8/layout/list1"/>
    <dgm:cxn modelId="{B4823D29-33B4-46FA-8C55-93A11649D228}" type="presParOf" srcId="{C03E9320-A5BB-4855-9793-A9DF49747AEB}" destId="{5D314C87-F1AE-492E-B276-AF0F20F1D92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10A5C0-7E7A-4EF8-B656-4D64AB96200D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DA176AED-6955-4471-A092-BEA54958D68C}">
      <dgm:prSet phldrT="[Текст]"/>
      <dgm:spPr/>
      <dgm:t>
        <a:bodyPr/>
        <a:lstStyle/>
        <a:p>
          <a:r>
            <a:rPr lang="uk-UA" i="1" dirty="0" smtClean="0"/>
            <a:t>Скеровувальна</a:t>
          </a:r>
          <a:endParaRPr lang="uk-UA" dirty="0"/>
        </a:p>
      </dgm:t>
    </dgm:pt>
    <dgm:pt modelId="{E589BF40-74D8-4EFA-8957-52799AC6A2C4}" type="parTrans" cxnId="{CBF0147D-DBA1-4B82-9307-B45B7D052C71}">
      <dgm:prSet/>
      <dgm:spPr/>
      <dgm:t>
        <a:bodyPr/>
        <a:lstStyle/>
        <a:p>
          <a:endParaRPr lang="uk-UA"/>
        </a:p>
      </dgm:t>
    </dgm:pt>
    <dgm:pt modelId="{4440056C-98DD-4A5F-9D02-BCC812D6A86D}" type="sibTrans" cxnId="{CBF0147D-DBA1-4B82-9307-B45B7D052C71}">
      <dgm:prSet/>
      <dgm:spPr/>
      <dgm:t>
        <a:bodyPr/>
        <a:lstStyle/>
        <a:p>
          <a:endParaRPr lang="uk-UA"/>
        </a:p>
      </dgm:t>
    </dgm:pt>
    <dgm:pt modelId="{55A24966-A65C-4ABA-BBAB-E135A059EACF}">
      <dgm:prSet phldrT="[Текст]"/>
      <dgm:spPr/>
      <dgm:t>
        <a:bodyPr/>
        <a:lstStyle/>
        <a:p>
          <a:r>
            <a:rPr lang="uk-UA" dirty="0" smtClean="0"/>
            <a:t>будь-яке рішення розробляється з орієнтуванням на певну стратегію управління соціально-економічною системою з урахуванням її довгострокової перспективи.</a:t>
          </a:r>
          <a:endParaRPr lang="uk-UA" dirty="0"/>
        </a:p>
      </dgm:t>
    </dgm:pt>
    <dgm:pt modelId="{FF2FF198-2862-41AB-9D0A-AD10BAE5925C}" type="parTrans" cxnId="{756432C3-63AD-41B4-8BBF-3227B89DC4F1}">
      <dgm:prSet/>
      <dgm:spPr/>
      <dgm:t>
        <a:bodyPr/>
        <a:lstStyle/>
        <a:p>
          <a:endParaRPr lang="uk-UA"/>
        </a:p>
      </dgm:t>
    </dgm:pt>
    <dgm:pt modelId="{80899D16-4937-447F-A749-6538F3CB2C33}" type="sibTrans" cxnId="{756432C3-63AD-41B4-8BBF-3227B89DC4F1}">
      <dgm:prSet/>
      <dgm:spPr/>
      <dgm:t>
        <a:bodyPr/>
        <a:lstStyle/>
        <a:p>
          <a:endParaRPr lang="uk-UA"/>
        </a:p>
      </dgm:t>
    </dgm:pt>
    <dgm:pt modelId="{88264FA9-6ED2-4D4F-9E95-306698F4D9D0}">
      <dgm:prSet phldrT="[Текст]"/>
      <dgm:spPr/>
      <dgm:t>
        <a:bodyPr/>
        <a:lstStyle/>
        <a:p>
          <a:r>
            <a:rPr lang="uk-UA" i="1" dirty="0" smtClean="0"/>
            <a:t>Координувальна</a:t>
          </a:r>
          <a:endParaRPr lang="uk-UA" dirty="0"/>
        </a:p>
      </dgm:t>
    </dgm:pt>
    <dgm:pt modelId="{07761428-226C-4555-830C-B03BBA3683AA}" type="parTrans" cxnId="{08497142-506D-4837-86FC-83FE1286A0FA}">
      <dgm:prSet/>
      <dgm:spPr/>
      <dgm:t>
        <a:bodyPr/>
        <a:lstStyle/>
        <a:p>
          <a:endParaRPr lang="uk-UA"/>
        </a:p>
      </dgm:t>
    </dgm:pt>
    <dgm:pt modelId="{A5F1CCE5-C165-4A0E-AD6A-30CE20A4472C}" type="sibTrans" cxnId="{08497142-506D-4837-86FC-83FE1286A0FA}">
      <dgm:prSet/>
      <dgm:spPr/>
      <dgm:t>
        <a:bodyPr/>
        <a:lstStyle/>
        <a:p>
          <a:endParaRPr lang="uk-UA"/>
        </a:p>
      </dgm:t>
    </dgm:pt>
    <dgm:pt modelId="{461F3F95-55FC-4CFC-94D6-027D173464DC}">
      <dgm:prSet phldrT="[Текст]"/>
      <dgm:spPr/>
      <dgm:t>
        <a:bodyPr/>
        <a:lstStyle/>
        <a:p>
          <a:r>
            <a:rPr lang="uk-UA" dirty="0" smtClean="0"/>
            <a:t>Дія цієї функції забезпечує злагодженість дій трудового колективу, ритмічність виконання програми, яка визначена ухваленим рішенням</a:t>
          </a:r>
          <a:endParaRPr lang="uk-UA" dirty="0"/>
        </a:p>
      </dgm:t>
    </dgm:pt>
    <dgm:pt modelId="{74500492-5B8F-4176-B9A0-6E3F5300CF74}" type="parTrans" cxnId="{352A3953-EB25-4315-B0CE-E4B389CA1334}">
      <dgm:prSet/>
      <dgm:spPr/>
      <dgm:t>
        <a:bodyPr/>
        <a:lstStyle/>
        <a:p>
          <a:endParaRPr lang="uk-UA"/>
        </a:p>
      </dgm:t>
    </dgm:pt>
    <dgm:pt modelId="{A1E9118C-8D2D-4F42-B41C-F38ED0D6A0A6}" type="sibTrans" cxnId="{352A3953-EB25-4315-B0CE-E4B389CA1334}">
      <dgm:prSet/>
      <dgm:spPr/>
      <dgm:t>
        <a:bodyPr/>
        <a:lstStyle/>
        <a:p>
          <a:endParaRPr lang="uk-UA"/>
        </a:p>
      </dgm:t>
    </dgm:pt>
    <dgm:pt modelId="{32EC2D26-E84E-4ED9-9E93-0FE582E0F3A5}">
      <dgm:prSet phldrT="[Текст]"/>
      <dgm:spPr/>
      <dgm:t>
        <a:bodyPr/>
        <a:lstStyle/>
        <a:p>
          <a:r>
            <a:rPr lang="uk-UA" i="1" dirty="0" smtClean="0"/>
            <a:t>Мобілізувальна</a:t>
          </a:r>
          <a:endParaRPr lang="uk-UA" dirty="0"/>
        </a:p>
      </dgm:t>
    </dgm:pt>
    <dgm:pt modelId="{3BAE69A1-A2CC-4F66-880B-800161ED7D76}" type="parTrans" cxnId="{7961C242-37E0-41B3-9CD0-083938EB621C}">
      <dgm:prSet/>
      <dgm:spPr/>
      <dgm:t>
        <a:bodyPr/>
        <a:lstStyle/>
        <a:p>
          <a:endParaRPr lang="uk-UA"/>
        </a:p>
      </dgm:t>
    </dgm:pt>
    <dgm:pt modelId="{61957630-9DFE-4F8D-BFA8-93594BF9D684}" type="sibTrans" cxnId="{7961C242-37E0-41B3-9CD0-083938EB621C}">
      <dgm:prSet/>
      <dgm:spPr/>
      <dgm:t>
        <a:bodyPr/>
        <a:lstStyle/>
        <a:p>
          <a:endParaRPr lang="uk-UA"/>
        </a:p>
      </dgm:t>
    </dgm:pt>
    <dgm:pt modelId="{EAFC860E-FC10-43B5-A92E-DB771D4C423D}">
      <dgm:prSet phldrT="[Текст]"/>
      <dgm:spPr/>
      <dgm:t>
        <a:bodyPr/>
        <a:lstStyle/>
        <a:p>
          <a:r>
            <a:rPr lang="uk-UA" dirty="0" smtClean="0"/>
            <a:t>полягає в тому, що управлінське рішення забезпечує заданий рівень активізації і трудового колективу, і окремих виконавців для досягнення результатів, визначених відповідним рішенням</a:t>
          </a:r>
          <a:endParaRPr lang="uk-UA" dirty="0"/>
        </a:p>
      </dgm:t>
    </dgm:pt>
    <dgm:pt modelId="{1077499C-4E7A-422A-BFF6-5CB3B3A03110}" type="parTrans" cxnId="{AE647F46-7E29-4B60-8E8E-89B60C3BCCB3}">
      <dgm:prSet/>
      <dgm:spPr/>
      <dgm:t>
        <a:bodyPr/>
        <a:lstStyle/>
        <a:p>
          <a:endParaRPr lang="uk-UA"/>
        </a:p>
      </dgm:t>
    </dgm:pt>
    <dgm:pt modelId="{890D9BE4-7D1F-46DE-A4CC-1FE302D9E26B}" type="sibTrans" cxnId="{AE647F46-7E29-4B60-8E8E-89B60C3BCCB3}">
      <dgm:prSet/>
      <dgm:spPr/>
      <dgm:t>
        <a:bodyPr/>
        <a:lstStyle/>
        <a:p>
          <a:endParaRPr lang="uk-UA"/>
        </a:p>
      </dgm:t>
    </dgm:pt>
    <dgm:pt modelId="{EF3E0C85-606B-4984-8455-1C76A7894AFA}" type="pres">
      <dgm:prSet presAssocID="{FB10A5C0-7E7A-4EF8-B656-4D64AB96200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AACE1F1A-3B10-4166-BABF-4AF14853EE8D}" type="pres">
      <dgm:prSet presAssocID="{DA176AED-6955-4471-A092-BEA54958D68C}" presName="linNode" presStyleCnt="0"/>
      <dgm:spPr/>
    </dgm:pt>
    <dgm:pt modelId="{A90B67DC-8854-4E59-9AFB-1AFDB975C7ED}" type="pres">
      <dgm:prSet presAssocID="{DA176AED-6955-4471-A092-BEA54958D68C}" presName="parentText" presStyleLbl="node1" presStyleIdx="0" presStyleCnt="3" custScaleX="140694" custScaleY="7209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516D5DF-C733-4451-AA4D-18B0821DFB9E}" type="pres">
      <dgm:prSet presAssocID="{DA176AED-6955-4471-A092-BEA54958D68C}" presName="descendantText" presStyleLbl="alignAccFollowNode1" presStyleIdx="0" presStyleCnt="3" custScaleX="226094" custScaleY="8026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C899EF0-539B-4F30-9270-5B933352D1B5}" type="pres">
      <dgm:prSet presAssocID="{4440056C-98DD-4A5F-9D02-BCC812D6A86D}" presName="sp" presStyleCnt="0"/>
      <dgm:spPr/>
    </dgm:pt>
    <dgm:pt modelId="{D52D293E-7265-4551-941E-0DB990EED96B}" type="pres">
      <dgm:prSet presAssocID="{88264FA9-6ED2-4D4F-9E95-306698F4D9D0}" presName="linNode" presStyleCnt="0"/>
      <dgm:spPr/>
    </dgm:pt>
    <dgm:pt modelId="{E9BEEDF6-FC01-4B45-A99F-0F08B61D561E}" type="pres">
      <dgm:prSet presAssocID="{88264FA9-6ED2-4D4F-9E95-306698F4D9D0}" presName="parentText" presStyleLbl="node1" presStyleIdx="1" presStyleCnt="3" custScaleX="140694" custScaleY="7209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01A2827-B49B-4F3E-9607-5CEAAC746AAC}" type="pres">
      <dgm:prSet presAssocID="{88264FA9-6ED2-4D4F-9E95-306698F4D9D0}" presName="descendantText" presStyleLbl="alignAccFollowNode1" presStyleIdx="1" presStyleCnt="3" custScaleX="226094" custScaleY="8026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2532F6C-44E9-4C90-8A4C-6EF74BC8F167}" type="pres">
      <dgm:prSet presAssocID="{A5F1CCE5-C165-4A0E-AD6A-30CE20A4472C}" presName="sp" presStyleCnt="0"/>
      <dgm:spPr/>
    </dgm:pt>
    <dgm:pt modelId="{20AB255E-659E-4217-AAD5-B6E4A2A82E92}" type="pres">
      <dgm:prSet presAssocID="{32EC2D26-E84E-4ED9-9E93-0FE582E0F3A5}" presName="linNode" presStyleCnt="0"/>
      <dgm:spPr/>
    </dgm:pt>
    <dgm:pt modelId="{192225F7-261D-41CE-8D84-5B862F47BD0D}" type="pres">
      <dgm:prSet presAssocID="{32EC2D26-E84E-4ED9-9E93-0FE582E0F3A5}" presName="parentText" presStyleLbl="node1" presStyleIdx="2" presStyleCnt="3" custScaleX="140694" custScaleY="7209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DA1F85D-20A5-41A1-AF9D-410A51F6EF9F}" type="pres">
      <dgm:prSet presAssocID="{32EC2D26-E84E-4ED9-9E93-0FE582E0F3A5}" presName="descendantText" presStyleLbl="alignAccFollowNode1" presStyleIdx="2" presStyleCnt="3" custScaleX="226094" custScaleY="8026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7961C242-37E0-41B3-9CD0-083938EB621C}" srcId="{FB10A5C0-7E7A-4EF8-B656-4D64AB96200D}" destId="{32EC2D26-E84E-4ED9-9E93-0FE582E0F3A5}" srcOrd="2" destOrd="0" parTransId="{3BAE69A1-A2CC-4F66-880B-800161ED7D76}" sibTransId="{61957630-9DFE-4F8D-BFA8-93594BF9D684}"/>
    <dgm:cxn modelId="{D66AFCCC-FB50-49F0-8457-0030DB5229AF}" type="presOf" srcId="{55A24966-A65C-4ABA-BBAB-E135A059EACF}" destId="{9516D5DF-C733-4451-AA4D-18B0821DFB9E}" srcOrd="0" destOrd="0" presId="urn:microsoft.com/office/officeart/2005/8/layout/vList5"/>
    <dgm:cxn modelId="{D67D7042-F861-440C-ADF8-60C95B750008}" type="presOf" srcId="{88264FA9-6ED2-4D4F-9E95-306698F4D9D0}" destId="{E9BEEDF6-FC01-4B45-A99F-0F08B61D561E}" srcOrd="0" destOrd="0" presId="urn:microsoft.com/office/officeart/2005/8/layout/vList5"/>
    <dgm:cxn modelId="{78F21E69-01F2-42F0-BA86-B072CBACF3CB}" type="presOf" srcId="{FB10A5C0-7E7A-4EF8-B656-4D64AB96200D}" destId="{EF3E0C85-606B-4984-8455-1C76A7894AFA}" srcOrd="0" destOrd="0" presId="urn:microsoft.com/office/officeart/2005/8/layout/vList5"/>
    <dgm:cxn modelId="{352A3953-EB25-4315-B0CE-E4B389CA1334}" srcId="{88264FA9-6ED2-4D4F-9E95-306698F4D9D0}" destId="{461F3F95-55FC-4CFC-94D6-027D173464DC}" srcOrd="0" destOrd="0" parTransId="{74500492-5B8F-4176-B9A0-6E3F5300CF74}" sibTransId="{A1E9118C-8D2D-4F42-B41C-F38ED0D6A0A6}"/>
    <dgm:cxn modelId="{CBF0147D-DBA1-4B82-9307-B45B7D052C71}" srcId="{FB10A5C0-7E7A-4EF8-B656-4D64AB96200D}" destId="{DA176AED-6955-4471-A092-BEA54958D68C}" srcOrd="0" destOrd="0" parTransId="{E589BF40-74D8-4EFA-8957-52799AC6A2C4}" sibTransId="{4440056C-98DD-4A5F-9D02-BCC812D6A86D}"/>
    <dgm:cxn modelId="{08497142-506D-4837-86FC-83FE1286A0FA}" srcId="{FB10A5C0-7E7A-4EF8-B656-4D64AB96200D}" destId="{88264FA9-6ED2-4D4F-9E95-306698F4D9D0}" srcOrd="1" destOrd="0" parTransId="{07761428-226C-4555-830C-B03BBA3683AA}" sibTransId="{A5F1CCE5-C165-4A0E-AD6A-30CE20A4472C}"/>
    <dgm:cxn modelId="{AE647F46-7E29-4B60-8E8E-89B60C3BCCB3}" srcId="{32EC2D26-E84E-4ED9-9E93-0FE582E0F3A5}" destId="{EAFC860E-FC10-43B5-A92E-DB771D4C423D}" srcOrd="0" destOrd="0" parTransId="{1077499C-4E7A-422A-BFF6-5CB3B3A03110}" sibTransId="{890D9BE4-7D1F-46DE-A4CC-1FE302D9E26B}"/>
    <dgm:cxn modelId="{0CB3CF7D-2BD5-4AB7-9695-D1FD0EF48AFD}" type="presOf" srcId="{DA176AED-6955-4471-A092-BEA54958D68C}" destId="{A90B67DC-8854-4E59-9AFB-1AFDB975C7ED}" srcOrd="0" destOrd="0" presId="urn:microsoft.com/office/officeart/2005/8/layout/vList5"/>
    <dgm:cxn modelId="{756432C3-63AD-41B4-8BBF-3227B89DC4F1}" srcId="{DA176AED-6955-4471-A092-BEA54958D68C}" destId="{55A24966-A65C-4ABA-BBAB-E135A059EACF}" srcOrd="0" destOrd="0" parTransId="{FF2FF198-2862-41AB-9D0A-AD10BAE5925C}" sibTransId="{80899D16-4937-447F-A749-6538F3CB2C33}"/>
    <dgm:cxn modelId="{73C05564-C08B-40B7-9101-81372E4AA305}" type="presOf" srcId="{EAFC860E-FC10-43B5-A92E-DB771D4C423D}" destId="{4DA1F85D-20A5-41A1-AF9D-410A51F6EF9F}" srcOrd="0" destOrd="0" presId="urn:microsoft.com/office/officeart/2005/8/layout/vList5"/>
    <dgm:cxn modelId="{B43F3DE5-EDE7-4551-881A-5F9116D084A3}" type="presOf" srcId="{32EC2D26-E84E-4ED9-9E93-0FE582E0F3A5}" destId="{192225F7-261D-41CE-8D84-5B862F47BD0D}" srcOrd="0" destOrd="0" presId="urn:microsoft.com/office/officeart/2005/8/layout/vList5"/>
    <dgm:cxn modelId="{9D976246-7C3E-4E3C-9C7F-317185CD88F3}" type="presOf" srcId="{461F3F95-55FC-4CFC-94D6-027D173464DC}" destId="{A01A2827-B49B-4F3E-9607-5CEAAC746AAC}" srcOrd="0" destOrd="0" presId="urn:microsoft.com/office/officeart/2005/8/layout/vList5"/>
    <dgm:cxn modelId="{AEF80073-4776-49A6-8B7C-6AD407A03FEB}" type="presParOf" srcId="{EF3E0C85-606B-4984-8455-1C76A7894AFA}" destId="{AACE1F1A-3B10-4166-BABF-4AF14853EE8D}" srcOrd="0" destOrd="0" presId="urn:microsoft.com/office/officeart/2005/8/layout/vList5"/>
    <dgm:cxn modelId="{C779242C-EFBD-436E-A3A7-4AD4636AE18B}" type="presParOf" srcId="{AACE1F1A-3B10-4166-BABF-4AF14853EE8D}" destId="{A90B67DC-8854-4E59-9AFB-1AFDB975C7ED}" srcOrd="0" destOrd="0" presId="urn:microsoft.com/office/officeart/2005/8/layout/vList5"/>
    <dgm:cxn modelId="{86DDED0B-2A50-4E3B-855C-A073D98D60E2}" type="presParOf" srcId="{AACE1F1A-3B10-4166-BABF-4AF14853EE8D}" destId="{9516D5DF-C733-4451-AA4D-18B0821DFB9E}" srcOrd="1" destOrd="0" presId="urn:microsoft.com/office/officeart/2005/8/layout/vList5"/>
    <dgm:cxn modelId="{F000631D-87F7-46F1-B4D1-503AC3D44462}" type="presParOf" srcId="{EF3E0C85-606B-4984-8455-1C76A7894AFA}" destId="{EC899EF0-539B-4F30-9270-5B933352D1B5}" srcOrd="1" destOrd="0" presId="urn:microsoft.com/office/officeart/2005/8/layout/vList5"/>
    <dgm:cxn modelId="{0EADCE13-CECD-4B97-A095-5E719D40FC86}" type="presParOf" srcId="{EF3E0C85-606B-4984-8455-1C76A7894AFA}" destId="{D52D293E-7265-4551-941E-0DB990EED96B}" srcOrd="2" destOrd="0" presId="urn:microsoft.com/office/officeart/2005/8/layout/vList5"/>
    <dgm:cxn modelId="{95681691-FBE5-46F4-AA20-00CE2DB5156A}" type="presParOf" srcId="{D52D293E-7265-4551-941E-0DB990EED96B}" destId="{E9BEEDF6-FC01-4B45-A99F-0F08B61D561E}" srcOrd="0" destOrd="0" presId="urn:microsoft.com/office/officeart/2005/8/layout/vList5"/>
    <dgm:cxn modelId="{240C592F-AC25-4ED0-B559-E5AC04AC5009}" type="presParOf" srcId="{D52D293E-7265-4551-941E-0DB990EED96B}" destId="{A01A2827-B49B-4F3E-9607-5CEAAC746AAC}" srcOrd="1" destOrd="0" presId="urn:microsoft.com/office/officeart/2005/8/layout/vList5"/>
    <dgm:cxn modelId="{6F33024A-87AD-4CEC-B705-A497FC436C63}" type="presParOf" srcId="{EF3E0C85-606B-4984-8455-1C76A7894AFA}" destId="{72532F6C-44E9-4C90-8A4C-6EF74BC8F167}" srcOrd="3" destOrd="0" presId="urn:microsoft.com/office/officeart/2005/8/layout/vList5"/>
    <dgm:cxn modelId="{A00CBF3D-A1E7-4DC0-B603-46791D2047EE}" type="presParOf" srcId="{EF3E0C85-606B-4984-8455-1C76A7894AFA}" destId="{20AB255E-659E-4217-AAD5-B6E4A2A82E92}" srcOrd="4" destOrd="0" presId="urn:microsoft.com/office/officeart/2005/8/layout/vList5"/>
    <dgm:cxn modelId="{1DE3AD0D-6D79-44DE-80F9-62DBEE90904D}" type="presParOf" srcId="{20AB255E-659E-4217-AAD5-B6E4A2A82E92}" destId="{192225F7-261D-41CE-8D84-5B862F47BD0D}" srcOrd="0" destOrd="0" presId="urn:microsoft.com/office/officeart/2005/8/layout/vList5"/>
    <dgm:cxn modelId="{07347A66-6024-4685-B1C4-34CF11B83896}" type="presParOf" srcId="{20AB255E-659E-4217-AAD5-B6E4A2A82E92}" destId="{4DA1F85D-20A5-41A1-AF9D-410A51F6EF9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C134BF-CA5A-4FFD-8236-9D56E6EF6688}">
      <dsp:nvSpPr>
        <dsp:cNvPr id="0" name=""/>
        <dsp:cNvSpPr/>
      </dsp:nvSpPr>
      <dsp:spPr>
        <a:xfrm>
          <a:off x="0" y="0"/>
          <a:ext cx="5215983" cy="13933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отримання прибутку з дотриманням соціальної відповідальності</a:t>
          </a:r>
          <a:endParaRPr lang="uk-UA" sz="2300" kern="1200" dirty="0"/>
        </a:p>
      </dsp:txBody>
      <dsp:txXfrm>
        <a:off x="40810" y="40810"/>
        <a:ext cx="3712444" cy="1311734"/>
      </dsp:txXfrm>
    </dsp:sp>
    <dsp:sp modelId="{202E22A8-676F-4F77-A8F1-716E23BD2F33}">
      <dsp:nvSpPr>
        <dsp:cNvPr id="0" name=""/>
        <dsp:cNvSpPr/>
      </dsp:nvSpPr>
      <dsp:spPr>
        <a:xfrm>
          <a:off x="460233" y="1625580"/>
          <a:ext cx="5215983" cy="13933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скорочення власних витрат на виробництво і реалізацію товарів та послуг</a:t>
          </a:r>
          <a:endParaRPr lang="uk-UA" sz="2300" kern="1200" dirty="0"/>
        </a:p>
      </dsp:txBody>
      <dsp:txXfrm>
        <a:off x="501043" y="1666390"/>
        <a:ext cx="3768448" cy="1311734"/>
      </dsp:txXfrm>
    </dsp:sp>
    <dsp:sp modelId="{DE17522C-D62E-4774-B081-3104F262D785}">
      <dsp:nvSpPr>
        <dsp:cNvPr id="0" name=""/>
        <dsp:cNvSpPr/>
      </dsp:nvSpPr>
      <dsp:spPr>
        <a:xfrm>
          <a:off x="920467" y="3251161"/>
          <a:ext cx="5215983" cy="13933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розширення ринку збуту</a:t>
          </a:r>
          <a:endParaRPr lang="uk-UA" sz="2300" kern="1200" dirty="0"/>
        </a:p>
      </dsp:txBody>
      <dsp:txXfrm>
        <a:off x="961277" y="3291971"/>
        <a:ext cx="3768448" cy="1311734"/>
      </dsp:txXfrm>
    </dsp:sp>
    <dsp:sp modelId="{3DE6235E-3A63-49BC-B488-2506F7D5D197}">
      <dsp:nvSpPr>
        <dsp:cNvPr id="0" name=""/>
        <dsp:cNvSpPr/>
      </dsp:nvSpPr>
      <dsp:spPr>
        <a:xfrm>
          <a:off x="4310302" y="1056627"/>
          <a:ext cx="905680" cy="9056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600" kern="1200"/>
        </a:p>
      </dsp:txBody>
      <dsp:txXfrm>
        <a:off x="4514080" y="1056627"/>
        <a:ext cx="498124" cy="681524"/>
      </dsp:txXfrm>
    </dsp:sp>
    <dsp:sp modelId="{31BAC494-011D-425A-9BCC-7533B74EAD05}">
      <dsp:nvSpPr>
        <dsp:cNvPr id="0" name=""/>
        <dsp:cNvSpPr/>
      </dsp:nvSpPr>
      <dsp:spPr>
        <a:xfrm>
          <a:off x="4770536" y="2672918"/>
          <a:ext cx="905680" cy="9056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600" kern="1200"/>
        </a:p>
      </dsp:txBody>
      <dsp:txXfrm>
        <a:off x="4974314" y="2672918"/>
        <a:ext cx="498124" cy="6815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D0DE3-8A40-4DE7-B5B1-9E6213350530}">
      <dsp:nvSpPr>
        <dsp:cNvPr id="0" name=""/>
        <dsp:cNvSpPr/>
      </dsp:nvSpPr>
      <dsp:spPr>
        <a:xfrm>
          <a:off x="0" y="2003889"/>
          <a:ext cx="10836696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5CA570-3A8D-47FF-9603-21D143625229}">
      <dsp:nvSpPr>
        <dsp:cNvPr id="0" name=""/>
        <dsp:cNvSpPr/>
      </dsp:nvSpPr>
      <dsp:spPr>
        <a:xfrm>
          <a:off x="541834" y="155163"/>
          <a:ext cx="8468357" cy="214392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86721" tIns="0" rIns="28672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не слід ухвалювати рішення на більш високому рівні, якщо його можна ухвалити на нижчому</a:t>
          </a:r>
          <a:endParaRPr lang="uk-UA" sz="1800" kern="1200" dirty="0"/>
        </a:p>
      </dsp:txBody>
      <dsp:txXfrm>
        <a:off x="646492" y="259821"/>
        <a:ext cx="8259041" cy="1934609"/>
      </dsp:txXfrm>
    </dsp:sp>
    <dsp:sp modelId="{0D7652D1-0AEA-4A66-973F-C2A528624FBA}">
      <dsp:nvSpPr>
        <dsp:cNvPr id="0" name=""/>
        <dsp:cNvSpPr/>
      </dsp:nvSpPr>
      <dsp:spPr>
        <a:xfrm>
          <a:off x="0" y="4464614"/>
          <a:ext cx="10836696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D25D35-8A9A-4126-AED9-02078D3C0214}">
      <dsp:nvSpPr>
        <dsp:cNvPr id="0" name=""/>
        <dsp:cNvSpPr/>
      </dsp:nvSpPr>
      <dsp:spPr>
        <a:xfrm>
          <a:off x="541834" y="2615889"/>
          <a:ext cx="8468357" cy="214392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86721" tIns="0" rIns="28672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простір управлінських рішень має бути обмеженим, що дозволить підвищити рівень керівництва та поліпшити якість виконання рішень</a:t>
          </a:r>
          <a:endParaRPr lang="uk-UA" sz="1800" kern="1200" dirty="0"/>
        </a:p>
      </dsp:txBody>
      <dsp:txXfrm>
        <a:off x="646492" y="2720547"/>
        <a:ext cx="8259041" cy="1934609"/>
      </dsp:txXfrm>
    </dsp:sp>
    <dsp:sp modelId="{5D314C87-F1AE-492E-B276-AF0F20F1D924}">
      <dsp:nvSpPr>
        <dsp:cNvPr id="0" name=""/>
        <dsp:cNvSpPr/>
      </dsp:nvSpPr>
      <dsp:spPr>
        <a:xfrm>
          <a:off x="0" y="6925340"/>
          <a:ext cx="10836696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F0CC11-1A3B-4EA2-9002-171622D1A476}">
      <dsp:nvSpPr>
        <dsp:cNvPr id="0" name=""/>
        <dsp:cNvSpPr/>
      </dsp:nvSpPr>
      <dsp:spPr>
        <a:xfrm>
          <a:off x="541834" y="5076614"/>
          <a:ext cx="8468357" cy="214392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86721" tIns="0" rIns="28672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управлінське рішення, яке ухвалюється на </a:t>
          </a:r>
          <a:r>
            <a:rPr lang="uk-UA" sz="1800" kern="1200" smtClean="0"/>
            <a:t>більш </a:t>
          </a:r>
          <a:r>
            <a:rPr lang="uk-UA" sz="1800" kern="1200" smtClean="0"/>
            <a:t>високому </a:t>
          </a:r>
          <a:r>
            <a:rPr lang="uk-UA" sz="1800" kern="1200" dirty="0" smtClean="0"/>
            <a:t>рівні не завжди і не обов’язково є кращим, найчастіше таке рішення – середньозважене</a:t>
          </a:r>
          <a:endParaRPr lang="uk-UA" sz="1800" kern="1200" dirty="0"/>
        </a:p>
      </dsp:txBody>
      <dsp:txXfrm>
        <a:off x="646492" y="5181272"/>
        <a:ext cx="8259041" cy="19346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9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5.png"/><Relationship Id="rId19" Type="http://schemas.openxmlformats.org/officeDocument/2006/relationships/image" Target="../media/image18.sv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Relationship Id="rId22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4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30.sv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48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24.png"/><Relationship Id="rId17" Type="http://schemas.openxmlformats.org/officeDocument/2006/relationships/image" Target="../media/image52.svg"/><Relationship Id="rId2" Type="http://schemas.openxmlformats.org/officeDocument/2006/relationships/image" Target="../media/image19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5" Type="http://schemas.openxmlformats.org/officeDocument/2006/relationships/image" Target="../media/image50.sv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44.sv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63.svg"/><Relationship Id="rId2" Type="http://schemas.openxmlformats.org/officeDocument/2006/relationships/image" Target="../media/image27.jpeg"/><Relationship Id="rId16" Type="http://schemas.openxmlformats.org/officeDocument/2006/relationships/image" Target="../media/image6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8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92.sv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8.svg"/><Relationship Id="rId10" Type="http://schemas.openxmlformats.org/officeDocument/2006/relationships/image" Target="../media/image34.png"/><Relationship Id="rId4" Type="http://schemas.openxmlformats.org/officeDocument/2006/relationships/image" Target="../media/image14.png"/><Relationship Id="rId9" Type="http://schemas.openxmlformats.org/officeDocument/2006/relationships/image" Target="../media/image3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35.png"/><Relationship Id="rId7" Type="http://schemas.openxmlformats.org/officeDocument/2006/relationships/image" Target="../media/image30.png"/><Relationship Id="rId12" Type="http://schemas.openxmlformats.org/officeDocument/2006/relationships/image" Target="../media/image63.svg"/><Relationship Id="rId2" Type="http://schemas.openxmlformats.org/officeDocument/2006/relationships/image" Target="../media/image28.png"/><Relationship Id="rId16" Type="http://schemas.openxmlformats.org/officeDocument/2006/relationships/image" Target="../media/image6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5" Type="http://schemas.openxmlformats.org/officeDocument/2006/relationships/image" Target="../media/image33.pn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31.png"/><Relationship Id="rId14" Type="http://schemas.openxmlformats.org/officeDocument/2006/relationships/image" Target="../media/image65.sv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.svg"/><Relationship Id="rId3" Type="http://schemas.openxmlformats.org/officeDocument/2006/relationships/image" Target="../media/image34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102.svg"/><Relationship Id="rId3" Type="http://schemas.openxmlformats.org/officeDocument/2006/relationships/image" Target="../media/image92.svg"/><Relationship Id="rId7" Type="http://schemas.openxmlformats.org/officeDocument/2006/relationships/image" Target="../media/image96.svg"/><Relationship Id="rId12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100.svg"/><Relationship Id="rId5" Type="http://schemas.openxmlformats.org/officeDocument/2006/relationships/image" Target="../media/image94.svg"/><Relationship Id="rId10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9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13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12" Type="http://schemas.openxmlformats.org/officeDocument/2006/relationships/image" Target="../media/image78.sv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11" Type="http://schemas.openxmlformats.org/officeDocument/2006/relationships/image" Target="../media/image47.png"/><Relationship Id="rId5" Type="http://schemas.openxmlformats.org/officeDocument/2006/relationships/image" Target="../media/image44.png"/><Relationship Id="rId10" Type="http://schemas.openxmlformats.org/officeDocument/2006/relationships/image" Target="../media/image76.svg"/><Relationship Id="rId4" Type="http://schemas.openxmlformats.org/officeDocument/2006/relationships/image" Target="../media/image70.svg"/><Relationship Id="rId9" Type="http://schemas.openxmlformats.org/officeDocument/2006/relationships/image" Target="../media/image46.png"/><Relationship Id="rId14" Type="http://schemas.openxmlformats.org/officeDocument/2006/relationships/image" Target="../media/image8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13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12" Type="http://schemas.openxmlformats.org/officeDocument/2006/relationships/image" Target="../media/image78.sv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11" Type="http://schemas.openxmlformats.org/officeDocument/2006/relationships/image" Target="../media/image47.png"/><Relationship Id="rId5" Type="http://schemas.openxmlformats.org/officeDocument/2006/relationships/image" Target="../media/image44.png"/><Relationship Id="rId10" Type="http://schemas.openxmlformats.org/officeDocument/2006/relationships/image" Target="../media/image76.svg"/><Relationship Id="rId4" Type="http://schemas.openxmlformats.org/officeDocument/2006/relationships/image" Target="../media/image70.svg"/><Relationship Id="rId9" Type="http://schemas.openxmlformats.org/officeDocument/2006/relationships/image" Target="../media/image46.png"/><Relationship Id="rId14" Type="http://schemas.openxmlformats.org/officeDocument/2006/relationships/image" Target="../media/image80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92.svg"/><Relationship Id="rId18" Type="http://schemas.openxmlformats.org/officeDocument/2006/relationships/image" Target="../media/image39.png"/><Relationship Id="rId3" Type="http://schemas.openxmlformats.org/officeDocument/2006/relationships/image" Target="../media/image82.svg"/><Relationship Id="rId21" Type="http://schemas.openxmlformats.org/officeDocument/2006/relationships/image" Target="../media/image100.svg"/><Relationship Id="rId7" Type="http://schemas.openxmlformats.org/officeDocument/2006/relationships/image" Target="../media/image86.svg"/><Relationship Id="rId12" Type="http://schemas.openxmlformats.org/officeDocument/2006/relationships/image" Target="../media/image34.png"/><Relationship Id="rId17" Type="http://schemas.openxmlformats.org/officeDocument/2006/relationships/image" Target="../media/image96.svg"/><Relationship Id="rId2" Type="http://schemas.openxmlformats.org/officeDocument/2006/relationships/image" Target="../media/image53.png"/><Relationship Id="rId16" Type="http://schemas.openxmlformats.org/officeDocument/2006/relationships/image" Target="../media/image38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90.svg"/><Relationship Id="rId5" Type="http://schemas.openxmlformats.org/officeDocument/2006/relationships/image" Target="../media/image84.svg"/><Relationship Id="rId15" Type="http://schemas.openxmlformats.org/officeDocument/2006/relationships/image" Target="../media/image94.svg"/><Relationship Id="rId23" Type="http://schemas.openxmlformats.org/officeDocument/2006/relationships/image" Target="../media/image102.svg"/><Relationship Id="rId10" Type="http://schemas.openxmlformats.org/officeDocument/2006/relationships/image" Target="../media/image57.png"/><Relationship Id="rId19" Type="http://schemas.openxmlformats.org/officeDocument/2006/relationships/image" Target="../media/image98.svg"/><Relationship Id="rId4" Type="http://schemas.openxmlformats.org/officeDocument/2006/relationships/image" Target="../media/image54.png"/><Relationship Id="rId9" Type="http://schemas.openxmlformats.org/officeDocument/2006/relationships/image" Target="../media/image88.svg"/><Relationship Id="rId14" Type="http://schemas.openxmlformats.org/officeDocument/2006/relationships/image" Target="../media/image37.png"/><Relationship Id="rId22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92.svg"/><Relationship Id="rId18" Type="http://schemas.openxmlformats.org/officeDocument/2006/relationships/image" Target="../media/image39.png"/><Relationship Id="rId3" Type="http://schemas.openxmlformats.org/officeDocument/2006/relationships/image" Target="../media/image82.svg"/><Relationship Id="rId21" Type="http://schemas.openxmlformats.org/officeDocument/2006/relationships/image" Target="../media/image100.svg"/><Relationship Id="rId7" Type="http://schemas.openxmlformats.org/officeDocument/2006/relationships/image" Target="../media/image86.svg"/><Relationship Id="rId12" Type="http://schemas.openxmlformats.org/officeDocument/2006/relationships/image" Target="../media/image34.png"/><Relationship Id="rId17" Type="http://schemas.openxmlformats.org/officeDocument/2006/relationships/image" Target="../media/image96.svg"/><Relationship Id="rId2" Type="http://schemas.openxmlformats.org/officeDocument/2006/relationships/image" Target="../media/image53.png"/><Relationship Id="rId16" Type="http://schemas.openxmlformats.org/officeDocument/2006/relationships/image" Target="../media/image38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90.svg"/><Relationship Id="rId5" Type="http://schemas.openxmlformats.org/officeDocument/2006/relationships/image" Target="../media/image84.svg"/><Relationship Id="rId15" Type="http://schemas.openxmlformats.org/officeDocument/2006/relationships/image" Target="../media/image94.svg"/><Relationship Id="rId23" Type="http://schemas.openxmlformats.org/officeDocument/2006/relationships/image" Target="../media/image102.svg"/><Relationship Id="rId10" Type="http://schemas.openxmlformats.org/officeDocument/2006/relationships/image" Target="../media/image57.png"/><Relationship Id="rId19" Type="http://schemas.openxmlformats.org/officeDocument/2006/relationships/image" Target="../media/image98.svg"/><Relationship Id="rId4" Type="http://schemas.openxmlformats.org/officeDocument/2006/relationships/image" Target="../media/image54.png"/><Relationship Id="rId9" Type="http://schemas.openxmlformats.org/officeDocument/2006/relationships/image" Target="../media/image88.svg"/><Relationship Id="rId14" Type="http://schemas.openxmlformats.org/officeDocument/2006/relationships/image" Target="../media/image37.png"/><Relationship Id="rId22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92.svg"/><Relationship Id="rId18" Type="http://schemas.openxmlformats.org/officeDocument/2006/relationships/image" Target="../media/image39.png"/><Relationship Id="rId3" Type="http://schemas.openxmlformats.org/officeDocument/2006/relationships/image" Target="../media/image82.svg"/><Relationship Id="rId21" Type="http://schemas.openxmlformats.org/officeDocument/2006/relationships/image" Target="../media/image100.svg"/><Relationship Id="rId7" Type="http://schemas.openxmlformats.org/officeDocument/2006/relationships/image" Target="../media/image86.svg"/><Relationship Id="rId12" Type="http://schemas.openxmlformats.org/officeDocument/2006/relationships/image" Target="../media/image34.png"/><Relationship Id="rId17" Type="http://schemas.openxmlformats.org/officeDocument/2006/relationships/image" Target="../media/image96.svg"/><Relationship Id="rId2" Type="http://schemas.openxmlformats.org/officeDocument/2006/relationships/image" Target="../media/image53.png"/><Relationship Id="rId16" Type="http://schemas.openxmlformats.org/officeDocument/2006/relationships/image" Target="../media/image38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90.svg"/><Relationship Id="rId5" Type="http://schemas.openxmlformats.org/officeDocument/2006/relationships/image" Target="../media/image84.svg"/><Relationship Id="rId15" Type="http://schemas.openxmlformats.org/officeDocument/2006/relationships/image" Target="../media/image94.svg"/><Relationship Id="rId23" Type="http://schemas.openxmlformats.org/officeDocument/2006/relationships/image" Target="../media/image102.svg"/><Relationship Id="rId10" Type="http://schemas.openxmlformats.org/officeDocument/2006/relationships/image" Target="../media/image57.png"/><Relationship Id="rId19" Type="http://schemas.openxmlformats.org/officeDocument/2006/relationships/image" Target="../media/image98.svg"/><Relationship Id="rId4" Type="http://schemas.openxmlformats.org/officeDocument/2006/relationships/image" Target="../media/image54.png"/><Relationship Id="rId9" Type="http://schemas.openxmlformats.org/officeDocument/2006/relationships/image" Target="../media/image88.svg"/><Relationship Id="rId14" Type="http://schemas.openxmlformats.org/officeDocument/2006/relationships/image" Target="../media/image37.png"/><Relationship Id="rId22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124.svg"/><Relationship Id="rId7" Type="http://schemas.openxmlformats.org/officeDocument/2006/relationships/image" Target="../media/image14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26.svg"/><Relationship Id="rId10" Type="http://schemas.openxmlformats.org/officeDocument/2006/relationships/image" Target="../media/image63.jpeg"/><Relationship Id="rId4" Type="http://schemas.openxmlformats.org/officeDocument/2006/relationships/image" Target="../media/image61.png"/><Relationship Id="rId9" Type="http://schemas.openxmlformats.org/officeDocument/2006/relationships/image" Target="../media/image1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02633" y="4348276"/>
            <a:ext cx="11878006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4957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 ЛЕКЦІЯ </a:t>
            </a:r>
            <a:r>
              <a:rPr lang="en-US" sz="4957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№</a:t>
            </a:r>
            <a:r>
              <a:rPr lang="uk-UA" sz="4957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  <a:r>
              <a:rPr lang="en-US" sz="4957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. </a:t>
            </a:r>
            <a:r>
              <a:rPr lang="uk-UA" sz="4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ОСНОВИ СУЧАСНОГО МЕНЕДЖМЕНТУ В ОХОРОНІ ЗДОРОВ’Я.</a:t>
            </a:r>
            <a:endParaRPr lang="uk-UA" sz="4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4153272" y="255297"/>
            <a:ext cx="10903908" cy="3025834"/>
          </a:xfrm>
          <a:custGeom>
            <a:avLst/>
            <a:gdLst/>
            <a:ahLst/>
            <a:cxnLst/>
            <a:rect l="l" t="t" r="r" b="b"/>
            <a:pathLst>
              <a:path w="10903908" h="3025834">
                <a:moveTo>
                  <a:pt x="0" y="0"/>
                </a:moveTo>
                <a:lnTo>
                  <a:pt x="10903908" y="0"/>
                </a:lnTo>
                <a:lnTo>
                  <a:pt x="10903908" y="3025835"/>
                </a:lnTo>
                <a:lnTo>
                  <a:pt x="0" y="3025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38100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 rot="1145267">
            <a:off x="14108366" y="7458612"/>
            <a:ext cx="4737945" cy="5115191"/>
          </a:xfrm>
          <a:custGeom>
            <a:avLst/>
            <a:gdLst/>
            <a:ahLst/>
            <a:cxnLst/>
            <a:rect l="l" t="t" r="r" b="b"/>
            <a:pathLst>
              <a:path w="4737945" h="5115191">
                <a:moveTo>
                  <a:pt x="0" y="0"/>
                </a:moveTo>
                <a:lnTo>
                  <a:pt x="4737945" y="0"/>
                </a:lnTo>
                <a:lnTo>
                  <a:pt x="4737945" y="5115190"/>
                </a:lnTo>
                <a:lnTo>
                  <a:pt x="0" y="51151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41933" y="117242"/>
            <a:ext cx="4995205" cy="4114800"/>
          </a:xfrm>
          <a:custGeom>
            <a:avLst/>
            <a:gdLst/>
            <a:ahLst/>
            <a:cxnLst/>
            <a:rect l="l" t="t" r="r" b="b"/>
            <a:pathLst>
              <a:path w="4995205" h="4114800">
                <a:moveTo>
                  <a:pt x="0" y="0"/>
                </a:moveTo>
                <a:lnTo>
                  <a:pt x="4995205" y="0"/>
                </a:lnTo>
                <a:lnTo>
                  <a:pt x="499520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862746">
            <a:off x="15052893" y="-955376"/>
            <a:ext cx="3746799" cy="4690828"/>
          </a:xfrm>
          <a:custGeom>
            <a:avLst/>
            <a:gdLst/>
            <a:ahLst/>
            <a:cxnLst/>
            <a:rect l="l" t="t" r="r" b="b"/>
            <a:pathLst>
              <a:path w="3746799" h="4690828">
                <a:moveTo>
                  <a:pt x="0" y="0"/>
                </a:moveTo>
                <a:lnTo>
                  <a:pt x="3746799" y="0"/>
                </a:lnTo>
                <a:lnTo>
                  <a:pt x="3746799" y="4690828"/>
                </a:lnTo>
                <a:lnTo>
                  <a:pt x="0" y="46908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964341" y="6072903"/>
            <a:ext cx="4501366" cy="4351764"/>
          </a:xfrm>
          <a:custGeom>
            <a:avLst/>
            <a:gdLst/>
            <a:ahLst/>
            <a:cxnLst/>
            <a:rect l="l" t="t" r="r" b="b"/>
            <a:pathLst>
              <a:path w="6591762" h="7003200">
                <a:moveTo>
                  <a:pt x="6591762" y="0"/>
                </a:moveTo>
                <a:lnTo>
                  <a:pt x="0" y="0"/>
                </a:lnTo>
                <a:lnTo>
                  <a:pt x="0" y="7003200"/>
                </a:lnTo>
                <a:lnTo>
                  <a:pt x="6591762" y="7003200"/>
                </a:lnTo>
                <a:lnTo>
                  <a:pt x="659176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-1452458">
            <a:off x="844405" y="4362957"/>
            <a:ext cx="2011729" cy="2899790"/>
          </a:xfrm>
          <a:custGeom>
            <a:avLst/>
            <a:gdLst/>
            <a:ahLst/>
            <a:cxnLst/>
            <a:rect l="l" t="t" r="r" b="b"/>
            <a:pathLst>
              <a:path w="2011729" h="2899790">
                <a:moveTo>
                  <a:pt x="0" y="0"/>
                </a:moveTo>
                <a:lnTo>
                  <a:pt x="2011729" y="0"/>
                </a:lnTo>
                <a:lnTo>
                  <a:pt x="2011729" y="2899790"/>
                </a:lnTo>
                <a:lnTo>
                  <a:pt x="0" y="28997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371108">
            <a:off x="16594776" y="4069633"/>
            <a:ext cx="1003740" cy="3491270"/>
          </a:xfrm>
          <a:custGeom>
            <a:avLst/>
            <a:gdLst/>
            <a:ahLst/>
            <a:cxnLst/>
            <a:rect l="l" t="t" r="r" b="b"/>
            <a:pathLst>
              <a:path w="1003740" h="3491270">
                <a:moveTo>
                  <a:pt x="0" y="0"/>
                </a:moveTo>
                <a:lnTo>
                  <a:pt x="1003740" y="0"/>
                </a:lnTo>
                <a:lnTo>
                  <a:pt x="1003740" y="3491270"/>
                </a:lnTo>
                <a:lnTo>
                  <a:pt x="0" y="34912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180196">
            <a:off x="5504418" y="7469757"/>
            <a:ext cx="3568940" cy="2212743"/>
          </a:xfrm>
          <a:custGeom>
            <a:avLst/>
            <a:gdLst/>
            <a:ahLst/>
            <a:cxnLst/>
            <a:rect l="l" t="t" r="r" b="b"/>
            <a:pathLst>
              <a:path w="3568940" h="2212743">
                <a:moveTo>
                  <a:pt x="0" y="0"/>
                </a:moveTo>
                <a:lnTo>
                  <a:pt x="3568940" y="0"/>
                </a:lnTo>
                <a:lnTo>
                  <a:pt x="3568940" y="2212743"/>
                </a:lnTo>
                <a:lnTo>
                  <a:pt x="0" y="221274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345834" y="2984807"/>
            <a:ext cx="1826932" cy="2115116"/>
          </a:xfrm>
          <a:custGeom>
            <a:avLst/>
            <a:gdLst/>
            <a:ahLst/>
            <a:cxnLst/>
            <a:rect l="l" t="t" r="r" b="b"/>
            <a:pathLst>
              <a:path w="1826932" h="2115116">
                <a:moveTo>
                  <a:pt x="0" y="0"/>
                </a:moveTo>
                <a:lnTo>
                  <a:pt x="1826932" y="0"/>
                </a:lnTo>
                <a:lnTo>
                  <a:pt x="1826932" y="2115117"/>
                </a:lnTo>
                <a:lnTo>
                  <a:pt x="0" y="211511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022435" y="2475940"/>
            <a:ext cx="521072" cy="675620"/>
          </a:xfrm>
          <a:custGeom>
            <a:avLst/>
            <a:gdLst/>
            <a:ahLst/>
            <a:cxnLst/>
            <a:rect l="l" t="t" r="r" b="b"/>
            <a:pathLst>
              <a:path w="521072" h="675620">
                <a:moveTo>
                  <a:pt x="0" y="0"/>
                </a:moveTo>
                <a:lnTo>
                  <a:pt x="521072" y="0"/>
                </a:lnTo>
                <a:lnTo>
                  <a:pt x="521072" y="675620"/>
                </a:lnTo>
                <a:lnTo>
                  <a:pt x="0" y="67562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533760" y="8496631"/>
            <a:ext cx="761669" cy="761669"/>
          </a:xfrm>
          <a:custGeom>
            <a:avLst/>
            <a:gdLst/>
            <a:ahLst/>
            <a:cxnLst/>
            <a:rect l="l" t="t" r="r" b="b"/>
            <a:pathLst>
              <a:path w="761669" h="761669">
                <a:moveTo>
                  <a:pt x="0" y="0"/>
                </a:moveTo>
                <a:lnTo>
                  <a:pt x="761669" y="0"/>
                </a:lnTo>
                <a:lnTo>
                  <a:pt x="761669" y="761669"/>
                </a:lnTo>
                <a:lnTo>
                  <a:pt x="0" y="76166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943781" y="9763477"/>
            <a:ext cx="2867719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Одеса - 2026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09116" y="613908"/>
            <a:ext cx="10137048" cy="2128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1"/>
              </a:lnSpc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Міністерство охорони здоров’я України</a:t>
            </a:r>
          </a:p>
          <a:p>
            <a:pPr algn="ctr">
              <a:lnSpc>
                <a:spcPts val="3421"/>
              </a:lnSpc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Одеський національний медичний університет</a:t>
            </a:r>
          </a:p>
          <a:p>
            <a:pPr algn="ctr">
              <a:lnSpc>
                <a:spcPts val="3421"/>
              </a:lnSpc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Медико-фармацевтичний факультет</a:t>
            </a:r>
          </a:p>
          <a:p>
            <a:pPr algn="ctr">
              <a:lnSpc>
                <a:spcPts val="3421"/>
              </a:lnSpc>
              <a:spcBef>
                <a:spcPct val="0"/>
              </a:spcBef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Кафедра організації та економіки фармації з післядипломною підготовкою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851454" y="7884156"/>
            <a:ext cx="4260954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Лектор</a:t>
            </a:r>
            <a:r>
              <a:rPr lang="en-US" sz="26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: ст.викл. Ящук </a:t>
            </a:r>
            <a:r>
              <a:rPr lang="en-US" sz="26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Ірина</a:t>
            </a:r>
            <a:r>
              <a:rPr lang="en-US" sz="26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Сергіївна</a:t>
            </a:r>
            <a:endParaRPr lang="en-US" sz="26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54000" y="2706217"/>
            <a:ext cx="5570808" cy="5104283"/>
          </a:xfrm>
          <a:custGeom>
            <a:avLst/>
            <a:gdLst/>
            <a:ahLst/>
            <a:cxnLst/>
            <a:rect l="l" t="t" r="r" b="b"/>
            <a:pathLst>
              <a:path w="5948150" h="5539215">
                <a:moveTo>
                  <a:pt x="0" y="0"/>
                </a:moveTo>
                <a:lnTo>
                  <a:pt x="5948150" y="0"/>
                </a:lnTo>
                <a:lnTo>
                  <a:pt x="5948150" y="5539215"/>
                </a:lnTo>
                <a:lnTo>
                  <a:pt x="0" y="55392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834880" y="4449242"/>
            <a:ext cx="749303" cy="800323"/>
          </a:xfrm>
          <a:custGeom>
            <a:avLst/>
            <a:gdLst/>
            <a:ahLst/>
            <a:cxnLst/>
            <a:rect l="l" t="t" r="r" b="b"/>
            <a:pathLst>
              <a:path w="749303" h="800323">
                <a:moveTo>
                  <a:pt x="0" y="0"/>
                </a:moveTo>
                <a:lnTo>
                  <a:pt x="749303" y="0"/>
                </a:lnTo>
                <a:lnTo>
                  <a:pt x="749303" y="800324"/>
                </a:lnTo>
                <a:lnTo>
                  <a:pt x="0" y="8003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865835" y="8336369"/>
            <a:ext cx="1710823" cy="1182607"/>
          </a:xfrm>
          <a:custGeom>
            <a:avLst/>
            <a:gdLst/>
            <a:ahLst/>
            <a:cxnLst/>
            <a:rect l="l" t="t" r="r" b="b"/>
            <a:pathLst>
              <a:path w="1710823" h="1182607">
                <a:moveTo>
                  <a:pt x="0" y="0"/>
                </a:moveTo>
                <a:lnTo>
                  <a:pt x="1710823" y="0"/>
                </a:lnTo>
                <a:lnTo>
                  <a:pt x="1710823" y="1182606"/>
                </a:lnTo>
                <a:lnTo>
                  <a:pt x="0" y="1182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9878783" y="7907220"/>
            <a:ext cx="541138" cy="676422"/>
          </a:xfrm>
          <a:custGeom>
            <a:avLst/>
            <a:gdLst/>
            <a:ahLst/>
            <a:cxnLst/>
            <a:rect l="l" t="t" r="r" b="b"/>
            <a:pathLst>
              <a:path w="541138" h="676422">
                <a:moveTo>
                  <a:pt x="0" y="0"/>
                </a:moveTo>
                <a:lnTo>
                  <a:pt x="541138" y="0"/>
                </a:lnTo>
                <a:lnTo>
                  <a:pt x="541138" y="676422"/>
                </a:lnTo>
                <a:lnTo>
                  <a:pt x="0" y="6764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136184" y="1557874"/>
            <a:ext cx="1207193" cy="1148343"/>
          </a:xfrm>
          <a:custGeom>
            <a:avLst/>
            <a:gdLst/>
            <a:ahLst/>
            <a:cxnLst/>
            <a:rect l="l" t="t" r="r" b="b"/>
            <a:pathLst>
              <a:path w="1207193" h="1148343">
                <a:moveTo>
                  <a:pt x="0" y="0"/>
                </a:moveTo>
                <a:lnTo>
                  <a:pt x="1207194" y="0"/>
                </a:lnTo>
                <a:lnTo>
                  <a:pt x="1207194" y="1148342"/>
                </a:lnTo>
                <a:lnTo>
                  <a:pt x="0" y="11483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8354212">
            <a:off x="12368019" y="624841"/>
            <a:ext cx="2926393" cy="1657070"/>
          </a:xfrm>
          <a:custGeom>
            <a:avLst/>
            <a:gdLst/>
            <a:ahLst/>
            <a:cxnLst/>
            <a:rect l="l" t="t" r="r" b="b"/>
            <a:pathLst>
              <a:path w="2926393" h="1657070">
                <a:moveTo>
                  <a:pt x="0" y="0"/>
                </a:moveTo>
                <a:lnTo>
                  <a:pt x="2926393" y="0"/>
                </a:lnTo>
                <a:lnTo>
                  <a:pt x="2926393" y="1657070"/>
                </a:lnTo>
                <a:lnTo>
                  <a:pt x="0" y="16570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9194244"/>
            <a:ext cx="848612" cy="215335"/>
          </a:xfrm>
          <a:custGeom>
            <a:avLst/>
            <a:gdLst/>
            <a:ahLst/>
            <a:cxnLst/>
            <a:rect l="l" t="t" r="r" b="b"/>
            <a:pathLst>
              <a:path w="848612" h="215335">
                <a:moveTo>
                  <a:pt x="0" y="0"/>
                </a:moveTo>
                <a:lnTo>
                  <a:pt x="848612" y="0"/>
                </a:lnTo>
                <a:lnTo>
                  <a:pt x="848612" y="215335"/>
                </a:lnTo>
                <a:lnTo>
                  <a:pt x="0" y="21533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81000" y="486004"/>
            <a:ext cx="13892249" cy="1604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00"/>
              </a:lnSpc>
            </a:pPr>
            <a:r>
              <a:rPr lang="uk-UA" sz="62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Значення менеджменту в системі охорони здоров’я</a:t>
            </a:r>
            <a:endParaRPr lang="uk-UA" sz="62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-30646" y="2615280"/>
            <a:ext cx="12607304" cy="5764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14689" lvl="1" algn="just">
              <a:lnSpc>
                <a:spcPts val="4081"/>
              </a:lnSpc>
            </a:pPr>
            <a:r>
              <a:rPr lang="uk-UA" sz="2915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Сучасна </a:t>
            </a:r>
            <a:r>
              <a:rPr lang="uk-UA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система охорони здоров’я функціонує в умовах обмежених ресурсів, зростання потреб населення, конкуренції між надавачами послуг та посилення вимог до якості й безпеки медичної та фармацевтичної допомоги. За таких умов менеджмент стає ключовим інструментом забезпечення ефективності, сталості та соціальної орієнтованості діяльності закладів охорони здоров’я і фармацевтичних установ</a:t>
            </a:r>
            <a:r>
              <a:rPr lang="uk-UA" sz="2915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. Менеджмент </a:t>
            </a:r>
            <a:r>
              <a:rPr lang="uk-UA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у галузі охорони здоров’я поєднує економічні, соціальні, правові та етичні аспекти управління, що визначає його специфіку порівняно з іншими секторами економіки.</a:t>
            </a:r>
            <a:endParaRPr lang="en-US" sz="2915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97776" y="1823028"/>
            <a:ext cx="5123048" cy="6035992"/>
          </a:xfrm>
          <a:custGeom>
            <a:avLst/>
            <a:gdLst/>
            <a:ahLst/>
            <a:cxnLst/>
            <a:rect l="l" t="t" r="r" b="b"/>
            <a:pathLst>
              <a:path w="5123048" h="6035992">
                <a:moveTo>
                  <a:pt x="0" y="0"/>
                </a:moveTo>
                <a:lnTo>
                  <a:pt x="5123048" y="0"/>
                </a:lnTo>
                <a:lnTo>
                  <a:pt x="5123048" y="6035993"/>
                </a:lnTo>
                <a:lnTo>
                  <a:pt x="0" y="603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51569" y="2656000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9440542">
            <a:off x="14124356" y="-69768"/>
            <a:ext cx="2405947" cy="3124607"/>
          </a:xfrm>
          <a:custGeom>
            <a:avLst/>
            <a:gdLst/>
            <a:ahLst/>
            <a:cxnLst/>
            <a:rect l="l" t="t" r="r" b="b"/>
            <a:pathLst>
              <a:path w="2405947" h="3124607">
                <a:moveTo>
                  <a:pt x="0" y="0"/>
                </a:moveTo>
                <a:lnTo>
                  <a:pt x="2405948" y="0"/>
                </a:lnTo>
                <a:lnTo>
                  <a:pt x="2405948" y="3124607"/>
                </a:lnTo>
                <a:lnTo>
                  <a:pt x="0" y="31246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013941" y="8916210"/>
            <a:ext cx="2752624" cy="2752624"/>
          </a:xfrm>
          <a:custGeom>
            <a:avLst/>
            <a:gdLst/>
            <a:ahLst/>
            <a:cxnLst/>
            <a:rect l="l" t="t" r="r" b="b"/>
            <a:pathLst>
              <a:path w="2752624" h="2752624">
                <a:moveTo>
                  <a:pt x="0" y="0"/>
                </a:moveTo>
                <a:lnTo>
                  <a:pt x="2752624" y="0"/>
                </a:lnTo>
                <a:lnTo>
                  <a:pt x="2752624" y="2752624"/>
                </a:lnTo>
                <a:lnTo>
                  <a:pt x="0" y="27526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796687" y="593257"/>
            <a:ext cx="877750" cy="1229772"/>
          </a:xfrm>
          <a:custGeom>
            <a:avLst/>
            <a:gdLst/>
            <a:ahLst/>
            <a:cxnLst/>
            <a:rect l="l" t="t" r="r" b="b"/>
            <a:pathLst>
              <a:path w="877750" h="1229772">
                <a:moveTo>
                  <a:pt x="0" y="0"/>
                </a:moveTo>
                <a:lnTo>
                  <a:pt x="877750" y="0"/>
                </a:lnTo>
                <a:lnTo>
                  <a:pt x="877750" y="1229771"/>
                </a:lnTo>
                <a:lnTo>
                  <a:pt x="0" y="122977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554076" y="8615622"/>
            <a:ext cx="485222" cy="642678"/>
          </a:xfrm>
          <a:custGeom>
            <a:avLst/>
            <a:gdLst/>
            <a:ahLst/>
            <a:cxnLst/>
            <a:rect l="l" t="t" r="r" b="b"/>
            <a:pathLst>
              <a:path w="485222" h="642678">
                <a:moveTo>
                  <a:pt x="0" y="0"/>
                </a:moveTo>
                <a:lnTo>
                  <a:pt x="485222" y="0"/>
                </a:lnTo>
                <a:lnTo>
                  <a:pt x="485222" y="642678"/>
                </a:lnTo>
                <a:lnTo>
                  <a:pt x="0" y="64267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177087" y="7668088"/>
            <a:ext cx="1399434" cy="488053"/>
          </a:xfrm>
          <a:custGeom>
            <a:avLst/>
            <a:gdLst/>
            <a:ahLst/>
            <a:cxnLst/>
            <a:rect l="l" t="t" r="r" b="b"/>
            <a:pathLst>
              <a:path w="1399434" h="488053">
                <a:moveTo>
                  <a:pt x="0" y="0"/>
                </a:moveTo>
                <a:lnTo>
                  <a:pt x="1399434" y="0"/>
                </a:lnTo>
                <a:lnTo>
                  <a:pt x="1399434" y="488052"/>
                </a:lnTo>
                <a:lnTo>
                  <a:pt x="0" y="48805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260957" y="0"/>
            <a:ext cx="2347016" cy="1906950"/>
          </a:xfrm>
          <a:custGeom>
            <a:avLst/>
            <a:gdLst/>
            <a:ahLst/>
            <a:cxnLst/>
            <a:rect l="l" t="t" r="r" b="b"/>
            <a:pathLst>
              <a:path w="2347016" h="1906950">
                <a:moveTo>
                  <a:pt x="0" y="0"/>
                </a:moveTo>
                <a:lnTo>
                  <a:pt x="2347016" y="0"/>
                </a:lnTo>
                <a:lnTo>
                  <a:pt x="2347016" y="1906950"/>
                </a:lnTo>
                <a:lnTo>
                  <a:pt x="0" y="19069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830008" y="669457"/>
            <a:ext cx="11128852" cy="987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 b="1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СТРУКТУРА ЛЕКЦІЇ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75796" y="2608375"/>
            <a:ext cx="13319666" cy="806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ru-RU" sz="23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Основи</a:t>
            </a:r>
            <a:r>
              <a:rPr lang="ru-RU" sz="23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3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сучасного</a:t>
            </a:r>
            <a:r>
              <a:rPr lang="ru-RU" sz="23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менеджменту в охороні здоров’я, </a:t>
            </a:r>
            <a:r>
              <a:rPr lang="ru-RU" sz="23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сутність</a:t>
            </a:r>
            <a:r>
              <a:rPr lang="ru-RU" sz="23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3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управлінських</a:t>
            </a:r>
            <a:r>
              <a:rPr lang="ru-RU" sz="23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3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процесів</a:t>
            </a:r>
            <a:r>
              <a:rPr lang="ru-RU" sz="23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, </a:t>
            </a:r>
            <a:r>
              <a:rPr lang="ru-RU" sz="23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їх</a:t>
            </a:r>
            <a:r>
              <a:rPr lang="ru-RU" sz="23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структура та </a:t>
            </a:r>
            <a:r>
              <a:rPr lang="ru-RU" sz="23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закономірності</a:t>
            </a:r>
            <a:r>
              <a:rPr lang="ru-RU" sz="23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.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75796" y="3810760"/>
            <a:ext cx="13319666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uk-UA" sz="2400" dirty="0">
                <a:latin typeface="Garet" panose="020B0604020202020204" charset="-52"/>
              </a:rPr>
              <a:t>Ключові категорії менеджменту: управлінські функції (планування, організація, мотивація, контроль, координація), принципи ефективного управління та основні підходи до формування управлінських рішень у фармацевтичній сфері. </a:t>
            </a:r>
            <a:endParaRPr lang="en-US" sz="2300" dirty="0">
              <a:solidFill>
                <a:srgbClr val="000000"/>
              </a:solidFill>
              <a:latin typeface="Garet" panose="020B0604020202020204" charset="-52"/>
              <a:ea typeface="Garet"/>
              <a:cs typeface="Garet"/>
              <a:sym typeface="Garet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451569" y="3675865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3"/>
          <p:cNvSpPr txBox="1"/>
          <p:nvPr/>
        </p:nvSpPr>
        <p:spPr>
          <a:xfrm>
            <a:off x="1094693" y="5510460"/>
            <a:ext cx="13319666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ru-RU" sz="2400" dirty="0" err="1">
                <a:latin typeface="Garet" panose="020B0604020202020204" charset="-52"/>
              </a:rPr>
              <a:t>Специфіка</a:t>
            </a:r>
            <a:r>
              <a:rPr lang="ru-RU" sz="2400" dirty="0">
                <a:latin typeface="Garet" panose="020B0604020202020204" charset="-52"/>
              </a:rPr>
              <a:t> менеджменту у </a:t>
            </a:r>
            <a:r>
              <a:rPr lang="ru-RU" sz="2400" dirty="0" err="1">
                <a:latin typeface="Garet" panose="020B0604020202020204" charset="-52"/>
              </a:rPr>
              <a:t>фармацевтичних</a:t>
            </a:r>
            <a:r>
              <a:rPr lang="ru-RU" sz="2400" dirty="0">
                <a:latin typeface="Garet" panose="020B0604020202020204" charset="-52"/>
              </a:rPr>
              <a:t> закладах, </a:t>
            </a:r>
            <a:r>
              <a:rPr lang="ru-RU" sz="2400" dirty="0" err="1">
                <a:latin typeface="Garet" panose="020B0604020202020204" charset="-52"/>
              </a:rPr>
              <a:t>взаємозв’язок</a:t>
            </a:r>
            <a:r>
              <a:rPr lang="ru-RU" sz="2400" dirty="0">
                <a:latin typeface="Garet" panose="020B0604020202020204" charset="-52"/>
              </a:rPr>
              <a:t> менеджменту та </a:t>
            </a:r>
            <a:r>
              <a:rPr lang="ru-RU" sz="2400" dirty="0" err="1">
                <a:latin typeface="Garet" panose="020B0604020202020204" charset="-52"/>
              </a:rPr>
              <a:t>якості</a:t>
            </a:r>
            <a:r>
              <a:rPr lang="ru-RU" sz="2400" dirty="0">
                <a:latin typeface="Garet" panose="020B0604020202020204" charset="-52"/>
              </a:rPr>
              <a:t> </a:t>
            </a:r>
            <a:r>
              <a:rPr lang="ru-RU" sz="2400" dirty="0" err="1">
                <a:latin typeface="Garet" panose="020B0604020202020204" charset="-52"/>
              </a:rPr>
              <a:t>фармацевтичних</a:t>
            </a:r>
            <a:r>
              <a:rPr lang="ru-RU" sz="2400" dirty="0">
                <a:latin typeface="Garet" panose="020B0604020202020204" charset="-52"/>
              </a:rPr>
              <a:t> </a:t>
            </a:r>
            <a:r>
              <a:rPr lang="ru-RU" sz="2400" dirty="0" err="1">
                <a:latin typeface="Garet" panose="020B0604020202020204" charset="-52"/>
              </a:rPr>
              <a:t>послуг</a:t>
            </a:r>
            <a:r>
              <a:rPr lang="ru-RU" sz="2400" dirty="0">
                <a:latin typeface="Garet" panose="020B0604020202020204" charset="-52"/>
              </a:rPr>
              <a:t>, а </a:t>
            </a:r>
            <a:r>
              <a:rPr lang="ru-RU" sz="2400" dirty="0" err="1">
                <a:latin typeface="Garet" panose="020B0604020202020204" charset="-52"/>
              </a:rPr>
              <a:t>також</a:t>
            </a:r>
            <a:r>
              <a:rPr lang="ru-RU" sz="2400" dirty="0">
                <a:latin typeface="Garet" panose="020B0604020202020204" charset="-52"/>
              </a:rPr>
              <a:t> </a:t>
            </a:r>
            <a:r>
              <a:rPr lang="ru-RU" sz="2400" dirty="0" err="1">
                <a:latin typeface="Garet" panose="020B0604020202020204" charset="-52"/>
              </a:rPr>
              <a:t>ролі</a:t>
            </a:r>
            <a:r>
              <a:rPr lang="ru-RU" sz="2400" dirty="0">
                <a:latin typeface="Garet" panose="020B0604020202020204" charset="-52"/>
              </a:rPr>
              <a:t> </a:t>
            </a:r>
            <a:r>
              <a:rPr lang="ru-RU" sz="2400" dirty="0" err="1">
                <a:latin typeface="Garet" panose="020B0604020202020204" charset="-52"/>
              </a:rPr>
              <a:t>управлінця</a:t>
            </a:r>
            <a:r>
              <a:rPr lang="ru-RU" sz="2400" dirty="0">
                <a:latin typeface="Garet" panose="020B0604020202020204" charset="-52"/>
              </a:rPr>
              <a:t>-фармацевта у </a:t>
            </a:r>
            <a:r>
              <a:rPr lang="ru-RU" sz="2400" dirty="0" err="1">
                <a:latin typeface="Garet" panose="020B0604020202020204" charset="-52"/>
              </a:rPr>
              <a:t>системі</a:t>
            </a:r>
            <a:r>
              <a:rPr lang="ru-RU" sz="2400" dirty="0">
                <a:latin typeface="Garet" panose="020B0604020202020204" charset="-52"/>
              </a:rPr>
              <a:t> </a:t>
            </a:r>
            <a:r>
              <a:rPr lang="ru-RU" sz="2400" dirty="0" err="1">
                <a:latin typeface="Garet" panose="020B0604020202020204" charset="-52"/>
              </a:rPr>
              <a:t>охорони</a:t>
            </a:r>
            <a:r>
              <a:rPr lang="ru-RU" sz="2400" dirty="0">
                <a:latin typeface="Garet" panose="020B0604020202020204" charset="-52"/>
              </a:rPr>
              <a:t> здоров’я.</a:t>
            </a:r>
            <a:endParaRPr lang="en-US" sz="2300" dirty="0">
              <a:solidFill>
                <a:srgbClr val="000000"/>
              </a:solidFill>
              <a:latin typeface="Garet" panose="020B0604020202020204" charset="-52"/>
              <a:ea typeface="Garet"/>
              <a:cs typeface="Garet"/>
              <a:sym typeface="Garet"/>
            </a:endParaRPr>
          </a:p>
        </p:txBody>
      </p:sp>
      <p:sp>
        <p:nvSpPr>
          <p:cNvPr id="17" name="Freeform 15"/>
          <p:cNvSpPr/>
          <p:nvPr/>
        </p:nvSpPr>
        <p:spPr>
          <a:xfrm>
            <a:off x="362371" y="5497799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633184" y="2025292"/>
            <a:ext cx="5496141" cy="5368929"/>
            <a:chOff x="0" y="0"/>
            <a:chExt cx="4828540" cy="4716780"/>
          </a:xfrm>
        </p:grpSpPr>
        <p:sp>
          <p:nvSpPr>
            <p:cNvPr id="3" name="Freeform 3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2"/>
              <a:stretch>
                <a:fillRect t="-26865" b="-2686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8382000" y="3519826"/>
            <a:ext cx="2057400" cy="1716780"/>
          </a:xfrm>
          <a:custGeom>
            <a:avLst/>
            <a:gdLst/>
            <a:ahLst/>
            <a:cxnLst/>
            <a:rect l="l" t="t" r="r" b="b"/>
            <a:pathLst>
              <a:path w="2529846" h="2343270">
                <a:moveTo>
                  <a:pt x="0" y="0"/>
                </a:moveTo>
                <a:lnTo>
                  <a:pt x="2529846" y="0"/>
                </a:lnTo>
                <a:lnTo>
                  <a:pt x="2529846" y="2343270"/>
                </a:lnTo>
                <a:lnTo>
                  <a:pt x="0" y="23432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31798" y="7394221"/>
            <a:ext cx="3360034" cy="2524226"/>
          </a:xfrm>
          <a:custGeom>
            <a:avLst/>
            <a:gdLst/>
            <a:ahLst/>
            <a:cxnLst/>
            <a:rect l="l" t="t" r="r" b="b"/>
            <a:pathLst>
              <a:path w="3360034" h="2524226">
                <a:moveTo>
                  <a:pt x="0" y="0"/>
                </a:moveTo>
                <a:lnTo>
                  <a:pt x="3360035" y="0"/>
                </a:lnTo>
                <a:lnTo>
                  <a:pt x="3360035" y="2524226"/>
                </a:lnTo>
                <a:lnTo>
                  <a:pt x="0" y="25242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101188">
            <a:off x="3371242" y="78983"/>
            <a:ext cx="1666581" cy="2013995"/>
          </a:xfrm>
          <a:custGeom>
            <a:avLst/>
            <a:gdLst/>
            <a:ahLst/>
            <a:cxnLst/>
            <a:rect l="l" t="t" r="r" b="b"/>
            <a:pathLst>
              <a:path w="1666581" h="2013995">
                <a:moveTo>
                  <a:pt x="0" y="0"/>
                </a:moveTo>
                <a:lnTo>
                  <a:pt x="1666581" y="0"/>
                </a:lnTo>
                <a:lnTo>
                  <a:pt x="1666581" y="2013995"/>
                </a:lnTo>
                <a:lnTo>
                  <a:pt x="0" y="20139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376352">
            <a:off x="2120278" y="2051394"/>
            <a:ext cx="505486" cy="505486"/>
          </a:xfrm>
          <a:custGeom>
            <a:avLst/>
            <a:gdLst/>
            <a:ahLst/>
            <a:cxnLst/>
            <a:rect l="l" t="t" r="r" b="b"/>
            <a:pathLst>
              <a:path w="505486" h="505486">
                <a:moveTo>
                  <a:pt x="0" y="0"/>
                </a:moveTo>
                <a:lnTo>
                  <a:pt x="505486" y="0"/>
                </a:lnTo>
                <a:lnTo>
                  <a:pt x="505486" y="505486"/>
                </a:lnTo>
                <a:lnTo>
                  <a:pt x="0" y="5054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56612">
            <a:off x="15617095" y="-426133"/>
            <a:ext cx="4124422" cy="2783985"/>
          </a:xfrm>
          <a:custGeom>
            <a:avLst/>
            <a:gdLst/>
            <a:ahLst/>
            <a:cxnLst/>
            <a:rect l="l" t="t" r="r" b="b"/>
            <a:pathLst>
              <a:path w="4124422" h="2783985">
                <a:moveTo>
                  <a:pt x="0" y="0"/>
                </a:moveTo>
                <a:lnTo>
                  <a:pt x="4124422" y="0"/>
                </a:lnTo>
                <a:lnTo>
                  <a:pt x="4124422" y="2783985"/>
                </a:lnTo>
                <a:lnTo>
                  <a:pt x="0" y="27839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4000"/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841649" y="9258300"/>
            <a:ext cx="399000" cy="399000"/>
          </a:xfrm>
          <a:custGeom>
            <a:avLst/>
            <a:gdLst/>
            <a:ahLst/>
            <a:cxnLst/>
            <a:rect l="l" t="t" r="r" b="b"/>
            <a:pathLst>
              <a:path w="399000" h="399000">
                <a:moveTo>
                  <a:pt x="0" y="0"/>
                </a:moveTo>
                <a:lnTo>
                  <a:pt x="399000" y="0"/>
                </a:lnTo>
                <a:lnTo>
                  <a:pt x="399000" y="399000"/>
                </a:lnTo>
                <a:lnTo>
                  <a:pt x="0" y="399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571089" y="487043"/>
            <a:ext cx="11078336" cy="957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uk-UA" sz="37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Основи сучасного </a:t>
            </a:r>
            <a:r>
              <a:rPr lang="ru-RU" sz="37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менеджменту </a:t>
            </a:r>
            <a:r>
              <a:rPr lang="ru-RU" sz="37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в охороні здоров’я</a:t>
            </a:r>
            <a:endParaRPr lang="en-US" sz="37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577663" y="1675287"/>
            <a:ext cx="9299465" cy="17235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r>
              <a:rPr lang="uk-UA" sz="2800" b="1" dirty="0" smtClean="0"/>
              <a:t>Менеджмент в охороні здоров’я - це наука управління, регулювання і контролю фінансових,</a:t>
            </a:r>
          </a:p>
          <a:p>
            <a:r>
              <a:rPr lang="uk-UA" sz="2800" b="1" dirty="0" smtClean="0"/>
              <a:t>трудових і матеріальних ресурсів органами і установами охорони здоров’я.</a:t>
            </a:r>
            <a:endParaRPr lang="uk-UA" sz="2800" b="1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201400" y="3479186"/>
            <a:ext cx="686106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2400" b="1" dirty="0">
                <a:latin typeface="Garet" panose="020B0604020202020204" charset="-52"/>
              </a:rPr>
              <a:t>Мета менеджменту в охороні</a:t>
            </a:r>
          </a:p>
          <a:p>
            <a:r>
              <a:rPr lang="ru-RU" sz="2400" b="1" dirty="0">
                <a:latin typeface="Garet" panose="020B0604020202020204" charset="-52"/>
              </a:rPr>
              <a:t>здоров’я </a:t>
            </a:r>
            <a:r>
              <a:rPr lang="ru-RU" sz="2400" dirty="0">
                <a:latin typeface="Garet" panose="020B0604020202020204" charset="-52"/>
              </a:rPr>
              <a:t>– </a:t>
            </a:r>
            <a:r>
              <a:rPr lang="uk-UA" sz="2400" dirty="0" smtClean="0">
                <a:latin typeface="Garet" panose="020B0604020202020204" charset="-52"/>
              </a:rPr>
              <a:t>зниження витрат суспільства від захворюваності, інвалідності та смертності населення при наявних ресурсах.</a:t>
            </a:r>
            <a:endParaRPr lang="uk-UA" sz="2400" dirty="0">
              <a:solidFill>
                <a:srgbClr val="000000"/>
              </a:solidFill>
              <a:latin typeface="Garet" panose="020B0604020202020204" charset="-52"/>
              <a:ea typeface="Garet"/>
              <a:cs typeface="Garet"/>
              <a:sym typeface="Gare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87282" y="5352997"/>
            <a:ext cx="10775183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uk-UA" sz="2800" b="1" dirty="0" smtClean="0"/>
              <a:t>Завдання менеджменту в охороні здоров’я </a:t>
            </a:r>
            <a:r>
              <a:rPr lang="uk-UA" sz="2800" dirty="0" smtClean="0"/>
              <a:t>– найефективніше</a:t>
            </a:r>
          </a:p>
          <a:p>
            <a:pPr algn="just"/>
            <a:r>
              <a:rPr lang="uk-UA" sz="2800" dirty="0" smtClean="0"/>
              <a:t>досягнення мети шляхом підвищення якості лікувальних, діагностичних і профілактичних заходів та раціонального використання </a:t>
            </a:r>
            <a:r>
              <a:rPr lang="uk-UA" sz="2800" dirty="0"/>
              <a:t>ресурсів охорони здоров’я.</a:t>
            </a:r>
          </a:p>
          <a:p>
            <a:pPr algn="just"/>
            <a:r>
              <a:rPr lang="uk-UA" sz="2800" b="1" dirty="0" smtClean="0"/>
              <a:t>Об’єкт менеджменту в охороні здоров’я </a:t>
            </a:r>
            <a:r>
              <a:rPr lang="uk-UA" sz="2800" dirty="0" smtClean="0"/>
              <a:t>– медична установа</a:t>
            </a:r>
          </a:p>
          <a:p>
            <a:pPr algn="just"/>
            <a:r>
              <a:rPr lang="uk-UA" sz="2800" dirty="0" smtClean="0"/>
              <a:t>(медичне підприємство, заклад, клініка і т. д.), фармацевтична установа.</a:t>
            </a:r>
          </a:p>
          <a:p>
            <a:pPr algn="just"/>
            <a:r>
              <a:rPr lang="uk-UA" sz="2800" b="1" dirty="0" smtClean="0"/>
              <a:t>Суб’єкт менеджменту в охороні здоров’я </a:t>
            </a:r>
            <a:r>
              <a:rPr lang="uk-UA" sz="2800" dirty="0" smtClean="0"/>
              <a:t>– управлінський апарат, органи управління (наприклад, Міністерство охорони здоров’я, головні лікарі, завідувачі відділеннями</a:t>
            </a:r>
            <a:r>
              <a:rPr lang="ru-RU" sz="2800" dirty="0" smtClean="0"/>
              <a:t>, начальники </a:t>
            </a:r>
            <a:r>
              <a:rPr lang="uk-UA" sz="2800" dirty="0" err="1" smtClean="0"/>
              <a:t>клінік</a:t>
            </a:r>
            <a:r>
              <a:rPr lang="uk-UA" sz="2800" dirty="0" smtClean="0"/>
              <a:t>, управлінський апарат фармацевтичних підприємств).</a:t>
            </a:r>
            <a:endParaRPr lang="uk-UA" sz="28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  <p:extLst>
      <p:ext uri="{BB962C8B-B14F-4D97-AF65-F5344CB8AC3E}">
        <p14:creationId xmlns:p14="http://schemas.microsoft.com/office/powerpoint/2010/main" val="448291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663280" y="931032"/>
            <a:ext cx="11557284" cy="22682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700" b="1" cap="all" dirty="0"/>
              <a:t>Метою менеджменту </a:t>
            </a:r>
            <a:r>
              <a:rPr lang="uk-UA" sz="2700" dirty="0"/>
              <a:t>Є постійне подолання ризику або ризикових ситуацій, що потребує певних резервів і надання менеджерам певного ступеня свободи і самостійності для швидкого реагування на мінливі умови.</a:t>
            </a:r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2467490" y="3415308"/>
          <a:ext cx="6136451" cy="4644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632590" y="3415309"/>
            <a:ext cx="6370851" cy="47505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3355" marR="97155" indent="446723" algn="just">
              <a:lnSpc>
                <a:spcPct val="95000"/>
              </a:lnSpc>
              <a:spcBef>
                <a:spcPts val="45"/>
              </a:spcBef>
            </a:pPr>
            <a:r>
              <a:rPr lang="uk-UA" sz="2400" i="1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Крім</a:t>
            </a:r>
            <a:r>
              <a:rPr lang="uk-UA" sz="2400" i="1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i="1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названих</a:t>
            </a:r>
            <a:r>
              <a:rPr lang="uk-UA" sz="2400" i="1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i="1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завдань,</a:t>
            </a:r>
            <a:r>
              <a:rPr lang="uk-UA" sz="2400" i="1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i="1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менеджмент</a:t>
            </a:r>
            <a:r>
              <a:rPr lang="uk-UA" sz="2400" i="1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i="1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також</a:t>
            </a:r>
            <a:r>
              <a:rPr lang="uk-UA" sz="2400" i="1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i="1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вирішує</a:t>
            </a:r>
            <a:r>
              <a:rPr lang="uk-UA" sz="2400" i="1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i="1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такі </a:t>
            </a:r>
            <a:r>
              <a:rPr lang="uk-UA" sz="2400" i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завдання, як</a:t>
            </a:r>
            <a:r>
              <a:rPr lang="uk-UA" sz="24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: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21030" indent="446723" algn="just">
              <a:lnSpc>
                <a:spcPts val="2850"/>
              </a:lnSpc>
            </a:pPr>
            <a:r>
              <a:rPr lang="uk-UA" sz="2400" spc="-60" dirty="0">
                <a:solidFill>
                  <a:srgbClr val="231F20"/>
                </a:solidFill>
                <a:latin typeface="Arial MT"/>
                <a:ea typeface="Arial MT"/>
              </a:rPr>
              <a:t>🗸</a:t>
            </a:r>
            <a:r>
              <a:rPr lang="uk-UA" sz="2400" spc="368" dirty="0">
                <a:solidFill>
                  <a:srgbClr val="231F20"/>
                </a:solidFill>
                <a:latin typeface="Arial MT"/>
                <a:ea typeface="Arial MT"/>
              </a:rPr>
              <a:t> </a:t>
            </a:r>
            <a:r>
              <a:rPr lang="uk-UA" sz="24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розроблення</a:t>
            </a:r>
            <a:r>
              <a:rPr lang="uk-UA" sz="2400" spc="-13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стратегії</a:t>
            </a:r>
            <a:r>
              <a:rPr lang="uk-UA" sz="2400" spc="-14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розвитку</a:t>
            </a:r>
            <a:r>
              <a:rPr lang="uk-UA" sz="2400" spc="-13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закладів</a:t>
            </a:r>
            <a:r>
              <a:rPr lang="uk-UA" sz="2400" spc="-13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охорони</a:t>
            </a:r>
            <a:r>
              <a:rPr lang="uk-UA" sz="2400" spc="-13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здоров’я;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3355" marR="97155" indent="446723" algn="just">
              <a:lnSpc>
                <a:spcPct val="95000"/>
              </a:lnSpc>
              <a:spcBef>
                <a:spcPts val="45"/>
              </a:spcBef>
            </a:pPr>
            <a:r>
              <a:rPr lang="uk-UA" sz="2400" spc="-15" dirty="0">
                <a:solidFill>
                  <a:srgbClr val="231F20"/>
                </a:solidFill>
                <a:latin typeface="Arial MT"/>
                <a:ea typeface="Arial MT"/>
              </a:rPr>
              <a:t>🗸</a:t>
            </a:r>
            <a:r>
              <a:rPr lang="uk-UA" sz="2400" spc="113" dirty="0">
                <a:solidFill>
                  <a:srgbClr val="231F20"/>
                </a:solidFill>
                <a:latin typeface="Arial MT"/>
                <a:ea typeface="Arial MT"/>
              </a:rPr>
              <a:t>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виявлення</a:t>
            </a:r>
            <a:r>
              <a:rPr lang="uk-UA" sz="2400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пріоритетності</a:t>
            </a:r>
            <a:r>
              <a:rPr lang="uk-UA" sz="2400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цілей,</a:t>
            </a:r>
            <a:r>
              <a:rPr lang="uk-UA" sz="2400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їх</a:t>
            </a:r>
            <a:r>
              <a:rPr lang="uk-UA" sz="2400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черговості</a:t>
            </a:r>
            <a:r>
              <a:rPr lang="uk-UA" sz="2400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</a:t>
            </a:r>
            <a:r>
              <a:rPr lang="uk-UA" sz="2400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послідов</a:t>
            </a:r>
            <a:r>
              <a:rPr lang="uk-UA" sz="24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ності досягнення;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3355" marR="97155" indent="446723" algn="just">
              <a:lnSpc>
                <a:spcPct val="95000"/>
              </a:lnSpc>
              <a:spcBef>
                <a:spcPts val="15"/>
              </a:spcBef>
            </a:pPr>
            <a:r>
              <a:rPr lang="uk-UA" sz="2400" spc="-15" dirty="0">
                <a:solidFill>
                  <a:srgbClr val="231F20"/>
                </a:solidFill>
                <a:latin typeface="Arial MT"/>
                <a:ea typeface="Arial MT"/>
              </a:rPr>
              <a:t>🗸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розроблення</a:t>
            </a:r>
            <a:r>
              <a:rPr lang="uk-UA" sz="2400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системи</a:t>
            </a:r>
            <a:r>
              <a:rPr lang="uk-UA" sz="2400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заходів</a:t>
            </a:r>
            <a:r>
              <a:rPr lang="uk-UA" sz="2400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для</a:t>
            </a:r>
            <a:r>
              <a:rPr lang="uk-UA" sz="2400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вирішення</a:t>
            </a:r>
            <a:r>
              <a:rPr lang="uk-UA" sz="2400" spc="-11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установле</a:t>
            </a:r>
            <a:r>
              <a:rPr lang="uk-UA" sz="24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них проблем у різні часові періоди;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21030" indent="446723" algn="just">
              <a:lnSpc>
                <a:spcPts val="2850"/>
              </a:lnSpc>
            </a:pPr>
            <a:r>
              <a:rPr lang="uk-UA" sz="2400" spc="-45" dirty="0">
                <a:solidFill>
                  <a:srgbClr val="231F20"/>
                </a:solidFill>
                <a:latin typeface="Arial MT"/>
                <a:ea typeface="Arial MT"/>
              </a:rPr>
              <a:t>🗸</a:t>
            </a:r>
            <a:r>
              <a:rPr lang="uk-UA" sz="2400" spc="248" dirty="0">
                <a:solidFill>
                  <a:srgbClr val="231F20"/>
                </a:solidFill>
                <a:latin typeface="Arial MT"/>
                <a:ea typeface="Arial MT"/>
              </a:rPr>
              <a:t> </a:t>
            </a:r>
            <a:r>
              <a:rPr lang="uk-UA" sz="24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визначення</a:t>
            </a:r>
            <a:r>
              <a:rPr lang="uk-UA" sz="2400" spc="-1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необхідних</a:t>
            </a:r>
            <a:r>
              <a:rPr lang="uk-UA" sz="2400" spc="-1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ресурсів</a:t>
            </a:r>
            <a:r>
              <a:rPr lang="uk-UA" sz="2400" spc="-1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</a:t>
            </a:r>
            <a:r>
              <a:rPr lang="uk-UA" sz="2400" spc="-1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джерел</a:t>
            </a:r>
            <a:r>
              <a:rPr lang="uk-UA" sz="2400" spc="-1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їх</a:t>
            </a:r>
            <a:r>
              <a:rPr lang="uk-UA" sz="2400" spc="-1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4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забезпечення;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3355" marR="90488" indent="446723" algn="just">
              <a:lnSpc>
                <a:spcPct val="95000"/>
              </a:lnSpc>
              <a:spcBef>
                <a:spcPts val="53"/>
              </a:spcBef>
            </a:pPr>
            <a:r>
              <a:rPr lang="uk-UA" sz="2400" dirty="0">
                <a:solidFill>
                  <a:srgbClr val="231F20"/>
                </a:solidFill>
                <a:latin typeface="Arial MT"/>
                <a:ea typeface="Arial MT"/>
              </a:rPr>
              <a:t>🗸 </a:t>
            </a:r>
            <a:r>
              <a:rPr lang="uk-UA" sz="24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установлення контролю за виконанням поставлених </a:t>
            </a:r>
            <a:r>
              <a:rPr lang="uk-UA" sz="24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завдань.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55268" y="8389558"/>
            <a:ext cx="13212483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700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Кінцевою метою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менеджменту є </a:t>
            </a:r>
            <a:r>
              <a:rPr lang="uk-UA" sz="2700" u="sng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забезпечення прибутковості</a:t>
            </a:r>
            <a:r>
              <a:rPr lang="uk-UA" sz="2700" u="sng" spc="-10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u="sng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або</a:t>
            </a:r>
            <a:r>
              <a:rPr lang="uk-UA" sz="2700" u="sng" spc="-10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u="sng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дохідності</a:t>
            </a:r>
            <a:r>
              <a:rPr lang="uk-UA" sz="2700" u="sng" spc="-10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u="sng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закладів</a:t>
            </a:r>
            <a:r>
              <a:rPr lang="uk-UA" sz="2700" u="sng" spc="-10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u="sng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охорони</a:t>
            </a:r>
            <a:r>
              <a:rPr lang="uk-UA" sz="2700" u="sng" spc="-10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u="sng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здоров’я</a:t>
            </a:r>
            <a:r>
              <a:rPr lang="uk-UA" sz="2700" u="sng" spc="-10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u="sng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шляхом</a:t>
            </a:r>
            <a:r>
              <a:rPr lang="uk-UA" sz="2700" u="sng" spc="-10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u="sng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раціо</a:t>
            </a:r>
            <a:r>
              <a:rPr lang="uk-UA" sz="2700" u="sng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нальної</a:t>
            </a:r>
            <a:r>
              <a:rPr lang="uk-UA" sz="2700" u="sng" spc="-10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u="sng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організації</a:t>
            </a:r>
            <a:r>
              <a:rPr lang="uk-UA" sz="2700" u="sng" spc="-10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u="sng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діяльності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</a:t>
            </a:r>
            <a:r>
              <a:rPr lang="uk-UA" sz="2700" spc="-10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зокрема</a:t>
            </a:r>
            <a:r>
              <a:rPr lang="uk-UA" sz="2700" spc="-10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управління</a:t>
            </a:r>
            <a:r>
              <a:rPr lang="uk-UA" sz="2700" spc="-10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виробницт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вом, процесом надання послуг, а також раціональним використанням кадрового потенціалу</a:t>
            </a:r>
            <a:endParaRPr lang="uk-UA" sz="2700" dirty="0"/>
          </a:p>
        </p:txBody>
      </p:sp>
      <p:sp>
        <p:nvSpPr>
          <p:cNvPr id="8" name="TextBox 11"/>
          <p:cNvSpPr txBox="1"/>
          <p:nvPr/>
        </p:nvSpPr>
        <p:spPr>
          <a:xfrm>
            <a:off x="3123675" y="224168"/>
            <a:ext cx="11078336" cy="483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uk-UA" sz="37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Цілі та завдання менеджменту</a:t>
            </a:r>
            <a:endParaRPr lang="en-US" sz="37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Freeform 2"/>
          <p:cNvSpPr/>
          <p:nvPr/>
        </p:nvSpPr>
        <p:spPr>
          <a:xfrm>
            <a:off x="15032090" y="258149"/>
            <a:ext cx="3209224" cy="4006272"/>
          </a:xfrm>
          <a:custGeom>
            <a:avLst/>
            <a:gdLst/>
            <a:ahLst/>
            <a:cxnLst/>
            <a:rect l="l" t="t" r="r" b="b"/>
            <a:pathLst>
              <a:path w="5123048" h="6035992">
                <a:moveTo>
                  <a:pt x="0" y="0"/>
                </a:moveTo>
                <a:lnTo>
                  <a:pt x="5123048" y="0"/>
                </a:lnTo>
                <a:lnTo>
                  <a:pt x="5123048" y="6035993"/>
                </a:lnTo>
                <a:lnTo>
                  <a:pt x="0" y="603599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3"/>
          <p:cNvSpPr/>
          <p:nvPr/>
        </p:nvSpPr>
        <p:spPr>
          <a:xfrm>
            <a:off x="457200" y="4991100"/>
            <a:ext cx="1710823" cy="1182607"/>
          </a:xfrm>
          <a:custGeom>
            <a:avLst/>
            <a:gdLst/>
            <a:ahLst/>
            <a:cxnLst/>
            <a:rect l="l" t="t" r="r" b="b"/>
            <a:pathLst>
              <a:path w="1710823" h="1182607">
                <a:moveTo>
                  <a:pt x="0" y="0"/>
                </a:moveTo>
                <a:lnTo>
                  <a:pt x="1710824" y="0"/>
                </a:lnTo>
                <a:lnTo>
                  <a:pt x="1710824" y="1182607"/>
                </a:lnTo>
                <a:lnTo>
                  <a:pt x="0" y="118260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3437762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48200" y="8039100"/>
            <a:ext cx="749303" cy="800323"/>
          </a:xfrm>
          <a:custGeom>
            <a:avLst/>
            <a:gdLst/>
            <a:ahLst/>
            <a:cxnLst/>
            <a:rect l="l" t="t" r="r" b="b"/>
            <a:pathLst>
              <a:path w="749303" h="800323">
                <a:moveTo>
                  <a:pt x="0" y="0"/>
                </a:moveTo>
                <a:lnTo>
                  <a:pt x="749302" y="0"/>
                </a:lnTo>
                <a:lnTo>
                  <a:pt x="749302" y="800323"/>
                </a:lnTo>
                <a:lnTo>
                  <a:pt x="0" y="8003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95400" y="7130582"/>
            <a:ext cx="1710823" cy="1182607"/>
          </a:xfrm>
          <a:custGeom>
            <a:avLst/>
            <a:gdLst/>
            <a:ahLst/>
            <a:cxnLst/>
            <a:rect l="l" t="t" r="r" b="b"/>
            <a:pathLst>
              <a:path w="1710823" h="1182607">
                <a:moveTo>
                  <a:pt x="0" y="0"/>
                </a:moveTo>
                <a:lnTo>
                  <a:pt x="1710824" y="0"/>
                </a:lnTo>
                <a:lnTo>
                  <a:pt x="1710824" y="1182607"/>
                </a:lnTo>
                <a:lnTo>
                  <a:pt x="0" y="11826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9091942" y="8920089"/>
            <a:ext cx="541138" cy="676422"/>
          </a:xfrm>
          <a:custGeom>
            <a:avLst/>
            <a:gdLst/>
            <a:ahLst/>
            <a:cxnLst/>
            <a:rect l="l" t="t" r="r" b="b"/>
            <a:pathLst>
              <a:path w="541138" h="676422">
                <a:moveTo>
                  <a:pt x="0" y="0"/>
                </a:moveTo>
                <a:lnTo>
                  <a:pt x="541138" y="0"/>
                </a:lnTo>
                <a:lnTo>
                  <a:pt x="541138" y="676422"/>
                </a:lnTo>
                <a:lnTo>
                  <a:pt x="0" y="6764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488345" y="919119"/>
            <a:ext cx="1207193" cy="1148343"/>
          </a:xfrm>
          <a:custGeom>
            <a:avLst/>
            <a:gdLst/>
            <a:ahLst/>
            <a:cxnLst/>
            <a:rect l="l" t="t" r="r" b="b"/>
            <a:pathLst>
              <a:path w="1207193" h="1148343">
                <a:moveTo>
                  <a:pt x="0" y="0"/>
                </a:moveTo>
                <a:lnTo>
                  <a:pt x="1207194" y="0"/>
                </a:lnTo>
                <a:lnTo>
                  <a:pt x="1207194" y="1148342"/>
                </a:lnTo>
                <a:lnTo>
                  <a:pt x="0" y="11483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367765"/>
            <a:ext cx="15977855" cy="496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uk-UA" sz="3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Особливості сучасного менеджменту в медицині та фармації</a:t>
            </a:r>
            <a:endParaRPr lang="uk-UA" sz="3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9566" y="2122591"/>
            <a:ext cx="9155434" cy="44319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uk-UA" sz="3600" dirty="0" smtClean="0"/>
              <a:t>У сфері охорони здоров’я менеджмент спрямований </a:t>
            </a:r>
            <a:r>
              <a:rPr lang="uk-UA" sz="3600" b="1" dirty="0" smtClean="0"/>
              <a:t>не лише на досягнення економічних результатів</a:t>
            </a:r>
            <a:r>
              <a:rPr lang="uk-UA" sz="3600" dirty="0" smtClean="0"/>
              <a:t>, а й на: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uk-UA" sz="3600" dirty="0" smtClean="0"/>
              <a:t>збереження та покращення здоров’я населення;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uk-UA" sz="3600" dirty="0" smtClean="0"/>
              <a:t>забезпечення доступності та якості послуг;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uk-UA" sz="3600" dirty="0" smtClean="0"/>
              <a:t>дотримання професійних та етичних стандартів</a:t>
            </a:r>
            <a:r>
              <a:rPr lang="ru-RU" sz="3600" dirty="0" smtClean="0"/>
              <a:t>.</a:t>
            </a:r>
            <a:endParaRPr lang="en-US" sz="36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661651" y="4856752"/>
            <a:ext cx="7366925" cy="473975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r>
              <a:rPr lang="uk-UA" sz="2800" b="1" dirty="0"/>
              <a:t>Сучасний менеджмент у галузі охорони здоров’я характеризується</a:t>
            </a:r>
            <a:r>
              <a:rPr lang="uk-UA" sz="2800" b="1" dirty="0" smtClean="0"/>
              <a:t>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800" dirty="0" smtClean="0"/>
              <a:t>пацієнтоорієнтованістю;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800" dirty="0" smtClean="0"/>
              <a:t>поєднанням </a:t>
            </a:r>
            <a:r>
              <a:rPr lang="uk-UA" sz="2800" dirty="0"/>
              <a:t>соціальної місії з економічною доцільністю</a:t>
            </a:r>
            <a:r>
              <a:rPr lang="uk-UA" sz="2800" dirty="0" smtClean="0"/>
              <a:t>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800" dirty="0" smtClean="0"/>
              <a:t>регламентованістю </a:t>
            </a:r>
            <a:r>
              <a:rPr lang="uk-UA" sz="2800" dirty="0"/>
              <a:t>діяльності (ліцензування, стандарти, протоколи</a:t>
            </a:r>
            <a:r>
              <a:rPr lang="uk-UA" sz="2800" dirty="0" smtClean="0"/>
              <a:t>);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800" dirty="0" smtClean="0"/>
              <a:t>високим </a:t>
            </a:r>
            <a:r>
              <a:rPr lang="uk-UA" sz="2800" dirty="0"/>
              <a:t>рівнем професійної відповідальності персоналу</a:t>
            </a:r>
            <a:r>
              <a:rPr lang="uk-UA" sz="2800" dirty="0" smtClean="0"/>
              <a:t>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800" dirty="0" smtClean="0"/>
              <a:t>активним </a:t>
            </a:r>
            <a:r>
              <a:rPr lang="uk-UA" sz="2800" dirty="0"/>
              <a:t>впровадженням цифрових та інноваційних рішень.</a:t>
            </a:r>
            <a:endParaRPr lang="en-US" sz="2515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9" name="Freeform 10"/>
          <p:cNvSpPr/>
          <p:nvPr/>
        </p:nvSpPr>
        <p:spPr>
          <a:xfrm rot="-406515">
            <a:off x="9920189" y="1573283"/>
            <a:ext cx="4235136" cy="2874598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2649200" y="3574996"/>
            <a:ext cx="2529846" cy="2343270"/>
          </a:xfrm>
          <a:custGeom>
            <a:avLst/>
            <a:gdLst/>
            <a:ahLst/>
            <a:cxnLst/>
            <a:rect l="l" t="t" r="r" b="b"/>
            <a:pathLst>
              <a:path w="2529846" h="2343270">
                <a:moveTo>
                  <a:pt x="0" y="0"/>
                </a:moveTo>
                <a:lnTo>
                  <a:pt x="2529846" y="0"/>
                </a:lnTo>
                <a:lnTo>
                  <a:pt x="2529846" y="2343270"/>
                </a:lnTo>
                <a:lnTo>
                  <a:pt x="0" y="23432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527164" y="2869201"/>
            <a:ext cx="2007236" cy="1437239"/>
          </a:xfrm>
          <a:custGeom>
            <a:avLst/>
            <a:gdLst/>
            <a:ahLst/>
            <a:cxnLst/>
            <a:rect l="l" t="t" r="r" b="b"/>
            <a:pathLst>
              <a:path w="3360034" h="2524226">
                <a:moveTo>
                  <a:pt x="0" y="0"/>
                </a:moveTo>
                <a:lnTo>
                  <a:pt x="3360035" y="0"/>
                </a:lnTo>
                <a:lnTo>
                  <a:pt x="3360035" y="2524226"/>
                </a:lnTo>
                <a:lnTo>
                  <a:pt x="0" y="25242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101188">
            <a:off x="2865488" y="1459597"/>
            <a:ext cx="1666581" cy="2013995"/>
          </a:xfrm>
          <a:custGeom>
            <a:avLst/>
            <a:gdLst/>
            <a:ahLst/>
            <a:cxnLst/>
            <a:rect l="l" t="t" r="r" b="b"/>
            <a:pathLst>
              <a:path w="1666581" h="2013995">
                <a:moveTo>
                  <a:pt x="0" y="0"/>
                </a:moveTo>
                <a:lnTo>
                  <a:pt x="1666581" y="0"/>
                </a:lnTo>
                <a:lnTo>
                  <a:pt x="1666581" y="2013995"/>
                </a:lnTo>
                <a:lnTo>
                  <a:pt x="0" y="20139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376352">
            <a:off x="559502" y="515848"/>
            <a:ext cx="505486" cy="505486"/>
          </a:xfrm>
          <a:custGeom>
            <a:avLst/>
            <a:gdLst/>
            <a:ahLst/>
            <a:cxnLst/>
            <a:rect l="l" t="t" r="r" b="b"/>
            <a:pathLst>
              <a:path w="505486" h="505486">
                <a:moveTo>
                  <a:pt x="0" y="0"/>
                </a:moveTo>
                <a:lnTo>
                  <a:pt x="505486" y="0"/>
                </a:lnTo>
                <a:lnTo>
                  <a:pt x="505486" y="505486"/>
                </a:lnTo>
                <a:lnTo>
                  <a:pt x="0" y="5054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56612">
            <a:off x="14776313" y="912144"/>
            <a:ext cx="4124422" cy="2783985"/>
          </a:xfrm>
          <a:custGeom>
            <a:avLst/>
            <a:gdLst/>
            <a:ahLst/>
            <a:cxnLst/>
            <a:rect l="l" t="t" r="r" b="b"/>
            <a:pathLst>
              <a:path w="4124422" h="2783985">
                <a:moveTo>
                  <a:pt x="0" y="0"/>
                </a:moveTo>
                <a:lnTo>
                  <a:pt x="4124422" y="0"/>
                </a:lnTo>
                <a:lnTo>
                  <a:pt x="4124422" y="2783985"/>
                </a:lnTo>
                <a:lnTo>
                  <a:pt x="0" y="27839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4000"/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67400" y="8705335"/>
            <a:ext cx="829913" cy="466826"/>
          </a:xfrm>
          <a:custGeom>
            <a:avLst/>
            <a:gdLst/>
            <a:ahLst/>
            <a:cxnLst/>
            <a:rect l="l" t="t" r="r" b="b"/>
            <a:pathLst>
              <a:path w="829913" h="466826">
                <a:moveTo>
                  <a:pt x="0" y="0"/>
                </a:moveTo>
                <a:lnTo>
                  <a:pt x="829913" y="0"/>
                </a:lnTo>
                <a:lnTo>
                  <a:pt x="829913" y="466826"/>
                </a:lnTo>
                <a:lnTo>
                  <a:pt x="0" y="4668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28800" y="8724900"/>
            <a:ext cx="399000" cy="399000"/>
          </a:xfrm>
          <a:custGeom>
            <a:avLst/>
            <a:gdLst/>
            <a:ahLst/>
            <a:cxnLst/>
            <a:rect l="l" t="t" r="r" b="b"/>
            <a:pathLst>
              <a:path w="399000" h="399000">
                <a:moveTo>
                  <a:pt x="0" y="0"/>
                </a:moveTo>
                <a:lnTo>
                  <a:pt x="399000" y="0"/>
                </a:lnTo>
                <a:lnTo>
                  <a:pt x="399000" y="399000"/>
                </a:lnTo>
                <a:lnTo>
                  <a:pt x="0" y="3990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810000" y="289775"/>
            <a:ext cx="11078336" cy="957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uk-UA" sz="37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Сутність управлінських процесів, їх структура та закономірності</a:t>
            </a:r>
            <a:endParaRPr lang="uk-UA" sz="37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534400" y="1713175"/>
            <a:ext cx="8851852" cy="12926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algn="just"/>
            <a:r>
              <a:rPr lang="uk-UA" sz="2800" b="1" dirty="0" smtClean="0"/>
              <a:t>Управлінський процес </a:t>
            </a:r>
            <a:r>
              <a:rPr lang="uk-UA" sz="2800" dirty="0" smtClean="0"/>
              <a:t>— це сукупність взаємопов’язаних дій управлінця, спрямованих на досягнення цілей організації.</a:t>
            </a:r>
            <a:endParaRPr lang="uk-UA" sz="28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1000" y="4363995"/>
            <a:ext cx="8255636" cy="31085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800" b="1" dirty="0"/>
              <a:t>Управлінський процес включає такі етапи:</a:t>
            </a:r>
          </a:p>
          <a:p>
            <a:pPr>
              <a:buFont typeface="+mj-lt"/>
              <a:buAutoNum type="arabicPeriod"/>
            </a:pPr>
            <a:r>
              <a:rPr lang="uk-UA" sz="2800" dirty="0"/>
              <a:t>аналіз внутрішнього та зовнішнього середовища;</a:t>
            </a:r>
          </a:p>
          <a:p>
            <a:pPr>
              <a:buFont typeface="+mj-lt"/>
              <a:buAutoNum type="arabicPeriod"/>
            </a:pPr>
            <a:r>
              <a:rPr lang="uk-UA" sz="2800" dirty="0"/>
              <a:t>визначення цілей діяльності;</a:t>
            </a:r>
          </a:p>
          <a:p>
            <a:pPr>
              <a:buFont typeface="+mj-lt"/>
              <a:buAutoNum type="arabicPeriod"/>
            </a:pPr>
            <a:r>
              <a:rPr lang="uk-UA" sz="2800" dirty="0"/>
              <a:t>розробка управлінських рішень;</a:t>
            </a:r>
          </a:p>
          <a:p>
            <a:pPr>
              <a:buFont typeface="+mj-lt"/>
              <a:buAutoNum type="arabicPeriod"/>
            </a:pPr>
            <a:r>
              <a:rPr lang="uk-UA" sz="2800" dirty="0"/>
              <a:t>реалізація прийнятих рішень;</a:t>
            </a:r>
          </a:p>
          <a:p>
            <a:pPr>
              <a:buFont typeface="+mj-lt"/>
              <a:buAutoNum type="arabicPeriod"/>
            </a:pPr>
            <a:r>
              <a:rPr lang="uk-UA" sz="2800" dirty="0"/>
              <a:t>контроль і оцінка результатів;</a:t>
            </a:r>
          </a:p>
          <a:p>
            <a:pPr>
              <a:buFont typeface="+mj-lt"/>
              <a:buAutoNum type="arabicPeriod"/>
            </a:pPr>
            <a:r>
              <a:rPr lang="uk-UA" sz="2800" dirty="0"/>
              <a:t>коригування управлінських дій.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525000" y="6334682"/>
            <a:ext cx="8610600" cy="3539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800" b="1" dirty="0"/>
              <a:t>До основних закономірностей управління належать: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800" dirty="0"/>
              <a:t>залежність результатів діяльності від якості управлінських рішень;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800" dirty="0"/>
              <a:t>взаємозв’язок між структурою організації та ефективністю управління;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800" dirty="0"/>
              <a:t>зростання ролі людського фактора;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800" dirty="0"/>
              <a:t>необхідність адаптації до змін зовнішнього середовища.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0" y="3467100"/>
            <a:ext cx="9525000" cy="4267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uk-UA" dirty="0"/>
              <a:t>Підхід з позиції виділення різних шкіл (школа наукового управління, адміністративна школа, школа психології та людських стосунків, кількісна школа)</a:t>
            </a:r>
          </a:p>
          <a:p>
            <a:pPr lvl="0"/>
            <a:r>
              <a:rPr lang="uk-UA" dirty="0"/>
              <a:t>Процесний</a:t>
            </a:r>
          </a:p>
          <a:p>
            <a:pPr lvl="0"/>
            <a:r>
              <a:rPr lang="uk-UA" dirty="0"/>
              <a:t>Системний</a:t>
            </a:r>
          </a:p>
          <a:p>
            <a:pPr lvl="0"/>
            <a:r>
              <a:rPr lang="uk-UA" dirty="0"/>
              <a:t>Ситуаційний</a:t>
            </a:r>
          </a:p>
        </p:txBody>
      </p:sp>
      <p:pic>
        <p:nvPicPr>
          <p:cNvPr id="1026" name="Picture 2" descr="Система управления талантами в организа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19500"/>
            <a:ext cx="6480720" cy="311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6"/>
          <p:cNvSpPr txBox="1"/>
          <p:nvPr/>
        </p:nvSpPr>
        <p:spPr>
          <a:xfrm>
            <a:off x="4572000" y="800100"/>
            <a:ext cx="9791700" cy="496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uk-UA" sz="38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Підходи в управлінні</a:t>
            </a:r>
          </a:p>
        </p:txBody>
      </p:sp>
      <p:sp>
        <p:nvSpPr>
          <p:cNvPr id="6" name="Freeform 10"/>
          <p:cNvSpPr/>
          <p:nvPr/>
        </p:nvSpPr>
        <p:spPr>
          <a:xfrm rot="-406515">
            <a:off x="7717220" y="1343042"/>
            <a:ext cx="2849188" cy="1753740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106055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06515">
            <a:off x="284822" y="373557"/>
            <a:ext cx="3030988" cy="2230840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6" y="0"/>
                </a:lnTo>
                <a:lnTo>
                  <a:pt x="4235136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258917">
            <a:off x="454160" y="7753145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58233" y="2486663"/>
            <a:ext cx="1971535" cy="179903"/>
          </a:xfrm>
          <a:custGeom>
            <a:avLst/>
            <a:gdLst/>
            <a:ahLst/>
            <a:cxnLst/>
            <a:rect l="l" t="t" r="r" b="b"/>
            <a:pathLst>
              <a:path w="1971535" h="179903">
                <a:moveTo>
                  <a:pt x="0" y="0"/>
                </a:moveTo>
                <a:lnTo>
                  <a:pt x="1971534" y="0"/>
                </a:lnTo>
                <a:lnTo>
                  <a:pt x="1971534" y="179903"/>
                </a:lnTo>
                <a:lnTo>
                  <a:pt x="0" y="179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12483" y="3235219"/>
            <a:ext cx="830042" cy="972231"/>
          </a:xfrm>
          <a:custGeom>
            <a:avLst/>
            <a:gdLst/>
            <a:ahLst/>
            <a:cxnLst/>
            <a:rect l="l" t="t" r="r" b="b"/>
            <a:pathLst>
              <a:path w="830042" h="972231">
                <a:moveTo>
                  <a:pt x="0" y="0"/>
                </a:moveTo>
                <a:lnTo>
                  <a:pt x="830042" y="0"/>
                </a:lnTo>
                <a:lnTo>
                  <a:pt x="830042" y="972231"/>
                </a:lnTo>
                <a:lnTo>
                  <a:pt x="0" y="9722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6482961" y="8225799"/>
            <a:ext cx="981881" cy="742547"/>
          </a:xfrm>
          <a:custGeom>
            <a:avLst/>
            <a:gdLst/>
            <a:ahLst/>
            <a:cxnLst/>
            <a:rect l="l" t="t" r="r" b="b"/>
            <a:pathLst>
              <a:path w="981881" h="742547">
                <a:moveTo>
                  <a:pt x="981880" y="0"/>
                </a:moveTo>
                <a:lnTo>
                  <a:pt x="0" y="0"/>
                </a:lnTo>
                <a:lnTo>
                  <a:pt x="0" y="742548"/>
                </a:lnTo>
                <a:lnTo>
                  <a:pt x="981880" y="742548"/>
                </a:lnTo>
                <a:lnTo>
                  <a:pt x="9818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425561" y="-73844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276600" y="93725"/>
            <a:ext cx="12420600" cy="1694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uk-UA" sz="36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Принципи ефективного управління у фармацевтичній сфері</a:t>
            </a:r>
            <a:endParaRPr lang="uk-UA" sz="36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95400" y="3203773"/>
            <a:ext cx="11125200" cy="40318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 основних принципів ефективного управління належать</a:t>
            </a:r>
            <a:r>
              <a:rPr lang="uk-UA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spcAft>
                <a:spcPts val="0"/>
              </a:spcAft>
            </a:pPr>
            <a:r>
              <a:rPr lang="uk-UA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цілеспрямованість;</a:t>
            </a:r>
          </a:p>
          <a:p>
            <a:pPr>
              <a:spcAft>
                <a:spcPts val="0"/>
              </a:spcAft>
            </a:pPr>
            <a:r>
              <a:rPr lang="uk-UA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системність;</a:t>
            </a:r>
          </a:p>
          <a:p>
            <a:pPr>
              <a:spcAft>
                <a:spcPts val="0"/>
              </a:spcAft>
            </a:pPr>
            <a:r>
              <a:rPr lang="uk-UA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наукова 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обґрунтованість управлінських рішень</a:t>
            </a:r>
            <a:r>
              <a:rPr lang="uk-UA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spcAft>
                <a:spcPts val="0"/>
              </a:spcAft>
            </a:pPr>
            <a:r>
              <a:rPr lang="uk-UA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економічна 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доцільність</a:t>
            </a:r>
            <a:r>
              <a:rPr lang="uk-UA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spcAft>
                <a:spcPts val="0"/>
              </a:spcAft>
            </a:pPr>
            <a:r>
              <a:rPr lang="uk-UA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соціальна 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відповідальність</a:t>
            </a:r>
            <a:r>
              <a:rPr lang="uk-UA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spcAft>
                <a:spcPts val="0"/>
              </a:spcAft>
            </a:pPr>
            <a:r>
              <a:rPr lang="uk-UA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безперервність 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управління</a:t>
            </a:r>
            <a:r>
              <a:rPr lang="uk-UA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spcAft>
                <a:spcPts val="0"/>
              </a:spcAft>
            </a:pPr>
            <a:r>
              <a:rPr lang="uk-UA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орієнтація </a:t>
            </a:r>
            <a:r>
              <a:rPr lang="uk-U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якість та безпеку пацієнта.</a:t>
            </a:r>
            <a:endParaRPr lang="uk-U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507969" y="2122822"/>
            <a:ext cx="6542459" cy="6391029"/>
            <a:chOff x="0" y="0"/>
            <a:chExt cx="4828540" cy="4716780"/>
          </a:xfrm>
        </p:grpSpPr>
        <p:sp>
          <p:nvSpPr>
            <p:cNvPr id="3" name="Freeform 3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2"/>
              <a:stretch>
                <a:fillRect l="-23271" r="-23271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8622086" y="2742158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969902" flipH="1" flipV="1">
            <a:off x="759180" y="896063"/>
            <a:ext cx="2240428" cy="2097601"/>
          </a:xfrm>
          <a:custGeom>
            <a:avLst/>
            <a:gdLst/>
            <a:ahLst/>
            <a:cxnLst/>
            <a:rect l="l" t="t" r="r" b="b"/>
            <a:pathLst>
              <a:path w="2240428" h="2097601">
                <a:moveTo>
                  <a:pt x="2240428" y="2097601"/>
                </a:moveTo>
                <a:lnTo>
                  <a:pt x="0" y="2097601"/>
                </a:lnTo>
                <a:lnTo>
                  <a:pt x="0" y="0"/>
                </a:lnTo>
                <a:lnTo>
                  <a:pt x="2240428" y="0"/>
                </a:lnTo>
                <a:lnTo>
                  <a:pt x="2240428" y="209760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050075">
            <a:off x="16118094" y="7406732"/>
            <a:ext cx="3437981" cy="2853524"/>
          </a:xfrm>
          <a:custGeom>
            <a:avLst/>
            <a:gdLst/>
            <a:ahLst/>
            <a:cxnLst/>
            <a:rect l="l" t="t" r="r" b="b"/>
            <a:pathLst>
              <a:path w="3437981" h="2853524">
                <a:moveTo>
                  <a:pt x="0" y="0"/>
                </a:moveTo>
                <a:lnTo>
                  <a:pt x="3437981" y="0"/>
                </a:lnTo>
                <a:lnTo>
                  <a:pt x="3437981" y="2853524"/>
                </a:lnTo>
                <a:lnTo>
                  <a:pt x="0" y="28535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4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5727380" y="6796328"/>
            <a:ext cx="2529431" cy="2336562"/>
          </a:xfrm>
          <a:custGeom>
            <a:avLst/>
            <a:gdLst/>
            <a:ahLst/>
            <a:cxnLst/>
            <a:rect l="l" t="t" r="r" b="b"/>
            <a:pathLst>
              <a:path w="2529431" h="2336562">
                <a:moveTo>
                  <a:pt x="0" y="0"/>
                </a:moveTo>
                <a:lnTo>
                  <a:pt x="2529430" y="0"/>
                </a:lnTo>
                <a:lnTo>
                  <a:pt x="2529430" y="2336562"/>
                </a:lnTo>
                <a:lnTo>
                  <a:pt x="0" y="23365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6403606" y="203402"/>
            <a:ext cx="2172141" cy="2066249"/>
          </a:xfrm>
          <a:custGeom>
            <a:avLst/>
            <a:gdLst/>
            <a:ahLst/>
            <a:cxnLst/>
            <a:rect l="l" t="t" r="r" b="b"/>
            <a:pathLst>
              <a:path w="2172141" h="2066249">
                <a:moveTo>
                  <a:pt x="0" y="0"/>
                </a:moveTo>
                <a:lnTo>
                  <a:pt x="2172140" y="0"/>
                </a:lnTo>
                <a:lnTo>
                  <a:pt x="2172140" y="2066249"/>
                </a:lnTo>
                <a:lnTo>
                  <a:pt x="0" y="20662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9086002"/>
            <a:ext cx="1378386" cy="344596"/>
          </a:xfrm>
          <a:custGeom>
            <a:avLst/>
            <a:gdLst/>
            <a:ahLst/>
            <a:cxnLst/>
            <a:rect l="l" t="t" r="r" b="b"/>
            <a:pathLst>
              <a:path w="1378386" h="344596">
                <a:moveTo>
                  <a:pt x="0" y="0"/>
                </a:moveTo>
                <a:lnTo>
                  <a:pt x="1378386" y="0"/>
                </a:lnTo>
                <a:lnTo>
                  <a:pt x="1378386" y="344596"/>
                </a:lnTo>
                <a:lnTo>
                  <a:pt x="0" y="34459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094584" y="673280"/>
            <a:ext cx="13138180" cy="1294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uk-UA" sz="50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Ключові категорії менеджменту: управлінські функції</a:t>
            </a:r>
            <a:endParaRPr lang="uk-UA" sz="50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296400" y="2642553"/>
            <a:ext cx="8540685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2400" b="1" dirty="0"/>
              <a:t>Планування</a:t>
            </a:r>
            <a:r>
              <a:rPr lang="uk-UA" sz="2400" dirty="0"/>
              <a:t> — це процес визначення цілей організації та шляхів їх </a:t>
            </a:r>
            <a:r>
              <a:rPr lang="uk-UA" sz="2400" dirty="0" smtClean="0"/>
              <a:t>досягнення.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527832" y="3625436"/>
            <a:ext cx="6998914" cy="214417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2400" dirty="0" smtClean="0"/>
              <a:t>У фармацевтичних </a:t>
            </a:r>
            <a:r>
              <a:rPr lang="uk-UA" sz="2400" dirty="0"/>
              <a:t>закладах планування охоплює</a:t>
            </a:r>
            <a:r>
              <a:rPr lang="uk-UA" sz="2400" dirty="0" smtClean="0"/>
              <a:t>: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планування </a:t>
            </a:r>
            <a:r>
              <a:rPr lang="uk-UA" sz="2400" dirty="0"/>
              <a:t>обсягів реалізації лікарських засобів</a:t>
            </a:r>
            <a:r>
              <a:rPr lang="uk-UA" sz="2400" dirty="0" smtClean="0"/>
              <a:t>;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формування </a:t>
            </a:r>
            <a:r>
              <a:rPr lang="uk-UA" sz="2400" dirty="0"/>
              <a:t>асортиментної політики</a:t>
            </a:r>
            <a:r>
              <a:rPr lang="uk-UA" sz="2400" dirty="0" smtClean="0"/>
              <a:t>;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фінансове </a:t>
            </a:r>
            <a:r>
              <a:rPr lang="uk-UA" sz="2400" dirty="0"/>
              <a:t>планування</a:t>
            </a:r>
            <a:r>
              <a:rPr lang="uk-UA" sz="2400" dirty="0" smtClean="0"/>
              <a:t>;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планування </a:t>
            </a:r>
            <a:r>
              <a:rPr lang="uk-UA" sz="2400" dirty="0"/>
              <a:t>кадрових ресурсів.</a:t>
            </a:r>
            <a:endParaRPr lang="en-US" sz="24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9296399" y="6172872"/>
            <a:ext cx="8540685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2400" b="1" dirty="0"/>
              <a:t>Організація </a:t>
            </a:r>
            <a:r>
              <a:rPr lang="uk-UA" sz="2400" dirty="0"/>
              <a:t>полягає у формуванні структури управління, розподілі обов’язків, повноважень та відповідальності між працівниками.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0" name="Freeform 4"/>
          <p:cNvSpPr/>
          <p:nvPr/>
        </p:nvSpPr>
        <p:spPr>
          <a:xfrm>
            <a:off x="8566059" y="6165664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Прямоугольник 20"/>
          <p:cNvSpPr/>
          <p:nvPr/>
        </p:nvSpPr>
        <p:spPr>
          <a:xfrm>
            <a:off x="8545920" y="7668811"/>
            <a:ext cx="8065680" cy="213391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2400" dirty="0"/>
              <a:t>Для аптечних закладів характерні</a:t>
            </a:r>
            <a:r>
              <a:rPr lang="uk-UA" sz="2400" dirty="0" smtClean="0"/>
              <a:t>: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чітка </a:t>
            </a:r>
            <a:r>
              <a:rPr lang="uk-UA" sz="2400" dirty="0"/>
              <a:t>ієрархія управління</a:t>
            </a:r>
            <a:r>
              <a:rPr lang="uk-UA" sz="2400" dirty="0" smtClean="0"/>
              <a:t>;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регламентовані </a:t>
            </a:r>
            <a:r>
              <a:rPr lang="uk-UA" sz="2400" dirty="0"/>
              <a:t>посадові інструкції</a:t>
            </a:r>
            <a:r>
              <a:rPr lang="uk-UA" sz="2400" dirty="0" smtClean="0"/>
              <a:t>;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розподіл </a:t>
            </a:r>
            <a:r>
              <a:rPr lang="uk-UA" sz="2400" dirty="0"/>
              <a:t>функцій між фармацевтичним та управлінським персоналом.</a:t>
            </a:r>
            <a:endParaRPr lang="en-US" sz="24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507969" y="2122822"/>
            <a:ext cx="6542459" cy="6391029"/>
            <a:chOff x="0" y="0"/>
            <a:chExt cx="4828540" cy="4716780"/>
          </a:xfrm>
        </p:grpSpPr>
        <p:sp>
          <p:nvSpPr>
            <p:cNvPr id="3" name="Freeform 3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2"/>
              <a:stretch>
                <a:fillRect l="-23271" r="-23271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8622086" y="2274480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969902" flipH="1" flipV="1">
            <a:off x="759180" y="896063"/>
            <a:ext cx="2240428" cy="2097601"/>
          </a:xfrm>
          <a:custGeom>
            <a:avLst/>
            <a:gdLst/>
            <a:ahLst/>
            <a:cxnLst/>
            <a:rect l="l" t="t" r="r" b="b"/>
            <a:pathLst>
              <a:path w="2240428" h="2097601">
                <a:moveTo>
                  <a:pt x="2240428" y="2097601"/>
                </a:moveTo>
                <a:lnTo>
                  <a:pt x="0" y="2097601"/>
                </a:lnTo>
                <a:lnTo>
                  <a:pt x="0" y="0"/>
                </a:lnTo>
                <a:lnTo>
                  <a:pt x="2240428" y="0"/>
                </a:lnTo>
                <a:lnTo>
                  <a:pt x="2240428" y="209760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050075">
            <a:off x="16118094" y="7406732"/>
            <a:ext cx="3437981" cy="2853524"/>
          </a:xfrm>
          <a:custGeom>
            <a:avLst/>
            <a:gdLst/>
            <a:ahLst/>
            <a:cxnLst/>
            <a:rect l="l" t="t" r="r" b="b"/>
            <a:pathLst>
              <a:path w="3437981" h="2853524">
                <a:moveTo>
                  <a:pt x="0" y="0"/>
                </a:moveTo>
                <a:lnTo>
                  <a:pt x="3437981" y="0"/>
                </a:lnTo>
                <a:lnTo>
                  <a:pt x="3437981" y="2853524"/>
                </a:lnTo>
                <a:lnTo>
                  <a:pt x="0" y="28535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4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5727380" y="6796328"/>
            <a:ext cx="2529431" cy="2336562"/>
          </a:xfrm>
          <a:custGeom>
            <a:avLst/>
            <a:gdLst/>
            <a:ahLst/>
            <a:cxnLst/>
            <a:rect l="l" t="t" r="r" b="b"/>
            <a:pathLst>
              <a:path w="2529431" h="2336562">
                <a:moveTo>
                  <a:pt x="0" y="0"/>
                </a:moveTo>
                <a:lnTo>
                  <a:pt x="2529430" y="0"/>
                </a:lnTo>
                <a:lnTo>
                  <a:pt x="2529430" y="2336562"/>
                </a:lnTo>
                <a:lnTo>
                  <a:pt x="0" y="23365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6403606" y="203402"/>
            <a:ext cx="2172141" cy="2066249"/>
          </a:xfrm>
          <a:custGeom>
            <a:avLst/>
            <a:gdLst/>
            <a:ahLst/>
            <a:cxnLst/>
            <a:rect l="l" t="t" r="r" b="b"/>
            <a:pathLst>
              <a:path w="2172141" h="2066249">
                <a:moveTo>
                  <a:pt x="0" y="0"/>
                </a:moveTo>
                <a:lnTo>
                  <a:pt x="2172140" y="0"/>
                </a:lnTo>
                <a:lnTo>
                  <a:pt x="2172140" y="2066249"/>
                </a:lnTo>
                <a:lnTo>
                  <a:pt x="0" y="20662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9086002"/>
            <a:ext cx="1378386" cy="344596"/>
          </a:xfrm>
          <a:custGeom>
            <a:avLst/>
            <a:gdLst/>
            <a:ahLst/>
            <a:cxnLst/>
            <a:rect l="l" t="t" r="r" b="b"/>
            <a:pathLst>
              <a:path w="1378386" h="344596">
                <a:moveTo>
                  <a:pt x="0" y="0"/>
                </a:moveTo>
                <a:lnTo>
                  <a:pt x="1378386" y="0"/>
                </a:lnTo>
                <a:lnTo>
                  <a:pt x="1378386" y="344596"/>
                </a:lnTo>
                <a:lnTo>
                  <a:pt x="0" y="34459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094584" y="673280"/>
            <a:ext cx="13138180" cy="1294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uk-UA" sz="50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Ключові категорії менеджменту: управлінські функції</a:t>
            </a:r>
            <a:endParaRPr lang="uk-UA" sz="50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296399" y="2317276"/>
            <a:ext cx="8540685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2400" b="1" dirty="0" smtClean="0"/>
              <a:t>Мотивація — </a:t>
            </a:r>
            <a:r>
              <a:rPr lang="uk-UA" sz="2400" dirty="0" smtClean="0"/>
              <a:t>це система заходів, спрямованих на спонукання персоналу до ефективної праці.</a:t>
            </a:r>
            <a:endParaRPr lang="uk-UA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4000" y="3306970"/>
            <a:ext cx="8382746" cy="255454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2400" dirty="0"/>
              <a:t>У фармацевтичній сфері мотивація включає</a:t>
            </a:r>
            <a:r>
              <a:rPr lang="uk-UA" sz="2400" dirty="0" smtClean="0"/>
              <a:t>: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матеріальне </a:t>
            </a:r>
            <a:r>
              <a:rPr lang="uk-UA" sz="2400" dirty="0"/>
              <a:t>стимулювання (заробітна плата, премії</a:t>
            </a:r>
            <a:r>
              <a:rPr lang="uk-UA" sz="2400" dirty="0" smtClean="0"/>
              <a:t>);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нематеріальні </a:t>
            </a:r>
            <a:r>
              <a:rPr lang="uk-UA" sz="2400" dirty="0"/>
              <a:t>стимули (кар’єрний ріст, навчання, визнання</a:t>
            </a:r>
            <a:r>
              <a:rPr lang="uk-UA" sz="2400" dirty="0" smtClean="0"/>
              <a:t>);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формування </a:t>
            </a:r>
            <a:r>
              <a:rPr lang="uk-UA" sz="2400" dirty="0"/>
              <a:t>професійної лояльності та корпоративної культури.</a:t>
            </a:r>
            <a:endParaRPr lang="en-US" sz="24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9320444" y="6083527"/>
            <a:ext cx="8540685" cy="81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2400" b="1" dirty="0" smtClean="0"/>
              <a:t>Контроль — </a:t>
            </a:r>
            <a:r>
              <a:rPr lang="uk-UA" sz="2400" dirty="0" smtClean="0"/>
              <a:t>це процес оцінки відповідності фактичних результатів запланованим показникам.</a:t>
            </a:r>
            <a:endParaRPr lang="uk-UA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0" name="Freeform 4"/>
          <p:cNvSpPr/>
          <p:nvPr/>
        </p:nvSpPr>
        <p:spPr>
          <a:xfrm>
            <a:off x="8632630" y="5966852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Прямоугольник 20"/>
          <p:cNvSpPr/>
          <p:nvPr/>
        </p:nvSpPr>
        <p:spPr>
          <a:xfrm>
            <a:off x="9144000" y="6911964"/>
            <a:ext cx="8065680" cy="214417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3220"/>
              </a:lnSpc>
            </a:pPr>
            <a:r>
              <a:rPr lang="ru-RU" sz="2400" dirty="0"/>
              <a:t>У </a:t>
            </a:r>
            <a:r>
              <a:rPr lang="uk-UA" sz="2400" dirty="0" smtClean="0"/>
              <a:t>фармацевтичних закладах контроль охоплює: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якість фармацевтичних послуг;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дотримання стандартів </a:t>
            </a:r>
            <a:r>
              <a:rPr lang="uk-UA" sz="2400" dirty="0" err="1" smtClean="0"/>
              <a:t>GxP</a:t>
            </a:r>
            <a:r>
              <a:rPr lang="uk-UA" sz="2400" dirty="0" smtClean="0"/>
              <a:t>;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фінансові показники;</a:t>
            </a:r>
          </a:p>
          <a:p>
            <a:pPr marL="342900" indent="-342900" algn="just">
              <a:lnSpc>
                <a:spcPts val="3220"/>
              </a:lnSpc>
              <a:buFont typeface="Wingdings" panose="05000000000000000000" pitchFamily="2" charset="2"/>
              <a:buChar char="q"/>
            </a:pPr>
            <a:r>
              <a:rPr lang="uk-UA" sz="2400" dirty="0" smtClean="0"/>
              <a:t>ефективність роботи персоналу.</a:t>
            </a:r>
            <a:endParaRPr lang="uk-UA" sz="24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80919" y="9367091"/>
            <a:ext cx="1120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/>
              <a:t>Координація</a:t>
            </a:r>
            <a:r>
              <a:rPr lang="uk-UA" sz="2400" dirty="0"/>
              <a:t> забезпечує узгодженість дій усіх підрозділів та працівників організації, особливо в умовах багатозадачності та змін.</a:t>
            </a:r>
          </a:p>
        </p:txBody>
      </p:sp>
      <p:sp>
        <p:nvSpPr>
          <p:cNvPr id="17" name="Freeform 4"/>
          <p:cNvSpPr/>
          <p:nvPr/>
        </p:nvSpPr>
        <p:spPr>
          <a:xfrm>
            <a:off x="4348708" y="9397113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1119689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316" y="390972"/>
            <a:ext cx="10858500" cy="939492"/>
          </a:xfrm>
        </p:spPr>
        <p:txBody>
          <a:bodyPr/>
          <a:lstStyle/>
          <a:p>
            <a:pPr algn="ctr"/>
            <a:r>
              <a:rPr lang="uk-UA" dirty="0"/>
              <a:t>Управлінське рішення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5268" y="1471092"/>
            <a:ext cx="11881320" cy="2700300"/>
          </a:xfrm>
        </p:spPr>
        <p:txBody>
          <a:bodyPr/>
          <a:lstStyle/>
          <a:p>
            <a:pPr marL="0" indent="0" algn="just">
              <a:buNone/>
            </a:pPr>
            <a:r>
              <a:rPr lang="uk-UA" dirty="0"/>
              <a:t>це формалізований на альтернативних засадах метод менеджменту, за допомогою якого керуюча система організації отримує можливість безпосередньо впливати на керовану. </a:t>
            </a:r>
            <a:endParaRPr lang="ru-RU" dirty="0"/>
          </a:p>
        </p:txBody>
      </p:sp>
      <p:pic>
        <p:nvPicPr>
          <p:cNvPr id="2050" name="Picture 2" descr="Міфи про прийняття рішень - Management.com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665" y="6547656"/>
            <a:ext cx="5667314" cy="340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67476" y="3691156"/>
            <a:ext cx="12062924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вольовий акт втручання суб’єкта управління в діяльність об’єкта управління для виходу з певної виробничо-господарської чи іншої ситуації. Таке рішення 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є</a:t>
            </a:r>
            <a:r>
              <a:rPr lang="uk-UA" sz="27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сукупним</a:t>
            </a:r>
            <a:r>
              <a:rPr lang="uk-UA" sz="27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результатом</a:t>
            </a:r>
            <a:r>
              <a:rPr lang="uk-UA" sz="27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творчого</a:t>
            </a:r>
            <a:r>
              <a:rPr lang="uk-UA" sz="27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пошуку</a:t>
            </a:r>
            <a:r>
              <a:rPr lang="uk-UA" sz="27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суб’єктом</a:t>
            </a:r>
            <a:r>
              <a:rPr lang="uk-UA" sz="27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управління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шляхів, напрямів, засобів виходу з виробничо-господарської </a:t>
            </a:r>
            <a:endParaRPr lang="uk-UA" sz="2700" dirty="0"/>
          </a:p>
        </p:txBody>
      </p:sp>
    </p:spTree>
    <p:extLst>
      <p:ext uri="{BB962C8B-B14F-4D97-AF65-F5344CB8AC3E}">
        <p14:creationId xmlns:p14="http://schemas.microsoft.com/office/powerpoint/2010/main" val="1848132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5328" y="407920"/>
            <a:ext cx="10858500" cy="956141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Фактори впливу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71292" y="2335188"/>
            <a:ext cx="3672408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700" b="1" dirty="0"/>
              <a:t>ступінь ризику</a:t>
            </a:r>
            <a:endParaRPr lang="ru-RU" sz="27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28251" y="3798770"/>
            <a:ext cx="3672408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700" b="1" dirty="0"/>
              <a:t>час</a:t>
            </a:r>
            <a:r>
              <a:rPr lang="uk-UA" sz="2700" dirty="0"/>
              <a:t> </a:t>
            </a:r>
            <a:r>
              <a:rPr lang="uk-UA" sz="2700" b="1" dirty="0"/>
              <a:t>для прийняття рішення</a:t>
            </a:r>
            <a:r>
              <a:rPr lang="uk-UA" sz="2700" dirty="0"/>
              <a:t> </a:t>
            </a:r>
            <a:endParaRPr lang="ru-RU" sz="27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71292" y="5355114"/>
            <a:ext cx="3672408" cy="11740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700" b="1" dirty="0"/>
              <a:t>ступінь підтримки менеджера колективом</a:t>
            </a:r>
            <a:r>
              <a:rPr lang="uk-UA" sz="2700" dirty="0"/>
              <a:t> </a:t>
            </a:r>
            <a:endParaRPr lang="ru-RU" sz="27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71292" y="7303740"/>
            <a:ext cx="3672408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700" b="1" dirty="0"/>
              <a:t>особисті здібності менеджера</a:t>
            </a:r>
            <a:r>
              <a:rPr lang="uk-UA" sz="2700" dirty="0"/>
              <a:t> </a:t>
            </a:r>
            <a:endParaRPr lang="ru-RU" sz="27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26893" y="8815907"/>
            <a:ext cx="3672408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700" b="1" dirty="0"/>
              <a:t>політика організації</a:t>
            </a:r>
            <a:r>
              <a:rPr lang="uk-UA" sz="2700" dirty="0"/>
              <a:t> </a:t>
            </a: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6983760" y="2335188"/>
            <a:ext cx="7236804" cy="86409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700" dirty="0"/>
              <a:t>завжди існує ймовірність прийняття неправильного рішення</a:t>
            </a:r>
            <a:endParaRPr lang="ru-RU" sz="2700" dirty="0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6973820" y="3398069"/>
            <a:ext cx="7236804" cy="1188132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700" dirty="0"/>
              <a:t>обсяг часу, який менеджер може використати для прийняття рішення, часто обмежена.</a:t>
            </a:r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6998730" y="4784985"/>
            <a:ext cx="7236804" cy="2734779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700" dirty="0"/>
              <a:t>цей фактор характеризує те, що нових менеджерів сприймають не зразу. Якщо порозуміння і підтримки інших менеджерів і підлеглих не вистачає, то проблему слід усувати за рахунок своїх особистих рис, які повинні сприяти виконанню прийнятих рішень.</a:t>
            </a: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6983760" y="7611809"/>
            <a:ext cx="7236804" cy="756084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700" dirty="0"/>
              <a:t>один з найбільш важливих факторів</a:t>
            </a: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7091772" y="8616533"/>
            <a:ext cx="7236804" cy="1153433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700" dirty="0"/>
              <a:t>Статус, влада, престиж, легкість виконання – усе це може вплинути на прийняття того чи іншого рішення.</a:t>
            </a:r>
          </a:p>
        </p:txBody>
      </p:sp>
    </p:spTree>
    <p:extLst>
      <p:ext uri="{BB962C8B-B14F-4D97-AF65-F5344CB8AC3E}">
        <p14:creationId xmlns:p14="http://schemas.microsoft.com/office/powerpoint/2010/main" val="1901543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5328" y="407919"/>
            <a:ext cx="10858500" cy="1495221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Три правила ухвалення управлінських рішень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31120984"/>
              </p:ext>
            </p:extLst>
          </p:nvPr>
        </p:nvGraphicFramePr>
        <p:xfrm>
          <a:off x="2879304" y="2095500"/>
          <a:ext cx="10836696" cy="7584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2155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Умови прийняття управлінських рішень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71292" y="2335188"/>
            <a:ext cx="11665296" cy="68047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uk-UA" sz="2700" b="1" u="sng" dirty="0"/>
              <a:t>Пра­во прийняття</a:t>
            </a:r>
            <a:r>
              <a:rPr lang="uk-UA" sz="2700" u="sng" dirty="0"/>
              <a:t> </a:t>
            </a:r>
            <a:r>
              <a:rPr lang="uk-UA" sz="2700" dirty="0"/>
              <a:t>рішень мають усі менеджери, але відповідні їх групи можуть приймати тільки конкретні рішення, а загальні рішення можуть приймати лише тільки лінійні керівники.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uk-UA" sz="2700" b="1" u="sng" dirty="0"/>
              <a:t>Повноваження</a:t>
            </a:r>
            <a:r>
              <a:rPr lang="uk-UA" sz="2700" b="1" dirty="0"/>
              <a:t> </a:t>
            </a:r>
            <a:r>
              <a:rPr lang="uk-UA" sz="2700" dirty="0"/>
              <a:t>характеризує межу між групами менеджерів при прийнятті рішень. Наприклад, завідувачі відділами оптової фармацевтичної фірми не можуть приймати рішення, які згідно посадових обов'язків може приймати тільки директор підприємства.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uk-UA" sz="2700" b="1" u="sng" dirty="0"/>
              <a:t>Обов'язковість</a:t>
            </a:r>
            <a:r>
              <a:rPr lang="uk-UA" sz="2700" dirty="0"/>
              <a:t> вимагає від менеджера обов'язкового прийняття рішення, якщо цього потребує ситуація, що склалась в організації.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uk-UA" sz="2700" b="1" u="sng" dirty="0"/>
              <a:t>Компетентність</a:t>
            </a:r>
            <a:r>
              <a:rPr lang="uk-UA" sz="2700" dirty="0"/>
              <a:t> характеризує вміння менеджера  приймати кваліфіковані рішення.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uk-UA" sz="2700" b="1" u="sng" dirty="0"/>
              <a:t>Відповідальність</a:t>
            </a:r>
            <a:r>
              <a:rPr lang="uk-UA" sz="2700" dirty="0"/>
              <a:t> показує, які санкції можна застосовувати сто­совно менеджера в результаті прийняття невдалого рішення.</a:t>
            </a:r>
          </a:p>
        </p:txBody>
      </p:sp>
    </p:spTree>
    <p:extLst>
      <p:ext uri="{BB962C8B-B14F-4D97-AF65-F5344CB8AC3E}">
        <p14:creationId xmlns:p14="http://schemas.microsoft.com/office/powerpoint/2010/main" val="467381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Умови прийняття управлінських рішень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55268" y="2443200"/>
            <a:ext cx="11773308" cy="3966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9060" marR="171450" indent="446723" algn="just">
              <a:spcBef>
                <a:spcPts val="15"/>
              </a:spcBef>
            </a:pPr>
            <a:r>
              <a:rPr lang="uk-UA" sz="2700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Рішення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має бути сформульовано </a:t>
            </a:r>
            <a:r>
              <a:rPr lang="uk-UA" sz="2700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чітко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uk-UA" sz="2700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лаконічно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та містити такі </a:t>
            </a:r>
            <a:r>
              <a:rPr lang="uk-UA" sz="2700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реквізити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:</a:t>
            </a:r>
            <a:endParaRPr lang="uk-UA" sz="27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28625" indent="-428625">
              <a:lnSpc>
                <a:spcPts val="2843"/>
              </a:lnSpc>
              <a:buClr>
                <a:srgbClr val="231F20"/>
              </a:buClr>
              <a:buSzPts val="1650"/>
              <a:buFont typeface="Wingdings" panose="05000000000000000000" pitchFamily="2" charset="2"/>
              <a:buChar char="ü"/>
              <a:tabLst>
                <a:tab pos="919163" algn="l"/>
              </a:tabLst>
            </a:pP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способи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та</a:t>
            </a:r>
            <a:r>
              <a:rPr lang="uk-UA" sz="2700" spc="-23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засоби</a:t>
            </a:r>
            <a:r>
              <a:rPr lang="uk-UA" sz="2700" spc="-23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виконання;</a:t>
            </a:r>
            <a:endParaRPr lang="uk-UA" dirty="0">
              <a:latin typeface="Calibri" panose="020F0502020204030204" pitchFamily="34" charset="0"/>
              <a:ea typeface="Tahoma" panose="020B0604030504040204" pitchFamily="34" charset="0"/>
            </a:endParaRPr>
          </a:p>
          <a:p>
            <a:pPr marL="428625" indent="-428625">
              <a:lnSpc>
                <a:spcPts val="2940"/>
              </a:lnSpc>
              <a:buClr>
                <a:srgbClr val="231F20"/>
              </a:buClr>
              <a:buSzPts val="1650"/>
              <a:buFont typeface="Wingdings" panose="05000000000000000000" pitchFamily="2" charset="2"/>
              <a:buChar char="ü"/>
              <a:tabLst>
                <a:tab pos="919163" algn="l"/>
              </a:tabLst>
            </a:pP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необхідні</a:t>
            </a:r>
            <a:r>
              <a:rPr lang="uk-UA" sz="2700" spc="-9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ресурси;</a:t>
            </a:r>
            <a:endParaRPr lang="uk-UA" dirty="0">
              <a:latin typeface="Calibri" panose="020F0502020204030204" pitchFamily="34" charset="0"/>
              <a:ea typeface="Tahoma" panose="020B0604030504040204" pitchFamily="34" charset="0"/>
            </a:endParaRPr>
          </a:p>
          <a:p>
            <a:pPr marL="428625" indent="-428625">
              <a:lnSpc>
                <a:spcPts val="2940"/>
              </a:lnSpc>
              <a:buClr>
                <a:srgbClr val="231F20"/>
              </a:buClr>
              <a:buSzPts val="1650"/>
              <a:buFont typeface="Wingdings" panose="05000000000000000000" pitchFamily="2" charset="2"/>
              <a:buChar char="ü"/>
              <a:tabLst>
                <a:tab pos="919163" algn="l"/>
              </a:tabLst>
            </a:pP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строки</a:t>
            </a:r>
            <a:r>
              <a:rPr lang="uk-UA" sz="2700" spc="4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виконання</a:t>
            </a:r>
            <a:r>
              <a:rPr lang="uk-UA" sz="2700" spc="53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за</a:t>
            </a:r>
            <a:r>
              <a:rPr lang="uk-UA" sz="2700" spc="4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кожною</a:t>
            </a:r>
            <a:r>
              <a:rPr lang="uk-UA" sz="2700" spc="53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з</a:t>
            </a:r>
            <a:r>
              <a:rPr lang="uk-UA" sz="2700" spc="53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позицій;</a:t>
            </a:r>
            <a:endParaRPr lang="uk-UA" dirty="0">
              <a:latin typeface="Calibri" panose="020F0502020204030204" pitchFamily="34" charset="0"/>
              <a:ea typeface="Tahoma" panose="020B0604030504040204" pitchFamily="34" charset="0"/>
            </a:endParaRPr>
          </a:p>
          <a:p>
            <a:pPr marL="428625" indent="-428625">
              <a:lnSpc>
                <a:spcPts val="2940"/>
              </a:lnSpc>
              <a:buClr>
                <a:srgbClr val="231F20"/>
              </a:buClr>
              <a:buSzPts val="1650"/>
              <a:buFont typeface="Wingdings" panose="05000000000000000000" pitchFamily="2" charset="2"/>
              <a:buChar char="ü"/>
              <a:tabLst>
                <a:tab pos="919163" algn="l"/>
              </a:tabLst>
            </a:pP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конкретні</a:t>
            </a:r>
            <a:r>
              <a:rPr lang="uk-UA" sz="2700" spc="27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виконавці;</a:t>
            </a:r>
            <a:endParaRPr lang="uk-UA" dirty="0">
              <a:latin typeface="Calibri" panose="020F0502020204030204" pitchFamily="34" charset="0"/>
              <a:ea typeface="Tahoma" panose="020B0604030504040204" pitchFamily="34" charset="0"/>
            </a:endParaRPr>
          </a:p>
          <a:p>
            <a:pPr marL="428625" marR="171450" indent="-428625" algn="just">
              <a:lnSpc>
                <a:spcPct val="96000"/>
              </a:lnSpc>
              <a:buClr>
                <a:srgbClr val="231F20"/>
              </a:buClr>
              <a:buSzPts val="1650"/>
              <a:buFont typeface="Wingdings" panose="05000000000000000000" pitchFamily="2" charset="2"/>
              <a:buChar char="ü"/>
              <a:tabLst>
                <a:tab pos="918210" algn="l"/>
              </a:tabLst>
            </a:pP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форми контролю та обліку проміжних і кінцевих ре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зультатів;</a:t>
            </a:r>
            <a:endParaRPr lang="uk-UA" dirty="0">
              <a:latin typeface="Calibri" panose="020F0502020204030204" pitchFamily="34" charset="0"/>
              <a:ea typeface="Tahoma" panose="020B0604030504040204" pitchFamily="34" charset="0"/>
            </a:endParaRPr>
          </a:p>
          <a:p>
            <a:pPr marL="428625" indent="-428625" algn="just">
              <a:lnSpc>
                <a:spcPts val="2873"/>
              </a:lnSpc>
              <a:buClr>
                <a:srgbClr val="231F20"/>
              </a:buClr>
              <a:buSzPts val="1650"/>
              <a:buFont typeface="Wingdings" panose="05000000000000000000" pitchFamily="2" charset="2"/>
              <a:buChar char="ü"/>
              <a:tabLst>
                <a:tab pos="919163" algn="l"/>
              </a:tabLst>
            </a:pP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порядок</a:t>
            </a:r>
            <a:r>
              <a:rPr lang="uk-UA" sz="2700" spc="-53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взаємодії</a:t>
            </a:r>
            <a:r>
              <a:rPr lang="uk-UA" sz="2700" spc="-53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виконавців;</a:t>
            </a:r>
            <a:endParaRPr lang="uk-UA" dirty="0">
              <a:latin typeface="Calibri" panose="020F0502020204030204" pitchFamily="34" charset="0"/>
              <a:ea typeface="Tahoma" panose="020B0604030504040204" pitchFamily="34" charset="0"/>
            </a:endParaRPr>
          </a:p>
          <a:p>
            <a:pPr marL="428625" marR="165735" indent="-428625" algn="just">
              <a:lnSpc>
                <a:spcPct val="96000"/>
              </a:lnSpc>
              <a:buClr>
                <a:srgbClr val="231F20"/>
              </a:buClr>
              <a:buSzPts val="1650"/>
              <a:buFont typeface="Wingdings" panose="05000000000000000000" pitchFamily="2" charset="2"/>
              <a:buChar char="ü"/>
              <a:tabLst>
                <a:tab pos="918210" algn="l"/>
              </a:tabLst>
            </a:pP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правомірність</a:t>
            </a:r>
            <a:r>
              <a:rPr lang="uk-UA" sz="2700" spc="3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документів,</a:t>
            </a:r>
            <a:r>
              <a:rPr lang="uk-UA" sz="2700" spc="3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які</a:t>
            </a:r>
            <a:r>
              <a:rPr lang="uk-UA" sz="2700" spc="3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можуть</a:t>
            </a:r>
            <a:r>
              <a:rPr lang="uk-UA" sz="2700" spc="3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бути</a:t>
            </a:r>
            <a:r>
              <a:rPr lang="uk-UA" sz="2700" spc="3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одержані</a:t>
            </a:r>
            <a:r>
              <a:rPr lang="uk-UA" sz="2700" spc="3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у процесі виконання рішення тощо.</a:t>
            </a:r>
            <a:endParaRPr lang="uk-UA" dirty="0">
              <a:latin typeface="Calibri" panose="020F0502020204030204" pitchFamily="34" charset="0"/>
              <a:ea typeface="Tahoma" panose="020B0604030504040204" pitchFamily="34" charset="0"/>
            </a:endParaRPr>
          </a:p>
        </p:txBody>
      </p:sp>
      <p:pic>
        <p:nvPicPr>
          <p:cNvPr id="3074" name="Picture 2" descr="Предмет Метод прийняття управлінських рішен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761" y="6655669"/>
            <a:ext cx="3553607" cy="355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113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2672" y="282960"/>
            <a:ext cx="10858500" cy="1047504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Функції управлінських рішень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3347610" y="2227176"/>
          <a:ext cx="10188624" cy="6504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4573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4400" y="3429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Характеристика інтуїтивних рішень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71292" y="2335188"/>
            <a:ext cx="11665296" cy="43204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700" b="1" dirty="0"/>
              <a:t>Інтуїтивне рішення</a:t>
            </a:r>
            <a:r>
              <a:rPr lang="uk-UA" sz="2700" dirty="0"/>
              <a:t> — це вибір, зроблений тільки на основі відчуття того, що він правильний. Особа, яка приймає рішення, не займається при цьому свідомим зважуванням «за» і «проти» по кожній альтернативі і не потребує розуміння ситуації. Просто менеджер робить вибір. Фахівець з управління Пітер </a:t>
            </a:r>
            <a:r>
              <a:rPr lang="uk-UA" sz="2700" dirty="0" err="1"/>
              <a:t>Шодербек</a:t>
            </a:r>
            <a:r>
              <a:rPr lang="uk-UA" sz="2700" dirty="0"/>
              <a:t> вказує, що у той час як збільшення кількості інформації про проблему може надавати помітну допомогу в прийнятті рішень керівникам середньої ланки, представникам вищого ешелону управління як і раніше приходиться спиратися на інтуїцію.</a:t>
            </a:r>
          </a:p>
        </p:txBody>
      </p:sp>
      <p:pic>
        <p:nvPicPr>
          <p:cNvPr id="4098" name="Picture 2" descr="Прийняття рішень: як спростити процес і зробити його ефективнішим —  Forbes.u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653" y="6979705"/>
            <a:ext cx="5489339" cy="288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114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5328" y="282960"/>
            <a:ext cx="10858500" cy="831480"/>
          </a:xfrm>
        </p:spPr>
        <p:txBody>
          <a:bodyPr>
            <a:normAutofit/>
          </a:bodyPr>
          <a:lstStyle/>
          <a:p>
            <a:pPr algn="ctr"/>
            <a:r>
              <a:rPr lang="uk-UA" sz="4800" dirty="0"/>
              <a:t>Рішення, засновані на судженнях</a:t>
            </a:r>
            <a:endParaRPr lang="ru-RU" sz="4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63280" y="1363080"/>
            <a:ext cx="7776864" cy="87489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400" b="1" dirty="0"/>
              <a:t>Рішення, засновані на судженнях</a:t>
            </a:r>
            <a:r>
              <a:rPr lang="uk-UA" sz="2400" dirty="0"/>
              <a:t> — це вибір, обумовлений знаннями або накопиченим досвідом. Менеджер використовує знання про те, що відбулося в подібних ситуаціях раніше, щоб спрогнозувати результат альтернативних варіантів вибору в поточній ситуації. Спираючи на здоровий глузд, </a:t>
            </a:r>
            <a:r>
              <a:rPr lang="uk-UA" sz="2400" b="1" dirty="0"/>
              <a:t>він вибирає альтернативу, що принесла успіх у минулому. </a:t>
            </a:r>
          </a:p>
          <a:p>
            <a:pPr algn="just"/>
            <a:r>
              <a:rPr lang="uk-UA" sz="2400" dirty="0"/>
              <a:t>Оскільки рішення на підставі судження приймається в голові менеджера, воно характеризується таким значним достоїнством, як </a:t>
            </a:r>
            <a:r>
              <a:rPr lang="uk-UA" sz="2400" b="1" dirty="0"/>
              <a:t>швидкість і дешевина </a:t>
            </a:r>
            <a:r>
              <a:rPr lang="uk-UA" sz="2400" dirty="0"/>
              <a:t>його прийняття. Воно спирається на </a:t>
            </a:r>
            <a:r>
              <a:rPr lang="uk-UA" sz="2400" b="1" dirty="0"/>
              <a:t>здоровий глузд</a:t>
            </a:r>
            <a:r>
              <a:rPr lang="uk-UA" sz="2400" dirty="0"/>
              <a:t>, але істинний здоровий глузд зустрічається дуже </a:t>
            </a:r>
            <a:r>
              <a:rPr lang="uk-UA" sz="2400" dirty="0" err="1"/>
              <a:t>рідко</a:t>
            </a:r>
            <a:r>
              <a:rPr lang="uk-UA" sz="2400" dirty="0"/>
              <a:t>. Це тим більше вірно, коли приходиться мати справу з людьми, позаяк найчастіше ситуація спотворюється потребами людей та іншими факторами. Але одного лише судження буде недостатньо для ухвалення рішення, коли </a:t>
            </a:r>
            <a:r>
              <a:rPr lang="uk-UA" sz="2400" u="sng" dirty="0"/>
              <a:t>ситуація унікальна чи дуже складна.</a:t>
            </a:r>
          </a:p>
        </p:txBody>
      </p:sp>
      <p:pic>
        <p:nvPicPr>
          <p:cNvPr id="5122" name="Picture 2" descr="Актуальні бізнес ідеї та бізнес проекти для відкриття бізнесу в Україні у  2024 році InVentur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8187"/>
          <a:stretch/>
        </p:blipFill>
        <p:spPr bwMode="auto">
          <a:xfrm>
            <a:off x="10656168" y="3523320"/>
            <a:ext cx="3672408" cy="452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235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35455" y="4207450"/>
            <a:ext cx="3854338" cy="3303758"/>
          </a:xfrm>
          <a:custGeom>
            <a:avLst/>
            <a:gdLst/>
            <a:ahLst/>
            <a:cxnLst/>
            <a:rect l="l" t="t" r="r" b="b"/>
            <a:pathLst>
              <a:path w="3911488" h="3911488">
                <a:moveTo>
                  <a:pt x="0" y="0"/>
                </a:moveTo>
                <a:lnTo>
                  <a:pt x="3911488" y="0"/>
                </a:lnTo>
                <a:lnTo>
                  <a:pt x="3911488" y="3911487"/>
                </a:lnTo>
                <a:lnTo>
                  <a:pt x="0" y="3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3" name="Freeform 3"/>
          <p:cNvSpPr/>
          <p:nvPr/>
        </p:nvSpPr>
        <p:spPr>
          <a:xfrm>
            <a:off x="9480293" y="4271651"/>
            <a:ext cx="3582436" cy="3239558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2" y="0"/>
                </a:lnTo>
                <a:lnTo>
                  <a:pt x="3505602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>
            <a:off x="13262120" y="4315505"/>
            <a:ext cx="3578080" cy="3233283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3" y="0"/>
                </a:lnTo>
                <a:lnTo>
                  <a:pt x="3505603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5" name="Freeform 5"/>
          <p:cNvSpPr/>
          <p:nvPr/>
        </p:nvSpPr>
        <p:spPr>
          <a:xfrm>
            <a:off x="6951013" y="3622561"/>
            <a:ext cx="789132" cy="1059238"/>
          </a:xfrm>
          <a:custGeom>
            <a:avLst/>
            <a:gdLst/>
            <a:ahLst/>
            <a:cxnLst/>
            <a:rect l="l" t="t" r="r" b="b"/>
            <a:pathLst>
              <a:path w="789132" h="1059238">
                <a:moveTo>
                  <a:pt x="0" y="0"/>
                </a:moveTo>
                <a:lnTo>
                  <a:pt x="789133" y="0"/>
                </a:lnTo>
                <a:lnTo>
                  <a:pt x="789133" y="1059238"/>
                </a:lnTo>
                <a:lnTo>
                  <a:pt x="0" y="1059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512627" y="3729121"/>
            <a:ext cx="1174235" cy="1172767"/>
          </a:xfrm>
          <a:custGeom>
            <a:avLst/>
            <a:gdLst/>
            <a:ahLst/>
            <a:cxnLst/>
            <a:rect l="l" t="t" r="r" b="b"/>
            <a:pathLst>
              <a:path w="1174235" h="1172767">
                <a:moveTo>
                  <a:pt x="0" y="0"/>
                </a:moveTo>
                <a:lnTo>
                  <a:pt x="1174234" y="0"/>
                </a:lnTo>
                <a:lnTo>
                  <a:pt x="1174234" y="1172767"/>
                </a:lnTo>
                <a:lnTo>
                  <a:pt x="0" y="11727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242968" y="4152180"/>
            <a:ext cx="3935946" cy="3359028"/>
          </a:xfrm>
          <a:custGeom>
            <a:avLst/>
            <a:gdLst/>
            <a:ahLst/>
            <a:cxnLst/>
            <a:rect l="l" t="t" r="r" b="b"/>
            <a:pathLst>
              <a:path w="4060220" h="4060220">
                <a:moveTo>
                  <a:pt x="0" y="0"/>
                </a:moveTo>
                <a:lnTo>
                  <a:pt x="4060220" y="0"/>
                </a:lnTo>
                <a:lnTo>
                  <a:pt x="4060220" y="4060220"/>
                </a:lnTo>
                <a:lnTo>
                  <a:pt x="0" y="4060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8" name="Freeform 8"/>
          <p:cNvSpPr/>
          <p:nvPr/>
        </p:nvSpPr>
        <p:spPr>
          <a:xfrm>
            <a:off x="2788384" y="4207450"/>
            <a:ext cx="1296864" cy="1388878"/>
          </a:xfrm>
          <a:custGeom>
            <a:avLst/>
            <a:gdLst/>
            <a:ahLst/>
            <a:cxnLst/>
            <a:rect l="l" t="t" r="r" b="b"/>
            <a:pathLst>
              <a:path w="1296864" h="1388878">
                <a:moveTo>
                  <a:pt x="0" y="0"/>
                </a:moveTo>
                <a:lnTo>
                  <a:pt x="1296865" y="0"/>
                </a:lnTo>
                <a:lnTo>
                  <a:pt x="1296865" y="1388877"/>
                </a:lnTo>
                <a:lnTo>
                  <a:pt x="0" y="13888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384044" y="3620629"/>
            <a:ext cx="1271650" cy="1281259"/>
          </a:xfrm>
          <a:custGeom>
            <a:avLst/>
            <a:gdLst/>
            <a:ahLst/>
            <a:cxnLst/>
            <a:rect l="l" t="t" r="r" b="b"/>
            <a:pathLst>
              <a:path w="1271650" h="1281259">
                <a:moveTo>
                  <a:pt x="0" y="0"/>
                </a:moveTo>
                <a:lnTo>
                  <a:pt x="1271650" y="0"/>
                </a:lnTo>
                <a:lnTo>
                  <a:pt x="1271650" y="1281259"/>
                </a:lnTo>
                <a:lnTo>
                  <a:pt x="0" y="12812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406515">
            <a:off x="15174647" y="120837"/>
            <a:ext cx="4235136" cy="2874598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258917">
            <a:off x="454160" y="7753145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067217" y="2884229"/>
            <a:ext cx="1971535" cy="179903"/>
          </a:xfrm>
          <a:custGeom>
            <a:avLst/>
            <a:gdLst/>
            <a:ahLst/>
            <a:cxnLst/>
            <a:rect l="l" t="t" r="r" b="b"/>
            <a:pathLst>
              <a:path w="1971535" h="179903">
                <a:moveTo>
                  <a:pt x="0" y="0"/>
                </a:moveTo>
                <a:lnTo>
                  <a:pt x="1971535" y="0"/>
                </a:lnTo>
                <a:lnTo>
                  <a:pt x="1971535" y="179902"/>
                </a:lnTo>
                <a:lnTo>
                  <a:pt x="0" y="17990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12483" y="3235219"/>
            <a:ext cx="830042" cy="972231"/>
          </a:xfrm>
          <a:custGeom>
            <a:avLst/>
            <a:gdLst/>
            <a:ahLst/>
            <a:cxnLst/>
            <a:rect l="l" t="t" r="r" b="b"/>
            <a:pathLst>
              <a:path w="830042" h="972231">
                <a:moveTo>
                  <a:pt x="0" y="0"/>
                </a:moveTo>
                <a:lnTo>
                  <a:pt x="830042" y="0"/>
                </a:lnTo>
                <a:lnTo>
                  <a:pt x="830042" y="972231"/>
                </a:lnTo>
                <a:lnTo>
                  <a:pt x="0" y="9722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6482961" y="8225799"/>
            <a:ext cx="981881" cy="742547"/>
          </a:xfrm>
          <a:custGeom>
            <a:avLst/>
            <a:gdLst/>
            <a:ahLst/>
            <a:cxnLst/>
            <a:rect l="l" t="t" r="r" b="b"/>
            <a:pathLst>
              <a:path w="981881" h="742547">
                <a:moveTo>
                  <a:pt x="981880" y="0"/>
                </a:moveTo>
                <a:lnTo>
                  <a:pt x="0" y="0"/>
                </a:lnTo>
                <a:lnTo>
                  <a:pt x="0" y="742548"/>
                </a:lnTo>
                <a:lnTo>
                  <a:pt x="981880" y="742548"/>
                </a:lnTo>
                <a:lnTo>
                  <a:pt x="98188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028700" y="-12305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085237" y="762844"/>
            <a:ext cx="13868400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uk-UA" sz="6999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Специфіка менеджменту у фармацевтичних закладах</a:t>
            </a:r>
            <a:endParaRPr lang="uk-UA" sz="6999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793924" y="5662062"/>
            <a:ext cx="2919900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 smtClean="0"/>
              <a:t>поєднання торговельної та медико-соціальної функцій;</a:t>
            </a:r>
            <a:endParaRPr lang="uk-UA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691996" y="5777051"/>
            <a:ext cx="3398406" cy="81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жорстке державне регулювання;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668438" y="5530538"/>
            <a:ext cx="3129311" cy="158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2"/>
              </a:lnSpc>
            </a:pPr>
            <a:r>
              <a:rPr lang="uk-UA" sz="2400" dirty="0" smtClean="0"/>
              <a:t>підвищена відповідальність за наслідки управлінських рішень;</a:t>
            </a:r>
            <a:endParaRPr lang="uk-UA" sz="2209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319270" y="5444403"/>
            <a:ext cx="3257953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необхідність дотримання професійної етики.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  <p:extLst>
      <p:ext uri="{BB962C8B-B14F-4D97-AF65-F5344CB8AC3E}">
        <p14:creationId xmlns:p14="http://schemas.microsoft.com/office/powerpoint/2010/main" val="3438694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19400" y="800100"/>
            <a:ext cx="11989332" cy="2410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3355" marR="96203" indent="446723" algn="just">
              <a:lnSpc>
                <a:spcPct val="93000"/>
              </a:lnSpc>
              <a:spcBef>
                <a:spcPts val="8"/>
              </a:spcBef>
            </a:pP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Менеджери</a:t>
            </a:r>
            <a:r>
              <a:rPr lang="uk-UA" sz="2700" spc="-14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охорони</a:t>
            </a:r>
            <a:r>
              <a:rPr lang="uk-UA" sz="2700" spc="-14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здоров’я</a:t>
            </a:r>
            <a:r>
              <a:rPr lang="uk-UA" sz="2700" spc="-13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повинні</a:t>
            </a:r>
            <a:r>
              <a:rPr lang="uk-UA" sz="2700" spc="-14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здійснювати</a:t>
            </a:r>
            <a:r>
              <a:rPr lang="uk-UA" sz="2700" spc="-14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управління системою, забезпечувати ефективне використання ре</a:t>
            </a:r>
            <a:r>
              <a:rPr lang="uk-UA" sz="27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сурсів.</a:t>
            </a:r>
            <a:r>
              <a:rPr lang="uk-UA" sz="27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Менеджер</a:t>
            </a:r>
            <a:r>
              <a:rPr lang="uk-UA" sz="27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</a:t>
            </a:r>
            <a:r>
              <a:rPr lang="uk-UA" sz="27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сфері</a:t>
            </a:r>
            <a:r>
              <a:rPr lang="uk-UA" sz="27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медичної</a:t>
            </a:r>
            <a:r>
              <a:rPr lang="uk-UA" sz="27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допомоги</a:t>
            </a:r>
            <a:r>
              <a:rPr lang="uk-UA" sz="27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керує</a:t>
            </a:r>
            <a:r>
              <a:rPr lang="uk-UA" sz="270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інфраструк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турою з метою ефективної організації діяльності надання медичних послуг. Галузь охорони здоров’я потребує двох типів керівників:</a:t>
            </a:r>
            <a:r>
              <a:rPr lang="uk-UA" sz="2700" spc="-14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менеджерів</a:t>
            </a:r>
            <a:r>
              <a:rPr lang="uk-UA" sz="2700" b="1" spc="-14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та</a:t>
            </a:r>
            <a:r>
              <a:rPr lang="uk-UA" sz="2700" b="1" spc="-13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управлінців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r>
              <a:rPr lang="uk-UA" sz="2700" spc="-14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Це</a:t>
            </a:r>
            <a:r>
              <a:rPr lang="uk-UA" sz="2700" spc="-14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пов’язано</a:t>
            </a:r>
            <a:r>
              <a:rPr lang="uk-UA" sz="2700" spc="-13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</a:t>
            </a:r>
            <a:r>
              <a:rPr lang="uk-UA" sz="2700" spc="-14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тим,</a:t>
            </a:r>
            <a:r>
              <a:rPr lang="uk-UA" sz="2700" spc="-14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що на сьогодні в галузі охорони здоров’я функціонують </a:t>
            </a:r>
            <a:r>
              <a:rPr lang="uk-UA" sz="2700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два типи </a:t>
            </a:r>
            <a:r>
              <a:rPr lang="uk-UA" sz="2700" b="1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організацій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uk-UA" sz="27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26" name="Picture 2" descr="Міжнародний поділ праці: форми розвитку, види, основні фактори та  застосува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229100"/>
            <a:ext cx="5724636" cy="360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296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00652" y="4422935"/>
            <a:ext cx="11557284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700" spc="-1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державні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1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заклади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1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охорони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1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здоров’я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1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(лікарні,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поліклініки, клініки при медичних науково-дослідних інсти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тутах,</a:t>
            </a:r>
            <a:r>
              <a:rPr lang="uk-UA" sz="2700" spc="-8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санітарно-епідеміологічні</a:t>
            </a:r>
            <a:r>
              <a:rPr lang="uk-UA" sz="2700" spc="-8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станції,</a:t>
            </a:r>
            <a:r>
              <a:rPr lang="uk-UA" sz="2700" spc="-8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центри</a:t>
            </a:r>
            <a:r>
              <a:rPr lang="uk-UA" sz="2700" spc="-8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здоров’я</a:t>
            </a:r>
            <a:r>
              <a:rPr lang="uk-UA" sz="2700" spc="-8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тощо),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що функціонують як організації, які не є самостійними господарчими суб’єктами</a:t>
            </a:r>
            <a:endParaRPr lang="uk-UA" sz="27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95328" y="1903140"/>
            <a:ext cx="3996444" cy="9721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700" dirty="0"/>
              <a:t>Управлінці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603940" y="2338975"/>
            <a:ext cx="56166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державні службовці, працівники органів державної влади, керівники</a:t>
            </a:r>
            <a:r>
              <a:rPr lang="uk-UA" sz="2700" spc="22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органів</a:t>
            </a:r>
            <a:r>
              <a:rPr lang="uk-UA" sz="2700" spc="23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управління</a:t>
            </a:r>
            <a:r>
              <a:rPr lang="uk-UA" sz="2700" spc="22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охорони</a:t>
            </a:r>
            <a:r>
              <a:rPr lang="uk-UA" sz="2700" spc="233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здоров’я</a:t>
            </a:r>
            <a:endParaRPr lang="uk-UA" sz="27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23381" y="8167836"/>
            <a:ext cx="11557284" cy="12514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3355" marR="94298" indent="446723" algn="just">
              <a:lnSpc>
                <a:spcPct val="93000"/>
              </a:lnSpc>
              <a:spcBef>
                <a:spcPts val="8"/>
              </a:spcBef>
            </a:pP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Вони</a:t>
            </a:r>
            <a:r>
              <a:rPr lang="uk-UA" sz="2700" spc="22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формують </a:t>
            </a:r>
            <a:r>
              <a:rPr lang="uk-UA" sz="27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державну політику та стратегію в галузі охорони здоров’я, організовують соціальне управління охороною громадського </a:t>
            </a:r>
            <a:r>
              <a:rPr lang="uk-UA" sz="2700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здоров’я.</a:t>
            </a:r>
            <a:endParaRPr lang="uk-UA" sz="27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Правая фигурная скобка 7"/>
          <p:cNvSpPr/>
          <p:nvPr/>
        </p:nvSpPr>
        <p:spPr>
          <a:xfrm rot="5400000">
            <a:off x="7492143" y="1282172"/>
            <a:ext cx="1727769" cy="1144927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sz="2700"/>
          </a:p>
        </p:txBody>
      </p:sp>
      <p:sp>
        <p:nvSpPr>
          <p:cNvPr id="9" name="Овальная выноска 8"/>
          <p:cNvSpPr/>
          <p:nvPr/>
        </p:nvSpPr>
        <p:spPr>
          <a:xfrm>
            <a:off x="7199783" y="282960"/>
            <a:ext cx="6934886" cy="1772547"/>
          </a:xfrm>
          <a:prstGeom prst="wedgeEllipseCallout">
            <a:avLst>
              <a:gd name="adj1" fmla="val -49851"/>
              <a:gd name="adj2" fmla="val 685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100" dirty="0"/>
              <a:t>отримують фінансування з державного бюджету, держава чітко визначає і контролює всі статті витрат</a:t>
            </a:r>
          </a:p>
        </p:txBody>
      </p:sp>
    </p:spTree>
    <p:extLst>
      <p:ext uri="{BB962C8B-B14F-4D97-AF65-F5344CB8AC3E}">
        <p14:creationId xmlns:p14="http://schemas.microsoft.com/office/powerpoint/2010/main" val="2075381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71292" y="3955368"/>
            <a:ext cx="1155728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700" dirty="0"/>
              <a:t>заклади охорони здоров’я недержавної форми власності, що функціонують як самостійні господарчі суб’єкти в умовах ринку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95328" y="1363080"/>
            <a:ext cx="4860540" cy="16201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/>
              <a:t>Менеджери</a:t>
            </a:r>
          </a:p>
        </p:txBody>
      </p:sp>
      <p:pic>
        <p:nvPicPr>
          <p:cNvPr id="2050" name="Picture 2" descr="Презентація спеціальност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676" y="5896973"/>
            <a:ext cx="5078592" cy="326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423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35455" y="4207450"/>
            <a:ext cx="3854338" cy="3303758"/>
          </a:xfrm>
          <a:custGeom>
            <a:avLst/>
            <a:gdLst/>
            <a:ahLst/>
            <a:cxnLst/>
            <a:rect l="l" t="t" r="r" b="b"/>
            <a:pathLst>
              <a:path w="3911488" h="3911488">
                <a:moveTo>
                  <a:pt x="0" y="0"/>
                </a:moveTo>
                <a:lnTo>
                  <a:pt x="3911488" y="0"/>
                </a:lnTo>
                <a:lnTo>
                  <a:pt x="3911488" y="3911487"/>
                </a:lnTo>
                <a:lnTo>
                  <a:pt x="0" y="3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3" name="Freeform 3"/>
          <p:cNvSpPr/>
          <p:nvPr/>
        </p:nvSpPr>
        <p:spPr>
          <a:xfrm>
            <a:off x="9480293" y="4271651"/>
            <a:ext cx="3582436" cy="3239558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2" y="0"/>
                </a:lnTo>
                <a:lnTo>
                  <a:pt x="3505602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>
            <a:off x="13262120" y="4315505"/>
            <a:ext cx="3578080" cy="3233283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3" y="0"/>
                </a:lnTo>
                <a:lnTo>
                  <a:pt x="3505603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5" name="Freeform 5"/>
          <p:cNvSpPr/>
          <p:nvPr/>
        </p:nvSpPr>
        <p:spPr>
          <a:xfrm>
            <a:off x="6951013" y="3622561"/>
            <a:ext cx="789132" cy="1059238"/>
          </a:xfrm>
          <a:custGeom>
            <a:avLst/>
            <a:gdLst/>
            <a:ahLst/>
            <a:cxnLst/>
            <a:rect l="l" t="t" r="r" b="b"/>
            <a:pathLst>
              <a:path w="789132" h="1059238">
                <a:moveTo>
                  <a:pt x="0" y="0"/>
                </a:moveTo>
                <a:lnTo>
                  <a:pt x="789133" y="0"/>
                </a:lnTo>
                <a:lnTo>
                  <a:pt x="789133" y="1059238"/>
                </a:lnTo>
                <a:lnTo>
                  <a:pt x="0" y="1059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512627" y="3729121"/>
            <a:ext cx="1174235" cy="1172767"/>
          </a:xfrm>
          <a:custGeom>
            <a:avLst/>
            <a:gdLst/>
            <a:ahLst/>
            <a:cxnLst/>
            <a:rect l="l" t="t" r="r" b="b"/>
            <a:pathLst>
              <a:path w="1174235" h="1172767">
                <a:moveTo>
                  <a:pt x="0" y="0"/>
                </a:moveTo>
                <a:lnTo>
                  <a:pt x="1174234" y="0"/>
                </a:lnTo>
                <a:lnTo>
                  <a:pt x="1174234" y="1172767"/>
                </a:lnTo>
                <a:lnTo>
                  <a:pt x="0" y="11727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242968" y="4152180"/>
            <a:ext cx="3935946" cy="3359028"/>
          </a:xfrm>
          <a:custGeom>
            <a:avLst/>
            <a:gdLst/>
            <a:ahLst/>
            <a:cxnLst/>
            <a:rect l="l" t="t" r="r" b="b"/>
            <a:pathLst>
              <a:path w="4060220" h="4060220">
                <a:moveTo>
                  <a:pt x="0" y="0"/>
                </a:moveTo>
                <a:lnTo>
                  <a:pt x="4060220" y="0"/>
                </a:lnTo>
                <a:lnTo>
                  <a:pt x="4060220" y="4060220"/>
                </a:lnTo>
                <a:lnTo>
                  <a:pt x="0" y="4060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8" name="Freeform 8"/>
          <p:cNvSpPr/>
          <p:nvPr/>
        </p:nvSpPr>
        <p:spPr>
          <a:xfrm>
            <a:off x="2788384" y="4207450"/>
            <a:ext cx="1296864" cy="1388878"/>
          </a:xfrm>
          <a:custGeom>
            <a:avLst/>
            <a:gdLst/>
            <a:ahLst/>
            <a:cxnLst/>
            <a:rect l="l" t="t" r="r" b="b"/>
            <a:pathLst>
              <a:path w="1296864" h="1388878">
                <a:moveTo>
                  <a:pt x="0" y="0"/>
                </a:moveTo>
                <a:lnTo>
                  <a:pt x="1296865" y="0"/>
                </a:lnTo>
                <a:lnTo>
                  <a:pt x="1296865" y="1388877"/>
                </a:lnTo>
                <a:lnTo>
                  <a:pt x="0" y="13888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384044" y="3620629"/>
            <a:ext cx="1271650" cy="1281259"/>
          </a:xfrm>
          <a:custGeom>
            <a:avLst/>
            <a:gdLst/>
            <a:ahLst/>
            <a:cxnLst/>
            <a:rect l="l" t="t" r="r" b="b"/>
            <a:pathLst>
              <a:path w="1271650" h="1281259">
                <a:moveTo>
                  <a:pt x="0" y="0"/>
                </a:moveTo>
                <a:lnTo>
                  <a:pt x="1271650" y="0"/>
                </a:lnTo>
                <a:lnTo>
                  <a:pt x="1271650" y="1281259"/>
                </a:lnTo>
                <a:lnTo>
                  <a:pt x="0" y="12812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406515">
            <a:off x="16230836" y="58316"/>
            <a:ext cx="3146757" cy="2393321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258917">
            <a:off x="454160" y="7753145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033669" y="2595980"/>
            <a:ext cx="1971535" cy="179903"/>
          </a:xfrm>
          <a:custGeom>
            <a:avLst/>
            <a:gdLst/>
            <a:ahLst/>
            <a:cxnLst/>
            <a:rect l="l" t="t" r="r" b="b"/>
            <a:pathLst>
              <a:path w="1971535" h="179903">
                <a:moveTo>
                  <a:pt x="0" y="0"/>
                </a:moveTo>
                <a:lnTo>
                  <a:pt x="1971535" y="0"/>
                </a:lnTo>
                <a:lnTo>
                  <a:pt x="1971535" y="179902"/>
                </a:lnTo>
                <a:lnTo>
                  <a:pt x="0" y="17990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12483" y="3235219"/>
            <a:ext cx="830042" cy="972231"/>
          </a:xfrm>
          <a:custGeom>
            <a:avLst/>
            <a:gdLst/>
            <a:ahLst/>
            <a:cxnLst/>
            <a:rect l="l" t="t" r="r" b="b"/>
            <a:pathLst>
              <a:path w="830042" h="972231">
                <a:moveTo>
                  <a:pt x="0" y="0"/>
                </a:moveTo>
                <a:lnTo>
                  <a:pt x="830042" y="0"/>
                </a:lnTo>
                <a:lnTo>
                  <a:pt x="830042" y="972231"/>
                </a:lnTo>
                <a:lnTo>
                  <a:pt x="0" y="9722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6482961" y="8225799"/>
            <a:ext cx="981881" cy="742547"/>
          </a:xfrm>
          <a:custGeom>
            <a:avLst/>
            <a:gdLst/>
            <a:ahLst/>
            <a:cxnLst/>
            <a:rect l="l" t="t" r="r" b="b"/>
            <a:pathLst>
              <a:path w="981881" h="742547">
                <a:moveTo>
                  <a:pt x="981880" y="0"/>
                </a:moveTo>
                <a:lnTo>
                  <a:pt x="0" y="0"/>
                </a:lnTo>
                <a:lnTo>
                  <a:pt x="0" y="742548"/>
                </a:lnTo>
                <a:lnTo>
                  <a:pt x="981880" y="742548"/>
                </a:lnTo>
                <a:lnTo>
                  <a:pt x="98188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028700" y="-12305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085237" y="762844"/>
            <a:ext cx="13868400" cy="170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uk-UA" sz="40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Взаємозв’язок менеджменту та якості фармацевтичних послуг</a:t>
            </a:r>
            <a:endParaRPr lang="uk-UA" sz="40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109300" y="5622870"/>
            <a:ext cx="2327557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доступність лікарських засобів;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691996" y="5777051"/>
            <a:ext cx="3398406" cy="81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рівень фармацевтичної опіки;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668438" y="5530538"/>
            <a:ext cx="3129311" cy="788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2"/>
              </a:lnSpc>
            </a:pPr>
            <a:r>
              <a:rPr lang="uk-UA" sz="2400" dirty="0"/>
              <a:t>безпеку застосування препаратів;</a:t>
            </a:r>
            <a:endParaRPr lang="en-US" sz="2209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319270" y="5444403"/>
            <a:ext cx="3257953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задоволеність </a:t>
            </a:r>
            <a:r>
              <a:rPr lang="uk-UA" sz="2400" dirty="0" smtClean="0"/>
              <a:t>пацієнтів і як наслідок репутацію аптечного закладу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28800" y="8172103"/>
            <a:ext cx="14477999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Якість фармацевтичних послуг є результатом </a:t>
            </a:r>
            <a:r>
              <a:rPr lang="uk-UA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якісних управлінських рішень.</a:t>
            </a:r>
            <a:endParaRPr lang="uk-UA" sz="3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80300" y="2922828"/>
            <a:ext cx="83552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 smtClean="0"/>
              <a:t>Ефективний менеджмент безпосередньо впливає на:</a:t>
            </a:r>
            <a:endParaRPr lang="uk-UA" sz="2800" dirty="0"/>
          </a:p>
        </p:txBody>
      </p: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задоволеність пацієнтів;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alt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92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35455" y="4207450"/>
            <a:ext cx="3854338" cy="3303758"/>
          </a:xfrm>
          <a:custGeom>
            <a:avLst/>
            <a:gdLst/>
            <a:ahLst/>
            <a:cxnLst/>
            <a:rect l="l" t="t" r="r" b="b"/>
            <a:pathLst>
              <a:path w="3911488" h="3911488">
                <a:moveTo>
                  <a:pt x="0" y="0"/>
                </a:moveTo>
                <a:lnTo>
                  <a:pt x="3911488" y="0"/>
                </a:lnTo>
                <a:lnTo>
                  <a:pt x="3911488" y="3911487"/>
                </a:lnTo>
                <a:lnTo>
                  <a:pt x="0" y="3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3" name="Freeform 3"/>
          <p:cNvSpPr/>
          <p:nvPr/>
        </p:nvSpPr>
        <p:spPr>
          <a:xfrm>
            <a:off x="9480293" y="4271651"/>
            <a:ext cx="3582436" cy="3239558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2" y="0"/>
                </a:lnTo>
                <a:lnTo>
                  <a:pt x="3505602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>
            <a:off x="13262120" y="4315505"/>
            <a:ext cx="3578080" cy="3233283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3" y="0"/>
                </a:lnTo>
                <a:lnTo>
                  <a:pt x="3505603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5" name="Freeform 5"/>
          <p:cNvSpPr/>
          <p:nvPr/>
        </p:nvSpPr>
        <p:spPr>
          <a:xfrm>
            <a:off x="6951013" y="3622561"/>
            <a:ext cx="789132" cy="1059238"/>
          </a:xfrm>
          <a:custGeom>
            <a:avLst/>
            <a:gdLst/>
            <a:ahLst/>
            <a:cxnLst/>
            <a:rect l="l" t="t" r="r" b="b"/>
            <a:pathLst>
              <a:path w="789132" h="1059238">
                <a:moveTo>
                  <a:pt x="0" y="0"/>
                </a:moveTo>
                <a:lnTo>
                  <a:pt x="789133" y="0"/>
                </a:lnTo>
                <a:lnTo>
                  <a:pt x="789133" y="1059238"/>
                </a:lnTo>
                <a:lnTo>
                  <a:pt x="0" y="1059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512627" y="3729121"/>
            <a:ext cx="1174235" cy="1172767"/>
          </a:xfrm>
          <a:custGeom>
            <a:avLst/>
            <a:gdLst/>
            <a:ahLst/>
            <a:cxnLst/>
            <a:rect l="l" t="t" r="r" b="b"/>
            <a:pathLst>
              <a:path w="1174235" h="1172767">
                <a:moveTo>
                  <a:pt x="0" y="0"/>
                </a:moveTo>
                <a:lnTo>
                  <a:pt x="1174234" y="0"/>
                </a:lnTo>
                <a:lnTo>
                  <a:pt x="1174234" y="1172767"/>
                </a:lnTo>
                <a:lnTo>
                  <a:pt x="0" y="11727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242968" y="4152180"/>
            <a:ext cx="3935946" cy="3359028"/>
          </a:xfrm>
          <a:custGeom>
            <a:avLst/>
            <a:gdLst/>
            <a:ahLst/>
            <a:cxnLst/>
            <a:rect l="l" t="t" r="r" b="b"/>
            <a:pathLst>
              <a:path w="4060220" h="4060220">
                <a:moveTo>
                  <a:pt x="0" y="0"/>
                </a:moveTo>
                <a:lnTo>
                  <a:pt x="4060220" y="0"/>
                </a:lnTo>
                <a:lnTo>
                  <a:pt x="4060220" y="4060220"/>
                </a:lnTo>
                <a:lnTo>
                  <a:pt x="0" y="4060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8" name="Freeform 8"/>
          <p:cNvSpPr/>
          <p:nvPr/>
        </p:nvSpPr>
        <p:spPr>
          <a:xfrm>
            <a:off x="2618143" y="3987360"/>
            <a:ext cx="1296864" cy="1388878"/>
          </a:xfrm>
          <a:custGeom>
            <a:avLst/>
            <a:gdLst/>
            <a:ahLst/>
            <a:cxnLst/>
            <a:rect l="l" t="t" r="r" b="b"/>
            <a:pathLst>
              <a:path w="1296864" h="1388878">
                <a:moveTo>
                  <a:pt x="0" y="0"/>
                </a:moveTo>
                <a:lnTo>
                  <a:pt x="1296865" y="0"/>
                </a:lnTo>
                <a:lnTo>
                  <a:pt x="1296865" y="1388877"/>
                </a:lnTo>
                <a:lnTo>
                  <a:pt x="0" y="13888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384044" y="3620629"/>
            <a:ext cx="1271650" cy="1281259"/>
          </a:xfrm>
          <a:custGeom>
            <a:avLst/>
            <a:gdLst/>
            <a:ahLst/>
            <a:cxnLst/>
            <a:rect l="l" t="t" r="r" b="b"/>
            <a:pathLst>
              <a:path w="1271650" h="1281259">
                <a:moveTo>
                  <a:pt x="0" y="0"/>
                </a:moveTo>
                <a:lnTo>
                  <a:pt x="1271650" y="0"/>
                </a:lnTo>
                <a:lnTo>
                  <a:pt x="1271650" y="1281259"/>
                </a:lnTo>
                <a:lnTo>
                  <a:pt x="0" y="12812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406515">
            <a:off x="15174647" y="120837"/>
            <a:ext cx="4235136" cy="2874598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258917">
            <a:off x="454160" y="7753145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067217" y="2884229"/>
            <a:ext cx="1971535" cy="179903"/>
          </a:xfrm>
          <a:custGeom>
            <a:avLst/>
            <a:gdLst/>
            <a:ahLst/>
            <a:cxnLst/>
            <a:rect l="l" t="t" r="r" b="b"/>
            <a:pathLst>
              <a:path w="1971535" h="179903">
                <a:moveTo>
                  <a:pt x="0" y="0"/>
                </a:moveTo>
                <a:lnTo>
                  <a:pt x="1971535" y="0"/>
                </a:lnTo>
                <a:lnTo>
                  <a:pt x="1971535" y="179902"/>
                </a:lnTo>
                <a:lnTo>
                  <a:pt x="0" y="17990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12483" y="3235219"/>
            <a:ext cx="830042" cy="972231"/>
          </a:xfrm>
          <a:custGeom>
            <a:avLst/>
            <a:gdLst/>
            <a:ahLst/>
            <a:cxnLst/>
            <a:rect l="l" t="t" r="r" b="b"/>
            <a:pathLst>
              <a:path w="830042" h="972231">
                <a:moveTo>
                  <a:pt x="0" y="0"/>
                </a:moveTo>
                <a:lnTo>
                  <a:pt x="830042" y="0"/>
                </a:lnTo>
                <a:lnTo>
                  <a:pt x="830042" y="972231"/>
                </a:lnTo>
                <a:lnTo>
                  <a:pt x="0" y="9722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8124997" y="8457943"/>
            <a:ext cx="981881" cy="742547"/>
          </a:xfrm>
          <a:custGeom>
            <a:avLst/>
            <a:gdLst/>
            <a:ahLst/>
            <a:cxnLst/>
            <a:rect l="l" t="t" r="r" b="b"/>
            <a:pathLst>
              <a:path w="981881" h="742547">
                <a:moveTo>
                  <a:pt x="981880" y="0"/>
                </a:moveTo>
                <a:lnTo>
                  <a:pt x="0" y="0"/>
                </a:lnTo>
                <a:lnTo>
                  <a:pt x="0" y="742548"/>
                </a:lnTo>
                <a:lnTo>
                  <a:pt x="981880" y="742548"/>
                </a:lnTo>
                <a:lnTo>
                  <a:pt x="98188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028700" y="-12305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362200" y="402587"/>
            <a:ext cx="13868400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uk-UA" sz="4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Роль управлінця-фармацевта у системі охорони здоров’я</a:t>
            </a:r>
            <a:endParaRPr lang="uk-UA" sz="4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790237" y="5833185"/>
            <a:ext cx="2989057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організатор діяльності аптечного закладу;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691996" y="5777051"/>
            <a:ext cx="3398406" cy="81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лідер фармацевтичної команди;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668438" y="5530538"/>
            <a:ext cx="3129311" cy="1185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2"/>
              </a:lnSpc>
            </a:pPr>
            <a:r>
              <a:rPr lang="uk-UA" sz="2400" dirty="0"/>
              <a:t>гарант якості фармацевтичних послуг;</a:t>
            </a:r>
            <a:endParaRPr lang="en-US" sz="2209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319270" y="5444403"/>
            <a:ext cx="3257953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 smtClean="0"/>
              <a:t>посередник між системою охорони здоров’я та пацієнтом;</a:t>
            </a:r>
            <a:endParaRPr lang="uk-UA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019800" y="7975006"/>
            <a:ext cx="55347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400" dirty="0" smtClean="0"/>
              <a:t>носій професійних та етичних стандартів.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502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01461" y="2270362"/>
            <a:ext cx="4427332" cy="4552527"/>
          </a:xfrm>
          <a:custGeom>
            <a:avLst/>
            <a:gdLst/>
            <a:ahLst/>
            <a:cxnLst/>
            <a:rect l="l" t="t" r="r" b="b"/>
            <a:pathLst>
              <a:path w="4427332" h="4552527">
                <a:moveTo>
                  <a:pt x="0" y="0"/>
                </a:moveTo>
                <a:lnTo>
                  <a:pt x="4427333" y="0"/>
                </a:lnTo>
                <a:lnTo>
                  <a:pt x="4427333" y="4552526"/>
                </a:lnTo>
                <a:lnTo>
                  <a:pt x="0" y="45525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400" y="2162771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363121" flipH="1">
            <a:off x="13119612" y="144835"/>
            <a:ext cx="940503" cy="3271314"/>
          </a:xfrm>
          <a:custGeom>
            <a:avLst/>
            <a:gdLst/>
            <a:ahLst/>
            <a:cxnLst/>
            <a:rect l="l" t="t" r="r" b="b"/>
            <a:pathLst>
              <a:path w="940503" h="3271314">
                <a:moveTo>
                  <a:pt x="940502" y="0"/>
                </a:moveTo>
                <a:lnTo>
                  <a:pt x="0" y="0"/>
                </a:lnTo>
                <a:lnTo>
                  <a:pt x="0" y="3271313"/>
                </a:lnTo>
                <a:lnTo>
                  <a:pt x="940502" y="3271313"/>
                </a:lnTo>
                <a:lnTo>
                  <a:pt x="94050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657413" y="1311531"/>
            <a:ext cx="1203773" cy="300943"/>
          </a:xfrm>
          <a:custGeom>
            <a:avLst/>
            <a:gdLst/>
            <a:ahLst/>
            <a:cxnLst/>
            <a:rect l="l" t="t" r="r" b="b"/>
            <a:pathLst>
              <a:path w="1203773" h="300943">
                <a:moveTo>
                  <a:pt x="0" y="0"/>
                </a:moveTo>
                <a:lnTo>
                  <a:pt x="1203774" y="0"/>
                </a:lnTo>
                <a:lnTo>
                  <a:pt x="1203774" y="300943"/>
                </a:lnTo>
                <a:lnTo>
                  <a:pt x="0" y="3009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62000" y="2274669"/>
            <a:ext cx="11125949" cy="287258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3200" dirty="0"/>
              <a:t>Менеджмент у галузі охорони здоров’я є комплексною системою управління, що поєднує економічну ефективність, соціальну відповідальність та орієнтацію на якість. У фармацевтичній сфері роль менеджменту зростає, а управлінець-фармацевт стає ключовою фігурою у забезпеченні сталого розвитку аптечних закладів і системи охорони здоров’я загалом.</a:t>
            </a:r>
            <a:endParaRPr lang="en-US" sz="32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pic>
        <p:nvPicPr>
          <p:cNvPr id="2054" name="Picture 6" descr="Сохраните сегодня 23 идей на доске «челики для презентаций» | презентация,  доски для презентаций, белые люди и т. д.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600700"/>
            <a:ext cx="3342707" cy="436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134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1864</Words>
  <Application>Microsoft Office PowerPoint</Application>
  <PresentationFormat>Произвольный</PresentationFormat>
  <Paragraphs>172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Wingdings</vt:lpstr>
      <vt:lpstr>Poppins Bold</vt:lpstr>
      <vt:lpstr>Calibri</vt:lpstr>
      <vt:lpstr>Times New Roman</vt:lpstr>
      <vt:lpstr>Arial MT</vt:lpstr>
      <vt:lpstr>Arial</vt:lpstr>
      <vt:lpstr>Garet</vt:lpstr>
      <vt:lpstr>Tahoma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Управлінське рішення </vt:lpstr>
      <vt:lpstr>Фактори впливу</vt:lpstr>
      <vt:lpstr>Три правила ухвалення управлінських рішень</vt:lpstr>
      <vt:lpstr>Умови прийняття управлінських рішень</vt:lpstr>
      <vt:lpstr>Умови прийняття управлінських рішень</vt:lpstr>
      <vt:lpstr>Функції управлінських рішень</vt:lpstr>
      <vt:lpstr>Характеристика інтуїтивних рішень</vt:lpstr>
      <vt:lpstr>Рішення, засновані на судженнях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№1_Менеджмент в ОЗ</dc:title>
  <cp:lastModifiedBy>Учетная запись Майкрософт</cp:lastModifiedBy>
  <cp:revision>37</cp:revision>
  <dcterms:created xsi:type="dcterms:W3CDTF">2006-08-16T00:00:00Z</dcterms:created>
  <dcterms:modified xsi:type="dcterms:W3CDTF">2026-01-29T12:40:12Z</dcterms:modified>
  <dc:identifier>DAG_cGeNO-0</dc:identifier>
</cp:coreProperties>
</file>