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0" r:id="rId4"/>
    <p:sldId id="276" r:id="rId5"/>
    <p:sldId id="265" r:id="rId6"/>
    <p:sldId id="296" r:id="rId7"/>
    <p:sldId id="277" r:id="rId8"/>
    <p:sldId id="261" r:id="rId9"/>
    <p:sldId id="278" r:id="rId10"/>
    <p:sldId id="297" r:id="rId11"/>
    <p:sldId id="274" r:id="rId12"/>
    <p:sldId id="298" r:id="rId13"/>
    <p:sldId id="295" r:id="rId14"/>
  </p:sldIdLst>
  <p:sldSz cx="18288000" cy="10287000"/>
  <p:notesSz cx="6858000" cy="9144000"/>
  <p:embeddedFontLst>
    <p:embeddedFont>
      <p:font typeface="Poppins Bold" panose="020B0604020202020204" charset="0"/>
      <p:regular r:id="rId15"/>
    </p:embeddedFont>
    <p:embeddedFont>
      <p:font typeface="Garet" panose="020B0604020202020204" charset="-52"/>
      <p:regular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8" d="100"/>
          <a:sy n="58" d="100"/>
        </p:scale>
        <p:origin x="13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30E3B4-BBCF-4DD8-8FBB-B8D2980C0806}" type="doc">
      <dgm:prSet loTypeId="urn:microsoft.com/office/officeart/2009/3/layout/PlusandMinus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8A8CF5D7-2BE2-4CE9-98FE-F40411CC8BEB}">
      <dgm:prSet phldrT="[Текст]" custT="1"/>
      <dgm:spPr/>
      <dgm:t>
        <a:bodyPr/>
        <a:lstStyle/>
        <a:p>
          <a:r>
            <a:rPr lang="uk-UA" sz="2800" dirty="0" smtClean="0"/>
            <a:t>- стабільність</a:t>
          </a:r>
        </a:p>
        <a:p>
          <a:r>
            <a:rPr lang="uk-UA" sz="2800" dirty="0" smtClean="0"/>
            <a:t>- соціальні гарантії</a:t>
          </a:r>
          <a:endParaRPr lang="uk-UA" sz="2800" dirty="0"/>
        </a:p>
      </dgm:t>
    </dgm:pt>
    <dgm:pt modelId="{46E0DE01-D8E7-4F6A-84E8-42928CCF0256}" type="parTrans" cxnId="{9318F45E-E37F-45E6-BA0B-CA8A1BAC6ED9}">
      <dgm:prSet/>
      <dgm:spPr/>
      <dgm:t>
        <a:bodyPr/>
        <a:lstStyle/>
        <a:p>
          <a:endParaRPr lang="uk-UA"/>
        </a:p>
      </dgm:t>
    </dgm:pt>
    <dgm:pt modelId="{46EB2ECB-FC93-4875-B234-DF8FC95DA1E2}" type="sibTrans" cxnId="{9318F45E-E37F-45E6-BA0B-CA8A1BAC6ED9}">
      <dgm:prSet/>
      <dgm:spPr/>
      <dgm:t>
        <a:bodyPr/>
        <a:lstStyle/>
        <a:p>
          <a:endParaRPr lang="uk-UA"/>
        </a:p>
      </dgm:t>
    </dgm:pt>
    <dgm:pt modelId="{7F69E7B5-926D-444B-AC2D-605B4F2D06CD}">
      <dgm:prSet phldrT="[Текст]"/>
      <dgm:spPr/>
      <dgm:t>
        <a:bodyPr/>
        <a:lstStyle/>
        <a:p>
          <a:r>
            <a:rPr lang="uk-UA" noProof="0" dirty="0" smtClean="0"/>
            <a:t>- слабкий зв’язок між результатами праці та рівнем доходу</a:t>
          </a:r>
          <a:r>
            <a:rPr lang="ru-RU" dirty="0" smtClean="0"/>
            <a:t>;</a:t>
          </a:r>
        </a:p>
        <a:p>
          <a:r>
            <a:rPr lang="uk-UA" dirty="0" smtClean="0"/>
            <a:t>- низька мотиваційна гнучкість</a:t>
          </a:r>
          <a:endParaRPr lang="uk-UA" dirty="0"/>
        </a:p>
      </dgm:t>
    </dgm:pt>
    <dgm:pt modelId="{DBBBF94C-EBC2-4A1B-AEC9-A7CD047A3185}" type="parTrans" cxnId="{BF1E5733-0472-4E32-8A87-0DAB9556FA15}">
      <dgm:prSet/>
      <dgm:spPr/>
      <dgm:t>
        <a:bodyPr/>
        <a:lstStyle/>
        <a:p>
          <a:endParaRPr lang="uk-UA"/>
        </a:p>
      </dgm:t>
    </dgm:pt>
    <dgm:pt modelId="{3E95FA1C-249B-4CF6-8DE8-B9D4DB3978AF}" type="sibTrans" cxnId="{BF1E5733-0472-4E32-8A87-0DAB9556FA15}">
      <dgm:prSet/>
      <dgm:spPr/>
      <dgm:t>
        <a:bodyPr/>
        <a:lstStyle/>
        <a:p>
          <a:endParaRPr lang="uk-UA"/>
        </a:p>
      </dgm:t>
    </dgm:pt>
    <dgm:pt modelId="{05A69B27-3651-4055-9026-73A327CA5FFD}" type="pres">
      <dgm:prSet presAssocID="{F630E3B4-BBCF-4DD8-8FBB-B8D2980C0806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</dgm:pt>
    <dgm:pt modelId="{DD69813F-BB63-4DA9-A052-D27577D4FBF6}" type="pres">
      <dgm:prSet presAssocID="{F630E3B4-BBCF-4DD8-8FBB-B8D2980C0806}" presName="Background" presStyleLbl="bgImgPlace1" presStyleIdx="0" presStyleCn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</dgm:pt>
    <dgm:pt modelId="{54CFA926-C2FA-496F-B2F3-161E43446B14}" type="pres">
      <dgm:prSet presAssocID="{F630E3B4-BBCF-4DD8-8FBB-B8D2980C0806}" presName="ParentText1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68AFF4D-D891-40E0-AA9B-F44C0EEB0545}" type="pres">
      <dgm:prSet presAssocID="{F630E3B4-BBCF-4DD8-8FBB-B8D2980C0806}" presName="ParentText2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B091F22-878E-4C3E-A02C-98338E9F7FA6}" type="pres">
      <dgm:prSet presAssocID="{F630E3B4-BBCF-4DD8-8FBB-B8D2980C0806}" presName="Plus" presStyleLbl="alignNode1" presStyleIdx="0" presStyleCnt="2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</dgm:pt>
    <dgm:pt modelId="{016698AC-58C4-462B-9153-4B8392554190}" type="pres">
      <dgm:prSet presAssocID="{F630E3B4-BBCF-4DD8-8FBB-B8D2980C0806}" presName="Minus" presStyleLbl="alignNode1" presStyleIdx="1" presStyleCnt="2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</dgm:pt>
    <dgm:pt modelId="{6664DC2D-719F-4346-9790-2BA916121E96}" type="pres">
      <dgm:prSet presAssocID="{F630E3B4-BBCF-4DD8-8FBB-B8D2980C0806}" presName="Divider" presStyleLbl="parChTrans1D1" presStyleIdx="0" presStyleCnt="1"/>
      <dgm:spPr/>
    </dgm:pt>
  </dgm:ptLst>
  <dgm:cxnLst>
    <dgm:cxn modelId="{A6D22AC7-F083-4A33-9E68-A6378A51BFCA}" type="presOf" srcId="{7F69E7B5-926D-444B-AC2D-605B4F2D06CD}" destId="{568AFF4D-D891-40E0-AA9B-F44C0EEB0545}" srcOrd="0" destOrd="0" presId="urn:microsoft.com/office/officeart/2009/3/layout/PlusandMinus"/>
    <dgm:cxn modelId="{9318F45E-E37F-45E6-BA0B-CA8A1BAC6ED9}" srcId="{F630E3B4-BBCF-4DD8-8FBB-B8D2980C0806}" destId="{8A8CF5D7-2BE2-4CE9-98FE-F40411CC8BEB}" srcOrd="0" destOrd="0" parTransId="{46E0DE01-D8E7-4F6A-84E8-42928CCF0256}" sibTransId="{46EB2ECB-FC93-4875-B234-DF8FC95DA1E2}"/>
    <dgm:cxn modelId="{BF1E5733-0472-4E32-8A87-0DAB9556FA15}" srcId="{F630E3B4-BBCF-4DD8-8FBB-B8D2980C0806}" destId="{7F69E7B5-926D-444B-AC2D-605B4F2D06CD}" srcOrd="1" destOrd="0" parTransId="{DBBBF94C-EBC2-4A1B-AEC9-A7CD047A3185}" sibTransId="{3E95FA1C-249B-4CF6-8DE8-B9D4DB3978AF}"/>
    <dgm:cxn modelId="{719F8120-B60A-4E24-820D-043DE6929301}" type="presOf" srcId="{F630E3B4-BBCF-4DD8-8FBB-B8D2980C0806}" destId="{05A69B27-3651-4055-9026-73A327CA5FFD}" srcOrd="0" destOrd="0" presId="urn:microsoft.com/office/officeart/2009/3/layout/PlusandMinus"/>
    <dgm:cxn modelId="{0337C770-6422-4746-9957-A045F5A18C60}" type="presOf" srcId="{8A8CF5D7-2BE2-4CE9-98FE-F40411CC8BEB}" destId="{54CFA926-C2FA-496F-B2F3-161E43446B14}" srcOrd="0" destOrd="0" presId="urn:microsoft.com/office/officeart/2009/3/layout/PlusandMinus"/>
    <dgm:cxn modelId="{0A6B6CA3-C7E1-42A2-8BCF-EEFE600DA080}" type="presParOf" srcId="{05A69B27-3651-4055-9026-73A327CA5FFD}" destId="{DD69813F-BB63-4DA9-A052-D27577D4FBF6}" srcOrd="0" destOrd="0" presId="urn:microsoft.com/office/officeart/2009/3/layout/PlusandMinus"/>
    <dgm:cxn modelId="{188234CD-CB5D-4D3C-B40E-EE4B61D453C0}" type="presParOf" srcId="{05A69B27-3651-4055-9026-73A327CA5FFD}" destId="{54CFA926-C2FA-496F-B2F3-161E43446B14}" srcOrd="1" destOrd="0" presId="urn:microsoft.com/office/officeart/2009/3/layout/PlusandMinus"/>
    <dgm:cxn modelId="{2585317D-FF3F-47E3-A376-1DCA5D3C552A}" type="presParOf" srcId="{05A69B27-3651-4055-9026-73A327CA5FFD}" destId="{568AFF4D-D891-40E0-AA9B-F44C0EEB0545}" srcOrd="2" destOrd="0" presId="urn:microsoft.com/office/officeart/2009/3/layout/PlusandMinus"/>
    <dgm:cxn modelId="{E7AF8D91-B512-4FB4-B6D8-E6EF88C08DE8}" type="presParOf" srcId="{05A69B27-3651-4055-9026-73A327CA5FFD}" destId="{7B091F22-878E-4C3E-A02C-98338E9F7FA6}" srcOrd="3" destOrd="0" presId="urn:microsoft.com/office/officeart/2009/3/layout/PlusandMinus"/>
    <dgm:cxn modelId="{A64EDE87-5413-4AC7-A76C-275B7424BE90}" type="presParOf" srcId="{05A69B27-3651-4055-9026-73A327CA5FFD}" destId="{016698AC-58C4-462B-9153-4B8392554190}" srcOrd="4" destOrd="0" presId="urn:microsoft.com/office/officeart/2009/3/layout/PlusandMinus"/>
    <dgm:cxn modelId="{37B3BBD0-2C46-4309-B129-AEEFA60FC768}" type="presParOf" srcId="{05A69B27-3651-4055-9026-73A327CA5FFD}" destId="{6664DC2D-719F-4346-9790-2BA916121E96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630E3B4-BBCF-4DD8-8FBB-B8D2980C0806}" type="doc">
      <dgm:prSet loTypeId="urn:microsoft.com/office/officeart/2009/3/layout/PlusandMinus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8A8CF5D7-2BE2-4CE9-98FE-F40411CC8BEB}">
      <dgm:prSet phldrT="[Текст]" custT="1"/>
      <dgm:spPr/>
      <dgm:t>
        <a:bodyPr/>
        <a:lstStyle/>
        <a:p>
          <a:r>
            <a:rPr lang="uk-UA" sz="2800" dirty="0" smtClean="0"/>
            <a:t>- Висока мотивація</a:t>
          </a:r>
        </a:p>
        <a:p>
          <a:r>
            <a:rPr lang="uk-UA" sz="2800" dirty="0" smtClean="0"/>
            <a:t>- Орієнтація на результат</a:t>
          </a:r>
          <a:endParaRPr lang="uk-UA" sz="2800" dirty="0"/>
        </a:p>
      </dgm:t>
    </dgm:pt>
    <dgm:pt modelId="{46E0DE01-D8E7-4F6A-84E8-42928CCF0256}" type="parTrans" cxnId="{9318F45E-E37F-45E6-BA0B-CA8A1BAC6ED9}">
      <dgm:prSet/>
      <dgm:spPr/>
      <dgm:t>
        <a:bodyPr/>
        <a:lstStyle/>
        <a:p>
          <a:endParaRPr lang="uk-UA"/>
        </a:p>
      </dgm:t>
    </dgm:pt>
    <dgm:pt modelId="{46EB2ECB-FC93-4875-B234-DF8FC95DA1E2}" type="sibTrans" cxnId="{9318F45E-E37F-45E6-BA0B-CA8A1BAC6ED9}">
      <dgm:prSet/>
      <dgm:spPr/>
      <dgm:t>
        <a:bodyPr/>
        <a:lstStyle/>
        <a:p>
          <a:endParaRPr lang="uk-UA"/>
        </a:p>
      </dgm:t>
    </dgm:pt>
    <dgm:pt modelId="{7F69E7B5-926D-444B-AC2D-605B4F2D06CD}">
      <dgm:prSet phldrT="[Текст]" custT="1"/>
      <dgm:spPr/>
      <dgm:t>
        <a:bodyPr/>
        <a:lstStyle/>
        <a:p>
          <a:r>
            <a:rPr lang="uk-UA" sz="3400" noProof="0" dirty="0" smtClean="0"/>
            <a:t>- </a:t>
          </a:r>
          <a:r>
            <a:rPr lang="uk-UA" sz="2800" noProof="0" dirty="0" smtClean="0"/>
            <a:t>Можливе домінування комерціалізації над принципами фармацевтичної етики</a:t>
          </a:r>
          <a:endParaRPr lang="uk-UA" sz="2800" dirty="0"/>
        </a:p>
      </dgm:t>
    </dgm:pt>
    <dgm:pt modelId="{DBBBF94C-EBC2-4A1B-AEC9-A7CD047A3185}" type="parTrans" cxnId="{BF1E5733-0472-4E32-8A87-0DAB9556FA15}">
      <dgm:prSet/>
      <dgm:spPr/>
      <dgm:t>
        <a:bodyPr/>
        <a:lstStyle/>
        <a:p>
          <a:endParaRPr lang="uk-UA"/>
        </a:p>
      </dgm:t>
    </dgm:pt>
    <dgm:pt modelId="{3E95FA1C-249B-4CF6-8DE8-B9D4DB3978AF}" type="sibTrans" cxnId="{BF1E5733-0472-4E32-8A87-0DAB9556FA15}">
      <dgm:prSet/>
      <dgm:spPr/>
      <dgm:t>
        <a:bodyPr/>
        <a:lstStyle/>
        <a:p>
          <a:endParaRPr lang="uk-UA"/>
        </a:p>
      </dgm:t>
    </dgm:pt>
    <dgm:pt modelId="{05A69B27-3651-4055-9026-73A327CA5FFD}" type="pres">
      <dgm:prSet presAssocID="{F630E3B4-BBCF-4DD8-8FBB-B8D2980C0806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</dgm:pt>
    <dgm:pt modelId="{DD69813F-BB63-4DA9-A052-D27577D4FBF6}" type="pres">
      <dgm:prSet presAssocID="{F630E3B4-BBCF-4DD8-8FBB-B8D2980C0806}" presName="Background" presStyleLbl="bgImgPlace1" presStyleIdx="0" presStyleCn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</dgm:pt>
    <dgm:pt modelId="{54CFA926-C2FA-496F-B2F3-161E43446B14}" type="pres">
      <dgm:prSet presAssocID="{F630E3B4-BBCF-4DD8-8FBB-B8D2980C0806}" presName="ParentText1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68AFF4D-D891-40E0-AA9B-F44C0EEB0545}" type="pres">
      <dgm:prSet presAssocID="{F630E3B4-BBCF-4DD8-8FBB-B8D2980C0806}" presName="ParentText2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B091F22-878E-4C3E-A02C-98338E9F7FA6}" type="pres">
      <dgm:prSet presAssocID="{F630E3B4-BBCF-4DD8-8FBB-B8D2980C0806}" presName="Plus" presStyleLbl="alignNode1" presStyleIdx="0" presStyleCnt="2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</dgm:pt>
    <dgm:pt modelId="{016698AC-58C4-462B-9153-4B8392554190}" type="pres">
      <dgm:prSet presAssocID="{F630E3B4-BBCF-4DD8-8FBB-B8D2980C0806}" presName="Minus" presStyleLbl="alignNode1" presStyleIdx="1" presStyleCnt="2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</dgm:pt>
    <dgm:pt modelId="{6664DC2D-719F-4346-9790-2BA916121E96}" type="pres">
      <dgm:prSet presAssocID="{F630E3B4-BBCF-4DD8-8FBB-B8D2980C0806}" presName="Divider" presStyleLbl="parChTrans1D1" presStyleIdx="0" presStyleCnt="1"/>
      <dgm:spPr/>
    </dgm:pt>
  </dgm:ptLst>
  <dgm:cxnLst>
    <dgm:cxn modelId="{15470CCA-AA41-4D40-992C-28500812CAFC}" type="presOf" srcId="{8A8CF5D7-2BE2-4CE9-98FE-F40411CC8BEB}" destId="{54CFA926-C2FA-496F-B2F3-161E43446B14}" srcOrd="0" destOrd="0" presId="urn:microsoft.com/office/officeart/2009/3/layout/PlusandMinus"/>
    <dgm:cxn modelId="{6CA6DB82-2144-4C62-B3C9-F16E3BFDF02D}" type="presOf" srcId="{F630E3B4-BBCF-4DD8-8FBB-B8D2980C0806}" destId="{05A69B27-3651-4055-9026-73A327CA5FFD}" srcOrd="0" destOrd="0" presId="urn:microsoft.com/office/officeart/2009/3/layout/PlusandMinus"/>
    <dgm:cxn modelId="{9318F45E-E37F-45E6-BA0B-CA8A1BAC6ED9}" srcId="{F630E3B4-BBCF-4DD8-8FBB-B8D2980C0806}" destId="{8A8CF5D7-2BE2-4CE9-98FE-F40411CC8BEB}" srcOrd="0" destOrd="0" parTransId="{46E0DE01-D8E7-4F6A-84E8-42928CCF0256}" sibTransId="{46EB2ECB-FC93-4875-B234-DF8FC95DA1E2}"/>
    <dgm:cxn modelId="{84E718E1-F520-4C9C-B08D-4A814A2AF24F}" type="presOf" srcId="{7F69E7B5-926D-444B-AC2D-605B4F2D06CD}" destId="{568AFF4D-D891-40E0-AA9B-F44C0EEB0545}" srcOrd="0" destOrd="0" presId="urn:microsoft.com/office/officeart/2009/3/layout/PlusandMinus"/>
    <dgm:cxn modelId="{BF1E5733-0472-4E32-8A87-0DAB9556FA15}" srcId="{F630E3B4-BBCF-4DD8-8FBB-B8D2980C0806}" destId="{7F69E7B5-926D-444B-AC2D-605B4F2D06CD}" srcOrd="1" destOrd="0" parTransId="{DBBBF94C-EBC2-4A1B-AEC9-A7CD047A3185}" sibTransId="{3E95FA1C-249B-4CF6-8DE8-B9D4DB3978AF}"/>
    <dgm:cxn modelId="{13302D87-B3F8-4407-AE0F-50C499A72C60}" type="presParOf" srcId="{05A69B27-3651-4055-9026-73A327CA5FFD}" destId="{DD69813F-BB63-4DA9-A052-D27577D4FBF6}" srcOrd="0" destOrd="0" presId="urn:microsoft.com/office/officeart/2009/3/layout/PlusandMinus"/>
    <dgm:cxn modelId="{D5C90449-0922-4B89-B357-7DF237BC8A49}" type="presParOf" srcId="{05A69B27-3651-4055-9026-73A327CA5FFD}" destId="{54CFA926-C2FA-496F-B2F3-161E43446B14}" srcOrd="1" destOrd="0" presId="urn:microsoft.com/office/officeart/2009/3/layout/PlusandMinus"/>
    <dgm:cxn modelId="{F525A962-EE5D-4532-8423-E6A348BAE0BB}" type="presParOf" srcId="{05A69B27-3651-4055-9026-73A327CA5FFD}" destId="{568AFF4D-D891-40E0-AA9B-F44C0EEB0545}" srcOrd="2" destOrd="0" presId="urn:microsoft.com/office/officeart/2009/3/layout/PlusandMinus"/>
    <dgm:cxn modelId="{78762B7B-63A7-4889-97F8-952D414B8C8B}" type="presParOf" srcId="{05A69B27-3651-4055-9026-73A327CA5FFD}" destId="{7B091F22-878E-4C3E-A02C-98338E9F7FA6}" srcOrd="3" destOrd="0" presId="urn:microsoft.com/office/officeart/2009/3/layout/PlusandMinus"/>
    <dgm:cxn modelId="{1A742B19-AAFA-4DCF-B613-33714820A4CF}" type="presParOf" srcId="{05A69B27-3651-4055-9026-73A327CA5FFD}" destId="{016698AC-58C4-462B-9153-4B8392554190}" srcOrd="4" destOrd="0" presId="urn:microsoft.com/office/officeart/2009/3/layout/PlusandMinus"/>
    <dgm:cxn modelId="{8FCF4E1A-6948-432A-B4EB-9FACDBE691D2}" type="presParOf" srcId="{05A69B27-3651-4055-9026-73A327CA5FFD}" destId="{6664DC2D-719F-4346-9790-2BA916121E96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69813F-BB63-4DA9-A052-D27577D4FBF6}">
      <dsp:nvSpPr>
        <dsp:cNvPr id="0" name=""/>
        <dsp:cNvSpPr/>
      </dsp:nvSpPr>
      <dsp:spPr>
        <a:xfrm>
          <a:off x="713231" y="1102287"/>
          <a:ext cx="6894576" cy="3563074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</dsp:sp>
    <dsp:sp modelId="{54CFA926-C2FA-496F-B2F3-161E43446B14}">
      <dsp:nvSpPr>
        <dsp:cNvPr id="0" name=""/>
        <dsp:cNvSpPr/>
      </dsp:nvSpPr>
      <dsp:spPr>
        <a:xfrm>
          <a:off x="919276" y="1518993"/>
          <a:ext cx="3201619" cy="3048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- стабільність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- соціальні гарантії</a:t>
          </a:r>
          <a:endParaRPr lang="uk-UA" sz="2800" kern="1200" dirty="0"/>
        </a:p>
      </dsp:txBody>
      <dsp:txXfrm>
        <a:off x="919276" y="1518993"/>
        <a:ext cx="3201619" cy="3048167"/>
      </dsp:txXfrm>
    </dsp:sp>
    <dsp:sp modelId="{568AFF4D-D891-40E0-AA9B-F44C0EEB0545}">
      <dsp:nvSpPr>
        <dsp:cNvPr id="0" name=""/>
        <dsp:cNvSpPr/>
      </dsp:nvSpPr>
      <dsp:spPr>
        <a:xfrm>
          <a:off x="4192219" y="1518993"/>
          <a:ext cx="3201619" cy="3048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noProof="0" dirty="0" smtClean="0"/>
            <a:t>- слабкий зв’язок між результатами праці та рівнем доходу</a:t>
          </a:r>
          <a:r>
            <a:rPr lang="ru-RU" sz="2800" kern="1200" dirty="0" smtClean="0"/>
            <a:t>;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- низька мотиваційна гнучкість</a:t>
          </a:r>
          <a:endParaRPr lang="uk-UA" sz="2800" kern="1200" dirty="0"/>
        </a:p>
      </dsp:txBody>
      <dsp:txXfrm>
        <a:off x="4192219" y="1518993"/>
        <a:ext cx="3201619" cy="3048167"/>
      </dsp:txXfrm>
    </dsp:sp>
    <dsp:sp modelId="{7B091F22-878E-4C3E-A02C-98338E9F7FA6}">
      <dsp:nvSpPr>
        <dsp:cNvPr id="0" name=""/>
        <dsp:cNvSpPr/>
      </dsp:nvSpPr>
      <dsp:spPr>
        <a:xfrm>
          <a:off x="0" y="389237"/>
          <a:ext cx="1347216" cy="1347216"/>
        </a:xfrm>
        <a:prstGeom prst="plus">
          <a:avLst>
            <a:gd name="adj" fmla="val 32810"/>
          </a:avLst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</dsp:sp>
    <dsp:sp modelId="{016698AC-58C4-462B-9153-4B8392554190}">
      <dsp:nvSpPr>
        <dsp:cNvPr id="0" name=""/>
        <dsp:cNvSpPr/>
      </dsp:nvSpPr>
      <dsp:spPr>
        <a:xfrm>
          <a:off x="6656831" y="873729"/>
          <a:ext cx="1267968" cy="434521"/>
        </a:xfrm>
        <a:prstGeom prst="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</dsp:sp>
    <dsp:sp modelId="{6664DC2D-719F-4346-9790-2BA916121E96}">
      <dsp:nvSpPr>
        <dsp:cNvPr id="0" name=""/>
        <dsp:cNvSpPr/>
      </dsp:nvSpPr>
      <dsp:spPr>
        <a:xfrm>
          <a:off x="4160520" y="1525511"/>
          <a:ext cx="792" cy="2911292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69813F-BB63-4DA9-A052-D27577D4FBF6}">
      <dsp:nvSpPr>
        <dsp:cNvPr id="0" name=""/>
        <dsp:cNvSpPr/>
      </dsp:nvSpPr>
      <dsp:spPr>
        <a:xfrm>
          <a:off x="713231" y="1102287"/>
          <a:ext cx="6894576" cy="3563074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</dsp:sp>
    <dsp:sp modelId="{54CFA926-C2FA-496F-B2F3-161E43446B14}">
      <dsp:nvSpPr>
        <dsp:cNvPr id="0" name=""/>
        <dsp:cNvSpPr/>
      </dsp:nvSpPr>
      <dsp:spPr>
        <a:xfrm>
          <a:off x="919276" y="1518993"/>
          <a:ext cx="3201619" cy="3048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- Висока мотивація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- Орієнтація на результат</a:t>
          </a:r>
          <a:endParaRPr lang="uk-UA" sz="2800" kern="1200" dirty="0"/>
        </a:p>
      </dsp:txBody>
      <dsp:txXfrm>
        <a:off x="919276" y="1518993"/>
        <a:ext cx="3201619" cy="3048167"/>
      </dsp:txXfrm>
    </dsp:sp>
    <dsp:sp modelId="{568AFF4D-D891-40E0-AA9B-F44C0EEB0545}">
      <dsp:nvSpPr>
        <dsp:cNvPr id="0" name=""/>
        <dsp:cNvSpPr/>
      </dsp:nvSpPr>
      <dsp:spPr>
        <a:xfrm>
          <a:off x="4192219" y="1518993"/>
          <a:ext cx="3201619" cy="3048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400" kern="1200" noProof="0" dirty="0" smtClean="0"/>
            <a:t>- </a:t>
          </a:r>
          <a:r>
            <a:rPr lang="uk-UA" sz="2800" kern="1200" noProof="0" dirty="0" smtClean="0"/>
            <a:t>Можливе домінування комерціалізації над принципами фармацевтичної етики</a:t>
          </a:r>
          <a:endParaRPr lang="uk-UA" sz="2800" kern="1200" dirty="0"/>
        </a:p>
      </dsp:txBody>
      <dsp:txXfrm>
        <a:off x="4192219" y="1518993"/>
        <a:ext cx="3201619" cy="3048167"/>
      </dsp:txXfrm>
    </dsp:sp>
    <dsp:sp modelId="{7B091F22-878E-4C3E-A02C-98338E9F7FA6}">
      <dsp:nvSpPr>
        <dsp:cNvPr id="0" name=""/>
        <dsp:cNvSpPr/>
      </dsp:nvSpPr>
      <dsp:spPr>
        <a:xfrm>
          <a:off x="0" y="389237"/>
          <a:ext cx="1347216" cy="1347216"/>
        </a:xfrm>
        <a:prstGeom prst="plus">
          <a:avLst>
            <a:gd name="adj" fmla="val 32810"/>
          </a:avLst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</dsp:sp>
    <dsp:sp modelId="{016698AC-58C4-462B-9153-4B8392554190}">
      <dsp:nvSpPr>
        <dsp:cNvPr id="0" name=""/>
        <dsp:cNvSpPr/>
      </dsp:nvSpPr>
      <dsp:spPr>
        <a:xfrm>
          <a:off x="6656831" y="873729"/>
          <a:ext cx="1267968" cy="434521"/>
        </a:xfrm>
        <a:prstGeom prst="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</dsp:sp>
    <dsp:sp modelId="{6664DC2D-719F-4346-9790-2BA916121E96}">
      <dsp:nvSpPr>
        <dsp:cNvPr id="0" name=""/>
        <dsp:cNvSpPr/>
      </dsp:nvSpPr>
      <dsp:spPr>
        <a:xfrm>
          <a:off x="4160520" y="1525511"/>
          <a:ext cx="792" cy="2911292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2.svg"/><Relationship Id="rId18" Type="http://schemas.openxmlformats.org/officeDocument/2006/relationships/image" Target="../media/image9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6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10" Type="http://schemas.openxmlformats.org/officeDocument/2006/relationships/image" Target="../media/image5.png"/><Relationship Id="rId19" Type="http://schemas.openxmlformats.org/officeDocument/2006/relationships/image" Target="../media/image18.svg"/><Relationship Id="rId4" Type="http://schemas.openxmlformats.org/officeDocument/2006/relationships/image" Target="../media/image2.png"/><Relationship Id="rId9" Type="http://schemas.openxmlformats.org/officeDocument/2006/relationships/image" Target="../media/image8.svg"/><Relationship Id="rId14" Type="http://schemas.openxmlformats.org/officeDocument/2006/relationships/image" Target="../media/image7.png"/><Relationship Id="rId22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34.svg"/><Relationship Id="rId3" Type="http://schemas.openxmlformats.org/officeDocument/2006/relationships/image" Target="../media/image24.svg"/><Relationship Id="rId7" Type="http://schemas.openxmlformats.org/officeDocument/2006/relationships/image" Target="../media/image28.svg"/><Relationship Id="rId12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32.svg"/><Relationship Id="rId5" Type="http://schemas.openxmlformats.org/officeDocument/2006/relationships/image" Target="../media/image26.svg"/><Relationship Id="rId15" Type="http://schemas.openxmlformats.org/officeDocument/2006/relationships/image" Target="../media/image36.svg"/><Relationship Id="rId10" Type="http://schemas.openxmlformats.org/officeDocument/2006/relationships/image" Target="../media/image16.png"/><Relationship Id="rId4" Type="http://schemas.openxmlformats.org/officeDocument/2006/relationships/image" Target="../media/image13.png"/><Relationship Id="rId9" Type="http://schemas.openxmlformats.org/officeDocument/2006/relationships/image" Target="../media/image30.svg"/><Relationship Id="rId1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48.svg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12" Type="http://schemas.openxmlformats.org/officeDocument/2006/relationships/image" Target="../media/image24.png"/><Relationship Id="rId17" Type="http://schemas.openxmlformats.org/officeDocument/2006/relationships/image" Target="../media/image52.svg"/><Relationship Id="rId2" Type="http://schemas.openxmlformats.org/officeDocument/2006/relationships/image" Target="../media/image19.png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46.svg"/><Relationship Id="rId5" Type="http://schemas.openxmlformats.org/officeDocument/2006/relationships/image" Target="../media/image40.svg"/><Relationship Id="rId15" Type="http://schemas.openxmlformats.org/officeDocument/2006/relationships/image" Target="../media/image50.svg"/><Relationship Id="rId10" Type="http://schemas.openxmlformats.org/officeDocument/2006/relationships/image" Target="../media/image23.png"/><Relationship Id="rId4" Type="http://schemas.openxmlformats.org/officeDocument/2006/relationships/image" Target="../media/image20.png"/><Relationship Id="rId9" Type="http://schemas.openxmlformats.org/officeDocument/2006/relationships/image" Target="../media/image44.svg"/><Relationship Id="rId1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svg"/><Relationship Id="rId13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12" Type="http://schemas.openxmlformats.org/officeDocument/2006/relationships/image" Target="../media/image63.svg"/><Relationship Id="rId2" Type="http://schemas.openxmlformats.org/officeDocument/2006/relationships/image" Target="../media/image27.jpeg"/><Relationship Id="rId16" Type="http://schemas.openxmlformats.org/officeDocument/2006/relationships/image" Target="../media/image6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svg"/><Relationship Id="rId11" Type="http://schemas.openxmlformats.org/officeDocument/2006/relationships/image" Target="../media/image32.png"/><Relationship Id="rId5" Type="http://schemas.openxmlformats.org/officeDocument/2006/relationships/image" Target="../media/image29.png"/><Relationship Id="rId10" Type="http://schemas.openxmlformats.org/officeDocument/2006/relationships/image" Target="../media/image61.svg"/><Relationship Id="rId4" Type="http://schemas.openxmlformats.org/officeDocument/2006/relationships/image" Target="../media/image55.svg"/><Relationship Id="rId9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34.svg"/><Relationship Id="rId3" Type="http://schemas.openxmlformats.org/officeDocument/2006/relationships/image" Target="../media/image26.svg"/><Relationship Id="rId7" Type="http://schemas.openxmlformats.org/officeDocument/2006/relationships/image" Target="../media/image30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28.svg"/><Relationship Id="rId15" Type="http://schemas.openxmlformats.org/officeDocument/2006/relationships/image" Target="../media/image94.svg"/><Relationship Id="rId10" Type="http://schemas.openxmlformats.org/officeDocument/2006/relationships/image" Target="../media/image17.png"/><Relationship Id="rId4" Type="http://schemas.openxmlformats.org/officeDocument/2006/relationships/image" Target="../media/image14.png"/><Relationship Id="rId9" Type="http://schemas.openxmlformats.org/officeDocument/2006/relationships/image" Target="../media/image32.svg"/><Relationship Id="rId1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6.svg"/><Relationship Id="rId7" Type="http://schemas.openxmlformats.org/officeDocument/2006/relationships/image" Target="../media/image30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28.svg"/><Relationship Id="rId4" Type="http://schemas.openxmlformats.org/officeDocument/2006/relationships/image" Target="../media/image14.png"/><Relationship Id="rId9" Type="http://schemas.openxmlformats.org/officeDocument/2006/relationships/image" Target="../media/image3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13" Type="http://schemas.openxmlformats.org/officeDocument/2006/relationships/image" Target="../media/image92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35.png"/><Relationship Id="rId10" Type="http://schemas.openxmlformats.org/officeDocument/2006/relationships/image" Target="../media/image28.sv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svg"/><Relationship Id="rId13" Type="http://schemas.openxmlformats.org/officeDocument/2006/relationships/image" Target="../media/image36.png"/><Relationship Id="rId18" Type="http://schemas.openxmlformats.org/officeDocument/2006/relationships/hyperlink" Target="https://zakon.rada.gov.ua/laws/show/108/95-%D0%B2%D1%80#Text" TargetMode="External"/><Relationship Id="rId21" Type="http://schemas.openxmlformats.org/officeDocument/2006/relationships/image" Target="../media/image17.png"/><Relationship Id="rId7" Type="http://schemas.openxmlformats.org/officeDocument/2006/relationships/image" Target="../media/image30.png"/><Relationship Id="rId12" Type="http://schemas.openxmlformats.org/officeDocument/2006/relationships/image" Target="../media/image63.svg"/><Relationship Id="rId17" Type="http://schemas.openxmlformats.org/officeDocument/2006/relationships/hyperlink" Target="https://zakon.rada.gov.ua/laws/show/322-08#Text" TargetMode="External"/><Relationship Id="rId2" Type="http://schemas.openxmlformats.org/officeDocument/2006/relationships/image" Target="../media/image28.png"/><Relationship Id="rId16" Type="http://schemas.openxmlformats.org/officeDocument/2006/relationships/image" Target="../media/image67.svg"/><Relationship Id="rId20" Type="http://schemas.openxmlformats.org/officeDocument/2006/relationships/hyperlink" Target="https://zakon.rada.gov.ua/laws/show/z1209-05#n20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svg"/><Relationship Id="rId11" Type="http://schemas.openxmlformats.org/officeDocument/2006/relationships/image" Target="../media/image32.png"/><Relationship Id="rId5" Type="http://schemas.openxmlformats.org/officeDocument/2006/relationships/image" Target="../media/image29.png"/><Relationship Id="rId15" Type="http://schemas.openxmlformats.org/officeDocument/2006/relationships/image" Target="../media/image33.png"/><Relationship Id="rId10" Type="http://schemas.openxmlformats.org/officeDocument/2006/relationships/image" Target="../media/image61.svg"/><Relationship Id="rId19" Type="http://schemas.openxmlformats.org/officeDocument/2006/relationships/hyperlink" Target="https://zakon.rada.gov.ua/laws/show/z1209-05#Text" TargetMode="External"/><Relationship Id="rId4" Type="http://schemas.openxmlformats.org/officeDocument/2006/relationships/image" Target="../media/image55.svg"/><Relationship Id="rId9" Type="http://schemas.openxmlformats.org/officeDocument/2006/relationships/image" Target="../media/image31.png"/><Relationship Id="rId14" Type="http://schemas.openxmlformats.org/officeDocument/2006/relationships/image" Target="../media/image65.svg"/><Relationship Id="rId22" Type="http://schemas.openxmlformats.org/officeDocument/2006/relationships/image" Target="../media/image34.sv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2.svg"/><Relationship Id="rId18" Type="http://schemas.microsoft.com/office/2007/relationships/diagramDrawing" Target="../diagrams/drawing1.xml"/><Relationship Id="rId17" Type="http://schemas.openxmlformats.org/officeDocument/2006/relationships/diagramColors" Target="../diagrams/colors1.xml"/><Relationship Id="rId2" Type="http://schemas.openxmlformats.org/officeDocument/2006/relationships/image" Target="../media/image35.png"/><Relationship Id="rId16" Type="http://schemas.openxmlformats.org/officeDocument/2006/relationships/diagramQuickStyle" Target="../diagrams/quickStyle1.xml"/><Relationship Id="rId1" Type="http://schemas.openxmlformats.org/officeDocument/2006/relationships/slideLayout" Target="../slideLayouts/slideLayout2.xml"/><Relationship Id="rId15" Type="http://schemas.openxmlformats.org/officeDocument/2006/relationships/diagramLayout" Target="../diagrams/layout1.xml"/><Relationship Id="rId14" Type="http://schemas.openxmlformats.org/officeDocument/2006/relationships/diagramData" Target="../diagrams/data1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2.svg"/><Relationship Id="rId18" Type="http://schemas.microsoft.com/office/2007/relationships/diagramDrawing" Target="../diagrams/drawing2.xml"/><Relationship Id="rId17" Type="http://schemas.openxmlformats.org/officeDocument/2006/relationships/diagramColors" Target="../diagrams/colors2.xml"/><Relationship Id="rId2" Type="http://schemas.openxmlformats.org/officeDocument/2006/relationships/image" Target="../media/image35.png"/><Relationship Id="rId16" Type="http://schemas.openxmlformats.org/officeDocument/2006/relationships/diagramQuickStyle" Target="../diagrams/quickStyle2.xml"/><Relationship Id="rId1" Type="http://schemas.openxmlformats.org/officeDocument/2006/relationships/slideLayout" Target="../slideLayouts/slideLayout2.xml"/><Relationship Id="rId15" Type="http://schemas.openxmlformats.org/officeDocument/2006/relationships/diagramLayout" Target="../diagrams/layout2.xml"/><Relationship Id="rId14" Type="http://schemas.openxmlformats.org/officeDocument/2006/relationships/diagramData" Target="../diagrams/data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92.svg"/><Relationship Id="rId18" Type="http://schemas.openxmlformats.org/officeDocument/2006/relationships/image" Target="../media/image43.png"/><Relationship Id="rId3" Type="http://schemas.openxmlformats.org/officeDocument/2006/relationships/image" Target="../media/image82.svg"/><Relationship Id="rId21" Type="http://schemas.openxmlformats.org/officeDocument/2006/relationships/image" Target="../media/image100.svg"/><Relationship Id="rId7" Type="http://schemas.openxmlformats.org/officeDocument/2006/relationships/image" Target="../media/image86.svg"/><Relationship Id="rId12" Type="http://schemas.openxmlformats.org/officeDocument/2006/relationships/image" Target="../media/image35.png"/><Relationship Id="rId17" Type="http://schemas.openxmlformats.org/officeDocument/2006/relationships/image" Target="../media/image96.svg"/><Relationship Id="rId2" Type="http://schemas.openxmlformats.org/officeDocument/2006/relationships/image" Target="../media/image37.png"/><Relationship Id="rId16" Type="http://schemas.openxmlformats.org/officeDocument/2006/relationships/image" Target="../media/image42.png"/><Relationship Id="rId20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90.svg"/><Relationship Id="rId5" Type="http://schemas.openxmlformats.org/officeDocument/2006/relationships/image" Target="../media/image84.svg"/><Relationship Id="rId15" Type="http://schemas.openxmlformats.org/officeDocument/2006/relationships/image" Target="../media/image94.svg"/><Relationship Id="rId23" Type="http://schemas.openxmlformats.org/officeDocument/2006/relationships/image" Target="../media/image102.svg"/><Relationship Id="rId10" Type="http://schemas.openxmlformats.org/officeDocument/2006/relationships/image" Target="../media/image41.png"/><Relationship Id="rId19" Type="http://schemas.openxmlformats.org/officeDocument/2006/relationships/image" Target="../media/image98.svg"/><Relationship Id="rId4" Type="http://schemas.openxmlformats.org/officeDocument/2006/relationships/image" Target="../media/image38.png"/><Relationship Id="rId9" Type="http://schemas.openxmlformats.org/officeDocument/2006/relationships/image" Target="../media/image88.svg"/><Relationship Id="rId14" Type="http://schemas.openxmlformats.org/officeDocument/2006/relationships/image" Target="../media/image34.png"/><Relationship Id="rId22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92.svg"/><Relationship Id="rId18" Type="http://schemas.openxmlformats.org/officeDocument/2006/relationships/image" Target="../media/image43.png"/><Relationship Id="rId3" Type="http://schemas.openxmlformats.org/officeDocument/2006/relationships/image" Target="../media/image82.svg"/><Relationship Id="rId21" Type="http://schemas.openxmlformats.org/officeDocument/2006/relationships/image" Target="../media/image100.svg"/><Relationship Id="rId7" Type="http://schemas.openxmlformats.org/officeDocument/2006/relationships/image" Target="../media/image86.svg"/><Relationship Id="rId12" Type="http://schemas.openxmlformats.org/officeDocument/2006/relationships/image" Target="../media/image35.png"/><Relationship Id="rId17" Type="http://schemas.openxmlformats.org/officeDocument/2006/relationships/image" Target="../media/image96.svg"/><Relationship Id="rId2" Type="http://schemas.openxmlformats.org/officeDocument/2006/relationships/image" Target="../media/image37.png"/><Relationship Id="rId16" Type="http://schemas.openxmlformats.org/officeDocument/2006/relationships/image" Target="../media/image42.png"/><Relationship Id="rId20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90.svg"/><Relationship Id="rId5" Type="http://schemas.openxmlformats.org/officeDocument/2006/relationships/image" Target="../media/image84.svg"/><Relationship Id="rId15" Type="http://schemas.openxmlformats.org/officeDocument/2006/relationships/image" Target="../media/image94.svg"/><Relationship Id="rId23" Type="http://schemas.openxmlformats.org/officeDocument/2006/relationships/image" Target="../media/image102.svg"/><Relationship Id="rId10" Type="http://schemas.openxmlformats.org/officeDocument/2006/relationships/image" Target="../media/image41.png"/><Relationship Id="rId19" Type="http://schemas.openxmlformats.org/officeDocument/2006/relationships/image" Target="../media/image98.svg"/><Relationship Id="rId4" Type="http://schemas.openxmlformats.org/officeDocument/2006/relationships/image" Target="../media/image38.png"/><Relationship Id="rId9" Type="http://schemas.openxmlformats.org/officeDocument/2006/relationships/image" Target="../media/image88.svg"/><Relationship Id="rId14" Type="http://schemas.openxmlformats.org/officeDocument/2006/relationships/image" Target="../media/image34.png"/><Relationship Id="rId22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24.svg"/><Relationship Id="rId7" Type="http://schemas.openxmlformats.org/officeDocument/2006/relationships/image" Target="../media/image14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26.svg"/><Relationship Id="rId10" Type="http://schemas.openxmlformats.org/officeDocument/2006/relationships/image" Target="../media/image49.jpeg"/><Relationship Id="rId4" Type="http://schemas.openxmlformats.org/officeDocument/2006/relationships/image" Target="../media/image47.png"/><Relationship Id="rId9" Type="http://schemas.openxmlformats.org/officeDocument/2006/relationships/image" Target="../media/image12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402633" y="4348276"/>
            <a:ext cx="11878006" cy="1923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57"/>
              </a:lnSpc>
            </a:pPr>
            <a:r>
              <a:rPr lang="en-US" sz="4957" b="1" dirty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 ЛЕКЦІЯ </a:t>
            </a:r>
            <a:r>
              <a:rPr lang="en-US" sz="4957" b="1" dirty="0" smtClean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№</a:t>
            </a:r>
            <a:r>
              <a:rPr lang="uk-UA" sz="4957" b="1" dirty="0" smtClean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4</a:t>
            </a:r>
            <a:r>
              <a:rPr lang="en-US" sz="4957" b="1" dirty="0" smtClean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. </a:t>
            </a:r>
            <a:r>
              <a:rPr lang="uk-UA" sz="4800" b="1" dirty="0" smtClean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УПРАВЛІННЯ СИСТЕМОЮ ОПЛАТИ ПРАЦІ В ЗАКЛАДАХ ОХОРОНИ ЗДОРОВ’Я</a:t>
            </a:r>
            <a:endParaRPr lang="uk-UA" sz="4800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4153272" y="255297"/>
            <a:ext cx="10903908" cy="3025834"/>
          </a:xfrm>
          <a:custGeom>
            <a:avLst/>
            <a:gdLst/>
            <a:ahLst/>
            <a:cxnLst/>
            <a:rect l="l" t="t" r="r" b="b"/>
            <a:pathLst>
              <a:path w="10903908" h="3025834">
                <a:moveTo>
                  <a:pt x="0" y="0"/>
                </a:moveTo>
                <a:lnTo>
                  <a:pt x="10903908" y="0"/>
                </a:lnTo>
                <a:lnTo>
                  <a:pt x="10903908" y="3025835"/>
                </a:lnTo>
                <a:lnTo>
                  <a:pt x="0" y="30258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w="38100" cap="rnd">
            <a:solidFill>
              <a:srgbClr val="38B6FF"/>
            </a:solidFill>
            <a:prstDash val="solid"/>
            <a:round/>
          </a:ln>
        </p:spPr>
      </p:sp>
      <p:sp>
        <p:nvSpPr>
          <p:cNvPr id="4" name="Freeform 4"/>
          <p:cNvSpPr/>
          <p:nvPr/>
        </p:nvSpPr>
        <p:spPr>
          <a:xfrm rot="1145267">
            <a:off x="14108366" y="7458612"/>
            <a:ext cx="4737945" cy="5115191"/>
          </a:xfrm>
          <a:custGeom>
            <a:avLst/>
            <a:gdLst/>
            <a:ahLst/>
            <a:cxnLst/>
            <a:rect l="l" t="t" r="r" b="b"/>
            <a:pathLst>
              <a:path w="4737945" h="5115191">
                <a:moveTo>
                  <a:pt x="0" y="0"/>
                </a:moveTo>
                <a:lnTo>
                  <a:pt x="4737945" y="0"/>
                </a:lnTo>
                <a:lnTo>
                  <a:pt x="4737945" y="5115190"/>
                </a:lnTo>
                <a:lnTo>
                  <a:pt x="0" y="51151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841933" y="117242"/>
            <a:ext cx="4995205" cy="4114800"/>
          </a:xfrm>
          <a:custGeom>
            <a:avLst/>
            <a:gdLst/>
            <a:ahLst/>
            <a:cxnLst/>
            <a:rect l="l" t="t" r="r" b="b"/>
            <a:pathLst>
              <a:path w="4995205" h="4114800">
                <a:moveTo>
                  <a:pt x="0" y="0"/>
                </a:moveTo>
                <a:lnTo>
                  <a:pt x="4995205" y="0"/>
                </a:lnTo>
                <a:lnTo>
                  <a:pt x="499520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862746">
            <a:off x="15052893" y="-955376"/>
            <a:ext cx="3746799" cy="4690828"/>
          </a:xfrm>
          <a:custGeom>
            <a:avLst/>
            <a:gdLst/>
            <a:ahLst/>
            <a:cxnLst/>
            <a:rect l="l" t="t" r="r" b="b"/>
            <a:pathLst>
              <a:path w="3746799" h="4690828">
                <a:moveTo>
                  <a:pt x="0" y="0"/>
                </a:moveTo>
                <a:lnTo>
                  <a:pt x="3746799" y="0"/>
                </a:lnTo>
                <a:lnTo>
                  <a:pt x="3746799" y="4690828"/>
                </a:lnTo>
                <a:lnTo>
                  <a:pt x="0" y="469082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964341" y="6072903"/>
            <a:ext cx="4501366" cy="4351764"/>
          </a:xfrm>
          <a:custGeom>
            <a:avLst/>
            <a:gdLst/>
            <a:ahLst/>
            <a:cxnLst/>
            <a:rect l="l" t="t" r="r" b="b"/>
            <a:pathLst>
              <a:path w="6591762" h="7003200">
                <a:moveTo>
                  <a:pt x="6591762" y="0"/>
                </a:moveTo>
                <a:lnTo>
                  <a:pt x="0" y="0"/>
                </a:lnTo>
                <a:lnTo>
                  <a:pt x="0" y="7003200"/>
                </a:lnTo>
                <a:lnTo>
                  <a:pt x="6591762" y="7003200"/>
                </a:lnTo>
                <a:lnTo>
                  <a:pt x="6591762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 rot="-1452458">
            <a:off x="844405" y="4362957"/>
            <a:ext cx="2011729" cy="2899790"/>
          </a:xfrm>
          <a:custGeom>
            <a:avLst/>
            <a:gdLst/>
            <a:ahLst/>
            <a:cxnLst/>
            <a:rect l="l" t="t" r="r" b="b"/>
            <a:pathLst>
              <a:path w="2011729" h="2899790">
                <a:moveTo>
                  <a:pt x="0" y="0"/>
                </a:moveTo>
                <a:lnTo>
                  <a:pt x="2011729" y="0"/>
                </a:lnTo>
                <a:lnTo>
                  <a:pt x="2011729" y="2899790"/>
                </a:lnTo>
                <a:lnTo>
                  <a:pt x="0" y="28997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4371108">
            <a:off x="16594776" y="4069633"/>
            <a:ext cx="1003740" cy="3491270"/>
          </a:xfrm>
          <a:custGeom>
            <a:avLst/>
            <a:gdLst/>
            <a:ahLst/>
            <a:cxnLst/>
            <a:rect l="l" t="t" r="r" b="b"/>
            <a:pathLst>
              <a:path w="1003740" h="3491270">
                <a:moveTo>
                  <a:pt x="0" y="0"/>
                </a:moveTo>
                <a:lnTo>
                  <a:pt x="1003740" y="0"/>
                </a:lnTo>
                <a:lnTo>
                  <a:pt x="1003740" y="3491270"/>
                </a:lnTo>
                <a:lnTo>
                  <a:pt x="0" y="349127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=""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1180196">
            <a:off x="5504418" y="7469757"/>
            <a:ext cx="3568940" cy="2212743"/>
          </a:xfrm>
          <a:custGeom>
            <a:avLst/>
            <a:gdLst/>
            <a:ahLst/>
            <a:cxnLst/>
            <a:rect l="l" t="t" r="r" b="b"/>
            <a:pathLst>
              <a:path w="3568940" h="2212743">
                <a:moveTo>
                  <a:pt x="0" y="0"/>
                </a:moveTo>
                <a:lnTo>
                  <a:pt x="3568940" y="0"/>
                </a:lnTo>
                <a:lnTo>
                  <a:pt x="3568940" y="2212743"/>
                </a:lnTo>
                <a:lnTo>
                  <a:pt x="0" y="221274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=""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6345834" y="2984807"/>
            <a:ext cx="1826932" cy="2115116"/>
          </a:xfrm>
          <a:custGeom>
            <a:avLst/>
            <a:gdLst/>
            <a:ahLst/>
            <a:cxnLst/>
            <a:rect l="l" t="t" r="r" b="b"/>
            <a:pathLst>
              <a:path w="1826932" h="2115116">
                <a:moveTo>
                  <a:pt x="0" y="0"/>
                </a:moveTo>
                <a:lnTo>
                  <a:pt x="1826932" y="0"/>
                </a:lnTo>
                <a:lnTo>
                  <a:pt x="1826932" y="2115117"/>
                </a:lnTo>
                <a:lnTo>
                  <a:pt x="0" y="211511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=""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2022435" y="2475940"/>
            <a:ext cx="521072" cy="675620"/>
          </a:xfrm>
          <a:custGeom>
            <a:avLst/>
            <a:gdLst/>
            <a:ahLst/>
            <a:cxnLst/>
            <a:rect l="l" t="t" r="r" b="b"/>
            <a:pathLst>
              <a:path w="521072" h="675620">
                <a:moveTo>
                  <a:pt x="0" y="0"/>
                </a:moveTo>
                <a:lnTo>
                  <a:pt x="521072" y="0"/>
                </a:lnTo>
                <a:lnTo>
                  <a:pt x="521072" y="675620"/>
                </a:lnTo>
                <a:lnTo>
                  <a:pt x="0" y="675620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=""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4533760" y="8496631"/>
            <a:ext cx="761669" cy="761669"/>
          </a:xfrm>
          <a:custGeom>
            <a:avLst/>
            <a:gdLst/>
            <a:ahLst/>
            <a:cxnLst/>
            <a:rect l="l" t="t" r="r" b="b"/>
            <a:pathLst>
              <a:path w="761669" h="761669">
                <a:moveTo>
                  <a:pt x="0" y="0"/>
                </a:moveTo>
                <a:lnTo>
                  <a:pt x="761669" y="0"/>
                </a:lnTo>
                <a:lnTo>
                  <a:pt x="761669" y="761669"/>
                </a:lnTo>
                <a:lnTo>
                  <a:pt x="0" y="76166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=""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7943781" y="9763477"/>
            <a:ext cx="2867719" cy="44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Одеса - 2026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309116" y="613908"/>
            <a:ext cx="10137048" cy="2128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21"/>
              </a:lnSpc>
            </a:pPr>
            <a:r>
              <a:rPr lang="en-US" sz="2443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Міністерство охорони здоров’я України</a:t>
            </a:r>
          </a:p>
          <a:p>
            <a:pPr algn="ctr">
              <a:lnSpc>
                <a:spcPts val="3421"/>
              </a:lnSpc>
            </a:pPr>
            <a:r>
              <a:rPr lang="en-US" sz="2443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Одеський національний медичний університет</a:t>
            </a:r>
          </a:p>
          <a:p>
            <a:pPr algn="ctr">
              <a:lnSpc>
                <a:spcPts val="3421"/>
              </a:lnSpc>
            </a:pPr>
            <a:r>
              <a:rPr lang="en-US" sz="2443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Медико-фармацевтичний факультет</a:t>
            </a:r>
          </a:p>
          <a:p>
            <a:pPr algn="ctr">
              <a:lnSpc>
                <a:spcPts val="3421"/>
              </a:lnSpc>
              <a:spcBef>
                <a:spcPct val="0"/>
              </a:spcBef>
            </a:pPr>
            <a:r>
              <a:rPr lang="en-US" sz="2443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Кафедра організації та економіки фармації з післядипломною підготовкою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851454" y="7884156"/>
            <a:ext cx="4260954" cy="905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Лектор</a:t>
            </a:r>
            <a:r>
              <a:rPr lang="en-US" sz="2600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: ст.викл. Ящук </a:t>
            </a:r>
            <a:r>
              <a:rPr lang="en-US" sz="2600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Ірина</a:t>
            </a:r>
            <a:r>
              <a:rPr lang="en-US" sz="2600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Сергіївна</a:t>
            </a:r>
            <a:endParaRPr lang="en-US" sz="26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954000" y="2706217"/>
            <a:ext cx="5570808" cy="5104283"/>
          </a:xfrm>
          <a:custGeom>
            <a:avLst/>
            <a:gdLst/>
            <a:ahLst/>
            <a:cxnLst/>
            <a:rect l="l" t="t" r="r" b="b"/>
            <a:pathLst>
              <a:path w="5948150" h="5539215">
                <a:moveTo>
                  <a:pt x="0" y="0"/>
                </a:moveTo>
                <a:lnTo>
                  <a:pt x="5948150" y="0"/>
                </a:lnTo>
                <a:lnTo>
                  <a:pt x="5948150" y="5539215"/>
                </a:lnTo>
                <a:lnTo>
                  <a:pt x="0" y="55392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834880" y="4449242"/>
            <a:ext cx="749303" cy="800323"/>
          </a:xfrm>
          <a:custGeom>
            <a:avLst/>
            <a:gdLst/>
            <a:ahLst/>
            <a:cxnLst/>
            <a:rect l="l" t="t" r="r" b="b"/>
            <a:pathLst>
              <a:path w="749303" h="800323">
                <a:moveTo>
                  <a:pt x="0" y="0"/>
                </a:moveTo>
                <a:lnTo>
                  <a:pt x="749303" y="0"/>
                </a:lnTo>
                <a:lnTo>
                  <a:pt x="749303" y="800324"/>
                </a:lnTo>
                <a:lnTo>
                  <a:pt x="0" y="8003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865835" y="8336369"/>
            <a:ext cx="1710823" cy="1182607"/>
          </a:xfrm>
          <a:custGeom>
            <a:avLst/>
            <a:gdLst/>
            <a:ahLst/>
            <a:cxnLst/>
            <a:rect l="l" t="t" r="r" b="b"/>
            <a:pathLst>
              <a:path w="1710823" h="1182607">
                <a:moveTo>
                  <a:pt x="0" y="0"/>
                </a:moveTo>
                <a:lnTo>
                  <a:pt x="1710823" y="0"/>
                </a:lnTo>
                <a:lnTo>
                  <a:pt x="1710823" y="1182606"/>
                </a:lnTo>
                <a:lnTo>
                  <a:pt x="0" y="11826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>
            <a:off x="9878783" y="7907220"/>
            <a:ext cx="541138" cy="676422"/>
          </a:xfrm>
          <a:custGeom>
            <a:avLst/>
            <a:gdLst/>
            <a:ahLst/>
            <a:cxnLst/>
            <a:rect l="l" t="t" r="r" b="b"/>
            <a:pathLst>
              <a:path w="541138" h="676422">
                <a:moveTo>
                  <a:pt x="0" y="0"/>
                </a:moveTo>
                <a:lnTo>
                  <a:pt x="541138" y="0"/>
                </a:lnTo>
                <a:lnTo>
                  <a:pt x="541138" y="676422"/>
                </a:lnTo>
                <a:lnTo>
                  <a:pt x="0" y="6764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136184" y="1557874"/>
            <a:ext cx="1207193" cy="1148343"/>
          </a:xfrm>
          <a:custGeom>
            <a:avLst/>
            <a:gdLst/>
            <a:ahLst/>
            <a:cxnLst/>
            <a:rect l="l" t="t" r="r" b="b"/>
            <a:pathLst>
              <a:path w="1207193" h="1148343">
                <a:moveTo>
                  <a:pt x="0" y="0"/>
                </a:moveTo>
                <a:lnTo>
                  <a:pt x="1207194" y="0"/>
                </a:lnTo>
                <a:lnTo>
                  <a:pt x="1207194" y="1148342"/>
                </a:lnTo>
                <a:lnTo>
                  <a:pt x="0" y="114834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8354212">
            <a:off x="12368019" y="624841"/>
            <a:ext cx="2926393" cy="1657070"/>
          </a:xfrm>
          <a:custGeom>
            <a:avLst/>
            <a:gdLst/>
            <a:ahLst/>
            <a:cxnLst/>
            <a:rect l="l" t="t" r="r" b="b"/>
            <a:pathLst>
              <a:path w="2926393" h="1657070">
                <a:moveTo>
                  <a:pt x="0" y="0"/>
                </a:moveTo>
                <a:lnTo>
                  <a:pt x="2926393" y="0"/>
                </a:lnTo>
                <a:lnTo>
                  <a:pt x="2926393" y="1657070"/>
                </a:lnTo>
                <a:lnTo>
                  <a:pt x="0" y="165707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028700" y="9194244"/>
            <a:ext cx="848612" cy="215335"/>
          </a:xfrm>
          <a:custGeom>
            <a:avLst/>
            <a:gdLst/>
            <a:ahLst/>
            <a:cxnLst/>
            <a:rect l="l" t="t" r="r" b="b"/>
            <a:pathLst>
              <a:path w="848612" h="215335">
                <a:moveTo>
                  <a:pt x="0" y="0"/>
                </a:moveTo>
                <a:lnTo>
                  <a:pt x="848612" y="0"/>
                </a:lnTo>
                <a:lnTo>
                  <a:pt x="848612" y="215335"/>
                </a:lnTo>
                <a:lnTo>
                  <a:pt x="0" y="21533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=""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81000" y="486004"/>
            <a:ext cx="13892249" cy="8095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00"/>
              </a:lnSpc>
            </a:pPr>
            <a:r>
              <a:rPr lang="uk-UA" sz="6200" b="1" dirty="0" smtClean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Актуальність теми</a:t>
            </a:r>
            <a:endParaRPr lang="uk-UA" sz="6200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-30646" y="2615280"/>
            <a:ext cx="12607304" cy="41869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14689" lvl="1" algn="just">
              <a:lnSpc>
                <a:spcPts val="4081"/>
              </a:lnSpc>
            </a:pPr>
            <a:r>
              <a:rPr lang="ru-RU" sz="2915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В </a:t>
            </a:r>
            <a:r>
              <a:rPr lang="ru-RU" sz="2915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умовах</a:t>
            </a:r>
            <a:r>
              <a:rPr lang="ru-RU" sz="2915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ru-RU" sz="2915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реформування</a:t>
            </a:r>
            <a:r>
              <a:rPr lang="ru-RU" sz="2915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системи </a:t>
            </a:r>
            <a:r>
              <a:rPr lang="ru-RU" sz="2915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охорони</a:t>
            </a:r>
            <a:r>
              <a:rPr lang="ru-RU" sz="2915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здоров’я </a:t>
            </a:r>
            <a:r>
              <a:rPr lang="ru-RU" sz="2915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України</a:t>
            </a:r>
            <a:r>
              <a:rPr lang="ru-RU" sz="2915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, </a:t>
            </a:r>
            <a:r>
              <a:rPr lang="ru-RU" sz="2915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зростання</a:t>
            </a:r>
            <a:r>
              <a:rPr lang="ru-RU" sz="2915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ru-RU" sz="2915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конкуренції</a:t>
            </a:r>
            <a:r>
              <a:rPr lang="ru-RU" sz="2915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на </a:t>
            </a:r>
            <a:r>
              <a:rPr lang="ru-RU" sz="2915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фармацевтичному</a:t>
            </a:r>
            <a:r>
              <a:rPr lang="ru-RU" sz="2915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ринку та </a:t>
            </a:r>
            <a:r>
              <a:rPr lang="ru-RU" sz="2915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дефіциту</a:t>
            </a:r>
            <a:r>
              <a:rPr lang="ru-RU" sz="2915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ru-RU" sz="2915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кваліфікованих</a:t>
            </a:r>
            <a:r>
              <a:rPr lang="ru-RU" sz="2915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ru-RU" sz="2915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кадрів</a:t>
            </a:r>
            <a:r>
              <a:rPr lang="ru-RU" sz="2915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система оплати </a:t>
            </a:r>
            <a:r>
              <a:rPr lang="ru-RU" sz="2915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праці</a:t>
            </a:r>
            <a:r>
              <a:rPr lang="ru-RU" sz="2915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ru-RU" sz="2915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стає</a:t>
            </a:r>
            <a:r>
              <a:rPr lang="ru-RU" sz="2915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ru-RU" sz="2915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ключовим</a:t>
            </a:r>
            <a:r>
              <a:rPr lang="ru-RU" sz="2915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ru-RU" sz="2915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інструментом</a:t>
            </a:r>
            <a:r>
              <a:rPr lang="ru-RU" sz="2915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ru-RU" sz="2915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управління</a:t>
            </a:r>
            <a:r>
              <a:rPr lang="ru-RU" sz="2915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персоналом. </a:t>
            </a:r>
            <a:r>
              <a:rPr lang="ru-RU" sz="2915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Ефективно</a:t>
            </a:r>
            <a:r>
              <a:rPr lang="ru-RU" sz="2915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ru-RU" sz="2915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побудована</a:t>
            </a:r>
            <a:r>
              <a:rPr lang="ru-RU" sz="2915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система </a:t>
            </a:r>
            <a:r>
              <a:rPr lang="ru-RU" sz="2915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винагороди</a:t>
            </a:r>
            <a:r>
              <a:rPr lang="ru-RU" sz="2915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ru-RU" sz="2915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забезпечує</a:t>
            </a:r>
            <a:r>
              <a:rPr lang="ru-RU" sz="2915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не </a:t>
            </a:r>
            <a:r>
              <a:rPr lang="ru-RU" sz="2915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лише</a:t>
            </a:r>
            <a:r>
              <a:rPr lang="ru-RU" sz="2915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ru-RU" sz="2915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матеріальну</a:t>
            </a:r>
            <a:r>
              <a:rPr lang="ru-RU" sz="2915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ru-RU" sz="2915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зацікавленість</a:t>
            </a:r>
            <a:r>
              <a:rPr lang="ru-RU" sz="2915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ru-RU" sz="2915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працівників</a:t>
            </a:r>
            <a:r>
              <a:rPr lang="ru-RU" sz="2915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, а й </a:t>
            </a:r>
            <a:r>
              <a:rPr lang="ru-RU" sz="2915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підвищує</a:t>
            </a:r>
            <a:r>
              <a:rPr lang="ru-RU" sz="2915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ru-RU" sz="2915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якість</a:t>
            </a:r>
            <a:r>
              <a:rPr lang="ru-RU" sz="2915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ru-RU" sz="2915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фармацевтичних</a:t>
            </a:r>
            <a:r>
              <a:rPr lang="ru-RU" sz="2915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ru-RU" sz="2915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послуг</a:t>
            </a:r>
            <a:r>
              <a:rPr lang="ru-RU" sz="2915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, </a:t>
            </a:r>
            <a:r>
              <a:rPr lang="ru-RU" sz="2915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лояльність</a:t>
            </a:r>
            <a:r>
              <a:rPr lang="ru-RU" sz="2915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персоналу та </a:t>
            </a:r>
            <a:r>
              <a:rPr lang="ru-RU" sz="2915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стабільність</a:t>
            </a:r>
            <a:r>
              <a:rPr lang="ru-RU" sz="2915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ru-RU" sz="2915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колективу</a:t>
            </a:r>
            <a:r>
              <a:rPr lang="ru-RU" sz="2915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.</a:t>
            </a:r>
            <a:endParaRPr lang="en-US" sz="2915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697776" y="1823028"/>
            <a:ext cx="5123048" cy="6035992"/>
          </a:xfrm>
          <a:custGeom>
            <a:avLst/>
            <a:gdLst/>
            <a:ahLst/>
            <a:cxnLst/>
            <a:rect l="l" t="t" r="r" b="b"/>
            <a:pathLst>
              <a:path w="5123048" h="6035992">
                <a:moveTo>
                  <a:pt x="0" y="0"/>
                </a:moveTo>
                <a:lnTo>
                  <a:pt x="5123048" y="0"/>
                </a:lnTo>
                <a:lnTo>
                  <a:pt x="5123048" y="6035993"/>
                </a:lnTo>
                <a:lnTo>
                  <a:pt x="0" y="603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51569" y="2656000"/>
            <a:ext cx="521914" cy="521914"/>
          </a:xfrm>
          <a:custGeom>
            <a:avLst/>
            <a:gdLst/>
            <a:ahLst/>
            <a:cxnLst/>
            <a:rect l="l" t="t" r="r" b="b"/>
            <a:pathLst>
              <a:path w="521914" h="521914">
                <a:moveTo>
                  <a:pt x="0" y="0"/>
                </a:moveTo>
                <a:lnTo>
                  <a:pt x="521914" y="0"/>
                </a:lnTo>
                <a:lnTo>
                  <a:pt x="521914" y="521914"/>
                </a:lnTo>
                <a:lnTo>
                  <a:pt x="0" y="5219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9440542">
            <a:off x="14124356" y="-69768"/>
            <a:ext cx="2405947" cy="3124607"/>
          </a:xfrm>
          <a:custGeom>
            <a:avLst/>
            <a:gdLst/>
            <a:ahLst/>
            <a:cxnLst/>
            <a:rect l="l" t="t" r="r" b="b"/>
            <a:pathLst>
              <a:path w="2405947" h="3124607">
                <a:moveTo>
                  <a:pt x="0" y="0"/>
                </a:moveTo>
                <a:lnTo>
                  <a:pt x="2405948" y="0"/>
                </a:lnTo>
                <a:lnTo>
                  <a:pt x="2405948" y="3124607"/>
                </a:lnTo>
                <a:lnTo>
                  <a:pt x="0" y="312460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1013941" y="8916210"/>
            <a:ext cx="2752624" cy="2752624"/>
          </a:xfrm>
          <a:custGeom>
            <a:avLst/>
            <a:gdLst/>
            <a:ahLst/>
            <a:cxnLst/>
            <a:rect l="l" t="t" r="r" b="b"/>
            <a:pathLst>
              <a:path w="2752624" h="2752624">
                <a:moveTo>
                  <a:pt x="0" y="0"/>
                </a:moveTo>
                <a:lnTo>
                  <a:pt x="2752624" y="0"/>
                </a:lnTo>
                <a:lnTo>
                  <a:pt x="2752624" y="2752624"/>
                </a:lnTo>
                <a:lnTo>
                  <a:pt x="0" y="275262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796687" y="593257"/>
            <a:ext cx="877750" cy="1229772"/>
          </a:xfrm>
          <a:custGeom>
            <a:avLst/>
            <a:gdLst/>
            <a:ahLst/>
            <a:cxnLst/>
            <a:rect l="l" t="t" r="r" b="b"/>
            <a:pathLst>
              <a:path w="877750" h="1229772">
                <a:moveTo>
                  <a:pt x="0" y="0"/>
                </a:moveTo>
                <a:lnTo>
                  <a:pt x="877750" y="0"/>
                </a:lnTo>
                <a:lnTo>
                  <a:pt x="877750" y="1229771"/>
                </a:lnTo>
                <a:lnTo>
                  <a:pt x="0" y="122977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6554076" y="8615622"/>
            <a:ext cx="485222" cy="642678"/>
          </a:xfrm>
          <a:custGeom>
            <a:avLst/>
            <a:gdLst/>
            <a:ahLst/>
            <a:cxnLst/>
            <a:rect l="l" t="t" r="r" b="b"/>
            <a:pathLst>
              <a:path w="485222" h="642678">
                <a:moveTo>
                  <a:pt x="0" y="0"/>
                </a:moveTo>
                <a:lnTo>
                  <a:pt x="485222" y="0"/>
                </a:lnTo>
                <a:lnTo>
                  <a:pt x="485222" y="642678"/>
                </a:lnTo>
                <a:lnTo>
                  <a:pt x="0" y="64267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177087" y="7668088"/>
            <a:ext cx="1399434" cy="488053"/>
          </a:xfrm>
          <a:custGeom>
            <a:avLst/>
            <a:gdLst/>
            <a:ahLst/>
            <a:cxnLst/>
            <a:rect l="l" t="t" r="r" b="b"/>
            <a:pathLst>
              <a:path w="1399434" h="488053">
                <a:moveTo>
                  <a:pt x="0" y="0"/>
                </a:moveTo>
                <a:lnTo>
                  <a:pt x="1399434" y="0"/>
                </a:lnTo>
                <a:lnTo>
                  <a:pt x="1399434" y="488052"/>
                </a:lnTo>
                <a:lnTo>
                  <a:pt x="0" y="48805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=""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260957" y="0"/>
            <a:ext cx="2347016" cy="1906950"/>
          </a:xfrm>
          <a:custGeom>
            <a:avLst/>
            <a:gdLst/>
            <a:ahLst/>
            <a:cxnLst/>
            <a:rect l="l" t="t" r="r" b="b"/>
            <a:pathLst>
              <a:path w="2347016" h="1906950">
                <a:moveTo>
                  <a:pt x="0" y="0"/>
                </a:moveTo>
                <a:lnTo>
                  <a:pt x="2347016" y="0"/>
                </a:lnTo>
                <a:lnTo>
                  <a:pt x="2347016" y="1906950"/>
                </a:lnTo>
                <a:lnTo>
                  <a:pt x="0" y="190695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=""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830008" y="669457"/>
            <a:ext cx="11128852" cy="987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6999" b="1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СТРУКТУРА ЛЕКЦІЇ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75796" y="2608375"/>
            <a:ext cx="13319666" cy="3962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20"/>
              </a:lnSpc>
            </a:pPr>
            <a:r>
              <a:rPr lang="uk-UA" sz="2300" dirty="0" smtClean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Теоретичні основи управління оплатою праці в охороні здоров’я</a:t>
            </a:r>
            <a:endParaRPr lang="uk-UA" sz="23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175796" y="3810760"/>
            <a:ext cx="13319666" cy="400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20"/>
              </a:lnSpc>
            </a:pPr>
            <a:r>
              <a:rPr lang="uk-UA" sz="2400" dirty="0" smtClean="0">
                <a:latin typeface="Garet" panose="020B0604020202020204" charset="-52"/>
              </a:rPr>
              <a:t>Формування системи оплати праці у фармацевтичних закладах: теорія і практика</a:t>
            </a:r>
            <a:endParaRPr lang="uk-UA" sz="2300" dirty="0">
              <a:solidFill>
                <a:srgbClr val="000000"/>
              </a:solidFill>
              <a:latin typeface="Garet" panose="020B0604020202020204" charset="-52"/>
              <a:ea typeface="Garet"/>
              <a:cs typeface="Garet"/>
              <a:sym typeface="Garet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451569" y="3675865"/>
            <a:ext cx="521914" cy="521914"/>
          </a:xfrm>
          <a:custGeom>
            <a:avLst/>
            <a:gdLst/>
            <a:ahLst/>
            <a:cxnLst/>
            <a:rect l="l" t="t" r="r" b="b"/>
            <a:pathLst>
              <a:path w="521914" h="521914">
                <a:moveTo>
                  <a:pt x="0" y="0"/>
                </a:moveTo>
                <a:lnTo>
                  <a:pt x="521914" y="0"/>
                </a:lnTo>
                <a:lnTo>
                  <a:pt x="521914" y="521914"/>
                </a:lnTo>
                <a:lnTo>
                  <a:pt x="0" y="5219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3"/>
          <p:cNvSpPr txBox="1"/>
          <p:nvPr/>
        </p:nvSpPr>
        <p:spPr>
          <a:xfrm>
            <a:off x="1188153" y="4835947"/>
            <a:ext cx="13319666" cy="400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20"/>
              </a:lnSpc>
            </a:pPr>
            <a:r>
              <a:rPr lang="uk-UA" sz="2400" dirty="0" smtClean="0">
                <a:latin typeface="Garet" panose="020B0604020202020204" charset="-52"/>
              </a:rPr>
              <a:t>Форми та системи оплати праці в державних і приватних аптеках</a:t>
            </a:r>
            <a:endParaRPr lang="uk-UA" sz="2300" dirty="0">
              <a:solidFill>
                <a:srgbClr val="000000"/>
              </a:solidFill>
              <a:latin typeface="Garet" panose="020B0604020202020204" charset="-52"/>
              <a:ea typeface="Garet"/>
              <a:cs typeface="Garet"/>
              <a:sym typeface="Garet"/>
            </a:endParaRPr>
          </a:p>
        </p:txBody>
      </p:sp>
      <p:sp>
        <p:nvSpPr>
          <p:cNvPr id="17" name="Freeform 15"/>
          <p:cNvSpPr/>
          <p:nvPr/>
        </p:nvSpPr>
        <p:spPr>
          <a:xfrm>
            <a:off x="476282" y="4754258"/>
            <a:ext cx="521914" cy="521914"/>
          </a:xfrm>
          <a:custGeom>
            <a:avLst/>
            <a:gdLst/>
            <a:ahLst/>
            <a:cxnLst/>
            <a:rect l="l" t="t" r="r" b="b"/>
            <a:pathLst>
              <a:path w="521914" h="521914">
                <a:moveTo>
                  <a:pt x="0" y="0"/>
                </a:moveTo>
                <a:lnTo>
                  <a:pt x="521914" y="0"/>
                </a:lnTo>
                <a:lnTo>
                  <a:pt x="521914" y="521914"/>
                </a:lnTo>
                <a:lnTo>
                  <a:pt x="0" y="5219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3"/>
          <p:cNvSpPr txBox="1"/>
          <p:nvPr/>
        </p:nvSpPr>
        <p:spPr>
          <a:xfrm>
            <a:off x="1143000" y="5760369"/>
            <a:ext cx="13319666" cy="400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20"/>
              </a:lnSpc>
            </a:pPr>
            <a:r>
              <a:rPr lang="uk-UA" sz="2400" dirty="0" smtClean="0">
                <a:latin typeface="Garet" panose="020B0604020202020204" charset="-52"/>
              </a:rPr>
              <a:t>Принципи формування посадових окладів, преміювання та соціального пакету</a:t>
            </a:r>
            <a:endParaRPr lang="uk-UA" sz="2300" dirty="0">
              <a:solidFill>
                <a:srgbClr val="000000"/>
              </a:solidFill>
              <a:latin typeface="Garet" panose="020B0604020202020204" charset="-52"/>
              <a:ea typeface="Garet"/>
              <a:cs typeface="Garet"/>
              <a:sym typeface="Garet"/>
            </a:endParaRPr>
          </a:p>
        </p:txBody>
      </p:sp>
      <p:sp>
        <p:nvSpPr>
          <p:cNvPr id="19" name="Freeform 15"/>
          <p:cNvSpPr/>
          <p:nvPr/>
        </p:nvSpPr>
        <p:spPr>
          <a:xfrm>
            <a:off x="451569" y="5699467"/>
            <a:ext cx="521914" cy="521914"/>
          </a:xfrm>
          <a:custGeom>
            <a:avLst/>
            <a:gdLst/>
            <a:ahLst/>
            <a:cxnLst/>
            <a:rect l="l" t="t" r="r" b="b"/>
            <a:pathLst>
              <a:path w="521914" h="521914">
                <a:moveTo>
                  <a:pt x="0" y="0"/>
                </a:moveTo>
                <a:lnTo>
                  <a:pt x="521914" y="0"/>
                </a:lnTo>
                <a:lnTo>
                  <a:pt x="521914" y="521914"/>
                </a:lnTo>
                <a:lnTo>
                  <a:pt x="0" y="5219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Прямоугольник 12"/>
          <p:cNvSpPr/>
          <p:nvPr/>
        </p:nvSpPr>
        <p:spPr>
          <a:xfrm>
            <a:off x="1143000" y="6743666"/>
            <a:ext cx="11644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 smtClean="0">
                <a:latin typeface="Garet" panose="020B0604020202020204" charset="-52"/>
              </a:rPr>
              <a:t>Роль прозорої та справедливої оплати праці в управлінні персоналом</a:t>
            </a:r>
            <a:endParaRPr lang="uk-UA" sz="2400" dirty="0">
              <a:latin typeface="Garet" panose="020B0604020202020204" charset="-52"/>
            </a:endParaRPr>
          </a:p>
        </p:txBody>
      </p:sp>
      <p:sp>
        <p:nvSpPr>
          <p:cNvPr id="20" name="Freeform 15"/>
          <p:cNvSpPr/>
          <p:nvPr/>
        </p:nvSpPr>
        <p:spPr>
          <a:xfrm>
            <a:off x="476282" y="6671719"/>
            <a:ext cx="521914" cy="521914"/>
          </a:xfrm>
          <a:custGeom>
            <a:avLst/>
            <a:gdLst/>
            <a:ahLst/>
            <a:cxnLst/>
            <a:rect l="l" t="t" r="r" b="b"/>
            <a:pathLst>
              <a:path w="521914" h="521914">
                <a:moveTo>
                  <a:pt x="0" y="0"/>
                </a:moveTo>
                <a:lnTo>
                  <a:pt x="521914" y="0"/>
                </a:lnTo>
                <a:lnTo>
                  <a:pt x="521914" y="521914"/>
                </a:lnTo>
                <a:lnTo>
                  <a:pt x="0" y="5219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633184" y="2025292"/>
            <a:ext cx="5496141" cy="5368929"/>
            <a:chOff x="0" y="0"/>
            <a:chExt cx="4828540" cy="4716780"/>
          </a:xfrm>
        </p:grpSpPr>
        <p:sp>
          <p:nvSpPr>
            <p:cNvPr id="3" name="Freeform 3"/>
            <p:cNvSpPr/>
            <p:nvPr/>
          </p:nvSpPr>
          <p:spPr>
            <a:xfrm>
              <a:off x="1103" y="1273"/>
              <a:ext cx="4830645" cy="4716345"/>
            </a:xfrm>
            <a:custGeom>
              <a:avLst/>
              <a:gdLst/>
              <a:ahLst/>
              <a:cxnLst/>
              <a:rect l="l" t="t" r="r" b="b"/>
              <a:pathLst>
                <a:path w="4830645" h="4716345">
                  <a:moveTo>
                    <a:pt x="3415197" y="4653277"/>
                  </a:moveTo>
                  <a:cubicBezTo>
                    <a:pt x="3387257" y="4660897"/>
                    <a:pt x="3365667" y="4671057"/>
                    <a:pt x="3344077" y="4673597"/>
                  </a:cubicBezTo>
                  <a:cubicBezTo>
                    <a:pt x="3222157" y="4683757"/>
                    <a:pt x="3101507" y="4693917"/>
                    <a:pt x="2979587" y="4702807"/>
                  </a:cubicBezTo>
                  <a:cubicBezTo>
                    <a:pt x="2917357" y="4706617"/>
                    <a:pt x="2855127" y="4710427"/>
                    <a:pt x="2792897" y="4711697"/>
                  </a:cubicBezTo>
                  <a:cubicBezTo>
                    <a:pt x="2725587" y="4714237"/>
                    <a:pt x="2658277" y="4718047"/>
                    <a:pt x="2592237" y="4715507"/>
                  </a:cubicBezTo>
                  <a:cubicBezTo>
                    <a:pt x="2528737" y="4714237"/>
                    <a:pt x="2465237" y="4710427"/>
                    <a:pt x="2404277" y="4698997"/>
                  </a:cubicBezTo>
                  <a:cubicBezTo>
                    <a:pt x="2325537" y="4685027"/>
                    <a:pt x="2245527" y="4685027"/>
                    <a:pt x="2168057" y="4672327"/>
                  </a:cubicBezTo>
                  <a:cubicBezTo>
                    <a:pt x="1966127" y="4639307"/>
                    <a:pt x="1760387" y="4648197"/>
                    <a:pt x="1557187" y="4634227"/>
                  </a:cubicBezTo>
                  <a:cubicBezTo>
                    <a:pt x="1442887" y="4626607"/>
                    <a:pt x="1328587" y="4608827"/>
                    <a:pt x="1214287" y="4593587"/>
                  </a:cubicBezTo>
                  <a:cubicBezTo>
                    <a:pt x="1084747" y="4577077"/>
                    <a:pt x="955207" y="4558027"/>
                    <a:pt x="824397" y="4540247"/>
                  </a:cubicBezTo>
                  <a:cubicBezTo>
                    <a:pt x="729147" y="4527547"/>
                    <a:pt x="632627" y="4514847"/>
                    <a:pt x="537377" y="4502147"/>
                  </a:cubicBezTo>
                  <a:cubicBezTo>
                    <a:pt x="534837" y="4502147"/>
                    <a:pt x="532297" y="4500877"/>
                    <a:pt x="529757" y="4500877"/>
                  </a:cubicBezTo>
                  <a:cubicBezTo>
                    <a:pt x="449747" y="4466586"/>
                    <a:pt x="364657" y="4439917"/>
                    <a:pt x="290997" y="4395467"/>
                  </a:cubicBezTo>
                  <a:cubicBezTo>
                    <a:pt x="166537" y="4319267"/>
                    <a:pt x="113197" y="4197347"/>
                    <a:pt x="108117" y="4053837"/>
                  </a:cubicBezTo>
                  <a:cubicBezTo>
                    <a:pt x="106847" y="4004307"/>
                    <a:pt x="100497" y="3956047"/>
                    <a:pt x="100497" y="3906517"/>
                  </a:cubicBezTo>
                  <a:cubicBezTo>
                    <a:pt x="101767" y="3837937"/>
                    <a:pt x="106847" y="3770627"/>
                    <a:pt x="110657" y="3703317"/>
                  </a:cubicBezTo>
                  <a:cubicBezTo>
                    <a:pt x="120817" y="3502657"/>
                    <a:pt x="125897" y="3301997"/>
                    <a:pt x="110657" y="3101337"/>
                  </a:cubicBezTo>
                  <a:cubicBezTo>
                    <a:pt x="96687" y="2920997"/>
                    <a:pt x="83987" y="2741927"/>
                    <a:pt x="70017" y="2561587"/>
                  </a:cubicBezTo>
                  <a:cubicBezTo>
                    <a:pt x="61127" y="2446017"/>
                    <a:pt x="49697" y="2331717"/>
                    <a:pt x="42077" y="2216147"/>
                  </a:cubicBezTo>
                  <a:cubicBezTo>
                    <a:pt x="36997" y="2139947"/>
                    <a:pt x="38267" y="2062477"/>
                    <a:pt x="33187" y="1986277"/>
                  </a:cubicBezTo>
                  <a:cubicBezTo>
                    <a:pt x="30647" y="1943097"/>
                    <a:pt x="16677" y="1901187"/>
                    <a:pt x="15407" y="1858007"/>
                  </a:cubicBezTo>
                  <a:cubicBezTo>
                    <a:pt x="10327" y="1753867"/>
                    <a:pt x="9057" y="1648457"/>
                    <a:pt x="6517" y="1543047"/>
                  </a:cubicBezTo>
                  <a:cubicBezTo>
                    <a:pt x="5247" y="1502407"/>
                    <a:pt x="-1103" y="1461767"/>
                    <a:pt x="167" y="1421127"/>
                  </a:cubicBezTo>
                  <a:cubicBezTo>
                    <a:pt x="1437" y="1357627"/>
                    <a:pt x="9057" y="1294127"/>
                    <a:pt x="10327" y="1230627"/>
                  </a:cubicBezTo>
                  <a:cubicBezTo>
                    <a:pt x="11597" y="1156967"/>
                    <a:pt x="3977" y="1083307"/>
                    <a:pt x="6517" y="1010917"/>
                  </a:cubicBezTo>
                  <a:cubicBezTo>
                    <a:pt x="6517" y="941067"/>
                    <a:pt x="15407" y="872487"/>
                    <a:pt x="24297" y="802637"/>
                  </a:cubicBezTo>
                  <a:cubicBezTo>
                    <a:pt x="26837" y="778507"/>
                    <a:pt x="44617" y="756917"/>
                    <a:pt x="49697" y="732787"/>
                  </a:cubicBezTo>
                  <a:cubicBezTo>
                    <a:pt x="71287" y="613407"/>
                    <a:pt x="94147" y="494027"/>
                    <a:pt x="150027" y="383537"/>
                  </a:cubicBezTo>
                  <a:cubicBezTo>
                    <a:pt x="162727" y="359407"/>
                    <a:pt x="183047" y="337817"/>
                    <a:pt x="202097" y="318767"/>
                  </a:cubicBezTo>
                  <a:cubicBezTo>
                    <a:pt x="208447" y="312417"/>
                    <a:pt x="223687" y="316227"/>
                    <a:pt x="227497" y="316227"/>
                  </a:cubicBezTo>
                  <a:cubicBezTo>
                    <a:pt x="236387" y="299717"/>
                    <a:pt x="241467" y="283207"/>
                    <a:pt x="251627" y="275587"/>
                  </a:cubicBezTo>
                  <a:cubicBezTo>
                    <a:pt x="306237" y="233677"/>
                    <a:pt x="363387" y="203197"/>
                    <a:pt x="434507" y="195577"/>
                  </a:cubicBezTo>
                  <a:cubicBezTo>
                    <a:pt x="487847" y="189227"/>
                    <a:pt x="539917" y="166367"/>
                    <a:pt x="593257" y="153667"/>
                  </a:cubicBezTo>
                  <a:cubicBezTo>
                    <a:pt x="658027" y="138427"/>
                    <a:pt x="722797" y="120647"/>
                    <a:pt x="790107" y="111757"/>
                  </a:cubicBezTo>
                  <a:cubicBezTo>
                    <a:pt x="851067" y="104137"/>
                    <a:pt x="909487" y="87627"/>
                    <a:pt x="971717" y="82547"/>
                  </a:cubicBezTo>
                  <a:cubicBezTo>
                    <a:pt x="1035217" y="77467"/>
                    <a:pt x="1098717" y="62227"/>
                    <a:pt x="1163487" y="57147"/>
                  </a:cubicBezTo>
                  <a:cubicBezTo>
                    <a:pt x="1338747" y="44447"/>
                    <a:pt x="1515277" y="35557"/>
                    <a:pt x="1690537" y="25397"/>
                  </a:cubicBezTo>
                  <a:cubicBezTo>
                    <a:pt x="1733717" y="22857"/>
                    <a:pt x="1776897" y="25397"/>
                    <a:pt x="1820077" y="26667"/>
                  </a:cubicBezTo>
                  <a:cubicBezTo>
                    <a:pt x="1841667" y="27937"/>
                    <a:pt x="1863257" y="33017"/>
                    <a:pt x="1886117" y="35557"/>
                  </a:cubicBezTo>
                  <a:cubicBezTo>
                    <a:pt x="1896277" y="36827"/>
                    <a:pt x="1906437" y="33017"/>
                    <a:pt x="1916597" y="33017"/>
                  </a:cubicBezTo>
                  <a:cubicBezTo>
                    <a:pt x="1947077" y="33017"/>
                    <a:pt x="1978827" y="33017"/>
                    <a:pt x="2009307" y="31747"/>
                  </a:cubicBezTo>
                  <a:cubicBezTo>
                    <a:pt x="2067727" y="29207"/>
                    <a:pt x="2127417" y="22857"/>
                    <a:pt x="2185837" y="22857"/>
                  </a:cubicBezTo>
                  <a:cubicBezTo>
                    <a:pt x="2242987" y="22857"/>
                    <a:pt x="2300137" y="26667"/>
                    <a:pt x="2357287" y="29207"/>
                  </a:cubicBezTo>
                  <a:lnTo>
                    <a:pt x="2403007" y="29207"/>
                  </a:lnTo>
                  <a:cubicBezTo>
                    <a:pt x="2472857" y="26667"/>
                    <a:pt x="2541437" y="26667"/>
                    <a:pt x="2611287" y="22857"/>
                  </a:cubicBezTo>
                  <a:cubicBezTo>
                    <a:pt x="2678597" y="19047"/>
                    <a:pt x="2744637" y="10157"/>
                    <a:pt x="2811947" y="6347"/>
                  </a:cubicBezTo>
                  <a:cubicBezTo>
                    <a:pt x="2843697" y="3807"/>
                    <a:pt x="2876717" y="3807"/>
                    <a:pt x="2908467" y="10157"/>
                  </a:cubicBezTo>
                  <a:cubicBezTo>
                    <a:pt x="2956727" y="19047"/>
                    <a:pt x="3002447" y="24127"/>
                    <a:pt x="3050707" y="10157"/>
                  </a:cubicBezTo>
                  <a:cubicBezTo>
                    <a:pt x="3068487" y="5077"/>
                    <a:pt x="3091347" y="13967"/>
                    <a:pt x="3111667" y="16507"/>
                  </a:cubicBezTo>
                  <a:cubicBezTo>
                    <a:pt x="3120557" y="17777"/>
                    <a:pt x="3130717" y="20317"/>
                    <a:pt x="3135797" y="16507"/>
                  </a:cubicBezTo>
                  <a:cubicBezTo>
                    <a:pt x="3170087" y="-8893"/>
                    <a:pt x="3201837" y="-2543"/>
                    <a:pt x="3234857" y="19047"/>
                  </a:cubicBezTo>
                  <a:cubicBezTo>
                    <a:pt x="3238667" y="21587"/>
                    <a:pt x="3248827" y="15237"/>
                    <a:pt x="3256447" y="15237"/>
                  </a:cubicBezTo>
                  <a:cubicBezTo>
                    <a:pt x="3286927" y="15237"/>
                    <a:pt x="3317407" y="15237"/>
                    <a:pt x="3349157" y="16507"/>
                  </a:cubicBezTo>
                  <a:cubicBezTo>
                    <a:pt x="3372017" y="17777"/>
                    <a:pt x="3393607" y="25397"/>
                    <a:pt x="3416467" y="27937"/>
                  </a:cubicBezTo>
                  <a:cubicBezTo>
                    <a:pt x="3465997" y="34287"/>
                    <a:pt x="3516797" y="44447"/>
                    <a:pt x="3567597" y="44447"/>
                  </a:cubicBezTo>
                  <a:cubicBezTo>
                    <a:pt x="3662847" y="45717"/>
                    <a:pt x="3758097" y="49527"/>
                    <a:pt x="3852077" y="69847"/>
                  </a:cubicBezTo>
                  <a:cubicBezTo>
                    <a:pt x="3939706" y="88897"/>
                    <a:pt x="4029877" y="88897"/>
                    <a:pt x="4118777" y="104137"/>
                  </a:cubicBezTo>
                  <a:cubicBezTo>
                    <a:pt x="4172117" y="113027"/>
                    <a:pt x="4226727" y="129537"/>
                    <a:pt x="4272447" y="156207"/>
                  </a:cubicBezTo>
                  <a:cubicBezTo>
                    <a:pt x="4321977" y="184147"/>
                    <a:pt x="4360077" y="229867"/>
                    <a:pt x="4404527" y="267967"/>
                  </a:cubicBezTo>
                  <a:cubicBezTo>
                    <a:pt x="4421036" y="281937"/>
                    <a:pt x="4445167" y="292097"/>
                    <a:pt x="4456597" y="309877"/>
                  </a:cubicBezTo>
                  <a:cubicBezTo>
                    <a:pt x="4489617" y="358137"/>
                    <a:pt x="4518827" y="408937"/>
                    <a:pt x="4548037" y="459737"/>
                  </a:cubicBezTo>
                  <a:cubicBezTo>
                    <a:pt x="4569627" y="496567"/>
                    <a:pt x="4591217" y="534667"/>
                    <a:pt x="4607727" y="572767"/>
                  </a:cubicBezTo>
                  <a:cubicBezTo>
                    <a:pt x="4625507" y="617217"/>
                    <a:pt x="4639477" y="662937"/>
                    <a:pt x="4653447" y="709927"/>
                  </a:cubicBezTo>
                  <a:cubicBezTo>
                    <a:pt x="4675037" y="783587"/>
                    <a:pt x="4700437" y="857247"/>
                    <a:pt x="4714407" y="933447"/>
                  </a:cubicBezTo>
                  <a:cubicBezTo>
                    <a:pt x="4734727" y="1040127"/>
                    <a:pt x="4744887" y="1149347"/>
                    <a:pt x="4760127" y="1257297"/>
                  </a:cubicBezTo>
                  <a:cubicBezTo>
                    <a:pt x="4765207" y="1292857"/>
                    <a:pt x="4771557" y="1328417"/>
                    <a:pt x="4774097" y="1363977"/>
                  </a:cubicBezTo>
                  <a:cubicBezTo>
                    <a:pt x="4781717" y="1465577"/>
                    <a:pt x="4786797" y="1565907"/>
                    <a:pt x="4793147" y="1667507"/>
                  </a:cubicBezTo>
                  <a:cubicBezTo>
                    <a:pt x="4802037" y="1793237"/>
                    <a:pt x="4814737" y="1917697"/>
                    <a:pt x="4821087" y="2043427"/>
                  </a:cubicBezTo>
                  <a:cubicBezTo>
                    <a:pt x="4827437" y="2164077"/>
                    <a:pt x="4832517" y="2285997"/>
                    <a:pt x="4829977" y="2407917"/>
                  </a:cubicBezTo>
                  <a:cubicBezTo>
                    <a:pt x="4826167" y="2611117"/>
                    <a:pt x="4816007" y="2813047"/>
                    <a:pt x="4805847" y="3016247"/>
                  </a:cubicBezTo>
                  <a:cubicBezTo>
                    <a:pt x="4799497" y="3141977"/>
                    <a:pt x="4790607" y="3266437"/>
                    <a:pt x="4777907" y="3390897"/>
                  </a:cubicBezTo>
                  <a:cubicBezTo>
                    <a:pt x="4765207" y="3515357"/>
                    <a:pt x="4746157" y="3638547"/>
                    <a:pt x="4732187" y="3763007"/>
                  </a:cubicBezTo>
                  <a:cubicBezTo>
                    <a:pt x="4722027" y="3849367"/>
                    <a:pt x="4719487" y="3935727"/>
                    <a:pt x="4708057" y="4020817"/>
                  </a:cubicBezTo>
                  <a:cubicBezTo>
                    <a:pt x="4697897" y="4098287"/>
                    <a:pt x="4659797" y="4166867"/>
                    <a:pt x="4608997" y="4224017"/>
                  </a:cubicBezTo>
                  <a:cubicBezTo>
                    <a:pt x="4567088" y="4272277"/>
                    <a:pt x="4534067" y="4326887"/>
                    <a:pt x="4490888" y="4373877"/>
                  </a:cubicBezTo>
                  <a:cubicBezTo>
                    <a:pt x="4452788" y="4415786"/>
                    <a:pt x="4410878" y="4457697"/>
                    <a:pt x="4344838" y="4458967"/>
                  </a:cubicBezTo>
                  <a:cubicBezTo>
                    <a:pt x="4329597" y="4458967"/>
                    <a:pt x="4315628" y="4474207"/>
                    <a:pt x="4300388" y="4481827"/>
                  </a:cubicBezTo>
                  <a:cubicBezTo>
                    <a:pt x="4235617" y="4509767"/>
                    <a:pt x="4168308" y="4533897"/>
                    <a:pt x="4104808" y="4564377"/>
                  </a:cubicBezTo>
                  <a:cubicBezTo>
                    <a:pt x="3987967" y="4620257"/>
                    <a:pt x="3862238" y="4629147"/>
                    <a:pt x="3736508" y="4634227"/>
                  </a:cubicBezTo>
                  <a:cubicBezTo>
                    <a:pt x="3688248" y="4636767"/>
                    <a:pt x="3638717" y="4632957"/>
                    <a:pt x="3590458" y="4636767"/>
                  </a:cubicBezTo>
                  <a:cubicBezTo>
                    <a:pt x="3566328" y="4638037"/>
                    <a:pt x="3543467" y="4649467"/>
                    <a:pt x="3520608" y="4654547"/>
                  </a:cubicBezTo>
                  <a:cubicBezTo>
                    <a:pt x="3510448" y="4657087"/>
                    <a:pt x="3500288" y="4655817"/>
                    <a:pt x="3488858" y="4657087"/>
                  </a:cubicBezTo>
                  <a:cubicBezTo>
                    <a:pt x="3473617" y="4658357"/>
                    <a:pt x="3458378" y="4662167"/>
                    <a:pt x="3443138" y="4660897"/>
                  </a:cubicBezTo>
                  <a:cubicBezTo>
                    <a:pt x="3427897" y="4658357"/>
                    <a:pt x="3417738" y="4653277"/>
                    <a:pt x="3415197" y="4653277"/>
                  </a:cubicBezTo>
                  <a:close/>
                </a:path>
              </a:pathLst>
            </a:custGeom>
            <a:blipFill>
              <a:blip r:embed="rId2"/>
              <a:stretch>
                <a:fillRect t="-26865" b="-26865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8382000" y="3519826"/>
            <a:ext cx="2057400" cy="1716780"/>
          </a:xfrm>
          <a:custGeom>
            <a:avLst/>
            <a:gdLst/>
            <a:ahLst/>
            <a:cxnLst/>
            <a:rect l="l" t="t" r="r" b="b"/>
            <a:pathLst>
              <a:path w="2529846" h="2343270">
                <a:moveTo>
                  <a:pt x="0" y="0"/>
                </a:moveTo>
                <a:lnTo>
                  <a:pt x="2529846" y="0"/>
                </a:lnTo>
                <a:lnTo>
                  <a:pt x="2529846" y="2343270"/>
                </a:lnTo>
                <a:lnTo>
                  <a:pt x="0" y="23432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31798" y="7394221"/>
            <a:ext cx="3360034" cy="2524226"/>
          </a:xfrm>
          <a:custGeom>
            <a:avLst/>
            <a:gdLst/>
            <a:ahLst/>
            <a:cxnLst/>
            <a:rect l="l" t="t" r="r" b="b"/>
            <a:pathLst>
              <a:path w="3360034" h="2524226">
                <a:moveTo>
                  <a:pt x="0" y="0"/>
                </a:moveTo>
                <a:lnTo>
                  <a:pt x="3360035" y="0"/>
                </a:lnTo>
                <a:lnTo>
                  <a:pt x="3360035" y="2524226"/>
                </a:lnTo>
                <a:lnTo>
                  <a:pt x="0" y="25242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101188">
            <a:off x="3371242" y="78983"/>
            <a:ext cx="1666581" cy="2013995"/>
          </a:xfrm>
          <a:custGeom>
            <a:avLst/>
            <a:gdLst/>
            <a:ahLst/>
            <a:cxnLst/>
            <a:rect l="l" t="t" r="r" b="b"/>
            <a:pathLst>
              <a:path w="1666581" h="2013995">
                <a:moveTo>
                  <a:pt x="0" y="0"/>
                </a:moveTo>
                <a:lnTo>
                  <a:pt x="1666581" y="0"/>
                </a:lnTo>
                <a:lnTo>
                  <a:pt x="1666581" y="2013995"/>
                </a:lnTo>
                <a:lnTo>
                  <a:pt x="0" y="20139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376352">
            <a:off x="2120278" y="2051394"/>
            <a:ext cx="505486" cy="505486"/>
          </a:xfrm>
          <a:custGeom>
            <a:avLst/>
            <a:gdLst/>
            <a:ahLst/>
            <a:cxnLst/>
            <a:rect l="l" t="t" r="r" b="b"/>
            <a:pathLst>
              <a:path w="505486" h="505486">
                <a:moveTo>
                  <a:pt x="0" y="0"/>
                </a:moveTo>
                <a:lnTo>
                  <a:pt x="505486" y="0"/>
                </a:lnTo>
                <a:lnTo>
                  <a:pt x="505486" y="505486"/>
                </a:lnTo>
                <a:lnTo>
                  <a:pt x="0" y="50548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7956612">
            <a:off x="15617095" y="-426133"/>
            <a:ext cx="4124422" cy="2783985"/>
          </a:xfrm>
          <a:custGeom>
            <a:avLst/>
            <a:gdLst/>
            <a:ahLst/>
            <a:cxnLst/>
            <a:rect l="l" t="t" r="r" b="b"/>
            <a:pathLst>
              <a:path w="4124422" h="2783985">
                <a:moveTo>
                  <a:pt x="0" y="0"/>
                </a:moveTo>
                <a:lnTo>
                  <a:pt x="4124422" y="0"/>
                </a:lnTo>
                <a:lnTo>
                  <a:pt x="4124422" y="2783985"/>
                </a:lnTo>
                <a:lnTo>
                  <a:pt x="0" y="278398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14000"/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841649" y="9258300"/>
            <a:ext cx="399000" cy="399000"/>
          </a:xfrm>
          <a:custGeom>
            <a:avLst/>
            <a:gdLst/>
            <a:ahLst/>
            <a:cxnLst/>
            <a:rect l="l" t="t" r="r" b="b"/>
            <a:pathLst>
              <a:path w="399000" h="399000">
                <a:moveTo>
                  <a:pt x="0" y="0"/>
                </a:moveTo>
                <a:lnTo>
                  <a:pt x="399000" y="0"/>
                </a:lnTo>
                <a:lnTo>
                  <a:pt x="399000" y="399000"/>
                </a:lnTo>
                <a:lnTo>
                  <a:pt x="0" y="3990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5571089" y="487043"/>
            <a:ext cx="11078336" cy="483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00"/>
              </a:lnSpc>
            </a:pPr>
            <a:r>
              <a:rPr lang="uk-UA" sz="3700" b="1" dirty="0" smtClean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Поняття та функції оплати праці</a:t>
            </a:r>
            <a:endParaRPr lang="uk-UA" sz="3700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577663" y="1675287"/>
            <a:ext cx="9299465" cy="172354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r>
              <a:rPr lang="uk-UA" sz="2800" b="1" dirty="0"/>
              <a:t>Оплата праці – це система економічних відносин між роботодавцем і працівником щодо винагороди за виконану роботу відповідно до її складності, кількості, якості та умов.</a:t>
            </a:r>
            <a:endParaRPr lang="uk-UA" sz="2800" b="1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87282" y="5352997"/>
            <a:ext cx="10775183" cy="3016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uk-UA" sz="2800" b="1" dirty="0"/>
              <a:t>Основні функції оплати праці</a:t>
            </a:r>
            <a:r>
              <a:rPr lang="uk-UA" sz="2800" b="1" dirty="0" smtClean="0"/>
              <a:t>: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uk-UA" sz="2800" b="1" dirty="0" smtClean="0"/>
              <a:t>відтворювальна </a:t>
            </a:r>
            <a:r>
              <a:rPr lang="uk-UA" sz="2800" dirty="0"/>
              <a:t>– забезпечення відновлення працездатності працівника</a:t>
            </a:r>
            <a:r>
              <a:rPr lang="uk-UA" sz="2800" dirty="0" smtClean="0"/>
              <a:t>;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uk-UA" sz="2800" b="1" dirty="0" smtClean="0"/>
              <a:t>стимулююча </a:t>
            </a:r>
            <a:r>
              <a:rPr lang="uk-UA" sz="2800" dirty="0"/>
              <a:t>– заохочення до підвищення продуктивності та якості роботи</a:t>
            </a:r>
            <a:r>
              <a:rPr lang="uk-UA" sz="2800" dirty="0" smtClean="0"/>
              <a:t>;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uk-UA" sz="2800" b="1" dirty="0" smtClean="0"/>
              <a:t>соціальна </a:t>
            </a:r>
            <a:r>
              <a:rPr lang="uk-UA" sz="2800" dirty="0"/>
              <a:t>– забезпечення соціальної справедливості</a:t>
            </a:r>
            <a:r>
              <a:rPr lang="uk-UA" sz="2800" dirty="0" smtClean="0"/>
              <a:t>;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uk-UA" sz="2800" b="1" dirty="0" smtClean="0"/>
              <a:t>регулююча </a:t>
            </a:r>
            <a:r>
              <a:rPr lang="uk-UA" sz="2800" dirty="0"/>
              <a:t>– вплив на ринок праці та зайнятість</a:t>
            </a:r>
            <a:r>
              <a:rPr lang="uk-UA" sz="2800" dirty="0" smtClean="0"/>
              <a:t>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638800" y="8845130"/>
            <a:ext cx="12268200" cy="95410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2800" dirty="0"/>
              <a:t>У сфері охорони здоров’я ці функції набувають особливої ваги, оскільки результат праці безпосередньо пов’язаний із здоров’ям і безпекою пацієнтів.</a:t>
            </a:r>
            <a:endParaRPr lang="uk-UA" sz="28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</p:spTree>
    <p:extLst>
      <p:ext uri="{BB962C8B-B14F-4D97-AF65-F5344CB8AC3E}">
        <p14:creationId xmlns:p14="http://schemas.microsoft.com/office/powerpoint/2010/main" val="448291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257252" y="1906266"/>
            <a:ext cx="749303" cy="800323"/>
          </a:xfrm>
          <a:custGeom>
            <a:avLst/>
            <a:gdLst/>
            <a:ahLst/>
            <a:cxnLst/>
            <a:rect l="l" t="t" r="r" b="b"/>
            <a:pathLst>
              <a:path w="749303" h="800323">
                <a:moveTo>
                  <a:pt x="0" y="0"/>
                </a:moveTo>
                <a:lnTo>
                  <a:pt x="749302" y="0"/>
                </a:lnTo>
                <a:lnTo>
                  <a:pt x="749302" y="800323"/>
                </a:lnTo>
                <a:lnTo>
                  <a:pt x="0" y="8003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43000" y="2552700"/>
            <a:ext cx="1710823" cy="1182607"/>
          </a:xfrm>
          <a:custGeom>
            <a:avLst/>
            <a:gdLst/>
            <a:ahLst/>
            <a:cxnLst/>
            <a:rect l="l" t="t" r="r" b="b"/>
            <a:pathLst>
              <a:path w="1710823" h="1182607">
                <a:moveTo>
                  <a:pt x="0" y="0"/>
                </a:moveTo>
                <a:lnTo>
                  <a:pt x="1710824" y="0"/>
                </a:lnTo>
                <a:lnTo>
                  <a:pt x="1710824" y="1182607"/>
                </a:lnTo>
                <a:lnTo>
                  <a:pt x="0" y="11826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8937746" y="5981700"/>
            <a:ext cx="541138" cy="676422"/>
          </a:xfrm>
          <a:custGeom>
            <a:avLst/>
            <a:gdLst/>
            <a:ahLst/>
            <a:cxnLst/>
            <a:rect l="l" t="t" r="r" b="b"/>
            <a:pathLst>
              <a:path w="541138" h="676422">
                <a:moveTo>
                  <a:pt x="0" y="0"/>
                </a:moveTo>
                <a:lnTo>
                  <a:pt x="541138" y="0"/>
                </a:lnTo>
                <a:lnTo>
                  <a:pt x="541138" y="676422"/>
                </a:lnTo>
                <a:lnTo>
                  <a:pt x="0" y="6764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488345" y="919119"/>
            <a:ext cx="1207193" cy="1148343"/>
          </a:xfrm>
          <a:custGeom>
            <a:avLst/>
            <a:gdLst/>
            <a:ahLst/>
            <a:cxnLst/>
            <a:rect l="l" t="t" r="r" b="b"/>
            <a:pathLst>
              <a:path w="1207193" h="1148343">
                <a:moveTo>
                  <a:pt x="0" y="0"/>
                </a:moveTo>
                <a:lnTo>
                  <a:pt x="1207194" y="0"/>
                </a:lnTo>
                <a:lnTo>
                  <a:pt x="1207194" y="1148342"/>
                </a:lnTo>
                <a:lnTo>
                  <a:pt x="0" y="114834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28700" y="367765"/>
            <a:ext cx="15977855" cy="496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00"/>
              </a:lnSpc>
            </a:pPr>
            <a:r>
              <a:rPr lang="uk-UA" sz="3800" b="1" dirty="0" smtClean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Основні форми та системи оплати праці медичних працівників</a:t>
            </a:r>
            <a:r>
              <a:rPr lang="ru-RU" sz="3800" b="1" dirty="0" smtClean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:</a:t>
            </a:r>
            <a:endParaRPr lang="uk-UA" sz="3800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953000" y="2122590"/>
            <a:ext cx="9155434" cy="276998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uk-UA" sz="3600" b="1" dirty="0" smtClean="0"/>
              <a:t>Погодинна заробітна плата: </a:t>
            </a:r>
            <a:r>
              <a:rPr lang="uk-UA" sz="3600" dirty="0" smtClean="0"/>
              <a:t>залежить від кількості відпрацьованого часу. Її розрахунок можна зробити шляхом множення годинної тарифної ставки на фактично відпрацьований час.</a:t>
            </a:r>
            <a:endParaRPr lang="uk-UA" sz="36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363200" y="5829300"/>
            <a:ext cx="7366925" cy="129266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uk-UA" sz="2800" b="1" dirty="0" smtClean="0"/>
              <a:t>проста погодинна система: </a:t>
            </a:r>
            <a:r>
              <a:rPr lang="uk-UA" sz="2800" dirty="0" smtClean="0"/>
              <a:t>розрахунок залежить від тарифної ставки, або окладу, і відпрацьованого часу</a:t>
            </a:r>
            <a:endParaRPr lang="uk-UA" sz="2515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0" name="Freeform 7"/>
          <p:cNvSpPr/>
          <p:nvPr/>
        </p:nvSpPr>
        <p:spPr>
          <a:xfrm rot="3880268">
            <a:off x="14291496" y="3734770"/>
            <a:ext cx="2926393" cy="1657070"/>
          </a:xfrm>
          <a:custGeom>
            <a:avLst/>
            <a:gdLst/>
            <a:ahLst/>
            <a:cxnLst/>
            <a:rect l="l" t="t" r="r" b="b"/>
            <a:pathLst>
              <a:path w="2926393" h="1657070">
                <a:moveTo>
                  <a:pt x="0" y="0"/>
                </a:moveTo>
                <a:lnTo>
                  <a:pt x="2926393" y="0"/>
                </a:lnTo>
                <a:lnTo>
                  <a:pt x="2926393" y="1657070"/>
                </a:lnTo>
                <a:lnTo>
                  <a:pt x="0" y="165707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5258917">
            <a:off x="577920" y="7481592"/>
            <a:ext cx="2840980" cy="3010310"/>
          </a:xfrm>
          <a:custGeom>
            <a:avLst/>
            <a:gdLst/>
            <a:ahLst/>
            <a:cxnLst/>
            <a:rect l="l" t="t" r="r" b="b"/>
            <a:pathLst>
              <a:path w="2840980" h="3010310">
                <a:moveTo>
                  <a:pt x="0" y="0"/>
                </a:moveTo>
                <a:lnTo>
                  <a:pt x="2840979" y="0"/>
                </a:lnTo>
                <a:lnTo>
                  <a:pt x="2840979" y="3010310"/>
                </a:lnTo>
                <a:lnTo>
                  <a:pt x="0" y="301031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=""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8"/>
          <p:cNvSpPr txBox="1"/>
          <p:nvPr/>
        </p:nvSpPr>
        <p:spPr>
          <a:xfrm>
            <a:off x="304800" y="5665528"/>
            <a:ext cx="7366925" cy="172354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uk-UA" sz="2800" b="1" dirty="0" smtClean="0"/>
              <a:t>погодинно-преміальна система </a:t>
            </a:r>
            <a:r>
              <a:rPr lang="uk-UA" sz="2800" dirty="0" smtClean="0"/>
              <a:t>передбачає понад заробітку за тарифною ставкою (окладом) отримання премії за досягнення певних кількісних і якісних показників.</a:t>
            </a:r>
            <a:endParaRPr lang="uk-UA" sz="2515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415041" y="7701845"/>
            <a:ext cx="11353800" cy="230832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2400" i="1" dirty="0" smtClean="0"/>
              <a:t>Погодинна форма має той недолік</a:t>
            </a:r>
            <a:r>
              <a:rPr lang="uk-UA" sz="2400" dirty="0" smtClean="0"/>
              <a:t>, що у працівника понижений економічний стимул до зростання інтенсивності та продуктивності праці. З одного боку, нескладно розрахувати тижневу і місячну зарплату, витрати на неї в установі охорони здоров’я, а з другого боку, погодинна оплата вимагає більшого контролю за працівником, робить необхідним мати контролюючий роботу персонал, який теж одержує зарплату, а це підвищує ціну</a:t>
            </a:r>
            <a:r>
              <a:rPr lang="ru-RU" sz="2400" dirty="0" smtClean="0"/>
              <a:t> </a:t>
            </a:r>
            <a:r>
              <a:rPr lang="uk-UA" sz="2400" dirty="0" smtClean="0"/>
              <a:t>медичної </a:t>
            </a:r>
            <a:r>
              <a:rPr lang="uk-UA" sz="2400" dirty="0"/>
              <a:t>послуги.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221200" y="518957"/>
            <a:ext cx="749303" cy="800323"/>
          </a:xfrm>
          <a:custGeom>
            <a:avLst/>
            <a:gdLst/>
            <a:ahLst/>
            <a:cxnLst/>
            <a:rect l="l" t="t" r="r" b="b"/>
            <a:pathLst>
              <a:path w="749303" h="800323">
                <a:moveTo>
                  <a:pt x="0" y="0"/>
                </a:moveTo>
                <a:lnTo>
                  <a:pt x="749302" y="0"/>
                </a:lnTo>
                <a:lnTo>
                  <a:pt x="749302" y="800323"/>
                </a:lnTo>
                <a:lnTo>
                  <a:pt x="0" y="8003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81000" y="8598770"/>
            <a:ext cx="1710823" cy="1182607"/>
          </a:xfrm>
          <a:custGeom>
            <a:avLst/>
            <a:gdLst/>
            <a:ahLst/>
            <a:cxnLst/>
            <a:rect l="l" t="t" r="r" b="b"/>
            <a:pathLst>
              <a:path w="1710823" h="1182607">
                <a:moveTo>
                  <a:pt x="0" y="0"/>
                </a:moveTo>
                <a:lnTo>
                  <a:pt x="1710824" y="0"/>
                </a:lnTo>
                <a:lnTo>
                  <a:pt x="1710824" y="1182607"/>
                </a:lnTo>
                <a:lnTo>
                  <a:pt x="0" y="11826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15316200" y="1333270"/>
            <a:ext cx="541138" cy="676422"/>
          </a:xfrm>
          <a:custGeom>
            <a:avLst/>
            <a:gdLst/>
            <a:ahLst/>
            <a:cxnLst/>
            <a:rect l="l" t="t" r="r" b="b"/>
            <a:pathLst>
              <a:path w="541138" h="676422">
                <a:moveTo>
                  <a:pt x="0" y="0"/>
                </a:moveTo>
                <a:lnTo>
                  <a:pt x="541138" y="0"/>
                </a:lnTo>
                <a:lnTo>
                  <a:pt x="541138" y="676422"/>
                </a:lnTo>
                <a:lnTo>
                  <a:pt x="0" y="6764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488345" y="919119"/>
            <a:ext cx="1207193" cy="1148343"/>
          </a:xfrm>
          <a:custGeom>
            <a:avLst/>
            <a:gdLst/>
            <a:ahLst/>
            <a:cxnLst/>
            <a:rect l="l" t="t" r="r" b="b"/>
            <a:pathLst>
              <a:path w="1207193" h="1148343">
                <a:moveTo>
                  <a:pt x="0" y="0"/>
                </a:moveTo>
                <a:lnTo>
                  <a:pt x="1207194" y="0"/>
                </a:lnTo>
                <a:lnTo>
                  <a:pt x="1207194" y="1148342"/>
                </a:lnTo>
                <a:lnTo>
                  <a:pt x="0" y="114834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28700" y="367765"/>
            <a:ext cx="15977855" cy="496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00"/>
              </a:lnSpc>
            </a:pPr>
            <a:r>
              <a:rPr lang="uk-UA" sz="3800" b="1" dirty="0" smtClean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Основні форми та системи оплати праці медичних працівників</a:t>
            </a:r>
            <a:r>
              <a:rPr lang="ru-RU" sz="3800" b="1" dirty="0" smtClean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:</a:t>
            </a:r>
            <a:endParaRPr lang="uk-UA" sz="3800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439910" y="3880009"/>
            <a:ext cx="9155434" cy="221599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uk-UA" sz="3600" b="1" dirty="0" smtClean="0"/>
              <a:t>Відрядна заробітна плата </a:t>
            </a:r>
            <a:r>
              <a:rPr lang="uk-UA" sz="3600" dirty="0" smtClean="0"/>
              <a:t>вважається більш гнучкою, схема оплати припускає оплату або просто за кількість, або за ступінь виконання роботи.</a:t>
            </a:r>
            <a:endParaRPr lang="uk-UA" sz="36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9" name="Овальная выноска 8"/>
          <p:cNvSpPr/>
          <p:nvPr/>
        </p:nvSpPr>
        <p:spPr>
          <a:xfrm>
            <a:off x="10480689" y="2067436"/>
            <a:ext cx="2188978" cy="1143000"/>
          </a:xfrm>
          <a:prstGeom prst="wedgeEllipseCallout">
            <a:avLst>
              <a:gd name="adj1" fmla="val -57884"/>
              <a:gd name="adj2" fmla="val 10006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Пряма відрядна</a:t>
            </a:r>
            <a:endParaRPr lang="uk-UA" dirty="0"/>
          </a:p>
        </p:txBody>
      </p:sp>
      <p:sp>
        <p:nvSpPr>
          <p:cNvPr id="15" name="Овальная выноска 14"/>
          <p:cNvSpPr/>
          <p:nvPr/>
        </p:nvSpPr>
        <p:spPr>
          <a:xfrm>
            <a:off x="4826397" y="1981200"/>
            <a:ext cx="2188978" cy="1143000"/>
          </a:xfrm>
          <a:prstGeom prst="wedgeEllipseCallout">
            <a:avLst>
              <a:gd name="adj1" fmla="val 49636"/>
              <a:gd name="adj2" fmla="val 10841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Непряма відрядна</a:t>
            </a:r>
            <a:endParaRPr lang="uk-UA" dirty="0"/>
          </a:p>
        </p:txBody>
      </p:sp>
      <p:sp>
        <p:nvSpPr>
          <p:cNvPr id="16" name="Овальная выноска 15"/>
          <p:cNvSpPr/>
          <p:nvPr/>
        </p:nvSpPr>
        <p:spPr>
          <a:xfrm>
            <a:off x="14442925" y="3845004"/>
            <a:ext cx="2188978" cy="1143000"/>
          </a:xfrm>
          <a:prstGeom prst="wedgeEllipseCallout">
            <a:avLst>
              <a:gd name="adj1" fmla="val -84037"/>
              <a:gd name="adj2" fmla="val 54848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Відрядно-преміальна</a:t>
            </a:r>
            <a:endParaRPr lang="uk-UA" dirty="0"/>
          </a:p>
        </p:txBody>
      </p:sp>
      <p:sp>
        <p:nvSpPr>
          <p:cNvPr id="17" name="Овальная выноска 16"/>
          <p:cNvSpPr/>
          <p:nvPr/>
        </p:nvSpPr>
        <p:spPr>
          <a:xfrm>
            <a:off x="1143000" y="4062883"/>
            <a:ext cx="2188978" cy="1143000"/>
          </a:xfrm>
          <a:prstGeom prst="wedgeEllipseCallout">
            <a:avLst>
              <a:gd name="adj1" fmla="val 99763"/>
              <a:gd name="adj2" fmla="val 4650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Відрядно-прогресивна</a:t>
            </a:r>
            <a:endParaRPr lang="uk-UA" dirty="0"/>
          </a:p>
        </p:txBody>
      </p:sp>
      <p:sp>
        <p:nvSpPr>
          <p:cNvPr id="18" name="Овальная выноска 17"/>
          <p:cNvSpPr/>
          <p:nvPr/>
        </p:nvSpPr>
        <p:spPr>
          <a:xfrm>
            <a:off x="2636756" y="7455770"/>
            <a:ext cx="2188978" cy="1143000"/>
          </a:xfrm>
          <a:prstGeom prst="wedgeEllipseCallout">
            <a:avLst>
              <a:gd name="adj1" fmla="val 77242"/>
              <a:gd name="adj2" fmla="val -16428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Акордно-відрядна</a:t>
            </a:r>
            <a:endParaRPr lang="uk-UA" dirty="0"/>
          </a:p>
        </p:txBody>
      </p:sp>
      <p:sp>
        <p:nvSpPr>
          <p:cNvPr id="19" name="Овальная выноска 18"/>
          <p:cNvSpPr/>
          <p:nvPr/>
        </p:nvSpPr>
        <p:spPr>
          <a:xfrm>
            <a:off x="7923138" y="7734300"/>
            <a:ext cx="2188978" cy="1143000"/>
          </a:xfrm>
          <a:prstGeom prst="wedgeEllipseCallout">
            <a:avLst>
              <a:gd name="adj1" fmla="val -4851"/>
              <a:gd name="adj2" fmla="val -187239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Колективна відрядна</a:t>
            </a:r>
            <a:endParaRPr lang="uk-UA" dirty="0"/>
          </a:p>
        </p:txBody>
      </p:sp>
      <p:sp>
        <p:nvSpPr>
          <p:cNvPr id="20" name="Овальная выноска 19"/>
          <p:cNvSpPr/>
          <p:nvPr/>
        </p:nvSpPr>
        <p:spPr>
          <a:xfrm>
            <a:off x="13397791" y="7505699"/>
            <a:ext cx="2188978" cy="1143000"/>
          </a:xfrm>
          <a:prstGeom prst="wedgeEllipseCallout">
            <a:avLst>
              <a:gd name="adj1" fmla="val -97478"/>
              <a:gd name="adj2" fmla="val -169848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Система посадових окладів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4170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1981200" y="419100"/>
            <a:ext cx="12925164" cy="2133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700" b="1" cap="all" dirty="0"/>
              <a:t>При постійній роботі працівникам надаються додаткові пільги:</a:t>
            </a:r>
          </a:p>
          <a:p>
            <a:pPr algn="just"/>
            <a:r>
              <a:rPr lang="uk-UA" sz="2700" b="1" dirty="0" smtClean="0"/>
              <a:t>оплата лікарняних листів, пенсійне забезпечення; деякі організації субсидують обіди і транспортні витрати, укладають договори про медичне страхування, оплачують юридичні консультації і т. д.</a:t>
            </a:r>
            <a:endParaRPr lang="uk-UA" sz="27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438400" y="7581900"/>
            <a:ext cx="13212483" cy="216982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2700" b="1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Індивідуальна цінність додаткових пільг </a:t>
            </a:r>
            <a:r>
              <a:rPr lang="uk-UA" sz="2700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для працівника залежить від таких чинників, </a:t>
            </a:r>
            <a:r>
              <a:rPr lang="ru-RU" sz="2700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як </a:t>
            </a:r>
            <a:r>
              <a:rPr lang="uk-UA" sz="2700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вік</a:t>
            </a:r>
            <a:r>
              <a:rPr lang="ru-RU" sz="2700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uk-UA" sz="2700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сімейний стан, розмір сім’ї і т. д. Окремі організації надають працівнику право вибрати у встановлених межах той пакет пільг, який найбільш його влаштовує. Як правило, така форма винагороди практикується в недержавному секторі, у тому числі і у відповідних структурах охорони здоров’я.</a:t>
            </a:r>
            <a:endParaRPr lang="uk-UA" sz="2700" dirty="0"/>
          </a:p>
        </p:txBody>
      </p:sp>
      <p:sp>
        <p:nvSpPr>
          <p:cNvPr id="9" name="Freeform 2"/>
          <p:cNvSpPr/>
          <p:nvPr/>
        </p:nvSpPr>
        <p:spPr>
          <a:xfrm>
            <a:off x="15032090" y="258149"/>
            <a:ext cx="3209224" cy="4006272"/>
          </a:xfrm>
          <a:custGeom>
            <a:avLst/>
            <a:gdLst/>
            <a:ahLst/>
            <a:cxnLst/>
            <a:rect l="l" t="t" r="r" b="b"/>
            <a:pathLst>
              <a:path w="5123048" h="6035992">
                <a:moveTo>
                  <a:pt x="0" y="0"/>
                </a:moveTo>
                <a:lnTo>
                  <a:pt x="5123048" y="0"/>
                </a:lnTo>
                <a:lnTo>
                  <a:pt x="5123048" y="6035993"/>
                </a:lnTo>
                <a:lnTo>
                  <a:pt x="0" y="603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3"/>
          <p:cNvSpPr/>
          <p:nvPr/>
        </p:nvSpPr>
        <p:spPr>
          <a:xfrm>
            <a:off x="457200" y="4991100"/>
            <a:ext cx="1710823" cy="1182607"/>
          </a:xfrm>
          <a:custGeom>
            <a:avLst/>
            <a:gdLst/>
            <a:ahLst/>
            <a:cxnLst/>
            <a:rect l="l" t="t" r="r" b="b"/>
            <a:pathLst>
              <a:path w="1710823" h="1182607">
                <a:moveTo>
                  <a:pt x="0" y="0"/>
                </a:moveTo>
                <a:lnTo>
                  <a:pt x="1710824" y="0"/>
                </a:lnTo>
                <a:lnTo>
                  <a:pt x="1710824" y="1182607"/>
                </a:lnTo>
                <a:lnTo>
                  <a:pt x="0" y="118260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" name="Прямоугольник 1"/>
          <p:cNvSpPr/>
          <p:nvPr/>
        </p:nvSpPr>
        <p:spPr>
          <a:xfrm>
            <a:off x="4876800" y="4838700"/>
            <a:ext cx="10029564" cy="17543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3600" i="1" dirty="0"/>
              <a:t>Традиційний підхід до </a:t>
            </a:r>
            <a:r>
              <a:rPr lang="uk-UA" sz="3600" i="1" dirty="0" smtClean="0"/>
              <a:t>надання додаткових пільг </a:t>
            </a:r>
            <a:r>
              <a:rPr lang="uk-UA" sz="3600" dirty="0" smtClean="0"/>
              <a:t>полягає в тому, що однакові пільги мають праці</a:t>
            </a:r>
            <a:r>
              <a:rPr lang="ru-RU" sz="3600" dirty="0" smtClean="0"/>
              <a:t>в</a:t>
            </a:r>
            <a:r>
              <a:rPr lang="uk-UA" sz="3600" dirty="0" smtClean="0"/>
              <a:t>ники </a:t>
            </a:r>
            <a:r>
              <a:rPr lang="uk-UA" sz="3600" dirty="0"/>
              <a:t>одного рівня.</a:t>
            </a:r>
          </a:p>
        </p:txBody>
      </p:sp>
      <p:sp>
        <p:nvSpPr>
          <p:cNvPr id="11" name="Freeform 10"/>
          <p:cNvSpPr/>
          <p:nvPr/>
        </p:nvSpPr>
        <p:spPr>
          <a:xfrm rot="-406515">
            <a:off x="6722901" y="2636582"/>
            <a:ext cx="2849188" cy="1753740"/>
          </a:xfrm>
          <a:custGeom>
            <a:avLst/>
            <a:gdLst/>
            <a:ahLst/>
            <a:cxnLst/>
            <a:rect l="l" t="t" r="r" b="b"/>
            <a:pathLst>
              <a:path w="4235136" h="2874598">
                <a:moveTo>
                  <a:pt x="0" y="0"/>
                </a:moveTo>
                <a:lnTo>
                  <a:pt x="4235135" y="0"/>
                </a:lnTo>
                <a:lnTo>
                  <a:pt x="4235135" y="2874599"/>
                </a:lnTo>
                <a:lnTo>
                  <a:pt x="0" y="287459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437762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1524000" y="1679790"/>
            <a:ext cx="2529846" cy="2343270"/>
          </a:xfrm>
          <a:custGeom>
            <a:avLst/>
            <a:gdLst/>
            <a:ahLst/>
            <a:cxnLst/>
            <a:rect l="l" t="t" r="r" b="b"/>
            <a:pathLst>
              <a:path w="2529846" h="2343270">
                <a:moveTo>
                  <a:pt x="0" y="0"/>
                </a:moveTo>
                <a:lnTo>
                  <a:pt x="2529846" y="0"/>
                </a:lnTo>
                <a:lnTo>
                  <a:pt x="2529846" y="2343270"/>
                </a:lnTo>
                <a:lnTo>
                  <a:pt x="0" y="23432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6527164" y="2869201"/>
            <a:ext cx="2007236" cy="1437239"/>
          </a:xfrm>
          <a:custGeom>
            <a:avLst/>
            <a:gdLst/>
            <a:ahLst/>
            <a:cxnLst/>
            <a:rect l="l" t="t" r="r" b="b"/>
            <a:pathLst>
              <a:path w="3360034" h="2524226">
                <a:moveTo>
                  <a:pt x="0" y="0"/>
                </a:moveTo>
                <a:lnTo>
                  <a:pt x="3360035" y="0"/>
                </a:lnTo>
                <a:lnTo>
                  <a:pt x="3360035" y="2524226"/>
                </a:lnTo>
                <a:lnTo>
                  <a:pt x="0" y="25242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101188">
            <a:off x="2865488" y="1459597"/>
            <a:ext cx="1666581" cy="2013995"/>
          </a:xfrm>
          <a:custGeom>
            <a:avLst/>
            <a:gdLst/>
            <a:ahLst/>
            <a:cxnLst/>
            <a:rect l="l" t="t" r="r" b="b"/>
            <a:pathLst>
              <a:path w="1666581" h="2013995">
                <a:moveTo>
                  <a:pt x="0" y="0"/>
                </a:moveTo>
                <a:lnTo>
                  <a:pt x="1666581" y="0"/>
                </a:lnTo>
                <a:lnTo>
                  <a:pt x="1666581" y="2013995"/>
                </a:lnTo>
                <a:lnTo>
                  <a:pt x="0" y="20139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376352">
            <a:off x="559502" y="515848"/>
            <a:ext cx="505486" cy="505486"/>
          </a:xfrm>
          <a:custGeom>
            <a:avLst/>
            <a:gdLst/>
            <a:ahLst/>
            <a:cxnLst/>
            <a:rect l="l" t="t" r="r" b="b"/>
            <a:pathLst>
              <a:path w="505486" h="505486">
                <a:moveTo>
                  <a:pt x="0" y="0"/>
                </a:moveTo>
                <a:lnTo>
                  <a:pt x="505486" y="0"/>
                </a:lnTo>
                <a:lnTo>
                  <a:pt x="505486" y="505486"/>
                </a:lnTo>
                <a:lnTo>
                  <a:pt x="0" y="50548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7956612">
            <a:off x="14776313" y="912144"/>
            <a:ext cx="4124422" cy="2783985"/>
          </a:xfrm>
          <a:custGeom>
            <a:avLst/>
            <a:gdLst/>
            <a:ahLst/>
            <a:cxnLst/>
            <a:rect l="l" t="t" r="r" b="b"/>
            <a:pathLst>
              <a:path w="4124422" h="2783985">
                <a:moveTo>
                  <a:pt x="0" y="0"/>
                </a:moveTo>
                <a:lnTo>
                  <a:pt x="4124422" y="0"/>
                </a:lnTo>
                <a:lnTo>
                  <a:pt x="4124422" y="2783985"/>
                </a:lnTo>
                <a:lnTo>
                  <a:pt x="0" y="278398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14000"/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867400" y="8705335"/>
            <a:ext cx="829913" cy="466826"/>
          </a:xfrm>
          <a:custGeom>
            <a:avLst/>
            <a:gdLst/>
            <a:ahLst/>
            <a:cxnLst/>
            <a:rect l="l" t="t" r="r" b="b"/>
            <a:pathLst>
              <a:path w="829913" h="466826">
                <a:moveTo>
                  <a:pt x="0" y="0"/>
                </a:moveTo>
                <a:lnTo>
                  <a:pt x="829913" y="0"/>
                </a:lnTo>
                <a:lnTo>
                  <a:pt x="829913" y="466826"/>
                </a:lnTo>
                <a:lnTo>
                  <a:pt x="0" y="46682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828800" y="8724900"/>
            <a:ext cx="399000" cy="399000"/>
          </a:xfrm>
          <a:custGeom>
            <a:avLst/>
            <a:gdLst/>
            <a:ahLst/>
            <a:cxnLst/>
            <a:rect l="l" t="t" r="r" b="b"/>
            <a:pathLst>
              <a:path w="399000" h="399000">
                <a:moveTo>
                  <a:pt x="0" y="0"/>
                </a:moveTo>
                <a:lnTo>
                  <a:pt x="399000" y="0"/>
                </a:lnTo>
                <a:lnTo>
                  <a:pt x="399000" y="399000"/>
                </a:lnTo>
                <a:lnTo>
                  <a:pt x="0" y="3990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3810000" y="289775"/>
            <a:ext cx="11078336" cy="957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00"/>
              </a:lnSpc>
            </a:pPr>
            <a:r>
              <a:rPr lang="uk-UA" sz="3700" b="1" dirty="0" smtClean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Форми та системи оплати праці в державних і приватних аптеках</a:t>
            </a:r>
            <a:endParaRPr lang="uk-UA" sz="3700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534400" y="1713175"/>
            <a:ext cx="8851852" cy="215443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t">
            <a:spAutoFit/>
          </a:bodyPr>
          <a:lstStyle/>
          <a:p>
            <a:pPr algn="just"/>
            <a:r>
              <a:rPr lang="uk-UA" sz="2800" b="1" dirty="0" smtClean="0"/>
              <a:t>Формування оплати праці здійснюється з урахуванням: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uk-UA" sz="2800" dirty="0" smtClean="0">
                <a:hlinkClick r:id="rId17"/>
              </a:rPr>
              <a:t>Кодексу законів про працю України </a:t>
            </a:r>
            <a:endParaRPr lang="uk-UA" sz="2800" dirty="0" smtClean="0"/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uk-UA" sz="2800" dirty="0" smtClean="0">
                <a:hlinkClick r:id="rId18"/>
              </a:rPr>
              <a:t>Закону України «Про оплату праці»</a:t>
            </a:r>
            <a:endParaRPr lang="uk-UA" sz="2800" dirty="0" smtClean="0"/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uk-UA" sz="2800" dirty="0" smtClean="0"/>
              <a:t>галузевих угод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uk-UA" sz="2800" dirty="0" smtClean="0"/>
              <a:t>внутрішніх положень аптечного закладу</a:t>
            </a:r>
            <a:endParaRPr lang="uk-UA" sz="28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81000" y="4363995"/>
            <a:ext cx="8255636" cy="26776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2800" dirty="0"/>
              <a:t>Міністерство праці та соціальної політики України, Міністерство охорони здоров’я України. </a:t>
            </a:r>
            <a:r>
              <a:rPr lang="uk-UA" sz="2800" dirty="0" smtClean="0"/>
              <a:t>«Про </a:t>
            </a:r>
            <a:r>
              <a:rPr lang="uk-UA" sz="2800" dirty="0"/>
              <a:t>впорядкування умов оплати праці працівників закладів охорони здоров’я та установ соціального захисту </a:t>
            </a:r>
            <a:r>
              <a:rPr lang="uk-UA" sz="2800" dirty="0" smtClean="0"/>
              <a:t>населення» </a:t>
            </a:r>
            <a:r>
              <a:rPr lang="uk-UA" sz="2800" dirty="0"/>
              <a:t>: </a:t>
            </a:r>
            <a:r>
              <a:rPr lang="uk-UA" sz="2800" b="1" dirty="0">
                <a:hlinkClick r:id="rId19"/>
              </a:rPr>
              <a:t>наказ від 05.10.2005 р. № 308/519. </a:t>
            </a:r>
            <a:endParaRPr lang="uk-UA" sz="28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9067800" y="7200900"/>
            <a:ext cx="8610600" cy="224676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800" u="sng" dirty="0">
                <a:hlinkClick r:id="rId20"/>
              </a:rPr>
              <a:t>Умови оплати праці працівників закладів охорони здоров'я та установ соціального захисту населення на основі Єдиної тарифної сітки розрядів і коефіцієнтів з оплати праці працівників установ, закладів та організацій окремих галузей бюджетної сфери</a:t>
            </a:r>
            <a:endParaRPr lang="uk-UA" sz="2800" dirty="0"/>
          </a:p>
        </p:txBody>
      </p:sp>
      <p:sp>
        <p:nvSpPr>
          <p:cNvPr id="15" name="Freeform 7"/>
          <p:cNvSpPr/>
          <p:nvPr/>
        </p:nvSpPr>
        <p:spPr>
          <a:xfrm rot="3777442">
            <a:off x="9049631" y="5135779"/>
            <a:ext cx="2438038" cy="1965307"/>
          </a:xfrm>
          <a:custGeom>
            <a:avLst/>
            <a:gdLst/>
            <a:ahLst/>
            <a:cxnLst/>
            <a:rect l="l" t="t" r="r" b="b"/>
            <a:pathLst>
              <a:path w="2926393" h="1657070">
                <a:moveTo>
                  <a:pt x="0" y="0"/>
                </a:moveTo>
                <a:lnTo>
                  <a:pt x="2926393" y="0"/>
                </a:lnTo>
                <a:lnTo>
                  <a:pt x="2926393" y="1657070"/>
                </a:lnTo>
                <a:lnTo>
                  <a:pt x="0" y="1657070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=""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3467100"/>
            <a:ext cx="9525000" cy="33528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0" lvl="0" indent="0">
              <a:buNone/>
            </a:pPr>
            <a:r>
              <a:rPr lang="uk-UA"/>
              <a:t>Характерні </a:t>
            </a:r>
            <a:r>
              <a:rPr lang="uk-UA"/>
              <a:t>риси</a:t>
            </a:r>
            <a:r>
              <a:rPr lang="uk-UA" smtClean="0"/>
              <a:t>: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uk-UA" dirty="0" smtClean="0"/>
              <a:t>тарифна </a:t>
            </a:r>
            <a:r>
              <a:rPr lang="uk-UA" dirty="0"/>
              <a:t>система оплати праці</a:t>
            </a:r>
            <a:r>
              <a:rPr lang="uk-UA" dirty="0" smtClean="0"/>
              <a:t>;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uk-UA" dirty="0" smtClean="0"/>
              <a:t>фіксовані </a:t>
            </a:r>
            <a:r>
              <a:rPr lang="uk-UA" dirty="0"/>
              <a:t>посадові оклади</a:t>
            </a:r>
            <a:r>
              <a:rPr lang="uk-UA" dirty="0" smtClean="0"/>
              <a:t>;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uk-UA" dirty="0" smtClean="0"/>
              <a:t>надбавки </a:t>
            </a:r>
            <a:r>
              <a:rPr lang="uk-UA" dirty="0"/>
              <a:t>за стаж, кваліфікацію, умови праці</a:t>
            </a:r>
            <a:r>
              <a:rPr lang="uk-UA" dirty="0" smtClean="0"/>
              <a:t>;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uk-UA" dirty="0" smtClean="0"/>
              <a:t>обмежені </a:t>
            </a:r>
            <a:r>
              <a:rPr lang="uk-UA" dirty="0"/>
              <a:t>можливості преміювання.</a:t>
            </a:r>
            <a:endParaRPr lang="uk-UA" dirty="0"/>
          </a:p>
        </p:txBody>
      </p:sp>
      <p:sp>
        <p:nvSpPr>
          <p:cNvPr id="5" name="TextBox 6"/>
          <p:cNvSpPr txBox="1"/>
          <p:nvPr/>
        </p:nvSpPr>
        <p:spPr>
          <a:xfrm>
            <a:off x="4191000" y="476498"/>
            <a:ext cx="9791700" cy="4962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00"/>
              </a:lnSpc>
            </a:pPr>
            <a:r>
              <a:rPr lang="uk-UA" sz="3800" b="1" dirty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Державний та комунальний сектор</a:t>
            </a:r>
            <a:endParaRPr lang="uk-UA" sz="3800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6" name="Freeform 10"/>
          <p:cNvSpPr/>
          <p:nvPr/>
        </p:nvSpPr>
        <p:spPr>
          <a:xfrm rot="-406515">
            <a:off x="4599518" y="1162078"/>
            <a:ext cx="2992963" cy="1935479"/>
          </a:xfrm>
          <a:custGeom>
            <a:avLst/>
            <a:gdLst/>
            <a:ahLst/>
            <a:cxnLst/>
            <a:rect l="l" t="t" r="r" b="b"/>
            <a:pathLst>
              <a:path w="4235136" h="2874598">
                <a:moveTo>
                  <a:pt x="0" y="0"/>
                </a:moveTo>
                <a:lnTo>
                  <a:pt x="4235135" y="0"/>
                </a:lnTo>
                <a:lnTo>
                  <a:pt x="4235135" y="2874599"/>
                </a:lnTo>
                <a:lnTo>
                  <a:pt x="0" y="28745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931632268"/>
              </p:ext>
            </p:extLst>
          </p:nvPr>
        </p:nvGraphicFramePr>
        <p:xfrm>
          <a:off x="10058400" y="4610100"/>
          <a:ext cx="7924800" cy="505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  <p:extLst>
      <p:ext uri="{BB962C8B-B14F-4D97-AF65-F5344CB8AC3E}">
        <p14:creationId xmlns:p14="http://schemas.microsoft.com/office/powerpoint/2010/main" val="31060550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3467100"/>
            <a:ext cx="9525000" cy="33528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0" lvl="0" indent="0">
              <a:buNone/>
            </a:pPr>
            <a:r>
              <a:rPr lang="uk-UA" dirty="0"/>
              <a:t>Характерні риси</a:t>
            </a:r>
            <a:r>
              <a:rPr lang="uk-UA" dirty="0" smtClean="0"/>
              <a:t>: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uk-UA" dirty="0" smtClean="0"/>
              <a:t>гнучкі системи оплати праці;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uk-UA" dirty="0" smtClean="0"/>
              <a:t>поєднання фіксованої та змінної частини;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uk-UA" dirty="0" smtClean="0"/>
              <a:t>бонуси за обсяг продажів, сервіс, виконання KPI.</a:t>
            </a:r>
            <a:endParaRPr lang="uk-UA" dirty="0"/>
          </a:p>
        </p:txBody>
      </p:sp>
      <p:sp>
        <p:nvSpPr>
          <p:cNvPr id="5" name="TextBox 6"/>
          <p:cNvSpPr txBox="1"/>
          <p:nvPr/>
        </p:nvSpPr>
        <p:spPr>
          <a:xfrm>
            <a:off x="4191000" y="476498"/>
            <a:ext cx="9791700" cy="4962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00"/>
              </a:lnSpc>
            </a:pPr>
            <a:r>
              <a:rPr lang="uk-UA" sz="3800" b="1" dirty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Приватні та мережеві аптеки</a:t>
            </a:r>
            <a:endParaRPr lang="uk-UA" sz="3800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6" name="Freeform 10"/>
          <p:cNvSpPr/>
          <p:nvPr/>
        </p:nvSpPr>
        <p:spPr>
          <a:xfrm rot="-406515">
            <a:off x="4599518" y="1162078"/>
            <a:ext cx="2992963" cy="1935479"/>
          </a:xfrm>
          <a:custGeom>
            <a:avLst/>
            <a:gdLst/>
            <a:ahLst/>
            <a:cxnLst/>
            <a:rect l="l" t="t" r="r" b="b"/>
            <a:pathLst>
              <a:path w="4235136" h="2874598">
                <a:moveTo>
                  <a:pt x="0" y="0"/>
                </a:moveTo>
                <a:lnTo>
                  <a:pt x="4235135" y="0"/>
                </a:lnTo>
                <a:lnTo>
                  <a:pt x="4235135" y="2874599"/>
                </a:lnTo>
                <a:lnTo>
                  <a:pt x="0" y="28745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409788916"/>
              </p:ext>
            </p:extLst>
          </p:nvPr>
        </p:nvGraphicFramePr>
        <p:xfrm>
          <a:off x="10058400" y="4610100"/>
          <a:ext cx="7924800" cy="505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  <p:extLst>
      <p:ext uri="{BB962C8B-B14F-4D97-AF65-F5344CB8AC3E}">
        <p14:creationId xmlns:p14="http://schemas.microsoft.com/office/powerpoint/2010/main" val="4481553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435455" y="4207450"/>
            <a:ext cx="3854338" cy="3303758"/>
          </a:xfrm>
          <a:custGeom>
            <a:avLst/>
            <a:gdLst/>
            <a:ahLst/>
            <a:cxnLst/>
            <a:rect l="l" t="t" r="r" b="b"/>
            <a:pathLst>
              <a:path w="3911488" h="3911488">
                <a:moveTo>
                  <a:pt x="0" y="0"/>
                </a:moveTo>
                <a:lnTo>
                  <a:pt x="3911488" y="0"/>
                </a:lnTo>
                <a:lnTo>
                  <a:pt x="3911488" y="3911487"/>
                </a:lnTo>
                <a:lnTo>
                  <a:pt x="0" y="39114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w="66675" cap="rnd">
            <a:solidFill>
              <a:srgbClr val="38B6FF"/>
            </a:solidFill>
            <a:prstDash val="solid"/>
            <a:round/>
          </a:ln>
        </p:spPr>
      </p:sp>
      <p:sp>
        <p:nvSpPr>
          <p:cNvPr id="3" name="Freeform 3"/>
          <p:cNvSpPr/>
          <p:nvPr/>
        </p:nvSpPr>
        <p:spPr>
          <a:xfrm>
            <a:off x="9480293" y="4271651"/>
            <a:ext cx="3582436" cy="3239558"/>
          </a:xfrm>
          <a:custGeom>
            <a:avLst/>
            <a:gdLst/>
            <a:ahLst/>
            <a:cxnLst/>
            <a:rect l="l" t="t" r="r" b="b"/>
            <a:pathLst>
              <a:path w="3505603" h="3505603">
                <a:moveTo>
                  <a:pt x="0" y="0"/>
                </a:moveTo>
                <a:lnTo>
                  <a:pt x="3505602" y="0"/>
                </a:lnTo>
                <a:lnTo>
                  <a:pt x="3505602" y="3505603"/>
                </a:lnTo>
                <a:lnTo>
                  <a:pt x="0" y="35056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w="66675" cap="rnd">
            <a:solidFill>
              <a:srgbClr val="38B6FF"/>
            </a:solidFill>
            <a:prstDash val="solid"/>
            <a:round/>
          </a:ln>
        </p:spPr>
      </p:sp>
      <p:sp>
        <p:nvSpPr>
          <p:cNvPr id="4" name="Freeform 4"/>
          <p:cNvSpPr/>
          <p:nvPr/>
        </p:nvSpPr>
        <p:spPr>
          <a:xfrm>
            <a:off x="13262120" y="4315505"/>
            <a:ext cx="3578080" cy="3233283"/>
          </a:xfrm>
          <a:custGeom>
            <a:avLst/>
            <a:gdLst/>
            <a:ahLst/>
            <a:cxnLst/>
            <a:rect l="l" t="t" r="r" b="b"/>
            <a:pathLst>
              <a:path w="3505603" h="3505603">
                <a:moveTo>
                  <a:pt x="0" y="0"/>
                </a:moveTo>
                <a:lnTo>
                  <a:pt x="3505603" y="0"/>
                </a:lnTo>
                <a:lnTo>
                  <a:pt x="3505603" y="3505603"/>
                </a:lnTo>
                <a:lnTo>
                  <a:pt x="0" y="35056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w="66675" cap="rnd">
            <a:solidFill>
              <a:srgbClr val="38B6FF"/>
            </a:solidFill>
            <a:prstDash val="solid"/>
            <a:round/>
          </a:ln>
        </p:spPr>
      </p:sp>
      <p:sp>
        <p:nvSpPr>
          <p:cNvPr id="5" name="Freeform 5"/>
          <p:cNvSpPr/>
          <p:nvPr/>
        </p:nvSpPr>
        <p:spPr>
          <a:xfrm>
            <a:off x="6951013" y="3622561"/>
            <a:ext cx="789132" cy="1059238"/>
          </a:xfrm>
          <a:custGeom>
            <a:avLst/>
            <a:gdLst/>
            <a:ahLst/>
            <a:cxnLst/>
            <a:rect l="l" t="t" r="r" b="b"/>
            <a:pathLst>
              <a:path w="789132" h="1059238">
                <a:moveTo>
                  <a:pt x="0" y="0"/>
                </a:moveTo>
                <a:lnTo>
                  <a:pt x="789133" y="0"/>
                </a:lnTo>
                <a:lnTo>
                  <a:pt x="789133" y="1059238"/>
                </a:lnTo>
                <a:lnTo>
                  <a:pt x="0" y="10592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>
            <a:off x="10512627" y="3729121"/>
            <a:ext cx="1174235" cy="1172767"/>
          </a:xfrm>
          <a:custGeom>
            <a:avLst/>
            <a:gdLst/>
            <a:ahLst/>
            <a:cxnLst/>
            <a:rect l="l" t="t" r="r" b="b"/>
            <a:pathLst>
              <a:path w="1174235" h="1172767">
                <a:moveTo>
                  <a:pt x="0" y="0"/>
                </a:moveTo>
                <a:lnTo>
                  <a:pt x="1174234" y="0"/>
                </a:lnTo>
                <a:lnTo>
                  <a:pt x="1174234" y="1172767"/>
                </a:lnTo>
                <a:lnTo>
                  <a:pt x="0" y="11727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>
            <a:off x="1242968" y="4152180"/>
            <a:ext cx="3935946" cy="3359028"/>
          </a:xfrm>
          <a:custGeom>
            <a:avLst/>
            <a:gdLst/>
            <a:ahLst/>
            <a:cxnLst/>
            <a:rect l="l" t="t" r="r" b="b"/>
            <a:pathLst>
              <a:path w="4060220" h="4060220">
                <a:moveTo>
                  <a:pt x="0" y="0"/>
                </a:moveTo>
                <a:lnTo>
                  <a:pt x="4060220" y="0"/>
                </a:lnTo>
                <a:lnTo>
                  <a:pt x="4060220" y="4060220"/>
                </a:lnTo>
                <a:lnTo>
                  <a:pt x="0" y="4060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w="66675" cap="rnd">
            <a:solidFill>
              <a:srgbClr val="38B6FF"/>
            </a:solidFill>
            <a:prstDash val="solid"/>
            <a:round/>
          </a:ln>
        </p:spPr>
      </p:sp>
      <p:sp>
        <p:nvSpPr>
          <p:cNvPr id="8" name="Freeform 8"/>
          <p:cNvSpPr/>
          <p:nvPr/>
        </p:nvSpPr>
        <p:spPr>
          <a:xfrm>
            <a:off x="2788384" y="4207450"/>
            <a:ext cx="1296864" cy="1388878"/>
          </a:xfrm>
          <a:custGeom>
            <a:avLst/>
            <a:gdLst/>
            <a:ahLst/>
            <a:cxnLst/>
            <a:rect l="l" t="t" r="r" b="b"/>
            <a:pathLst>
              <a:path w="1296864" h="1388878">
                <a:moveTo>
                  <a:pt x="0" y="0"/>
                </a:moveTo>
                <a:lnTo>
                  <a:pt x="1296865" y="0"/>
                </a:lnTo>
                <a:lnTo>
                  <a:pt x="1296865" y="1388877"/>
                </a:lnTo>
                <a:lnTo>
                  <a:pt x="0" y="138887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14384044" y="3620629"/>
            <a:ext cx="1271650" cy="1281259"/>
          </a:xfrm>
          <a:custGeom>
            <a:avLst/>
            <a:gdLst/>
            <a:ahLst/>
            <a:cxnLst/>
            <a:rect l="l" t="t" r="r" b="b"/>
            <a:pathLst>
              <a:path w="1271650" h="1281259">
                <a:moveTo>
                  <a:pt x="0" y="0"/>
                </a:moveTo>
                <a:lnTo>
                  <a:pt x="1271650" y="0"/>
                </a:lnTo>
                <a:lnTo>
                  <a:pt x="1271650" y="1281259"/>
                </a:lnTo>
                <a:lnTo>
                  <a:pt x="0" y="128125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 rot="-406515">
            <a:off x="15174647" y="120837"/>
            <a:ext cx="4235136" cy="2874598"/>
          </a:xfrm>
          <a:custGeom>
            <a:avLst/>
            <a:gdLst/>
            <a:ahLst/>
            <a:cxnLst/>
            <a:rect l="l" t="t" r="r" b="b"/>
            <a:pathLst>
              <a:path w="4235136" h="2874598">
                <a:moveTo>
                  <a:pt x="0" y="0"/>
                </a:moveTo>
                <a:lnTo>
                  <a:pt x="4235135" y="0"/>
                </a:lnTo>
                <a:lnTo>
                  <a:pt x="4235135" y="2874599"/>
                </a:lnTo>
                <a:lnTo>
                  <a:pt x="0" y="287459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5258917">
            <a:off x="454160" y="7753145"/>
            <a:ext cx="2840980" cy="3010310"/>
          </a:xfrm>
          <a:custGeom>
            <a:avLst/>
            <a:gdLst/>
            <a:ahLst/>
            <a:cxnLst/>
            <a:rect l="l" t="t" r="r" b="b"/>
            <a:pathLst>
              <a:path w="2840980" h="3010310">
                <a:moveTo>
                  <a:pt x="0" y="0"/>
                </a:moveTo>
                <a:lnTo>
                  <a:pt x="2840979" y="0"/>
                </a:lnTo>
                <a:lnTo>
                  <a:pt x="2840979" y="3010310"/>
                </a:lnTo>
                <a:lnTo>
                  <a:pt x="0" y="301031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=""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8067217" y="2884229"/>
            <a:ext cx="1971535" cy="179903"/>
          </a:xfrm>
          <a:custGeom>
            <a:avLst/>
            <a:gdLst/>
            <a:ahLst/>
            <a:cxnLst/>
            <a:rect l="l" t="t" r="r" b="b"/>
            <a:pathLst>
              <a:path w="1971535" h="179903">
                <a:moveTo>
                  <a:pt x="0" y="0"/>
                </a:moveTo>
                <a:lnTo>
                  <a:pt x="1971535" y="0"/>
                </a:lnTo>
                <a:lnTo>
                  <a:pt x="1971535" y="179902"/>
                </a:lnTo>
                <a:lnTo>
                  <a:pt x="0" y="17990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=""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12483" y="3235219"/>
            <a:ext cx="830042" cy="972231"/>
          </a:xfrm>
          <a:custGeom>
            <a:avLst/>
            <a:gdLst/>
            <a:ahLst/>
            <a:cxnLst/>
            <a:rect l="l" t="t" r="r" b="b"/>
            <a:pathLst>
              <a:path w="830042" h="972231">
                <a:moveTo>
                  <a:pt x="0" y="0"/>
                </a:moveTo>
                <a:lnTo>
                  <a:pt x="830042" y="0"/>
                </a:lnTo>
                <a:lnTo>
                  <a:pt x="830042" y="972231"/>
                </a:lnTo>
                <a:lnTo>
                  <a:pt x="0" y="972231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=""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flipH="1">
            <a:off x="16482961" y="8225799"/>
            <a:ext cx="981881" cy="742547"/>
          </a:xfrm>
          <a:custGeom>
            <a:avLst/>
            <a:gdLst/>
            <a:ahLst/>
            <a:cxnLst/>
            <a:rect l="l" t="t" r="r" b="b"/>
            <a:pathLst>
              <a:path w="981881" h="742547">
                <a:moveTo>
                  <a:pt x="981880" y="0"/>
                </a:moveTo>
                <a:lnTo>
                  <a:pt x="0" y="0"/>
                </a:lnTo>
                <a:lnTo>
                  <a:pt x="0" y="742548"/>
                </a:lnTo>
                <a:lnTo>
                  <a:pt x="981880" y="742548"/>
                </a:lnTo>
                <a:lnTo>
                  <a:pt x="98188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=""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-1028700" y="-1230571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=""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2085237" y="762844"/>
            <a:ext cx="13868400" cy="7970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uk-UA" sz="3600" b="1" dirty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Принципи формування оплати праці</a:t>
            </a:r>
            <a:endParaRPr lang="uk-UA" sz="3600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793924" y="5662062"/>
            <a:ext cx="2919900" cy="8104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uk-UA" sz="2400" dirty="0"/>
              <a:t>справедливість і прозорість</a:t>
            </a:r>
            <a:endParaRPr lang="uk-UA" sz="23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5691996" y="5777051"/>
            <a:ext cx="3398406" cy="1220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uk-UA" sz="2400" dirty="0"/>
              <a:t>диференціація за кваліфікацією та </a:t>
            </a:r>
            <a:r>
              <a:rPr lang="uk-UA" sz="2400" dirty="0" smtClean="0"/>
              <a:t>відповідальністю</a:t>
            </a:r>
            <a:endParaRPr lang="en-US" sz="23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9668438" y="5530538"/>
            <a:ext cx="3129311" cy="788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2"/>
              </a:lnSpc>
            </a:pPr>
            <a:r>
              <a:rPr lang="uk-UA" sz="2400" dirty="0"/>
              <a:t>відповідність ринковим умовам</a:t>
            </a:r>
            <a:endParaRPr lang="uk-UA" sz="2209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3319270" y="5444403"/>
            <a:ext cx="3257953" cy="810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uk-UA" sz="2400" dirty="0"/>
              <a:t>зв’язок з результатами діяльності</a:t>
            </a:r>
            <a:endParaRPr lang="en-US" sz="23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202667" y="7978621"/>
            <a:ext cx="10174251" cy="175432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3600" dirty="0" smtClean="0"/>
              <a:t>Особливо важливо забезпечити баланс між економічними показниками та соціально-медичною відповідальністю фармацевта.</a:t>
            </a:r>
            <a:endParaRPr lang="uk-UA" sz="3600" dirty="0"/>
          </a:p>
        </p:txBody>
      </p:sp>
    </p:spTree>
    <p:extLst>
      <p:ext uri="{BB962C8B-B14F-4D97-AF65-F5344CB8AC3E}">
        <p14:creationId xmlns:p14="http://schemas.microsoft.com/office/powerpoint/2010/main" val="34386944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435455" y="4207450"/>
            <a:ext cx="3854338" cy="3303758"/>
          </a:xfrm>
          <a:custGeom>
            <a:avLst/>
            <a:gdLst/>
            <a:ahLst/>
            <a:cxnLst/>
            <a:rect l="l" t="t" r="r" b="b"/>
            <a:pathLst>
              <a:path w="3911488" h="3911488">
                <a:moveTo>
                  <a:pt x="0" y="0"/>
                </a:moveTo>
                <a:lnTo>
                  <a:pt x="3911488" y="0"/>
                </a:lnTo>
                <a:lnTo>
                  <a:pt x="3911488" y="3911487"/>
                </a:lnTo>
                <a:lnTo>
                  <a:pt x="0" y="39114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w="66675" cap="rnd">
            <a:solidFill>
              <a:srgbClr val="38B6FF"/>
            </a:solidFill>
            <a:prstDash val="solid"/>
            <a:round/>
          </a:ln>
        </p:spPr>
      </p:sp>
      <p:sp>
        <p:nvSpPr>
          <p:cNvPr id="3" name="Freeform 3"/>
          <p:cNvSpPr/>
          <p:nvPr/>
        </p:nvSpPr>
        <p:spPr>
          <a:xfrm>
            <a:off x="9480293" y="4271651"/>
            <a:ext cx="3582436" cy="3239558"/>
          </a:xfrm>
          <a:custGeom>
            <a:avLst/>
            <a:gdLst/>
            <a:ahLst/>
            <a:cxnLst/>
            <a:rect l="l" t="t" r="r" b="b"/>
            <a:pathLst>
              <a:path w="3505603" h="3505603">
                <a:moveTo>
                  <a:pt x="0" y="0"/>
                </a:moveTo>
                <a:lnTo>
                  <a:pt x="3505602" y="0"/>
                </a:lnTo>
                <a:lnTo>
                  <a:pt x="3505602" y="3505603"/>
                </a:lnTo>
                <a:lnTo>
                  <a:pt x="0" y="35056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w="66675" cap="rnd">
            <a:solidFill>
              <a:srgbClr val="38B6FF"/>
            </a:solidFill>
            <a:prstDash val="solid"/>
            <a:round/>
          </a:ln>
        </p:spPr>
      </p:sp>
      <p:sp>
        <p:nvSpPr>
          <p:cNvPr id="4" name="Freeform 4"/>
          <p:cNvSpPr/>
          <p:nvPr/>
        </p:nvSpPr>
        <p:spPr>
          <a:xfrm>
            <a:off x="13262120" y="4315505"/>
            <a:ext cx="3578080" cy="3233283"/>
          </a:xfrm>
          <a:custGeom>
            <a:avLst/>
            <a:gdLst/>
            <a:ahLst/>
            <a:cxnLst/>
            <a:rect l="l" t="t" r="r" b="b"/>
            <a:pathLst>
              <a:path w="3505603" h="3505603">
                <a:moveTo>
                  <a:pt x="0" y="0"/>
                </a:moveTo>
                <a:lnTo>
                  <a:pt x="3505603" y="0"/>
                </a:lnTo>
                <a:lnTo>
                  <a:pt x="3505603" y="3505603"/>
                </a:lnTo>
                <a:lnTo>
                  <a:pt x="0" y="35056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w="66675" cap="rnd">
            <a:solidFill>
              <a:srgbClr val="38B6FF"/>
            </a:solidFill>
            <a:prstDash val="solid"/>
            <a:round/>
          </a:ln>
        </p:spPr>
      </p:sp>
      <p:sp>
        <p:nvSpPr>
          <p:cNvPr id="5" name="Freeform 5"/>
          <p:cNvSpPr/>
          <p:nvPr/>
        </p:nvSpPr>
        <p:spPr>
          <a:xfrm>
            <a:off x="7016072" y="4282978"/>
            <a:ext cx="789132" cy="1059238"/>
          </a:xfrm>
          <a:custGeom>
            <a:avLst/>
            <a:gdLst/>
            <a:ahLst/>
            <a:cxnLst/>
            <a:rect l="l" t="t" r="r" b="b"/>
            <a:pathLst>
              <a:path w="789132" h="1059238">
                <a:moveTo>
                  <a:pt x="0" y="0"/>
                </a:moveTo>
                <a:lnTo>
                  <a:pt x="789133" y="0"/>
                </a:lnTo>
                <a:lnTo>
                  <a:pt x="789133" y="1059238"/>
                </a:lnTo>
                <a:lnTo>
                  <a:pt x="0" y="10592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>
            <a:off x="10645256" y="4152180"/>
            <a:ext cx="1174235" cy="1172767"/>
          </a:xfrm>
          <a:custGeom>
            <a:avLst/>
            <a:gdLst/>
            <a:ahLst/>
            <a:cxnLst/>
            <a:rect l="l" t="t" r="r" b="b"/>
            <a:pathLst>
              <a:path w="1174235" h="1172767">
                <a:moveTo>
                  <a:pt x="0" y="0"/>
                </a:moveTo>
                <a:lnTo>
                  <a:pt x="1174234" y="0"/>
                </a:lnTo>
                <a:lnTo>
                  <a:pt x="1174234" y="1172767"/>
                </a:lnTo>
                <a:lnTo>
                  <a:pt x="0" y="11727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>
            <a:off x="1242968" y="4152180"/>
            <a:ext cx="3935946" cy="3359028"/>
          </a:xfrm>
          <a:custGeom>
            <a:avLst/>
            <a:gdLst/>
            <a:ahLst/>
            <a:cxnLst/>
            <a:rect l="l" t="t" r="r" b="b"/>
            <a:pathLst>
              <a:path w="4060220" h="4060220">
                <a:moveTo>
                  <a:pt x="0" y="0"/>
                </a:moveTo>
                <a:lnTo>
                  <a:pt x="4060220" y="0"/>
                </a:lnTo>
                <a:lnTo>
                  <a:pt x="4060220" y="4060220"/>
                </a:lnTo>
                <a:lnTo>
                  <a:pt x="0" y="4060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w="66675" cap="rnd">
            <a:solidFill>
              <a:srgbClr val="38B6FF"/>
            </a:solidFill>
            <a:prstDash val="solid"/>
            <a:round/>
          </a:ln>
        </p:spPr>
      </p:sp>
      <p:sp>
        <p:nvSpPr>
          <p:cNvPr id="8" name="Freeform 8"/>
          <p:cNvSpPr/>
          <p:nvPr/>
        </p:nvSpPr>
        <p:spPr>
          <a:xfrm>
            <a:off x="2562509" y="4044123"/>
            <a:ext cx="1296864" cy="1388878"/>
          </a:xfrm>
          <a:custGeom>
            <a:avLst/>
            <a:gdLst/>
            <a:ahLst/>
            <a:cxnLst/>
            <a:rect l="l" t="t" r="r" b="b"/>
            <a:pathLst>
              <a:path w="1296864" h="1388878">
                <a:moveTo>
                  <a:pt x="0" y="0"/>
                </a:moveTo>
                <a:lnTo>
                  <a:pt x="1296865" y="0"/>
                </a:lnTo>
                <a:lnTo>
                  <a:pt x="1296865" y="1388877"/>
                </a:lnTo>
                <a:lnTo>
                  <a:pt x="0" y="138887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14384044" y="4097933"/>
            <a:ext cx="1271650" cy="1281259"/>
          </a:xfrm>
          <a:custGeom>
            <a:avLst/>
            <a:gdLst/>
            <a:ahLst/>
            <a:cxnLst/>
            <a:rect l="l" t="t" r="r" b="b"/>
            <a:pathLst>
              <a:path w="1271650" h="1281259">
                <a:moveTo>
                  <a:pt x="0" y="0"/>
                </a:moveTo>
                <a:lnTo>
                  <a:pt x="1271650" y="0"/>
                </a:lnTo>
                <a:lnTo>
                  <a:pt x="1271650" y="1281259"/>
                </a:lnTo>
                <a:lnTo>
                  <a:pt x="0" y="128125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 rot="-406515">
            <a:off x="15174647" y="120837"/>
            <a:ext cx="4235136" cy="2874598"/>
          </a:xfrm>
          <a:custGeom>
            <a:avLst/>
            <a:gdLst/>
            <a:ahLst/>
            <a:cxnLst/>
            <a:rect l="l" t="t" r="r" b="b"/>
            <a:pathLst>
              <a:path w="4235136" h="2874598">
                <a:moveTo>
                  <a:pt x="0" y="0"/>
                </a:moveTo>
                <a:lnTo>
                  <a:pt x="4235135" y="0"/>
                </a:lnTo>
                <a:lnTo>
                  <a:pt x="4235135" y="2874599"/>
                </a:lnTo>
                <a:lnTo>
                  <a:pt x="0" y="287459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5258917">
            <a:off x="454160" y="7753145"/>
            <a:ext cx="2840980" cy="3010310"/>
          </a:xfrm>
          <a:custGeom>
            <a:avLst/>
            <a:gdLst/>
            <a:ahLst/>
            <a:cxnLst/>
            <a:rect l="l" t="t" r="r" b="b"/>
            <a:pathLst>
              <a:path w="2840980" h="3010310">
                <a:moveTo>
                  <a:pt x="0" y="0"/>
                </a:moveTo>
                <a:lnTo>
                  <a:pt x="2840979" y="0"/>
                </a:lnTo>
                <a:lnTo>
                  <a:pt x="2840979" y="3010310"/>
                </a:lnTo>
                <a:lnTo>
                  <a:pt x="0" y="301031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=""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8067217" y="2884229"/>
            <a:ext cx="1971535" cy="179903"/>
          </a:xfrm>
          <a:custGeom>
            <a:avLst/>
            <a:gdLst/>
            <a:ahLst/>
            <a:cxnLst/>
            <a:rect l="l" t="t" r="r" b="b"/>
            <a:pathLst>
              <a:path w="1971535" h="179903">
                <a:moveTo>
                  <a:pt x="0" y="0"/>
                </a:moveTo>
                <a:lnTo>
                  <a:pt x="1971535" y="0"/>
                </a:lnTo>
                <a:lnTo>
                  <a:pt x="1971535" y="179902"/>
                </a:lnTo>
                <a:lnTo>
                  <a:pt x="0" y="17990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=""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12483" y="3235219"/>
            <a:ext cx="830042" cy="972231"/>
          </a:xfrm>
          <a:custGeom>
            <a:avLst/>
            <a:gdLst/>
            <a:ahLst/>
            <a:cxnLst/>
            <a:rect l="l" t="t" r="r" b="b"/>
            <a:pathLst>
              <a:path w="830042" h="972231">
                <a:moveTo>
                  <a:pt x="0" y="0"/>
                </a:moveTo>
                <a:lnTo>
                  <a:pt x="830042" y="0"/>
                </a:lnTo>
                <a:lnTo>
                  <a:pt x="830042" y="972231"/>
                </a:lnTo>
                <a:lnTo>
                  <a:pt x="0" y="972231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=""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flipH="1">
            <a:off x="16482961" y="8225799"/>
            <a:ext cx="981881" cy="742547"/>
          </a:xfrm>
          <a:custGeom>
            <a:avLst/>
            <a:gdLst/>
            <a:ahLst/>
            <a:cxnLst/>
            <a:rect l="l" t="t" r="r" b="b"/>
            <a:pathLst>
              <a:path w="981881" h="742547">
                <a:moveTo>
                  <a:pt x="981880" y="0"/>
                </a:moveTo>
                <a:lnTo>
                  <a:pt x="0" y="0"/>
                </a:lnTo>
                <a:lnTo>
                  <a:pt x="0" y="742548"/>
                </a:lnTo>
                <a:lnTo>
                  <a:pt x="981880" y="742548"/>
                </a:lnTo>
                <a:lnTo>
                  <a:pt x="98188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=""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-1028700" y="-1230571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=""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2085237" y="762844"/>
            <a:ext cx="13868400" cy="16947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uk-UA" sz="3600" b="1" dirty="0" smtClean="0">
                <a:solidFill>
                  <a:srgbClr val="293A54"/>
                </a:solidFill>
                <a:latin typeface="Poppins Bold"/>
                <a:ea typeface="Poppins Bold"/>
                <a:cs typeface="Poppins Bold"/>
                <a:sym typeface="Poppins Bold"/>
              </a:rPr>
              <a:t>Роль прозорої та справедливої оплати праці в управлінні персоналом</a:t>
            </a:r>
            <a:endParaRPr lang="uk-UA" sz="3600" b="1" dirty="0">
              <a:solidFill>
                <a:srgbClr val="293A5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793924" y="5662062"/>
            <a:ext cx="2919900" cy="8104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uk-UA" sz="2400" dirty="0"/>
              <a:t>підвищує довіру до керівництва</a:t>
            </a:r>
            <a:endParaRPr lang="uk-UA" sz="23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5691996" y="5777051"/>
            <a:ext cx="3398406" cy="400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uk-UA" sz="2400" dirty="0"/>
              <a:t>зменшує плинність кадрів</a:t>
            </a:r>
            <a:endParaRPr lang="en-US" sz="23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9667719" y="5831694"/>
            <a:ext cx="3129311" cy="788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2"/>
              </a:lnSpc>
            </a:pPr>
            <a:r>
              <a:rPr lang="uk-UA" sz="2400" dirty="0"/>
              <a:t>формує лояльність персоналу</a:t>
            </a:r>
            <a:endParaRPr lang="uk-UA" sz="2209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3362949" y="5820099"/>
            <a:ext cx="3257953" cy="810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uk-UA" sz="2400" dirty="0"/>
              <a:t>сприяє стабільності колективу</a:t>
            </a:r>
            <a:endParaRPr lang="en-US" sz="23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343400" y="7765170"/>
            <a:ext cx="10174251" cy="230832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3600" dirty="0" smtClean="0"/>
              <a:t>У фармацевтичних закладах справедлива винагорода є чинником професійної гідності фармацевта та передумовою дотримання етичних стандартів.</a:t>
            </a:r>
            <a:endParaRPr lang="uk-UA" sz="3600" dirty="0"/>
          </a:p>
        </p:txBody>
      </p:sp>
    </p:spTree>
    <p:extLst>
      <p:ext uri="{BB962C8B-B14F-4D97-AF65-F5344CB8AC3E}">
        <p14:creationId xmlns:p14="http://schemas.microsoft.com/office/powerpoint/2010/main" val="42145894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801461" y="2270362"/>
            <a:ext cx="4427332" cy="4552527"/>
          </a:xfrm>
          <a:custGeom>
            <a:avLst/>
            <a:gdLst/>
            <a:ahLst/>
            <a:cxnLst/>
            <a:rect l="l" t="t" r="r" b="b"/>
            <a:pathLst>
              <a:path w="4427332" h="4552527">
                <a:moveTo>
                  <a:pt x="0" y="0"/>
                </a:moveTo>
                <a:lnTo>
                  <a:pt x="4427333" y="0"/>
                </a:lnTo>
                <a:lnTo>
                  <a:pt x="4427333" y="4552526"/>
                </a:lnTo>
                <a:lnTo>
                  <a:pt x="0" y="45525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2400" y="2162771"/>
            <a:ext cx="521914" cy="521914"/>
          </a:xfrm>
          <a:custGeom>
            <a:avLst/>
            <a:gdLst/>
            <a:ahLst/>
            <a:cxnLst/>
            <a:rect l="l" t="t" r="r" b="b"/>
            <a:pathLst>
              <a:path w="521914" h="521914">
                <a:moveTo>
                  <a:pt x="0" y="0"/>
                </a:moveTo>
                <a:lnTo>
                  <a:pt x="521914" y="0"/>
                </a:lnTo>
                <a:lnTo>
                  <a:pt x="521914" y="521914"/>
                </a:lnTo>
                <a:lnTo>
                  <a:pt x="0" y="5219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6363121" flipH="1">
            <a:off x="13119612" y="144835"/>
            <a:ext cx="940503" cy="3271314"/>
          </a:xfrm>
          <a:custGeom>
            <a:avLst/>
            <a:gdLst/>
            <a:ahLst/>
            <a:cxnLst/>
            <a:rect l="l" t="t" r="r" b="b"/>
            <a:pathLst>
              <a:path w="940503" h="3271314">
                <a:moveTo>
                  <a:pt x="940502" y="0"/>
                </a:moveTo>
                <a:lnTo>
                  <a:pt x="0" y="0"/>
                </a:lnTo>
                <a:lnTo>
                  <a:pt x="0" y="3271313"/>
                </a:lnTo>
                <a:lnTo>
                  <a:pt x="940502" y="3271313"/>
                </a:lnTo>
                <a:lnTo>
                  <a:pt x="94050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657413" y="1311531"/>
            <a:ext cx="1203773" cy="300943"/>
          </a:xfrm>
          <a:custGeom>
            <a:avLst/>
            <a:gdLst/>
            <a:ahLst/>
            <a:cxnLst/>
            <a:rect l="l" t="t" r="r" b="b"/>
            <a:pathLst>
              <a:path w="1203773" h="300943">
                <a:moveTo>
                  <a:pt x="0" y="0"/>
                </a:moveTo>
                <a:lnTo>
                  <a:pt x="1203774" y="0"/>
                </a:lnTo>
                <a:lnTo>
                  <a:pt x="1203774" y="300943"/>
                </a:lnTo>
                <a:lnTo>
                  <a:pt x="0" y="30094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762000" y="2274669"/>
            <a:ext cx="11125949" cy="24827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220"/>
              </a:lnSpc>
            </a:pPr>
            <a:r>
              <a:rPr lang="uk-UA" sz="3200" dirty="0"/>
              <a:t>Управління системою оплати праці є стратегічним напрямом менеджменту в охороні здоров’я. Раціонально побудована система винагороди дозволяє поєднати економічну ефективність аптечного закладу з високою якістю фармацевтичної допомоги та соціальною відповідальністю перед суспільством.</a:t>
            </a:r>
            <a:endParaRPr lang="en-US" sz="32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pic>
        <p:nvPicPr>
          <p:cNvPr id="2054" name="Picture 6" descr="Сохраните сегодня 23 идей на доске «челики для презентаций» | презентация,  доски для презентаций, белые люди и т. д.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5600700"/>
            <a:ext cx="3342707" cy="4362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51345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833</Words>
  <Application>Microsoft Office PowerPoint</Application>
  <PresentationFormat>Произвольный</PresentationFormat>
  <Paragraphs>80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Poppins Bold</vt:lpstr>
      <vt:lpstr>Garet</vt:lpstr>
      <vt:lpstr>Calibri</vt:lpstr>
      <vt:lpstr>Arial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Лекція №1_Менеджмент в ОЗ</dc:title>
  <cp:lastModifiedBy>Учетная запись Майкрософт</cp:lastModifiedBy>
  <cp:revision>51</cp:revision>
  <dcterms:created xsi:type="dcterms:W3CDTF">2006-08-16T00:00:00Z</dcterms:created>
  <dcterms:modified xsi:type="dcterms:W3CDTF">2026-02-01T13:07:12Z</dcterms:modified>
  <dc:identifier>DAG_cGeNO-0</dc:identifier>
</cp:coreProperties>
</file>