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  <p:sldId id="276" r:id="rId5"/>
    <p:sldId id="278" r:id="rId6"/>
    <p:sldId id="299" r:id="rId7"/>
    <p:sldId id="300" r:id="rId8"/>
    <p:sldId id="301" r:id="rId9"/>
    <p:sldId id="308" r:id="rId10"/>
    <p:sldId id="303" r:id="rId11"/>
    <p:sldId id="304" r:id="rId12"/>
    <p:sldId id="305" r:id="rId13"/>
    <p:sldId id="306" r:id="rId14"/>
    <p:sldId id="307" r:id="rId15"/>
    <p:sldId id="265" r:id="rId16"/>
    <p:sldId id="295" r:id="rId17"/>
  </p:sldIdLst>
  <p:sldSz cx="18288000" cy="10287000"/>
  <p:notesSz cx="6858000" cy="9144000"/>
  <p:embeddedFontLst>
    <p:embeddedFont>
      <p:font typeface="Garet" panose="020B0604020202020204" charset="-52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Poppins Bold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8" d="100"/>
          <a:sy n="58" d="100"/>
        </p:scale>
        <p:origin x="147" y="3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30E3B4-BBCF-4DD8-8FBB-B8D2980C0806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A8CF5D7-2BE2-4CE9-98FE-F40411CC8BEB}">
      <dgm:prSet phldrT="[Текст]" custT="1"/>
      <dgm:spPr/>
      <dgm:t>
        <a:bodyPr/>
        <a:lstStyle/>
        <a:p>
          <a:r>
            <a:rPr lang="ru-RU" sz="2000" dirty="0" smtClean="0"/>
            <a:t>- </a:t>
          </a:r>
          <a:r>
            <a:rPr lang="uk-UA" sz="2000" noProof="0" dirty="0" smtClean="0"/>
            <a:t>загальна доступність медичних і фармацевтичних послуг;</a:t>
          </a:r>
        </a:p>
        <a:p>
          <a:r>
            <a:rPr lang="uk-UA" sz="2000" dirty="0" smtClean="0"/>
            <a:t>- високий рівень соціальної справедливості;</a:t>
          </a:r>
        </a:p>
        <a:p>
          <a:r>
            <a:rPr lang="ru-RU" sz="2000" dirty="0" smtClean="0"/>
            <a:t>- </a:t>
          </a:r>
          <a:r>
            <a:rPr lang="uk-UA" sz="2000" noProof="0" dirty="0" smtClean="0"/>
            <a:t>можливість централізованого контролю цін на лікарські засоби.</a:t>
          </a:r>
          <a:endParaRPr lang="uk-UA" sz="2000" noProof="0" dirty="0"/>
        </a:p>
      </dgm:t>
    </dgm:pt>
    <dgm:pt modelId="{46E0DE01-D8E7-4F6A-84E8-42928CCF0256}" type="parTrans" cxnId="{9318F45E-E37F-45E6-BA0B-CA8A1BAC6ED9}">
      <dgm:prSet/>
      <dgm:spPr/>
      <dgm:t>
        <a:bodyPr/>
        <a:lstStyle/>
        <a:p>
          <a:endParaRPr lang="uk-UA"/>
        </a:p>
      </dgm:t>
    </dgm:pt>
    <dgm:pt modelId="{46EB2ECB-FC93-4875-B234-DF8FC95DA1E2}" type="sibTrans" cxnId="{9318F45E-E37F-45E6-BA0B-CA8A1BAC6ED9}">
      <dgm:prSet/>
      <dgm:spPr/>
      <dgm:t>
        <a:bodyPr/>
        <a:lstStyle/>
        <a:p>
          <a:endParaRPr lang="uk-UA"/>
        </a:p>
      </dgm:t>
    </dgm:pt>
    <dgm:pt modelId="{7F69E7B5-926D-444B-AC2D-605B4F2D06CD}">
      <dgm:prSet phldrT="[Текст]"/>
      <dgm:spPr/>
      <dgm:t>
        <a:bodyPr/>
        <a:lstStyle/>
        <a:p>
          <a:r>
            <a:rPr lang="uk-UA" noProof="0" dirty="0" smtClean="0"/>
            <a:t>- обмеженість фінансових ресурсів;
- ризик неефективного розподілу коштів;
- слабка мотивація закладів до підвищення якості послуг.</a:t>
          </a:r>
          <a:endParaRPr lang="uk-UA" dirty="0"/>
        </a:p>
      </dgm:t>
    </dgm:pt>
    <dgm:pt modelId="{DBBBF94C-EBC2-4A1B-AEC9-A7CD047A3185}" type="parTrans" cxnId="{BF1E5733-0472-4E32-8A87-0DAB9556FA15}">
      <dgm:prSet/>
      <dgm:spPr/>
      <dgm:t>
        <a:bodyPr/>
        <a:lstStyle/>
        <a:p>
          <a:endParaRPr lang="uk-UA"/>
        </a:p>
      </dgm:t>
    </dgm:pt>
    <dgm:pt modelId="{3E95FA1C-249B-4CF6-8DE8-B9D4DB3978AF}" type="sibTrans" cxnId="{BF1E5733-0472-4E32-8A87-0DAB9556FA15}">
      <dgm:prSet/>
      <dgm:spPr/>
      <dgm:t>
        <a:bodyPr/>
        <a:lstStyle/>
        <a:p>
          <a:endParaRPr lang="uk-UA"/>
        </a:p>
      </dgm:t>
    </dgm:pt>
    <dgm:pt modelId="{05A69B27-3651-4055-9026-73A327CA5FFD}" type="pres">
      <dgm:prSet presAssocID="{F630E3B4-BBCF-4DD8-8FBB-B8D2980C0806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D69813F-BB63-4DA9-A052-D27577D4FBF6}" type="pres">
      <dgm:prSet presAssocID="{F630E3B4-BBCF-4DD8-8FBB-B8D2980C0806}" presName="Background" presStyleLbl="bgImgPlace1" presStyleIdx="0" presStyleCn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  <dgm:pt modelId="{54CFA926-C2FA-496F-B2F3-161E43446B14}" type="pres">
      <dgm:prSet presAssocID="{F630E3B4-BBCF-4DD8-8FBB-B8D2980C0806}" presName="ParentText1" presStyleLbl="revTx" presStyleIdx="0" presStyleCnt="2" custScaleX="1098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68AFF4D-D891-40E0-AA9B-F44C0EEB0545}" type="pres">
      <dgm:prSet presAssocID="{F630E3B4-BBCF-4DD8-8FBB-B8D2980C0806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B091F22-878E-4C3E-A02C-98338E9F7FA6}" type="pres">
      <dgm:prSet presAssocID="{F630E3B4-BBCF-4DD8-8FBB-B8D2980C0806}" presName="Plus" presStyleLbl="alignNode1" presStyleIdx="0" presStyleCnt="2" custLinFactNeighborX="16968" custLinFactNeighborY="-23236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016698AC-58C4-462B-9153-4B8392554190}" type="pres">
      <dgm:prSet presAssocID="{F630E3B4-BBCF-4DD8-8FBB-B8D2980C0806}" presName="Minus" presStyleLbl="alignNode1" presStyleIdx="1" presStyleCnt="2" custLinFactNeighborX="-20192" custLinFactNeighborY="-25713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6664DC2D-719F-4346-9790-2BA916121E96}" type="pres">
      <dgm:prSet presAssocID="{F630E3B4-BBCF-4DD8-8FBB-B8D2980C0806}" presName="Divider" presStyleLbl="parChTrans1D1" presStyleIdx="0" presStyleCnt="1"/>
      <dgm:spPr/>
    </dgm:pt>
  </dgm:ptLst>
  <dgm:cxnLst>
    <dgm:cxn modelId="{A6D22AC7-F083-4A33-9E68-A6378A51BFCA}" type="presOf" srcId="{7F69E7B5-926D-444B-AC2D-605B4F2D06CD}" destId="{568AFF4D-D891-40E0-AA9B-F44C0EEB0545}" srcOrd="0" destOrd="0" presId="urn:microsoft.com/office/officeart/2009/3/layout/PlusandMinus"/>
    <dgm:cxn modelId="{9318F45E-E37F-45E6-BA0B-CA8A1BAC6ED9}" srcId="{F630E3B4-BBCF-4DD8-8FBB-B8D2980C0806}" destId="{8A8CF5D7-2BE2-4CE9-98FE-F40411CC8BEB}" srcOrd="0" destOrd="0" parTransId="{46E0DE01-D8E7-4F6A-84E8-42928CCF0256}" sibTransId="{46EB2ECB-FC93-4875-B234-DF8FC95DA1E2}"/>
    <dgm:cxn modelId="{BF1E5733-0472-4E32-8A87-0DAB9556FA15}" srcId="{F630E3B4-BBCF-4DD8-8FBB-B8D2980C0806}" destId="{7F69E7B5-926D-444B-AC2D-605B4F2D06CD}" srcOrd="1" destOrd="0" parTransId="{DBBBF94C-EBC2-4A1B-AEC9-A7CD047A3185}" sibTransId="{3E95FA1C-249B-4CF6-8DE8-B9D4DB3978AF}"/>
    <dgm:cxn modelId="{0337C770-6422-4746-9957-A045F5A18C60}" type="presOf" srcId="{8A8CF5D7-2BE2-4CE9-98FE-F40411CC8BEB}" destId="{54CFA926-C2FA-496F-B2F3-161E43446B14}" srcOrd="0" destOrd="0" presId="urn:microsoft.com/office/officeart/2009/3/layout/PlusandMinus"/>
    <dgm:cxn modelId="{719F8120-B60A-4E24-820D-043DE6929301}" type="presOf" srcId="{F630E3B4-BBCF-4DD8-8FBB-B8D2980C0806}" destId="{05A69B27-3651-4055-9026-73A327CA5FFD}" srcOrd="0" destOrd="0" presId="urn:microsoft.com/office/officeart/2009/3/layout/PlusandMinus"/>
    <dgm:cxn modelId="{0A6B6CA3-C7E1-42A2-8BCF-EEFE600DA080}" type="presParOf" srcId="{05A69B27-3651-4055-9026-73A327CA5FFD}" destId="{DD69813F-BB63-4DA9-A052-D27577D4FBF6}" srcOrd="0" destOrd="0" presId="urn:microsoft.com/office/officeart/2009/3/layout/PlusandMinus"/>
    <dgm:cxn modelId="{188234CD-CB5D-4D3C-B40E-EE4B61D453C0}" type="presParOf" srcId="{05A69B27-3651-4055-9026-73A327CA5FFD}" destId="{54CFA926-C2FA-496F-B2F3-161E43446B14}" srcOrd="1" destOrd="0" presId="urn:microsoft.com/office/officeart/2009/3/layout/PlusandMinus"/>
    <dgm:cxn modelId="{2585317D-FF3F-47E3-A376-1DCA5D3C552A}" type="presParOf" srcId="{05A69B27-3651-4055-9026-73A327CA5FFD}" destId="{568AFF4D-D891-40E0-AA9B-F44C0EEB0545}" srcOrd="2" destOrd="0" presId="urn:microsoft.com/office/officeart/2009/3/layout/PlusandMinus"/>
    <dgm:cxn modelId="{E7AF8D91-B512-4FB4-B6D8-E6EF88C08DE8}" type="presParOf" srcId="{05A69B27-3651-4055-9026-73A327CA5FFD}" destId="{7B091F22-878E-4C3E-A02C-98338E9F7FA6}" srcOrd="3" destOrd="0" presId="urn:microsoft.com/office/officeart/2009/3/layout/PlusandMinus"/>
    <dgm:cxn modelId="{A64EDE87-5413-4AC7-A76C-275B7424BE90}" type="presParOf" srcId="{05A69B27-3651-4055-9026-73A327CA5FFD}" destId="{016698AC-58C4-462B-9153-4B8392554190}" srcOrd="4" destOrd="0" presId="urn:microsoft.com/office/officeart/2009/3/layout/PlusandMinus"/>
    <dgm:cxn modelId="{37B3BBD0-2C46-4309-B129-AEEFA60FC768}" type="presParOf" srcId="{05A69B27-3651-4055-9026-73A327CA5FFD}" destId="{6664DC2D-719F-4346-9790-2BA916121E96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30E3B4-BBCF-4DD8-8FBB-B8D2980C0806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A8CF5D7-2BE2-4CE9-98FE-F40411CC8BEB}">
      <dgm:prSet phldrT="[Текст]" custT="1"/>
      <dgm:spPr/>
      <dgm:t>
        <a:bodyPr/>
        <a:lstStyle/>
        <a:p>
          <a:r>
            <a:rPr lang="ru-RU" sz="2000" dirty="0" smtClean="0"/>
            <a:t>- </a:t>
          </a:r>
          <a:r>
            <a:rPr lang="uk-UA" sz="2000" dirty="0" smtClean="0"/>
            <a:t>стабільність фінансових надходжень;</a:t>
          </a:r>
        </a:p>
        <a:p>
          <a:r>
            <a:rPr lang="ru-RU" sz="2000" dirty="0" err="1" smtClean="0"/>
            <a:t>підвищення</a:t>
          </a:r>
          <a:r>
            <a:rPr lang="ru-RU" sz="2000" dirty="0" smtClean="0"/>
            <a:t> </a:t>
          </a:r>
          <a:r>
            <a:rPr lang="ru-RU" sz="2000" dirty="0" err="1" smtClean="0"/>
            <a:t>відповідальності</a:t>
          </a:r>
          <a:r>
            <a:rPr lang="ru-RU" sz="2000" dirty="0" smtClean="0"/>
            <a:t> </a:t>
          </a:r>
          <a:r>
            <a:rPr lang="ru-RU" sz="2000" dirty="0" err="1" smtClean="0"/>
            <a:t>всіх</a:t>
          </a:r>
          <a:r>
            <a:rPr lang="ru-RU" sz="2000" dirty="0" smtClean="0"/>
            <a:t> </a:t>
          </a:r>
          <a:r>
            <a:rPr lang="ru-RU" sz="2000" dirty="0" err="1" smtClean="0"/>
            <a:t>учасників</a:t>
          </a:r>
          <a:r>
            <a:rPr lang="ru-RU" sz="2000" dirty="0" smtClean="0"/>
            <a:t> системи;- </a:t>
          </a:r>
        </a:p>
        <a:p>
          <a:r>
            <a:rPr lang="ru-RU" sz="2000" dirty="0" err="1" smtClean="0"/>
            <a:t>чіткий</a:t>
          </a:r>
          <a:r>
            <a:rPr lang="ru-RU" sz="2000" dirty="0" smtClean="0"/>
            <a:t> </a:t>
          </a:r>
          <a:r>
            <a:rPr lang="ru-RU" sz="2000" dirty="0" err="1" smtClean="0"/>
            <a:t>зв’язок</a:t>
          </a:r>
          <a:r>
            <a:rPr lang="ru-RU" sz="2000" dirty="0" smtClean="0"/>
            <a:t> </a:t>
          </a:r>
          <a:r>
            <a:rPr lang="ru-RU" sz="2000" dirty="0" err="1" smtClean="0"/>
            <a:t>між</a:t>
          </a:r>
          <a:r>
            <a:rPr lang="ru-RU" sz="2000" dirty="0" smtClean="0"/>
            <a:t> </a:t>
          </a:r>
          <a:r>
            <a:rPr lang="ru-RU" sz="2000" dirty="0" err="1" smtClean="0"/>
            <a:t>фінансуванням</a:t>
          </a:r>
          <a:r>
            <a:rPr lang="ru-RU" sz="2000" dirty="0" smtClean="0"/>
            <a:t> і </a:t>
          </a:r>
          <a:r>
            <a:rPr lang="ru-RU" sz="2000" dirty="0" err="1" smtClean="0"/>
            <a:t>наданими</a:t>
          </a:r>
          <a:r>
            <a:rPr lang="ru-RU" sz="2000" dirty="0" smtClean="0"/>
            <a:t> </a:t>
          </a:r>
          <a:r>
            <a:rPr lang="ru-RU" sz="2000" dirty="0" err="1" smtClean="0"/>
            <a:t>послугами</a:t>
          </a:r>
          <a:r>
            <a:rPr lang="ru-RU" sz="2000" dirty="0" smtClean="0"/>
            <a:t>.</a:t>
          </a:r>
          <a:endParaRPr lang="uk-UA" sz="2000" noProof="0" dirty="0"/>
        </a:p>
      </dgm:t>
    </dgm:pt>
    <dgm:pt modelId="{46E0DE01-D8E7-4F6A-84E8-42928CCF0256}" type="parTrans" cxnId="{9318F45E-E37F-45E6-BA0B-CA8A1BAC6ED9}">
      <dgm:prSet/>
      <dgm:spPr/>
      <dgm:t>
        <a:bodyPr/>
        <a:lstStyle/>
        <a:p>
          <a:endParaRPr lang="uk-UA"/>
        </a:p>
      </dgm:t>
    </dgm:pt>
    <dgm:pt modelId="{46EB2ECB-FC93-4875-B234-DF8FC95DA1E2}" type="sibTrans" cxnId="{9318F45E-E37F-45E6-BA0B-CA8A1BAC6ED9}">
      <dgm:prSet/>
      <dgm:spPr/>
      <dgm:t>
        <a:bodyPr/>
        <a:lstStyle/>
        <a:p>
          <a:endParaRPr lang="uk-UA"/>
        </a:p>
      </dgm:t>
    </dgm:pt>
    <dgm:pt modelId="{7F69E7B5-926D-444B-AC2D-605B4F2D06CD}">
      <dgm:prSet phldrT="[Текст]"/>
      <dgm:spPr/>
      <dgm:t>
        <a:bodyPr/>
        <a:lstStyle/>
        <a:p>
          <a:r>
            <a:rPr lang="ru-RU" noProof="0" dirty="0" err="1" smtClean="0"/>
            <a:t>складність</a:t>
          </a:r>
          <a:r>
            <a:rPr lang="ru-RU" noProof="0" dirty="0" smtClean="0"/>
            <a:t> </a:t>
          </a:r>
          <a:r>
            <a:rPr lang="ru-RU" noProof="0" dirty="0" err="1" smtClean="0"/>
            <a:t>адміністрування</a:t>
          </a:r>
          <a:r>
            <a:rPr lang="ru-RU" noProof="0" dirty="0" smtClean="0"/>
            <a:t>;
</a:t>
          </a:r>
          <a:r>
            <a:rPr lang="ru-RU" noProof="0" dirty="0" err="1" smtClean="0"/>
            <a:t>ризик</a:t>
          </a:r>
          <a:r>
            <a:rPr lang="ru-RU" noProof="0" dirty="0" smtClean="0"/>
            <a:t> </a:t>
          </a:r>
          <a:r>
            <a:rPr lang="ru-RU" noProof="0" dirty="0" err="1" smtClean="0"/>
            <a:t>обмеження</a:t>
          </a:r>
          <a:r>
            <a:rPr lang="ru-RU" noProof="0" dirty="0" smtClean="0"/>
            <a:t> доступу для </a:t>
          </a:r>
          <a:r>
            <a:rPr lang="ru-RU" noProof="0" dirty="0" err="1" smtClean="0"/>
            <a:t>соціально</a:t>
          </a:r>
          <a:r>
            <a:rPr lang="ru-RU" noProof="0" dirty="0" smtClean="0"/>
            <a:t> </a:t>
          </a:r>
          <a:r>
            <a:rPr lang="ru-RU" noProof="0" dirty="0" err="1" smtClean="0"/>
            <a:t>вразливих</a:t>
          </a:r>
          <a:r>
            <a:rPr lang="ru-RU" noProof="0" dirty="0" smtClean="0"/>
            <a:t> </a:t>
          </a:r>
          <a:r>
            <a:rPr lang="ru-RU" noProof="0" dirty="0" err="1" smtClean="0"/>
            <a:t>груп</a:t>
          </a:r>
          <a:r>
            <a:rPr lang="ru-RU" noProof="0" dirty="0" smtClean="0"/>
            <a:t>;
потреба у </a:t>
          </a:r>
          <a:r>
            <a:rPr lang="ru-RU" noProof="0" dirty="0" err="1" smtClean="0"/>
            <a:t>високому</a:t>
          </a:r>
          <a:r>
            <a:rPr lang="ru-RU" noProof="0" dirty="0" smtClean="0"/>
            <a:t> </a:t>
          </a:r>
          <a:r>
            <a:rPr lang="ru-RU" noProof="0" dirty="0" err="1" smtClean="0"/>
            <a:t>рівні</a:t>
          </a:r>
          <a:r>
            <a:rPr lang="ru-RU" noProof="0" dirty="0" smtClean="0"/>
            <a:t> </a:t>
          </a:r>
          <a:r>
            <a:rPr lang="ru-RU" noProof="0" dirty="0" err="1" smtClean="0"/>
            <a:t>економічної</a:t>
          </a:r>
          <a:r>
            <a:rPr lang="ru-RU" noProof="0" dirty="0" smtClean="0"/>
            <a:t> </a:t>
          </a:r>
          <a:r>
            <a:rPr lang="ru-RU" noProof="0" dirty="0" err="1" smtClean="0"/>
            <a:t>стабільності</a:t>
          </a:r>
          <a:r>
            <a:rPr lang="ru-RU" noProof="0" dirty="0" smtClean="0"/>
            <a:t>.</a:t>
          </a:r>
          <a:endParaRPr lang="uk-UA" dirty="0"/>
        </a:p>
      </dgm:t>
    </dgm:pt>
    <dgm:pt modelId="{DBBBF94C-EBC2-4A1B-AEC9-A7CD047A3185}" type="parTrans" cxnId="{BF1E5733-0472-4E32-8A87-0DAB9556FA15}">
      <dgm:prSet/>
      <dgm:spPr/>
      <dgm:t>
        <a:bodyPr/>
        <a:lstStyle/>
        <a:p>
          <a:endParaRPr lang="uk-UA"/>
        </a:p>
      </dgm:t>
    </dgm:pt>
    <dgm:pt modelId="{3E95FA1C-249B-4CF6-8DE8-B9D4DB3978AF}" type="sibTrans" cxnId="{BF1E5733-0472-4E32-8A87-0DAB9556FA15}">
      <dgm:prSet/>
      <dgm:spPr/>
      <dgm:t>
        <a:bodyPr/>
        <a:lstStyle/>
        <a:p>
          <a:endParaRPr lang="uk-UA"/>
        </a:p>
      </dgm:t>
    </dgm:pt>
    <dgm:pt modelId="{05A69B27-3651-4055-9026-73A327CA5FFD}" type="pres">
      <dgm:prSet presAssocID="{F630E3B4-BBCF-4DD8-8FBB-B8D2980C0806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D69813F-BB63-4DA9-A052-D27577D4FBF6}" type="pres">
      <dgm:prSet presAssocID="{F630E3B4-BBCF-4DD8-8FBB-B8D2980C0806}" presName="Background" presStyleLbl="bgImgPlace1" presStyleIdx="0" presStyleCn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  <dgm:pt modelId="{54CFA926-C2FA-496F-B2F3-161E43446B14}" type="pres">
      <dgm:prSet presAssocID="{F630E3B4-BBCF-4DD8-8FBB-B8D2980C0806}" presName="ParentText1" presStyleLbl="revTx" presStyleIdx="0" presStyleCnt="2" custScaleX="1098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68AFF4D-D891-40E0-AA9B-F44C0EEB0545}" type="pres">
      <dgm:prSet presAssocID="{F630E3B4-BBCF-4DD8-8FBB-B8D2980C0806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B091F22-878E-4C3E-A02C-98338E9F7FA6}" type="pres">
      <dgm:prSet presAssocID="{F630E3B4-BBCF-4DD8-8FBB-B8D2980C0806}" presName="Plus" presStyleLbl="alignNode1" presStyleIdx="0" presStyleCnt="2" custLinFactNeighborX="16968" custLinFactNeighborY="-23236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016698AC-58C4-462B-9153-4B8392554190}" type="pres">
      <dgm:prSet presAssocID="{F630E3B4-BBCF-4DD8-8FBB-B8D2980C0806}" presName="Minus" presStyleLbl="alignNode1" presStyleIdx="1" presStyleCnt="2" custLinFactNeighborX="-20192" custLinFactNeighborY="-25713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6664DC2D-719F-4346-9790-2BA916121E96}" type="pres">
      <dgm:prSet presAssocID="{F630E3B4-BBCF-4DD8-8FBB-B8D2980C0806}" presName="Divider" presStyleLbl="parChTrans1D1" presStyleIdx="0" presStyleCnt="1"/>
      <dgm:spPr/>
    </dgm:pt>
  </dgm:ptLst>
  <dgm:cxnLst>
    <dgm:cxn modelId="{7CF887B0-04C5-488C-A28D-1E8468905F99}" type="presOf" srcId="{7F69E7B5-926D-444B-AC2D-605B4F2D06CD}" destId="{568AFF4D-D891-40E0-AA9B-F44C0EEB0545}" srcOrd="0" destOrd="0" presId="urn:microsoft.com/office/officeart/2009/3/layout/PlusandMinus"/>
    <dgm:cxn modelId="{9318F45E-E37F-45E6-BA0B-CA8A1BAC6ED9}" srcId="{F630E3B4-BBCF-4DD8-8FBB-B8D2980C0806}" destId="{8A8CF5D7-2BE2-4CE9-98FE-F40411CC8BEB}" srcOrd="0" destOrd="0" parTransId="{46E0DE01-D8E7-4F6A-84E8-42928CCF0256}" sibTransId="{46EB2ECB-FC93-4875-B234-DF8FC95DA1E2}"/>
    <dgm:cxn modelId="{BF1E5733-0472-4E32-8A87-0DAB9556FA15}" srcId="{F630E3B4-BBCF-4DD8-8FBB-B8D2980C0806}" destId="{7F69E7B5-926D-444B-AC2D-605B4F2D06CD}" srcOrd="1" destOrd="0" parTransId="{DBBBF94C-EBC2-4A1B-AEC9-A7CD047A3185}" sibTransId="{3E95FA1C-249B-4CF6-8DE8-B9D4DB3978AF}"/>
    <dgm:cxn modelId="{FB5EE68E-BA38-4259-8E9B-1A0CB77E42E8}" type="presOf" srcId="{8A8CF5D7-2BE2-4CE9-98FE-F40411CC8BEB}" destId="{54CFA926-C2FA-496F-B2F3-161E43446B14}" srcOrd="0" destOrd="0" presId="urn:microsoft.com/office/officeart/2009/3/layout/PlusandMinus"/>
    <dgm:cxn modelId="{295C5F79-90E1-4D88-B1E6-345DDB3D7E6A}" type="presOf" srcId="{F630E3B4-BBCF-4DD8-8FBB-B8D2980C0806}" destId="{05A69B27-3651-4055-9026-73A327CA5FFD}" srcOrd="0" destOrd="0" presId="urn:microsoft.com/office/officeart/2009/3/layout/PlusandMinus"/>
    <dgm:cxn modelId="{1D94B5B2-D080-46E2-BF03-177EE59A31F1}" type="presParOf" srcId="{05A69B27-3651-4055-9026-73A327CA5FFD}" destId="{DD69813F-BB63-4DA9-A052-D27577D4FBF6}" srcOrd="0" destOrd="0" presId="urn:microsoft.com/office/officeart/2009/3/layout/PlusandMinus"/>
    <dgm:cxn modelId="{411FA03B-C91B-44DE-BBF9-F6E5924C8519}" type="presParOf" srcId="{05A69B27-3651-4055-9026-73A327CA5FFD}" destId="{54CFA926-C2FA-496F-B2F3-161E43446B14}" srcOrd="1" destOrd="0" presId="urn:microsoft.com/office/officeart/2009/3/layout/PlusandMinus"/>
    <dgm:cxn modelId="{3F9CBCD5-B2E4-476E-888F-398E72091758}" type="presParOf" srcId="{05A69B27-3651-4055-9026-73A327CA5FFD}" destId="{568AFF4D-D891-40E0-AA9B-F44C0EEB0545}" srcOrd="2" destOrd="0" presId="urn:microsoft.com/office/officeart/2009/3/layout/PlusandMinus"/>
    <dgm:cxn modelId="{EB40A4B4-5043-48B1-9FB3-6686870D53DA}" type="presParOf" srcId="{05A69B27-3651-4055-9026-73A327CA5FFD}" destId="{7B091F22-878E-4C3E-A02C-98338E9F7FA6}" srcOrd="3" destOrd="0" presId="urn:microsoft.com/office/officeart/2009/3/layout/PlusandMinus"/>
    <dgm:cxn modelId="{32BDB149-A0F7-45A6-B1CF-77820F932DDD}" type="presParOf" srcId="{05A69B27-3651-4055-9026-73A327CA5FFD}" destId="{016698AC-58C4-462B-9153-4B8392554190}" srcOrd="4" destOrd="0" presId="urn:microsoft.com/office/officeart/2009/3/layout/PlusandMinus"/>
    <dgm:cxn modelId="{9DC03AF0-6DAA-42F9-A00F-1CF6EB806A3C}" type="presParOf" srcId="{05A69B27-3651-4055-9026-73A327CA5FFD}" destId="{6664DC2D-719F-4346-9790-2BA916121E96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30E3B4-BBCF-4DD8-8FBB-B8D2980C0806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A8CF5D7-2BE2-4CE9-98FE-F40411CC8BEB}">
      <dgm:prSet phldrT="[Текст]" custT="1"/>
      <dgm:spPr/>
      <dgm:t>
        <a:bodyPr/>
        <a:lstStyle/>
        <a:p>
          <a:r>
            <a:rPr lang="ru-RU" sz="2000" dirty="0" smtClean="0"/>
            <a:t>- </a:t>
          </a:r>
          <a:r>
            <a:rPr lang="ru-RU" sz="2000" dirty="0" err="1" smtClean="0"/>
            <a:t>висока</a:t>
          </a:r>
          <a:r>
            <a:rPr lang="ru-RU" sz="2000" dirty="0" smtClean="0"/>
            <a:t> </a:t>
          </a:r>
          <a:r>
            <a:rPr lang="ru-RU" sz="2000" dirty="0" err="1" smtClean="0"/>
            <a:t>конкуренція</a:t>
          </a:r>
          <a:r>
            <a:rPr lang="ru-RU" sz="2000" dirty="0" smtClean="0"/>
            <a:t>;
</a:t>
          </a:r>
          <a:r>
            <a:rPr lang="ru-RU" sz="2000" dirty="0" err="1" smtClean="0"/>
            <a:t>стимулювання</a:t>
          </a:r>
          <a:r>
            <a:rPr lang="ru-RU" sz="2000" dirty="0" smtClean="0"/>
            <a:t> </a:t>
          </a:r>
          <a:r>
            <a:rPr lang="ru-RU" sz="2000" dirty="0" err="1" smtClean="0"/>
            <a:t>якості</a:t>
          </a:r>
          <a:r>
            <a:rPr lang="ru-RU" sz="2000" dirty="0" smtClean="0"/>
            <a:t> та </a:t>
          </a:r>
          <a:r>
            <a:rPr lang="ru-RU" sz="2000" dirty="0" err="1" smtClean="0"/>
            <a:t>інновацій</a:t>
          </a:r>
          <a:r>
            <a:rPr lang="ru-RU" sz="2000" dirty="0" smtClean="0"/>
            <a:t>;
</a:t>
          </a:r>
          <a:r>
            <a:rPr lang="ru-RU" sz="2000" dirty="0" err="1" smtClean="0"/>
            <a:t>гнучкість</a:t>
          </a:r>
          <a:r>
            <a:rPr lang="ru-RU" sz="2000" dirty="0" smtClean="0"/>
            <a:t> у </a:t>
          </a:r>
          <a:r>
            <a:rPr lang="ru-RU" sz="2000" dirty="0" err="1" smtClean="0"/>
            <a:t>формуванні</a:t>
          </a:r>
          <a:r>
            <a:rPr lang="ru-RU" sz="2000" dirty="0" smtClean="0"/>
            <a:t> </a:t>
          </a:r>
          <a:r>
            <a:rPr lang="ru-RU" sz="2000" dirty="0" err="1" smtClean="0"/>
            <a:t>асортименту</a:t>
          </a:r>
          <a:r>
            <a:rPr lang="ru-RU" sz="2000" dirty="0" smtClean="0"/>
            <a:t> </a:t>
          </a:r>
          <a:r>
            <a:rPr lang="ru-RU" sz="2000" dirty="0" err="1" smtClean="0"/>
            <a:t>послуг</a:t>
          </a:r>
          <a:r>
            <a:rPr lang="ru-RU" sz="2000" dirty="0" smtClean="0"/>
            <a:t>.</a:t>
          </a:r>
          <a:endParaRPr lang="uk-UA" sz="2000" noProof="0" dirty="0"/>
        </a:p>
      </dgm:t>
    </dgm:pt>
    <dgm:pt modelId="{46E0DE01-D8E7-4F6A-84E8-42928CCF0256}" type="parTrans" cxnId="{9318F45E-E37F-45E6-BA0B-CA8A1BAC6ED9}">
      <dgm:prSet/>
      <dgm:spPr/>
      <dgm:t>
        <a:bodyPr/>
        <a:lstStyle/>
        <a:p>
          <a:endParaRPr lang="uk-UA"/>
        </a:p>
      </dgm:t>
    </dgm:pt>
    <dgm:pt modelId="{46EB2ECB-FC93-4875-B234-DF8FC95DA1E2}" type="sibTrans" cxnId="{9318F45E-E37F-45E6-BA0B-CA8A1BAC6ED9}">
      <dgm:prSet/>
      <dgm:spPr/>
      <dgm:t>
        <a:bodyPr/>
        <a:lstStyle/>
        <a:p>
          <a:endParaRPr lang="uk-UA"/>
        </a:p>
      </dgm:t>
    </dgm:pt>
    <dgm:pt modelId="{7F69E7B5-926D-444B-AC2D-605B4F2D06CD}">
      <dgm:prSet phldrT="[Текст]"/>
      <dgm:spPr/>
      <dgm:t>
        <a:bodyPr/>
        <a:lstStyle/>
        <a:p>
          <a:r>
            <a:rPr lang="uk-UA" dirty="0" smtClean="0"/>
            <a:t>низький рівень соціального захисту;</a:t>
          </a:r>
        </a:p>
        <a:p>
          <a:r>
            <a:rPr lang="uk-UA" dirty="0" smtClean="0"/>
            <a:t>фінансові бар’єри для населення;</a:t>
          </a:r>
        </a:p>
        <a:p>
          <a:r>
            <a:rPr lang="ru-RU" dirty="0" err="1" smtClean="0"/>
            <a:t>ризик</a:t>
          </a:r>
          <a:r>
            <a:rPr lang="ru-RU" dirty="0" smtClean="0"/>
            <a:t> </a:t>
          </a:r>
          <a:r>
            <a:rPr lang="ru-RU" dirty="0" err="1" smtClean="0"/>
            <a:t>комерціалізації</a:t>
          </a:r>
          <a:r>
            <a:rPr lang="ru-RU" dirty="0" smtClean="0"/>
            <a:t> медицини та </a:t>
          </a:r>
          <a:r>
            <a:rPr lang="ru-RU" dirty="0" err="1" smtClean="0"/>
            <a:t>фармації</a:t>
          </a:r>
          <a:r>
            <a:rPr lang="ru-RU" dirty="0" smtClean="0"/>
            <a:t>.</a:t>
          </a:r>
          <a:endParaRPr lang="uk-UA" dirty="0"/>
        </a:p>
      </dgm:t>
    </dgm:pt>
    <dgm:pt modelId="{DBBBF94C-EBC2-4A1B-AEC9-A7CD047A3185}" type="parTrans" cxnId="{BF1E5733-0472-4E32-8A87-0DAB9556FA15}">
      <dgm:prSet/>
      <dgm:spPr/>
      <dgm:t>
        <a:bodyPr/>
        <a:lstStyle/>
        <a:p>
          <a:endParaRPr lang="uk-UA"/>
        </a:p>
      </dgm:t>
    </dgm:pt>
    <dgm:pt modelId="{3E95FA1C-249B-4CF6-8DE8-B9D4DB3978AF}" type="sibTrans" cxnId="{BF1E5733-0472-4E32-8A87-0DAB9556FA15}">
      <dgm:prSet/>
      <dgm:spPr/>
      <dgm:t>
        <a:bodyPr/>
        <a:lstStyle/>
        <a:p>
          <a:endParaRPr lang="uk-UA"/>
        </a:p>
      </dgm:t>
    </dgm:pt>
    <dgm:pt modelId="{05A69B27-3651-4055-9026-73A327CA5FFD}" type="pres">
      <dgm:prSet presAssocID="{F630E3B4-BBCF-4DD8-8FBB-B8D2980C0806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D69813F-BB63-4DA9-A052-D27577D4FBF6}" type="pres">
      <dgm:prSet presAssocID="{F630E3B4-BBCF-4DD8-8FBB-B8D2980C0806}" presName="Background" presStyleLbl="bgImgPlace1" presStyleIdx="0" presStyleCn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  <dgm:pt modelId="{54CFA926-C2FA-496F-B2F3-161E43446B14}" type="pres">
      <dgm:prSet presAssocID="{F630E3B4-BBCF-4DD8-8FBB-B8D2980C0806}" presName="ParentText1" presStyleLbl="revTx" presStyleIdx="0" presStyleCnt="2" custScaleX="1098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68AFF4D-D891-40E0-AA9B-F44C0EEB0545}" type="pres">
      <dgm:prSet presAssocID="{F630E3B4-BBCF-4DD8-8FBB-B8D2980C0806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B091F22-878E-4C3E-A02C-98338E9F7FA6}" type="pres">
      <dgm:prSet presAssocID="{F630E3B4-BBCF-4DD8-8FBB-B8D2980C0806}" presName="Plus" presStyleLbl="alignNode1" presStyleIdx="0" presStyleCnt="2" custLinFactNeighborX="16968" custLinFactNeighborY="-23236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016698AC-58C4-462B-9153-4B8392554190}" type="pres">
      <dgm:prSet presAssocID="{F630E3B4-BBCF-4DD8-8FBB-B8D2980C0806}" presName="Minus" presStyleLbl="alignNode1" presStyleIdx="1" presStyleCnt="2" custLinFactNeighborX="-20192" custLinFactNeighborY="-25713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6664DC2D-719F-4346-9790-2BA916121E96}" type="pres">
      <dgm:prSet presAssocID="{F630E3B4-BBCF-4DD8-8FBB-B8D2980C0806}" presName="Divider" presStyleLbl="parChTrans1D1" presStyleIdx="0" presStyleCnt="1"/>
      <dgm:spPr/>
    </dgm:pt>
  </dgm:ptLst>
  <dgm:cxnLst>
    <dgm:cxn modelId="{D120289B-02A9-4139-B206-8710883F9041}" type="presOf" srcId="{8A8CF5D7-2BE2-4CE9-98FE-F40411CC8BEB}" destId="{54CFA926-C2FA-496F-B2F3-161E43446B14}" srcOrd="0" destOrd="0" presId="urn:microsoft.com/office/officeart/2009/3/layout/PlusandMinus"/>
    <dgm:cxn modelId="{9318F45E-E37F-45E6-BA0B-CA8A1BAC6ED9}" srcId="{F630E3B4-BBCF-4DD8-8FBB-B8D2980C0806}" destId="{8A8CF5D7-2BE2-4CE9-98FE-F40411CC8BEB}" srcOrd="0" destOrd="0" parTransId="{46E0DE01-D8E7-4F6A-84E8-42928CCF0256}" sibTransId="{46EB2ECB-FC93-4875-B234-DF8FC95DA1E2}"/>
    <dgm:cxn modelId="{BF1E5733-0472-4E32-8A87-0DAB9556FA15}" srcId="{F630E3B4-BBCF-4DD8-8FBB-B8D2980C0806}" destId="{7F69E7B5-926D-444B-AC2D-605B4F2D06CD}" srcOrd="1" destOrd="0" parTransId="{DBBBF94C-EBC2-4A1B-AEC9-A7CD047A3185}" sibTransId="{3E95FA1C-249B-4CF6-8DE8-B9D4DB3978AF}"/>
    <dgm:cxn modelId="{AD35C6A3-8E4B-496F-A2AC-69823C5F04C3}" type="presOf" srcId="{F630E3B4-BBCF-4DD8-8FBB-B8D2980C0806}" destId="{05A69B27-3651-4055-9026-73A327CA5FFD}" srcOrd="0" destOrd="0" presId="urn:microsoft.com/office/officeart/2009/3/layout/PlusandMinus"/>
    <dgm:cxn modelId="{5729A910-E4A4-4CA1-B437-546843C35AB7}" type="presOf" srcId="{7F69E7B5-926D-444B-AC2D-605B4F2D06CD}" destId="{568AFF4D-D891-40E0-AA9B-F44C0EEB0545}" srcOrd="0" destOrd="0" presId="urn:microsoft.com/office/officeart/2009/3/layout/PlusandMinus"/>
    <dgm:cxn modelId="{0E4D6C97-8A43-4118-BF95-E2E3A8E76CAC}" type="presParOf" srcId="{05A69B27-3651-4055-9026-73A327CA5FFD}" destId="{DD69813F-BB63-4DA9-A052-D27577D4FBF6}" srcOrd="0" destOrd="0" presId="urn:microsoft.com/office/officeart/2009/3/layout/PlusandMinus"/>
    <dgm:cxn modelId="{A16CDF92-E376-4477-979C-5A0315BDD1B9}" type="presParOf" srcId="{05A69B27-3651-4055-9026-73A327CA5FFD}" destId="{54CFA926-C2FA-496F-B2F3-161E43446B14}" srcOrd="1" destOrd="0" presId="urn:microsoft.com/office/officeart/2009/3/layout/PlusandMinus"/>
    <dgm:cxn modelId="{E5BB0ADA-BC64-4793-8C95-FCD38D62E6A6}" type="presParOf" srcId="{05A69B27-3651-4055-9026-73A327CA5FFD}" destId="{568AFF4D-D891-40E0-AA9B-F44C0EEB0545}" srcOrd="2" destOrd="0" presId="urn:microsoft.com/office/officeart/2009/3/layout/PlusandMinus"/>
    <dgm:cxn modelId="{3F975D98-BE96-421D-A539-404215B34725}" type="presParOf" srcId="{05A69B27-3651-4055-9026-73A327CA5FFD}" destId="{7B091F22-878E-4C3E-A02C-98338E9F7FA6}" srcOrd="3" destOrd="0" presId="urn:microsoft.com/office/officeart/2009/3/layout/PlusandMinus"/>
    <dgm:cxn modelId="{B5E6A8AB-E4D5-44C7-8DBF-A832C5988B5C}" type="presParOf" srcId="{05A69B27-3651-4055-9026-73A327CA5FFD}" destId="{016698AC-58C4-462B-9153-4B8392554190}" srcOrd="4" destOrd="0" presId="urn:microsoft.com/office/officeart/2009/3/layout/PlusandMinus"/>
    <dgm:cxn modelId="{EED6895F-6D04-4500-AFFA-BF72746F287C}" type="presParOf" srcId="{05A69B27-3651-4055-9026-73A327CA5FFD}" destId="{6664DC2D-719F-4346-9790-2BA916121E96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30E3B4-BBCF-4DD8-8FBB-B8D2980C0806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A8CF5D7-2BE2-4CE9-98FE-F40411CC8BEB}">
      <dgm:prSet phldrT="[Текст]" custT="1"/>
      <dgm:spPr/>
      <dgm:t>
        <a:bodyPr/>
        <a:lstStyle/>
        <a:p>
          <a:r>
            <a:rPr lang="ru-RU" sz="2000" dirty="0" smtClean="0"/>
            <a:t>- баланс </a:t>
          </a:r>
          <a:r>
            <a:rPr lang="ru-RU" sz="2000" dirty="0" err="1" smtClean="0"/>
            <a:t>між</a:t>
          </a:r>
          <a:r>
            <a:rPr lang="ru-RU" sz="2000" dirty="0" smtClean="0"/>
            <a:t> </a:t>
          </a:r>
          <a:r>
            <a:rPr lang="ru-RU" sz="2000" dirty="0" err="1" smtClean="0"/>
            <a:t>соціальною</a:t>
          </a:r>
          <a:r>
            <a:rPr lang="ru-RU" sz="2000" dirty="0" smtClean="0"/>
            <a:t> </a:t>
          </a:r>
          <a:r>
            <a:rPr lang="ru-RU" sz="2000" dirty="0" err="1" smtClean="0"/>
            <a:t>справедливістю</a:t>
          </a:r>
          <a:r>
            <a:rPr lang="ru-RU" sz="2000" dirty="0" smtClean="0"/>
            <a:t> та </a:t>
          </a:r>
          <a:r>
            <a:rPr lang="ru-RU" sz="2000" dirty="0" err="1" smtClean="0"/>
            <a:t>економічною</a:t>
          </a:r>
          <a:r>
            <a:rPr lang="ru-RU" sz="2000" dirty="0" smtClean="0"/>
            <a:t> </a:t>
          </a:r>
          <a:r>
            <a:rPr lang="ru-RU" sz="2000" dirty="0" err="1" smtClean="0"/>
            <a:t>ефективністю</a:t>
          </a:r>
          <a:r>
            <a:rPr lang="ru-RU" sz="2000" dirty="0" smtClean="0"/>
            <a:t>;</a:t>
          </a:r>
        </a:p>
        <a:p>
          <a:r>
            <a:rPr lang="uk-UA" sz="2000" dirty="0" smtClean="0"/>
            <a:t>диверсифікація джерел фінансування;</a:t>
          </a:r>
        </a:p>
        <a:p>
          <a:r>
            <a:rPr lang="ru-RU" sz="2000" dirty="0" err="1" smtClean="0"/>
            <a:t>гнучкість</a:t>
          </a:r>
          <a:r>
            <a:rPr lang="ru-RU" sz="2000" dirty="0" smtClean="0"/>
            <a:t> </a:t>
          </a:r>
          <a:r>
            <a:rPr lang="ru-RU" sz="2000" dirty="0" err="1" smtClean="0"/>
            <a:t>адаптації</a:t>
          </a:r>
          <a:r>
            <a:rPr lang="ru-RU" sz="2000" dirty="0" smtClean="0"/>
            <a:t> до </a:t>
          </a:r>
          <a:r>
            <a:rPr lang="ru-RU" sz="2000" dirty="0" err="1" smtClean="0"/>
            <a:t>національних</a:t>
          </a:r>
          <a:r>
            <a:rPr lang="ru-RU" sz="2000" dirty="0" smtClean="0"/>
            <a:t> умов.</a:t>
          </a:r>
          <a:endParaRPr lang="uk-UA" sz="2000" noProof="0" dirty="0"/>
        </a:p>
      </dgm:t>
    </dgm:pt>
    <dgm:pt modelId="{46E0DE01-D8E7-4F6A-84E8-42928CCF0256}" type="parTrans" cxnId="{9318F45E-E37F-45E6-BA0B-CA8A1BAC6ED9}">
      <dgm:prSet/>
      <dgm:spPr/>
      <dgm:t>
        <a:bodyPr/>
        <a:lstStyle/>
        <a:p>
          <a:endParaRPr lang="uk-UA"/>
        </a:p>
      </dgm:t>
    </dgm:pt>
    <dgm:pt modelId="{46EB2ECB-FC93-4875-B234-DF8FC95DA1E2}" type="sibTrans" cxnId="{9318F45E-E37F-45E6-BA0B-CA8A1BAC6ED9}">
      <dgm:prSet/>
      <dgm:spPr/>
      <dgm:t>
        <a:bodyPr/>
        <a:lstStyle/>
        <a:p>
          <a:endParaRPr lang="uk-UA"/>
        </a:p>
      </dgm:t>
    </dgm:pt>
    <dgm:pt modelId="{7F69E7B5-926D-444B-AC2D-605B4F2D06CD}">
      <dgm:prSet phldrT="[Текст]"/>
      <dgm:spPr/>
      <dgm:t>
        <a:bodyPr/>
        <a:lstStyle/>
        <a:p>
          <a:r>
            <a:rPr lang="uk-UA" dirty="0" smtClean="0"/>
            <a:t>складність управління;</a:t>
          </a:r>
        </a:p>
        <a:p>
          <a:r>
            <a:rPr lang="ru-RU" dirty="0" smtClean="0"/>
            <a:t>потреба в </a:t>
          </a:r>
          <a:r>
            <a:rPr lang="ru-RU" dirty="0" err="1" smtClean="0"/>
            <a:t>ефективній</a:t>
          </a:r>
          <a:r>
            <a:rPr lang="ru-RU" dirty="0" smtClean="0"/>
            <a:t> </a:t>
          </a:r>
          <a:r>
            <a:rPr lang="ru-RU" dirty="0" err="1" smtClean="0"/>
            <a:t>координації</a:t>
          </a:r>
          <a:r>
            <a:rPr lang="ru-RU" dirty="0" smtClean="0"/>
            <a:t> </a:t>
          </a:r>
          <a:r>
            <a:rPr lang="ru-RU" dirty="0" err="1" smtClean="0"/>
            <a:t>учасників</a:t>
          </a:r>
          <a:r>
            <a:rPr lang="ru-RU" dirty="0" smtClean="0"/>
            <a:t> системи.</a:t>
          </a:r>
          <a:endParaRPr lang="uk-UA" dirty="0"/>
        </a:p>
      </dgm:t>
    </dgm:pt>
    <dgm:pt modelId="{DBBBF94C-EBC2-4A1B-AEC9-A7CD047A3185}" type="parTrans" cxnId="{BF1E5733-0472-4E32-8A87-0DAB9556FA15}">
      <dgm:prSet/>
      <dgm:spPr/>
      <dgm:t>
        <a:bodyPr/>
        <a:lstStyle/>
        <a:p>
          <a:endParaRPr lang="uk-UA"/>
        </a:p>
      </dgm:t>
    </dgm:pt>
    <dgm:pt modelId="{3E95FA1C-249B-4CF6-8DE8-B9D4DB3978AF}" type="sibTrans" cxnId="{BF1E5733-0472-4E32-8A87-0DAB9556FA15}">
      <dgm:prSet/>
      <dgm:spPr/>
      <dgm:t>
        <a:bodyPr/>
        <a:lstStyle/>
        <a:p>
          <a:endParaRPr lang="uk-UA"/>
        </a:p>
      </dgm:t>
    </dgm:pt>
    <dgm:pt modelId="{05A69B27-3651-4055-9026-73A327CA5FFD}" type="pres">
      <dgm:prSet presAssocID="{F630E3B4-BBCF-4DD8-8FBB-B8D2980C0806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D69813F-BB63-4DA9-A052-D27577D4FBF6}" type="pres">
      <dgm:prSet presAssocID="{F630E3B4-BBCF-4DD8-8FBB-B8D2980C0806}" presName="Background" presStyleLbl="bgImgPlace1" presStyleIdx="0" presStyleCn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  <dgm:pt modelId="{54CFA926-C2FA-496F-B2F3-161E43446B14}" type="pres">
      <dgm:prSet presAssocID="{F630E3B4-BBCF-4DD8-8FBB-B8D2980C0806}" presName="ParentText1" presStyleLbl="revTx" presStyleIdx="0" presStyleCnt="2" custScaleX="1098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68AFF4D-D891-40E0-AA9B-F44C0EEB0545}" type="pres">
      <dgm:prSet presAssocID="{F630E3B4-BBCF-4DD8-8FBB-B8D2980C0806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B091F22-878E-4C3E-A02C-98338E9F7FA6}" type="pres">
      <dgm:prSet presAssocID="{F630E3B4-BBCF-4DD8-8FBB-B8D2980C0806}" presName="Plus" presStyleLbl="alignNode1" presStyleIdx="0" presStyleCnt="2" custLinFactNeighborX="16968" custLinFactNeighborY="-23236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016698AC-58C4-462B-9153-4B8392554190}" type="pres">
      <dgm:prSet presAssocID="{F630E3B4-BBCF-4DD8-8FBB-B8D2980C0806}" presName="Minus" presStyleLbl="alignNode1" presStyleIdx="1" presStyleCnt="2" custLinFactNeighborX="-20192" custLinFactNeighborY="-25713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6664DC2D-719F-4346-9790-2BA916121E96}" type="pres">
      <dgm:prSet presAssocID="{F630E3B4-BBCF-4DD8-8FBB-B8D2980C0806}" presName="Divider" presStyleLbl="parChTrans1D1" presStyleIdx="0" presStyleCnt="1"/>
      <dgm:spPr/>
    </dgm:pt>
  </dgm:ptLst>
  <dgm:cxnLst>
    <dgm:cxn modelId="{C505432B-6A03-4076-AEFD-81F295848A57}" type="presOf" srcId="{F630E3B4-BBCF-4DD8-8FBB-B8D2980C0806}" destId="{05A69B27-3651-4055-9026-73A327CA5FFD}" srcOrd="0" destOrd="0" presId="urn:microsoft.com/office/officeart/2009/3/layout/PlusandMinus"/>
    <dgm:cxn modelId="{B38E11AB-2E39-4119-B9C8-6043F0208219}" type="presOf" srcId="{8A8CF5D7-2BE2-4CE9-98FE-F40411CC8BEB}" destId="{54CFA926-C2FA-496F-B2F3-161E43446B14}" srcOrd="0" destOrd="0" presId="urn:microsoft.com/office/officeart/2009/3/layout/PlusandMinus"/>
    <dgm:cxn modelId="{CD78E6B2-7D8F-4C1C-A008-A943112E3A70}" type="presOf" srcId="{7F69E7B5-926D-444B-AC2D-605B4F2D06CD}" destId="{568AFF4D-D891-40E0-AA9B-F44C0EEB0545}" srcOrd="0" destOrd="0" presId="urn:microsoft.com/office/officeart/2009/3/layout/PlusandMinus"/>
    <dgm:cxn modelId="{9318F45E-E37F-45E6-BA0B-CA8A1BAC6ED9}" srcId="{F630E3B4-BBCF-4DD8-8FBB-B8D2980C0806}" destId="{8A8CF5D7-2BE2-4CE9-98FE-F40411CC8BEB}" srcOrd="0" destOrd="0" parTransId="{46E0DE01-D8E7-4F6A-84E8-42928CCF0256}" sibTransId="{46EB2ECB-FC93-4875-B234-DF8FC95DA1E2}"/>
    <dgm:cxn modelId="{BF1E5733-0472-4E32-8A87-0DAB9556FA15}" srcId="{F630E3B4-BBCF-4DD8-8FBB-B8D2980C0806}" destId="{7F69E7B5-926D-444B-AC2D-605B4F2D06CD}" srcOrd="1" destOrd="0" parTransId="{DBBBF94C-EBC2-4A1B-AEC9-A7CD047A3185}" sibTransId="{3E95FA1C-249B-4CF6-8DE8-B9D4DB3978AF}"/>
    <dgm:cxn modelId="{ABB8A87E-5C88-4228-88A0-BD8F55968F70}" type="presParOf" srcId="{05A69B27-3651-4055-9026-73A327CA5FFD}" destId="{DD69813F-BB63-4DA9-A052-D27577D4FBF6}" srcOrd="0" destOrd="0" presId="urn:microsoft.com/office/officeart/2009/3/layout/PlusandMinus"/>
    <dgm:cxn modelId="{92770DA5-F8D4-402F-A00B-52C29A64C59D}" type="presParOf" srcId="{05A69B27-3651-4055-9026-73A327CA5FFD}" destId="{54CFA926-C2FA-496F-B2F3-161E43446B14}" srcOrd="1" destOrd="0" presId="urn:microsoft.com/office/officeart/2009/3/layout/PlusandMinus"/>
    <dgm:cxn modelId="{189D7A4A-19CE-4419-BBB8-8DE077C83F7E}" type="presParOf" srcId="{05A69B27-3651-4055-9026-73A327CA5FFD}" destId="{568AFF4D-D891-40E0-AA9B-F44C0EEB0545}" srcOrd="2" destOrd="0" presId="urn:microsoft.com/office/officeart/2009/3/layout/PlusandMinus"/>
    <dgm:cxn modelId="{95AACD47-909F-4992-B562-28CB9531EA72}" type="presParOf" srcId="{05A69B27-3651-4055-9026-73A327CA5FFD}" destId="{7B091F22-878E-4C3E-A02C-98338E9F7FA6}" srcOrd="3" destOrd="0" presId="urn:microsoft.com/office/officeart/2009/3/layout/PlusandMinus"/>
    <dgm:cxn modelId="{6ECFCA43-A857-4475-B7D3-ECD82603ADFD}" type="presParOf" srcId="{05A69B27-3651-4055-9026-73A327CA5FFD}" destId="{016698AC-58C4-462B-9153-4B8392554190}" srcOrd="4" destOrd="0" presId="urn:microsoft.com/office/officeart/2009/3/layout/PlusandMinus"/>
    <dgm:cxn modelId="{0FF9FF55-EB79-42F9-A5BC-5476FAFB2E93}" type="presParOf" srcId="{05A69B27-3651-4055-9026-73A327CA5FFD}" destId="{6664DC2D-719F-4346-9790-2BA916121E96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69813F-BB63-4DA9-A052-D27577D4FBF6}">
      <dsp:nvSpPr>
        <dsp:cNvPr id="0" name=""/>
        <dsp:cNvSpPr/>
      </dsp:nvSpPr>
      <dsp:spPr>
        <a:xfrm>
          <a:off x="713231" y="1102287"/>
          <a:ext cx="6894576" cy="3563074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54CFA926-C2FA-496F-B2F3-161E43446B14}">
      <dsp:nvSpPr>
        <dsp:cNvPr id="0" name=""/>
        <dsp:cNvSpPr/>
      </dsp:nvSpPr>
      <dsp:spPr>
        <a:xfrm>
          <a:off x="761997" y="1518993"/>
          <a:ext cx="3516178" cy="3048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- </a:t>
          </a:r>
          <a:r>
            <a:rPr lang="uk-UA" sz="2000" kern="1200" noProof="0" dirty="0" smtClean="0"/>
            <a:t>загальна доступність медичних і фармацевтичних послуг;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- високий рівень соціальної справедливості;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- </a:t>
          </a:r>
          <a:r>
            <a:rPr lang="uk-UA" sz="2000" kern="1200" noProof="0" dirty="0" smtClean="0"/>
            <a:t>можливість централізованого контролю цін на лікарські засоби.</a:t>
          </a:r>
          <a:endParaRPr lang="uk-UA" sz="2000" kern="1200" noProof="0" dirty="0"/>
        </a:p>
      </dsp:txBody>
      <dsp:txXfrm>
        <a:off x="761997" y="1518993"/>
        <a:ext cx="3516178" cy="3048167"/>
      </dsp:txXfrm>
    </dsp:sp>
    <dsp:sp modelId="{568AFF4D-D891-40E0-AA9B-F44C0EEB0545}">
      <dsp:nvSpPr>
        <dsp:cNvPr id="0" name=""/>
        <dsp:cNvSpPr/>
      </dsp:nvSpPr>
      <dsp:spPr>
        <a:xfrm>
          <a:off x="4192219" y="1518993"/>
          <a:ext cx="3201619" cy="3048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noProof="0" dirty="0" smtClean="0"/>
            <a:t>- обмеженість фінансових ресурсів;
- ризик неефективного розподілу коштів;
- слабка мотивація закладів до підвищення якості послуг.</a:t>
          </a:r>
          <a:endParaRPr lang="uk-UA" sz="2400" kern="1200" dirty="0"/>
        </a:p>
      </dsp:txBody>
      <dsp:txXfrm>
        <a:off x="4192219" y="1518993"/>
        <a:ext cx="3201619" cy="3048167"/>
      </dsp:txXfrm>
    </dsp:sp>
    <dsp:sp modelId="{7B091F22-878E-4C3E-A02C-98338E9F7FA6}">
      <dsp:nvSpPr>
        <dsp:cNvPr id="0" name=""/>
        <dsp:cNvSpPr/>
      </dsp:nvSpPr>
      <dsp:spPr>
        <a:xfrm>
          <a:off x="228595" y="76198"/>
          <a:ext cx="1347216" cy="1347216"/>
        </a:xfrm>
        <a:prstGeom prst="plus">
          <a:avLst>
            <a:gd name="adj" fmla="val 3281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016698AC-58C4-462B-9153-4B8392554190}">
      <dsp:nvSpPr>
        <dsp:cNvPr id="0" name=""/>
        <dsp:cNvSpPr/>
      </dsp:nvSpPr>
      <dsp:spPr>
        <a:xfrm>
          <a:off x="6400803" y="762000"/>
          <a:ext cx="1267968" cy="434521"/>
        </a:xfrm>
        <a:prstGeom prst="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6664DC2D-719F-4346-9790-2BA916121E96}">
      <dsp:nvSpPr>
        <dsp:cNvPr id="0" name=""/>
        <dsp:cNvSpPr/>
      </dsp:nvSpPr>
      <dsp:spPr>
        <a:xfrm>
          <a:off x="4160520" y="1525511"/>
          <a:ext cx="792" cy="2911292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69813F-BB63-4DA9-A052-D27577D4FBF6}">
      <dsp:nvSpPr>
        <dsp:cNvPr id="0" name=""/>
        <dsp:cNvSpPr/>
      </dsp:nvSpPr>
      <dsp:spPr>
        <a:xfrm>
          <a:off x="713231" y="1102287"/>
          <a:ext cx="6894576" cy="3563074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54CFA926-C2FA-496F-B2F3-161E43446B14}">
      <dsp:nvSpPr>
        <dsp:cNvPr id="0" name=""/>
        <dsp:cNvSpPr/>
      </dsp:nvSpPr>
      <dsp:spPr>
        <a:xfrm>
          <a:off x="761997" y="1518993"/>
          <a:ext cx="3516178" cy="3048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- </a:t>
          </a:r>
          <a:r>
            <a:rPr lang="uk-UA" sz="2000" kern="1200" dirty="0" smtClean="0"/>
            <a:t>стабільність фінансових надходжень;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підвищення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відповідальності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всіх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учасників</a:t>
          </a:r>
          <a:r>
            <a:rPr lang="ru-RU" sz="2000" kern="1200" dirty="0" smtClean="0"/>
            <a:t> системи;-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чіткий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зв’язок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між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фінансуванням</a:t>
          </a:r>
          <a:r>
            <a:rPr lang="ru-RU" sz="2000" kern="1200" dirty="0" smtClean="0"/>
            <a:t> і </a:t>
          </a:r>
          <a:r>
            <a:rPr lang="ru-RU" sz="2000" kern="1200" dirty="0" err="1" smtClean="0"/>
            <a:t>наданими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послугами</a:t>
          </a:r>
          <a:r>
            <a:rPr lang="ru-RU" sz="2000" kern="1200" dirty="0" smtClean="0"/>
            <a:t>.</a:t>
          </a:r>
          <a:endParaRPr lang="uk-UA" sz="2000" kern="1200" noProof="0" dirty="0"/>
        </a:p>
      </dsp:txBody>
      <dsp:txXfrm>
        <a:off x="761997" y="1518993"/>
        <a:ext cx="3516178" cy="3048167"/>
      </dsp:txXfrm>
    </dsp:sp>
    <dsp:sp modelId="{568AFF4D-D891-40E0-AA9B-F44C0EEB0545}">
      <dsp:nvSpPr>
        <dsp:cNvPr id="0" name=""/>
        <dsp:cNvSpPr/>
      </dsp:nvSpPr>
      <dsp:spPr>
        <a:xfrm>
          <a:off x="4192219" y="1518993"/>
          <a:ext cx="3201619" cy="3048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noProof="0" dirty="0" err="1" smtClean="0"/>
            <a:t>складність</a:t>
          </a:r>
          <a:r>
            <a:rPr lang="ru-RU" sz="2400" kern="1200" noProof="0" dirty="0" smtClean="0"/>
            <a:t> </a:t>
          </a:r>
          <a:r>
            <a:rPr lang="ru-RU" sz="2400" kern="1200" noProof="0" dirty="0" err="1" smtClean="0"/>
            <a:t>адміністрування</a:t>
          </a:r>
          <a:r>
            <a:rPr lang="ru-RU" sz="2400" kern="1200" noProof="0" dirty="0" smtClean="0"/>
            <a:t>;
</a:t>
          </a:r>
          <a:r>
            <a:rPr lang="ru-RU" sz="2400" kern="1200" noProof="0" dirty="0" err="1" smtClean="0"/>
            <a:t>ризик</a:t>
          </a:r>
          <a:r>
            <a:rPr lang="ru-RU" sz="2400" kern="1200" noProof="0" dirty="0" smtClean="0"/>
            <a:t> </a:t>
          </a:r>
          <a:r>
            <a:rPr lang="ru-RU" sz="2400" kern="1200" noProof="0" dirty="0" err="1" smtClean="0"/>
            <a:t>обмеження</a:t>
          </a:r>
          <a:r>
            <a:rPr lang="ru-RU" sz="2400" kern="1200" noProof="0" dirty="0" smtClean="0"/>
            <a:t> доступу для </a:t>
          </a:r>
          <a:r>
            <a:rPr lang="ru-RU" sz="2400" kern="1200" noProof="0" dirty="0" err="1" smtClean="0"/>
            <a:t>соціально</a:t>
          </a:r>
          <a:r>
            <a:rPr lang="ru-RU" sz="2400" kern="1200" noProof="0" dirty="0" smtClean="0"/>
            <a:t> </a:t>
          </a:r>
          <a:r>
            <a:rPr lang="ru-RU" sz="2400" kern="1200" noProof="0" dirty="0" err="1" smtClean="0"/>
            <a:t>вразливих</a:t>
          </a:r>
          <a:r>
            <a:rPr lang="ru-RU" sz="2400" kern="1200" noProof="0" dirty="0" smtClean="0"/>
            <a:t> </a:t>
          </a:r>
          <a:r>
            <a:rPr lang="ru-RU" sz="2400" kern="1200" noProof="0" dirty="0" err="1" smtClean="0"/>
            <a:t>груп</a:t>
          </a:r>
          <a:r>
            <a:rPr lang="ru-RU" sz="2400" kern="1200" noProof="0" dirty="0" smtClean="0"/>
            <a:t>;
потреба у </a:t>
          </a:r>
          <a:r>
            <a:rPr lang="ru-RU" sz="2400" kern="1200" noProof="0" dirty="0" err="1" smtClean="0"/>
            <a:t>високому</a:t>
          </a:r>
          <a:r>
            <a:rPr lang="ru-RU" sz="2400" kern="1200" noProof="0" dirty="0" smtClean="0"/>
            <a:t> </a:t>
          </a:r>
          <a:r>
            <a:rPr lang="ru-RU" sz="2400" kern="1200" noProof="0" dirty="0" err="1" smtClean="0"/>
            <a:t>рівні</a:t>
          </a:r>
          <a:r>
            <a:rPr lang="ru-RU" sz="2400" kern="1200" noProof="0" dirty="0" smtClean="0"/>
            <a:t> </a:t>
          </a:r>
          <a:r>
            <a:rPr lang="ru-RU" sz="2400" kern="1200" noProof="0" dirty="0" err="1" smtClean="0"/>
            <a:t>економічної</a:t>
          </a:r>
          <a:r>
            <a:rPr lang="ru-RU" sz="2400" kern="1200" noProof="0" dirty="0" smtClean="0"/>
            <a:t> </a:t>
          </a:r>
          <a:r>
            <a:rPr lang="ru-RU" sz="2400" kern="1200" noProof="0" dirty="0" err="1" smtClean="0"/>
            <a:t>стабільності</a:t>
          </a:r>
          <a:r>
            <a:rPr lang="ru-RU" sz="2400" kern="1200" noProof="0" dirty="0" smtClean="0"/>
            <a:t>.</a:t>
          </a:r>
          <a:endParaRPr lang="uk-UA" sz="2400" kern="1200" dirty="0"/>
        </a:p>
      </dsp:txBody>
      <dsp:txXfrm>
        <a:off x="4192219" y="1518993"/>
        <a:ext cx="3201619" cy="3048167"/>
      </dsp:txXfrm>
    </dsp:sp>
    <dsp:sp modelId="{7B091F22-878E-4C3E-A02C-98338E9F7FA6}">
      <dsp:nvSpPr>
        <dsp:cNvPr id="0" name=""/>
        <dsp:cNvSpPr/>
      </dsp:nvSpPr>
      <dsp:spPr>
        <a:xfrm>
          <a:off x="228595" y="76198"/>
          <a:ext cx="1347216" cy="1347216"/>
        </a:xfrm>
        <a:prstGeom prst="plus">
          <a:avLst>
            <a:gd name="adj" fmla="val 3281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016698AC-58C4-462B-9153-4B8392554190}">
      <dsp:nvSpPr>
        <dsp:cNvPr id="0" name=""/>
        <dsp:cNvSpPr/>
      </dsp:nvSpPr>
      <dsp:spPr>
        <a:xfrm>
          <a:off x="6400803" y="762000"/>
          <a:ext cx="1267968" cy="434521"/>
        </a:xfrm>
        <a:prstGeom prst="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6664DC2D-719F-4346-9790-2BA916121E96}">
      <dsp:nvSpPr>
        <dsp:cNvPr id="0" name=""/>
        <dsp:cNvSpPr/>
      </dsp:nvSpPr>
      <dsp:spPr>
        <a:xfrm>
          <a:off x="4160520" y="1525511"/>
          <a:ext cx="792" cy="2911292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69813F-BB63-4DA9-A052-D27577D4FBF6}">
      <dsp:nvSpPr>
        <dsp:cNvPr id="0" name=""/>
        <dsp:cNvSpPr/>
      </dsp:nvSpPr>
      <dsp:spPr>
        <a:xfrm>
          <a:off x="713231" y="1102287"/>
          <a:ext cx="6894576" cy="3563074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54CFA926-C2FA-496F-B2F3-161E43446B14}">
      <dsp:nvSpPr>
        <dsp:cNvPr id="0" name=""/>
        <dsp:cNvSpPr/>
      </dsp:nvSpPr>
      <dsp:spPr>
        <a:xfrm>
          <a:off x="761997" y="1518993"/>
          <a:ext cx="3516178" cy="3048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- </a:t>
          </a:r>
          <a:r>
            <a:rPr lang="ru-RU" sz="2000" kern="1200" dirty="0" err="1" smtClean="0"/>
            <a:t>висока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конкуренція</a:t>
          </a:r>
          <a:r>
            <a:rPr lang="ru-RU" sz="2000" kern="1200" dirty="0" smtClean="0"/>
            <a:t>;
</a:t>
          </a:r>
          <a:r>
            <a:rPr lang="ru-RU" sz="2000" kern="1200" dirty="0" err="1" smtClean="0"/>
            <a:t>стимулювання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якості</a:t>
          </a:r>
          <a:r>
            <a:rPr lang="ru-RU" sz="2000" kern="1200" dirty="0" smtClean="0"/>
            <a:t> та </a:t>
          </a:r>
          <a:r>
            <a:rPr lang="ru-RU" sz="2000" kern="1200" dirty="0" err="1" smtClean="0"/>
            <a:t>інновацій</a:t>
          </a:r>
          <a:r>
            <a:rPr lang="ru-RU" sz="2000" kern="1200" dirty="0" smtClean="0"/>
            <a:t>;
</a:t>
          </a:r>
          <a:r>
            <a:rPr lang="ru-RU" sz="2000" kern="1200" dirty="0" err="1" smtClean="0"/>
            <a:t>гнучкість</a:t>
          </a:r>
          <a:r>
            <a:rPr lang="ru-RU" sz="2000" kern="1200" dirty="0" smtClean="0"/>
            <a:t> у </a:t>
          </a:r>
          <a:r>
            <a:rPr lang="ru-RU" sz="2000" kern="1200" dirty="0" err="1" smtClean="0"/>
            <a:t>формуванні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асортименту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послуг</a:t>
          </a:r>
          <a:r>
            <a:rPr lang="ru-RU" sz="2000" kern="1200" dirty="0" smtClean="0"/>
            <a:t>.</a:t>
          </a:r>
          <a:endParaRPr lang="uk-UA" sz="2000" kern="1200" noProof="0" dirty="0"/>
        </a:p>
      </dsp:txBody>
      <dsp:txXfrm>
        <a:off x="761997" y="1518993"/>
        <a:ext cx="3516178" cy="3048167"/>
      </dsp:txXfrm>
    </dsp:sp>
    <dsp:sp modelId="{568AFF4D-D891-40E0-AA9B-F44C0EEB0545}">
      <dsp:nvSpPr>
        <dsp:cNvPr id="0" name=""/>
        <dsp:cNvSpPr/>
      </dsp:nvSpPr>
      <dsp:spPr>
        <a:xfrm>
          <a:off x="4192219" y="1518993"/>
          <a:ext cx="3201619" cy="3048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низький рівень соціального захисту;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фінансові бар’єри для населення;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err="1" smtClean="0"/>
            <a:t>ризик</a:t>
          </a:r>
          <a:r>
            <a:rPr lang="ru-RU" sz="2600" kern="1200" dirty="0" smtClean="0"/>
            <a:t> </a:t>
          </a:r>
          <a:r>
            <a:rPr lang="ru-RU" sz="2600" kern="1200" dirty="0" err="1" smtClean="0"/>
            <a:t>комерціалізації</a:t>
          </a:r>
          <a:r>
            <a:rPr lang="ru-RU" sz="2600" kern="1200" dirty="0" smtClean="0"/>
            <a:t> медицини та </a:t>
          </a:r>
          <a:r>
            <a:rPr lang="ru-RU" sz="2600" kern="1200" dirty="0" err="1" smtClean="0"/>
            <a:t>фармації</a:t>
          </a:r>
          <a:r>
            <a:rPr lang="ru-RU" sz="2600" kern="1200" dirty="0" smtClean="0"/>
            <a:t>.</a:t>
          </a:r>
          <a:endParaRPr lang="uk-UA" sz="2600" kern="1200" dirty="0"/>
        </a:p>
      </dsp:txBody>
      <dsp:txXfrm>
        <a:off x="4192219" y="1518993"/>
        <a:ext cx="3201619" cy="3048167"/>
      </dsp:txXfrm>
    </dsp:sp>
    <dsp:sp modelId="{7B091F22-878E-4C3E-A02C-98338E9F7FA6}">
      <dsp:nvSpPr>
        <dsp:cNvPr id="0" name=""/>
        <dsp:cNvSpPr/>
      </dsp:nvSpPr>
      <dsp:spPr>
        <a:xfrm>
          <a:off x="228595" y="76198"/>
          <a:ext cx="1347216" cy="1347216"/>
        </a:xfrm>
        <a:prstGeom prst="plus">
          <a:avLst>
            <a:gd name="adj" fmla="val 3281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016698AC-58C4-462B-9153-4B8392554190}">
      <dsp:nvSpPr>
        <dsp:cNvPr id="0" name=""/>
        <dsp:cNvSpPr/>
      </dsp:nvSpPr>
      <dsp:spPr>
        <a:xfrm>
          <a:off x="6400803" y="762000"/>
          <a:ext cx="1267968" cy="434521"/>
        </a:xfrm>
        <a:prstGeom prst="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6664DC2D-719F-4346-9790-2BA916121E96}">
      <dsp:nvSpPr>
        <dsp:cNvPr id="0" name=""/>
        <dsp:cNvSpPr/>
      </dsp:nvSpPr>
      <dsp:spPr>
        <a:xfrm>
          <a:off x="4160520" y="1525511"/>
          <a:ext cx="792" cy="2911292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69813F-BB63-4DA9-A052-D27577D4FBF6}">
      <dsp:nvSpPr>
        <dsp:cNvPr id="0" name=""/>
        <dsp:cNvSpPr/>
      </dsp:nvSpPr>
      <dsp:spPr>
        <a:xfrm>
          <a:off x="713231" y="1102287"/>
          <a:ext cx="6894576" cy="3563074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54CFA926-C2FA-496F-B2F3-161E43446B14}">
      <dsp:nvSpPr>
        <dsp:cNvPr id="0" name=""/>
        <dsp:cNvSpPr/>
      </dsp:nvSpPr>
      <dsp:spPr>
        <a:xfrm>
          <a:off x="761997" y="1518993"/>
          <a:ext cx="3516178" cy="3048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- баланс </a:t>
          </a:r>
          <a:r>
            <a:rPr lang="ru-RU" sz="2000" kern="1200" dirty="0" err="1" smtClean="0"/>
            <a:t>між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соціальною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справедливістю</a:t>
          </a:r>
          <a:r>
            <a:rPr lang="ru-RU" sz="2000" kern="1200" dirty="0" smtClean="0"/>
            <a:t> та </a:t>
          </a:r>
          <a:r>
            <a:rPr lang="ru-RU" sz="2000" kern="1200" dirty="0" err="1" smtClean="0"/>
            <a:t>економічною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ефективністю</a:t>
          </a:r>
          <a:r>
            <a:rPr lang="ru-RU" sz="2000" kern="1200" dirty="0" smtClean="0"/>
            <a:t>;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диверсифікація джерел фінансування;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гнучкість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адаптації</a:t>
          </a:r>
          <a:r>
            <a:rPr lang="ru-RU" sz="2000" kern="1200" dirty="0" smtClean="0"/>
            <a:t> до </a:t>
          </a:r>
          <a:r>
            <a:rPr lang="ru-RU" sz="2000" kern="1200" dirty="0" err="1" smtClean="0"/>
            <a:t>національних</a:t>
          </a:r>
          <a:r>
            <a:rPr lang="ru-RU" sz="2000" kern="1200" dirty="0" smtClean="0"/>
            <a:t> умов.</a:t>
          </a:r>
          <a:endParaRPr lang="uk-UA" sz="2000" kern="1200" noProof="0" dirty="0"/>
        </a:p>
      </dsp:txBody>
      <dsp:txXfrm>
        <a:off x="761997" y="1518993"/>
        <a:ext cx="3516178" cy="3048167"/>
      </dsp:txXfrm>
    </dsp:sp>
    <dsp:sp modelId="{568AFF4D-D891-40E0-AA9B-F44C0EEB0545}">
      <dsp:nvSpPr>
        <dsp:cNvPr id="0" name=""/>
        <dsp:cNvSpPr/>
      </dsp:nvSpPr>
      <dsp:spPr>
        <a:xfrm>
          <a:off x="4192219" y="1518993"/>
          <a:ext cx="3201619" cy="3048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/>
            <a:t>складність управління;</a:t>
          </a:r>
        </a:p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потреба в </a:t>
          </a:r>
          <a:r>
            <a:rPr lang="ru-RU" sz="3000" kern="1200" dirty="0" err="1" smtClean="0"/>
            <a:t>ефективній</a:t>
          </a:r>
          <a:r>
            <a:rPr lang="ru-RU" sz="3000" kern="1200" dirty="0" smtClean="0"/>
            <a:t> </a:t>
          </a:r>
          <a:r>
            <a:rPr lang="ru-RU" sz="3000" kern="1200" dirty="0" err="1" smtClean="0"/>
            <a:t>координації</a:t>
          </a:r>
          <a:r>
            <a:rPr lang="ru-RU" sz="3000" kern="1200" dirty="0" smtClean="0"/>
            <a:t> </a:t>
          </a:r>
          <a:r>
            <a:rPr lang="ru-RU" sz="3000" kern="1200" dirty="0" err="1" smtClean="0"/>
            <a:t>учасників</a:t>
          </a:r>
          <a:r>
            <a:rPr lang="ru-RU" sz="3000" kern="1200" dirty="0" smtClean="0"/>
            <a:t> системи.</a:t>
          </a:r>
          <a:endParaRPr lang="uk-UA" sz="3000" kern="1200" dirty="0"/>
        </a:p>
      </dsp:txBody>
      <dsp:txXfrm>
        <a:off x="4192219" y="1518993"/>
        <a:ext cx="3201619" cy="3048167"/>
      </dsp:txXfrm>
    </dsp:sp>
    <dsp:sp modelId="{7B091F22-878E-4C3E-A02C-98338E9F7FA6}">
      <dsp:nvSpPr>
        <dsp:cNvPr id="0" name=""/>
        <dsp:cNvSpPr/>
      </dsp:nvSpPr>
      <dsp:spPr>
        <a:xfrm>
          <a:off x="228595" y="76198"/>
          <a:ext cx="1347216" cy="1347216"/>
        </a:xfrm>
        <a:prstGeom prst="plus">
          <a:avLst>
            <a:gd name="adj" fmla="val 3281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016698AC-58C4-462B-9153-4B8392554190}">
      <dsp:nvSpPr>
        <dsp:cNvPr id="0" name=""/>
        <dsp:cNvSpPr/>
      </dsp:nvSpPr>
      <dsp:spPr>
        <a:xfrm>
          <a:off x="6400803" y="762000"/>
          <a:ext cx="1267968" cy="434521"/>
        </a:xfrm>
        <a:prstGeom prst="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6664DC2D-719F-4346-9790-2BA916121E96}">
      <dsp:nvSpPr>
        <dsp:cNvPr id="0" name=""/>
        <dsp:cNvSpPr/>
      </dsp:nvSpPr>
      <dsp:spPr>
        <a:xfrm>
          <a:off x="4160520" y="1525511"/>
          <a:ext cx="792" cy="2911292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18" Type="http://schemas.openxmlformats.org/officeDocument/2006/relationships/image" Target="../media/image9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5.png"/><Relationship Id="rId19" Type="http://schemas.openxmlformats.org/officeDocument/2006/relationships/image" Target="../media/image18.sv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Relationship Id="rId22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4.sv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30.sv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48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2" Type="http://schemas.openxmlformats.org/officeDocument/2006/relationships/image" Target="../media/image24.png"/><Relationship Id="rId17" Type="http://schemas.openxmlformats.org/officeDocument/2006/relationships/image" Target="../media/image52.svg"/><Relationship Id="rId2" Type="http://schemas.openxmlformats.org/officeDocument/2006/relationships/image" Target="../media/image19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5" Type="http://schemas.openxmlformats.org/officeDocument/2006/relationships/image" Target="../media/image50.sv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44.sv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63.svg"/><Relationship Id="rId2" Type="http://schemas.openxmlformats.org/officeDocument/2006/relationships/image" Target="../media/image27.jpeg"/><Relationship Id="rId16" Type="http://schemas.openxmlformats.org/officeDocument/2006/relationships/image" Target="../media/image6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2.svg"/><Relationship Id="rId18" Type="http://schemas.microsoft.com/office/2007/relationships/diagramDrawing" Target="../diagrams/drawing1.xml"/><Relationship Id="rId17" Type="http://schemas.openxmlformats.org/officeDocument/2006/relationships/diagramColors" Target="../diagrams/colors1.xml"/><Relationship Id="rId2" Type="http://schemas.openxmlformats.org/officeDocument/2006/relationships/image" Target="../media/image34.png"/><Relationship Id="rId16" Type="http://schemas.openxmlformats.org/officeDocument/2006/relationships/diagramQuickStyle" Target="../diagrams/quickStyle1.xml"/><Relationship Id="rId1" Type="http://schemas.openxmlformats.org/officeDocument/2006/relationships/slideLayout" Target="../slideLayouts/slideLayout2.xml"/><Relationship Id="rId15" Type="http://schemas.openxmlformats.org/officeDocument/2006/relationships/diagramLayout" Target="../diagrams/layout1.xml"/><Relationship Id="rId1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2.svg"/><Relationship Id="rId18" Type="http://schemas.microsoft.com/office/2007/relationships/diagramDrawing" Target="../diagrams/drawing2.xml"/><Relationship Id="rId17" Type="http://schemas.openxmlformats.org/officeDocument/2006/relationships/diagramColors" Target="../diagrams/colors2.xml"/><Relationship Id="rId2" Type="http://schemas.openxmlformats.org/officeDocument/2006/relationships/image" Target="../media/image34.png"/><Relationship Id="rId16" Type="http://schemas.openxmlformats.org/officeDocument/2006/relationships/diagramQuickStyle" Target="../diagrams/quickStyle2.xml"/><Relationship Id="rId1" Type="http://schemas.openxmlformats.org/officeDocument/2006/relationships/slideLayout" Target="../slideLayouts/slideLayout2.xml"/><Relationship Id="rId15" Type="http://schemas.openxmlformats.org/officeDocument/2006/relationships/diagramLayout" Target="../diagrams/layout2.xml"/><Relationship Id="rId1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2.svg"/><Relationship Id="rId18" Type="http://schemas.microsoft.com/office/2007/relationships/diagramDrawing" Target="../diagrams/drawing3.xml"/><Relationship Id="rId17" Type="http://schemas.openxmlformats.org/officeDocument/2006/relationships/diagramColors" Target="../diagrams/colors3.xml"/><Relationship Id="rId2" Type="http://schemas.openxmlformats.org/officeDocument/2006/relationships/image" Target="../media/image34.png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2.xml"/><Relationship Id="rId15" Type="http://schemas.openxmlformats.org/officeDocument/2006/relationships/diagramLayout" Target="../diagrams/layout3.xml"/><Relationship Id="rId1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2.svg"/><Relationship Id="rId18" Type="http://schemas.microsoft.com/office/2007/relationships/diagramDrawing" Target="../diagrams/drawing4.xml"/><Relationship Id="rId17" Type="http://schemas.openxmlformats.org/officeDocument/2006/relationships/diagramColors" Target="../diagrams/colors4.xml"/><Relationship Id="rId2" Type="http://schemas.openxmlformats.org/officeDocument/2006/relationships/image" Target="../media/image34.png"/><Relationship Id="rId16" Type="http://schemas.openxmlformats.org/officeDocument/2006/relationships/diagramQuickStyle" Target="../diagrams/quickStyle4.xml"/><Relationship Id="rId1" Type="http://schemas.openxmlformats.org/officeDocument/2006/relationships/slideLayout" Target="../slideLayouts/slideLayout2.xml"/><Relationship Id="rId15" Type="http://schemas.openxmlformats.org/officeDocument/2006/relationships/diagramLayout" Target="../diagrams/layout4.xml"/><Relationship Id="rId14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63.svg"/><Relationship Id="rId2" Type="http://schemas.openxmlformats.org/officeDocument/2006/relationships/image" Target="../media/image27.jpeg"/><Relationship Id="rId16" Type="http://schemas.openxmlformats.org/officeDocument/2006/relationships/image" Target="../media/image6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92.svg"/><Relationship Id="rId18" Type="http://schemas.openxmlformats.org/officeDocument/2006/relationships/image" Target="../media/image42.png"/><Relationship Id="rId3" Type="http://schemas.openxmlformats.org/officeDocument/2006/relationships/image" Target="../media/image82.svg"/><Relationship Id="rId21" Type="http://schemas.openxmlformats.org/officeDocument/2006/relationships/image" Target="../media/image100.svg"/><Relationship Id="rId7" Type="http://schemas.openxmlformats.org/officeDocument/2006/relationships/image" Target="../media/image86.svg"/><Relationship Id="rId12" Type="http://schemas.openxmlformats.org/officeDocument/2006/relationships/image" Target="../media/image34.png"/><Relationship Id="rId17" Type="http://schemas.openxmlformats.org/officeDocument/2006/relationships/image" Target="../media/image96.svg"/><Relationship Id="rId2" Type="http://schemas.openxmlformats.org/officeDocument/2006/relationships/image" Target="../media/image35.png"/><Relationship Id="rId16" Type="http://schemas.openxmlformats.org/officeDocument/2006/relationships/image" Target="../media/image41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90.svg"/><Relationship Id="rId5" Type="http://schemas.openxmlformats.org/officeDocument/2006/relationships/image" Target="../media/image84.svg"/><Relationship Id="rId15" Type="http://schemas.openxmlformats.org/officeDocument/2006/relationships/image" Target="../media/image94.svg"/><Relationship Id="rId23" Type="http://schemas.openxmlformats.org/officeDocument/2006/relationships/image" Target="../media/image102.svg"/><Relationship Id="rId10" Type="http://schemas.openxmlformats.org/officeDocument/2006/relationships/image" Target="../media/image39.png"/><Relationship Id="rId19" Type="http://schemas.openxmlformats.org/officeDocument/2006/relationships/image" Target="../media/image98.svg"/><Relationship Id="rId4" Type="http://schemas.openxmlformats.org/officeDocument/2006/relationships/image" Target="../media/image36.png"/><Relationship Id="rId9" Type="http://schemas.openxmlformats.org/officeDocument/2006/relationships/image" Target="../media/image88.svg"/><Relationship Id="rId14" Type="http://schemas.openxmlformats.org/officeDocument/2006/relationships/image" Target="../media/image40.png"/><Relationship Id="rId22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57.svg"/><Relationship Id="rId5" Type="http://schemas.openxmlformats.org/officeDocument/2006/relationships/image" Target="../media/image28.svg"/><Relationship Id="rId10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3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13" Type="http://schemas.openxmlformats.org/officeDocument/2006/relationships/image" Target="../media/image48.png"/><Relationship Id="rId7" Type="http://schemas.openxmlformats.org/officeDocument/2006/relationships/image" Target="../media/image46.png"/><Relationship Id="rId12" Type="http://schemas.openxmlformats.org/officeDocument/2006/relationships/image" Target="../media/image78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svg"/><Relationship Id="rId9" Type="http://schemas.openxmlformats.org/officeDocument/2006/relationships/image" Target="../media/image47.png"/><Relationship Id="rId14" Type="http://schemas.openxmlformats.org/officeDocument/2006/relationships/image" Target="../media/image80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13" Type="http://schemas.openxmlformats.org/officeDocument/2006/relationships/image" Target="../media/image48.png"/><Relationship Id="rId7" Type="http://schemas.openxmlformats.org/officeDocument/2006/relationships/image" Target="../media/image46.png"/><Relationship Id="rId12" Type="http://schemas.openxmlformats.org/officeDocument/2006/relationships/image" Target="../media/image78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svg"/><Relationship Id="rId9" Type="http://schemas.openxmlformats.org/officeDocument/2006/relationships/image" Target="../media/image47.png"/><Relationship Id="rId14" Type="http://schemas.openxmlformats.org/officeDocument/2006/relationships/image" Target="../media/image8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13" Type="http://schemas.openxmlformats.org/officeDocument/2006/relationships/image" Target="../media/image48.png"/><Relationship Id="rId7" Type="http://schemas.openxmlformats.org/officeDocument/2006/relationships/image" Target="../media/image46.png"/><Relationship Id="rId12" Type="http://schemas.openxmlformats.org/officeDocument/2006/relationships/image" Target="../media/image78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svg"/><Relationship Id="rId15" Type="http://schemas.openxmlformats.org/officeDocument/2006/relationships/image" Target="../media/image49.png"/><Relationship Id="rId9" Type="http://schemas.openxmlformats.org/officeDocument/2006/relationships/image" Target="../media/image47.png"/><Relationship Id="rId14" Type="http://schemas.openxmlformats.org/officeDocument/2006/relationships/image" Target="../media/image8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4.sv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8.svg"/><Relationship Id="rId15" Type="http://schemas.openxmlformats.org/officeDocument/2006/relationships/image" Target="../media/image94.svg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32.svg"/><Relationship Id="rId1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24.svg"/><Relationship Id="rId7" Type="http://schemas.openxmlformats.org/officeDocument/2006/relationships/image" Target="../media/image14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26.svg"/><Relationship Id="rId10" Type="http://schemas.openxmlformats.org/officeDocument/2006/relationships/image" Target="../media/image53.jpeg"/><Relationship Id="rId4" Type="http://schemas.openxmlformats.org/officeDocument/2006/relationships/image" Target="../media/image51.png"/><Relationship Id="rId9" Type="http://schemas.openxmlformats.org/officeDocument/2006/relationships/image" Target="../media/image1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02633" y="4348276"/>
            <a:ext cx="11878006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</a:pPr>
            <a:r>
              <a:rPr lang="en-US" sz="4957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 ЛЕКЦІЯ </a:t>
            </a:r>
            <a:r>
              <a:rPr lang="en-US" sz="4957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№</a:t>
            </a:r>
            <a:r>
              <a:rPr lang="uk-UA" sz="4957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9</a:t>
            </a:r>
            <a:r>
              <a:rPr lang="en-US" sz="4957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. </a:t>
            </a:r>
            <a:r>
              <a:rPr lang="ru-RU" sz="48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СИСТЕМИ ФІНАНСУВАННЯ МЕДИЦИНИ ТА АПТЕЧНОГО СЕКТОРУ: МІЖНАРОДНИЙ І НАЦІОНАЛЬНИЙ ДОСВІД.</a:t>
            </a:r>
            <a:endParaRPr lang="uk-UA" sz="4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4153272" y="255297"/>
            <a:ext cx="10903908" cy="3025834"/>
          </a:xfrm>
          <a:custGeom>
            <a:avLst/>
            <a:gdLst/>
            <a:ahLst/>
            <a:cxnLst/>
            <a:rect l="l" t="t" r="r" b="b"/>
            <a:pathLst>
              <a:path w="10903908" h="3025834">
                <a:moveTo>
                  <a:pt x="0" y="0"/>
                </a:moveTo>
                <a:lnTo>
                  <a:pt x="10903908" y="0"/>
                </a:lnTo>
                <a:lnTo>
                  <a:pt x="10903908" y="3025835"/>
                </a:lnTo>
                <a:lnTo>
                  <a:pt x="0" y="3025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w="38100" cap="rnd">
            <a:solidFill>
              <a:srgbClr val="38B6FF"/>
            </a:solidFill>
            <a:prstDash val="solid"/>
            <a:round/>
          </a:ln>
        </p:spPr>
      </p:sp>
      <p:sp>
        <p:nvSpPr>
          <p:cNvPr id="4" name="Freeform 4"/>
          <p:cNvSpPr/>
          <p:nvPr/>
        </p:nvSpPr>
        <p:spPr>
          <a:xfrm rot="1145267">
            <a:off x="14108366" y="7458612"/>
            <a:ext cx="4737945" cy="5115191"/>
          </a:xfrm>
          <a:custGeom>
            <a:avLst/>
            <a:gdLst/>
            <a:ahLst/>
            <a:cxnLst/>
            <a:rect l="l" t="t" r="r" b="b"/>
            <a:pathLst>
              <a:path w="4737945" h="5115191">
                <a:moveTo>
                  <a:pt x="0" y="0"/>
                </a:moveTo>
                <a:lnTo>
                  <a:pt x="4737945" y="0"/>
                </a:lnTo>
                <a:lnTo>
                  <a:pt x="4737945" y="5115190"/>
                </a:lnTo>
                <a:lnTo>
                  <a:pt x="0" y="51151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41933" y="117242"/>
            <a:ext cx="4995205" cy="4114800"/>
          </a:xfrm>
          <a:custGeom>
            <a:avLst/>
            <a:gdLst/>
            <a:ahLst/>
            <a:cxnLst/>
            <a:rect l="l" t="t" r="r" b="b"/>
            <a:pathLst>
              <a:path w="4995205" h="4114800">
                <a:moveTo>
                  <a:pt x="0" y="0"/>
                </a:moveTo>
                <a:lnTo>
                  <a:pt x="4995205" y="0"/>
                </a:lnTo>
                <a:lnTo>
                  <a:pt x="499520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862746">
            <a:off x="15052893" y="-955376"/>
            <a:ext cx="3746799" cy="4690828"/>
          </a:xfrm>
          <a:custGeom>
            <a:avLst/>
            <a:gdLst/>
            <a:ahLst/>
            <a:cxnLst/>
            <a:rect l="l" t="t" r="r" b="b"/>
            <a:pathLst>
              <a:path w="3746799" h="4690828">
                <a:moveTo>
                  <a:pt x="0" y="0"/>
                </a:moveTo>
                <a:lnTo>
                  <a:pt x="3746799" y="0"/>
                </a:lnTo>
                <a:lnTo>
                  <a:pt x="3746799" y="4690828"/>
                </a:lnTo>
                <a:lnTo>
                  <a:pt x="0" y="46908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964341" y="6072903"/>
            <a:ext cx="4501366" cy="4351764"/>
          </a:xfrm>
          <a:custGeom>
            <a:avLst/>
            <a:gdLst/>
            <a:ahLst/>
            <a:cxnLst/>
            <a:rect l="l" t="t" r="r" b="b"/>
            <a:pathLst>
              <a:path w="6591762" h="7003200">
                <a:moveTo>
                  <a:pt x="6591762" y="0"/>
                </a:moveTo>
                <a:lnTo>
                  <a:pt x="0" y="0"/>
                </a:lnTo>
                <a:lnTo>
                  <a:pt x="0" y="7003200"/>
                </a:lnTo>
                <a:lnTo>
                  <a:pt x="6591762" y="7003200"/>
                </a:lnTo>
                <a:lnTo>
                  <a:pt x="659176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-1452458">
            <a:off x="844405" y="4362957"/>
            <a:ext cx="2011729" cy="2899790"/>
          </a:xfrm>
          <a:custGeom>
            <a:avLst/>
            <a:gdLst/>
            <a:ahLst/>
            <a:cxnLst/>
            <a:rect l="l" t="t" r="r" b="b"/>
            <a:pathLst>
              <a:path w="2011729" h="2899790">
                <a:moveTo>
                  <a:pt x="0" y="0"/>
                </a:moveTo>
                <a:lnTo>
                  <a:pt x="2011729" y="0"/>
                </a:lnTo>
                <a:lnTo>
                  <a:pt x="2011729" y="2899790"/>
                </a:lnTo>
                <a:lnTo>
                  <a:pt x="0" y="28997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4371108">
            <a:off x="16594776" y="4069633"/>
            <a:ext cx="1003740" cy="3491270"/>
          </a:xfrm>
          <a:custGeom>
            <a:avLst/>
            <a:gdLst/>
            <a:ahLst/>
            <a:cxnLst/>
            <a:rect l="l" t="t" r="r" b="b"/>
            <a:pathLst>
              <a:path w="1003740" h="3491270">
                <a:moveTo>
                  <a:pt x="0" y="0"/>
                </a:moveTo>
                <a:lnTo>
                  <a:pt x="1003740" y="0"/>
                </a:lnTo>
                <a:lnTo>
                  <a:pt x="1003740" y="3491270"/>
                </a:lnTo>
                <a:lnTo>
                  <a:pt x="0" y="34912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180196">
            <a:off x="5504418" y="7469757"/>
            <a:ext cx="3568940" cy="2212743"/>
          </a:xfrm>
          <a:custGeom>
            <a:avLst/>
            <a:gdLst/>
            <a:ahLst/>
            <a:cxnLst/>
            <a:rect l="l" t="t" r="r" b="b"/>
            <a:pathLst>
              <a:path w="3568940" h="2212743">
                <a:moveTo>
                  <a:pt x="0" y="0"/>
                </a:moveTo>
                <a:lnTo>
                  <a:pt x="3568940" y="0"/>
                </a:lnTo>
                <a:lnTo>
                  <a:pt x="3568940" y="2212743"/>
                </a:lnTo>
                <a:lnTo>
                  <a:pt x="0" y="221274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345834" y="2984807"/>
            <a:ext cx="1826932" cy="2115116"/>
          </a:xfrm>
          <a:custGeom>
            <a:avLst/>
            <a:gdLst/>
            <a:ahLst/>
            <a:cxnLst/>
            <a:rect l="l" t="t" r="r" b="b"/>
            <a:pathLst>
              <a:path w="1826932" h="2115116">
                <a:moveTo>
                  <a:pt x="0" y="0"/>
                </a:moveTo>
                <a:lnTo>
                  <a:pt x="1826932" y="0"/>
                </a:lnTo>
                <a:lnTo>
                  <a:pt x="1826932" y="2115117"/>
                </a:lnTo>
                <a:lnTo>
                  <a:pt x="0" y="211511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022435" y="2475940"/>
            <a:ext cx="521072" cy="675620"/>
          </a:xfrm>
          <a:custGeom>
            <a:avLst/>
            <a:gdLst/>
            <a:ahLst/>
            <a:cxnLst/>
            <a:rect l="l" t="t" r="r" b="b"/>
            <a:pathLst>
              <a:path w="521072" h="675620">
                <a:moveTo>
                  <a:pt x="0" y="0"/>
                </a:moveTo>
                <a:lnTo>
                  <a:pt x="521072" y="0"/>
                </a:lnTo>
                <a:lnTo>
                  <a:pt x="521072" y="675620"/>
                </a:lnTo>
                <a:lnTo>
                  <a:pt x="0" y="67562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533760" y="8496631"/>
            <a:ext cx="761669" cy="761669"/>
          </a:xfrm>
          <a:custGeom>
            <a:avLst/>
            <a:gdLst/>
            <a:ahLst/>
            <a:cxnLst/>
            <a:rect l="l" t="t" r="r" b="b"/>
            <a:pathLst>
              <a:path w="761669" h="761669">
                <a:moveTo>
                  <a:pt x="0" y="0"/>
                </a:moveTo>
                <a:lnTo>
                  <a:pt x="761669" y="0"/>
                </a:lnTo>
                <a:lnTo>
                  <a:pt x="761669" y="761669"/>
                </a:lnTo>
                <a:lnTo>
                  <a:pt x="0" y="76166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943781" y="9763477"/>
            <a:ext cx="2867719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Одеса</a:t>
            </a:r>
            <a:r>
              <a:rPr lang="en-US" sz="26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- 2026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09116" y="613908"/>
            <a:ext cx="10137048" cy="2128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1"/>
              </a:lnSpc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Міністерство охорони здоров’я України</a:t>
            </a:r>
          </a:p>
          <a:p>
            <a:pPr algn="ctr">
              <a:lnSpc>
                <a:spcPts val="3421"/>
              </a:lnSpc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Одеський національний медичний університет</a:t>
            </a:r>
          </a:p>
          <a:p>
            <a:pPr algn="ctr">
              <a:lnSpc>
                <a:spcPts val="3421"/>
              </a:lnSpc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Медико-фармацевтичний факультет</a:t>
            </a:r>
          </a:p>
          <a:p>
            <a:pPr algn="ctr">
              <a:lnSpc>
                <a:spcPts val="3421"/>
              </a:lnSpc>
              <a:spcBef>
                <a:spcPct val="0"/>
              </a:spcBef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Кафедра організації та економіки фармації з післядипломною підготовкою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851454" y="7884156"/>
            <a:ext cx="4260954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Лектор</a:t>
            </a:r>
            <a:r>
              <a:rPr lang="en-US" sz="26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: ст.викл. Ящук </a:t>
            </a:r>
            <a:r>
              <a:rPr lang="en-US" sz="26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Ірина</a:t>
            </a:r>
            <a:r>
              <a:rPr lang="en-US" sz="26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Сергіївна</a:t>
            </a:r>
            <a:endParaRPr lang="en-US" sz="26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54000" y="2706217"/>
            <a:ext cx="5570808" cy="5104283"/>
          </a:xfrm>
          <a:custGeom>
            <a:avLst/>
            <a:gdLst/>
            <a:ahLst/>
            <a:cxnLst/>
            <a:rect l="l" t="t" r="r" b="b"/>
            <a:pathLst>
              <a:path w="5948150" h="5539215">
                <a:moveTo>
                  <a:pt x="0" y="0"/>
                </a:moveTo>
                <a:lnTo>
                  <a:pt x="5948150" y="0"/>
                </a:lnTo>
                <a:lnTo>
                  <a:pt x="5948150" y="5539215"/>
                </a:lnTo>
                <a:lnTo>
                  <a:pt x="0" y="55392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834880" y="4449242"/>
            <a:ext cx="749303" cy="800323"/>
          </a:xfrm>
          <a:custGeom>
            <a:avLst/>
            <a:gdLst/>
            <a:ahLst/>
            <a:cxnLst/>
            <a:rect l="l" t="t" r="r" b="b"/>
            <a:pathLst>
              <a:path w="749303" h="800323">
                <a:moveTo>
                  <a:pt x="0" y="0"/>
                </a:moveTo>
                <a:lnTo>
                  <a:pt x="749303" y="0"/>
                </a:lnTo>
                <a:lnTo>
                  <a:pt x="749303" y="800324"/>
                </a:lnTo>
                <a:lnTo>
                  <a:pt x="0" y="8003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865835" y="8336369"/>
            <a:ext cx="1710823" cy="1182607"/>
          </a:xfrm>
          <a:custGeom>
            <a:avLst/>
            <a:gdLst/>
            <a:ahLst/>
            <a:cxnLst/>
            <a:rect l="l" t="t" r="r" b="b"/>
            <a:pathLst>
              <a:path w="1710823" h="1182607">
                <a:moveTo>
                  <a:pt x="0" y="0"/>
                </a:moveTo>
                <a:lnTo>
                  <a:pt x="1710823" y="0"/>
                </a:lnTo>
                <a:lnTo>
                  <a:pt x="1710823" y="1182606"/>
                </a:lnTo>
                <a:lnTo>
                  <a:pt x="0" y="1182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9878783" y="7907220"/>
            <a:ext cx="541138" cy="676422"/>
          </a:xfrm>
          <a:custGeom>
            <a:avLst/>
            <a:gdLst/>
            <a:ahLst/>
            <a:cxnLst/>
            <a:rect l="l" t="t" r="r" b="b"/>
            <a:pathLst>
              <a:path w="541138" h="676422">
                <a:moveTo>
                  <a:pt x="0" y="0"/>
                </a:moveTo>
                <a:lnTo>
                  <a:pt x="541138" y="0"/>
                </a:lnTo>
                <a:lnTo>
                  <a:pt x="541138" y="676422"/>
                </a:lnTo>
                <a:lnTo>
                  <a:pt x="0" y="6764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136184" y="1557874"/>
            <a:ext cx="1207193" cy="1148343"/>
          </a:xfrm>
          <a:custGeom>
            <a:avLst/>
            <a:gdLst/>
            <a:ahLst/>
            <a:cxnLst/>
            <a:rect l="l" t="t" r="r" b="b"/>
            <a:pathLst>
              <a:path w="1207193" h="1148343">
                <a:moveTo>
                  <a:pt x="0" y="0"/>
                </a:moveTo>
                <a:lnTo>
                  <a:pt x="1207194" y="0"/>
                </a:lnTo>
                <a:lnTo>
                  <a:pt x="1207194" y="1148342"/>
                </a:lnTo>
                <a:lnTo>
                  <a:pt x="0" y="11483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8354212">
            <a:off x="12368019" y="624841"/>
            <a:ext cx="2926393" cy="1657070"/>
          </a:xfrm>
          <a:custGeom>
            <a:avLst/>
            <a:gdLst/>
            <a:ahLst/>
            <a:cxnLst/>
            <a:rect l="l" t="t" r="r" b="b"/>
            <a:pathLst>
              <a:path w="2926393" h="1657070">
                <a:moveTo>
                  <a:pt x="0" y="0"/>
                </a:moveTo>
                <a:lnTo>
                  <a:pt x="2926393" y="0"/>
                </a:lnTo>
                <a:lnTo>
                  <a:pt x="2926393" y="1657070"/>
                </a:lnTo>
                <a:lnTo>
                  <a:pt x="0" y="165707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9194244"/>
            <a:ext cx="848612" cy="215335"/>
          </a:xfrm>
          <a:custGeom>
            <a:avLst/>
            <a:gdLst/>
            <a:ahLst/>
            <a:cxnLst/>
            <a:rect l="l" t="t" r="r" b="b"/>
            <a:pathLst>
              <a:path w="848612" h="215335">
                <a:moveTo>
                  <a:pt x="0" y="0"/>
                </a:moveTo>
                <a:lnTo>
                  <a:pt x="848612" y="0"/>
                </a:lnTo>
                <a:lnTo>
                  <a:pt x="848612" y="215335"/>
                </a:lnTo>
                <a:lnTo>
                  <a:pt x="0" y="21533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81000" y="486004"/>
            <a:ext cx="13892249" cy="1604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00"/>
              </a:lnSpc>
            </a:pPr>
            <a:r>
              <a:rPr lang="uk-UA" sz="62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Значення фінансування в системі охорони здоров’я та фармації</a:t>
            </a:r>
            <a:endParaRPr lang="uk-UA" sz="62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-30646" y="2615280"/>
            <a:ext cx="12607304" cy="5238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14689" lvl="1" algn="just">
              <a:lnSpc>
                <a:spcPts val="4081"/>
              </a:lnSpc>
            </a:pPr>
            <a:r>
              <a:rPr lang="uk-UA" sz="2915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Фінансування охорони здоров’я є ключовим чинником забезпечення доступності, якості та безперервності медичних і фармацевтичних послуг. Обрана модель фінансування визначає механізми акумулювання коштів, їх розподіл між надавачами послуг, рівень фінансового захисту населення та можливості розвитку фармацевтичного сектору. Для фармації це безпосередньо пов’язано з доступом пацієнтів до лікарських засобів, стабільністю роботи аптечних закладів і впровадженням програм реімбурсації.</a:t>
            </a:r>
            <a:endParaRPr lang="uk-UA" sz="2915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97776" y="1823028"/>
            <a:ext cx="5123048" cy="6035992"/>
          </a:xfrm>
          <a:custGeom>
            <a:avLst/>
            <a:gdLst/>
            <a:ahLst/>
            <a:cxnLst/>
            <a:rect l="l" t="t" r="r" b="b"/>
            <a:pathLst>
              <a:path w="5123048" h="6035992">
                <a:moveTo>
                  <a:pt x="0" y="0"/>
                </a:moveTo>
                <a:lnTo>
                  <a:pt x="5123048" y="0"/>
                </a:lnTo>
                <a:lnTo>
                  <a:pt x="5123048" y="6035993"/>
                </a:lnTo>
                <a:lnTo>
                  <a:pt x="0" y="603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51569" y="2656000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9440542">
            <a:off x="14124356" y="-69768"/>
            <a:ext cx="2405947" cy="3124607"/>
          </a:xfrm>
          <a:custGeom>
            <a:avLst/>
            <a:gdLst/>
            <a:ahLst/>
            <a:cxnLst/>
            <a:rect l="l" t="t" r="r" b="b"/>
            <a:pathLst>
              <a:path w="2405947" h="3124607">
                <a:moveTo>
                  <a:pt x="0" y="0"/>
                </a:moveTo>
                <a:lnTo>
                  <a:pt x="2405948" y="0"/>
                </a:lnTo>
                <a:lnTo>
                  <a:pt x="2405948" y="3124607"/>
                </a:lnTo>
                <a:lnTo>
                  <a:pt x="0" y="31246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013941" y="8916210"/>
            <a:ext cx="2752624" cy="2752624"/>
          </a:xfrm>
          <a:custGeom>
            <a:avLst/>
            <a:gdLst/>
            <a:ahLst/>
            <a:cxnLst/>
            <a:rect l="l" t="t" r="r" b="b"/>
            <a:pathLst>
              <a:path w="2752624" h="2752624">
                <a:moveTo>
                  <a:pt x="0" y="0"/>
                </a:moveTo>
                <a:lnTo>
                  <a:pt x="2752624" y="0"/>
                </a:lnTo>
                <a:lnTo>
                  <a:pt x="2752624" y="2752624"/>
                </a:lnTo>
                <a:lnTo>
                  <a:pt x="0" y="27526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796687" y="593257"/>
            <a:ext cx="877750" cy="1229772"/>
          </a:xfrm>
          <a:custGeom>
            <a:avLst/>
            <a:gdLst/>
            <a:ahLst/>
            <a:cxnLst/>
            <a:rect l="l" t="t" r="r" b="b"/>
            <a:pathLst>
              <a:path w="877750" h="1229772">
                <a:moveTo>
                  <a:pt x="0" y="0"/>
                </a:moveTo>
                <a:lnTo>
                  <a:pt x="877750" y="0"/>
                </a:lnTo>
                <a:lnTo>
                  <a:pt x="877750" y="1229771"/>
                </a:lnTo>
                <a:lnTo>
                  <a:pt x="0" y="122977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554076" y="8615622"/>
            <a:ext cx="485222" cy="642678"/>
          </a:xfrm>
          <a:custGeom>
            <a:avLst/>
            <a:gdLst/>
            <a:ahLst/>
            <a:cxnLst/>
            <a:rect l="l" t="t" r="r" b="b"/>
            <a:pathLst>
              <a:path w="485222" h="642678">
                <a:moveTo>
                  <a:pt x="0" y="0"/>
                </a:moveTo>
                <a:lnTo>
                  <a:pt x="485222" y="0"/>
                </a:lnTo>
                <a:lnTo>
                  <a:pt x="485222" y="642678"/>
                </a:lnTo>
                <a:lnTo>
                  <a:pt x="0" y="64267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177087" y="7668088"/>
            <a:ext cx="1399434" cy="488053"/>
          </a:xfrm>
          <a:custGeom>
            <a:avLst/>
            <a:gdLst/>
            <a:ahLst/>
            <a:cxnLst/>
            <a:rect l="l" t="t" r="r" b="b"/>
            <a:pathLst>
              <a:path w="1399434" h="488053">
                <a:moveTo>
                  <a:pt x="0" y="0"/>
                </a:moveTo>
                <a:lnTo>
                  <a:pt x="1399434" y="0"/>
                </a:lnTo>
                <a:lnTo>
                  <a:pt x="1399434" y="488052"/>
                </a:lnTo>
                <a:lnTo>
                  <a:pt x="0" y="48805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260957" y="0"/>
            <a:ext cx="2347016" cy="1906950"/>
          </a:xfrm>
          <a:custGeom>
            <a:avLst/>
            <a:gdLst/>
            <a:ahLst/>
            <a:cxnLst/>
            <a:rect l="l" t="t" r="r" b="b"/>
            <a:pathLst>
              <a:path w="2347016" h="1906950">
                <a:moveTo>
                  <a:pt x="0" y="0"/>
                </a:moveTo>
                <a:lnTo>
                  <a:pt x="2347016" y="0"/>
                </a:lnTo>
                <a:lnTo>
                  <a:pt x="2347016" y="1906950"/>
                </a:lnTo>
                <a:lnTo>
                  <a:pt x="0" y="19069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830008" y="669457"/>
            <a:ext cx="11128852" cy="987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 b="1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СТРУКТУРА ЛЕКЦІЇ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75796" y="2608375"/>
            <a:ext cx="13319666" cy="396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ru-RU" sz="23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Фінансово-економічні відносини в </a:t>
            </a:r>
            <a:r>
              <a:rPr lang="ru-RU" sz="2300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охороні здоров’я</a:t>
            </a:r>
            <a:r>
              <a:rPr lang="ru-RU" sz="23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.</a:t>
            </a:r>
            <a:endParaRPr lang="uk-UA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75796" y="3810760"/>
            <a:ext cx="13319666" cy="40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ru-RU" sz="2400" dirty="0" err="1">
                <a:latin typeface="Garet" panose="020B0604020202020204" charset="-52"/>
              </a:rPr>
              <a:t>Базові</a:t>
            </a:r>
            <a:r>
              <a:rPr lang="ru-RU" sz="2400" dirty="0">
                <a:latin typeface="Garet" panose="020B0604020202020204" charset="-52"/>
              </a:rPr>
              <a:t> засади </a:t>
            </a:r>
            <a:r>
              <a:rPr lang="ru-RU" sz="2400" dirty="0" err="1">
                <a:latin typeface="Garet" panose="020B0604020202020204" charset="-52"/>
              </a:rPr>
              <a:t>ефективності</a:t>
            </a:r>
            <a:r>
              <a:rPr lang="ru-RU" sz="2400" dirty="0">
                <a:latin typeface="Garet" panose="020B0604020202020204" charset="-52"/>
              </a:rPr>
              <a:t> в охороні здоров’я.</a:t>
            </a:r>
            <a:endParaRPr lang="uk-UA" sz="2300" dirty="0">
              <a:solidFill>
                <a:srgbClr val="000000"/>
              </a:solidFill>
              <a:latin typeface="Garet" panose="020B0604020202020204" charset="-52"/>
              <a:ea typeface="Garet"/>
              <a:cs typeface="Garet"/>
              <a:sym typeface="Garet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451569" y="3675865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3"/>
          <p:cNvSpPr txBox="1"/>
          <p:nvPr/>
        </p:nvSpPr>
        <p:spPr>
          <a:xfrm>
            <a:off x="1188153" y="4835947"/>
            <a:ext cx="13319666" cy="40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ru-RU" sz="2400" dirty="0" err="1">
                <a:latin typeface="Garet" panose="020B0604020202020204" charset="-52"/>
              </a:rPr>
              <a:t>Фінансові</a:t>
            </a:r>
            <a:r>
              <a:rPr lang="ru-RU" sz="2400" dirty="0">
                <a:latin typeface="Garet" panose="020B0604020202020204" charset="-52"/>
              </a:rPr>
              <a:t> </a:t>
            </a:r>
            <a:r>
              <a:rPr lang="ru-RU" sz="2400" dirty="0" err="1">
                <a:latin typeface="Garet" panose="020B0604020202020204" charset="-52"/>
              </a:rPr>
              <a:t>ресурси</a:t>
            </a:r>
            <a:r>
              <a:rPr lang="ru-RU" sz="2400" dirty="0">
                <a:latin typeface="Garet" panose="020B0604020202020204" charset="-52"/>
              </a:rPr>
              <a:t> </a:t>
            </a:r>
            <a:r>
              <a:rPr lang="ru-RU" sz="2400" dirty="0" err="1">
                <a:latin typeface="Garet" panose="020B0604020202020204" charset="-52"/>
              </a:rPr>
              <a:t>закладів</a:t>
            </a:r>
            <a:r>
              <a:rPr lang="ru-RU" sz="2400" dirty="0">
                <a:latin typeface="Garet" panose="020B0604020202020204" charset="-52"/>
              </a:rPr>
              <a:t> </a:t>
            </a:r>
            <a:r>
              <a:rPr lang="ru-RU" sz="2400" dirty="0" err="1">
                <a:latin typeface="Garet" panose="020B0604020202020204" charset="-52"/>
              </a:rPr>
              <a:t>охорони</a:t>
            </a:r>
            <a:r>
              <a:rPr lang="ru-RU" sz="2400" dirty="0">
                <a:latin typeface="Garet" panose="020B0604020202020204" charset="-52"/>
              </a:rPr>
              <a:t> здоров’я.</a:t>
            </a:r>
            <a:endParaRPr lang="uk-UA" sz="2300" dirty="0">
              <a:solidFill>
                <a:srgbClr val="000000"/>
              </a:solidFill>
              <a:latin typeface="Garet" panose="020B0604020202020204" charset="-52"/>
              <a:ea typeface="Garet"/>
              <a:cs typeface="Garet"/>
              <a:sym typeface="Garet"/>
            </a:endParaRPr>
          </a:p>
        </p:txBody>
      </p:sp>
      <p:sp>
        <p:nvSpPr>
          <p:cNvPr id="17" name="Freeform 15"/>
          <p:cNvSpPr/>
          <p:nvPr/>
        </p:nvSpPr>
        <p:spPr>
          <a:xfrm>
            <a:off x="476282" y="4754258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3"/>
          <p:cNvSpPr txBox="1"/>
          <p:nvPr/>
        </p:nvSpPr>
        <p:spPr>
          <a:xfrm>
            <a:off x="1143000" y="5760369"/>
            <a:ext cx="13319666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ru-RU" sz="2400" dirty="0" err="1">
                <a:latin typeface="Garet" panose="020B0604020202020204" charset="-52"/>
              </a:rPr>
              <a:t>Моделі</a:t>
            </a:r>
            <a:r>
              <a:rPr lang="ru-RU" sz="2400" dirty="0">
                <a:latin typeface="Garet" panose="020B0604020202020204" charset="-52"/>
              </a:rPr>
              <a:t> та системи </a:t>
            </a:r>
            <a:r>
              <a:rPr lang="ru-RU" sz="2400" dirty="0" err="1">
                <a:latin typeface="Garet" panose="020B0604020202020204" charset="-52"/>
              </a:rPr>
              <a:t>фінансування</a:t>
            </a:r>
            <a:r>
              <a:rPr lang="ru-RU" sz="2400" dirty="0">
                <a:latin typeface="Garet" panose="020B0604020202020204" charset="-52"/>
              </a:rPr>
              <a:t> </a:t>
            </a:r>
            <a:r>
              <a:rPr lang="ru-RU" sz="2400" dirty="0" err="1" smtClean="0">
                <a:latin typeface="Garet" panose="020B0604020202020204" charset="-52"/>
              </a:rPr>
              <a:t>охорони</a:t>
            </a:r>
            <a:r>
              <a:rPr lang="ru-RU" sz="2400" dirty="0" smtClean="0">
                <a:latin typeface="Garet" panose="020B0604020202020204" charset="-52"/>
              </a:rPr>
              <a:t> здоров’я</a:t>
            </a:r>
            <a:r>
              <a:rPr lang="ru-RU" sz="2400" dirty="0">
                <a:latin typeface="Garet" panose="020B0604020202020204" charset="-52"/>
              </a:rPr>
              <a:t>.</a:t>
            </a:r>
            <a:endParaRPr lang="uk-UA" sz="2300" dirty="0">
              <a:solidFill>
                <a:srgbClr val="000000"/>
              </a:solidFill>
              <a:latin typeface="Garet" panose="020B0604020202020204" charset="-52"/>
              <a:ea typeface="Garet"/>
              <a:cs typeface="Garet"/>
              <a:sym typeface="Garet"/>
            </a:endParaRPr>
          </a:p>
        </p:txBody>
      </p:sp>
      <p:sp>
        <p:nvSpPr>
          <p:cNvPr id="19" name="Freeform 15"/>
          <p:cNvSpPr/>
          <p:nvPr/>
        </p:nvSpPr>
        <p:spPr>
          <a:xfrm>
            <a:off x="451569" y="5699467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Прямоугольник 12"/>
          <p:cNvSpPr/>
          <p:nvPr/>
        </p:nvSpPr>
        <p:spPr>
          <a:xfrm>
            <a:off x="1143000" y="6743666"/>
            <a:ext cx="11644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Garet" panose="020B0604020202020204" charset="-52"/>
              </a:rPr>
              <a:t>Роль прозорої та справедливої оплати праці в управлінні персоналом</a:t>
            </a:r>
            <a:endParaRPr lang="uk-UA" sz="2400" dirty="0">
              <a:latin typeface="Garet" panose="020B0604020202020204" charset="-52"/>
            </a:endParaRPr>
          </a:p>
        </p:txBody>
      </p:sp>
      <p:sp>
        <p:nvSpPr>
          <p:cNvPr id="20" name="Freeform 15"/>
          <p:cNvSpPr/>
          <p:nvPr/>
        </p:nvSpPr>
        <p:spPr>
          <a:xfrm>
            <a:off x="476282" y="6671719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633184" y="2025292"/>
            <a:ext cx="5496141" cy="5368929"/>
            <a:chOff x="0" y="0"/>
            <a:chExt cx="4828540" cy="4716780"/>
          </a:xfrm>
        </p:grpSpPr>
        <p:sp>
          <p:nvSpPr>
            <p:cNvPr id="3" name="Freeform 3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2"/>
              <a:stretch>
                <a:fillRect t="-26865" b="-26865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8382000" y="3519826"/>
            <a:ext cx="2057400" cy="1716780"/>
          </a:xfrm>
          <a:custGeom>
            <a:avLst/>
            <a:gdLst/>
            <a:ahLst/>
            <a:cxnLst/>
            <a:rect l="l" t="t" r="r" b="b"/>
            <a:pathLst>
              <a:path w="2529846" h="2343270">
                <a:moveTo>
                  <a:pt x="0" y="0"/>
                </a:moveTo>
                <a:lnTo>
                  <a:pt x="2529846" y="0"/>
                </a:lnTo>
                <a:lnTo>
                  <a:pt x="2529846" y="2343270"/>
                </a:lnTo>
                <a:lnTo>
                  <a:pt x="0" y="23432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31798" y="7394221"/>
            <a:ext cx="3360034" cy="2524226"/>
          </a:xfrm>
          <a:custGeom>
            <a:avLst/>
            <a:gdLst/>
            <a:ahLst/>
            <a:cxnLst/>
            <a:rect l="l" t="t" r="r" b="b"/>
            <a:pathLst>
              <a:path w="3360034" h="2524226">
                <a:moveTo>
                  <a:pt x="0" y="0"/>
                </a:moveTo>
                <a:lnTo>
                  <a:pt x="3360035" y="0"/>
                </a:lnTo>
                <a:lnTo>
                  <a:pt x="3360035" y="2524226"/>
                </a:lnTo>
                <a:lnTo>
                  <a:pt x="0" y="25242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101188">
            <a:off x="3371242" y="78983"/>
            <a:ext cx="1666581" cy="2013995"/>
          </a:xfrm>
          <a:custGeom>
            <a:avLst/>
            <a:gdLst/>
            <a:ahLst/>
            <a:cxnLst/>
            <a:rect l="l" t="t" r="r" b="b"/>
            <a:pathLst>
              <a:path w="1666581" h="2013995">
                <a:moveTo>
                  <a:pt x="0" y="0"/>
                </a:moveTo>
                <a:lnTo>
                  <a:pt x="1666581" y="0"/>
                </a:lnTo>
                <a:lnTo>
                  <a:pt x="1666581" y="2013995"/>
                </a:lnTo>
                <a:lnTo>
                  <a:pt x="0" y="20139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376352">
            <a:off x="2120278" y="2051394"/>
            <a:ext cx="505486" cy="505486"/>
          </a:xfrm>
          <a:custGeom>
            <a:avLst/>
            <a:gdLst/>
            <a:ahLst/>
            <a:cxnLst/>
            <a:rect l="l" t="t" r="r" b="b"/>
            <a:pathLst>
              <a:path w="505486" h="505486">
                <a:moveTo>
                  <a:pt x="0" y="0"/>
                </a:moveTo>
                <a:lnTo>
                  <a:pt x="505486" y="0"/>
                </a:lnTo>
                <a:lnTo>
                  <a:pt x="505486" y="505486"/>
                </a:lnTo>
                <a:lnTo>
                  <a:pt x="0" y="50548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56612">
            <a:off x="15617095" y="-426133"/>
            <a:ext cx="4124422" cy="2783985"/>
          </a:xfrm>
          <a:custGeom>
            <a:avLst/>
            <a:gdLst/>
            <a:ahLst/>
            <a:cxnLst/>
            <a:rect l="l" t="t" r="r" b="b"/>
            <a:pathLst>
              <a:path w="4124422" h="2783985">
                <a:moveTo>
                  <a:pt x="0" y="0"/>
                </a:moveTo>
                <a:lnTo>
                  <a:pt x="4124422" y="0"/>
                </a:lnTo>
                <a:lnTo>
                  <a:pt x="4124422" y="2783985"/>
                </a:lnTo>
                <a:lnTo>
                  <a:pt x="0" y="27839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4000"/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841649" y="9258300"/>
            <a:ext cx="399000" cy="399000"/>
          </a:xfrm>
          <a:custGeom>
            <a:avLst/>
            <a:gdLst/>
            <a:ahLst/>
            <a:cxnLst/>
            <a:rect l="l" t="t" r="r" b="b"/>
            <a:pathLst>
              <a:path w="399000" h="399000">
                <a:moveTo>
                  <a:pt x="0" y="0"/>
                </a:moveTo>
                <a:lnTo>
                  <a:pt x="399000" y="0"/>
                </a:lnTo>
                <a:lnTo>
                  <a:pt x="399000" y="399000"/>
                </a:lnTo>
                <a:lnTo>
                  <a:pt x="0" y="399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571089" y="487043"/>
            <a:ext cx="11078336" cy="957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ru-RU" sz="37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Фінансово-економічні відносини в охороні здоров’я</a:t>
            </a:r>
            <a:endParaRPr lang="uk-UA" sz="37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577663" y="1675287"/>
            <a:ext cx="9299465" cy="12926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uk-UA" sz="2800" b="1" dirty="0" smtClean="0"/>
              <a:t>Серед фінансово-економічних процесів, які протікають в охороні здоров’я, важливого значення набуває дія ринкової економіки:</a:t>
            </a:r>
            <a:endParaRPr lang="uk-UA" sz="2800" b="1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05425" y="6071011"/>
            <a:ext cx="91440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uk-UA" sz="2400" dirty="0">
                <a:latin typeface="NewtonU"/>
              </a:rPr>
              <a:t>При будь-якій організації </a:t>
            </a:r>
            <a:r>
              <a:rPr lang="uk-UA" sz="2400" dirty="0" smtClean="0">
                <a:latin typeface="NewtonU"/>
              </a:rPr>
              <a:t>надання медичної </a:t>
            </a:r>
            <a:r>
              <a:rPr lang="uk-UA" sz="2400" dirty="0">
                <a:latin typeface="NewtonU"/>
              </a:rPr>
              <a:t>послуги – державного </a:t>
            </a:r>
            <a:r>
              <a:rPr lang="uk-UA" sz="2400" dirty="0" smtClean="0">
                <a:latin typeface="NewtonU"/>
              </a:rPr>
              <a:t>підприємства </a:t>
            </a:r>
            <a:r>
              <a:rPr lang="uk-UA" sz="2400" dirty="0">
                <a:latin typeface="NewtonU"/>
              </a:rPr>
              <a:t>чи приватної </a:t>
            </a:r>
            <a:r>
              <a:rPr lang="uk-UA" sz="2400" dirty="0" err="1" smtClean="0">
                <a:latin typeface="NewtonU"/>
              </a:rPr>
              <a:t>індивідуаль</a:t>
            </a:r>
            <a:r>
              <a:rPr lang="ru-RU" sz="2400" dirty="0" smtClean="0">
                <a:latin typeface="NewtonU"/>
              </a:rPr>
              <a:t>ної </a:t>
            </a:r>
            <a:r>
              <a:rPr lang="ru-RU" sz="2400" dirty="0" err="1">
                <a:latin typeface="NewtonU"/>
              </a:rPr>
              <a:t>лікарської</a:t>
            </a:r>
            <a:r>
              <a:rPr lang="ru-RU" sz="2400" dirty="0">
                <a:latin typeface="NewtonU"/>
              </a:rPr>
              <a:t> практики (в </a:t>
            </a:r>
            <a:r>
              <a:rPr lang="ru-RU" sz="2400" dirty="0" err="1" smtClean="0">
                <a:latin typeface="NewtonU"/>
              </a:rPr>
              <a:t>даному</a:t>
            </a:r>
            <a:r>
              <a:rPr lang="ru-RU" sz="2400" dirty="0" smtClean="0">
                <a:latin typeface="NewtonU"/>
              </a:rPr>
              <a:t> </a:t>
            </a:r>
            <a:r>
              <a:rPr lang="ru-RU" sz="2400" dirty="0" err="1" smtClean="0">
                <a:latin typeface="NewtonU"/>
              </a:rPr>
              <a:t>випадку</a:t>
            </a:r>
            <a:r>
              <a:rPr lang="ru-RU" sz="2400" dirty="0" smtClean="0">
                <a:latin typeface="NewtonU"/>
              </a:rPr>
              <a:t> </a:t>
            </a:r>
            <a:r>
              <a:rPr lang="ru-RU" sz="2400" dirty="0" err="1">
                <a:latin typeface="NewtonU"/>
              </a:rPr>
              <a:t>ця</a:t>
            </a:r>
            <a:r>
              <a:rPr lang="ru-RU" sz="2400" dirty="0">
                <a:latin typeface="NewtonU"/>
              </a:rPr>
              <a:t> </a:t>
            </a:r>
            <a:r>
              <a:rPr lang="ru-RU" sz="2400" dirty="0" err="1">
                <a:latin typeface="NewtonU"/>
              </a:rPr>
              <a:t>різниця</a:t>
            </a:r>
            <a:r>
              <a:rPr lang="ru-RU" sz="2400" dirty="0">
                <a:latin typeface="NewtonU"/>
              </a:rPr>
              <a:t> не </a:t>
            </a:r>
            <a:r>
              <a:rPr lang="ru-RU" sz="2400" dirty="0" err="1">
                <a:latin typeface="NewtonU"/>
              </a:rPr>
              <a:t>має</a:t>
            </a:r>
            <a:r>
              <a:rPr lang="ru-RU" sz="2400" dirty="0">
                <a:latin typeface="NewtonU"/>
              </a:rPr>
              <a:t> </a:t>
            </a:r>
            <a:r>
              <a:rPr lang="ru-RU" sz="2400" dirty="0" err="1" smtClean="0">
                <a:latin typeface="NewtonU"/>
              </a:rPr>
              <a:t>суттєвого</a:t>
            </a:r>
            <a:r>
              <a:rPr lang="ru-RU" sz="2400" dirty="0" smtClean="0">
                <a:latin typeface="NewtonU"/>
              </a:rPr>
              <a:t> </a:t>
            </a:r>
            <a:r>
              <a:rPr lang="ru-RU" sz="2400" dirty="0" err="1" smtClean="0">
                <a:latin typeface="NewtonU"/>
              </a:rPr>
              <a:t>значення</a:t>
            </a:r>
            <a:r>
              <a:rPr lang="ru-RU" sz="2400" dirty="0">
                <a:latin typeface="NewtonU"/>
              </a:rPr>
              <a:t>), </a:t>
            </a:r>
            <a:r>
              <a:rPr lang="ru-RU" sz="2400" dirty="0" err="1">
                <a:latin typeface="NewtonU"/>
              </a:rPr>
              <a:t>відразу</a:t>
            </a:r>
            <a:r>
              <a:rPr lang="ru-RU" sz="2400" dirty="0">
                <a:latin typeface="NewtonU"/>
              </a:rPr>
              <a:t> ж </a:t>
            </a:r>
            <a:r>
              <a:rPr lang="ru-RU" sz="2400" dirty="0" err="1">
                <a:latin typeface="NewtonU"/>
              </a:rPr>
              <a:t>йде</a:t>
            </a:r>
            <a:r>
              <a:rPr lang="ru-RU" sz="2400" dirty="0">
                <a:latin typeface="NewtonU"/>
              </a:rPr>
              <a:t> </a:t>
            </a:r>
            <a:r>
              <a:rPr lang="ru-RU" sz="2400" dirty="0" err="1" smtClean="0">
                <a:latin typeface="NewtonU"/>
              </a:rPr>
              <a:t>включення</a:t>
            </a:r>
            <a:r>
              <a:rPr lang="ru-RU" sz="2400" dirty="0" smtClean="0">
                <a:latin typeface="NewtonU"/>
              </a:rPr>
              <a:t> </a:t>
            </a:r>
            <a:r>
              <a:rPr lang="uk-UA" sz="2400" dirty="0" smtClean="0">
                <a:latin typeface="NewtonU"/>
              </a:rPr>
              <a:t>до </a:t>
            </a:r>
            <a:r>
              <a:rPr lang="uk-UA" sz="2400" i="1" dirty="0">
                <a:latin typeface="NewtonU-Italic"/>
              </a:rPr>
              <a:t>певного кола </a:t>
            </a:r>
            <a:r>
              <a:rPr lang="uk-UA" sz="2400" i="1" dirty="0" smtClean="0">
                <a:latin typeface="NewtonU-Italic"/>
              </a:rPr>
              <a:t>фінансово-</a:t>
            </a:r>
            <a:r>
              <a:rPr lang="uk-UA" sz="2400" i="1" dirty="0" err="1" smtClean="0">
                <a:latin typeface="NewtonU-Italic"/>
              </a:rPr>
              <a:t>кономічних</a:t>
            </a:r>
            <a:r>
              <a:rPr lang="uk-UA" sz="2400" i="1" dirty="0" smtClean="0">
                <a:latin typeface="NewtonU-Italic"/>
              </a:rPr>
              <a:t> відносин </a:t>
            </a:r>
            <a:r>
              <a:rPr lang="uk-UA" sz="2400" i="1" dirty="0">
                <a:latin typeface="NewtonU-Italic"/>
              </a:rPr>
              <a:t>або господарських контактів</a:t>
            </a:r>
            <a:r>
              <a:rPr lang="uk-UA" sz="2400" dirty="0" smtClean="0">
                <a:latin typeface="NewtonU"/>
              </a:rPr>
              <a:t>, </a:t>
            </a:r>
            <a:r>
              <a:rPr lang="ru-RU" sz="2400" dirty="0" smtClean="0">
                <a:latin typeface="NewtonU"/>
              </a:rPr>
              <a:t>без </a:t>
            </a:r>
            <a:r>
              <a:rPr lang="ru-RU" sz="2400" dirty="0" err="1">
                <a:latin typeface="NewtonU"/>
              </a:rPr>
              <a:t>наявності</a:t>
            </a:r>
            <a:r>
              <a:rPr lang="ru-RU" sz="2400" dirty="0">
                <a:latin typeface="NewtonU"/>
              </a:rPr>
              <a:t> </a:t>
            </a:r>
            <a:r>
              <a:rPr lang="ru-RU" sz="2400" dirty="0" err="1">
                <a:latin typeface="NewtonU"/>
              </a:rPr>
              <a:t>яких</a:t>
            </a:r>
            <a:r>
              <a:rPr lang="ru-RU" sz="2400" dirty="0">
                <a:latin typeface="NewtonU"/>
              </a:rPr>
              <a:t> </a:t>
            </a:r>
            <a:r>
              <a:rPr lang="ru-RU" sz="2400" dirty="0" err="1">
                <a:latin typeface="NewtonU"/>
              </a:rPr>
              <a:t>подібна</a:t>
            </a:r>
            <a:r>
              <a:rPr lang="ru-RU" sz="2400" dirty="0">
                <a:latin typeface="NewtonU"/>
              </a:rPr>
              <a:t> </a:t>
            </a:r>
            <a:r>
              <a:rPr lang="ru-RU" sz="2400" dirty="0" err="1">
                <a:latin typeface="NewtonU"/>
              </a:rPr>
              <a:t>діяльність</a:t>
            </a:r>
            <a:r>
              <a:rPr lang="ru-RU" sz="2400" dirty="0">
                <a:latin typeface="NewtonU"/>
              </a:rPr>
              <a:t> просто </a:t>
            </a:r>
            <a:r>
              <a:rPr lang="ru-RU" sz="2400" dirty="0" err="1">
                <a:latin typeface="NewtonU"/>
              </a:rPr>
              <a:t>нездійсненна</a:t>
            </a:r>
            <a:r>
              <a:rPr lang="ru-RU" sz="2400" dirty="0">
                <a:latin typeface="NewtonU"/>
              </a:rPr>
              <a:t>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448291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467100"/>
            <a:ext cx="9372600" cy="3886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lvl="0" indent="0" algn="just">
              <a:buNone/>
            </a:pPr>
            <a:r>
              <a:rPr lang="uk-UA" b="1" dirty="0" smtClean="0"/>
              <a:t>Бюджетна модель </a:t>
            </a:r>
            <a:r>
              <a:rPr lang="uk-UA" dirty="0" smtClean="0"/>
              <a:t>(державна)</a:t>
            </a:r>
            <a:r>
              <a:rPr lang="ru-RU" dirty="0"/>
              <a:t> (</a:t>
            </a:r>
            <a:r>
              <a:rPr lang="ru-RU" dirty="0" err="1"/>
              <a:t>бюджетна</a:t>
            </a:r>
            <a:r>
              <a:rPr lang="ru-RU" dirty="0"/>
              <a:t> модель / система, </a:t>
            </a:r>
            <a:r>
              <a:rPr lang="ru-RU" dirty="0" err="1" smtClean="0"/>
              <a:t>національна</a:t>
            </a:r>
            <a:r>
              <a:rPr lang="ru-RU" dirty="0"/>
              <a:t>, «модель Беверіджа»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беверіджська</a:t>
            </a:r>
            <a:r>
              <a:rPr lang="ru-RU" dirty="0"/>
              <a:t> система, </a:t>
            </a:r>
            <a:r>
              <a:rPr lang="ru-RU" dirty="0" err="1" smtClean="0"/>
              <a:t>англійська</a:t>
            </a:r>
            <a:r>
              <a:rPr lang="ru-RU" dirty="0" smtClean="0"/>
              <a:t> </a:t>
            </a:r>
            <a:r>
              <a:rPr lang="ru-RU" dirty="0"/>
              <a:t>модель, а так само </a:t>
            </a:r>
            <a:r>
              <a:rPr lang="ru-RU" dirty="0" err="1" smtClean="0"/>
              <a:t>соціалістична</a:t>
            </a:r>
            <a:r>
              <a:rPr lang="ru-RU" dirty="0" smtClean="0"/>
              <a:t> </a:t>
            </a:r>
            <a:r>
              <a:rPr lang="ru-RU" dirty="0"/>
              <a:t>модель)</a:t>
            </a:r>
            <a:r>
              <a:rPr lang="uk-UA" dirty="0" smtClean="0"/>
              <a:t> передбачає фінансування охорони здоров’я переважно за рахунок коштів державного бюджету. Держава виступає основним замовником і розпорядником фінансових ресурсів, визначає обсяги та напрями фінансування.</a:t>
            </a:r>
            <a:endParaRPr lang="uk-UA" dirty="0"/>
          </a:p>
        </p:txBody>
      </p:sp>
      <p:sp>
        <p:nvSpPr>
          <p:cNvPr id="5" name="TextBox 6"/>
          <p:cNvSpPr txBox="1"/>
          <p:nvPr/>
        </p:nvSpPr>
        <p:spPr>
          <a:xfrm>
            <a:off x="4191000" y="476498"/>
            <a:ext cx="9791700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uk-UA" sz="38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Основні світові моделі фінансування охорони здоров’я</a:t>
            </a:r>
            <a:endParaRPr lang="uk-UA" sz="3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6" name="Freeform 10"/>
          <p:cNvSpPr/>
          <p:nvPr/>
        </p:nvSpPr>
        <p:spPr>
          <a:xfrm rot="-406515">
            <a:off x="4599519" y="1138056"/>
            <a:ext cx="2992963" cy="1935479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21501976"/>
              </p:ext>
            </p:extLst>
          </p:nvPr>
        </p:nvGraphicFramePr>
        <p:xfrm>
          <a:off x="10058400" y="4610100"/>
          <a:ext cx="7924800" cy="505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3106055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467100"/>
            <a:ext cx="9525000" cy="304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uk-UA" b="1" dirty="0" smtClean="0"/>
              <a:t>Страхова модель </a:t>
            </a:r>
            <a:r>
              <a:rPr lang="ru-RU" b="1" dirty="0"/>
              <a:t>(</a:t>
            </a:r>
            <a:r>
              <a:rPr lang="ru-RU" b="1" dirty="0" smtClean="0"/>
              <a:t>бюджетно-</a:t>
            </a:r>
            <a:r>
              <a:rPr lang="ru-RU" b="1" dirty="0" err="1" smtClean="0"/>
              <a:t>страхова</a:t>
            </a:r>
            <a:r>
              <a:rPr lang="ru-RU" b="1" dirty="0" smtClean="0"/>
              <a:t> модель </a:t>
            </a:r>
            <a:r>
              <a:rPr lang="ru-RU" b="1" dirty="0"/>
              <a:t>/ система, «модель </a:t>
            </a:r>
            <a:r>
              <a:rPr lang="ru-RU" b="1" dirty="0" err="1"/>
              <a:t>Бісмарка</a:t>
            </a:r>
            <a:r>
              <a:rPr lang="ru-RU" b="1" dirty="0"/>
              <a:t>»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 smtClean="0"/>
              <a:t>бісмаркська</a:t>
            </a:r>
            <a:r>
              <a:rPr lang="ru-RU" b="1" dirty="0" smtClean="0"/>
              <a:t> </a:t>
            </a:r>
            <a:r>
              <a:rPr lang="ru-RU" b="1" dirty="0"/>
              <a:t>система, </a:t>
            </a:r>
            <a:r>
              <a:rPr lang="ru-RU" b="1" dirty="0" err="1"/>
              <a:t>німецька</a:t>
            </a:r>
            <a:r>
              <a:rPr lang="ru-RU" b="1" dirty="0"/>
              <a:t> модель)</a:t>
            </a:r>
            <a:r>
              <a:rPr lang="uk-UA" b="1" dirty="0" smtClean="0"/>
              <a:t> </a:t>
            </a:r>
            <a:r>
              <a:rPr lang="uk-UA" dirty="0" smtClean="0"/>
              <a:t>базується на обов’язковому або добровільному медичному страхуванні, коли кошти формуються за рахунок страхових внесків роботодавців і громадян.</a:t>
            </a:r>
            <a:endParaRPr lang="uk-UA" dirty="0"/>
          </a:p>
        </p:txBody>
      </p:sp>
      <p:sp>
        <p:nvSpPr>
          <p:cNvPr id="5" name="TextBox 6"/>
          <p:cNvSpPr txBox="1"/>
          <p:nvPr/>
        </p:nvSpPr>
        <p:spPr>
          <a:xfrm>
            <a:off x="4191000" y="476498"/>
            <a:ext cx="9791700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uk-UA" sz="38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Основні світові моделі фінансування охорони здоров’я</a:t>
            </a:r>
            <a:endParaRPr lang="uk-UA" sz="3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6" name="Freeform 10"/>
          <p:cNvSpPr/>
          <p:nvPr/>
        </p:nvSpPr>
        <p:spPr>
          <a:xfrm rot="-406515">
            <a:off x="4599519" y="1138056"/>
            <a:ext cx="2992963" cy="1935479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97952317"/>
              </p:ext>
            </p:extLst>
          </p:nvPr>
        </p:nvGraphicFramePr>
        <p:xfrm>
          <a:off x="10058400" y="4610100"/>
          <a:ext cx="7924800" cy="505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2083216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467100"/>
            <a:ext cx="9525000" cy="304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lvl="0" indent="0" algn="just">
              <a:buNone/>
            </a:pPr>
            <a:r>
              <a:rPr lang="uk-UA" b="1" dirty="0" smtClean="0"/>
              <a:t>Приватна модель </a:t>
            </a:r>
            <a:r>
              <a:rPr lang="uk-UA" dirty="0" smtClean="0"/>
              <a:t>передбачає оплату медичних і фармацевтичних послуг безпосередньо пацієнтами або через приватні страхові компанії.</a:t>
            </a:r>
            <a:endParaRPr lang="uk-UA" dirty="0"/>
          </a:p>
        </p:txBody>
      </p:sp>
      <p:sp>
        <p:nvSpPr>
          <p:cNvPr id="5" name="TextBox 6"/>
          <p:cNvSpPr txBox="1"/>
          <p:nvPr/>
        </p:nvSpPr>
        <p:spPr>
          <a:xfrm>
            <a:off x="4191000" y="476498"/>
            <a:ext cx="9791700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uk-UA" sz="38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Основні світові моделі фінансування охорони здоров’я</a:t>
            </a:r>
            <a:endParaRPr lang="uk-UA" sz="3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6" name="Freeform 10"/>
          <p:cNvSpPr/>
          <p:nvPr/>
        </p:nvSpPr>
        <p:spPr>
          <a:xfrm rot="-406515">
            <a:off x="4599519" y="1138056"/>
            <a:ext cx="2992963" cy="1935479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55483475"/>
              </p:ext>
            </p:extLst>
          </p:nvPr>
        </p:nvGraphicFramePr>
        <p:xfrm>
          <a:off x="10058400" y="4610100"/>
          <a:ext cx="7924800" cy="505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3337312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467100"/>
            <a:ext cx="9525000" cy="304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lvl="0" indent="0" algn="just">
              <a:buNone/>
            </a:pPr>
            <a:r>
              <a:rPr lang="uk-UA" b="1" dirty="0" smtClean="0"/>
              <a:t>Змішана модель </a:t>
            </a:r>
            <a:r>
              <a:rPr lang="uk-UA" dirty="0" smtClean="0"/>
              <a:t>поєднує елементи бюджетного, страхового та приватного фінансування. Саме ця модель є найбільш поширеною у світі.</a:t>
            </a:r>
            <a:endParaRPr lang="uk-UA" dirty="0"/>
          </a:p>
        </p:txBody>
      </p:sp>
      <p:sp>
        <p:nvSpPr>
          <p:cNvPr id="5" name="TextBox 6"/>
          <p:cNvSpPr txBox="1"/>
          <p:nvPr/>
        </p:nvSpPr>
        <p:spPr>
          <a:xfrm>
            <a:off x="4191000" y="476498"/>
            <a:ext cx="9791700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uk-UA" sz="38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Основні світові моделі фінансування охорони здоров’я</a:t>
            </a:r>
            <a:endParaRPr lang="uk-UA" sz="3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6" name="Freeform 10"/>
          <p:cNvSpPr/>
          <p:nvPr/>
        </p:nvSpPr>
        <p:spPr>
          <a:xfrm rot="-406515">
            <a:off x="4599519" y="1138056"/>
            <a:ext cx="2992963" cy="1935479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272666891"/>
              </p:ext>
            </p:extLst>
          </p:nvPr>
        </p:nvGraphicFramePr>
        <p:xfrm>
          <a:off x="10058400" y="4610100"/>
          <a:ext cx="7924800" cy="505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2806649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633184" y="2025292"/>
            <a:ext cx="5496141" cy="5368929"/>
            <a:chOff x="0" y="0"/>
            <a:chExt cx="4828540" cy="4716780"/>
          </a:xfrm>
        </p:grpSpPr>
        <p:sp>
          <p:nvSpPr>
            <p:cNvPr id="3" name="Freeform 3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2"/>
              <a:stretch>
                <a:fillRect t="-26865" b="-26865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5075577" y="7837312"/>
            <a:ext cx="2057400" cy="1716780"/>
          </a:xfrm>
          <a:custGeom>
            <a:avLst/>
            <a:gdLst/>
            <a:ahLst/>
            <a:cxnLst/>
            <a:rect l="l" t="t" r="r" b="b"/>
            <a:pathLst>
              <a:path w="2529846" h="2343270">
                <a:moveTo>
                  <a:pt x="0" y="0"/>
                </a:moveTo>
                <a:lnTo>
                  <a:pt x="2529846" y="0"/>
                </a:lnTo>
                <a:lnTo>
                  <a:pt x="2529846" y="2343270"/>
                </a:lnTo>
                <a:lnTo>
                  <a:pt x="0" y="23432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31798" y="7394221"/>
            <a:ext cx="3360034" cy="2524226"/>
          </a:xfrm>
          <a:custGeom>
            <a:avLst/>
            <a:gdLst/>
            <a:ahLst/>
            <a:cxnLst/>
            <a:rect l="l" t="t" r="r" b="b"/>
            <a:pathLst>
              <a:path w="3360034" h="2524226">
                <a:moveTo>
                  <a:pt x="0" y="0"/>
                </a:moveTo>
                <a:lnTo>
                  <a:pt x="3360035" y="0"/>
                </a:lnTo>
                <a:lnTo>
                  <a:pt x="3360035" y="2524226"/>
                </a:lnTo>
                <a:lnTo>
                  <a:pt x="0" y="25242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101188">
            <a:off x="3371242" y="78983"/>
            <a:ext cx="1666581" cy="2013995"/>
          </a:xfrm>
          <a:custGeom>
            <a:avLst/>
            <a:gdLst/>
            <a:ahLst/>
            <a:cxnLst/>
            <a:rect l="l" t="t" r="r" b="b"/>
            <a:pathLst>
              <a:path w="1666581" h="2013995">
                <a:moveTo>
                  <a:pt x="0" y="0"/>
                </a:moveTo>
                <a:lnTo>
                  <a:pt x="1666581" y="0"/>
                </a:lnTo>
                <a:lnTo>
                  <a:pt x="1666581" y="2013995"/>
                </a:lnTo>
                <a:lnTo>
                  <a:pt x="0" y="20139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376352">
            <a:off x="2120278" y="2051394"/>
            <a:ext cx="505486" cy="505486"/>
          </a:xfrm>
          <a:custGeom>
            <a:avLst/>
            <a:gdLst/>
            <a:ahLst/>
            <a:cxnLst/>
            <a:rect l="l" t="t" r="r" b="b"/>
            <a:pathLst>
              <a:path w="505486" h="505486">
                <a:moveTo>
                  <a:pt x="0" y="0"/>
                </a:moveTo>
                <a:lnTo>
                  <a:pt x="505486" y="0"/>
                </a:lnTo>
                <a:lnTo>
                  <a:pt x="505486" y="505486"/>
                </a:lnTo>
                <a:lnTo>
                  <a:pt x="0" y="50548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56612">
            <a:off x="15617095" y="-426133"/>
            <a:ext cx="4124422" cy="2783985"/>
          </a:xfrm>
          <a:custGeom>
            <a:avLst/>
            <a:gdLst/>
            <a:ahLst/>
            <a:cxnLst/>
            <a:rect l="l" t="t" r="r" b="b"/>
            <a:pathLst>
              <a:path w="4124422" h="2783985">
                <a:moveTo>
                  <a:pt x="0" y="0"/>
                </a:moveTo>
                <a:lnTo>
                  <a:pt x="4124422" y="0"/>
                </a:lnTo>
                <a:lnTo>
                  <a:pt x="4124422" y="2783985"/>
                </a:lnTo>
                <a:lnTo>
                  <a:pt x="0" y="27839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4000"/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005032" y="9269276"/>
            <a:ext cx="399000" cy="399000"/>
          </a:xfrm>
          <a:custGeom>
            <a:avLst/>
            <a:gdLst/>
            <a:ahLst/>
            <a:cxnLst/>
            <a:rect l="l" t="t" r="r" b="b"/>
            <a:pathLst>
              <a:path w="399000" h="399000">
                <a:moveTo>
                  <a:pt x="0" y="0"/>
                </a:moveTo>
                <a:lnTo>
                  <a:pt x="399000" y="0"/>
                </a:lnTo>
                <a:lnTo>
                  <a:pt x="399000" y="399000"/>
                </a:lnTo>
                <a:lnTo>
                  <a:pt x="0" y="399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571089" y="487043"/>
            <a:ext cx="11078336" cy="957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uk-UA" sz="37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Можливості адаптації моделей фінансування в Україні</a:t>
            </a:r>
            <a:endParaRPr lang="uk-UA" sz="37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172941" y="2020143"/>
            <a:ext cx="10850223" cy="77559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uk-UA" sz="2800" b="1" dirty="0"/>
              <a:t>Сучасне реформування фінансування охорони здоров’я в </a:t>
            </a:r>
            <a:r>
              <a:rPr lang="uk-UA" sz="2800" b="1" dirty="0" smtClean="0"/>
              <a:t>Україні передбачає </a:t>
            </a:r>
            <a:r>
              <a:rPr lang="uk-UA" sz="2800" b="1" dirty="0"/>
              <a:t>побудову бюджетно-страхової моделі, а саме: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800" dirty="0" smtClean="0"/>
              <a:t>перехід </a:t>
            </a:r>
            <a:r>
              <a:rPr lang="uk-UA" sz="2800" dirty="0"/>
              <a:t>від </a:t>
            </a:r>
            <a:r>
              <a:rPr lang="uk-UA" sz="2800" dirty="0" smtClean="0"/>
              <a:t>бюджетного </a:t>
            </a:r>
            <a:r>
              <a:rPr lang="uk-UA" sz="2800" dirty="0"/>
              <a:t>фінансування </a:t>
            </a:r>
            <a:r>
              <a:rPr lang="uk-UA" sz="2800" dirty="0" smtClean="0"/>
              <a:t>охорони здоров’я </a:t>
            </a:r>
            <a:r>
              <a:rPr lang="uk-UA" sz="2800" dirty="0"/>
              <a:t>за окремими </a:t>
            </a:r>
            <a:r>
              <a:rPr lang="uk-UA" sz="2800" dirty="0" smtClean="0"/>
              <a:t>статтями </a:t>
            </a:r>
            <a:r>
              <a:rPr lang="uk-UA" sz="2800" dirty="0"/>
              <a:t>видатків до </a:t>
            </a:r>
            <a:r>
              <a:rPr lang="uk-UA" sz="2800" dirty="0" smtClean="0"/>
              <a:t>фінансування </a:t>
            </a:r>
            <a:r>
              <a:rPr lang="uk-UA" sz="2800" dirty="0"/>
              <a:t>за </a:t>
            </a:r>
            <a:r>
              <a:rPr lang="uk-UA" sz="2800" dirty="0" smtClean="0"/>
              <a:t>довгостроковими стабільними </a:t>
            </a:r>
            <a:r>
              <a:rPr lang="uk-UA" sz="2800" dirty="0"/>
              <a:t>нормативами</a:t>
            </a:r>
            <a:r>
              <a:rPr lang="uk-UA" sz="2800" dirty="0" smtClean="0"/>
              <a:t>, які </a:t>
            </a:r>
            <a:r>
              <a:rPr lang="uk-UA" sz="2800" dirty="0"/>
              <a:t>враховують </a:t>
            </a:r>
            <a:r>
              <a:rPr lang="uk-UA" sz="2800" dirty="0" smtClean="0"/>
              <a:t>особливості та </a:t>
            </a:r>
            <a:r>
              <a:rPr lang="uk-UA" sz="2800" dirty="0"/>
              <a:t>спрямованість </a:t>
            </a:r>
            <a:r>
              <a:rPr lang="uk-UA" sz="2800" dirty="0" smtClean="0"/>
              <a:t>діяльності медичних </a:t>
            </a:r>
            <a:r>
              <a:rPr lang="uk-UA" sz="2800" dirty="0"/>
              <a:t>закладів;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800" dirty="0" smtClean="0"/>
              <a:t>поєднання </a:t>
            </a:r>
            <a:r>
              <a:rPr lang="uk-UA" sz="2800" dirty="0"/>
              <a:t>бюджетного фінансування медичних </a:t>
            </a:r>
            <a:r>
              <a:rPr lang="uk-UA" sz="2800" dirty="0" smtClean="0"/>
              <a:t>установ з </a:t>
            </a:r>
            <a:r>
              <a:rPr lang="uk-UA" sz="2800" dirty="0"/>
              <a:t>розвитком страхової медицини та платних послуг населенню</a:t>
            </a:r>
            <a:r>
              <a:rPr lang="uk-UA" sz="2800" dirty="0" smtClean="0"/>
              <a:t>, обслуговування </a:t>
            </a:r>
            <a:r>
              <a:rPr lang="uk-UA" sz="2800" dirty="0"/>
              <a:t>підприємств і організацій за договорами;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800" dirty="0" smtClean="0"/>
              <a:t>посилення </a:t>
            </a:r>
            <a:r>
              <a:rPr lang="uk-UA" sz="2800" dirty="0"/>
              <a:t>самостійності медичних закладів, </a:t>
            </a:r>
            <a:r>
              <a:rPr lang="uk-UA" sz="2800" dirty="0" smtClean="0"/>
              <a:t>зростання ініціативи </a:t>
            </a:r>
            <a:r>
              <a:rPr lang="uk-UA" sz="2800" dirty="0"/>
              <a:t>трудових колективів у вирішенні питань </a:t>
            </a:r>
            <a:r>
              <a:rPr lang="uk-UA" sz="2800" dirty="0" smtClean="0"/>
              <a:t>економічної діяльності </a:t>
            </a:r>
            <a:r>
              <a:rPr lang="uk-UA" sz="2800" dirty="0"/>
              <a:t>та соціального розвитку;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800" dirty="0" smtClean="0"/>
              <a:t>встановлення </a:t>
            </a:r>
            <a:r>
              <a:rPr lang="uk-UA" sz="2800" dirty="0"/>
              <a:t>прямої залежності оплати праці, </a:t>
            </a:r>
            <a:r>
              <a:rPr lang="uk-UA" sz="2800" dirty="0" smtClean="0"/>
              <a:t>соціального розвитку</a:t>
            </a:r>
            <a:r>
              <a:rPr lang="uk-UA" sz="2800" dirty="0"/>
              <a:t>, матеріального стимулювання від кінцевих </a:t>
            </a:r>
            <a:r>
              <a:rPr lang="uk-UA" sz="2800" dirty="0" smtClean="0"/>
              <a:t>результатів діяльності </a:t>
            </a:r>
            <a:r>
              <a:rPr lang="uk-UA" sz="2800" dirty="0"/>
              <a:t>медичних закладів, якості медичних послуг, </a:t>
            </a:r>
            <a:r>
              <a:rPr lang="uk-UA" sz="2800" dirty="0" smtClean="0"/>
              <a:t>ефективності </a:t>
            </a:r>
            <a:r>
              <a:rPr lang="uk-UA" sz="2800" dirty="0"/>
              <a:t>праці;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800" dirty="0" smtClean="0"/>
              <a:t>використання </a:t>
            </a:r>
            <a:r>
              <a:rPr lang="uk-UA" sz="2800" dirty="0"/>
              <a:t>різних форм господарювання, </a:t>
            </a:r>
            <a:r>
              <a:rPr lang="uk-UA" sz="2800" dirty="0" smtClean="0"/>
              <a:t>включаючи орендні </a:t>
            </a:r>
            <a:r>
              <a:rPr lang="uk-UA" sz="2800" dirty="0"/>
              <a:t>відносини, індивідуальну трудову діяльність.</a:t>
            </a:r>
            <a:endParaRPr lang="uk-UA" sz="28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  <p:extLst>
      <p:ext uri="{BB962C8B-B14F-4D97-AF65-F5344CB8AC3E}">
        <p14:creationId xmlns:p14="http://schemas.microsoft.com/office/powerpoint/2010/main" val="533076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35455" y="4207450"/>
            <a:ext cx="3854338" cy="3303758"/>
          </a:xfrm>
          <a:custGeom>
            <a:avLst/>
            <a:gdLst/>
            <a:ahLst/>
            <a:cxnLst/>
            <a:rect l="l" t="t" r="r" b="b"/>
            <a:pathLst>
              <a:path w="3911488" h="3911488">
                <a:moveTo>
                  <a:pt x="0" y="0"/>
                </a:moveTo>
                <a:lnTo>
                  <a:pt x="3911488" y="0"/>
                </a:lnTo>
                <a:lnTo>
                  <a:pt x="3911488" y="3911487"/>
                </a:lnTo>
                <a:lnTo>
                  <a:pt x="0" y="3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3" name="Freeform 3"/>
          <p:cNvSpPr/>
          <p:nvPr/>
        </p:nvSpPr>
        <p:spPr>
          <a:xfrm>
            <a:off x="9480293" y="4271651"/>
            <a:ext cx="3582436" cy="3239558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2" y="0"/>
                </a:lnTo>
                <a:lnTo>
                  <a:pt x="3505602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4" name="Freeform 4"/>
          <p:cNvSpPr/>
          <p:nvPr/>
        </p:nvSpPr>
        <p:spPr>
          <a:xfrm>
            <a:off x="13262120" y="4315505"/>
            <a:ext cx="3578080" cy="3233283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3" y="0"/>
                </a:lnTo>
                <a:lnTo>
                  <a:pt x="3505603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5" name="Freeform 5"/>
          <p:cNvSpPr/>
          <p:nvPr/>
        </p:nvSpPr>
        <p:spPr>
          <a:xfrm>
            <a:off x="6951013" y="3622561"/>
            <a:ext cx="789132" cy="1059238"/>
          </a:xfrm>
          <a:custGeom>
            <a:avLst/>
            <a:gdLst/>
            <a:ahLst/>
            <a:cxnLst/>
            <a:rect l="l" t="t" r="r" b="b"/>
            <a:pathLst>
              <a:path w="789132" h="1059238">
                <a:moveTo>
                  <a:pt x="0" y="0"/>
                </a:moveTo>
                <a:lnTo>
                  <a:pt x="789133" y="0"/>
                </a:lnTo>
                <a:lnTo>
                  <a:pt x="789133" y="1059238"/>
                </a:lnTo>
                <a:lnTo>
                  <a:pt x="0" y="1059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0512627" y="3729121"/>
            <a:ext cx="1174235" cy="1172767"/>
          </a:xfrm>
          <a:custGeom>
            <a:avLst/>
            <a:gdLst/>
            <a:ahLst/>
            <a:cxnLst/>
            <a:rect l="l" t="t" r="r" b="b"/>
            <a:pathLst>
              <a:path w="1174235" h="1172767">
                <a:moveTo>
                  <a:pt x="0" y="0"/>
                </a:moveTo>
                <a:lnTo>
                  <a:pt x="1174234" y="0"/>
                </a:lnTo>
                <a:lnTo>
                  <a:pt x="1174234" y="1172767"/>
                </a:lnTo>
                <a:lnTo>
                  <a:pt x="0" y="11727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242968" y="4152180"/>
            <a:ext cx="3935946" cy="3359028"/>
          </a:xfrm>
          <a:custGeom>
            <a:avLst/>
            <a:gdLst/>
            <a:ahLst/>
            <a:cxnLst/>
            <a:rect l="l" t="t" r="r" b="b"/>
            <a:pathLst>
              <a:path w="4060220" h="4060220">
                <a:moveTo>
                  <a:pt x="0" y="0"/>
                </a:moveTo>
                <a:lnTo>
                  <a:pt x="4060220" y="0"/>
                </a:lnTo>
                <a:lnTo>
                  <a:pt x="4060220" y="4060220"/>
                </a:lnTo>
                <a:lnTo>
                  <a:pt x="0" y="4060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8" name="Freeform 8"/>
          <p:cNvSpPr/>
          <p:nvPr/>
        </p:nvSpPr>
        <p:spPr>
          <a:xfrm>
            <a:off x="2788384" y="4207450"/>
            <a:ext cx="1296864" cy="1388878"/>
          </a:xfrm>
          <a:custGeom>
            <a:avLst/>
            <a:gdLst/>
            <a:ahLst/>
            <a:cxnLst/>
            <a:rect l="l" t="t" r="r" b="b"/>
            <a:pathLst>
              <a:path w="1296864" h="1388878">
                <a:moveTo>
                  <a:pt x="0" y="0"/>
                </a:moveTo>
                <a:lnTo>
                  <a:pt x="1296865" y="0"/>
                </a:lnTo>
                <a:lnTo>
                  <a:pt x="1296865" y="1388877"/>
                </a:lnTo>
                <a:lnTo>
                  <a:pt x="0" y="13888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4384044" y="3620629"/>
            <a:ext cx="1271650" cy="1281259"/>
          </a:xfrm>
          <a:custGeom>
            <a:avLst/>
            <a:gdLst/>
            <a:ahLst/>
            <a:cxnLst/>
            <a:rect l="l" t="t" r="r" b="b"/>
            <a:pathLst>
              <a:path w="1271650" h="1281259">
                <a:moveTo>
                  <a:pt x="0" y="0"/>
                </a:moveTo>
                <a:lnTo>
                  <a:pt x="1271650" y="0"/>
                </a:lnTo>
                <a:lnTo>
                  <a:pt x="1271650" y="1281259"/>
                </a:lnTo>
                <a:lnTo>
                  <a:pt x="0" y="12812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406515">
            <a:off x="15174647" y="120837"/>
            <a:ext cx="4235136" cy="2874598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258917">
            <a:off x="454160" y="7753145"/>
            <a:ext cx="2840980" cy="3010310"/>
          </a:xfrm>
          <a:custGeom>
            <a:avLst/>
            <a:gdLst/>
            <a:ahLst/>
            <a:cxnLst/>
            <a:rect l="l" t="t" r="r" b="b"/>
            <a:pathLst>
              <a:path w="2840980" h="3010310">
                <a:moveTo>
                  <a:pt x="0" y="0"/>
                </a:moveTo>
                <a:lnTo>
                  <a:pt x="2840979" y="0"/>
                </a:lnTo>
                <a:lnTo>
                  <a:pt x="2840979" y="3010310"/>
                </a:lnTo>
                <a:lnTo>
                  <a:pt x="0" y="30103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067217" y="1869681"/>
            <a:ext cx="1971535" cy="179903"/>
          </a:xfrm>
          <a:custGeom>
            <a:avLst/>
            <a:gdLst/>
            <a:ahLst/>
            <a:cxnLst/>
            <a:rect l="l" t="t" r="r" b="b"/>
            <a:pathLst>
              <a:path w="1971535" h="179903">
                <a:moveTo>
                  <a:pt x="0" y="0"/>
                </a:moveTo>
                <a:lnTo>
                  <a:pt x="1971535" y="0"/>
                </a:lnTo>
                <a:lnTo>
                  <a:pt x="1971535" y="179902"/>
                </a:lnTo>
                <a:lnTo>
                  <a:pt x="0" y="17990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12483" y="3235219"/>
            <a:ext cx="830042" cy="972231"/>
          </a:xfrm>
          <a:custGeom>
            <a:avLst/>
            <a:gdLst/>
            <a:ahLst/>
            <a:cxnLst/>
            <a:rect l="l" t="t" r="r" b="b"/>
            <a:pathLst>
              <a:path w="830042" h="972231">
                <a:moveTo>
                  <a:pt x="0" y="0"/>
                </a:moveTo>
                <a:lnTo>
                  <a:pt x="830042" y="0"/>
                </a:lnTo>
                <a:lnTo>
                  <a:pt x="830042" y="972231"/>
                </a:lnTo>
                <a:lnTo>
                  <a:pt x="0" y="97223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=""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6482961" y="8225799"/>
            <a:ext cx="981881" cy="742547"/>
          </a:xfrm>
          <a:custGeom>
            <a:avLst/>
            <a:gdLst/>
            <a:ahLst/>
            <a:cxnLst/>
            <a:rect l="l" t="t" r="r" b="b"/>
            <a:pathLst>
              <a:path w="981881" h="742547">
                <a:moveTo>
                  <a:pt x="981880" y="0"/>
                </a:moveTo>
                <a:lnTo>
                  <a:pt x="0" y="0"/>
                </a:lnTo>
                <a:lnTo>
                  <a:pt x="0" y="742548"/>
                </a:lnTo>
                <a:lnTo>
                  <a:pt x="981880" y="742548"/>
                </a:lnTo>
                <a:lnTo>
                  <a:pt x="98188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=""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1028700" y="-12305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=""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006641" y="716476"/>
            <a:ext cx="11353801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uk-UA" sz="36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Ресурси закладів охорони здоров’я</a:t>
            </a:r>
            <a:endParaRPr lang="uk-UA" sz="36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793924" y="5662062"/>
            <a:ext cx="2919900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 smtClean="0"/>
              <a:t>природні (земля, вода, сонячна енергія, повітря, лісові</a:t>
            </a:r>
          </a:p>
          <a:p>
            <a:pPr algn="ctr">
              <a:lnSpc>
                <a:spcPts val="3220"/>
              </a:lnSpc>
            </a:pPr>
            <a:r>
              <a:rPr lang="uk-UA" sz="2400" dirty="0" smtClean="0"/>
              <a:t>масиви і т. д.);</a:t>
            </a:r>
            <a:endParaRPr lang="uk-UA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691996" y="5777051"/>
            <a:ext cx="3398406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 smtClean="0"/>
              <a:t>матеріальні (будівлі, устаткування, сировина, матеріали і т. д.);</a:t>
            </a:r>
            <a:endParaRPr lang="uk-UA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668438" y="5530538"/>
            <a:ext cx="3129311" cy="1185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2"/>
              </a:lnSpc>
            </a:pPr>
            <a:r>
              <a:rPr lang="uk-UA" sz="2400" dirty="0" smtClean="0"/>
              <a:t>трудові (робітники, службовці, керівники і т. д.);</a:t>
            </a:r>
            <a:endParaRPr lang="uk-UA" sz="2209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319270" y="5444403"/>
            <a:ext cx="3257953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 smtClean="0"/>
              <a:t>фінансові (прибуток, статутні фонди, грошові кошти і т. д.).</a:t>
            </a:r>
            <a:endParaRPr lang="uk-UA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202667" y="7766345"/>
            <a:ext cx="10174251" cy="224676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dirty="0"/>
              <a:t>Природні, матеріальні і трудові ресурси властиві </a:t>
            </a:r>
            <a:r>
              <a:rPr lang="uk-UA" sz="2800" dirty="0" smtClean="0"/>
              <a:t>будь-якому виробництву</a:t>
            </a:r>
            <a:r>
              <a:rPr lang="uk-UA" sz="2800" dirty="0"/>
              <a:t>, організації, установі, будь-якої сфери діяльності</a:t>
            </a:r>
            <a:r>
              <a:rPr lang="uk-UA" sz="2800" dirty="0" smtClean="0"/>
              <a:t>, тому </a:t>
            </a:r>
            <a:r>
              <a:rPr lang="uk-UA" sz="2800" dirty="0"/>
              <a:t>їх називають – </a:t>
            </a:r>
            <a:r>
              <a:rPr lang="uk-UA" sz="2800" b="1" dirty="0"/>
              <a:t>базовими ресурсами</a:t>
            </a:r>
            <a:r>
              <a:rPr lang="uk-UA" sz="2800" dirty="0"/>
              <a:t>. Фінансові ресурси</a:t>
            </a:r>
          </a:p>
          <a:p>
            <a:pPr algn="ctr"/>
            <a:r>
              <a:rPr lang="uk-UA" sz="2800" dirty="0"/>
              <a:t>виникли на ринковому етапі розвитку суспільного виробництва</a:t>
            </a:r>
            <a:r>
              <a:rPr lang="uk-UA" sz="2800" dirty="0" smtClean="0"/>
              <a:t>, тому </a:t>
            </a:r>
            <a:r>
              <a:rPr lang="uk-UA" sz="2800" dirty="0"/>
              <a:t>їх відносять до </a:t>
            </a:r>
            <a:r>
              <a:rPr lang="uk-UA" sz="2800" b="1" dirty="0"/>
              <a:t>похідних ресурсів.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743199" y="2619253"/>
            <a:ext cx="100545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NewtonU-Bold"/>
              </a:rPr>
              <a:t>В економіці ресурси прийнято розділяти на чотири групи: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564327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449800" y="1421031"/>
            <a:ext cx="749303" cy="800323"/>
          </a:xfrm>
          <a:custGeom>
            <a:avLst/>
            <a:gdLst/>
            <a:ahLst/>
            <a:cxnLst/>
            <a:rect l="l" t="t" r="r" b="b"/>
            <a:pathLst>
              <a:path w="749303" h="800323">
                <a:moveTo>
                  <a:pt x="0" y="0"/>
                </a:moveTo>
                <a:lnTo>
                  <a:pt x="749302" y="0"/>
                </a:lnTo>
                <a:lnTo>
                  <a:pt x="749302" y="800323"/>
                </a:lnTo>
                <a:lnTo>
                  <a:pt x="0" y="8003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30600" y="241513"/>
            <a:ext cx="1710823" cy="1182607"/>
          </a:xfrm>
          <a:custGeom>
            <a:avLst/>
            <a:gdLst/>
            <a:ahLst/>
            <a:cxnLst/>
            <a:rect l="l" t="t" r="r" b="b"/>
            <a:pathLst>
              <a:path w="1710823" h="1182607">
                <a:moveTo>
                  <a:pt x="0" y="0"/>
                </a:moveTo>
                <a:lnTo>
                  <a:pt x="1710824" y="0"/>
                </a:lnTo>
                <a:lnTo>
                  <a:pt x="1710824" y="1182607"/>
                </a:lnTo>
                <a:lnTo>
                  <a:pt x="0" y="11826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7179231" y="2857500"/>
            <a:ext cx="541138" cy="676422"/>
          </a:xfrm>
          <a:custGeom>
            <a:avLst/>
            <a:gdLst/>
            <a:ahLst/>
            <a:cxnLst/>
            <a:rect l="l" t="t" r="r" b="b"/>
            <a:pathLst>
              <a:path w="541138" h="676422">
                <a:moveTo>
                  <a:pt x="0" y="0"/>
                </a:moveTo>
                <a:lnTo>
                  <a:pt x="541138" y="0"/>
                </a:lnTo>
                <a:lnTo>
                  <a:pt x="541138" y="676422"/>
                </a:lnTo>
                <a:lnTo>
                  <a:pt x="0" y="6764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33400" y="289819"/>
            <a:ext cx="1207193" cy="1148343"/>
          </a:xfrm>
          <a:custGeom>
            <a:avLst/>
            <a:gdLst/>
            <a:ahLst/>
            <a:cxnLst/>
            <a:rect l="l" t="t" r="r" b="b"/>
            <a:pathLst>
              <a:path w="1207193" h="1148343">
                <a:moveTo>
                  <a:pt x="0" y="0"/>
                </a:moveTo>
                <a:lnTo>
                  <a:pt x="1207194" y="0"/>
                </a:lnTo>
                <a:lnTo>
                  <a:pt x="1207194" y="1148342"/>
                </a:lnTo>
                <a:lnTo>
                  <a:pt x="0" y="11483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367765"/>
            <a:ext cx="15977855" cy="496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uk-UA" sz="38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Ресурси закладів охорони здоров’я</a:t>
            </a:r>
          </a:p>
        </p:txBody>
      </p:sp>
      <p:sp>
        <p:nvSpPr>
          <p:cNvPr id="9" name="Freeform 5"/>
          <p:cNvSpPr/>
          <p:nvPr/>
        </p:nvSpPr>
        <p:spPr>
          <a:xfrm>
            <a:off x="2186116" y="911639"/>
            <a:ext cx="2307220" cy="2524226"/>
          </a:xfrm>
          <a:custGeom>
            <a:avLst/>
            <a:gdLst/>
            <a:ahLst/>
            <a:cxnLst/>
            <a:rect l="l" t="t" r="r" b="b"/>
            <a:pathLst>
              <a:path w="3360034" h="2524226">
                <a:moveTo>
                  <a:pt x="0" y="0"/>
                </a:moveTo>
                <a:lnTo>
                  <a:pt x="3360035" y="0"/>
                </a:lnTo>
                <a:lnTo>
                  <a:pt x="3360035" y="2524226"/>
                </a:lnTo>
                <a:lnTo>
                  <a:pt x="0" y="25242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5"/>
          <p:cNvSpPr/>
          <p:nvPr/>
        </p:nvSpPr>
        <p:spPr>
          <a:xfrm>
            <a:off x="8045005" y="1006843"/>
            <a:ext cx="2590800" cy="2429022"/>
          </a:xfrm>
          <a:custGeom>
            <a:avLst/>
            <a:gdLst/>
            <a:ahLst/>
            <a:cxnLst/>
            <a:rect l="l" t="t" r="r" b="b"/>
            <a:pathLst>
              <a:path w="3360034" h="2524226">
                <a:moveTo>
                  <a:pt x="0" y="0"/>
                </a:moveTo>
                <a:lnTo>
                  <a:pt x="3360035" y="0"/>
                </a:lnTo>
                <a:lnTo>
                  <a:pt x="3360035" y="2524226"/>
                </a:lnTo>
                <a:lnTo>
                  <a:pt x="0" y="25242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5"/>
          <p:cNvSpPr/>
          <p:nvPr/>
        </p:nvSpPr>
        <p:spPr>
          <a:xfrm>
            <a:off x="14016434" y="990243"/>
            <a:ext cx="1956486" cy="2476857"/>
          </a:xfrm>
          <a:custGeom>
            <a:avLst/>
            <a:gdLst/>
            <a:ahLst/>
            <a:cxnLst/>
            <a:rect l="l" t="t" r="r" b="b"/>
            <a:pathLst>
              <a:path w="3360034" h="2524226">
                <a:moveTo>
                  <a:pt x="0" y="0"/>
                </a:moveTo>
                <a:lnTo>
                  <a:pt x="3360035" y="0"/>
                </a:lnTo>
                <a:lnTo>
                  <a:pt x="3360035" y="2524226"/>
                </a:lnTo>
                <a:lnTo>
                  <a:pt x="0" y="25242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Прямоугольник 11"/>
          <p:cNvSpPr/>
          <p:nvPr/>
        </p:nvSpPr>
        <p:spPr>
          <a:xfrm>
            <a:off x="613314" y="3616381"/>
            <a:ext cx="388620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i="1" dirty="0">
                <a:latin typeface="NewtonU-Italic"/>
              </a:rPr>
              <a:t>Матеріальні ресурси </a:t>
            </a:r>
            <a:endParaRPr lang="uk-UA" sz="28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705600" y="3821961"/>
            <a:ext cx="44196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i="1" dirty="0" smtClean="0">
                <a:latin typeface="NewtonU-Italic"/>
              </a:rPr>
              <a:t>Трудові ресурси</a:t>
            </a:r>
            <a:endParaRPr lang="uk-UA" sz="2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2759823" y="3869696"/>
            <a:ext cx="51816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i="1" dirty="0">
                <a:latin typeface="NewtonU-Italic"/>
              </a:rPr>
              <a:t>Фінансові ресурси </a:t>
            </a:r>
            <a:endParaRPr lang="uk-UA" sz="2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28600" y="4703331"/>
            <a:ext cx="5943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NewtonU"/>
              </a:rPr>
              <a:t> це сукупність природних та інвестованих ресурсів. У структурному відношенні вони включають: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NewtonU"/>
              </a:rPr>
              <a:t>медикаменти,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NewtonU"/>
              </a:rPr>
              <a:t>Медичне устаткування,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NewtonU"/>
              </a:rPr>
              <a:t> апаратуру,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NewtonU"/>
              </a:rPr>
              <a:t>медичні інструменти,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NewtonU"/>
              </a:rPr>
              <a:t>перев’язувальні засоби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NewtonU"/>
              </a:rPr>
              <a:t>засоби догляду за хворими і т. п.</a:t>
            </a:r>
            <a:endParaRPr lang="uk-UA" sz="2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591300" y="4845148"/>
            <a:ext cx="4648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NewtonU"/>
              </a:rPr>
              <a:t>це медичні кадри: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NewtonU"/>
              </a:rPr>
              <a:t>лікарі,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NewtonU"/>
              </a:rPr>
              <a:t>медичні сестри,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NewtonU"/>
              </a:rPr>
              <a:t>Фармацевти,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NewtonU"/>
              </a:rPr>
              <a:t>Асистенти фармацевтів</a:t>
            </a:r>
            <a:endParaRPr lang="uk-UA" sz="2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2759823" y="4863370"/>
            <a:ext cx="512344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NewtonU"/>
              </a:rPr>
              <a:t>це сукупність грошових коштів (власних, позикових, залучених), що знаходяться у фінансово-господарському обороті та використовуються в процесі підприємницької</a:t>
            </a:r>
          </a:p>
          <a:p>
            <a:pPr algn="just"/>
            <a:r>
              <a:rPr lang="uk-UA" sz="2400" dirty="0" smtClean="0">
                <a:latin typeface="NewtonU"/>
              </a:rPr>
              <a:t>діяльності медичної установи.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205888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 rot="-969902" flipH="1" flipV="1">
            <a:off x="418107" y="240488"/>
            <a:ext cx="2240428" cy="2097601"/>
          </a:xfrm>
          <a:custGeom>
            <a:avLst/>
            <a:gdLst/>
            <a:ahLst/>
            <a:cxnLst/>
            <a:rect l="l" t="t" r="r" b="b"/>
            <a:pathLst>
              <a:path w="2240428" h="2097601">
                <a:moveTo>
                  <a:pt x="2240428" y="2097601"/>
                </a:moveTo>
                <a:lnTo>
                  <a:pt x="0" y="2097601"/>
                </a:lnTo>
                <a:lnTo>
                  <a:pt x="0" y="0"/>
                </a:lnTo>
                <a:lnTo>
                  <a:pt x="2240428" y="0"/>
                </a:lnTo>
                <a:lnTo>
                  <a:pt x="2240428" y="20976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050075">
            <a:off x="15286593" y="7515482"/>
            <a:ext cx="3437981" cy="2853524"/>
          </a:xfrm>
          <a:custGeom>
            <a:avLst/>
            <a:gdLst/>
            <a:ahLst/>
            <a:cxnLst/>
            <a:rect l="l" t="t" r="r" b="b"/>
            <a:pathLst>
              <a:path w="3437981" h="2853524">
                <a:moveTo>
                  <a:pt x="0" y="0"/>
                </a:moveTo>
                <a:lnTo>
                  <a:pt x="3437981" y="0"/>
                </a:lnTo>
                <a:lnTo>
                  <a:pt x="3437981" y="2853524"/>
                </a:lnTo>
                <a:lnTo>
                  <a:pt x="0" y="28535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4000"/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6403606" y="203402"/>
            <a:ext cx="2172141" cy="2066249"/>
          </a:xfrm>
          <a:custGeom>
            <a:avLst/>
            <a:gdLst/>
            <a:ahLst/>
            <a:cxnLst/>
            <a:rect l="l" t="t" r="r" b="b"/>
            <a:pathLst>
              <a:path w="2172141" h="2066249">
                <a:moveTo>
                  <a:pt x="0" y="0"/>
                </a:moveTo>
                <a:lnTo>
                  <a:pt x="2172140" y="0"/>
                </a:lnTo>
                <a:lnTo>
                  <a:pt x="2172140" y="2066249"/>
                </a:lnTo>
                <a:lnTo>
                  <a:pt x="0" y="206624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9086002"/>
            <a:ext cx="1378386" cy="344596"/>
          </a:xfrm>
          <a:custGeom>
            <a:avLst/>
            <a:gdLst/>
            <a:ahLst/>
            <a:cxnLst/>
            <a:rect l="l" t="t" r="r" b="b"/>
            <a:pathLst>
              <a:path w="1378386" h="344596">
                <a:moveTo>
                  <a:pt x="0" y="0"/>
                </a:moveTo>
                <a:lnTo>
                  <a:pt x="1378386" y="0"/>
                </a:lnTo>
                <a:lnTo>
                  <a:pt x="1378386" y="344596"/>
                </a:lnTo>
                <a:lnTo>
                  <a:pt x="0" y="34459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094584" y="673280"/>
            <a:ext cx="13138180" cy="652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uk-UA" sz="50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Групи фінансових ресурсів організації</a:t>
            </a:r>
            <a:endParaRPr lang="en-US" sz="50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951440"/>
              </p:ext>
            </p:extLst>
          </p:nvPr>
        </p:nvGraphicFramePr>
        <p:xfrm>
          <a:off x="2133600" y="2400300"/>
          <a:ext cx="13487400" cy="625764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3371850"/>
                <a:gridCol w="3371850"/>
                <a:gridCol w="3371850"/>
                <a:gridCol w="3371850"/>
              </a:tblGrid>
              <a:tr h="323841">
                <a:tc>
                  <a:txBody>
                    <a:bodyPr/>
                    <a:lstStyle/>
                    <a:p>
                      <a:r>
                        <a:rPr lang="uk-UA" sz="2000" dirty="0"/>
                        <a:t>Група фінансових ресурсів</a:t>
                      </a:r>
                    </a:p>
                  </a:txBody>
                  <a:tcPr marL="40410" marR="40410" marT="20205" marB="20205" anchor="ctr"/>
                </a:tc>
                <a:tc>
                  <a:txBody>
                    <a:bodyPr/>
                    <a:lstStyle/>
                    <a:p>
                      <a:r>
                        <a:rPr lang="uk-UA" sz="2000"/>
                        <a:t>Визначення</a:t>
                      </a:r>
                    </a:p>
                  </a:txBody>
                  <a:tcPr marL="40410" marR="40410" marT="20205" marB="20205" anchor="ctr"/>
                </a:tc>
                <a:tc>
                  <a:txBody>
                    <a:bodyPr/>
                    <a:lstStyle/>
                    <a:p>
                      <a:r>
                        <a:rPr lang="uk-UA" sz="2000"/>
                        <a:t>Джерела та складові</a:t>
                      </a:r>
                    </a:p>
                  </a:txBody>
                  <a:tcPr marL="40410" marR="40410" marT="20205" marB="20205" anchor="ctr"/>
                </a:tc>
                <a:tc>
                  <a:txBody>
                    <a:bodyPr/>
                    <a:lstStyle/>
                    <a:p>
                      <a:r>
                        <a:rPr lang="uk-UA" sz="2000"/>
                        <a:t>Особливості використання</a:t>
                      </a:r>
                    </a:p>
                  </a:txBody>
                  <a:tcPr marL="40410" marR="40410" marT="20205" marB="20205" anchor="ctr"/>
                </a:tc>
              </a:tr>
              <a:tr h="2546263">
                <a:tc>
                  <a:txBody>
                    <a:bodyPr/>
                    <a:lstStyle/>
                    <a:p>
                      <a:r>
                        <a:rPr lang="uk-UA" sz="2000"/>
                        <a:t>1. Власні фінансові ресурси</a:t>
                      </a:r>
                    </a:p>
                  </a:txBody>
                  <a:tcPr marL="40410" marR="40410" marT="20205" marB="20205" anchor="ctr"/>
                </a:tc>
                <a:tc>
                  <a:txBody>
                    <a:bodyPr/>
                    <a:lstStyle/>
                    <a:p>
                      <a:r>
                        <a:rPr lang="ru-RU" sz="2000" dirty="0" err="1"/>
                        <a:t>Базова</a:t>
                      </a:r>
                      <a:r>
                        <a:rPr lang="ru-RU" sz="2000" dirty="0"/>
                        <a:t> </a:t>
                      </a:r>
                      <a:r>
                        <a:rPr lang="ru-RU" sz="2000" dirty="0" err="1"/>
                        <a:t>частина</a:t>
                      </a:r>
                      <a:r>
                        <a:rPr lang="ru-RU" sz="2000" dirty="0"/>
                        <a:t> </a:t>
                      </a:r>
                      <a:r>
                        <a:rPr lang="ru-RU" sz="2000" dirty="0" err="1"/>
                        <a:t>фінансових</a:t>
                      </a:r>
                      <a:r>
                        <a:rPr lang="ru-RU" sz="2000" dirty="0"/>
                        <a:t> </a:t>
                      </a:r>
                      <a:r>
                        <a:rPr lang="ru-RU" sz="2000" dirty="0" err="1"/>
                        <a:t>ресурсів</a:t>
                      </a:r>
                      <a:r>
                        <a:rPr lang="ru-RU" sz="2000" dirty="0"/>
                        <a:t>, </a:t>
                      </a:r>
                      <a:r>
                        <a:rPr lang="ru-RU" sz="2000" dirty="0" err="1"/>
                        <a:t>формуються</a:t>
                      </a:r>
                      <a:r>
                        <a:rPr lang="ru-RU" sz="2000" dirty="0"/>
                        <a:t> при створенні </a:t>
                      </a:r>
                      <a:r>
                        <a:rPr lang="ru-RU" sz="2000" dirty="0" err="1"/>
                        <a:t>організації</a:t>
                      </a:r>
                      <a:r>
                        <a:rPr lang="ru-RU" sz="2000" dirty="0"/>
                        <a:t> та </a:t>
                      </a:r>
                      <a:r>
                        <a:rPr lang="ru-RU" sz="2000" dirty="0" err="1"/>
                        <a:t>використовуються</a:t>
                      </a:r>
                      <a:r>
                        <a:rPr lang="ru-RU" sz="2000" dirty="0"/>
                        <a:t> </a:t>
                      </a:r>
                      <a:r>
                        <a:rPr lang="ru-RU" sz="2000" dirty="0" err="1"/>
                        <a:t>постійно</a:t>
                      </a:r>
                      <a:endParaRPr lang="ru-RU" sz="2000" dirty="0"/>
                    </a:p>
                  </a:txBody>
                  <a:tcPr marL="40410" marR="40410" marT="20205" marB="20205" anchor="ctr"/>
                </a:tc>
                <a:tc>
                  <a:txBody>
                    <a:bodyPr/>
                    <a:lstStyle/>
                    <a:p>
                      <a:r>
                        <a:rPr lang="uk-UA" sz="2000"/>
                        <a:t>- Статутний фонд (капітал)- Внески учасників та акціонерів- Прибуток, що залишається у розпорядженні- Амортизаційні відрахування- Виплати персоналу- Бюджетне та цільове фінансування- Добродійні внески, гуманітарна допомога</a:t>
                      </a:r>
                    </a:p>
                  </a:txBody>
                  <a:tcPr marL="40410" marR="40410" marT="20205" marB="20205" anchor="ctr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Використовуються безпосередньо для забезпечення діяльності; при нестачі — залучаються інші джерела фінансування</a:t>
                      </a:r>
                    </a:p>
                  </a:txBody>
                  <a:tcPr marL="40410" marR="40410" marT="20205" marB="20205" anchor="ctr"/>
                </a:tc>
              </a:tr>
              <a:tr h="1296151">
                <a:tc>
                  <a:txBody>
                    <a:bodyPr/>
                    <a:lstStyle/>
                    <a:p>
                      <a:r>
                        <a:rPr lang="uk-UA" sz="2000"/>
                        <a:t>2. Позикові фінансові ресурси</a:t>
                      </a:r>
                    </a:p>
                  </a:txBody>
                  <a:tcPr marL="40410" marR="40410" marT="20205" marB="20205" anchor="ctr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Тимчасова додаткова потреба у коштах, що покривається кредитами</a:t>
                      </a:r>
                    </a:p>
                  </a:txBody>
                  <a:tcPr marL="40410" marR="40410" marT="20205" marB="20205" anchor="ctr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- Кредити фінансово-кредитних установ під відсоток на поворотній і терміновій основі</a:t>
                      </a:r>
                    </a:p>
                  </a:txBody>
                  <a:tcPr marL="40410" marR="40410" marT="20205" marB="20205" anchor="ctr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Ефективні завдяки швидкому кругообігу, цільовому призначенню, контролю за використанням; супроводжуються відсотком</a:t>
                      </a:r>
                    </a:p>
                  </a:txBody>
                  <a:tcPr marL="40410" marR="40410" marT="20205" marB="20205" anchor="ctr"/>
                </a:tc>
              </a:tr>
              <a:tr h="1018348">
                <a:tc>
                  <a:txBody>
                    <a:bodyPr/>
                    <a:lstStyle/>
                    <a:p>
                      <a:r>
                        <a:rPr lang="uk-UA" sz="2000"/>
                        <a:t>3. Залучені фінансові ресурси</a:t>
                      </a:r>
                    </a:p>
                  </a:txBody>
                  <a:tcPr marL="40410" marR="40410" marT="20205" marB="20205" anchor="ctr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Тимчасово вільні залишки фондів і резервів організації, що не використовуються за цільовим призначенням</a:t>
                      </a:r>
                    </a:p>
                  </a:txBody>
                  <a:tcPr marL="40410" marR="40410" marT="20205" marB="20205" anchor="ctr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- Залишки фондів та резервів- Резерви майбутніх платежів</a:t>
                      </a:r>
                    </a:p>
                  </a:txBody>
                  <a:tcPr marL="40410" marR="40410" marT="20205" marB="20205" anchor="ctr"/>
                </a:tc>
                <a:tc>
                  <a:txBody>
                    <a:bodyPr/>
                    <a:lstStyle/>
                    <a:p>
                      <a:r>
                        <a:rPr lang="ru-RU" sz="2000" dirty="0" err="1"/>
                        <a:t>Можуть</a:t>
                      </a:r>
                      <a:r>
                        <a:rPr lang="ru-RU" sz="2000" dirty="0"/>
                        <a:t> </a:t>
                      </a:r>
                      <a:r>
                        <a:rPr lang="ru-RU" sz="2000" dirty="0" err="1"/>
                        <a:t>використовуватися</a:t>
                      </a:r>
                      <a:r>
                        <a:rPr lang="ru-RU" sz="2000" dirty="0"/>
                        <a:t> </a:t>
                      </a:r>
                      <a:r>
                        <a:rPr lang="ru-RU" sz="2000" dirty="0" err="1"/>
                        <a:t>лише</a:t>
                      </a:r>
                      <a:r>
                        <a:rPr lang="ru-RU" sz="2000" dirty="0"/>
                        <a:t> </a:t>
                      </a:r>
                      <a:r>
                        <a:rPr lang="ru-RU" sz="2000" dirty="0" err="1"/>
                        <a:t>тимчасово</a:t>
                      </a:r>
                      <a:r>
                        <a:rPr lang="ru-RU" sz="2000" dirty="0"/>
                        <a:t>, до </a:t>
                      </a:r>
                      <a:r>
                        <a:rPr lang="ru-RU" sz="2000" dirty="0" err="1"/>
                        <a:t>їх</a:t>
                      </a:r>
                      <a:r>
                        <a:rPr lang="ru-RU" sz="2000" dirty="0"/>
                        <a:t> </a:t>
                      </a:r>
                      <a:r>
                        <a:rPr lang="ru-RU" sz="2000" dirty="0" err="1"/>
                        <a:t>цільового</a:t>
                      </a:r>
                      <a:r>
                        <a:rPr lang="ru-RU" sz="2000" dirty="0"/>
                        <a:t> </a:t>
                      </a:r>
                      <a:r>
                        <a:rPr lang="ru-RU" sz="2000" dirty="0" err="1"/>
                        <a:t>призначення</a:t>
                      </a:r>
                      <a:endParaRPr lang="ru-RU" sz="2000" dirty="0"/>
                    </a:p>
                  </a:txBody>
                  <a:tcPr marL="40410" marR="40410" marT="20205" marB="2020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2642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 rot="-969902" flipH="1" flipV="1">
            <a:off x="418107" y="240488"/>
            <a:ext cx="2240428" cy="2097601"/>
          </a:xfrm>
          <a:custGeom>
            <a:avLst/>
            <a:gdLst/>
            <a:ahLst/>
            <a:cxnLst/>
            <a:rect l="l" t="t" r="r" b="b"/>
            <a:pathLst>
              <a:path w="2240428" h="2097601">
                <a:moveTo>
                  <a:pt x="2240428" y="2097601"/>
                </a:moveTo>
                <a:lnTo>
                  <a:pt x="0" y="2097601"/>
                </a:lnTo>
                <a:lnTo>
                  <a:pt x="0" y="0"/>
                </a:lnTo>
                <a:lnTo>
                  <a:pt x="2240428" y="0"/>
                </a:lnTo>
                <a:lnTo>
                  <a:pt x="2240428" y="20976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050075">
            <a:off x="15286593" y="7515482"/>
            <a:ext cx="3437981" cy="2853524"/>
          </a:xfrm>
          <a:custGeom>
            <a:avLst/>
            <a:gdLst/>
            <a:ahLst/>
            <a:cxnLst/>
            <a:rect l="l" t="t" r="r" b="b"/>
            <a:pathLst>
              <a:path w="3437981" h="2853524">
                <a:moveTo>
                  <a:pt x="0" y="0"/>
                </a:moveTo>
                <a:lnTo>
                  <a:pt x="3437981" y="0"/>
                </a:lnTo>
                <a:lnTo>
                  <a:pt x="3437981" y="2853524"/>
                </a:lnTo>
                <a:lnTo>
                  <a:pt x="0" y="28535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4000"/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6403606" y="203402"/>
            <a:ext cx="2172141" cy="2066249"/>
          </a:xfrm>
          <a:custGeom>
            <a:avLst/>
            <a:gdLst/>
            <a:ahLst/>
            <a:cxnLst/>
            <a:rect l="l" t="t" r="r" b="b"/>
            <a:pathLst>
              <a:path w="2172141" h="2066249">
                <a:moveTo>
                  <a:pt x="0" y="0"/>
                </a:moveTo>
                <a:lnTo>
                  <a:pt x="2172140" y="0"/>
                </a:lnTo>
                <a:lnTo>
                  <a:pt x="2172140" y="2066249"/>
                </a:lnTo>
                <a:lnTo>
                  <a:pt x="0" y="206624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9086002"/>
            <a:ext cx="1378386" cy="344596"/>
          </a:xfrm>
          <a:custGeom>
            <a:avLst/>
            <a:gdLst/>
            <a:ahLst/>
            <a:cxnLst/>
            <a:rect l="l" t="t" r="r" b="b"/>
            <a:pathLst>
              <a:path w="1378386" h="344596">
                <a:moveTo>
                  <a:pt x="0" y="0"/>
                </a:moveTo>
                <a:lnTo>
                  <a:pt x="1378386" y="0"/>
                </a:lnTo>
                <a:lnTo>
                  <a:pt x="1378386" y="344596"/>
                </a:lnTo>
                <a:lnTo>
                  <a:pt x="0" y="34459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094584" y="673280"/>
            <a:ext cx="13138180" cy="1294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uk-UA" sz="50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Виробничі ресурси закладу охорони здоров’я</a:t>
            </a:r>
            <a:endParaRPr lang="en-US" sz="50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777131"/>
              </p:ext>
            </p:extLst>
          </p:nvPr>
        </p:nvGraphicFramePr>
        <p:xfrm>
          <a:off x="2407086" y="2408354"/>
          <a:ext cx="13030200" cy="6036503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3257550"/>
                <a:gridCol w="3257550"/>
                <a:gridCol w="3257550"/>
                <a:gridCol w="3257550"/>
              </a:tblGrid>
              <a:tr h="398522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/>
                        <a:t>Категорія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/>
                        <a:t>Визначення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/>
                        <a:t>Складові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/>
                        <a:t>Особливості</a:t>
                      </a:r>
                    </a:p>
                  </a:txBody>
                  <a:tcPr anchor="ctr"/>
                </a:tc>
              </a:tr>
              <a:tr h="2630243">
                <a:tc>
                  <a:txBody>
                    <a:bodyPr/>
                    <a:lstStyle/>
                    <a:p>
                      <a:r>
                        <a:rPr lang="uk-UA" sz="2400" b="1" dirty="0"/>
                        <a:t>Виробничі ресурси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2400"/>
                        <a:t>Матеріальна основа діяльності організації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2400"/>
                        <a:t>Основний капітал + Оборотний капітал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/>
                        <a:t>Використовуються для забезпечення медичної діяльності та задоволення потреб установи</a:t>
                      </a:r>
                    </a:p>
                  </a:txBody>
                  <a:tcPr anchor="ctr"/>
                </a:tc>
              </a:tr>
              <a:tr h="2949060">
                <a:tc>
                  <a:txBody>
                    <a:bodyPr/>
                    <a:lstStyle/>
                    <a:p>
                      <a:r>
                        <a:rPr lang="uk-UA" sz="2400" b="1" dirty="0"/>
                        <a:t>Капітал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/>
                        <a:t>Відношення між людьми щодо створення і розподілу економічних форм доходу; усі активи установи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2400"/>
                        <a:t>- Засоби праці- Предмети праці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dirty="0" err="1"/>
                        <a:t>Функціонально</a:t>
                      </a:r>
                      <a:r>
                        <a:rPr lang="ru-RU" sz="2400" dirty="0"/>
                        <a:t>: </a:t>
                      </a:r>
                      <a:r>
                        <a:rPr lang="ru-RU" sz="2400" dirty="0" err="1"/>
                        <a:t>капітал</a:t>
                      </a:r>
                      <a:r>
                        <a:rPr lang="ru-RU" sz="2400" dirty="0"/>
                        <a:t> = </a:t>
                      </a:r>
                      <a:r>
                        <a:rPr lang="ru-RU" sz="2400" dirty="0" err="1"/>
                        <a:t>засоби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виробництва</a:t>
                      </a:r>
                      <a:r>
                        <a:rPr lang="ru-RU" sz="2400" dirty="0"/>
                        <a:t>; </a:t>
                      </a:r>
                      <a:r>
                        <a:rPr lang="ru-RU" sz="2400" dirty="0" err="1"/>
                        <a:t>поділяється</a:t>
                      </a:r>
                      <a:r>
                        <a:rPr lang="ru-RU" sz="2400" dirty="0"/>
                        <a:t> на </a:t>
                      </a:r>
                      <a:r>
                        <a:rPr lang="ru-RU" sz="2400" dirty="0" err="1"/>
                        <a:t>основний</a:t>
                      </a:r>
                      <a:r>
                        <a:rPr lang="ru-RU" sz="2400" dirty="0"/>
                        <a:t> та </a:t>
                      </a:r>
                      <a:r>
                        <a:rPr lang="ru-RU" sz="2400" dirty="0" err="1"/>
                        <a:t>оборотний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залежно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від</a:t>
                      </a:r>
                      <a:r>
                        <a:rPr lang="ru-RU" sz="2400" dirty="0"/>
                        <a:t> обороту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7267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 rot="-969902" flipH="1" flipV="1">
            <a:off x="418107" y="240488"/>
            <a:ext cx="2240428" cy="2097601"/>
          </a:xfrm>
          <a:custGeom>
            <a:avLst/>
            <a:gdLst/>
            <a:ahLst/>
            <a:cxnLst/>
            <a:rect l="l" t="t" r="r" b="b"/>
            <a:pathLst>
              <a:path w="2240428" h="2097601">
                <a:moveTo>
                  <a:pt x="2240428" y="2097601"/>
                </a:moveTo>
                <a:lnTo>
                  <a:pt x="0" y="2097601"/>
                </a:lnTo>
                <a:lnTo>
                  <a:pt x="0" y="0"/>
                </a:lnTo>
                <a:lnTo>
                  <a:pt x="2240428" y="0"/>
                </a:lnTo>
                <a:lnTo>
                  <a:pt x="2240428" y="20976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050075">
            <a:off x="15896992" y="7831539"/>
            <a:ext cx="3437981" cy="2853524"/>
          </a:xfrm>
          <a:custGeom>
            <a:avLst/>
            <a:gdLst/>
            <a:ahLst/>
            <a:cxnLst/>
            <a:rect l="l" t="t" r="r" b="b"/>
            <a:pathLst>
              <a:path w="3437981" h="2853524">
                <a:moveTo>
                  <a:pt x="0" y="0"/>
                </a:moveTo>
                <a:lnTo>
                  <a:pt x="3437981" y="0"/>
                </a:lnTo>
                <a:lnTo>
                  <a:pt x="3437981" y="2853524"/>
                </a:lnTo>
                <a:lnTo>
                  <a:pt x="0" y="28535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4000"/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6403606" y="203402"/>
            <a:ext cx="2172141" cy="2066249"/>
          </a:xfrm>
          <a:custGeom>
            <a:avLst/>
            <a:gdLst/>
            <a:ahLst/>
            <a:cxnLst/>
            <a:rect l="l" t="t" r="r" b="b"/>
            <a:pathLst>
              <a:path w="2172141" h="2066249">
                <a:moveTo>
                  <a:pt x="0" y="0"/>
                </a:moveTo>
                <a:lnTo>
                  <a:pt x="2172140" y="0"/>
                </a:lnTo>
                <a:lnTo>
                  <a:pt x="2172140" y="2066249"/>
                </a:lnTo>
                <a:lnTo>
                  <a:pt x="0" y="206624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9086002"/>
            <a:ext cx="1378386" cy="344596"/>
          </a:xfrm>
          <a:custGeom>
            <a:avLst/>
            <a:gdLst/>
            <a:ahLst/>
            <a:cxnLst/>
            <a:rect l="l" t="t" r="r" b="b"/>
            <a:pathLst>
              <a:path w="1378386" h="344596">
                <a:moveTo>
                  <a:pt x="0" y="0"/>
                </a:moveTo>
                <a:lnTo>
                  <a:pt x="1378386" y="0"/>
                </a:lnTo>
                <a:lnTo>
                  <a:pt x="1378386" y="344596"/>
                </a:lnTo>
                <a:lnTo>
                  <a:pt x="0" y="34459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094584" y="673280"/>
            <a:ext cx="13138180" cy="1294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uk-UA" sz="50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Основний та оборотний капітал медичної установи</a:t>
            </a:r>
            <a:endParaRPr lang="en-US" sz="50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91000" y="2297454"/>
            <a:ext cx="10086004" cy="327949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14400" y="5753624"/>
            <a:ext cx="8077200" cy="28623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b="1" dirty="0">
                <a:latin typeface="NewtonU-Bold"/>
              </a:rPr>
              <a:t>Основний капітал: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dirty="0" smtClean="0">
                <a:latin typeface="NewtonU"/>
              </a:rPr>
              <a:t>повністю бере </a:t>
            </a:r>
            <a:r>
              <a:rPr lang="ru-RU" dirty="0" smtClean="0">
                <a:latin typeface="NewtonU"/>
              </a:rPr>
              <a:t>участь </a:t>
            </a:r>
            <a:r>
              <a:rPr lang="ru-RU" dirty="0">
                <a:latin typeface="NewtonU"/>
              </a:rPr>
              <a:t>у </a:t>
            </a:r>
            <a:r>
              <a:rPr lang="uk-UA" dirty="0" smtClean="0">
                <a:latin typeface="NewtonU"/>
              </a:rPr>
              <a:t>виробництві та тривалий час </a:t>
            </a:r>
            <a:r>
              <a:rPr lang="uk-UA" dirty="0" err="1" smtClean="0">
                <a:latin typeface="NewtonU"/>
              </a:rPr>
              <a:t>збер</a:t>
            </a:r>
            <a:r>
              <a:rPr lang="ru-RU" dirty="0" smtClean="0">
                <a:latin typeface="NewtonU"/>
              </a:rPr>
              <a:t>і</a:t>
            </a:r>
            <a:r>
              <a:rPr lang="uk-UA" dirty="0" smtClean="0">
                <a:latin typeface="NewtonU"/>
              </a:rPr>
              <a:t>гає </a:t>
            </a:r>
            <a:r>
              <a:rPr lang="uk-UA" dirty="0">
                <a:latin typeface="NewtonU"/>
              </a:rPr>
              <a:t>свою споживчу вартість;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dirty="0" smtClean="0">
                <a:latin typeface="NewtonU"/>
              </a:rPr>
              <a:t>його вартість переноситься частинами на продукцію / послугу, що виробляється, впродовж всього періоду використання і повертається до свого власника теж по частинах, в міру реалізації готової продукції або надання послуг;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dirty="0" smtClean="0">
                <a:latin typeface="NewtonU"/>
              </a:rPr>
              <a:t>матеріально не втілюється в готовій продукції або послузі;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dirty="0" smtClean="0">
                <a:latin typeface="NewtonU"/>
              </a:rPr>
              <a:t>відновлюється після фізичного і морального зносу через декілька </a:t>
            </a:r>
            <a:r>
              <a:rPr lang="uk-UA" dirty="0" err="1">
                <a:latin typeface="NewtonU"/>
              </a:rPr>
              <a:t>кругооборотів</a:t>
            </a:r>
            <a:r>
              <a:rPr lang="uk-UA" dirty="0">
                <a:latin typeface="NewtonU"/>
              </a:rPr>
              <a:t>.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698685" y="5753624"/>
            <a:ext cx="6912915" cy="28623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dirty="0">
                <a:latin typeface="NewtonU-Bold"/>
              </a:rPr>
              <a:t>Оборотний капітал:</a:t>
            </a:r>
          </a:p>
          <a:p>
            <a:r>
              <a:rPr lang="uk-UA" dirty="0">
                <a:latin typeface="NewtonU"/>
              </a:rPr>
              <a:t>– впродовж одного періоду </a:t>
            </a:r>
            <a:r>
              <a:rPr lang="uk-UA" dirty="0" err="1" smtClean="0">
                <a:latin typeface="NewtonU"/>
              </a:rPr>
              <a:t>вироб</a:t>
            </a:r>
            <a:r>
              <a:rPr lang="ru-RU" dirty="0" err="1" smtClean="0">
                <a:latin typeface="NewtonU"/>
              </a:rPr>
              <a:t>ництва</a:t>
            </a:r>
            <a:r>
              <a:rPr lang="ru-RU" dirty="0" smtClean="0">
                <a:latin typeface="NewtonU"/>
              </a:rPr>
              <a:t> </a:t>
            </a:r>
            <a:r>
              <a:rPr lang="ru-RU" dirty="0" err="1">
                <a:latin typeface="NewtonU"/>
              </a:rPr>
              <a:t>втрачає</a:t>
            </a:r>
            <a:r>
              <a:rPr lang="ru-RU" dirty="0">
                <a:latin typeface="NewtonU"/>
              </a:rPr>
              <a:t> свою </a:t>
            </a:r>
            <a:r>
              <a:rPr lang="ru-RU" dirty="0" err="1">
                <a:latin typeface="NewtonU"/>
              </a:rPr>
              <a:t>стару</a:t>
            </a:r>
            <a:r>
              <a:rPr lang="ru-RU" dirty="0">
                <a:latin typeface="NewtonU"/>
              </a:rPr>
              <a:t> </a:t>
            </a:r>
            <a:r>
              <a:rPr lang="uk-UA" dirty="0" smtClean="0">
                <a:latin typeface="NewtonU"/>
              </a:rPr>
              <a:t>споживчу вартість </a:t>
            </a:r>
            <a:r>
              <a:rPr lang="ru-RU" dirty="0" smtClean="0">
                <a:latin typeface="NewtonU"/>
              </a:rPr>
              <a:t>і </a:t>
            </a:r>
            <a:r>
              <a:rPr lang="ru-RU" dirty="0" err="1">
                <a:latin typeface="NewtonU"/>
              </a:rPr>
              <a:t>матеріально</a:t>
            </a:r>
            <a:r>
              <a:rPr lang="ru-RU" dirty="0">
                <a:latin typeface="NewtonU"/>
              </a:rPr>
              <a:t> </a:t>
            </a:r>
            <a:r>
              <a:rPr lang="ru-RU" dirty="0" err="1">
                <a:latin typeface="NewtonU"/>
              </a:rPr>
              <a:t>може</a:t>
            </a:r>
            <a:r>
              <a:rPr lang="ru-RU" dirty="0">
                <a:latin typeface="NewtonU"/>
              </a:rPr>
              <a:t> </a:t>
            </a:r>
            <a:r>
              <a:rPr lang="ru-RU" dirty="0" err="1" smtClean="0">
                <a:latin typeface="NewtonU"/>
              </a:rPr>
              <a:t>втілюватись</a:t>
            </a:r>
            <a:r>
              <a:rPr lang="ru-RU" dirty="0" smtClean="0">
                <a:latin typeface="NewtonU"/>
              </a:rPr>
              <a:t> </a:t>
            </a:r>
            <a:r>
              <a:rPr lang="ru-RU" dirty="0">
                <a:latin typeface="NewtonU"/>
              </a:rPr>
              <a:t>у </a:t>
            </a:r>
            <a:r>
              <a:rPr lang="ru-RU" dirty="0" err="1">
                <a:latin typeface="NewtonU"/>
              </a:rPr>
              <a:t>створеному</a:t>
            </a:r>
            <a:r>
              <a:rPr lang="ru-RU" dirty="0">
                <a:latin typeface="NewtonU"/>
              </a:rPr>
              <a:t> </a:t>
            </a:r>
            <a:r>
              <a:rPr lang="ru-RU" dirty="0" err="1">
                <a:latin typeface="NewtonU"/>
              </a:rPr>
              <a:t>продукті</a:t>
            </a:r>
            <a:r>
              <a:rPr lang="ru-RU" dirty="0">
                <a:latin typeface="NewtonU"/>
              </a:rPr>
              <a:t> </a:t>
            </a:r>
            <a:r>
              <a:rPr lang="ru-RU" dirty="0" err="1">
                <a:latin typeface="NewtonU"/>
              </a:rPr>
              <a:t>або</a:t>
            </a:r>
            <a:r>
              <a:rPr lang="ru-RU" dirty="0">
                <a:latin typeface="NewtonU"/>
              </a:rPr>
              <a:t> </a:t>
            </a:r>
            <a:r>
              <a:rPr lang="ru-RU" dirty="0" err="1" smtClean="0">
                <a:latin typeface="NewtonU"/>
              </a:rPr>
              <a:t>наданій</a:t>
            </a:r>
            <a:r>
              <a:rPr lang="ru-RU" dirty="0" smtClean="0">
                <a:latin typeface="NewtonU"/>
              </a:rPr>
              <a:t> </a:t>
            </a:r>
            <a:r>
              <a:rPr lang="uk-UA" dirty="0" smtClean="0">
                <a:latin typeface="NewtonU"/>
              </a:rPr>
              <a:t>послузі</a:t>
            </a:r>
            <a:r>
              <a:rPr lang="uk-UA" dirty="0">
                <a:latin typeface="NewtonU"/>
              </a:rPr>
              <a:t>;</a:t>
            </a:r>
          </a:p>
          <a:p>
            <a:r>
              <a:rPr lang="uk-UA" dirty="0">
                <a:latin typeface="NewtonU"/>
              </a:rPr>
              <a:t>– його вартість повністю </a:t>
            </a:r>
            <a:r>
              <a:rPr lang="uk-UA" dirty="0" smtClean="0">
                <a:latin typeface="NewtonU"/>
              </a:rPr>
              <a:t>перено</a:t>
            </a:r>
            <a:r>
              <a:rPr lang="ru-RU" dirty="0" err="1" smtClean="0">
                <a:latin typeface="NewtonU"/>
              </a:rPr>
              <a:t>ситься</a:t>
            </a:r>
            <a:r>
              <a:rPr lang="ru-RU" dirty="0" smtClean="0">
                <a:latin typeface="NewtonU"/>
              </a:rPr>
              <a:t> </a:t>
            </a:r>
            <a:r>
              <a:rPr lang="ru-RU" dirty="0">
                <a:latin typeface="NewtonU"/>
              </a:rPr>
              <a:t>на </a:t>
            </a:r>
            <a:r>
              <a:rPr lang="ru-RU" dirty="0" err="1">
                <a:latin typeface="NewtonU"/>
              </a:rPr>
              <a:t>вартість</a:t>
            </a:r>
            <a:r>
              <a:rPr lang="ru-RU" dirty="0">
                <a:latin typeface="NewtonU"/>
              </a:rPr>
              <a:t> товару, </a:t>
            </a:r>
            <a:r>
              <a:rPr lang="ru-RU" dirty="0" err="1">
                <a:latin typeface="NewtonU"/>
              </a:rPr>
              <a:t>що</a:t>
            </a:r>
            <a:r>
              <a:rPr lang="ru-RU" dirty="0">
                <a:latin typeface="NewtonU"/>
              </a:rPr>
              <a:t> </a:t>
            </a:r>
            <a:r>
              <a:rPr lang="ru-RU" dirty="0" err="1" smtClean="0">
                <a:latin typeface="NewtonU"/>
              </a:rPr>
              <a:t>виробляється</a:t>
            </a:r>
            <a:r>
              <a:rPr lang="ru-RU" dirty="0">
                <a:latin typeface="NewtonU"/>
              </a:rPr>
              <a:t>, </a:t>
            </a:r>
            <a:r>
              <a:rPr lang="ru-RU" dirty="0" err="1">
                <a:latin typeface="NewtonU"/>
              </a:rPr>
              <a:t>або</a:t>
            </a:r>
            <a:r>
              <a:rPr lang="ru-RU" dirty="0">
                <a:latin typeface="NewtonU"/>
              </a:rPr>
              <a:t> </a:t>
            </a:r>
            <a:r>
              <a:rPr lang="ru-RU" dirty="0" err="1">
                <a:latin typeface="NewtonU"/>
              </a:rPr>
              <a:t>послуги</a:t>
            </a:r>
            <a:r>
              <a:rPr lang="ru-RU" dirty="0">
                <a:latin typeface="NewtonU"/>
              </a:rPr>
              <a:t>, </a:t>
            </a:r>
            <a:r>
              <a:rPr lang="ru-RU" dirty="0" err="1">
                <a:latin typeface="NewtonU"/>
              </a:rPr>
              <a:t>що</a:t>
            </a:r>
            <a:r>
              <a:rPr lang="ru-RU" dirty="0">
                <a:latin typeface="NewtonU"/>
              </a:rPr>
              <a:t> </a:t>
            </a:r>
            <a:r>
              <a:rPr lang="ru-RU" dirty="0" err="1">
                <a:latin typeface="NewtonU"/>
              </a:rPr>
              <a:t>надається</a:t>
            </a:r>
            <a:r>
              <a:rPr lang="ru-RU" dirty="0">
                <a:latin typeface="NewtonU"/>
              </a:rPr>
              <a:t>, і </a:t>
            </a:r>
            <a:r>
              <a:rPr lang="ru-RU" dirty="0" err="1" smtClean="0">
                <a:latin typeface="NewtonU"/>
              </a:rPr>
              <a:t>повністю</a:t>
            </a:r>
            <a:r>
              <a:rPr lang="ru-RU" dirty="0" smtClean="0">
                <a:latin typeface="NewtonU"/>
              </a:rPr>
              <a:t> </a:t>
            </a:r>
            <a:r>
              <a:rPr lang="ru-RU" dirty="0" err="1">
                <a:latin typeface="NewtonU"/>
              </a:rPr>
              <a:t>повертається</a:t>
            </a:r>
            <a:r>
              <a:rPr lang="ru-RU" dirty="0">
                <a:latin typeface="NewtonU"/>
              </a:rPr>
              <a:t> до </a:t>
            </a:r>
            <a:r>
              <a:rPr lang="ru-RU" dirty="0" err="1">
                <a:latin typeface="NewtonU"/>
              </a:rPr>
              <a:t>свого</a:t>
            </a:r>
            <a:r>
              <a:rPr lang="ru-RU" dirty="0">
                <a:latin typeface="NewtonU"/>
              </a:rPr>
              <a:t> </a:t>
            </a:r>
            <a:r>
              <a:rPr lang="ru-RU" dirty="0" err="1" smtClean="0">
                <a:latin typeface="NewtonU"/>
              </a:rPr>
              <a:t>власника</a:t>
            </a:r>
            <a:r>
              <a:rPr lang="ru-RU" dirty="0" smtClean="0">
                <a:latin typeface="NewtonU"/>
              </a:rPr>
              <a:t> у </a:t>
            </a:r>
            <a:r>
              <a:rPr lang="ru-RU" dirty="0" err="1">
                <a:latin typeface="NewtonU"/>
              </a:rPr>
              <a:t>грошовій</a:t>
            </a:r>
            <a:r>
              <a:rPr lang="ru-RU" dirty="0">
                <a:latin typeface="NewtonU"/>
              </a:rPr>
              <a:t> </a:t>
            </a:r>
            <a:r>
              <a:rPr lang="ru-RU" dirty="0" err="1">
                <a:latin typeface="NewtonU"/>
              </a:rPr>
              <a:t>формі</a:t>
            </a:r>
            <a:r>
              <a:rPr lang="ru-RU" dirty="0">
                <a:latin typeface="NewtonU"/>
              </a:rPr>
              <a:t> </a:t>
            </a:r>
            <a:r>
              <a:rPr lang="ru-RU" dirty="0" err="1">
                <a:latin typeface="NewtonU"/>
              </a:rPr>
              <a:t>після</a:t>
            </a:r>
            <a:r>
              <a:rPr lang="ru-RU" dirty="0">
                <a:latin typeface="NewtonU"/>
              </a:rPr>
              <a:t> </a:t>
            </a:r>
            <a:r>
              <a:rPr lang="ru-RU" dirty="0" err="1">
                <a:latin typeface="NewtonU"/>
              </a:rPr>
              <a:t>реалізації</a:t>
            </a:r>
            <a:r>
              <a:rPr lang="ru-RU" dirty="0">
                <a:latin typeface="NewtonU"/>
              </a:rPr>
              <a:t> товару, </a:t>
            </a:r>
            <a:r>
              <a:rPr lang="ru-RU" dirty="0" err="1">
                <a:latin typeface="NewtonU"/>
              </a:rPr>
              <a:t>послуги</a:t>
            </a:r>
            <a:r>
              <a:rPr lang="ru-RU" dirty="0">
                <a:latin typeface="NewtonU"/>
              </a:rPr>
              <a:t>;</a:t>
            </a:r>
          </a:p>
          <a:p>
            <a:r>
              <a:rPr lang="ru-RU" dirty="0">
                <a:latin typeface="NewtonU"/>
              </a:rPr>
              <a:t>– </a:t>
            </a:r>
            <a:r>
              <a:rPr lang="ru-RU" dirty="0" err="1">
                <a:latin typeface="NewtonU"/>
              </a:rPr>
              <a:t>відшкодування</a:t>
            </a:r>
            <a:r>
              <a:rPr lang="ru-RU" dirty="0">
                <a:latin typeface="NewtonU"/>
              </a:rPr>
              <a:t> оборотного </a:t>
            </a:r>
            <a:r>
              <a:rPr lang="ru-RU" dirty="0" err="1">
                <a:latin typeface="NewtonU"/>
              </a:rPr>
              <a:t>капіталу</a:t>
            </a:r>
            <a:r>
              <a:rPr lang="ru-RU" dirty="0">
                <a:latin typeface="NewtonU"/>
              </a:rPr>
              <a:t> </a:t>
            </a:r>
            <a:r>
              <a:rPr lang="ru-RU" dirty="0" err="1">
                <a:latin typeface="NewtonU"/>
              </a:rPr>
              <a:t>здійснюється</a:t>
            </a:r>
            <a:r>
              <a:rPr lang="ru-RU" dirty="0">
                <a:latin typeface="NewtonU"/>
              </a:rPr>
              <a:t> </a:t>
            </a:r>
            <a:r>
              <a:rPr lang="ru-RU" dirty="0" err="1" smtClean="0">
                <a:latin typeface="NewtonU"/>
              </a:rPr>
              <a:t>після</a:t>
            </a:r>
            <a:r>
              <a:rPr lang="ru-RU" dirty="0" smtClean="0">
                <a:latin typeface="NewtonU"/>
              </a:rPr>
              <a:t> </a:t>
            </a:r>
            <a:r>
              <a:rPr lang="uk-UA" dirty="0" smtClean="0">
                <a:latin typeface="NewtonU"/>
              </a:rPr>
              <a:t>кожного </a:t>
            </a:r>
            <a:r>
              <a:rPr lang="uk-UA" dirty="0" err="1">
                <a:latin typeface="NewtonU"/>
              </a:rPr>
              <a:t>кругообороту</a:t>
            </a:r>
            <a:r>
              <a:rPr lang="uk-UA" dirty="0">
                <a:latin typeface="NewtonU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25165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7252" y="1906266"/>
            <a:ext cx="749303" cy="800323"/>
          </a:xfrm>
          <a:custGeom>
            <a:avLst/>
            <a:gdLst/>
            <a:ahLst/>
            <a:cxnLst/>
            <a:rect l="l" t="t" r="r" b="b"/>
            <a:pathLst>
              <a:path w="749303" h="800323">
                <a:moveTo>
                  <a:pt x="0" y="0"/>
                </a:moveTo>
                <a:lnTo>
                  <a:pt x="749302" y="0"/>
                </a:lnTo>
                <a:lnTo>
                  <a:pt x="749302" y="800323"/>
                </a:lnTo>
                <a:lnTo>
                  <a:pt x="0" y="8003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3000" y="2552700"/>
            <a:ext cx="1710823" cy="1182607"/>
          </a:xfrm>
          <a:custGeom>
            <a:avLst/>
            <a:gdLst/>
            <a:ahLst/>
            <a:cxnLst/>
            <a:rect l="l" t="t" r="r" b="b"/>
            <a:pathLst>
              <a:path w="1710823" h="1182607">
                <a:moveTo>
                  <a:pt x="0" y="0"/>
                </a:moveTo>
                <a:lnTo>
                  <a:pt x="1710824" y="0"/>
                </a:lnTo>
                <a:lnTo>
                  <a:pt x="1710824" y="1182607"/>
                </a:lnTo>
                <a:lnTo>
                  <a:pt x="0" y="11826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8937746" y="5981700"/>
            <a:ext cx="541138" cy="676422"/>
          </a:xfrm>
          <a:custGeom>
            <a:avLst/>
            <a:gdLst/>
            <a:ahLst/>
            <a:cxnLst/>
            <a:rect l="l" t="t" r="r" b="b"/>
            <a:pathLst>
              <a:path w="541138" h="676422">
                <a:moveTo>
                  <a:pt x="0" y="0"/>
                </a:moveTo>
                <a:lnTo>
                  <a:pt x="541138" y="0"/>
                </a:lnTo>
                <a:lnTo>
                  <a:pt x="541138" y="676422"/>
                </a:lnTo>
                <a:lnTo>
                  <a:pt x="0" y="6764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488345" y="919119"/>
            <a:ext cx="1207193" cy="1148343"/>
          </a:xfrm>
          <a:custGeom>
            <a:avLst/>
            <a:gdLst/>
            <a:ahLst/>
            <a:cxnLst/>
            <a:rect l="l" t="t" r="r" b="b"/>
            <a:pathLst>
              <a:path w="1207193" h="1148343">
                <a:moveTo>
                  <a:pt x="0" y="0"/>
                </a:moveTo>
                <a:lnTo>
                  <a:pt x="1207194" y="0"/>
                </a:lnTo>
                <a:lnTo>
                  <a:pt x="1207194" y="1148342"/>
                </a:lnTo>
                <a:lnTo>
                  <a:pt x="0" y="11483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367765"/>
            <a:ext cx="15977855" cy="496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ru-RU" sz="38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Участь </a:t>
            </a:r>
            <a:r>
              <a:rPr lang="ru-RU" sz="3800" b="1" dirty="0" err="1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держави</a:t>
            </a:r>
            <a:r>
              <a:rPr lang="ru-RU" sz="38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ru-RU" sz="3800" b="1" dirty="0" err="1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бізнесу</a:t>
            </a:r>
            <a:r>
              <a:rPr lang="ru-RU" sz="38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 та </a:t>
            </a:r>
            <a:r>
              <a:rPr lang="ru-RU" sz="3800" b="1" dirty="0" err="1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громадян</a:t>
            </a:r>
            <a:r>
              <a:rPr lang="ru-RU" sz="38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 у </a:t>
            </a:r>
            <a:r>
              <a:rPr lang="ru-RU" sz="3800" b="1" dirty="0" err="1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фінансуванні</a:t>
            </a:r>
            <a:endParaRPr lang="uk-UA" sz="3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953000" y="2122590"/>
            <a:ext cx="9155434" cy="16619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uk-UA" sz="3600" b="1" dirty="0" smtClean="0"/>
              <a:t>Держава забезпечує </a:t>
            </a:r>
            <a:r>
              <a:rPr lang="uk-UA" sz="3600" dirty="0" smtClean="0"/>
              <a:t>базовий рівень фінансування, гарантує доступ до основних медичних і фармацевтичних послуг.</a:t>
            </a:r>
            <a:endParaRPr lang="uk-UA" sz="36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363200" y="5829300"/>
            <a:ext cx="7366925" cy="86177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uk-UA" sz="2800" b="1" dirty="0" smtClean="0"/>
              <a:t>Бізнес бере участь </a:t>
            </a:r>
            <a:r>
              <a:rPr lang="uk-UA" sz="2800" dirty="0" smtClean="0"/>
              <a:t>через приватні інвестиції, страхові механізми, партнерські програми.</a:t>
            </a:r>
            <a:endParaRPr lang="uk-UA" sz="2515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0" name="Freeform 7"/>
          <p:cNvSpPr/>
          <p:nvPr/>
        </p:nvSpPr>
        <p:spPr>
          <a:xfrm rot="3880268">
            <a:off x="14291496" y="3734770"/>
            <a:ext cx="2926393" cy="1657070"/>
          </a:xfrm>
          <a:custGeom>
            <a:avLst/>
            <a:gdLst/>
            <a:ahLst/>
            <a:cxnLst/>
            <a:rect l="l" t="t" r="r" b="b"/>
            <a:pathLst>
              <a:path w="2926393" h="1657070">
                <a:moveTo>
                  <a:pt x="0" y="0"/>
                </a:moveTo>
                <a:lnTo>
                  <a:pt x="2926393" y="0"/>
                </a:lnTo>
                <a:lnTo>
                  <a:pt x="2926393" y="1657070"/>
                </a:lnTo>
                <a:lnTo>
                  <a:pt x="0" y="16570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258917">
            <a:off x="1162356" y="6903092"/>
            <a:ext cx="2840980" cy="3010310"/>
          </a:xfrm>
          <a:custGeom>
            <a:avLst/>
            <a:gdLst/>
            <a:ahLst/>
            <a:cxnLst/>
            <a:rect l="l" t="t" r="r" b="b"/>
            <a:pathLst>
              <a:path w="2840980" h="3010310">
                <a:moveTo>
                  <a:pt x="0" y="0"/>
                </a:moveTo>
                <a:lnTo>
                  <a:pt x="2840979" y="0"/>
                </a:lnTo>
                <a:lnTo>
                  <a:pt x="2840979" y="3010310"/>
                </a:lnTo>
                <a:lnTo>
                  <a:pt x="0" y="30103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8"/>
          <p:cNvSpPr txBox="1"/>
          <p:nvPr/>
        </p:nvSpPr>
        <p:spPr>
          <a:xfrm>
            <a:off x="304800" y="5665528"/>
            <a:ext cx="7366925" cy="86177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uk-UA" sz="2800" b="1" dirty="0" smtClean="0"/>
              <a:t>Громадяни фінансують </a:t>
            </a:r>
            <a:r>
              <a:rPr lang="uk-UA" sz="2800" dirty="0" smtClean="0"/>
              <a:t>систему через податки, страхові внески та </a:t>
            </a:r>
            <a:r>
              <a:rPr lang="uk-UA" sz="2800" dirty="0" err="1" smtClean="0"/>
              <a:t>співоплати</a:t>
            </a:r>
            <a:r>
              <a:rPr lang="uk-UA" sz="2800" dirty="0" smtClean="0"/>
              <a:t>.</a:t>
            </a:r>
            <a:endParaRPr lang="uk-UA" sz="2515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15041" y="7701845"/>
            <a:ext cx="11353800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400" i="1" dirty="0"/>
              <a:t>У фармації така взаємодія проявляється у формуванні цін на лікарські засоби, доступі до інноваційних препаратів і розвитку аптечних мереж.</a:t>
            </a:r>
            <a:endParaRPr lang="uk-UA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01461" y="2270362"/>
            <a:ext cx="4427332" cy="4552527"/>
          </a:xfrm>
          <a:custGeom>
            <a:avLst/>
            <a:gdLst/>
            <a:ahLst/>
            <a:cxnLst/>
            <a:rect l="l" t="t" r="r" b="b"/>
            <a:pathLst>
              <a:path w="4427332" h="4552527">
                <a:moveTo>
                  <a:pt x="0" y="0"/>
                </a:moveTo>
                <a:lnTo>
                  <a:pt x="4427333" y="0"/>
                </a:lnTo>
                <a:lnTo>
                  <a:pt x="4427333" y="4552526"/>
                </a:lnTo>
                <a:lnTo>
                  <a:pt x="0" y="45525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400" y="2162771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363121" flipH="1">
            <a:off x="13119612" y="144835"/>
            <a:ext cx="940503" cy="3271314"/>
          </a:xfrm>
          <a:custGeom>
            <a:avLst/>
            <a:gdLst/>
            <a:ahLst/>
            <a:cxnLst/>
            <a:rect l="l" t="t" r="r" b="b"/>
            <a:pathLst>
              <a:path w="940503" h="3271314">
                <a:moveTo>
                  <a:pt x="940502" y="0"/>
                </a:moveTo>
                <a:lnTo>
                  <a:pt x="0" y="0"/>
                </a:lnTo>
                <a:lnTo>
                  <a:pt x="0" y="3271313"/>
                </a:lnTo>
                <a:lnTo>
                  <a:pt x="940502" y="3271313"/>
                </a:lnTo>
                <a:lnTo>
                  <a:pt x="94050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657413" y="1311531"/>
            <a:ext cx="1203773" cy="300943"/>
          </a:xfrm>
          <a:custGeom>
            <a:avLst/>
            <a:gdLst/>
            <a:ahLst/>
            <a:cxnLst/>
            <a:rect l="l" t="t" r="r" b="b"/>
            <a:pathLst>
              <a:path w="1203773" h="300943">
                <a:moveTo>
                  <a:pt x="0" y="0"/>
                </a:moveTo>
                <a:lnTo>
                  <a:pt x="1203774" y="0"/>
                </a:lnTo>
                <a:lnTo>
                  <a:pt x="1203774" y="300943"/>
                </a:lnTo>
                <a:lnTo>
                  <a:pt x="0" y="3009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62000" y="2274669"/>
            <a:ext cx="11125949" cy="24827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3200" dirty="0"/>
              <a:t>Моделі фінансування охорони здоров’я та фармацевтичного сектору визначають ефективність функціонування всієї системи. Для України оптимальним є розвиток змішаної моделі з посиленням механізмів реімбурсації, прозорості фінансування та ролі фармацевтичних закладів у забезпеченні доступності лікування.</a:t>
            </a:r>
            <a:endParaRPr lang="en-US" sz="32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pic>
        <p:nvPicPr>
          <p:cNvPr id="2054" name="Picture 6" descr="Сохраните сегодня 23 идей на доске «челики для презентаций» | презентация,  доски для презентаций, белые люди и т. д.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600700"/>
            <a:ext cx="3342707" cy="436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134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1255</Words>
  <Application>Microsoft Office PowerPoint</Application>
  <PresentationFormat>Произвольный</PresentationFormat>
  <Paragraphs>123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Wingdings</vt:lpstr>
      <vt:lpstr>Garet</vt:lpstr>
      <vt:lpstr>Calibri</vt:lpstr>
      <vt:lpstr>NewtonU-Italic</vt:lpstr>
      <vt:lpstr>Poppins Bold</vt:lpstr>
      <vt:lpstr>Arial</vt:lpstr>
      <vt:lpstr>NewtonU-Bold</vt:lpstr>
      <vt:lpstr>NewtonU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№1_Менеджмент в ОЗ</dc:title>
  <cp:lastModifiedBy>Учетная запись Майкрософт</cp:lastModifiedBy>
  <cp:revision>72</cp:revision>
  <dcterms:created xsi:type="dcterms:W3CDTF">2006-08-16T00:00:00Z</dcterms:created>
  <dcterms:modified xsi:type="dcterms:W3CDTF">2026-02-05T09:21:26Z</dcterms:modified>
  <dc:identifier>DAG_cGeNO-0</dc:identifier>
</cp:coreProperties>
</file>