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73" r:id="rId8"/>
    <p:sldId id="274" r:id="rId9"/>
    <p:sldId id="275" r:id="rId10"/>
    <p:sldId id="272" r:id="rId11"/>
    <p:sldId id="262" r:id="rId12"/>
    <p:sldId id="276" r:id="rId13"/>
    <p:sldId id="263" r:id="rId14"/>
    <p:sldId id="264" r:id="rId15"/>
    <p:sldId id="265" r:id="rId16"/>
    <p:sldId id="266" r:id="rId17"/>
    <p:sldId id="268" r:id="rId18"/>
    <p:sldId id="269" r:id="rId19"/>
    <p:sldId id="270" r:id="rId20"/>
    <p:sldId id="271" r:id="rId21"/>
  </p:sldIdLst>
  <p:sldSz cx="18288000" cy="10287000"/>
  <p:notesSz cx="6858000" cy="9144000"/>
  <p:embeddedFontLst>
    <p:embeddedFont>
      <p:font typeface="Garet" panose="020B0604020202020204" charset="-52"/>
      <p:regular r:id="rId22"/>
    </p:embeddedFont>
    <p:embeddedFont>
      <p:font typeface="Poppins Bold" panose="020B0604020202020204" charset="0"/>
      <p:regular r:id="rId23"/>
    </p:embeddedFont>
    <p:embeddedFont>
      <p:font typeface="Calibri" panose="020F0502020204030204" pitchFamily="34" charset="0"/>
      <p:regular r:id="rId24"/>
      <p:bold r:id="rId25"/>
      <p:italic r:id="rId26"/>
      <p:boldItalic r:id="rId27"/>
    </p:embeddedFont>
    <p:embeddedFont>
      <p:font typeface="Garet Bold" panose="020B0604020202020204" charset="-52"/>
      <p:regular r:id="rId28"/>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8" d="100"/>
          <a:sy n="58" d="100"/>
        </p:scale>
        <p:origin x="258"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5.png"/><Relationship Id="rId19"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0.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32.sv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7.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57.svg"/><Relationship Id="rId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3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57.svg"/><Relationship Id="rId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11.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78.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39.png"/><Relationship Id="rId14" Type="http://schemas.openxmlformats.org/officeDocument/2006/relationships/image" Target="../media/image80.svg"/></Relationships>
</file>

<file path=ppt/slides/_rels/slide12.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78.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39.png"/><Relationship Id="rId14" Type="http://schemas.openxmlformats.org/officeDocument/2006/relationships/image" Target="../media/image80.svg"/></Relationships>
</file>

<file path=ppt/slides/_rels/slide13.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80.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80.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14.png"/><Relationship Id="rId9" Type="http://schemas.openxmlformats.org/officeDocument/2006/relationships/image" Target="../media/image32.sv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110.svg"/><Relationship Id="rId13" Type="http://schemas.openxmlformats.org/officeDocument/2006/relationships/image" Target="../media/image59.png"/><Relationship Id="rId18" Type="http://schemas.openxmlformats.org/officeDocument/2006/relationships/image" Target="../media/image120.svg"/><Relationship Id="rId3" Type="http://schemas.openxmlformats.org/officeDocument/2006/relationships/image" Target="../media/image105.svg"/><Relationship Id="rId7" Type="http://schemas.openxmlformats.org/officeDocument/2006/relationships/image" Target="../media/image56.png"/><Relationship Id="rId12" Type="http://schemas.openxmlformats.org/officeDocument/2006/relationships/image" Target="../media/image114.svg"/><Relationship Id="rId17" Type="http://schemas.openxmlformats.org/officeDocument/2006/relationships/image" Target="../media/image61.png"/><Relationship Id="rId2" Type="http://schemas.openxmlformats.org/officeDocument/2006/relationships/image" Target="../media/image53.png"/><Relationship Id="rId16" Type="http://schemas.openxmlformats.org/officeDocument/2006/relationships/image" Target="../media/image118.svg"/><Relationship Id="rId20" Type="http://schemas.openxmlformats.org/officeDocument/2006/relationships/image" Target="../media/image122.svg"/><Relationship Id="rId1" Type="http://schemas.openxmlformats.org/officeDocument/2006/relationships/slideLayout" Target="../slideLayouts/slideLayout7.xml"/><Relationship Id="rId6" Type="http://schemas.openxmlformats.org/officeDocument/2006/relationships/image" Target="../media/image108.svg"/><Relationship Id="rId11" Type="http://schemas.openxmlformats.org/officeDocument/2006/relationships/image" Target="../media/image58.png"/><Relationship Id="rId5" Type="http://schemas.openxmlformats.org/officeDocument/2006/relationships/image" Target="../media/image55.png"/><Relationship Id="rId15" Type="http://schemas.openxmlformats.org/officeDocument/2006/relationships/image" Target="../media/image60.png"/><Relationship Id="rId10" Type="http://schemas.openxmlformats.org/officeDocument/2006/relationships/image" Target="../media/image112.svg"/><Relationship Id="rId19" Type="http://schemas.openxmlformats.org/officeDocument/2006/relationships/image" Target="../media/image62.png"/><Relationship Id="rId4" Type="http://schemas.openxmlformats.org/officeDocument/2006/relationships/image" Target="../media/image54.jpeg"/><Relationship Id="rId9" Type="http://schemas.openxmlformats.org/officeDocument/2006/relationships/image" Target="../media/image57.png"/><Relationship Id="rId14" Type="http://schemas.openxmlformats.org/officeDocument/2006/relationships/image" Target="../media/image116.sv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4.svg"/><Relationship Id="rId7" Type="http://schemas.openxmlformats.org/officeDocument/2006/relationships/image" Target="../media/image14.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6.svg"/><Relationship Id="rId10" Type="http://schemas.openxmlformats.org/officeDocument/2006/relationships/hyperlink" Target="https://www.kmu.gov.ua/npas/pro-skhvalennia-stratehii-rozvytku-systemy-okhorony-zdorovia-na-period-do-2030-roku-ta-zatverdzhennia-operatsiinoho-planu-zakhodiv-z-ii-realizatsii-u-20252027-rokakh-34r-170125" TargetMode="External"/><Relationship Id="rId4" Type="http://schemas.openxmlformats.org/officeDocument/2006/relationships/image" Target="../media/image64.png"/><Relationship Id="rId9" Type="http://schemas.openxmlformats.org/officeDocument/2006/relationships/image" Target="../media/image128.svg"/></Relationships>
</file>

<file path=ppt/slides/_rels/slide19.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svg"/><Relationship Id="rId7" Type="http://schemas.openxmlformats.org/officeDocument/2006/relationships/image" Target="../media/image69.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133.svg"/><Relationship Id="rId5" Type="http://schemas.openxmlformats.org/officeDocument/2006/relationships/image" Target="../media/image68.png"/><Relationship Id="rId10" Type="http://schemas.openxmlformats.org/officeDocument/2006/relationships/image" Target="../media/image137.svg"/><Relationship Id="rId4" Type="http://schemas.openxmlformats.org/officeDocument/2006/relationships/image" Target="../media/image67.jpeg"/><Relationship Id="rId9" Type="http://schemas.openxmlformats.org/officeDocument/2006/relationships/image" Target="../media/image70.png"/></Relationships>
</file>

<file path=ppt/slides/_rels/slide20.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svg"/><Relationship Id="rId7" Type="http://schemas.openxmlformats.org/officeDocument/2006/relationships/image" Target="../media/image69.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133.svg"/><Relationship Id="rId5" Type="http://schemas.openxmlformats.org/officeDocument/2006/relationships/image" Target="../media/image68.png"/><Relationship Id="rId10" Type="http://schemas.openxmlformats.org/officeDocument/2006/relationships/image" Target="../media/image137.svg"/><Relationship Id="rId4" Type="http://schemas.openxmlformats.org/officeDocument/2006/relationships/image" Target="../media/image67.jpeg"/><Relationship Id="rId9"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2633" y="4348276"/>
            <a:ext cx="11878006" cy="1941301"/>
          </a:xfrm>
          <a:prstGeom prst="rect">
            <a:avLst/>
          </a:prstGeom>
        </p:spPr>
        <p:txBody>
          <a:bodyPr lIns="0" tIns="0" rIns="0" bIns="0" rtlCol="0" anchor="t">
            <a:spAutoFit/>
          </a:bodyPr>
          <a:lstStyle/>
          <a:p>
            <a:pPr algn="ctr">
              <a:lnSpc>
                <a:spcPts val="4957"/>
              </a:lnSpc>
            </a:pPr>
            <a:r>
              <a:rPr lang="en" sz="4957" b="1" dirty="0">
                <a:solidFill>
                  <a:srgbClr val="293A54"/>
                </a:solidFill>
                <a:latin typeface="Poppins Bold"/>
                <a:ea typeface="Poppins Bold"/>
                <a:cs typeface="Poppins Bold"/>
                <a:sym typeface="Poppins Bold"/>
              </a:rPr>
              <a:t>LECTURE #1. </a:t>
            </a:r>
            <a:r>
              <a:rPr lang="en-US" sz="4957" b="1" dirty="0" smtClean="0">
                <a:solidFill>
                  <a:srgbClr val="293A54"/>
                </a:solidFill>
                <a:latin typeface="Poppins Bold"/>
                <a:ea typeface="Poppins Bold"/>
                <a:cs typeface="Poppins Bold"/>
                <a:sym typeface="Poppins Bold"/>
              </a:rPr>
              <a:t>STATE REGULATION OF THE HEALTHCARE SYSTEM OF UKRAINE</a:t>
            </a:r>
            <a:endParaRPr lang="en" sz="4957" b="1" dirty="0">
              <a:solidFill>
                <a:srgbClr val="293A54"/>
              </a:solidFill>
              <a:latin typeface="Poppins Bold"/>
              <a:ea typeface="Poppins Bold"/>
              <a:cs typeface="Poppins Bold"/>
              <a:sym typeface="Poppins Bold"/>
            </a:endParaRPr>
          </a:p>
        </p:txBody>
      </p:sp>
      <p:sp>
        <p:nvSpPr>
          <p:cNvPr id="3" name="Freeform 3"/>
          <p:cNvSpPr/>
          <p:nvPr/>
        </p:nvSpPr>
        <p:spPr>
          <a:xfrm>
            <a:off x="4153272" y="255297"/>
            <a:ext cx="10903908" cy="3025834"/>
          </a:xfrm>
          <a:custGeom>
            <a:avLst/>
            <a:gdLst/>
            <a:ahLst/>
            <a:cxnLst/>
            <a:rect l="l" t="t" r="r" b="b"/>
            <a:pathLst>
              <a:path w="10903908" h="3025834">
                <a:moveTo>
                  <a:pt x="0" y="0"/>
                </a:moveTo>
                <a:lnTo>
                  <a:pt x="10903908" y="0"/>
                </a:lnTo>
                <a:lnTo>
                  <a:pt x="10903908" y="3025835"/>
                </a:lnTo>
                <a:lnTo>
                  <a:pt x="0" y="302583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38100" cap="rnd">
            <a:solidFill>
              <a:srgbClr val="38B6FF"/>
            </a:solidFill>
            <a:prstDash val="solid"/>
            <a:round/>
          </a:ln>
        </p:spPr>
      </p:sp>
      <p:sp>
        <p:nvSpPr>
          <p:cNvPr id="4" name="Freeform 4"/>
          <p:cNvSpPr/>
          <p:nvPr/>
        </p:nvSpPr>
        <p:spPr>
          <a:xfrm rot="1145267">
            <a:off x="14108366" y="7458612"/>
            <a:ext cx="4737945" cy="5115191"/>
          </a:xfrm>
          <a:custGeom>
            <a:avLst/>
            <a:gdLst/>
            <a:ahLst/>
            <a:cxnLst/>
            <a:rect l="l" t="t" r="r" b="b"/>
            <a:pathLst>
              <a:path w="4737945" h="5115191">
                <a:moveTo>
                  <a:pt x="0" y="0"/>
                </a:moveTo>
                <a:lnTo>
                  <a:pt x="4737945" y="0"/>
                </a:lnTo>
                <a:lnTo>
                  <a:pt x="4737945" y="5115190"/>
                </a:lnTo>
                <a:lnTo>
                  <a:pt x="0" y="511519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841933" y="117242"/>
            <a:ext cx="4995205" cy="4114800"/>
          </a:xfrm>
          <a:custGeom>
            <a:avLst/>
            <a:gdLst/>
            <a:ahLst/>
            <a:cxnLst/>
            <a:rect l="l" t="t" r="r" b="b"/>
            <a:pathLst>
              <a:path w="4995205" h="4114800">
                <a:moveTo>
                  <a:pt x="0" y="0"/>
                </a:moveTo>
                <a:lnTo>
                  <a:pt x="4995205" y="0"/>
                </a:lnTo>
                <a:lnTo>
                  <a:pt x="4995205"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1862746">
            <a:off x="15052893" y="-955376"/>
            <a:ext cx="3746799" cy="4690828"/>
          </a:xfrm>
          <a:custGeom>
            <a:avLst/>
            <a:gdLst/>
            <a:ahLst/>
            <a:cxnLst/>
            <a:rect l="l" t="t" r="r" b="b"/>
            <a:pathLst>
              <a:path w="3746799" h="4690828">
                <a:moveTo>
                  <a:pt x="0" y="0"/>
                </a:moveTo>
                <a:lnTo>
                  <a:pt x="3746799" y="0"/>
                </a:lnTo>
                <a:lnTo>
                  <a:pt x="3746799" y="4690828"/>
                </a:lnTo>
                <a:lnTo>
                  <a:pt x="0" y="469082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flipH="1">
            <a:off x="-348094" y="5592336"/>
            <a:ext cx="6591762" cy="7003200"/>
          </a:xfrm>
          <a:custGeom>
            <a:avLst/>
            <a:gdLst/>
            <a:ahLst/>
            <a:cxnLst/>
            <a:rect l="l" t="t" r="r" b="b"/>
            <a:pathLst>
              <a:path w="6591762" h="7003200">
                <a:moveTo>
                  <a:pt x="6591762" y="0"/>
                </a:moveTo>
                <a:lnTo>
                  <a:pt x="0" y="0"/>
                </a:lnTo>
                <a:lnTo>
                  <a:pt x="0" y="7003200"/>
                </a:lnTo>
                <a:lnTo>
                  <a:pt x="6591762" y="7003200"/>
                </a:lnTo>
                <a:lnTo>
                  <a:pt x="6591762"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8" name="Freeform 8"/>
          <p:cNvSpPr/>
          <p:nvPr/>
        </p:nvSpPr>
        <p:spPr>
          <a:xfrm rot="-1452458">
            <a:off x="844405" y="4362957"/>
            <a:ext cx="2011729" cy="2899790"/>
          </a:xfrm>
          <a:custGeom>
            <a:avLst/>
            <a:gdLst/>
            <a:ahLst/>
            <a:cxnLst/>
            <a:rect l="l" t="t" r="r" b="b"/>
            <a:pathLst>
              <a:path w="2011729" h="2899790">
                <a:moveTo>
                  <a:pt x="0" y="0"/>
                </a:moveTo>
                <a:lnTo>
                  <a:pt x="2011729" y="0"/>
                </a:lnTo>
                <a:lnTo>
                  <a:pt x="2011729" y="2899790"/>
                </a:lnTo>
                <a:lnTo>
                  <a:pt x="0" y="289979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4371108">
            <a:off x="16594776" y="4069633"/>
            <a:ext cx="1003740" cy="3491270"/>
          </a:xfrm>
          <a:custGeom>
            <a:avLst/>
            <a:gdLst/>
            <a:ahLst/>
            <a:cxnLst/>
            <a:rect l="l" t="t" r="r" b="b"/>
            <a:pathLst>
              <a:path w="1003740" h="3491270">
                <a:moveTo>
                  <a:pt x="0" y="0"/>
                </a:moveTo>
                <a:lnTo>
                  <a:pt x="1003740" y="0"/>
                </a:lnTo>
                <a:lnTo>
                  <a:pt x="1003740" y="3491270"/>
                </a:lnTo>
                <a:lnTo>
                  <a:pt x="0" y="349127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1180196">
            <a:off x="5047287" y="8909836"/>
            <a:ext cx="3568940" cy="2212743"/>
          </a:xfrm>
          <a:custGeom>
            <a:avLst/>
            <a:gdLst/>
            <a:ahLst/>
            <a:cxnLst/>
            <a:rect l="l" t="t" r="r" b="b"/>
            <a:pathLst>
              <a:path w="3568940" h="2212743">
                <a:moveTo>
                  <a:pt x="0" y="0"/>
                </a:moveTo>
                <a:lnTo>
                  <a:pt x="3568940" y="0"/>
                </a:lnTo>
                <a:lnTo>
                  <a:pt x="3568940" y="2212743"/>
                </a:lnTo>
                <a:lnTo>
                  <a:pt x="0" y="22127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a:off x="16345834" y="2984807"/>
            <a:ext cx="1826932" cy="2115116"/>
          </a:xfrm>
          <a:custGeom>
            <a:avLst/>
            <a:gdLst/>
            <a:ahLst/>
            <a:cxnLst/>
            <a:rect l="l" t="t" r="r" b="b"/>
            <a:pathLst>
              <a:path w="1826932" h="2115116">
                <a:moveTo>
                  <a:pt x="0" y="0"/>
                </a:moveTo>
                <a:lnTo>
                  <a:pt x="1826932" y="0"/>
                </a:lnTo>
                <a:lnTo>
                  <a:pt x="1826932" y="2115117"/>
                </a:lnTo>
                <a:lnTo>
                  <a:pt x="0" y="211511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a:off x="12001840" y="2399833"/>
            <a:ext cx="521072" cy="675620"/>
          </a:xfrm>
          <a:custGeom>
            <a:avLst/>
            <a:gdLst/>
            <a:ahLst/>
            <a:cxnLst/>
            <a:rect l="l" t="t" r="r" b="b"/>
            <a:pathLst>
              <a:path w="521072" h="675620">
                <a:moveTo>
                  <a:pt x="0" y="0"/>
                </a:moveTo>
                <a:lnTo>
                  <a:pt x="521072" y="0"/>
                </a:lnTo>
                <a:lnTo>
                  <a:pt x="521072" y="675620"/>
                </a:lnTo>
                <a:lnTo>
                  <a:pt x="0" y="67562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Freeform 13"/>
          <p:cNvSpPr/>
          <p:nvPr/>
        </p:nvSpPr>
        <p:spPr>
          <a:xfrm>
            <a:off x="4533760" y="8496631"/>
            <a:ext cx="761669" cy="761669"/>
          </a:xfrm>
          <a:custGeom>
            <a:avLst/>
            <a:gdLst/>
            <a:ahLst/>
            <a:cxnLst/>
            <a:rect l="l" t="t" r="r" b="b"/>
            <a:pathLst>
              <a:path w="761669" h="761669">
                <a:moveTo>
                  <a:pt x="0" y="0"/>
                </a:moveTo>
                <a:lnTo>
                  <a:pt x="761669" y="0"/>
                </a:lnTo>
                <a:lnTo>
                  <a:pt x="761669" y="761669"/>
                </a:lnTo>
                <a:lnTo>
                  <a:pt x="0" y="761669"/>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4" name="TextBox 14"/>
          <p:cNvSpPr txBox="1"/>
          <p:nvPr/>
        </p:nvSpPr>
        <p:spPr>
          <a:xfrm>
            <a:off x="7943781" y="9763477"/>
            <a:ext cx="2867719" cy="448310"/>
          </a:xfrm>
          <a:prstGeom prst="rect">
            <a:avLst/>
          </a:prstGeom>
        </p:spPr>
        <p:txBody>
          <a:bodyPr lIns="0" tIns="0" rIns="0" bIns="0" rtlCol="0" anchor="t">
            <a:spAutoFit/>
          </a:bodyPr>
          <a:lstStyle/>
          <a:p>
            <a:pPr algn="ctr">
              <a:lnSpc>
                <a:spcPts val="3640"/>
              </a:lnSpc>
              <a:spcBef>
                <a:spcPct val="0"/>
              </a:spcBef>
            </a:pPr>
            <a:r>
              <a:rPr lang="en" sz="2600">
                <a:solidFill>
                  <a:srgbClr val="000000"/>
                </a:solidFill>
                <a:latin typeface="Garet"/>
                <a:ea typeface="Garet"/>
                <a:cs typeface="Garet"/>
                <a:sym typeface="Garet"/>
              </a:rPr>
              <a:t>Odesa - 2026</a:t>
            </a:r>
          </a:p>
        </p:txBody>
      </p:sp>
      <p:sp>
        <p:nvSpPr>
          <p:cNvPr id="15" name="TextBox 15"/>
          <p:cNvSpPr txBox="1"/>
          <p:nvPr/>
        </p:nvSpPr>
        <p:spPr>
          <a:xfrm>
            <a:off x="4309116" y="613908"/>
            <a:ext cx="10137048" cy="2165080"/>
          </a:xfrm>
          <a:prstGeom prst="rect">
            <a:avLst/>
          </a:prstGeom>
        </p:spPr>
        <p:txBody>
          <a:bodyPr lIns="0" tIns="0" rIns="0" bIns="0" rtlCol="0" anchor="t">
            <a:spAutoFit/>
          </a:bodyPr>
          <a:lstStyle/>
          <a:p>
            <a:pPr algn="ctr">
              <a:lnSpc>
                <a:spcPts val="3421"/>
              </a:lnSpc>
            </a:pPr>
            <a:r>
              <a:rPr lang="en" sz="2443" dirty="0">
                <a:solidFill>
                  <a:srgbClr val="000000"/>
                </a:solidFill>
                <a:latin typeface="Garet"/>
                <a:ea typeface="Garet"/>
                <a:cs typeface="Garet"/>
                <a:sym typeface="Garet"/>
              </a:rPr>
              <a:t>Ministry of Health of Ukraine</a:t>
            </a:r>
          </a:p>
          <a:p>
            <a:pPr algn="ctr">
              <a:lnSpc>
                <a:spcPts val="3421"/>
              </a:lnSpc>
            </a:pPr>
            <a:r>
              <a:rPr lang="en" sz="2443" dirty="0" smtClean="0">
                <a:solidFill>
                  <a:srgbClr val="000000"/>
                </a:solidFill>
                <a:latin typeface="Garet"/>
                <a:ea typeface="Garet"/>
                <a:cs typeface="Garet"/>
                <a:sym typeface="Garet"/>
              </a:rPr>
              <a:t>Odesa </a:t>
            </a:r>
            <a:r>
              <a:rPr lang="en" sz="2443" dirty="0">
                <a:solidFill>
                  <a:srgbClr val="000000"/>
                </a:solidFill>
                <a:latin typeface="Garet"/>
                <a:ea typeface="Garet"/>
                <a:cs typeface="Garet"/>
                <a:sym typeface="Garet"/>
              </a:rPr>
              <a:t>National Medical University</a:t>
            </a:r>
          </a:p>
          <a:p>
            <a:pPr algn="ctr">
              <a:lnSpc>
                <a:spcPts val="3421"/>
              </a:lnSpc>
            </a:pPr>
            <a:r>
              <a:rPr lang="en" sz="2443" dirty="0">
                <a:solidFill>
                  <a:srgbClr val="000000"/>
                </a:solidFill>
                <a:latin typeface="Garet"/>
                <a:ea typeface="Garet"/>
                <a:cs typeface="Garet"/>
                <a:sym typeface="Garet"/>
              </a:rPr>
              <a:t>Faculty of Medicine and Pharmacy</a:t>
            </a:r>
          </a:p>
          <a:p>
            <a:pPr algn="ctr">
              <a:lnSpc>
                <a:spcPts val="3421"/>
              </a:lnSpc>
              <a:spcBef>
                <a:spcPct val="0"/>
              </a:spcBef>
            </a:pPr>
            <a:r>
              <a:rPr lang="en" sz="2443" dirty="0">
                <a:solidFill>
                  <a:srgbClr val="000000"/>
                </a:solidFill>
                <a:latin typeface="Garet"/>
                <a:ea typeface="Garet"/>
                <a:cs typeface="Garet"/>
                <a:sym typeface="Garet"/>
              </a:rPr>
              <a:t>Department of Organization and Economics of Pharmacy with </a:t>
            </a:r>
            <a:r>
              <a:rPr lang="en" sz="2443" dirty="0" smtClean="0">
                <a:solidFill>
                  <a:srgbClr val="000000"/>
                </a:solidFill>
                <a:latin typeface="Garet"/>
                <a:ea typeface="Garet"/>
                <a:cs typeface="Garet"/>
                <a:sym typeface="Garet"/>
              </a:rPr>
              <a:t>postdiploma specialization</a:t>
            </a:r>
            <a:endParaRPr lang="en" sz="2443" dirty="0">
              <a:solidFill>
                <a:srgbClr val="000000"/>
              </a:solidFill>
              <a:latin typeface="Garet"/>
              <a:ea typeface="Garet"/>
              <a:cs typeface="Garet"/>
              <a:sym typeface="Gare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95228" y="2706216"/>
            <a:ext cx="5948150" cy="5539215"/>
          </a:xfrm>
          <a:custGeom>
            <a:avLst/>
            <a:gdLst/>
            <a:ahLst/>
            <a:cxnLst/>
            <a:rect l="l" t="t" r="r" b="b"/>
            <a:pathLst>
              <a:path w="5948150" h="5539215">
                <a:moveTo>
                  <a:pt x="0" y="0"/>
                </a:moveTo>
                <a:lnTo>
                  <a:pt x="5948150" y="0"/>
                </a:lnTo>
                <a:lnTo>
                  <a:pt x="5948150" y="5539215"/>
                </a:lnTo>
                <a:lnTo>
                  <a:pt x="0" y="553921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834880" y="4449242"/>
            <a:ext cx="749303" cy="800323"/>
          </a:xfrm>
          <a:custGeom>
            <a:avLst/>
            <a:gdLst/>
            <a:ahLst/>
            <a:cxnLst/>
            <a:rect l="l" t="t" r="r" b="b"/>
            <a:pathLst>
              <a:path w="749303" h="800323">
                <a:moveTo>
                  <a:pt x="0" y="0"/>
                </a:moveTo>
                <a:lnTo>
                  <a:pt x="749303" y="0"/>
                </a:lnTo>
                <a:lnTo>
                  <a:pt x="749303" y="800324"/>
                </a:lnTo>
                <a:lnTo>
                  <a:pt x="0" y="80032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5487966" y="5475824"/>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a:ln cap="sq">
            <a:noFill/>
            <a:prstDash val="solid"/>
            <a:miter/>
          </a:ln>
        </p:spPr>
      </p:sp>
      <p:sp>
        <p:nvSpPr>
          <p:cNvPr id="5" name="Freeform 5"/>
          <p:cNvSpPr/>
          <p:nvPr/>
        </p:nvSpPr>
        <p:spPr>
          <a:xfrm>
            <a:off x="9878783" y="790722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5136184" y="1557874"/>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rot="8354212">
            <a:off x="8169883" y="2732050"/>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1028700" y="9194244"/>
            <a:ext cx="848612" cy="215335"/>
          </a:xfrm>
          <a:custGeom>
            <a:avLst/>
            <a:gdLst/>
            <a:ahLst/>
            <a:cxnLst/>
            <a:rect l="l" t="t" r="r" b="b"/>
            <a:pathLst>
              <a:path w="848612" h="215335">
                <a:moveTo>
                  <a:pt x="0" y="0"/>
                </a:moveTo>
                <a:lnTo>
                  <a:pt x="848612" y="0"/>
                </a:lnTo>
                <a:lnTo>
                  <a:pt x="848612" y="215335"/>
                </a:lnTo>
                <a:lnTo>
                  <a:pt x="0" y="215335"/>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TextBox 9"/>
          <p:cNvSpPr txBox="1"/>
          <p:nvPr/>
        </p:nvSpPr>
        <p:spPr>
          <a:xfrm>
            <a:off x="1028700" y="396340"/>
            <a:ext cx="15977855" cy="818942"/>
          </a:xfrm>
          <a:prstGeom prst="rect">
            <a:avLst/>
          </a:prstGeom>
        </p:spPr>
        <p:txBody>
          <a:bodyPr lIns="0" tIns="0" rIns="0" bIns="0" rtlCol="0" anchor="t">
            <a:spAutoFit/>
          </a:bodyPr>
          <a:lstStyle/>
          <a:p>
            <a:pPr algn="ctr">
              <a:lnSpc>
                <a:spcPts val="6200"/>
              </a:lnSpc>
            </a:pPr>
            <a:r>
              <a:rPr lang="en" sz="6200" b="1" dirty="0" smtClean="0">
                <a:solidFill>
                  <a:srgbClr val="293A54"/>
                </a:solidFill>
                <a:latin typeface="Poppins Bold"/>
                <a:ea typeface="Poppins Bold"/>
                <a:cs typeface="Poppins Bold"/>
                <a:sym typeface="Poppins Bold"/>
              </a:rPr>
              <a:t>HEALTHCARE </a:t>
            </a:r>
            <a:r>
              <a:rPr lang="en" sz="6200" b="1" dirty="0">
                <a:solidFill>
                  <a:srgbClr val="293A54"/>
                </a:solidFill>
                <a:latin typeface="Poppins Bold"/>
                <a:ea typeface="Poppins Bold"/>
                <a:cs typeface="Poppins Bold"/>
                <a:sym typeface="Poppins Bold"/>
              </a:rPr>
              <a:t>MANAGEMENT</a:t>
            </a:r>
          </a:p>
        </p:txBody>
      </p:sp>
      <p:sp>
        <p:nvSpPr>
          <p:cNvPr id="10" name="TextBox 10"/>
          <p:cNvSpPr txBox="1"/>
          <p:nvPr/>
        </p:nvSpPr>
        <p:spPr>
          <a:xfrm>
            <a:off x="1493324" y="3922171"/>
            <a:ext cx="6964876" cy="2103140"/>
          </a:xfrm>
          <a:prstGeom prst="rect">
            <a:avLst/>
          </a:prstGeom>
        </p:spPr>
        <p:txBody>
          <a:bodyPr wrap="square" lIns="0" tIns="0" rIns="0" bIns="0" rtlCol="0" anchor="t">
            <a:spAutoFit/>
          </a:bodyPr>
          <a:lstStyle/>
          <a:p>
            <a:pPr marL="629378" lvl="1" indent="-314689" algn="l">
              <a:lnSpc>
                <a:spcPts val="4081"/>
              </a:lnSpc>
              <a:buFont typeface="Arial"/>
              <a:buChar char="•"/>
            </a:pPr>
            <a:r>
              <a:rPr lang="en" sz="2915" dirty="0">
                <a:solidFill>
                  <a:srgbClr val="000000"/>
                </a:solidFill>
                <a:latin typeface="Garet"/>
                <a:ea typeface="Garet"/>
                <a:cs typeface="Garet"/>
                <a:sym typeface="Garet"/>
              </a:rPr>
              <a:t>3 credits: </a:t>
            </a:r>
            <a:r>
              <a:rPr lang="en" sz="2915" b="1" dirty="0">
                <a:solidFill>
                  <a:srgbClr val="000000"/>
                </a:solidFill>
                <a:latin typeface="Garet Bold"/>
                <a:ea typeface="Garet Bold"/>
                <a:cs typeface="Garet Bold"/>
                <a:sym typeface="Garet Bold"/>
              </a:rPr>
              <a:t>Lectures </a:t>
            </a:r>
            <a:r>
              <a:rPr lang="en" sz="2915" dirty="0">
                <a:solidFill>
                  <a:srgbClr val="000000"/>
                </a:solidFill>
                <a:latin typeface="Garet"/>
                <a:ea typeface="Garet"/>
                <a:cs typeface="Garet"/>
                <a:sym typeface="Garet"/>
              </a:rPr>
              <a:t>20 hours, </a:t>
            </a:r>
            <a:r>
              <a:rPr lang="en" sz="2915" b="1" dirty="0">
                <a:solidFill>
                  <a:srgbClr val="000000"/>
                </a:solidFill>
                <a:latin typeface="Garet Bold"/>
                <a:ea typeface="Garet Bold"/>
                <a:cs typeface="Garet Bold"/>
                <a:sym typeface="Garet Bold"/>
              </a:rPr>
              <a:t>Practical classes </a:t>
            </a:r>
            <a:r>
              <a:rPr lang="en" sz="2915" dirty="0">
                <a:solidFill>
                  <a:srgbClr val="000000"/>
                </a:solidFill>
                <a:latin typeface="Garet"/>
                <a:ea typeface="Garet"/>
                <a:cs typeface="Garet"/>
                <a:sym typeface="Garet"/>
              </a:rPr>
              <a:t>40 hours, </a:t>
            </a:r>
            <a:r>
              <a:rPr lang="en" sz="2915" b="1" dirty="0" smtClean="0">
                <a:solidFill>
                  <a:srgbClr val="000000"/>
                </a:solidFill>
                <a:latin typeface="Garet Bold"/>
                <a:ea typeface="Garet Bold"/>
                <a:cs typeface="Garet Bold"/>
                <a:sym typeface="Garet Bold"/>
              </a:rPr>
              <a:t>ISW </a:t>
            </a:r>
            <a:r>
              <a:rPr lang="en" sz="2915" dirty="0">
                <a:solidFill>
                  <a:srgbClr val="000000"/>
                </a:solidFill>
                <a:latin typeface="Garet"/>
                <a:ea typeface="Garet"/>
                <a:cs typeface="Garet"/>
                <a:sym typeface="Garet"/>
              </a:rPr>
              <a:t>30 hours</a:t>
            </a:r>
          </a:p>
          <a:p>
            <a:pPr marL="629378" lvl="1" indent="-314689" algn="l">
              <a:lnSpc>
                <a:spcPts val="4081"/>
              </a:lnSpc>
              <a:buFont typeface="Arial"/>
              <a:buChar char="•"/>
            </a:pPr>
            <a:r>
              <a:rPr lang="en" sz="2915" b="1" dirty="0">
                <a:solidFill>
                  <a:srgbClr val="000000"/>
                </a:solidFill>
                <a:latin typeface="Garet Bold"/>
                <a:ea typeface="Garet Bold"/>
                <a:cs typeface="Garet Bold"/>
                <a:sym typeface="Garet Bold"/>
              </a:rPr>
              <a:t>Final control form: </a:t>
            </a:r>
            <a:r>
              <a:rPr lang="en" sz="2915" dirty="0" smtClean="0">
                <a:solidFill>
                  <a:srgbClr val="000000"/>
                </a:solidFill>
                <a:latin typeface="Garet"/>
                <a:ea typeface="Garet"/>
                <a:cs typeface="Garet"/>
                <a:sym typeface="Garet"/>
              </a:rPr>
              <a:t>Graded test</a:t>
            </a:r>
            <a:endParaRPr lang="en" sz="2915" dirty="0">
              <a:solidFill>
                <a:srgbClr val="000000"/>
              </a:solidFill>
              <a:latin typeface="Garet"/>
              <a:ea typeface="Garet"/>
              <a:cs typeface="Garet"/>
              <a:sym typeface="Gare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28773" y="5666965"/>
            <a:ext cx="749303" cy="800323"/>
          </a:xfrm>
          <a:custGeom>
            <a:avLst/>
            <a:gdLst/>
            <a:ahLst/>
            <a:cxnLst/>
            <a:rect l="l" t="t" r="r" b="b"/>
            <a:pathLst>
              <a:path w="749303" h="800323">
                <a:moveTo>
                  <a:pt x="0" y="0"/>
                </a:moveTo>
                <a:lnTo>
                  <a:pt x="749302" y="0"/>
                </a:lnTo>
                <a:lnTo>
                  <a:pt x="749302" y="800324"/>
                </a:lnTo>
                <a:lnTo>
                  <a:pt x="0" y="80032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369565" y="681856"/>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8799827" y="1596045"/>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rot="8354212">
            <a:off x="8458661" y="1878654"/>
            <a:ext cx="2348838" cy="1330030"/>
          </a:xfrm>
          <a:custGeom>
            <a:avLst/>
            <a:gdLst/>
            <a:ahLst/>
            <a:cxnLst/>
            <a:rect l="l" t="t" r="r" b="b"/>
            <a:pathLst>
              <a:path w="2348838" h="1330030">
                <a:moveTo>
                  <a:pt x="0" y="0"/>
                </a:moveTo>
                <a:lnTo>
                  <a:pt x="2348838" y="0"/>
                </a:lnTo>
                <a:lnTo>
                  <a:pt x="2348838" y="1330030"/>
                </a:lnTo>
                <a:lnTo>
                  <a:pt x="0" y="1330030"/>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TextBox 7"/>
          <p:cNvSpPr txBox="1"/>
          <p:nvPr/>
        </p:nvSpPr>
        <p:spPr>
          <a:xfrm>
            <a:off x="1028700" y="367765"/>
            <a:ext cx="15977855" cy="1496697"/>
          </a:xfrm>
          <a:prstGeom prst="rect">
            <a:avLst/>
          </a:prstGeom>
        </p:spPr>
        <p:txBody>
          <a:bodyPr lIns="0" tIns="0" rIns="0" bIns="0" rtlCol="0" anchor="t">
            <a:spAutoFit/>
          </a:bodyPr>
          <a:lstStyle/>
          <a:p>
            <a:pPr algn="ctr">
              <a:lnSpc>
                <a:spcPts val="3800"/>
              </a:lnSpc>
            </a:pPr>
            <a:r>
              <a:rPr lang="en" sz="3800" b="1">
                <a:solidFill>
                  <a:srgbClr val="293A54"/>
                </a:solidFill>
                <a:latin typeface="Poppins Bold"/>
                <a:ea typeface="Poppins Bold"/>
                <a:cs typeface="Poppins Bold"/>
                <a:sym typeface="Poppins Bold"/>
              </a:rPr>
              <a:t>AS A RESULT OF STUDYING THE ACADEMIC DISCIPLINE, A HIGHER EDUCATION STUDENT MUST:</a:t>
            </a:r>
          </a:p>
          <a:p>
            <a:pPr algn="ctr">
              <a:lnSpc>
                <a:spcPts val="3800"/>
              </a:lnSpc>
            </a:pPr>
            <a:endParaRPr lang="en-US" sz="3800" b="1">
              <a:solidFill>
                <a:srgbClr val="293A54"/>
              </a:solidFill>
              <a:latin typeface="Poppins Bold"/>
              <a:ea typeface="Poppins Bold"/>
              <a:cs typeface="Poppins Bold"/>
              <a:sym typeface="Poppins Bold"/>
            </a:endParaRPr>
          </a:p>
        </p:txBody>
      </p:sp>
      <p:sp>
        <p:nvSpPr>
          <p:cNvPr id="8" name="TextBox 8"/>
          <p:cNvSpPr txBox="1"/>
          <p:nvPr/>
        </p:nvSpPr>
        <p:spPr>
          <a:xfrm>
            <a:off x="410698" y="1515368"/>
            <a:ext cx="8164835" cy="8771632"/>
          </a:xfrm>
          <a:prstGeom prst="rect">
            <a:avLst/>
          </a:prstGeom>
        </p:spPr>
        <p:txBody>
          <a:bodyPr wrap="square" lIns="0" tIns="0" rIns="0" bIns="0" rtlCol="0" anchor="t">
            <a:spAutoFit/>
          </a:bodyPr>
          <a:lstStyle/>
          <a:p>
            <a:pPr algn="ctr">
              <a:lnSpc>
                <a:spcPts val="3801"/>
              </a:lnSpc>
            </a:pPr>
            <a:r>
              <a:rPr lang="en" sz="2715" b="1" dirty="0">
                <a:solidFill>
                  <a:srgbClr val="000000"/>
                </a:solidFill>
                <a:latin typeface="Garet Bold"/>
                <a:ea typeface="Garet Bold"/>
                <a:cs typeface="Garet Bold"/>
                <a:sym typeface="Garet Bold"/>
              </a:rPr>
              <a:t>KNOW:</a:t>
            </a:r>
          </a:p>
          <a:p>
            <a:pPr marL="586199" lvl="1" indent="-293100" algn="l">
              <a:lnSpc>
                <a:spcPts val="3801"/>
              </a:lnSpc>
              <a:buFont typeface="Arial"/>
              <a:buChar char="•"/>
            </a:pPr>
            <a:r>
              <a:rPr lang="en" sz="2715" dirty="0">
                <a:solidFill>
                  <a:srgbClr val="000000"/>
                </a:solidFill>
                <a:latin typeface="Garet"/>
                <a:ea typeface="Garet"/>
                <a:cs typeface="Garet"/>
                <a:sym typeface="Garet"/>
              </a:rPr>
              <a:t>content and directions of reforming the healthcare system and pharmaceutical market of Ukraine;</a:t>
            </a:r>
          </a:p>
          <a:p>
            <a:pPr marL="586199" lvl="1" indent="-293100" algn="l">
              <a:lnSpc>
                <a:spcPts val="3801"/>
              </a:lnSpc>
              <a:buFont typeface="Arial"/>
              <a:buChar char="•"/>
            </a:pPr>
            <a:r>
              <a:rPr lang="en" sz="2715" dirty="0">
                <a:solidFill>
                  <a:srgbClr val="000000"/>
                </a:solidFill>
                <a:latin typeface="Garet"/>
                <a:ea typeface="Garet"/>
                <a:cs typeface="Garet"/>
                <a:sym typeface="Garet"/>
              </a:rPr>
              <a:t>features of management of health care facilities and institutions of various forms of ownership;</a:t>
            </a:r>
          </a:p>
          <a:p>
            <a:pPr marL="586199" lvl="1" indent="-293100" algn="l">
              <a:lnSpc>
                <a:spcPts val="3801"/>
              </a:lnSpc>
              <a:buFont typeface="Arial"/>
              <a:buChar char="•"/>
            </a:pPr>
            <a:r>
              <a:rPr lang="en" sz="2715" dirty="0">
                <a:solidFill>
                  <a:srgbClr val="000000"/>
                </a:solidFill>
                <a:latin typeface="Garet"/>
                <a:ea typeface="Garet"/>
                <a:cs typeface="Garet"/>
                <a:sym typeface="Garet"/>
              </a:rPr>
              <a:t>internal management processes in health care facilities;</a:t>
            </a:r>
          </a:p>
          <a:p>
            <a:pPr marL="586199" lvl="1" indent="-293100" algn="l">
              <a:lnSpc>
                <a:spcPts val="3801"/>
              </a:lnSpc>
              <a:buFont typeface="Arial"/>
              <a:buChar char="•"/>
            </a:pPr>
            <a:r>
              <a:rPr lang="en" sz="2715" dirty="0">
                <a:solidFill>
                  <a:srgbClr val="000000"/>
                </a:solidFill>
                <a:latin typeface="Garet"/>
                <a:ea typeface="Garet"/>
                <a:cs typeface="Garet"/>
                <a:sym typeface="Garet"/>
              </a:rPr>
              <a:t>key categories of management in health care;</a:t>
            </a:r>
          </a:p>
          <a:p>
            <a:pPr marL="586199" lvl="1" indent="-293100" algn="l">
              <a:lnSpc>
                <a:spcPts val="3801"/>
              </a:lnSpc>
              <a:buFont typeface="Arial"/>
              <a:buChar char="•"/>
            </a:pPr>
            <a:r>
              <a:rPr lang="en" sz="2715" dirty="0">
                <a:solidFill>
                  <a:srgbClr val="000000"/>
                </a:solidFill>
                <a:latin typeface="Garet"/>
                <a:ea typeface="Garet"/>
                <a:cs typeface="Garet"/>
                <a:sym typeface="Garet"/>
              </a:rPr>
              <a:t>theoretical aspects of the formation of the remuneration system in the health sector;</a:t>
            </a:r>
          </a:p>
          <a:p>
            <a:pPr marL="586199" lvl="1" indent="-293100" algn="l">
              <a:lnSpc>
                <a:spcPts val="3801"/>
              </a:lnSpc>
              <a:buFont typeface="Arial"/>
              <a:buChar char="•"/>
            </a:pPr>
            <a:r>
              <a:rPr lang="en" sz="2715" dirty="0">
                <a:solidFill>
                  <a:srgbClr val="000000"/>
                </a:solidFill>
                <a:latin typeface="Garet"/>
                <a:ea typeface="Garet"/>
                <a:cs typeface="Garet"/>
                <a:sym typeface="Garet"/>
              </a:rPr>
              <a:t>methods of motivation and stimulation of healthcare workers;</a:t>
            </a:r>
          </a:p>
          <a:p>
            <a:pPr marL="586199" lvl="1" indent="-293100" algn="l">
              <a:lnSpc>
                <a:spcPts val="3801"/>
              </a:lnSpc>
              <a:buFont typeface="Arial"/>
              <a:buChar char="•"/>
            </a:pPr>
            <a:r>
              <a:rPr lang="en" sz="2715" dirty="0">
                <a:solidFill>
                  <a:srgbClr val="000000"/>
                </a:solidFill>
                <a:latin typeface="Garet"/>
                <a:ea typeface="Garet"/>
                <a:cs typeface="Garet"/>
                <a:sym typeface="Garet"/>
              </a:rPr>
              <a:t>global financing models in the field of health.</a:t>
            </a:r>
          </a:p>
        </p:txBody>
      </p:sp>
      <p:sp>
        <p:nvSpPr>
          <p:cNvPr id="9" name="TextBox 9"/>
          <p:cNvSpPr txBox="1"/>
          <p:nvPr/>
        </p:nvSpPr>
        <p:spPr>
          <a:xfrm>
            <a:off x="9801092" y="1606978"/>
            <a:ext cx="8208217" cy="7879965"/>
          </a:xfrm>
          <a:prstGeom prst="rect">
            <a:avLst/>
          </a:prstGeom>
        </p:spPr>
        <p:txBody>
          <a:bodyPr lIns="0" tIns="0" rIns="0" bIns="0" rtlCol="0" anchor="t">
            <a:spAutoFit/>
          </a:bodyPr>
          <a:lstStyle/>
          <a:p>
            <a:pPr algn="ctr">
              <a:lnSpc>
                <a:spcPts val="3521"/>
              </a:lnSpc>
            </a:pPr>
            <a:r>
              <a:rPr lang="en" sz="2515" b="1" dirty="0">
                <a:solidFill>
                  <a:srgbClr val="000000"/>
                </a:solidFill>
                <a:latin typeface="Garet Bold"/>
                <a:ea typeface="Garet Bold"/>
                <a:cs typeface="Garet Bold"/>
                <a:sym typeface="Garet Bold"/>
              </a:rPr>
              <a:t>BE ABLE:</a:t>
            </a:r>
          </a:p>
          <a:p>
            <a:pPr marL="543020" lvl="1" indent="-271510" algn="l">
              <a:lnSpc>
                <a:spcPts val="3521"/>
              </a:lnSpc>
              <a:buFont typeface="Arial"/>
              <a:buChar char="•"/>
            </a:pPr>
            <a:r>
              <a:rPr lang="en" sz="2515" dirty="0">
                <a:solidFill>
                  <a:srgbClr val="000000"/>
                </a:solidFill>
                <a:latin typeface="Garet"/>
                <a:ea typeface="Garet"/>
                <a:cs typeface="Garet"/>
                <a:sym typeface="Garet"/>
              </a:rPr>
              <a:t>apply management principles when organizing the work of a health care facility;</a:t>
            </a:r>
          </a:p>
          <a:p>
            <a:pPr marL="543020" lvl="1" indent="-271510" algn="l">
              <a:lnSpc>
                <a:spcPts val="3521"/>
              </a:lnSpc>
              <a:buFont typeface="Arial"/>
              <a:buChar char="•"/>
            </a:pPr>
            <a:r>
              <a:rPr lang="en" sz="2515" dirty="0">
                <a:solidFill>
                  <a:srgbClr val="000000"/>
                </a:solidFill>
                <a:latin typeface="Garet"/>
                <a:ea typeface="Garet"/>
                <a:cs typeface="Garet"/>
                <a:sym typeface="Garet"/>
              </a:rPr>
              <a:t>manage work processes in the field of health, which are complex, unpredictable and require new strategic approaches;</a:t>
            </a:r>
          </a:p>
          <a:p>
            <a:pPr marL="543020" lvl="1" indent="-271510" algn="l">
              <a:lnSpc>
                <a:spcPts val="3521"/>
              </a:lnSpc>
              <a:buFont typeface="Arial"/>
              <a:buChar char="•"/>
            </a:pPr>
            <a:r>
              <a:rPr lang="en" sz="2515" dirty="0">
                <a:solidFill>
                  <a:srgbClr val="000000"/>
                </a:solidFill>
                <a:latin typeface="Garet"/>
                <a:ea typeface="Garet"/>
                <a:cs typeface="Garet"/>
                <a:sym typeface="Garet"/>
              </a:rPr>
              <a:t>be able to choose communication methods and strategies to ensure effective teamwork;</a:t>
            </a:r>
          </a:p>
          <a:p>
            <a:pPr marL="543020" lvl="1" indent="-271510" algn="l">
              <a:lnSpc>
                <a:spcPts val="3521"/>
              </a:lnSpc>
              <a:buFont typeface="Arial"/>
              <a:buChar char="•"/>
            </a:pPr>
            <a:r>
              <a:rPr lang="en" sz="2515" dirty="0">
                <a:solidFill>
                  <a:srgbClr val="000000"/>
                </a:solidFill>
                <a:latin typeface="Garet"/>
                <a:ea typeface="Garet"/>
                <a:cs typeface="Garet"/>
                <a:sym typeface="Garet"/>
              </a:rPr>
              <a:t>to carry out financial and economic analysis of income, expenses and profitability of health care institutions;</a:t>
            </a:r>
          </a:p>
          <a:p>
            <a:pPr marL="543020" lvl="1" indent="-271510" algn="l">
              <a:lnSpc>
                <a:spcPts val="3521"/>
              </a:lnSpc>
              <a:buFont typeface="Arial"/>
              <a:buChar char="•"/>
            </a:pPr>
            <a:r>
              <a:rPr lang="en" sz="2515" dirty="0">
                <a:solidFill>
                  <a:srgbClr val="000000"/>
                </a:solidFill>
                <a:latin typeface="Garet"/>
                <a:ea typeface="Garet"/>
                <a:cs typeface="Garet"/>
                <a:sym typeface="Garet"/>
              </a:rPr>
              <a:t>assess the social, medical and economic effectiveness of management decisions in the health care system;</a:t>
            </a:r>
          </a:p>
          <a:p>
            <a:pPr marL="543020" lvl="1" indent="-271510" algn="l">
              <a:lnSpc>
                <a:spcPts val="3521"/>
              </a:lnSpc>
              <a:buFont typeface="Arial"/>
              <a:buChar char="•"/>
            </a:pPr>
            <a:r>
              <a:rPr lang="en" sz="2515" dirty="0">
                <a:solidFill>
                  <a:srgbClr val="000000"/>
                </a:solidFill>
                <a:latin typeface="Garet"/>
                <a:ea typeface="Garet"/>
                <a:cs typeface="Garet"/>
                <a:sym typeface="Garet"/>
              </a:rPr>
              <a:t>to navigate in health care financing models and determine optimal mechanisms to ensure stability in the activities of health care institutions.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8444283" y="9258300"/>
            <a:ext cx="1399434" cy="488053"/>
          </a:xfrm>
          <a:custGeom>
            <a:avLst/>
            <a:gdLst/>
            <a:ahLst/>
            <a:cxnLst/>
            <a:rect l="l" t="t" r="r" b="b"/>
            <a:pathLst>
              <a:path w="1399434" h="488053">
                <a:moveTo>
                  <a:pt x="0" y="0"/>
                </a:moveTo>
                <a:lnTo>
                  <a:pt x="1399434" y="0"/>
                </a:lnTo>
                <a:lnTo>
                  <a:pt x="1399434" y="488053"/>
                </a:lnTo>
                <a:lnTo>
                  <a:pt x="0" y="488053"/>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 sz="6999" b="1">
                <a:solidFill>
                  <a:srgbClr val="293A54"/>
                </a:solidFill>
                <a:latin typeface="Poppins Bold"/>
                <a:ea typeface="Poppins Bold"/>
                <a:cs typeface="Poppins Bold"/>
                <a:sym typeface="Poppins Bold"/>
              </a:rPr>
              <a:t>COURSE CONTENT</a:t>
            </a:r>
          </a:p>
        </p:txBody>
      </p:sp>
      <p:sp>
        <p:nvSpPr>
          <p:cNvPr id="11" name="TextBox 11"/>
          <p:cNvSpPr txBox="1"/>
          <p:nvPr/>
        </p:nvSpPr>
        <p:spPr>
          <a:xfrm>
            <a:off x="1173508" y="2608375"/>
            <a:ext cx="13319666" cy="7893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 </a:t>
            </a:r>
            <a:r>
              <a:rPr lang="en" sz="2300" b="1">
                <a:solidFill>
                  <a:srgbClr val="000000"/>
                </a:solidFill>
                <a:latin typeface="Garet Bold"/>
                <a:ea typeface="Garet Bold"/>
                <a:cs typeface="Garet Bold"/>
                <a:sym typeface="Garet Bold"/>
              </a:rPr>
              <a:t>Topic 1. </a:t>
            </a:r>
            <a:r>
              <a:rPr lang="en" sz="2300">
                <a:solidFill>
                  <a:srgbClr val="000000"/>
                </a:solidFill>
                <a:latin typeface="Garet"/>
                <a:ea typeface="Garet"/>
                <a:cs typeface="Garet"/>
                <a:sym typeface="Garet"/>
              </a:rPr>
              <a:t>Healthcare system management in Ukraine: macro level and impact of reforms.</a:t>
            </a:r>
          </a:p>
          <a:p>
            <a:pPr algn="l">
              <a:lnSpc>
                <a:spcPts val="3220"/>
              </a:lnSpc>
            </a:pPr>
            <a:endParaRPr lang="en-US" sz="2300">
              <a:solidFill>
                <a:srgbClr val="000000"/>
              </a:solidFill>
              <a:latin typeface="Garet"/>
              <a:ea typeface="Garet"/>
              <a:cs typeface="Garet"/>
              <a:sym typeface="Garet"/>
            </a:endParaRPr>
          </a:p>
        </p:txBody>
      </p:sp>
      <p:sp>
        <p:nvSpPr>
          <p:cNvPr id="12" name="TextBox 12"/>
          <p:cNvSpPr txBox="1"/>
          <p:nvPr/>
        </p:nvSpPr>
        <p:spPr>
          <a:xfrm>
            <a:off x="1173508" y="3262948"/>
            <a:ext cx="13319666" cy="118935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 </a:t>
            </a:r>
            <a:r>
              <a:rPr lang="en" sz="2300" b="1">
                <a:solidFill>
                  <a:srgbClr val="000000"/>
                </a:solidFill>
                <a:latin typeface="Garet Bold"/>
                <a:ea typeface="Garet Bold"/>
                <a:cs typeface="Garet Bold"/>
                <a:sym typeface="Garet Bold"/>
              </a:rPr>
              <a:t>Topic 2. </a:t>
            </a:r>
            <a:r>
              <a:rPr lang="en" sz="2300">
                <a:solidFill>
                  <a:srgbClr val="000000"/>
                </a:solidFill>
                <a:latin typeface="Garet"/>
                <a:ea typeface="Garet"/>
                <a:cs typeface="Garet"/>
                <a:sym typeface="Garet"/>
              </a:rPr>
              <a:t>Management of pharmaceutical institutions in the healthcare system: micro-level of management</a:t>
            </a:r>
          </a:p>
          <a:p>
            <a:pPr algn="l">
              <a:lnSpc>
                <a:spcPts val="3220"/>
              </a:lnSpc>
            </a:pPr>
            <a:endParaRPr lang="en-US" sz="2300">
              <a:solidFill>
                <a:srgbClr val="000000"/>
              </a:solidFill>
              <a:latin typeface="Garet"/>
              <a:ea typeface="Garet"/>
              <a:cs typeface="Garet"/>
              <a:sym typeface="Garet"/>
            </a:endParaRPr>
          </a:p>
        </p:txBody>
      </p:sp>
      <p:sp>
        <p:nvSpPr>
          <p:cNvPr id="13" name="TextBox 13"/>
          <p:cNvSpPr txBox="1"/>
          <p:nvPr/>
        </p:nvSpPr>
        <p:spPr>
          <a:xfrm>
            <a:off x="1173508" y="4102529"/>
            <a:ext cx="13319666" cy="7893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 </a:t>
            </a:r>
            <a:r>
              <a:rPr lang="en" sz="2300" b="1">
                <a:solidFill>
                  <a:srgbClr val="000000"/>
                </a:solidFill>
                <a:latin typeface="Garet Bold"/>
                <a:ea typeface="Garet Bold"/>
                <a:cs typeface="Garet Bold"/>
                <a:sym typeface="Garet Bold"/>
              </a:rPr>
              <a:t>Topic 3. </a:t>
            </a:r>
            <a:r>
              <a:rPr lang="en" sz="2300">
                <a:solidFill>
                  <a:srgbClr val="000000"/>
                </a:solidFill>
                <a:latin typeface="Garet"/>
                <a:ea typeface="Garet"/>
                <a:cs typeface="Garet"/>
                <a:sym typeface="Garet"/>
              </a:rPr>
              <a:t>Key concepts of management in the field of healthcare.</a:t>
            </a:r>
          </a:p>
          <a:p>
            <a:pPr algn="l">
              <a:lnSpc>
                <a:spcPts val="3220"/>
              </a:lnSpc>
            </a:pPr>
            <a:endParaRPr lang="en-US" sz="2300">
              <a:solidFill>
                <a:srgbClr val="000000"/>
              </a:solidFill>
              <a:latin typeface="Garet"/>
              <a:ea typeface="Garet"/>
              <a:cs typeface="Garet"/>
              <a:sym typeface="Garet"/>
            </a:endParaRPr>
          </a:p>
        </p:txBody>
      </p:sp>
      <p:sp>
        <p:nvSpPr>
          <p:cNvPr id="14" name="TextBox 14"/>
          <p:cNvSpPr txBox="1"/>
          <p:nvPr/>
        </p:nvSpPr>
        <p:spPr>
          <a:xfrm>
            <a:off x="1173508" y="4725035"/>
            <a:ext cx="13319666" cy="7893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 </a:t>
            </a:r>
            <a:r>
              <a:rPr lang="en" sz="2300" b="1">
                <a:solidFill>
                  <a:srgbClr val="000000"/>
                </a:solidFill>
                <a:latin typeface="Garet Bold"/>
                <a:ea typeface="Garet Bold"/>
                <a:cs typeface="Garet Bold"/>
                <a:sym typeface="Garet Bold"/>
              </a:rPr>
              <a:t>Topic 4. </a:t>
            </a:r>
            <a:r>
              <a:rPr lang="en" sz="2300">
                <a:solidFill>
                  <a:srgbClr val="000000"/>
                </a:solidFill>
                <a:latin typeface="Garet"/>
                <a:ea typeface="Garet"/>
                <a:cs typeface="Garet"/>
                <a:sym typeface="Garet"/>
              </a:rPr>
              <a:t>Managing the payroll system in the healthcare industry.</a:t>
            </a:r>
          </a:p>
          <a:p>
            <a:pPr algn="l">
              <a:lnSpc>
                <a:spcPts val="3220"/>
              </a:lnSpc>
            </a:pPr>
            <a:endParaRPr lang="en-US" sz="2300">
              <a:solidFill>
                <a:srgbClr val="000000"/>
              </a:solidFill>
              <a:latin typeface="Garet"/>
              <a:ea typeface="Garet"/>
              <a:cs typeface="Garet"/>
              <a:sym typeface="Garet"/>
            </a:endParaRPr>
          </a:p>
        </p:txBody>
      </p:sp>
      <p:sp>
        <p:nvSpPr>
          <p:cNvPr id="15" name="TextBox 15"/>
          <p:cNvSpPr txBox="1"/>
          <p:nvPr/>
        </p:nvSpPr>
        <p:spPr>
          <a:xfrm>
            <a:off x="1173508" y="5297314"/>
            <a:ext cx="13319666" cy="7893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 </a:t>
            </a:r>
            <a:r>
              <a:rPr lang="en" sz="2300" b="1">
                <a:solidFill>
                  <a:srgbClr val="000000"/>
                </a:solidFill>
                <a:latin typeface="Garet Bold"/>
                <a:ea typeface="Garet Bold"/>
                <a:cs typeface="Garet Bold"/>
                <a:sym typeface="Garet Bold"/>
              </a:rPr>
              <a:t>Topic 5. </a:t>
            </a:r>
            <a:r>
              <a:rPr lang="en" sz="2300">
                <a:solidFill>
                  <a:srgbClr val="000000"/>
                </a:solidFill>
                <a:latin typeface="Garet"/>
                <a:ea typeface="Garet"/>
                <a:cs typeface="Garet"/>
                <a:sym typeface="Garet"/>
              </a:rPr>
              <a:t>Motivation and encouragement of healthcare personnel.</a:t>
            </a:r>
          </a:p>
          <a:p>
            <a:pPr algn="l">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1173508" y="5923915"/>
            <a:ext cx="13319666" cy="789305"/>
          </a:xfrm>
          <a:prstGeom prst="rect">
            <a:avLst/>
          </a:prstGeom>
        </p:spPr>
        <p:txBody>
          <a:bodyPr lIns="0" tIns="0" rIns="0" bIns="0" rtlCol="0" anchor="t">
            <a:spAutoFit/>
          </a:bodyPr>
          <a:lstStyle/>
          <a:p>
            <a:pPr algn="l">
              <a:lnSpc>
                <a:spcPts val="3220"/>
              </a:lnSpc>
            </a:pPr>
            <a:r>
              <a:rPr lang="en" sz="2300" b="1">
                <a:solidFill>
                  <a:srgbClr val="000000"/>
                </a:solidFill>
                <a:latin typeface="Garet Bold"/>
                <a:ea typeface="Garet Bold"/>
                <a:cs typeface="Garet Bold"/>
                <a:sym typeface="Garet Bold"/>
              </a:rPr>
              <a:t>Topic 6. </a:t>
            </a:r>
            <a:r>
              <a:rPr lang="en" sz="2300">
                <a:solidFill>
                  <a:srgbClr val="000000"/>
                </a:solidFill>
                <a:latin typeface="Garet"/>
                <a:ea typeface="Garet"/>
                <a:cs typeface="Garet"/>
                <a:sym typeface="Garet"/>
              </a:rPr>
              <a:t>Financial and economic relations in pharmaceutical activities.</a:t>
            </a:r>
          </a:p>
          <a:p>
            <a:pPr algn="l">
              <a:lnSpc>
                <a:spcPts val="3220"/>
              </a:lnSpc>
            </a:pPr>
            <a:endParaRPr lang="en-US" sz="2300">
              <a:solidFill>
                <a:srgbClr val="000000"/>
              </a:solidFill>
              <a:latin typeface="Garet"/>
              <a:ea typeface="Garet"/>
              <a:cs typeface="Garet"/>
              <a:sym typeface="Garet"/>
            </a:endParaRPr>
          </a:p>
        </p:txBody>
      </p:sp>
      <p:sp>
        <p:nvSpPr>
          <p:cNvPr id="17" name="TextBox 17"/>
          <p:cNvSpPr txBox="1"/>
          <p:nvPr/>
        </p:nvSpPr>
        <p:spPr>
          <a:xfrm>
            <a:off x="1173508" y="6496194"/>
            <a:ext cx="14293022" cy="789305"/>
          </a:xfrm>
          <a:prstGeom prst="rect">
            <a:avLst/>
          </a:prstGeom>
        </p:spPr>
        <p:txBody>
          <a:bodyPr lIns="0" tIns="0" rIns="0" bIns="0" rtlCol="0" anchor="t">
            <a:spAutoFit/>
          </a:bodyPr>
          <a:lstStyle/>
          <a:p>
            <a:pPr algn="l">
              <a:lnSpc>
                <a:spcPts val="3220"/>
              </a:lnSpc>
            </a:pPr>
            <a:r>
              <a:rPr lang="en" sz="2300" b="1">
                <a:solidFill>
                  <a:srgbClr val="000000"/>
                </a:solidFill>
                <a:latin typeface="Garet Bold"/>
                <a:ea typeface="Garet Bold"/>
                <a:cs typeface="Garet Bold"/>
                <a:sym typeface="Garet Bold"/>
              </a:rPr>
              <a:t>Topic 7. </a:t>
            </a:r>
            <a:r>
              <a:rPr lang="en" sz="2300">
                <a:solidFill>
                  <a:srgbClr val="000000"/>
                </a:solidFill>
                <a:latin typeface="Garet"/>
                <a:ea typeface="Garet"/>
                <a:cs typeface="Garet"/>
                <a:sym typeface="Garet"/>
              </a:rPr>
              <a:t>Efficiency of pharmaceutical activities: social, medical and economic aspects.</a:t>
            </a:r>
          </a:p>
          <a:p>
            <a:pPr algn="l">
              <a:lnSpc>
                <a:spcPts val="3220"/>
              </a:lnSpc>
            </a:pPr>
            <a:endParaRPr lang="en-US" sz="2300">
              <a:solidFill>
                <a:srgbClr val="000000"/>
              </a:solidFill>
              <a:latin typeface="Garet"/>
              <a:ea typeface="Garet"/>
              <a:cs typeface="Garet"/>
              <a:sym typeface="Garet"/>
            </a:endParaRPr>
          </a:p>
        </p:txBody>
      </p:sp>
      <p:sp>
        <p:nvSpPr>
          <p:cNvPr id="18" name="TextBox 18"/>
          <p:cNvSpPr txBox="1"/>
          <p:nvPr/>
        </p:nvSpPr>
        <p:spPr>
          <a:xfrm>
            <a:off x="1173508" y="7122795"/>
            <a:ext cx="14293022" cy="789305"/>
          </a:xfrm>
          <a:prstGeom prst="rect">
            <a:avLst/>
          </a:prstGeom>
        </p:spPr>
        <p:txBody>
          <a:bodyPr lIns="0" tIns="0" rIns="0" bIns="0" rtlCol="0" anchor="t">
            <a:spAutoFit/>
          </a:bodyPr>
          <a:lstStyle/>
          <a:p>
            <a:pPr algn="l">
              <a:lnSpc>
                <a:spcPts val="3220"/>
              </a:lnSpc>
            </a:pPr>
            <a:r>
              <a:rPr lang="en" sz="2300" b="1">
                <a:solidFill>
                  <a:srgbClr val="000000"/>
                </a:solidFill>
                <a:latin typeface="Garet Bold"/>
                <a:ea typeface="Garet Bold"/>
                <a:cs typeface="Garet Bold"/>
                <a:sym typeface="Garet Bold"/>
              </a:rPr>
              <a:t>Topic 8. </a:t>
            </a:r>
            <a:r>
              <a:rPr lang="en" sz="2300">
                <a:solidFill>
                  <a:srgbClr val="000000"/>
                </a:solidFill>
                <a:latin typeface="Garet"/>
                <a:ea typeface="Garet"/>
                <a:cs typeface="Garet"/>
                <a:sym typeface="Garet"/>
              </a:rPr>
              <a:t>Financial environment and industry resources.</a:t>
            </a:r>
          </a:p>
          <a:p>
            <a:pPr algn="l">
              <a:lnSpc>
                <a:spcPts val="3220"/>
              </a:lnSpc>
            </a:pPr>
            <a:endParaRPr lang="en-US" sz="2300">
              <a:solidFill>
                <a:srgbClr val="000000"/>
              </a:solidFill>
              <a:latin typeface="Garet"/>
              <a:ea typeface="Garet"/>
              <a:cs typeface="Garet"/>
              <a:sym typeface="Garet"/>
            </a:endParaRPr>
          </a:p>
        </p:txBody>
      </p:sp>
      <p:sp>
        <p:nvSpPr>
          <p:cNvPr id="19" name="TextBox 19"/>
          <p:cNvSpPr txBox="1"/>
          <p:nvPr/>
        </p:nvSpPr>
        <p:spPr>
          <a:xfrm>
            <a:off x="1173508" y="8321674"/>
            <a:ext cx="14293022" cy="789305"/>
          </a:xfrm>
          <a:prstGeom prst="rect">
            <a:avLst/>
          </a:prstGeom>
        </p:spPr>
        <p:txBody>
          <a:bodyPr lIns="0" tIns="0" rIns="0" bIns="0" rtlCol="0" anchor="t">
            <a:spAutoFit/>
          </a:bodyPr>
          <a:lstStyle/>
          <a:p>
            <a:pPr algn="l">
              <a:lnSpc>
                <a:spcPts val="3220"/>
              </a:lnSpc>
            </a:pPr>
            <a:r>
              <a:rPr lang="en" sz="2300" b="1">
                <a:solidFill>
                  <a:srgbClr val="000000"/>
                </a:solidFill>
                <a:latin typeface="Garet Bold"/>
                <a:ea typeface="Garet Bold"/>
                <a:cs typeface="Garet Bold"/>
                <a:sym typeface="Garet Bold"/>
              </a:rPr>
              <a:t>Topic 10. </a:t>
            </a:r>
            <a:r>
              <a:rPr lang="en" sz="2300">
                <a:solidFill>
                  <a:srgbClr val="000000"/>
                </a:solidFill>
                <a:latin typeface="Garet"/>
                <a:ea typeface="Garet"/>
                <a:cs typeface="Garet"/>
                <a:sym typeface="Garet"/>
              </a:rPr>
              <a:t>Modern challenges and prospects for the development of management in healthcare.</a:t>
            </a:r>
          </a:p>
          <a:p>
            <a:pPr algn="l">
              <a:lnSpc>
                <a:spcPts val="3220"/>
              </a:lnSpc>
            </a:pPr>
            <a:endParaRPr lang="en-US" sz="2300">
              <a:solidFill>
                <a:srgbClr val="000000"/>
              </a:solidFill>
              <a:latin typeface="Garet"/>
              <a:ea typeface="Garet"/>
              <a:cs typeface="Garet"/>
              <a:sym typeface="Garet"/>
            </a:endParaRPr>
          </a:p>
        </p:txBody>
      </p:sp>
      <p:sp>
        <p:nvSpPr>
          <p:cNvPr id="20" name="TextBox 20"/>
          <p:cNvSpPr txBox="1"/>
          <p:nvPr/>
        </p:nvSpPr>
        <p:spPr>
          <a:xfrm>
            <a:off x="1173508" y="7695074"/>
            <a:ext cx="14293022" cy="789305"/>
          </a:xfrm>
          <a:prstGeom prst="rect">
            <a:avLst/>
          </a:prstGeom>
        </p:spPr>
        <p:txBody>
          <a:bodyPr lIns="0" tIns="0" rIns="0" bIns="0" rtlCol="0" anchor="t">
            <a:spAutoFit/>
          </a:bodyPr>
          <a:lstStyle/>
          <a:p>
            <a:pPr algn="l">
              <a:lnSpc>
                <a:spcPts val="3220"/>
              </a:lnSpc>
            </a:pPr>
            <a:r>
              <a:rPr lang="en" sz="2300" b="1">
                <a:solidFill>
                  <a:srgbClr val="000000"/>
                </a:solidFill>
                <a:latin typeface="Garet Bold"/>
                <a:ea typeface="Garet Bold"/>
                <a:cs typeface="Garet Bold"/>
                <a:sym typeface="Garet Bold"/>
              </a:rPr>
              <a:t>Topic 9. </a:t>
            </a:r>
            <a:r>
              <a:rPr lang="en" sz="2300">
                <a:solidFill>
                  <a:srgbClr val="000000"/>
                </a:solidFill>
                <a:latin typeface="Garet"/>
                <a:ea typeface="Garet"/>
                <a:cs typeface="Garet"/>
                <a:sym typeface="Garet"/>
              </a:rPr>
              <a:t>Healthcare and pharmaceutical sector financing models.</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8177087" y="7668088"/>
            <a:ext cx="1399434" cy="488053"/>
          </a:xfrm>
          <a:custGeom>
            <a:avLst/>
            <a:gdLst/>
            <a:ahLst/>
            <a:cxnLst/>
            <a:rect l="l" t="t" r="r" b="b"/>
            <a:pathLst>
              <a:path w="1399434" h="488053">
                <a:moveTo>
                  <a:pt x="0" y="0"/>
                </a:moveTo>
                <a:lnTo>
                  <a:pt x="1399434" y="0"/>
                </a:lnTo>
                <a:lnTo>
                  <a:pt x="1399434" y="488052"/>
                </a:lnTo>
                <a:lnTo>
                  <a:pt x="0" y="48805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 sz="6999" b="1">
                <a:solidFill>
                  <a:srgbClr val="293A54"/>
                </a:solidFill>
                <a:latin typeface="Poppins Bold"/>
                <a:ea typeface="Poppins Bold"/>
                <a:cs typeface="Poppins Bold"/>
                <a:sym typeface="Poppins Bold"/>
              </a:rPr>
              <a:t>LECTURE STRUCTURE</a:t>
            </a:r>
          </a:p>
        </p:txBody>
      </p:sp>
      <p:sp>
        <p:nvSpPr>
          <p:cNvPr id="11" name="TextBox 11"/>
          <p:cNvSpPr txBox="1"/>
          <p:nvPr/>
        </p:nvSpPr>
        <p:spPr>
          <a:xfrm>
            <a:off x="1175796" y="2608375"/>
            <a:ext cx="13319666" cy="15894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Analysis of the structure of the Ukrainian healthcare system, its organizational levels and key management links.</a:t>
            </a:r>
          </a:p>
          <a:p>
            <a:pPr algn="l">
              <a:lnSpc>
                <a:spcPts val="3220"/>
              </a:lnSpc>
            </a:pPr>
            <a:endParaRPr lang="en-US" sz="2300">
              <a:solidFill>
                <a:srgbClr val="000000"/>
              </a:solidFill>
              <a:latin typeface="Garet"/>
              <a:ea typeface="Garet"/>
              <a:cs typeface="Garet"/>
              <a:sym typeface="Garet"/>
            </a:endParaRPr>
          </a:p>
          <a:p>
            <a:pPr algn="l">
              <a:lnSpc>
                <a:spcPts val="3220"/>
              </a:lnSpc>
            </a:pPr>
            <a:endParaRPr lang="en-US" sz="2300">
              <a:solidFill>
                <a:srgbClr val="000000"/>
              </a:solidFill>
              <a:latin typeface="Garet"/>
              <a:ea typeface="Garet"/>
              <a:cs typeface="Garet"/>
              <a:sym typeface="Garet"/>
            </a:endParaRPr>
          </a:p>
        </p:txBody>
      </p:sp>
      <p:sp>
        <p:nvSpPr>
          <p:cNvPr id="12" name="TextBox 12"/>
          <p:cNvSpPr txBox="1"/>
          <p:nvPr/>
        </p:nvSpPr>
        <p:spPr>
          <a:xfrm>
            <a:off x="1175796" y="3651670"/>
            <a:ext cx="13319666" cy="118935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State policy in the field of medicine and pharmacy, main directions and stages of medical reform, in particular changes in the financing of institutions, provision of medicines, interaction between the public and private sectors.</a:t>
            </a:r>
          </a:p>
        </p:txBody>
      </p:sp>
      <p:sp>
        <p:nvSpPr>
          <p:cNvPr id="13" name="TextBox 13"/>
          <p:cNvSpPr txBox="1"/>
          <p:nvPr/>
        </p:nvSpPr>
        <p:spPr>
          <a:xfrm>
            <a:off x="1175796" y="5316683"/>
            <a:ext cx="13319666" cy="118935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The impact of the COVID-19 pandemic and martial law on the transformation of the healthcare system, the development of telemedicine, electronic services (eHealth, eRecipe), and remote pharmaceutical consulting.</a:t>
            </a:r>
          </a:p>
        </p:txBody>
      </p:sp>
      <p:sp>
        <p:nvSpPr>
          <p:cNvPr id="14" name="Freeform 14"/>
          <p:cNvSpPr/>
          <p:nvPr/>
        </p:nvSpPr>
        <p:spPr>
          <a:xfrm>
            <a:off x="451569" y="367586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5" name="Freeform 15"/>
          <p:cNvSpPr/>
          <p:nvPr/>
        </p:nvSpPr>
        <p:spPr>
          <a:xfrm>
            <a:off x="451569" y="536430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94177" y="1947985"/>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836135" y="1411346"/>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9" name="Freeform 9"/>
          <p:cNvSpPr/>
          <p:nvPr/>
        </p:nvSpPr>
        <p:spPr>
          <a:xfrm>
            <a:off x="16234468" y="9190474"/>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0" name="Freeform 10"/>
          <p:cNvSpPr/>
          <p:nvPr/>
        </p:nvSpPr>
        <p:spPr>
          <a:xfrm>
            <a:off x="8237636" y="9024887"/>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BASIC PRINCIPLES OF HEALTHCARE MANAGEMENT</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8836134" y="3916575"/>
            <a:ext cx="9299465" cy="4308872"/>
          </a:xfrm>
          <a:prstGeom prst="rect">
            <a:avLst/>
          </a:prstGeom>
        </p:spPr>
        <p:txBody>
          <a:bodyPr wrap="square" lIns="0" tIns="0" rIns="0" bIns="0" rtlCol="0" anchor="t">
            <a:spAutoFit/>
          </a:bodyPr>
          <a:lstStyle/>
          <a:p>
            <a:r>
              <a:rPr lang="en" sz="2800" i="1" dirty="0" smtClean="0"/>
              <a:t>Management relationships in medicine occur at the following levels:</a:t>
            </a:r>
          </a:p>
          <a:p>
            <a:r>
              <a:rPr lang="en" sz="2800" dirty="0" smtClean="0"/>
              <a:t>– </a:t>
            </a:r>
            <a:r>
              <a:rPr lang="en" sz="2800" i="1" dirty="0" err="1"/>
              <a:t>macro level </a:t>
            </a:r>
            <a:r>
              <a:rPr lang="en" sz="2800" dirty="0"/>
              <a:t>: at </a:t>
            </a:r>
            <a:r>
              <a:rPr lang="en" sz="2800" dirty="0" err="1"/>
              <a:t>the level </a:t>
            </a:r>
            <a:r>
              <a:rPr lang="en" sz="2800" dirty="0"/>
              <a:t>of public </a:t>
            </a:r>
            <a:r>
              <a:rPr lang="en" sz="2800" dirty="0" smtClean="0"/>
              <a:t>administration (national level of the legislative and executive branches</a:t>
            </a:r>
          </a:p>
          <a:p>
            <a:r>
              <a:rPr lang="en" sz="2800" dirty="0" smtClean="0"/>
              <a:t>government </a:t>
            </a:r>
            <a:r>
              <a:rPr lang="en" sz="2800" dirty="0"/>
              <a:t>), regional,</a:t>
            </a:r>
          </a:p>
          <a:p>
            <a:r>
              <a:rPr lang="en" sz="2800" dirty="0"/>
              <a:t>at the local, sectoral, departmental </a:t>
            </a:r>
            <a:r>
              <a:rPr lang="en" sz="2800" dirty="0" err="1" smtClean="0"/>
              <a:t>levels </a:t>
            </a:r>
            <a:r>
              <a:rPr lang="en" sz="2800" dirty="0" smtClean="0"/>
              <a:t>, </a:t>
            </a:r>
            <a:r>
              <a:rPr lang="en" sz="2800" dirty="0"/>
              <a:t>i.e. at the level </a:t>
            </a:r>
            <a:r>
              <a:rPr lang="en" sz="2800" dirty="0" smtClean="0"/>
              <a:t>management​ </a:t>
            </a:r>
            <a:r>
              <a:rPr lang="en" sz="2800" dirty="0"/>
              <a:t>security </a:t>
            </a:r>
            <a:r>
              <a:rPr lang="en" sz="2800" dirty="0" smtClean="0"/>
              <a:t>system the </a:t>
            </a:r>
            <a:r>
              <a:rPr lang="en" sz="2800" dirty="0"/>
              <a:t>health of the country;</a:t>
            </a:r>
          </a:p>
          <a:p>
            <a:r>
              <a:rPr lang="en" sz="2800" dirty="0"/>
              <a:t>– </a:t>
            </a:r>
            <a:r>
              <a:rPr lang="en" sz="2800" i="1" dirty="0"/>
              <a:t>micro-level </a:t>
            </a:r>
            <a:r>
              <a:rPr lang="en" sz="2800" dirty="0"/>
              <a:t>: at </a:t>
            </a:r>
            <a:r>
              <a:rPr lang="en" sz="2800" dirty="0" smtClean="0"/>
              <a:t>the level of management </a:t>
            </a:r>
            <a:r>
              <a:rPr lang="en" sz="2800" dirty="0"/>
              <a:t>of an individual </a:t>
            </a:r>
            <a:r>
              <a:rPr lang="en" sz="2800" dirty="0" smtClean="0"/>
              <a:t>medical </a:t>
            </a:r>
            <a:r>
              <a:rPr lang="en" sz="2800" dirty="0"/>
              <a:t>institution (medical </a:t>
            </a:r>
            <a:r>
              <a:rPr lang="en" sz="2800" dirty="0" smtClean="0"/>
              <a:t>institutions </a:t>
            </a:r>
            <a:r>
              <a:rPr lang="en" sz="2800" dirty="0"/>
              <a:t>, insurance companies, </a:t>
            </a:r>
            <a:r>
              <a:rPr lang="en" sz="2800" dirty="0" smtClean="0"/>
              <a:t>public </a:t>
            </a:r>
            <a:r>
              <a:rPr lang="en" sz="2800" dirty="0"/>
              <a:t>organizations, </a:t>
            </a:r>
            <a:r>
              <a:rPr lang="en" sz="2800" dirty="0" smtClean="0"/>
              <a:t>health insurance funds </a:t>
            </a:r>
            <a:r>
              <a:rPr lang="en" sz="2800" dirty="0"/>
              <a:t>).</a:t>
            </a:r>
            <a:endParaRPr lang="en-US" sz="2800" dirty="0">
              <a:solidFill>
                <a:srgbClr val="000000"/>
              </a:solidFill>
              <a:latin typeface="Garet"/>
              <a:ea typeface="Garet"/>
              <a:cs typeface="Garet"/>
              <a:sym typeface="Gare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33184" y="2025292"/>
            <a:ext cx="5496141" cy="53689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715219" y="3629009"/>
            <a:ext cx="2057400" cy="171678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5617095" y="-426133"/>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10" name="Freeform 10"/>
          <p:cNvSpPr/>
          <p:nvPr/>
        </p:nvSpPr>
        <p:spPr>
          <a:xfrm>
            <a:off x="4841649" y="92583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3">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HEALTHCARE MANAGEMENT AS A MACROSYSTEM</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8763000" y="1811809"/>
            <a:ext cx="9299465" cy="1292662"/>
          </a:xfrm>
          <a:prstGeom prst="rect">
            <a:avLst/>
          </a:prstGeom>
        </p:spPr>
        <p:txBody>
          <a:bodyPr wrap="square" lIns="0" tIns="0" rIns="0" bIns="0" rtlCol="0" anchor="t">
            <a:spAutoFit/>
          </a:bodyPr>
          <a:lstStyle/>
          <a:p>
            <a:r>
              <a:rPr lang="en" sz="2800" b="1" dirty="0" smtClean="0"/>
              <a:t>it is the science of management, regulation and control of financial,</a:t>
            </a:r>
          </a:p>
          <a:p>
            <a:r>
              <a:rPr lang="en" sz="2800" b="1" dirty="0" smtClean="0"/>
              <a:t>labor and material resources by health care authorities and institutions.</a:t>
            </a:r>
            <a:endParaRPr lang="uk-UA" sz="2800" b="1" dirty="0">
              <a:solidFill>
                <a:srgbClr val="000000"/>
              </a:solidFill>
              <a:latin typeface="Garet"/>
              <a:ea typeface="Garet"/>
              <a:cs typeface="Garet"/>
              <a:sym typeface="Garet"/>
            </a:endParaRPr>
          </a:p>
        </p:txBody>
      </p:sp>
      <p:sp>
        <p:nvSpPr>
          <p:cNvPr id="13" name="TextBox 12"/>
          <p:cNvSpPr txBox="1"/>
          <p:nvPr/>
        </p:nvSpPr>
        <p:spPr>
          <a:xfrm>
            <a:off x="11201400" y="3425988"/>
            <a:ext cx="6861065" cy="1846659"/>
          </a:xfrm>
          <a:prstGeom prst="rect">
            <a:avLst/>
          </a:prstGeom>
        </p:spPr>
        <p:txBody>
          <a:bodyPr wrap="square" lIns="0" tIns="0" rIns="0" bIns="0" rtlCol="0" anchor="t">
            <a:spAutoFit/>
          </a:bodyPr>
          <a:lstStyle/>
          <a:p>
            <a:r>
              <a:rPr lang="en" sz="2400" b="1" dirty="0">
                <a:latin typeface="Garet" panose="020B0604020202020204" charset="-52"/>
              </a:rPr>
              <a:t>The purpose of management in security</a:t>
            </a:r>
          </a:p>
          <a:p>
            <a:r>
              <a:rPr lang="en" sz="2400" b="1" dirty="0">
                <a:latin typeface="Garet" panose="020B0604020202020204" charset="-52"/>
              </a:rPr>
              <a:t>Health </a:t>
            </a:r>
            <a:r>
              <a:rPr lang="en" sz="2400" dirty="0">
                <a:latin typeface="Garet" panose="020B0604020202020204" charset="-52"/>
              </a:rPr>
              <a:t>– </a:t>
            </a:r>
            <a:r>
              <a:rPr lang="en" sz="2400" dirty="0" smtClean="0">
                <a:latin typeface="Garet" panose="020B0604020202020204" charset="-52"/>
              </a:rPr>
              <a:t>reducing societal costs from morbidity, disability, and mortality of the population given available resources.</a:t>
            </a:r>
            <a:endParaRPr lang="uk-UA" sz="2400" dirty="0">
              <a:solidFill>
                <a:srgbClr val="000000"/>
              </a:solidFill>
              <a:latin typeface="Garet" panose="020B0604020202020204" charset="-52"/>
              <a:ea typeface="Garet"/>
              <a:cs typeface="Garet"/>
              <a:sym typeface="Garet"/>
            </a:endParaRPr>
          </a:p>
        </p:txBody>
      </p:sp>
      <p:sp>
        <p:nvSpPr>
          <p:cNvPr id="14" name="TextBox 13"/>
          <p:cNvSpPr txBox="1"/>
          <p:nvPr/>
        </p:nvSpPr>
        <p:spPr>
          <a:xfrm>
            <a:off x="7287282" y="5352997"/>
            <a:ext cx="10775183" cy="4739759"/>
          </a:xfrm>
          <a:prstGeom prst="rect">
            <a:avLst/>
          </a:prstGeom>
        </p:spPr>
        <p:txBody>
          <a:bodyPr wrap="square" lIns="0" tIns="0" rIns="0" bIns="0" rtlCol="0" anchor="t">
            <a:spAutoFit/>
          </a:bodyPr>
          <a:lstStyle/>
          <a:p>
            <a:pPr algn="just"/>
            <a:r>
              <a:rPr lang="en" sz="2800" b="1" dirty="0" smtClean="0"/>
              <a:t>The task of management in healthcare </a:t>
            </a:r>
            <a:r>
              <a:rPr lang="en" sz="2800" dirty="0" smtClean="0"/>
              <a:t>is to be most effective</a:t>
            </a:r>
          </a:p>
          <a:p>
            <a:pPr algn="just"/>
            <a:r>
              <a:rPr lang="en" sz="2800" dirty="0" smtClean="0"/>
              <a:t>achieving the goal by improving the quality of therapeutic, diagnostic and preventive measures and rational use </a:t>
            </a:r>
            <a:r>
              <a:rPr lang="en" sz="2800" dirty="0"/>
              <a:t>of healthcare resources.</a:t>
            </a:r>
          </a:p>
          <a:p>
            <a:pPr algn="just"/>
            <a:r>
              <a:rPr lang="en" sz="2800" b="1" dirty="0" smtClean="0"/>
              <a:t>The object of management in healthcare </a:t>
            </a:r>
            <a:r>
              <a:rPr lang="en" sz="2800" dirty="0" smtClean="0"/>
              <a:t>is a medical institution.</a:t>
            </a:r>
          </a:p>
          <a:p>
            <a:pPr algn="just"/>
            <a:r>
              <a:rPr lang="en" sz="2800" dirty="0" smtClean="0"/>
              <a:t>(medical enterprise, institution, clinic, etc.), pharmaceutical institution.</a:t>
            </a:r>
          </a:p>
          <a:p>
            <a:pPr algn="just"/>
            <a:r>
              <a:rPr lang="en" sz="2800" b="1" dirty="0" smtClean="0"/>
              <a:t>The subject of management in healthcare </a:t>
            </a:r>
            <a:r>
              <a:rPr lang="en" sz="2800" dirty="0" smtClean="0"/>
              <a:t>is the administrative apparatus, management bodies (for example, the Ministry of Health, chief physicians, heads of departments , heads </a:t>
            </a:r>
            <a:r>
              <a:rPr lang="en" sz="2800" dirty="0" err="1" smtClean="0"/>
              <a:t>of clinics </a:t>
            </a:r>
            <a:r>
              <a:rPr lang="en" sz="2800" dirty="0" smtClean="0"/>
              <a:t>, administrative apparatus of pharmaceutical enterprises).</a:t>
            </a:r>
            <a:endParaRPr lang="uk-UA"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178905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449800" y="1421031"/>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6230600" y="241513"/>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17179231" y="285750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533400" y="2898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MANAGEMENT TECHNOLOGIES (GENERAL CLASSIFICATION)</a:t>
            </a:r>
            <a:endParaRPr lang="en-US" sz="3800" b="1" dirty="0">
              <a:solidFill>
                <a:srgbClr val="293A54"/>
              </a:solidFill>
              <a:latin typeface="Poppins Bold"/>
              <a:ea typeface="Poppins Bold"/>
              <a:cs typeface="Poppins Bold"/>
              <a:sym typeface="Poppins Bold"/>
            </a:endParaRPr>
          </a:p>
        </p:txBody>
      </p:sp>
      <p:sp>
        <p:nvSpPr>
          <p:cNvPr id="9" name="Freeform 5"/>
          <p:cNvSpPr/>
          <p:nvPr/>
        </p:nvSpPr>
        <p:spPr>
          <a:xfrm>
            <a:off x="2186116" y="911639"/>
            <a:ext cx="2307220"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5"/>
          <p:cNvSpPr/>
          <p:nvPr/>
        </p:nvSpPr>
        <p:spPr>
          <a:xfrm>
            <a:off x="8045005" y="1006843"/>
            <a:ext cx="2590800" cy="2429022"/>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1" name="Freeform 5"/>
          <p:cNvSpPr/>
          <p:nvPr/>
        </p:nvSpPr>
        <p:spPr>
          <a:xfrm>
            <a:off x="14016434" y="990243"/>
            <a:ext cx="1956486" cy="24768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2" name="Прямоугольник 11"/>
          <p:cNvSpPr/>
          <p:nvPr/>
        </p:nvSpPr>
        <p:spPr>
          <a:xfrm>
            <a:off x="613314" y="3616381"/>
            <a:ext cx="3886200" cy="9233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 b="1" i="1" dirty="0">
                <a:latin typeface="NewtonU-Italic"/>
              </a:rPr>
              <a:t>Management </a:t>
            </a:r>
            <a:r>
              <a:rPr lang="en" b="1" i="1" dirty="0" smtClean="0">
                <a:latin typeface="NewtonU-Italic"/>
              </a:rPr>
              <a:t>technologies of healthcare </a:t>
            </a:r>
            <a:endParaRPr lang="uk-UA" b="1" dirty="0"/>
          </a:p>
        </p:txBody>
      </p:sp>
      <p:sp>
        <p:nvSpPr>
          <p:cNvPr id="13" name="Прямоугольник 12"/>
          <p:cNvSpPr/>
          <p:nvPr/>
        </p:nvSpPr>
        <p:spPr>
          <a:xfrm>
            <a:off x="6705600" y="3821961"/>
            <a:ext cx="4419600" cy="64633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 b="1" i="1" dirty="0">
                <a:latin typeface="NewtonU-Italic"/>
              </a:rPr>
              <a:t>Management </a:t>
            </a:r>
            <a:r>
              <a:rPr lang="en" b="1" i="1" dirty="0" smtClean="0">
                <a:latin typeface="NewtonU-Italic"/>
              </a:rPr>
              <a:t>technologies </a:t>
            </a:r>
            <a:r>
              <a:rPr lang="en" b="1" i="1" dirty="0">
                <a:latin typeface="NewtonU-Italic"/>
              </a:rPr>
              <a:t>of financial </a:t>
            </a:r>
            <a:r>
              <a:rPr lang="en" b="1" i="1" dirty="0" smtClean="0">
                <a:latin typeface="NewtonU-Italic"/>
              </a:rPr>
              <a:t>administration</a:t>
            </a:r>
            <a:endParaRPr lang="uk-UA" b="1" dirty="0"/>
          </a:p>
        </p:txBody>
      </p:sp>
      <p:sp>
        <p:nvSpPr>
          <p:cNvPr id="14" name="Прямоугольник 13"/>
          <p:cNvSpPr/>
          <p:nvPr/>
        </p:nvSpPr>
        <p:spPr>
          <a:xfrm>
            <a:off x="12759823" y="3869696"/>
            <a:ext cx="5181600" cy="64633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 b="1" i="1" dirty="0" smtClean="0">
                <a:latin typeface="NewtonU-Italic"/>
              </a:rPr>
              <a:t>Management technologies for financial administration of medical </a:t>
            </a:r>
            <a:r>
              <a:rPr lang="en" b="1" i="1" dirty="0">
                <a:latin typeface="NewtonU-Italic"/>
              </a:rPr>
              <a:t>institutions</a:t>
            </a:r>
            <a:endParaRPr lang="uk-UA" b="1" dirty="0"/>
          </a:p>
        </p:txBody>
      </p:sp>
      <p:sp>
        <p:nvSpPr>
          <p:cNvPr id="15" name="Прямоугольник 14"/>
          <p:cNvSpPr/>
          <p:nvPr/>
        </p:nvSpPr>
        <p:spPr>
          <a:xfrm>
            <a:off x="228600" y="4703331"/>
            <a:ext cx="5943600" cy="5355312"/>
          </a:xfrm>
          <a:prstGeom prst="rect">
            <a:avLst/>
          </a:prstGeom>
        </p:spPr>
        <p:txBody>
          <a:bodyPr wrap="square">
            <a:spAutoFit/>
          </a:bodyPr>
          <a:lstStyle/>
          <a:p>
            <a:pPr algn="just"/>
            <a:r>
              <a:rPr lang="en" dirty="0">
                <a:latin typeface="NewtonU"/>
              </a:rPr>
              <a:t>development of state </a:t>
            </a:r>
            <a:r>
              <a:rPr lang="en" dirty="0" smtClean="0">
                <a:latin typeface="NewtonU"/>
              </a:rPr>
              <a:t>, regional </a:t>
            </a:r>
            <a:r>
              <a:rPr lang="en" dirty="0">
                <a:latin typeface="NewtonU"/>
              </a:rPr>
              <a:t>and </a:t>
            </a:r>
            <a:r>
              <a:rPr lang="en" dirty="0" smtClean="0">
                <a:latin typeface="NewtonU"/>
              </a:rPr>
              <a:t>municipal health </a:t>
            </a:r>
            <a:r>
              <a:rPr lang="en" dirty="0">
                <a:latin typeface="NewtonU"/>
              </a:rPr>
              <a:t>care policy ; choice </a:t>
            </a:r>
            <a:r>
              <a:rPr lang="en" dirty="0" smtClean="0">
                <a:latin typeface="NewtonU"/>
              </a:rPr>
              <a:t>of a health care model at the state level and its legislative and regulatory, personnel, organizational, financial, and information support; development of a state policy for reforming the health care system; development of a state policy for remuneration of medical workers; development of a state policy for training </a:t>
            </a:r>
            <a:r>
              <a:rPr lang="en" dirty="0" err="1" smtClean="0">
                <a:latin typeface="NewtonU"/>
              </a:rPr>
              <a:t>medical workers, </a:t>
            </a:r>
            <a:r>
              <a:rPr lang="en" dirty="0" smtClean="0">
                <a:latin typeface="NewtonU"/>
              </a:rPr>
              <a:t>their </a:t>
            </a:r>
            <a:r>
              <a:rPr lang="en" dirty="0">
                <a:latin typeface="NewtonU"/>
              </a:rPr>
              <a:t>certification, advanced training, </a:t>
            </a:r>
            <a:r>
              <a:rPr lang="en" dirty="0" err="1" smtClean="0">
                <a:latin typeface="NewtonU"/>
              </a:rPr>
              <a:t>and licensing </a:t>
            </a:r>
            <a:r>
              <a:rPr lang="en" dirty="0">
                <a:latin typeface="NewtonU"/>
              </a:rPr>
              <a:t>; </a:t>
            </a:r>
            <a:r>
              <a:rPr lang="en" dirty="0" err="1">
                <a:latin typeface="NewtonU"/>
              </a:rPr>
              <a:t>standardization</a:t>
            </a:r>
            <a:r>
              <a:rPr lang="en" dirty="0">
                <a:latin typeface="NewtonU"/>
              </a:rPr>
              <a:t> </a:t>
            </a:r>
            <a:r>
              <a:rPr lang="en" dirty="0" err="1">
                <a:latin typeface="NewtonU"/>
              </a:rPr>
              <a:t>medical</a:t>
            </a:r>
            <a:r>
              <a:rPr lang="en" dirty="0">
                <a:latin typeface="NewtonU"/>
              </a:rPr>
              <a:t> </a:t>
            </a:r>
            <a:r>
              <a:rPr lang="en" dirty="0" err="1">
                <a:latin typeface="NewtonU"/>
              </a:rPr>
              <a:t>services </a:t>
            </a:r>
            <a:r>
              <a:rPr lang="en" dirty="0">
                <a:latin typeface="NewtonU"/>
              </a:rPr>
              <a:t>; </a:t>
            </a:r>
            <a:r>
              <a:rPr lang="en" dirty="0" err="1">
                <a:latin typeface="NewtonU"/>
              </a:rPr>
              <a:t>optimization</a:t>
            </a:r>
            <a:r>
              <a:rPr lang="en" dirty="0">
                <a:latin typeface="NewtonU"/>
              </a:rPr>
              <a:t> </a:t>
            </a:r>
            <a:r>
              <a:rPr lang="en" dirty="0" err="1" smtClean="0">
                <a:latin typeface="NewtonU"/>
              </a:rPr>
              <a:t>networks</a:t>
            </a:r>
            <a:r>
              <a:rPr lang="en" dirty="0" smtClean="0">
                <a:latin typeface="NewtonU"/>
              </a:rPr>
              <a:t> </a:t>
            </a:r>
            <a:r>
              <a:rPr lang="en" dirty="0" err="1" smtClean="0">
                <a:latin typeface="NewtonU"/>
              </a:rPr>
              <a:t>institutions</a:t>
            </a:r>
            <a:r>
              <a:rPr lang="en" dirty="0" smtClean="0">
                <a:latin typeface="NewtonU"/>
              </a:rPr>
              <a:t> </a:t>
            </a:r>
            <a:r>
              <a:rPr lang="en" dirty="0" err="1">
                <a:latin typeface="NewtonU"/>
              </a:rPr>
              <a:t>healthcare </a:t>
            </a:r>
            <a:r>
              <a:rPr lang="en" dirty="0">
                <a:latin typeface="NewtonU"/>
              </a:rPr>
              <a:t>, </a:t>
            </a:r>
            <a:r>
              <a:rPr lang="en" dirty="0" err="1">
                <a:latin typeface="NewtonU"/>
              </a:rPr>
              <a:t>including</a:t>
            </a:r>
            <a:r>
              <a:rPr lang="en" dirty="0">
                <a:latin typeface="NewtonU"/>
              </a:rPr>
              <a:t> </a:t>
            </a:r>
            <a:r>
              <a:rPr lang="en" dirty="0" err="1">
                <a:latin typeface="NewtonU"/>
              </a:rPr>
              <a:t>state</a:t>
            </a:r>
            <a:r>
              <a:rPr lang="en" dirty="0">
                <a:latin typeface="NewtonU"/>
              </a:rPr>
              <a:t> </a:t>
            </a:r>
            <a:r>
              <a:rPr lang="en" dirty="0" err="1" smtClean="0">
                <a:latin typeface="NewtonU"/>
              </a:rPr>
              <a:t>medical</a:t>
            </a:r>
            <a:r>
              <a:rPr lang="en" dirty="0" smtClean="0">
                <a:latin typeface="NewtonU"/>
              </a:rPr>
              <a:t> </a:t>
            </a:r>
            <a:r>
              <a:rPr lang="en" dirty="0" err="1" smtClean="0">
                <a:latin typeface="NewtonU"/>
              </a:rPr>
              <a:t>institutions </a:t>
            </a:r>
            <a:r>
              <a:rPr lang="en" dirty="0">
                <a:latin typeface="NewtonU"/>
              </a:rPr>
              <a:t>; regulatory </a:t>
            </a:r>
            <a:r>
              <a:rPr lang="en" dirty="0" err="1">
                <a:latin typeface="NewtonU"/>
              </a:rPr>
              <a:t>and legal</a:t>
            </a:r>
            <a:r>
              <a:rPr lang="en" dirty="0">
                <a:latin typeface="NewtonU"/>
              </a:rPr>
              <a:t> resource </a:t>
            </a:r>
            <a:r>
              <a:rPr lang="en" dirty="0" err="1" smtClean="0">
                <a:latin typeface="NewtonU"/>
              </a:rPr>
              <a:t>provision </a:t>
            </a:r>
            <a:r>
              <a:rPr lang="en" dirty="0" err="1">
                <a:latin typeface="NewtonU"/>
              </a:rPr>
              <a:t>settlement</a:t>
            </a:r>
            <a:r>
              <a:rPr lang="en" dirty="0" smtClean="0">
                <a:latin typeface="NewtonU"/>
              </a:rPr>
              <a:t> </a:t>
            </a:r>
            <a:r>
              <a:rPr lang="en" dirty="0" err="1">
                <a:latin typeface="NewtonU"/>
              </a:rPr>
              <a:t>institutions</a:t>
            </a:r>
            <a:r>
              <a:rPr lang="en" dirty="0">
                <a:latin typeface="NewtonU"/>
              </a:rPr>
              <a:t> health </a:t>
            </a:r>
            <a:r>
              <a:rPr lang="en" dirty="0" err="1">
                <a:latin typeface="NewtonU"/>
              </a:rPr>
              <a:t>care </a:t>
            </a:r>
            <a:r>
              <a:rPr lang="en" dirty="0">
                <a:latin typeface="NewtonU"/>
              </a:rPr>
              <a:t>; regulatory </a:t>
            </a:r>
            <a:r>
              <a:rPr lang="en" dirty="0" err="1">
                <a:latin typeface="NewtonU"/>
              </a:rPr>
              <a:t>and legal</a:t>
            </a:r>
            <a:r>
              <a:rPr lang="en" dirty="0">
                <a:latin typeface="NewtonU"/>
              </a:rPr>
              <a:t> </a:t>
            </a:r>
            <a:r>
              <a:rPr lang="en" dirty="0" err="1" smtClean="0">
                <a:latin typeface="NewtonU"/>
              </a:rPr>
              <a:t>settlement</a:t>
            </a:r>
            <a:r>
              <a:rPr lang="en" dirty="0" smtClean="0">
                <a:latin typeface="NewtonU"/>
              </a:rPr>
              <a:t> </a:t>
            </a:r>
            <a:r>
              <a:rPr lang="en" dirty="0" err="1">
                <a:latin typeface="NewtonU"/>
              </a:rPr>
              <a:t>financial</a:t>
            </a:r>
            <a:r>
              <a:rPr lang="en" dirty="0">
                <a:latin typeface="NewtonU"/>
              </a:rPr>
              <a:t> </a:t>
            </a:r>
            <a:r>
              <a:rPr lang="en" dirty="0" err="1">
                <a:latin typeface="NewtonU"/>
              </a:rPr>
              <a:t>software</a:t>
            </a:r>
            <a:r>
              <a:rPr lang="en" dirty="0">
                <a:latin typeface="NewtonU"/>
              </a:rPr>
              <a:t> </a:t>
            </a:r>
            <a:r>
              <a:rPr lang="en" dirty="0" err="1">
                <a:latin typeface="NewtonU"/>
              </a:rPr>
              <a:t>institutions</a:t>
            </a:r>
            <a:r>
              <a:rPr lang="en" dirty="0">
                <a:latin typeface="NewtonU"/>
              </a:rPr>
              <a:t> health </a:t>
            </a:r>
            <a:r>
              <a:rPr lang="en" dirty="0" err="1">
                <a:latin typeface="NewtonU"/>
              </a:rPr>
              <a:t>care </a:t>
            </a:r>
            <a:r>
              <a:rPr lang="en" dirty="0" smtClean="0">
                <a:latin typeface="NewtonU"/>
              </a:rPr>
              <a:t>; </a:t>
            </a:r>
            <a:r>
              <a:rPr lang="en" dirty="0" err="1" smtClean="0">
                <a:latin typeface="NewtonU"/>
              </a:rPr>
              <a:t>legislative and regulatory</a:t>
            </a:r>
            <a:r>
              <a:rPr lang="en" dirty="0" smtClean="0">
                <a:latin typeface="NewtonU"/>
              </a:rPr>
              <a:t> </a:t>
            </a:r>
            <a:r>
              <a:rPr lang="en" dirty="0" err="1">
                <a:latin typeface="NewtonU"/>
              </a:rPr>
              <a:t>settlement</a:t>
            </a:r>
            <a:r>
              <a:rPr lang="en" dirty="0">
                <a:latin typeface="NewtonU"/>
              </a:rPr>
              <a:t> </a:t>
            </a:r>
            <a:r>
              <a:rPr lang="en" dirty="0" err="1">
                <a:latin typeface="NewtonU"/>
              </a:rPr>
              <a:t>networks</a:t>
            </a:r>
            <a:r>
              <a:rPr lang="en" dirty="0">
                <a:latin typeface="NewtonU"/>
              </a:rPr>
              <a:t> </a:t>
            </a:r>
            <a:r>
              <a:rPr lang="en" dirty="0" err="1">
                <a:latin typeface="NewtonU"/>
              </a:rPr>
              <a:t>state</a:t>
            </a:r>
            <a:r>
              <a:rPr lang="en" dirty="0">
                <a:latin typeface="NewtonU"/>
              </a:rPr>
              <a:t> </a:t>
            </a:r>
            <a:r>
              <a:rPr lang="en" dirty="0" err="1" smtClean="0">
                <a:latin typeface="NewtonU"/>
              </a:rPr>
              <a:t>medical</a:t>
            </a:r>
            <a:r>
              <a:rPr lang="en" dirty="0" smtClean="0">
                <a:latin typeface="NewtonU"/>
              </a:rPr>
              <a:t> </a:t>
            </a:r>
            <a:r>
              <a:rPr lang="en" dirty="0" err="1">
                <a:latin typeface="NewtonU"/>
              </a:rPr>
              <a:t>institutions </a:t>
            </a:r>
            <a:r>
              <a:rPr lang="en" dirty="0">
                <a:latin typeface="NewtonU"/>
              </a:rPr>
              <a:t>; </a:t>
            </a:r>
            <a:r>
              <a:rPr lang="en" dirty="0" err="1">
                <a:latin typeface="NewtonU"/>
              </a:rPr>
              <a:t>definition</a:t>
            </a:r>
            <a:r>
              <a:rPr lang="en" dirty="0">
                <a:latin typeface="NewtonU"/>
              </a:rPr>
              <a:t> </a:t>
            </a:r>
            <a:r>
              <a:rPr lang="en" dirty="0" err="1">
                <a:latin typeface="NewtonU"/>
              </a:rPr>
              <a:t>organizational</a:t>
            </a:r>
            <a:r>
              <a:rPr lang="en" dirty="0">
                <a:latin typeface="NewtonU"/>
              </a:rPr>
              <a:t> </a:t>
            </a:r>
            <a:r>
              <a:rPr lang="en" dirty="0" err="1">
                <a:latin typeface="NewtonU"/>
              </a:rPr>
              <a:t>software</a:t>
            </a:r>
            <a:endParaRPr lang="ru-RU" dirty="0">
              <a:latin typeface="NewtonU"/>
            </a:endParaRPr>
          </a:p>
          <a:p>
            <a:pPr algn="just"/>
            <a:r>
              <a:rPr lang="en" dirty="0">
                <a:latin typeface="NewtonU"/>
              </a:rPr>
              <a:t>administration.</a:t>
            </a:r>
            <a:endParaRPr lang="uk-UA" dirty="0"/>
          </a:p>
        </p:txBody>
      </p:sp>
      <p:sp>
        <p:nvSpPr>
          <p:cNvPr id="16" name="Прямоугольник 15"/>
          <p:cNvSpPr/>
          <p:nvPr/>
        </p:nvSpPr>
        <p:spPr>
          <a:xfrm>
            <a:off x="6477000" y="4830704"/>
            <a:ext cx="4648200" cy="3693319"/>
          </a:xfrm>
          <a:prstGeom prst="rect">
            <a:avLst/>
          </a:prstGeom>
        </p:spPr>
        <p:txBody>
          <a:bodyPr wrap="square">
            <a:spAutoFit/>
          </a:bodyPr>
          <a:lstStyle/>
          <a:p>
            <a:pPr algn="just"/>
            <a:r>
              <a:rPr lang="en" dirty="0">
                <a:latin typeface="NewtonU"/>
              </a:rPr>
              <a:t>development </a:t>
            </a:r>
            <a:r>
              <a:rPr lang="en" dirty="0" smtClean="0">
                <a:latin typeface="NewtonU"/>
              </a:rPr>
              <a:t>of financial policy </a:t>
            </a:r>
            <a:r>
              <a:rPr lang="en" dirty="0">
                <a:latin typeface="NewtonU"/>
              </a:rPr>
              <a:t>(state, </a:t>
            </a:r>
            <a:r>
              <a:rPr lang="en" dirty="0" smtClean="0">
                <a:latin typeface="NewtonU"/>
              </a:rPr>
              <a:t>regional, municipal, local </a:t>
            </a:r>
            <a:r>
              <a:rPr lang="en" dirty="0">
                <a:latin typeface="NewtonU"/>
              </a:rPr>
              <a:t>) for </a:t>
            </a:r>
            <a:r>
              <a:rPr lang="en" dirty="0" smtClean="0">
                <a:latin typeface="NewtonU"/>
              </a:rPr>
              <a:t>healthcare </a:t>
            </a:r>
            <a:r>
              <a:rPr lang="en" dirty="0">
                <a:latin typeface="NewtonU"/>
              </a:rPr>
              <a:t>; financial </a:t>
            </a:r>
            <a:r>
              <a:rPr lang="en" dirty="0" smtClean="0">
                <a:latin typeface="NewtonU"/>
              </a:rPr>
              <a:t>forecasting </a:t>
            </a:r>
            <a:r>
              <a:rPr lang="en" dirty="0">
                <a:latin typeface="NewtonU"/>
              </a:rPr>
              <a:t>and financial </a:t>
            </a:r>
            <a:r>
              <a:rPr lang="en" dirty="0" smtClean="0">
                <a:latin typeface="NewtonU"/>
              </a:rPr>
              <a:t>planning </a:t>
            </a:r>
            <a:r>
              <a:rPr lang="en" dirty="0">
                <a:latin typeface="NewtonU"/>
              </a:rPr>
              <a:t>(determination of needs</a:t>
            </a:r>
          </a:p>
          <a:p>
            <a:pPr algn="just"/>
            <a:r>
              <a:rPr lang="en" dirty="0">
                <a:latin typeface="NewtonU"/>
              </a:rPr>
              <a:t>and </a:t>
            </a:r>
            <a:r>
              <a:rPr lang="en" dirty="0" smtClean="0">
                <a:latin typeface="NewtonU"/>
              </a:rPr>
              <a:t>volumes of financial support for healthcare in general and by level); operational financial management; financial control and audit; monitoring; analysis, assessment of effects and efficiency of financial support for healthcare and by healthcare institutions of various forms of ownership .</a:t>
            </a:r>
            <a:endParaRPr lang="uk-UA" dirty="0"/>
          </a:p>
        </p:txBody>
      </p:sp>
      <p:sp>
        <p:nvSpPr>
          <p:cNvPr id="17" name="Прямоугольник 16"/>
          <p:cNvSpPr/>
          <p:nvPr/>
        </p:nvSpPr>
        <p:spPr>
          <a:xfrm>
            <a:off x="12759823" y="4863370"/>
            <a:ext cx="5123447" cy="646331"/>
          </a:xfrm>
          <a:prstGeom prst="rect">
            <a:avLst/>
          </a:prstGeom>
        </p:spPr>
        <p:txBody>
          <a:bodyPr wrap="square">
            <a:spAutoFit/>
          </a:bodyPr>
          <a:lstStyle/>
          <a:p>
            <a:r>
              <a:rPr lang="en" dirty="0">
                <a:latin typeface="NewtonU"/>
              </a:rPr>
              <a:t>budget planning; </a:t>
            </a:r>
            <a:r>
              <a:rPr lang="en" dirty="0" smtClean="0">
                <a:latin typeface="NewtonU"/>
              </a:rPr>
              <a:t>budget </a:t>
            </a:r>
            <a:r>
              <a:rPr lang="en" dirty="0">
                <a:latin typeface="NewtonU"/>
              </a:rPr>
              <a:t>financing; internal audit.</a:t>
            </a:r>
            <a:endParaRPr lang="uk-UA" dirty="0"/>
          </a:p>
        </p:txBody>
      </p:sp>
    </p:spTree>
    <p:extLst>
      <p:ext uri="{BB962C8B-B14F-4D97-AF65-F5344CB8AC3E}">
        <p14:creationId xmlns:p14="http://schemas.microsoft.com/office/powerpoint/2010/main" val="38881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73821" y="3716359"/>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7065674" y="636270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17179231" y="285750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533400" y="2898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PUBLIC HEALTH MANAGEMENT</a:t>
            </a:r>
            <a:endParaRPr lang="en-US" sz="3800" b="1" dirty="0">
              <a:solidFill>
                <a:srgbClr val="293A54"/>
              </a:solidFill>
              <a:latin typeface="Poppins Bold"/>
              <a:ea typeface="Poppins Bold"/>
              <a:cs typeface="Poppins Bold"/>
              <a:sym typeface="Poppins Bold"/>
            </a:endParaRPr>
          </a:p>
        </p:txBody>
      </p:sp>
      <p:sp>
        <p:nvSpPr>
          <p:cNvPr id="10" name="Freeform 5"/>
          <p:cNvSpPr/>
          <p:nvPr/>
        </p:nvSpPr>
        <p:spPr>
          <a:xfrm>
            <a:off x="8045005" y="1006843"/>
            <a:ext cx="2013395" cy="16982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1" name="Freeform 5"/>
          <p:cNvSpPr/>
          <p:nvPr/>
        </p:nvSpPr>
        <p:spPr>
          <a:xfrm>
            <a:off x="14016434" y="990243"/>
            <a:ext cx="1956486" cy="24768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2" name="Прямоугольник 11"/>
          <p:cNvSpPr/>
          <p:nvPr/>
        </p:nvSpPr>
        <p:spPr>
          <a:xfrm>
            <a:off x="533400" y="2150515"/>
            <a:ext cx="7387686" cy="120032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en" b="1" i="1" dirty="0" smtClean="0">
                <a:latin typeface="NewtonU-Italic"/>
              </a:rPr>
              <a:t>in Ukraine is a complex task of the entire Ukrainian society, in the implementation of which many sectors of the national economy and management structures participate .</a:t>
            </a:r>
            <a:endParaRPr lang="uk-UA" b="1" dirty="0"/>
          </a:p>
        </p:txBody>
      </p:sp>
      <p:sp>
        <p:nvSpPr>
          <p:cNvPr id="13" name="Прямоугольник 12"/>
          <p:cNvSpPr/>
          <p:nvPr/>
        </p:nvSpPr>
        <p:spPr>
          <a:xfrm>
            <a:off x="9296400" y="3593352"/>
            <a:ext cx="6969588" cy="9233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en" b="1" i="1" dirty="0" smtClean="0">
                <a:latin typeface="NewtonU-Italic"/>
              </a:rPr>
              <a:t>Factors that determine the forms and methods of managing the health care system of the population as a whole and in individual territories:</a:t>
            </a:r>
            <a:endParaRPr lang="uk-UA" b="1" dirty="0"/>
          </a:p>
        </p:txBody>
      </p:sp>
      <p:sp>
        <p:nvSpPr>
          <p:cNvPr id="15" name="Прямоугольник 14"/>
          <p:cNvSpPr/>
          <p:nvPr/>
        </p:nvSpPr>
        <p:spPr>
          <a:xfrm>
            <a:off x="9051702" y="5098483"/>
            <a:ext cx="7214286" cy="4893647"/>
          </a:xfrm>
          <a:prstGeom prst="rect">
            <a:avLst/>
          </a:prstGeom>
        </p:spPr>
        <p:txBody>
          <a:bodyPr wrap="square">
            <a:spAutoFit/>
          </a:bodyPr>
          <a:lstStyle/>
          <a:p>
            <a:pPr marL="285750" indent="-285750" algn="just">
              <a:buFont typeface="Wingdings" panose="05000000000000000000" pitchFamily="2" charset="2"/>
              <a:buChar char="q"/>
            </a:pPr>
            <a:r>
              <a:rPr lang="en" sz="2400" dirty="0" smtClean="0"/>
              <a:t>social factors and social orientation of decisions and actions of state, regional, and local authorities;</a:t>
            </a:r>
          </a:p>
          <a:p>
            <a:pPr marL="285750" indent="-285750" algn="just">
              <a:buFont typeface="Wingdings" panose="05000000000000000000" pitchFamily="2" charset="2"/>
              <a:buChar char="q"/>
            </a:pPr>
            <a:r>
              <a:rPr lang="en" sz="2400" dirty="0" smtClean="0"/>
              <a:t>the level of socio-economic development of the country as a whole and </a:t>
            </a:r>
            <a:r>
              <a:rPr lang="en" sz="2400" dirty="0"/>
              <a:t>its individual regions;</a:t>
            </a:r>
          </a:p>
          <a:p>
            <a:pPr marL="285750" indent="-285750" algn="just">
              <a:buFont typeface="Wingdings" panose="05000000000000000000" pitchFamily="2" charset="2"/>
              <a:buChar char="q"/>
            </a:pPr>
            <a:r>
              <a:rPr lang="en" sz="2400" dirty="0" smtClean="0"/>
              <a:t> </a:t>
            </a:r>
            <a:r>
              <a:rPr lang="en" sz="2400" dirty="0"/>
              <a:t>implementation of the principles </a:t>
            </a:r>
            <a:r>
              <a:rPr lang="en" sz="2400" dirty="0" smtClean="0"/>
              <a:t>of social justice and accessibility of scientific achievements in </a:t>
            </a:r>
            <a:r>
              <a:rPr lang="en" sz="2400" dirty="0"/>
              <a:t>the field of health care </a:t>
            </a:r>
            <a:r>
              <a:rPr lang="en" sz="2400" dirty="0" smtClean="0"/>
              <a:t>for all members of society ;</a:t>
            </a:r>
          </a:p>
          <a:p>
            <a:pPr marL="285750" indent="-285750" algn="just">
              <a:buFont typeface="Wingdings" panose="05000000000000000000" pitchFamily="2" charset="2"/>
              <a:buChar char="q"/>
            </a:pPr>
            <a:r>
              <a:rPr lang="en" sz="2400" dirty="0" smtClean="0"/>
              <a:t>the level of </a:t>
            </a:r>
            <a:r>
              <a:rPr lang="en" sz="2400" dirty="0"/>
              <a:t>scientific </a:t>
            </a:r>
            <a:r>
              <a:rPr lang="en" sz="2400" dirty="0" smtClean="0"/>
              <a:t>support for </a:t>
            </a:r>
            <a:r>
              <a:rPr lang="en" sz="2400" dirty="0"/>
              <a:t>health care problems;</a:t>
            </a:r>
          </a:p>
          <a:p>
            <a:pPr marL="285750" indent="-285750" algn="just">
              <a:buFont typeface="Wingdings" panose="05000000000000000000" pitchFamily="2" charset="2"/>
              <a:buChar char="q"/>
            </a:pPr>
            <a:r>
              <a:rPr lang="en" sz="2400" dirty="0" smtClean="0"/>
              <a:t>adaptation </a:t>
            </a:r>
            <a:r>
              <a:rPr lang="en" sz="2400" dirty="0"/>
              <a:t>of international </a:t>
            </a:r>
            <a:r>
              <a:rPr lang="en" sz="2400" dirty="0" smtClean="0"/>
              <a:t>experience in </a:t>
            </a:r>
            <a:r>
              <a:rPr lang="en" sz="2400" dirty="0"/>
              <a:t>the field of medical and social </a:t>
            </a:r>
            <a:r>
              <a:rPr lang="en" sz="2400" dirty="0" smtClean="0"/>
              <a:t>security </a:t>
            </a:r>
            <a:r>
              <a:rPr lang="en" sz="2400" dirty="0"/>
              <a:t>the population of the country as a whole and in </a:t>
            </a:r>
            <a:r>
              <a:rPr lang="en" sz="2400" dirty="0" smtClean="0"/>
              <a:t>various </a:t>
            </a:r>
            <a:r>
              <a:rPr lang="en" sz="2400" dirty="0" err="1" smtClean="0"/>
              <a:t>regions </a:t>
            </a:r>
            <a:r>
              <a:rPr lang="en" sz="2400" dirty="0"/>
              <a:t>.</a:t>
            </a:r>
          </a:p>
        </p:txBody>
      </p:sp>
    </p:spTree>
    <p:extLst>
      <p:ext uri="{BB962C8B-B14F-4D97-AF65-F5344CB8AC3E}">
        <p14:creationId xmlns:p14="http://schemas.microsoft.com/office/powerpoint/2010/main" val="3060078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94177" y="1947985"/>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836135" y="1411346"/>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1416535" y="6734074"/>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9" name="Freeform 9"/>
          <p:cNvSpPr/>
          <p:nvPr/>
        </p:nvSpPr>
        <p:spPr>
          <a:xfrm>
            <a:off x="16234468" y="9190474"/>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0" name="Freeform 10"/>
          <p:cNvSpPr/>
          <p:nvPr/>
        </p:nvSpPr>
        <p:spPr>
          <a:xfrm>
            <a:off x="8237636" y="9024887"/>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541657"/>
          </a:xfrm>
          <a:prstGeom prst="rect">
            <a:avLst/>
          </a:prstGeom>
        </p:spPr>
        <p:txBody>
          <a:bodyPr lIns="0" tIns="0" rIns="0" bIns="0" rtlCol="0" anchor="t">
            <a:spAutoFit/>
          </a:bodyPr>
          <a:lstStyle/>
          <a:p>
            <a:pPr algn="l">
              <a:lnSpc>
                <a:spcPts val="3700"/>
              </a:lnSpc>
            </a:pPr>
            <a:r>
              <a:rPr lang="en" sz="3700" b="1">
                <a:solidFill>
                  <a:srgbClr val="293A54"/>
                </a:solidFill>
                <a:latin typeface="Poppins Bold"/>
                <a:ea typeface="Poppins Bold"/>
                <a:cs typeface="Poppins Bold"/>
                <a:sym typeface="Poppins Bold"/>
              </a:rPr>
              <a:t>HEALTHCARE SYSTEM IN UKRAINE</a:t>
            </a:r>
          </a:p>
        </p:txBody>
      </p:sp>
      <p:sp>
        <p:nvSpPr>
          <p:cNvPr id="12" name="TextBox 12"/>
          <p:cNvSpPr txBox="1"/>
          <p:nvPr/>
        </p:nvSpPr>
        <p:spPr>
          <a:xfrm>
            <a:off x="8836135" y="3916575"/>
            <a:ext cx="8851852" cy="478980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This is a comprehensive sector that is being reformed to ensure affordable and high-quality healthcare, based on the National Health Service of Ukraine (NHSU), which finances services under the medical guarantees program, and is being modernized with the help of the Electronic Health System (EHS) for digital services (e-declarations, e-referrals, e-prescriptions). The reform includes the introduction of reimbursement of the cost of medicines, the creation of electronic tools, and the transition to modern standards that ensure transparency and efficiency.</a:t>
            </a:r>
          </a:p>
          <a:p>
            <a:pPr algn="just">
              <a:lnSpc>
                <a:spcPts val="3220"/>
              </a:lnSpc>
            </a:pPr>
            <a:endParaRPr lang="en-US" sz="2300">
              <a:solidFill>
                <a:srgbClr val="000000"/>
              </a:solidFill>
              <a:latin typeface="Garet"/>
              <a:ea typeface="Garet"/>
              <a:cs typeface="Garet"/>
              <a:sym typeface="Garet"/>
            </a:endParaRPr>
          </a:p>
        </p:txBody>
      </p:sp>
    </p:spTree>
    <p:extLst>
      <p:ext uri="{BB962C8B-B14F-4D97-AF65-F5344CB8AC3E}">
        <p14:creationId xmlns:p14="http://schemas.microsoft.com/office/powerpoint/2010/main" val="1545541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622086" y="274215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5" name="Freeform 5"/>
          <p:cNvSpPr/>
          <p:nvPr/>
        </p:nvSpPr>
        <p:spPr>
          <a:xfrm>
            <a:off x="8622086" y="4155568"/>
            <a:ext cx="521914" cy="521914"/>
          </a:xfrm>
          <a:custGeom>
            <a:avLst/>
            <a:gdLst/>
            <a:ahLst/>
            <a:cxnLst/>
            <a:rect l="l" t="t" r="r" b="b"/>
            <a:pathLst>
              <a:path w="521914" h="521914">
                <a:moveTo>
                  <a:pt x="0" y="0"/>
                </a:moveTo>
                <a:lnTo>
                  <a:pt x="521914" y="0"/>
                </a:lnTo>
                <a:lnTo>
                  <a:pt x="521914" y="521915"/>
                </a:lnTo>
                <a:lnTo>
                  <a:pt x="0" y="521915"/>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6" name="Freeform 6"/>
          <p:cNvSpPr/>
          <p:nvPr/>
        </p:nvSpPr>
        <p:spPr>
          <a:xfrm>
            <a:off x="8622086" y="548941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7" name="Freeform 7"/>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2050075">
            <a:off x="15286593" y="751548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 xmlns:asvg="http://schemas.microsoft.com/office/drawing/2016/SVG/main"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2" name="TextBox 12"/>
          <p:cNvSpPr txBox="1"/>
          <p:nvPr/>
        </p:nvSpPr>
        <p:spPr>
          <a:xfrm>
            <a:off x="3094584" y="673280"/>
            <a:ext cx="13138180" cy="708026"/>
          </a:xfrm>
          <a:prstGeom prst="rect">
            <a:avLst/>
          </a:prstGeom>
        </p:spPr>
        <p:txBody>
          <a:bodyPr lIns="0" tIns="0" rIns="0" bIns="0" rtlCol="0" anchor="t">
            <a:spAutoFit/>
          </a:bodyPr>
          <a:lstStyle/>
          <a:p>
            <a:pPr algn="l">
              <a:lnSpc>
                <a:spcPts val="5000"/>
              </a:lnSpc>
            </a:pPr>
            <a:r>
              <a:rPr lang="en" sz="5000" b="1">
                <a:solidFill>
                  <a:srgbClr val="293A54"/>
                </a:solidFill>
                <a:latin typeface="Poppins Bold"/>
                <a:ea typeface="Poppins Bold"/>
                <a:cs typeface="Poppins Bold"/>
                <a:sym typeface="Poppins Bold"/>
              </a:rPr>
              <a:t>MAIN COMPONENTS AND PRINCIPLES:</a:t>
            </a:r>
          </a:p>
        </p:txBody>
      </p:sp>
      <p:sp>
        <p:nvSpPr>
          <p:cNvPr id="13" name="TextBox 13"/>
          <p:cNvSpPr txBox="1"/>
          <p:nvPr/>
        </p:nvSpPr>
        <p:spPr>
          <a:xfrm>
            <a:off x="9402717" y="2694533"/>
            <a:ext cx="8540685" cy="118935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Funding: The NHSU enters into contracts with medical facilities to provide services that are covered by the state.</a:t>
            </a:r>
          </a:p>
          <a:p>
            <a:pPr algn="just">
              <a:lnSpc>
                <a:spcPts val="3220"/>
              </a:lnSpc>
            </a:pPr>
            <a:endParaRPr lang="en-US" sz="2300">
              <a:solidFill>
                <a:srgbClr val="000000"/>
              </a:solidFill>
              <a:latin typeface="Garet"/>
              <a:ea typeface="Garet"/>
              <a:cs typeface="Garet"/>
              <a:sym typeface="Garet"/>
            </a:endParaRPr>
          </a:p>
        </p:txBody>
      </p:sp>
      <p:sp>
        <p:nvSpPr>
          <p:cNvPr id="14" name="TextBox 14"/>
          <p:cNvSpPr txBox="1"/>
          <p:nvPr/>
        </p:nvSpPr>
        <p:spPr>
          <a:xfrm>
            <a:off x="9402717" y="4160962"/>
            <a:ext cx="8540685" cy="158940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Accessibility and quality: The goal is to provide timely and effective assistance, focused on European standards.</a:t>
            </a:r>
          </a:p>
          <a:p>
            <a:pPr algn="just">
              <a:lnSpc>
                <a:spcPts val="3220"/>
              </a:lnSpc>
            </a:pPr>
            <a:endParaRPr lang="en-US" sz="2300">
              <a:solidFill>
                <a:srgbClr val="000000"/>
              </a:solidFill>
              <a:latin typeface="Garet"/>
              <a:ea typeface="Garet"/>
              <a:cs typeface="Garet"/>
              <a:sym typeface="Garet"/>
            </a:endParaRPr>
          </a:p>
        </p:txBody>
      </p:sp>
      <p:sp>
        <p:nvSpPr>
          <p:cNvPr id="15" name="TextBox 15"/>
          <p:cNvSpPr txBox="1"/>
          <p:nvPr/>
        </p:nvSpPr>
        <p:spPr>
          <a:xfrm>
            <a:off x="9230418" y="5577763"/>
            <a:ext cx="8712984" cy="238950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Electronic Health System (EHS): A centralized database (CDB) and medical information systems (MIS) that allow for electronic medical records, patient declarations, referrals, prescriptions, etc.</a:t>
            </a:r>
          </a:p>
          <a:p>
            <a:pPr algn="just">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9144000" y="7723679"/>
            <a:ext cx="8712984" cy="158940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Levels of medical care: The system has several levels (primary, secondary, tertiary) that provide comprehensive care.</a:t>
            </a:r>
          </a:p>
          <a:p>
            <a:pPr algn="just">
              <a:lnSpc>
                <a:spcPts val="3220"/>
              </a:lnSpc>
            </a:pPr>
            <a:endParaRPr lang="en-US" sz="2300">
              <a:solidFill>
                <a:srgbClr val="000000"/>
              </a:solidFill>
              <a:latin typeface="Garet"/>
              <a:ea typeface="Garet"/>
              <a:cs typeface="Garet"/>
              <a:sym typeface="Garet"/>
            </a:endParaRPr>
          </a:p>
        </p:txBody>
      </p:sp>
      <p:sp>
        <p:nvSpPr>
          <p:cNvPr id="17" name="Freeform 17"/>
          <p:cNvSpPr/>
          <p:nvPr/>
        </p:nvSpPr>
        <p:spPr>
          <a:xfrm>
            <a:off x="8515769" y="7653152"/>
            <a:ext cx="628231" cy="628231"/>
          </a:xfrm>
          <a:custGeom>
            <a:avLst/>
            <a:gdLst/>
            <a:ahLst/>
            <a:cxnLst/>
            <a:rect l="l" t="t" r="r" b="b"/>
            <a:pathLst>
              <a:path w="628231" h="628231">
                <a:moveTo>
                  <a:pt x="0" y="0"/>
                </a:moveTo>
                <a:lnTo>
                  <a:pt x="628231" y="0"/>
                </a:lnTo>
                <a:lnTo>
                  <a:pt x="628231" y="628232"/>
                </a:lnTo>
                <a:lnTo>
                  <a:pt x="0" y="62823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171645" y="245905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7" name="Freeform 7"/>
          <p:cNvSpPr/>
          <p:nvPr/>
        </p:nvSpPr>
        <p:spPr>
          <a:xfrm rot="9902698" flipH="1" flipV="1">
            <a:off x="14039612" y="-53706"/>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2050075">
            <a:off x="15286593" y="751548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 xmlns:asvg="http://schemas.microsoft.com/office/drawing/2016/SVG/main"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2" name="TextBox 12"/>
          <p:cNvSpPr txBox="1"/>
          <p:nvPr/>
        </p:nvSpPr>
        <p:spPr>
          <a:xfrm>
            <a:off x="381000" y="245309"/>
            <a:ext cx="14401000" cy="1282402"/>
          </a:xfrm>
          <a:prstGeom prst="rect">
            <a:avLst/>
          </a:prstGeom>
        </p:spPr>
        <p:txBody>
          <a:bodyPr wrap="square" lIns="0" tIns="0" rIns="0" bIns="0" rtlCol="0" anchor="t">
            <a:spAutoFit/>
          </a:bodyPr>
          <a:lstStyle/>
          <a:p>
            <a:pPr algn="l">
              <a:lnSpc>
                <a:spcPts val="5000"/>
              </a:lnSpc>
            </a:pPr>
            <a:r>
              <a:rPr lang="en" sz="5000" b="1" dirty="0" smtClean="0">
                <a:solidFill>
                  <a:srgbClr val="293A54"/>
                </a:solidFill>
                <a:latin typeface="Poppins Bold"/>
                <a:ea typeface="Poppins Bold"/>
                <a:cs typeface="Poppins Bold"/>
                <a:sym typeface="Poppins Bold"/>
              </a:rPr>
              <a:t>LEVELS OF BENEFITS as an administrative-territorial feature of the public health sector</a:t>
            </a:r>
            <a:endParaRPr lang="en-US" sz="5000" b="1" dirty="0">
              <a:solidFill>
                <a:srgbClr val="293A54"/>
              </a:solidFill>
              <a:latin typeface="Poppins Bold"/>
              <a:ea typeface="Poppins Bold"/>
              <a:cs typeface="Poppins Bold"/>
              <a:sym typeface="Poppins Bold"/>
            </a:endParaRPr>
          </a:p>
        </p:txBody>
      </p:sp>
      <p:sp>
        <p:nvSpPr>
          <p:cNvPr id="13" name="TextBox 13"/>
          <p:cNvSpPr txBox="1"/>
          <p:nvPr/>
        </p:nvSpPr>
        <p:spPr>
          <a:xfrm>
            <a:off x="8810429" y="2269651"/>
            <a:ext cx="9325170" cy="7755969"/>
          </a:xfrm>
          <a:prstGeom prst="rect">
            <a:avLst/>
          </a:prstGeom>
        </p:spPr>
        <p:txBody>
          <a:bodyPr wrap="square" lIns="0" tIns="0" rIns="0" bIns="0" rtlCol="0" anchor="t">
            <a:spAutoFit/>
          </a:bodyPr>
          <a:lstStyle/>
          <a:p>
            <a:pPr algn="just"/>
            <a:r>
              <a:rPr lang="en" sz="2800" dirty="0"/>
              <a:t>– </a:t>
            </a:r>
            <a:r>
              <a:rPr lang="en" sz="2800" b="1" i="1" dirty="0"/>
              <a:t>The first level </a:t>
            </a:r>
            <a:r>
              <a:rPr lang="en" sz="2800" dirty="0" smtClean="0"/>
              <a:t>– primary health care </a:t>
            </a:r>
            <a:r>
              <a:rPr lang="en" sz="2800" dirty="0"/>
              <a:t>– involves </a:t>
            </a:r>
            <a:r>
              <a:rPr lang="en" sz="2800" dirty="0" smtClean="0"/>
              <a:t>consultation with a general </a:t>
            </a:r>
            <a:r>
              <a:rPr lang="en" sz="2800" dirty="0"/>
              <a:t>practitioner (family doctor ), </a:t>
            </a:r>
            <a:r>
              <a:rPr lang="en" sz="2800" dirty="0" smtClean="0"/>
              <a:t>diagnosis </a:t>
            </a:r>
            <a:r>
              <a:rPr lang="en" sz="2800" dirty="0"/>
              <a:t>and treatment </a:t>
            </a:r>
            <a:r>
              <a:rPr lang="en" sz="2800" dirty="0" smtClean="0"/>
              <a:t>of the most common </a:t>
            </a:r>
            <a:r>
              <a:rPr lang="en" sz="2800" dirty="0"/>
              <a:t>diseases </a:t>
            </a:r>
            <a:r>
              <a:rPr lang="en" sz="2800" dirty="0" smtClean="0"/>
              <a:t>, referral </a:t>
            </a:r>
            <a:r>
              <a:rPr lang="en" sz="2800" dirty="0"/>
              <a:t>of the patient </a:t>
            </a:r>
            <a:r>
              <a:rPr lang="en" sz="2800" dirty="0" smtClean="0"/>
              <a:t>for specialized care </a:t>
            </a:r>
            <a:r>
              <a:rPr lang="en" sz="2800" dirty="0"/>
              <a:t>, and </a:t>
            </a:r>
            <a:r>
              <a:rPr lang="en" sz="2800" dirty="0" smtClean="0"/>
              <a:t>preventive </a:t>
            </a:r>
            <a:r>
              <a:rPr lang="en" sz="2800" dirty="0"/>
              <a:t>measures.</a:t>
            </a:r>
          </a:p>
          <a:p>
            <a:pPr algn="just"/>
            <a:r>
              <a:rPr lang="en" sz="2800" dirty="0"/>
              <a:t>– </a:t>
            </a:r>
            <a:r>
              <a:rPr lang="en" sz="2800" b="1" i="1" dirty="0" smtClean="0"/>
              <a:t>The second level </a:t>
            </a:r>
            <a:r>
              <a:rPr lang="en" sz="2800" dirty="0" smtClean="0"/>
              <a:t>– secondary (specialized) medical care – is qualified counseling, prevention, and treatment </a:t>
            </a:r>
            <a:r>
              <a:rPr lang="en" sz="2800" dirty="0"/>
              <a:t>provided by specialist doctors.</a:t>
            </a:r>
          </a:p>
          <a:p>
            <a:pPr algn="just"/>
            <a:r>
              <a:rPr lang="en" sz="2800" dirty="0"/>
              <a:t>– </a:t>
            </a:r>
            <a:r>
              <a:rPr lang="en" sz="2800" b="1" i="1" dirty="0" smtClean="0"/>
              <a:t>The third level </a:t>
            </a:r>
            <a:r>
              <a:rPr lang="en" sz="2800" dirty="0" smtClean="0"/>
              <a:t>– tertiary (highly specialized) medical care </a:t>
            </a:r>
            <a:r>
              <a:rPr lang="en" sz="2800" dirty="0"/>
              <a:t>– is provided by doctors (or their groups) who have </a:t>
            </a:r>
            <a:r>
              <a:rPr lang="en" sz="2800" dirty="0" smtClean="0"/>
              <a:t>appropriate training in the field of diseases that are difficult to diagnose and treat, as well as rare diseases .</a:t>
            </a:r>
            <a:endParaRPr lang="ru-RU" sz="2800" dirty="0"/>
          </a:p>
          <a:p>
            <a:pPr algn="just"/>
            <a:r>
              <a:rPr lang="en" sz="2800" dirty="0" smtClean="0"/>
              <a:t>Primary and secondary medical care is provided in outpatient clinics </a:t>
            </a:r>
            <a:r>
              <a:rPr lang="en" sz="2800" dirty="0"/>
              <a:t>, rural district hospitals, polyclinics, </a:t>
            </a:r>
            <a:r>
              <a:rPr lang="en" sz="2800" dirty="0" smtClean="0"/>
              <a:t>city and central district hospitals. Tertiary care is provided by specialized </a:t>
            </a:r>
            <a:r>
              <a:rPr lang="en" sz="2800" dirty="0"/>
              <a:t>and multidisciplinary hospitals, </a:t>
            </a:r>
            <a:r>
              <a:rPr lang="en" sz="2800" dirty="0" smtClean="0"/>
              <a:t>diagnostic and </a:t>
            </a:r>
            <a:r>
              <a:rPr lang="en" sz="2800" dirty="0"/>
              <a:t>medical centers, and dispensaries.</a:t>
            </a:r>
            <a:endParaRPr lang="en-US"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546543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2050075">
            <a:off x="13106582" y="5812847"/>
            <a:ext cx="5184969" cy="4303524"/>
          </a:xfrm>
          <a:custGeom>
            <a:avLst/>
            <a:gdLst/>
            <a:ahLst/>
            <a:cxnLst/>
            <a:rect l="l" t="t" r="r" b="b"/>
            <a:pathLst>
              <a:path w="5184969" h="4303524">
                <a:moveTo>
                  <a:pt x="0" y="0"/>
                </a:moveTo>
                <a:lnTo>
                  <a:pt x="5184969" y="0"/>
                </a:lnTo>
                <a:lnTo>
                  <a:pt x="5184969" y="4303524"/>
                </a:lnTo>
                <a:lnTo>
                  <a:pt x="0" y="4303524"/>
                </a:lnTo>
                <a:lnTo>
                  <a:pt x="0" y="0"/>
                </a:lnTo>
                <a:close/>
              </a:path>
            </a:pathLst>
          </a:custGeom>
          <a:blipFill>
            <a:blip r:embed="rId5">
              <a:alphaModFix amt="14000"/>
              <a:extLst>
                <a:ext uri="{96DAC541-7B7A-43D3-8B79-37D633B846F1}">
                  <asvg:svgBlip xmlns="" xmlns:asvg="http://schemas.microsoft.com/office/drawing/2016/SVG/main" r:embed="rId6"/>
                </a:ext>
              </a:extLst>
            </a:blip>
            <a:stretch>
              <a:fillRect/>
            </a:stretch>
          </a:blipFill>
          <a:ln cap="sq">
            <a:noFill/>
            <a:prstDash val="solid"/>
            <a:miter/>
          </a:ln>
        </p:spPr>
      </p:sp>
      <p:sp>
        <p:nvSpPr>
          <p:cNvPr id="6" name="Freeform 6"/>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3094584" y="663755"/>
            <a:ext cx="13910999" cy="1894841"/>
          </a:xfrm>
          <a:prstGeom prst="rect">
            <a:avLst/>
          </a:prstGeom>
        </p:spPr>
        <p:txBody>
          <a:bodyPr lIns="0" tIns="0" rIns="0" bIns="0" rtlCol="0" anchor="t">
            <a:spAutoFit/>
          </a:bodyPr>
          <a:lstStyle/>
          <a:p>
            <a:pPr algn="ctr">
              <a:lnSpc>
                <a:spcPts val="4700"/>
              </a:lnSpc>
            </a:pPr>
            <a:r>
              <a:rPr lang="en" sz="4700" b="1">
                <a:solidFill>
                  <a:srgbClr val="293A54"/>
                </a:solidFill>
                <a:latin typeface="Poppins Bold"/>
                <a:ea typeface="Poppins Bold"/>
                <a:cs typeface="Poppins Bold"/>
                <a:sym typeface="Poppins Bold"/>
              </a:rPr>
              <a:t>ELECTRONIC HEALTH CARE SYSTEM (EHS)</a:t>
            </a:r>
          </a:p>
          <a:p>
            <a:pPr algn="l">
              <a:lnSpc>
                <a:spcPts val="5000"/>
              </a:lnSpc>
            </a:pPr>
            <a:endParaRPr lang="en-US" sz="4700" b="1">
              <a:solidFill>
                <a:srgbClr val="293A54"/>
              </a:solidFill>
              <a:latin typeface="Poppins Bold"/>
              <a:ea typeface="Poppins Bold"/>
              <a:cs typeface="Poppins Bold"/>
              <a:sym typeface="Poppins Bold"/>
            </a:endParaRPr>
          </a:p>
        </p:txBody>
      </p:sp>
      <p:sp>
        <p:nvSpPr>
          <p:cNvPr id="10" name="TextBox 10"/>
          <p:cNvSpPr txBox="1"/>
          <p:nvPr/>
        </p:nvSpPr>
        <p:spPr>
          <a:xfrm>
            <a:off x="8718615" y="2929663"/>
            <a:ext cx="9018644" cy="3308598"/>
          </a:xfrm>
          <a:prstGeom prst="rect">
            <a:avLst/>
          </a:prstGeom>
        </p:spPr>
        <p:txBody>
          <a:bodyPr lIns="0" tIns="0" rIns="0" bIns="0" rtlCol="0" anchor="t">
            <a:spAutoFit/>
          </a:bodyPr>
          <a:lstStyle/>
          <a:p>
            <a:pPr algn="just">
              <a:lnSpc>
                <a:spcPts val="4262"/>
              </a:lnSpc>
            </a:pPr>
            <a:r>
              <a:rPr lang="en" sz="3044" dirty="0">
                <a:solidFill>
                  <a:srgbClr val="000000"/>
                </a:solidFill>
                <a:latin typeface="Garet"/>
                <a:ea typeface="Garet"/>
                <a:cs typeface="Garet"/>
                <a:sym typeface="Garet"/>
              </a:rPr>
              <a:t>An electronic health </a:t>
            </a:r>
            <a:r>
              <a:rPr lang="en" sz="3044" dirty="0" smtClean="0">
                <a:solidFill>
                  <a:srgbClr val="000000"/>
                </a:solidFill>
                <a:latin typeface="Garet"/>
                <a:ea typeface="Garet"/>
                <a:cs typeface="Garet"/>
                <a:sym typeface="Garet"/>
              </a:rPr>
              <a:t>care system is </a:t>
            </a:r>
            <a:r>
              <a:rPr lang="en" sz="3044" dirty="0">
                <a:solidFill>
                  <a:srgbClr val="000000"/>
                </a:solidFill>
                <a:latin typeface="Garet"/>
                <a:ea typeface="Garet"/>
                <a:cs typeface="Garet"/>
                <a:sym typeface="Garet"/>
              </a:rPr>
              <a:t>a large two-component system that contains medical data that was previously stored in paper patient records and doctor's documents.</a:t>
            </a:r>
          </a:p>
          <a:p>
            <a:pPr algn="just">
              <a:lnSpc>
                <a:spcPts val="4262"/>
              </a:lnSpc>
            </a:pPr>
            <a:endParaRPr lang="en-US" sz="3044" dirty="0">
              <a:solidFill>
                <a:srgbClr val="000000"/>
              </a:solidFill>
              <a:latin typeface="Garet"/>
              <a:ea typeface="Garet"/>
              <a:cs typeface="Garet"/>
              <a:sym typeface="Gare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2269651"/>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rot="-969902" flipH="1" flipV="1">
            <a:off x="5162979" y="3281454"/>
            <a:ext cx="2240428" cy="2097601"/>
          </a:xfrm>
          <a:custGeom>
            <a:avLst/>
            <a:gdLst/>
            <a:ahLst/>
            <a:cxnLst/>
            <a:rect l="l" t="t" r="r" b="b"/>
            <a:pathLst>
              <a:path w="2240428" h="2097601">
                <a:moveTo>
                  <a:pt x="2240429" y="2097601"/>
                </a:moveTo>
                <a:lnTo>
                  <a:pt x="0" y="2097601"/>
                </a:lnTo>
                <a:lnTo>
                  <a:pt x="0" y="0"/>
                </a:lnTo>
                <a:lnTo>
                  <a:pt x="2240429" y="0"/>
                </a:lnTo>
                <a:lnTo>
                  <a:pt x="2240429" y="2097601"/>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2050075">
            <a:off x="13106582" y="5812847"/>
            <a:ext cx="5184969" cy="4303524"/>
          </a:xfrm>
          <a:custGeom>
            <a:avLst/>
            <a:gdLst/>
            <a:ahLst/>
            <a:cxnLst/>
            <a:rect l="l" t="t" r="r" b="b"/>
            <a:pathLst>
              <a:path w="5184969" h="4303524">
                <a:moveTo>
                  <a:pt x="0" y="0"/>
                </a:moveTo>
                <a:lnTo>
                  <a:pt x="5184969" y="0"/>
                </a:lnTo>
                <a:lnTo>
                  <a:pt x="5184969" y="4303524"/>
                </a:lnTo>
                <a:lnTo>
                  <a:pt x="0" y="4303524"/>
                </a:lnTo>
                <a:lnTo>
                  <a:pt x="0" y="0"/>
                </a:lnTo>
                <a:close/>
              </a:path>
            </a:pathLst>
          </a:custGeom>
          <a:blipFill>
            <a:blip r:embed="rId5">
              <a:alphaModFix amt="14000"/>
              <a:extLst>
                <a:ext uri="{96DAC541-7B7A-43D3-8B79-37D633B846F1}">
                  <asvg:svgBlip xmlns="" xmlns:asvg="http://schemas.microsoft.com/office/drawing/2016/SVG/main" r:embed="rId6"/>
                </a:ext>
              </a:extLst>
            </a:blip>
            <a:stretch>
              <a:fillRect/>
            </a:stretch>
          </a:blipFill>
          <a:ln cap="sq">
            <a:noFill/>
            <a:prstDash val="solid"/>
            <a:miter/>
          </a:ln>
        </p:spPr>
      </p:sp>
      <p:sp>
        <p:nvSpPr>
          <p:cNvPr id="6" name="Freeform 6"/>
          <p:cNvSpPr/>
          <p:nvPr/>
        </p:nvSpPr>
        <p:spPr>
          <a:xfrm>
            <a:off x="4067233" y="7670727"/>
            <a:ext cx="2529431" cy="2336562"/>
          </a:xfrm>
          <a:custGeom>
            <a:avLst/>
            <a:gdLst/>
            <a:ahLst/>
            <a:cxnLst/>
            <a:rect l="l" t="t" r="r" b="b"/>
            <a:pathLst>
              <a:path w="2529431" h="2336562">
                <a:moveTo>
                  <a:pt x="0" y="0"/>
                </a:moveTo>
                <a:lnTo>
                  <a:pt x="2529431" y="0"/>
                </a:lnTo>
                <a:lnTo>
                  <a:pt x="2529431" y="2336562"/>
                </a:lnTo>
                <a:lnTo>
                  <a:pt x="0" y="233656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3094584" y="663755"/>
            <a:ext cx="13910999" cy="1894841"/>
          </a:xfrm>
          <a:prstGeom prst="rect">
            <a:avLst/>
          </a:prstGeom>
        </p:spPr>
        <p:txBody>
          <a:bodyPr lIns="0" tIns="0" rIns="0" bIns="0" rtlCol="0" anchor="t">
            <a:spAutoFit/>
          </a:bodyPr>
          <a:lstStyle/>
          <a:p>
            <a:pPr algn="ctr">
              <a:lnSpc>
                <a:spcPts val="4700"/>
              </a:lnSpc>
            </a:pPr>
            <a:r>
              <a:rPr lang="en" sz="4700" b="1" dirty="0">
                <a:solidFill>
                  <a:srgbClr val="293A54"/>
                </a:solidFill>
                <a:latin typeface="Poppins Bold"/>
                <a:ea typeface="Poppins Bold"/>
                <a:cs typeface="Poppins Bold"/>
                <a:sym typeface="Poppins Bold"/>
              </a:rPr>
              <a:t>ELECTRONIC HEALTH CARE SYSTEM (EHS)</a:t>
            </a:r>
          </a:p>
          <a:p>
            <a:pPr algn="l">
              <a:lnSpc>
                <a:spcPts val="5000"/>
              </a:lnSpc>
            </a:pPr>
            <a:endParaRPr lang="en-US" sz="4700" b="1" dirty="0">
              <a:solidFill>
                <a:srgbClr val="293A54"/>
              </a:solidFill>
              <a:latin typeface="Poppins Bold"/>
              <a:ea typeface="Poppins Bold"/>
              <a:cs typeface="Poppins Bold"/>
              <a:sym typeface="Poppins Bold"/>
            </a:endParaRPr>
          </a:p>
        </p:txBody>
      </p:sp>
      <p:sp>
        <p:nvSpPr>
          <p:cNvPr id="10" name="TextBox 10"/>
          <p:cNvSpPr txBox="1"/>
          <p:nvPr/>
        </p:nvSpPr>
        <p:spPr>
          <a:xfrm>
            <a:off x="7651110" y="2510971"/>
            <a:ext cx="10303351" cy="8667501"/>
          </a:xfrm>
          <a:prstGeom prst="rect">
            <a:avLst/>
          </a:prstGeom>
        </p:spPr>
        <p:txBody>
          <a:bodyPr lIns="0" tIns="0" rIns="0" bIns="0" rtlCol="0" anchor="t">
            <a:spAutoFit/>
          </a:bodyPr>
          <a:lstStyle/>
          <a:p>
            <a:pPr algn="just">
              <a:lnSpc>
                <a:spcPts val="3562"/>
              </a:lnSpc>
            </a:pPr>
            <a:r>
              <a:rPr lang="en" sz="2544" dirty="0">
                <a:solidFill>
                  <a:srgbClr val="000000"/>
                </a:solidFill>
                <a:latin typeface="Garet"/>
                <a:ea typeface="Garet"/>
                <a:cs typeface="Garet"/>
                <a:sym typeface="Garet"/>
              </a:rPr>
              <a:t>The </a:t>
            </a:r>
            <a:r>
              <a:rPr lang="en" sz="2544" dirty="0" smtClean="0">
                <a:solidFill>
                  <a:srgbClr val="000000"/>
                </a:solidFill>
                <a:latin typeface="Garet"/>
                <a:ea typeface="Garet"/>
                <a:cs typeface="Garet"/>
                <a:sym typeface="Garet"/>
              </a:rPr>
              <a:t>Electronic </a:t>
            </a:r>
            <a:r>
              <a:rPr lang="en" sz="2544" dirty="0">
                <a:solidFill>
                  <a:srgbClr val="000000"/>
                </a:solidFill>
                <a:latin typeface="Garet"/>
                <a:ea typeface="Garet"/>
                <a:cs typeface="Garet"/>
                <a:sym typeface="Garet"/>
              </a:rPr>
              <a:t>Health Information System unites more than 35 million patients, hundreds of thousands of healthcare professionals, hundreds of services, and dozens of medical information system operators that provide services for doctors and patients.</a:t>
            </a:r>
          </a:p>
          <a:p>
            <a:pPr algn="just">
              <a:lnSpc>
                <a:spcPts val="3562"/>
              </a:lnSpc>
            </a:pPr>
            <a:r>
              <a:rPr lang="en" sz="2544" dirty="0">
                <a:solidFill>
                  <a:srgbClr val="000000"/>
                </a:solidFill>
                <a:latin typeface="Garet"/>
                <a:ea typeface="Garet"/>
                <a:cs typeface="Garet"/>
                <a:sym typeface="Garet"/>
              </a:rPr>
              <a:t>Thanks to the work of the </a:t>
            </a:r>
            <a:r>
              <a:rPr lang="en-US" sz="2544" dirty="0">
                <a:solidFill>
                  <a:srgbClr val="000000"/>
                </a:solidFill>
                <a:latin typeface="Garet"/>
                <a:ea typeface="Garet"/>
                <a:cs typeface="Garet"/>
                <a:sym typeface="Garet"/>
              </a:rPr>
              <a:t>EHS</a:t>
            </a:r>
            <a:r>
              <a:rPr lang="en" sz="2544" dirty="0" smtClean="0">
                <a:solidFill>
                  <a:srgbClr val="000000"/>
                </a:solidFill>
                <a:latin typeface="Garet"/>
                <a:ea typeface="Garet"/>
                <a:cs typeface="Garet"/>
                <a:sym typeface="Garet"/>
              </a:rPr>
              <a:t>, </a:t>
            </a:r>
            <a:r>
              <a:rPr lang="en" sz="2544" dirty="0">
                <a:solidFill>
                  <a:srgbClr val="000000"/>
                </a:solidFill>
                <a:latin typeface="Garet"/>
                <a:ea typeface="Garet"/>
                <a:cs typeface="Garet"/>
                <a:sym typeface="Garet"/>
              </a:rPr>
              <a:t>patient services are implemented, such as:</a:t>
            </a:r>
          </a:p>
          <a:p>
            <a:pPr marL="549335" lvl="1" indent="-274668" algn="just">
              <a:lnSpc>
                <a:spcPts val="3562"/>
              </a:lnSpc>
              <a:buFont typeface="Arial"/>
              <a:buChar char="•"/>
            </a:pPr>
            <a:r>
              <a:rPr lang="en" sz="2544" dirty="0">
                <a:solidFill>
                  <a:srgbClr val="000000"/>
                </a:solidFill>
                <a:latin typeface="Garet"/>
                <a:ea typeface="Garet"/>
                <a:cs typeface="Garet"/>
                <a:sym typeface="Garet"/>
              </a:rPr>
              <a:t>electronic declarations;</a:t>
            </a:r>
          </a:p>
          <a:p>
            <a:pPr marL="549335" lvl="1" indent="-274668" algn="just">
              <a:lnSpc>
                <a:spcPts val="3562"/>
              </a:lnSpc>
              <a:buFont typeface="Arial"/>
              <a:buChar char="•"/>
            </a:pPr>
            <a:r>
              <a:rPr lang="en" sz="2544" dirty="0">
                <a:solidFill>
                  <a:srgbClr val="000000"/>
                </a:solidFill>
                <a:latin typeface="Garet"/>
                <a:ea typeface="Garet"/>
                <a:cs typeface="Garet"/>
                <a:sym typeface="Garet"/>
              </a:rPr>
              <a:t>electronic referrals;</a:t>
            </a:r>
          </a:p>
          <a:p>
            <a:pPr marL="549335" lvl="1" indent="-274668" algn="just">
              <a:lnSpc>
                <a:spcPts val="3562"/>
              </a:lnSpc>
              <a:buFont typeface="Arial"/>
              <a:buChar char="•"/>
            </a:pPr>
            <a:r>
              <a:rPr lang="en" sz="2544" dirty="0">
                <a:solidFill>
                  <a:srgbClr val="000000"/>
                </a:solidFill>
                <a:latin typeface="Garet"/>
                <a:ea typeface="Garet"/>
                <a:cs typeface="Garet"/>
                <a:sym typeface="Garet"/>
              </a:rPr>
              <a:t>electronic prescriptions for drugs within the framework of the government reimbursement program "Affordable Medicines";</a:t>
            </a:r>
          </a:p>
          <a:p>
            <a:pPr marL="549335" lvl="1" indent="-274668" algn="just">
              <a:lnSpc>
                <a:spcPts val="3562"/>
              </a:lnSpc>
              <a:buFont typeface="Arial"/>
              <a:buChar char="•"/>
            </a:pPr>
            <a:r>
              <a:rPr lang="en" sz="2544" dirty="0">
                <a:solidFill>
                  <a:srgbClr val="000000"/>
                </a:solidFill>
                <a:latin typeface="Garet"/>
                <a:ea typeface="Garet"/>
                <a:cs typeface="Garet"/>
                <a:sym typeface="Garet"/>
              </a:rPr>
              <a:t>electronic prescriptions for antibiotics;</a:t>
            </a:r>
          </a:p>
          <a:p>
            <a:pPr marL="549335" lvl="1" indent="-274668" algn="just">
              <a:lnSpc>
                <a:spcPts val="3562"/>
              </a:lnSpc>
              <a:buFont typeface="Arial"/>
              <a:buChar char="•"/>
            </a:pPr>
            <a:r>
              <a:rPr lang="en" sz="2544" dirty="0">
                <a:solidFill>
                  <a:srgbClr val="000000"/>
                </a:solidFill>
                <a:latin typeface="Garet"/>
                <a:ea typeface="Garet"/>
                <a:cs typeface="Garet"/>
                <a:sym typeface="Garet"/>
              </a:rPr>
              <a:t>medical reports on the birth of a child and the eMalyatko service;</a:t>
            </a:r>
          </a:p>
          <a:p>
            <a:pPr marL="549335" lvl="1" indent="-274668" algn="just">
              <a:lnSpc>
                <a:spcPts val="3562"/>
              </a:lnSpc>
              <a:buFont typeface="Arial"/>
              <a:buChar char="•"/>
            </a:pPr>
            <a:r>
              <a:rPr lang="en" sz="2544" dirty="0">
                <a:solidFill>
                  <a:srgbClr val="000000"/>
                </a:solidFill>
                <a:latin typeface="Garet"/>
                <a:ea typeface="Garet"/>
                <a:cs typeface="Garet"/>
                <a:sym typeface="Garet"/>
              </a:rPr>
              <a:t>medical reports on temporary incapacity for work and electronic sick leave;</a:t>
            </a:r>
          </a:p>
          <a:p>
            <a:pPr marL="549335" lvl="1" indent="-274668" algn="just">
              <a:lnSpc>
                <a:spcPts val="3562"/>
              </a:lnSpc>
              <a:buFont typeface="Arial"/>
              <a:buChar char="•"/>
            </a:pPr>
            <a:r>
              <a:rPr lang="en" sz="2544" dirty="0">
                <a:solidFill>
                  <a:srgbClr val="000000"/>
                </a:solidFill>
                <a:latin typeface="Garet"/>
                <a:ea typeface="Garet"/>
                <a:cs typeface="Garet"/>
                <a:sym typeface="Garet"/>
              </a:rPr>
              <a:t>COVID certificates.</a:t>
            </a:r>
          </a:p>
          <a:p>
            <a:pPr algn="just">
              <a:lnSpc>
                <a:spcPts val="2722"/>
              </a:lnSpc>
            </a:pPr>
            <a:endParaRPr lang="en-US" sz="2544" dirty="0">
              <a:solidFill>
                <a:srgbClr val="000000"/>
              </a:solidFill>
              <a:latin typeface="Garet"/>
              <a:ea typeface="Garet"/>
              <a:cs typeface="Garet"/>
              <a:sym typeface="Gare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69349" y="4343177"/>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785832" y="1388212"/>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8799827" y="1596045"/>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1020447"/>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EHS </a:t>
            </a:r>
            <a:r>
              <a:rPr lang="en" sz="3800" b="1" dirty="0">
                <a:solidFill>
                  <a:srgbClr val="293A54"/>
                </a:solidFill>
                <a:latin typeface="Poppins Bold"/>
                <a:ea typeface="Poppins Bold"/>
                <a:cs typeface="Poppins Bold"/>
                <a:sym typeface="Poppins Bold"/>
              </a:rPr>
              <a:t>CONSISTS OF:</a:t>
            </a:r>
          </a:p>
          <a:p>
            <a:pPr algn="ctr">
              <a:lnSpc>
                <a:spcPts val="3800"/>
              </a:lnSpc>
            </a:pPr>
            <a:endParaRPr lang="en-US" sz="3800" b="1" dirty="0">
              <a:solidFill>
                <a:srgbClr val="293A54"/>
              </a:solidFill>
              <a:latin typeface="Poppins Bold"/>
              <a:ea typeface="Poppins Bold"/>
              <a:cs typeface="Poppins Bold"/>
              <a:sym typeface="Poppins Bold"/>
            </a:endParaRPr>
          </a:p>
        </p:txBody>
      </p:sp>
      <p:sp>
        <p:nvSpPr>
          <p:cNvPr id="7" name="TextBox 7"/>
          <p:cNvSpPr txBox="1"/>
          <p:nvPr/>
        </p:nvSpPr>
        <p:spPr>
          <a:xfrm>
            <a:off x="369565" y="2122591"/>
            <a:ext cx="8208217" cy="6169910"/>
          </a:xfrm>
          <a:prstGeom prst="rect">
            <a:avLst/>
          </a:prstGeom>
        </p:spPr>
        <p:txBody>
          <a:bodyPr lIns="0" tIns="0" rIns="0" bIns="0" rtlCol="0" anchor="t">
            <a:spAutoFit/>
          </a:bodyPr>
          <a:lstStyle/>
          <a:p>
            <a:pPr algn="ctr">
              <a:lnSpc>
                <a:spcPts val="3801"/>
              </a:lnSpc>
            </a:pPr>
            <a:r>
              <a:rPr lang="en" sz="2715" b="1">
                <a:solidFill>
                  <a:srgbClr val="000000"/>
                </a:solidFill>
                <a:latin typeface="Garet Bold"/>
                <a:ea typeface="Garet Bold"/>
                <a:cs typeface="Garet Bold"/>
                <a:sym typeface="Garet Bold"/>
              </a:rPr>
              <a:t>Central database (CDB) </a:t>
            </a:r>
            <a:r>
              <a:rPr lang="en" sz="2715">
                <a:solidFill>
                  <a:srgbClr val="000000"/>
                </a:solidFill>
                <a:latin typeface="Garet"/>
                <a:ea typeface="Garet"/>
                <a:cs typeface="Garet"/>
                <a:sym typeface="Garet"/>
              </a:rPr>
              <a:t>- an information and telecommunications system that contains the registers, program modules, and the information system of the National Health Insurance Fund, as required by law, for the implementation of state financial guarantees, etc.</a:t>
            </a:r>
          </a:p>
          <a:p>
            <a:pPr algn="ctr">
              <a:lnSpc>
                <a:spcPts val="3801"/>
              </a:lnSpc>
            </a:pPr>
            <a:r>
              <a:rPr lang="en" sz="2715">
                <a:solidFill>
                  <a:srgbClr val="000000"/>
                </a:solidFill>
                <a:latin typeface="Garet"/>
                <a:ea typeface="Garet"/>
                <a:cs typeface="Garet"/>
                <a:sym typeface="Garet"/>
              </a:rPr>
              <a:t>It also provides the ability to create, view, and exchange information and documents between registries, state electronic information resources, and electronic medical information systems.</a:t>
            </a:r>
          </a:p>
        </p:txBody>
      </p:sp>
      <p:sp>
        <p:nvSpPr>
          <p:cNvPr id="8" name="TextBox 8"/>
          <p:cNvSpPr txBox="1"/>
          <p:nvPr/>
        </p:nvSpPr>
        <p:spPr>
          <a:xfrm>
            <a:off x="9778075" y="3453551"/>
            <a:ext cx="8208217" cy="3498465"/>
          </a:xfrm>
          <a:prstGeom prst="rect">
            <a:avLst/>
          </a:prstGeom>
        </p:spPr>
        <p:txBody>
          <a:bodyPr lIns="0" tIns="0" rIns="0" bIns="0" rtlCol="0" anchor="t">
            <a:spAutoFit/>
          </a:bodyPr>
          <a:lstStyle/>
          <a:p>
            <a:pPr algn="ctr">
              <a:lnSpc>
                <a:spcPts val="3521"/>
              </a:lnSpc>
            </a:pPr>
            <a:r>
              <a:rPr lang="en" sz="2515" b="1">
                <a:solidFill>
                  <a:srgbClr val="000000"/>
                </a:solidFill>
                <a:latin typeface="Garet Bold"/>
                <a:ea typeface="Garet Bold"/>
                <a:cs typeface="Garet Bold"/>
                <a:sym typeface="Garet Bold"/>
              </a:rPr>
              <a:t>MIS (electronic medical information system) </a:t>
            </a:r>
            <a:r>
              <a:rPr lang="en" sz="2515">
                <a:solidFill>
                  <a:srgbClr val="000000"/>
                </a:solidFill>
                <a:latin typeface="Garet"/>
                <a:ea typeface="Garet"/>
                <a:cs typeface="Garet"/>
                <a:sym typeface="Garet"/>
              </a:rPr>
              <a:t>is an information and telecommunications system that allows you to automate the work of business entities in the healthcare sector, create, view, and exchange information in electronic form, in particular with a central database (if connected).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911488" cy="391148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3" name="Freeform 3"/>
          <p:cNvSpPr/>
          <p:nvPr/>
        </p:nvSpPr>
        <p:spPr>
          <a:xfrm>
            <a:off x="9480293" y="4271650"/>
            <a:ext cx="3505603" cy="3505603"/>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4" name="Freeform 4"/>
          <p:cNvSpPr/>
          <p:nvPr/>
        </p:nvSpPr>
        <p:spPr>
          <a:xfrm>
            <a:off x="13262120" y="4315505"/>
            <a:ext cx="3505603" cy="350560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a:ln cap="sq">
            <a:noFill/>
            <a:prstDash val="solid"/>
            <a:miter/>
          </a:ln>
        </p:spPr>
      </p:sp>
      <p:sp>
        <p:nvSpPr>
          <p:cNvPr id="7" name="Freeform 7"/>
          <p:cNvSpPr/>
          <p:nvPr/>
        </p:nvSpPr>
        <p:spPr>
          <a:xfrm>
            <a:off x="1242968" y="4152180"/>
            <a:ext cx="4060220" cy="4060220"/>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6" name="TextBox 16"/>
          <p:cNvSpPr txBox="1"/>
          <p:nvPr/>
        </p:nvSpPr>
        <p:spPr>
          <a:xfrm>
            <a:off x="4624487" y="1302942"/>
            <a:ext cx="9039026" cy="924548"/>
          </a:xfrm>
          <a:prstGeom prst="rect">
            <a:avLst/>
          </a:prstGeom>
        </p:spPr>
        <p:txBody>
          <a:bodyPr lIns="0" tIns="0" rIns="0" bIns="0" rtlCol="0" anchor="t">
            <a:spAutoFit/>
          </a:bodyPr>
          <a:lstStyle/>
          <a:p>
            <a:pPr algn="ctr">
              <a:lnSpc>
                <a:spcPts val="6999"/>
              </a:lnSpc>
            </a:pPr>
            <a:r>
              <a:rPr lang="en" sz="6999" b="1" dirty="0">
                <a:solidFill>
                  <a:srgbClr val="293A54"/>
                </a:solidFill>
                <a:latin typeface="Poppins Bold"/>
                <a:ea typeface="Poppins Bold"/>
                <a:cs typeface="Poppins Bold"/>
                <a:sym typeface="Poppins Bold"/>
              </a:rPr>
              <a:t>GOALS OF THE </a:t>
            </a:r>
            <a:r>
              <a:rPr lang="en" sz="6999" b="1" dirty="0" smtClean="0">
                <a:solidFill>
                  <a:srgbClr val="293A54"/>
                </a:solidFill>
                <a:latin typeface="Poppins Bold"/>
                <a:ea typeface="Poppins Bold"/>
                <a:cs typeface="Poppins Bold"/>
                <a:sym typeface="Poppins Bold"/>
              </a:rPr>
              <a:t>EHS</a:t>
            </a:r>
            <a:endParaRPr lang="en" sz="6999"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2389505"/>
          </a:xfrm>
          <a:prstGeom prst="rect">
            <a:avLst/>
          </a:prstGeom>
        </p:spPr>
        <p:txBody>
          <a:bodyPr lIns="0" tIns="0" rIns="0" bIns="0" rtlCol="0" anchor="t">
            <a:spAutoFit/>
          </a:bodyPr>
          <a:lstStyle/>
          <a:p>
            <a:pPr algn="ctr">
              <a:lnSpc>
                <a:spcPts val="3220"/>
              </a:lnSpc>
            </a:pPr>
            <a:r>
              <a:rPr lang="en" sz="2300">
                <a:solidFill>
                  <a:srgbClr val="000000"/>
                </a:solidFill>
                <a:latin typeface="Garet"/>
                <a:ea typeface="Garet"/>
                <a:cs typeface="Garet"/>
                <a:sym typeface="Garet"/>
              </a:rPr>
              <a:t>Ensure transparency in healthcare financing</a:t>
            </a:r>
          </a:p>
        </p:txBody>
      </p:sp>
      <p:sp>
        <p:nvSpPr>
          <p:cNvPr id="18" name="TextBox 18"/>
          <p:cNvSpPr txBox="1"/>
          <p:nvPr/>
        </p:nvSpPr>
        <p:spPr>
          <a:xfrm>
            <a:off x="5745594" y="4854263"/>
            <a:ext cx="3398406" cy="3189605"/>
          </a:xfrm>
          <a:prstGeom prst="rect">
            <a:avLst/>
          </a:prstGeom>
        </p:spPr>
        <p:txBody>
          <a:bodyPr lIns="0" tIns="0" rIns="0" bIns="0" rtlCol="0" anchor="t">
            <a:spAutoFit/>
          </a:bodyPr>
          <a:lstStyle/>
          <a:p>
            <a:pPr algn="ctr">
              <a:lnSpc>
                <a:spcPts val="3220"/>
              </a:lnSpc>
            </a:pPr>
            <a:r>
              <a:rPr lang="en" sz="2300">
                <a:solidFill>
                  <a:srgbClr val="000000"/>
                </a:solidFill>
                <a:latin typeface="Garet"/>
                <a:ea typeface="Garet"/>
                <a:cs typeface="Garet"/>
                <a:sym typeface="Garet"/>
              </a:rPr>
              <a:t>Provide the opportunity to work without paper, gradual transition to electronic accounting (e-prescription, e-card, e-referral)</a:t>
            </a:r>
          </a:p>
          <a:p>
            <a:pPr algn="ctr">
              <a:lnSpc>
                <a:spcPts val="3220"/>
              </a:lnSpc>
            </a:pPr>
            <a:endParaRPr lang="en-US" sz="2300">
              <a:solidFill>
                <a:srgbClr val="000000"/>
              </a:solidFill>
              <a:latin typeface="Garet"/>
              <a:ea typeface="Garet"/>
              <a:cs typeface="Garet"/>
              <a:sym typeface="Garet"/>
            </a:endParaRPr>
          </a:p>
        </p:txBody>
      </p:sp>
      <p:sp>
        <p:nvSpPr>
          <p:cNvPr id="19" name="TextBox 19"/>
          <p:cNvSpPr txBox="1"/>
          <p:nvPr/>
        </p:nvSpPr>
        <p:spPr>
          <a:xfrm>
            <a:off x="9668438" y="5530538"/>
            <a:ext cx="3129311" cy="1903319"/>
          </a:xfrm>
          <a:prstGeom prst="rect">
            <a:avLst/>
          </a:prstGeom>
        </p:spPr>
        <p:txBody>
          <a:bodyPr lIns="0" tIns="0" rIns="0" bIns="0" rtlCol="0" anchor="t">
            <a:spAutoFit/>
          </a:bodyPr>
          <a:lstStyle/>
          <a:p>
            <a:pPr algn="ctr">
              <a:lnSpc>
                <a:spcPts val="3092"/>
              </a:lnSpc>
            </a:pPr>
            <a:r>
              <a:rPr lang="en" sz="2209">
                <a:solidFill>
                  <a:srgbClr val="000000"/>
                </a:solidFill>
                <a:latin typeface="Garet"/>
                <a:ea typeface="Garet"/>
                <a:cs typeface="Garet"/>
                <a:sym typeface="Garet"/>
              </a:rPr>
              <a:t>To create a business environment for the creation of new electronic services</a:t>
            </a:r>
          </a:p>
        </p:txBody>
      </p:sp>
      <p:sp>
        <p:nvSpPr>
          <p:cNvPr id="20" name="TextBox 20"/>
          <p:cNvSpPr txBox="1"/>
          <p:nvPr/>
        </p:nvSpPr>
        <p:spPr>
          <a:xfrm>
            <a:off x="13319270" y="5444403"/>
            <a:ext cx="3257953" cy="1989455"/>
          </a:xfrm>
          <a:prstGeom prst="rect">
            <a:avLst/>
          </a:prstGeom>
        </p:spPr>
        <p:txBody>
          <a:bodyPr lIns="0" tIns="0" rIns="0" bIns="0" rtlCol="0" anchor="t">
            <a:spAutoFit/>
          </a:bodyPr>
          <a:lstStyle/>
          <a:p>
            <a:pPr algn="ctr">
              <a:lnSpc>
                <a:spcPts val="3220"/>
              </a:lnSpc>
            </a:pPr>
            <a:r>
              <a:rPr lang="en" sz="2300">
                <a:solidFill>
                  <a:srgbClr val="000000"/>
                </a:solidFill>
                <a:latin typeface="Garet"/>
                <a:ea typeface="Garet"/>
                <a:cs typeface="Garet"/>
                <a:sym typeface="Garet"/>
              </a:rPr>
              <a:t>Create space for innovation in medicine (machine learning, big data, blockchain, etc.)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14198" y="2541494"/>
            <a:ext cx="2602006" cy="2602006"/>
          </a:xfrm>
          <a:custGeom>
            <a:avLst/>
            <a:gdLst/>
            <a:ahLst/>
            <a:cxnLst/>
            <a:rect l="l" t="t" r="r" b="b"/>
            <a:pathLst>
              <a:path w="2602006" h="2602006">
                <a:moveTo>
                  <a:pt x="0" y="0"/>
                </a:moveTo>
                <a:lnTo>
                  <a:pt x="2602006" y="0"/>
                </a:lnTo>
                <a:lnTo>
                  <a:pt x="2602006" y="2602006"/>
                </a:lnTo>
                <a:lnTo>
                  <a:pt x="0" y="2602006"/>
                </a:lnTo>
                <a:lnTo>
                  <a:pt x="0" y="0"/>
                </a:lnTo>
                <a:close/>
              </a:path>
            </a:pathLst>
          </a:custGeom>
          <a:blipFill>
            <a:blip r:embed="rId2">
              <a:alphaModFix amt="43000"/>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rot="5400000">
            <a:off x="11250219" y="-664946"/>
            <a:ext cx="3680826" cy="6932965"/>
            <a:chOff x="0" y="0"/>
            <a:chExt cx="4455127" cy="8391388"/>
          </a:xfrm>
        </p:grpSpPr>
        <p:sp>
          <p:nvSpPr>
            <p:cNvPr id="4" name="Freeform 4"/>
            <p:cNvSpPr/>
            <p:nvPr/>
          </p:nvSpPr>
          <p:spPr>
            <a:xfrm rot="-5400000">
              <a:off x="-1967891" y="1966739"/>
              <a:ext cx="8391389" cy="4457911"/>
            </a:xfrm>
            <a:custGeom>
              <a:avLst/>
              <a:gdLst/>
              <a:ahLst/>
              <a:cxnLst/>
              <a:rect l="l" t="t" r="r" b="b"/>
              <a:pathLst>
                <a:path w="8391389" h="4457911">
                  <a:moveTo>
                    <a:pt x="0" y="2588985"/>
                  </a:moveTo>
                  <a:cubicBezTo>
                    <a:pt x="27625" y="2291944"/>
                    <a:pt x="55232" y="1994904"/>
                    <a:pt x="82840" y="1697852"/>
                  </a:cubicBezTo>
                  <a:cubicBezTo>
                    <a:pt x="87959" y="1440438"/>
                    <a:pt x="93094" y="1183012"/>
                    <a:pt x="98213" y="925598"/>
                  </a:cubicBezTo>
                  <a:cubicBezTo>
                    <a:pt x="122514" y="773943"/>
                    <a:pt x="208023" y="459563"/>
                    <a:pt x="581741" y="245033"/>
                  </a:cubicBezTo>
                  <a:cubicBezTo>
                    <a:pt x="900346" y="62136"/>
                    <a:pt x="1275877" y="39390"/>
                    <a:pt x="1581559" y="25778"/>
                  </a:cubicBezTo>
                  <a:cubicBezTo>
                    <a:pt x="2184279" y="-1363"/>
                    <a:pt x="3115992" y="-21860"/>
                    <a:pt x="4347142" y="43935"/>
                  </a:cubicBezTo>
                  <a:cubicBezTo>
                    <a:pt x="4715977" y="57894"/>
                    <a:pt x="6000061" y="108423"/>
                    <a:pt x="7310997" y="201030"/>
                  </a:cubicBezTo>
                  <a:cubicBezTo>
                    <a:pt x="7552434" y="218089"/>
                    <a:pt x="7984037" y="252566"/>
                    <a:pt x="8212149" y="464578"/>
                  </a:cubicBezTo>
                  <a:cubicBezTo>
                    <a:pt x="8357236" y="599420"/>
                    <a:pt x="8360492" y="750750"/>
                    <a:pt x="8362002" y="819402"/>
                  </a:cubicBezTo>
                  <a:cubicBezTo>
                    <a:pt x="8371065" y="1231728"/>
                    <a:pt x="8387747" y="1871021"/>
                    <a:pt x="8391389" y="2674573"/>
                  </a:cubicBezTo>
                  <a:cubicBezTo>
                    <a:pt x="8361918" y="2943383"/>
                    <a:pt x="8332464" y="3212192"/>
                    <a:pt x="8302994" y="3480991"/>
                  </a:cubicBezTo>
                  <a:cubicBezTo>
                    <a:pt x="8309002" y="3632422"/>
                    <a:pt x="8287251" y="3952141"/>
                    <a:pt x="7957101" y="4182656"/>
                  </a:cubicBezTo>
                  <a:cubicBezTo>
                    <a:pt x="7631011" y="4410340"/>
                    <a:pt x="7170828" y="4434563"/>
                    <a:pt x="6837421" y="4445488"/>
                  </a:cubicBezTo>
                  <a:cubicBezTo>
                    <a:pt x="5439516" y="4496018"/>
                    <a:pt x="3921565" y="4380385"/>
                    <a:pt x="3148735" y="4313972"/>
                  </a:cubicBezTo>
                  <a:cubicBezTo>
                    <a:pt x="2519767" y="4222607"/>
                    <a:pt x="1928610" y="4134064"/>
                    <a:pt x="1300313" y="4039867"/>
                  </a:cubicBezTo>
                  <a:cubicBezTo>
                    <a:pt x="1033148" y="3999816"/>
                    <a:pt x="748764" y="3954615"/>
                    <a:pt x="516104" y="3794151"/>
                  </a:cubicBezTo>
                  <a:cubicBezTo>
                    <a:pt x="325569" y="3662734"/>
                    <a:pt x="257918" y="3514852"/>
                    <a:pt x="162390" y="3297266"/>
                  </a:cubicBezTo>
                  <a:cubicBezTo>
                    <a:pt x="91315" y="3135414"/>
                    <a:pt x="10473" y="2894085"/>
                    <a:pt x="0" y="2588985"/>
                  </a:cubicBezTo>
                  <a:close/>
                </a:path>
              </a:pathLst>
            </a:custGeom>
            <a:blipFill>
              <a:blip r:embed="rId4"/>
              <a:stretch>
                <a:fillRect l="-24906" t="-44113" r="-24906" b="-44122"/>
              </a:stretch>
            </a:blipFill>
          </p:spPr>
        </p:sp>
      </p:grpSp>
      <p:sp>
        <p:nvSpPr>
          <p:cNvPr id="5" name="Freeform 5"/>
          <p:cNvSpPr/>
          <p:nvPr/>
        </p:nvSpPr>
        <p:spPr>
          <a:xfrm>
            <a:off x="176852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556898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0097803"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8" name="Freeform 8"/>
          <p:cNvSpPr/>
          <p:nvPr/>
        </p:nvSpPr>
        <p:spPr>
          <a:xfrm>
            <a:off x="15194839" y="5639620"/>
            <a:ext cx="775342" cy="775342"/>
          </a:xfrm>
          <a:custGeom>
            <a:avLst/>
            <a:gdLst/>
            <a:ahLst/>
            <a:cxnLst/>
            <a:rect l="l" t="t" r="r" b="b"/>
            <a:pathLst>
              <a:path w="775342" h="775342">
                <a:moveTo>
                  <a:pt x="0" y="0"/>
                </a:moveTo>
                <a:lnTo>
                  <a:pt x="775342" y="0"/>
                </a:lnTo>
                <a:lnTo>
                  <a:pt x="775342" y="775342"/>
                </a:lnTo>
                <a:lnTo>
                  <a:pt x="0" y="775342"/>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a:ln cap="sq">
            <a:noFill/>
            <a:prstDash val="solid"/>
            <a:miter/>
          </a:ln>
        </p:spPr>
      </p:sp>
      <p:sp>
        <p:nvSpPr>
          <p:cNvPr id="9" name="Freeform 9"/>
          <p:cNvSpPr/>
          <p:nvPr/>
        </p:nvSpPr>
        <p:spPr>
          <a:xfrm rot="1227941">
            <a:off x="15102710" y="3379910"/>
            <a:ext cx="1734942" cy="1814318"/>
          </a:xfrm>
          <a:custGeom>
            <a:avLst/>
            <a:gdLst/>
            <a:ahLst/>
            <a:cxnLst/>
            <a:rect l="l" t="t" r="r" b="b"/>
            <a:pathLst>
              <a:path w="1734942" h="1814318">
                <a:moveTo>
                  <a:pt x="0" y="0"/>
                </a:moveTo>
                <a:lnTo>
                  <a:pt x="1734942" y="0"/>
                </a:lnTo>
                <a:lnTo>
                  <a:pt x="1734942" y="1814318"/>
                </a:lnTo>
                <a:lnTo>
                  <a:pt x="0" y="1814318"/>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a:ln cap="sq">
            <a:noFill/>
            <a:prstDash val="solid"/>
            <a:miter/>
          </a:ln>
        </p:spPr>
      </p:sp>
      <p:sp>
        <p:nvSpPr>
          <p:cNvPr id="10" name="Freeform 10"/>
          <p:cNvSpPr/>
          <p:nvPr/>
        </p:nvSpPr>
        <p:spPr>
          <a:xfrm rot="3558700" flipV="1">
            <a:off x="517800" y="3848773"/>
            <a:ext cx="1513301" cy="2931334"/>
          </a:xfrm>
          <a:custGeom>
            <a:avLst/>
            <a:gdLst/>
            <a:ahLst/>
            <a:cxnLst/>
            <a:rect l="l" t="t" r="r" b="b"/>
            <a:pathLst>
              <a:path w="1513301" h="2931334">
                <a:moveTo>
                  <a:pt x="0" y="2931334"/>
                </a:moveTo>
                <a:lnTo>
                  <a:pt x="1513301" y="2931334"/>
                </a:lnTo>
                <a:lnTo>
                  <a:pt x="1513301" y="0"/>
                </a:lnTo>
                <a:lnTo>
                  <a:pt x="0" y="0"/>
                </a:lnTo>
                <a:lnTo>
                  <a:pt x="0" y="2931334"/>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Freeform 11"/>
          <p:cNvSpPr/>
          <p:nvPr/>
        </p:nvSpPr>
        <p:spPr>
          <a:xfrm>
            <a:off x="5302135" y="3064938"/>
            <a:ext cx="788399" cy="777559"/>
          </a:xfrm>
          <a:custGeom>
            <a:avLst/>
            <a:gdLst/>
            <a:ahLst/>
            <a:cxnLst/>
            <a:rect l="l" t="t" r="r" b="b"/>
            <a:pathLst>
              <a:path w="788399" h="777559">
                <a:moveTo>
                  <a:pt x="0" y="0"/>
                </a:moveTo>
                <a:lnTo>
                  <a:pt x="788399" y="0"/>
                </a:lnTo>
                <a:lnTo>
                  <a:pt x="788399" y="777559"/>
                </a:lnTo>
                <a:lnTo>
                  <a:pt x="0" y="777559"/>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12" name="Freeform 12"/>
          <p:cNvSpPr/>
          <p:nvPr/>
        </p:nvSpPr>
        <p:spPr>
          <a:xfrm>
            <a:off x="816493" y="752394"/>
            <a:ext cx="652049" cy="552612"/>
          </a:xfrm>
          <a:custGeom>
            <a:avLst/>
            <a:gdLst/>
            <a:ahLst/>
            <a:cxnLst/>
            <a:rect l="l" t="t" r="r" b="b"/>
            <a:pathLst>
              <a:path w="652049" h="552612">
                <a:moveTo>
                  <a:pt x="0" y="0"/>
                </a:moveTo>
                <a:lnTo>
                  <a:pt x="652049" y="0"/>
                </a:lnTo>
                <a:lnTo>
                  <a:pt x="652049" y="552612"/>
                </a:lnTo>
                <a:lnTo>
                  <a:pt x="0" y="552612"/>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13" name="TextBox 13"/>
          <p:cNvSpPr txBox="1"/>
          <p:nvPr/>
        </p:nvSpPr>
        <p:spPr>
          <a:xfrm>
            <a:off x="1768520" y="780969"/>
            <a:ext cx="7855630" cy="893447"/>
          </a:xfrm>
          <a:prstGeom prst="rect">
            <a:avLst/>
          </a:prstGeom>
        </p:spPr>
        <p:txBody>
          <a:bodyPr lIns="0" tIns="0" rIns="0" bIns="0" rtlCol="0" anchor="t">
            <a:spAutoFit/>
          </a:bodyPr>
          <a:lstStyle/>
          <a:p>
            <a:pPr algn="l">
              <a:lnSpc>
                <a:spcPts val="3300"/>
              </a:lnSpc>
            </a:pPr>
            <a:r>
              <a:rPr lang="en" sz="3300" b="1">
                <a:solidFill>
                  <a:srgbClr val="293A54"/>
                </a:solidFill>
                <a:latin typeface="Poppins Bold"/>
                <a:ea typeface="Poppins Bold"/>
                <a:cs typeface="Poppins Bold"/>
                <a:sym typeface="Poppins Bold"/>
              </a:rPr>
              <a:t>KEY REFORM AREAS AND CURRENT INITIATIVES:</a:t>
            </a:r>
          </a:p>
        </p:txBody>
      </p:sp>
      <p:sp>
        <p:nvSpPr>
          <p:cNvPr id="14" name="TextBox 14"/>
          <p:cNvSpPr txBox="1"/>
          <p:nvPr/>
        </p:nvSpPr>
        <p:spPr>
          <a:xfrm>
            <a:off x="514660" y="7463984"/>
            <a:ext cx="4099986" cy="23895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Patient-centricity: Primary care (family doctors) plays a key role, with the patient choosing a doctor by declaration</a:t>
            </a:r>
          </a:p>
        </p:txBody>
      </p:sp>
      <p:sp>
        <p:nvSpPr>
          <p:cNvPr id="15" name="TextBox 15"/>
          <p:cNvSpPr txBox="1"/>
          <p:nvPr/>
        </p:nvSpPr>
        <p:spPr>
          <a:xfrm>
            <a:off x="4957341" y="7463984"/>
            <a:ext cx="3084188" cy="23895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Affordable Medicines Program: Reimbursement of the cost of certain medications.</a:t>
            </a:r>
          </a:p>
          <a:p>
            <a:pPr algn="l">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8232362" y="7450931"/>
            <a:ext cx="4506223" cy="2789555"/>
          </a:xfrm>
          <a:prstGeom prst="rect">
            <a:avLst/>
          </a:prstGeom>
        </p:spPr>
        <p:txBody>
          <a:bodyPr lIns="0" tIns="0" rIns="0" bIns="0" rtlCol="0" anchor="t">
            <a:spAutoFit/>
          </a:bodyPr>
          <a:lstStyle/>
          <a:p>
            <a:pPr algn="ctr">
              <a:lnSpc>
                <a:spcPts val="3220"/>
              </a:lnSpc>
            </a:pPr>
            <a:r>
              <a:rPr lang="en" sz="2300">
                <a:solidFill>
                  <a:srgbClr val="000000"/>
                </a:solidFill>
                <a:latin typeface="Garet"/>
                <a:ea typeface="Garet"/>
                <a:cs typeface="Garet"/>
                <a:sym typeface="Garet"/>
              </a:rPr>
              <a:t>Digitalization: Expansion of the functionality of the EHR, including electronic sick leave, birth certificates (eBaby), etc.</a:t>
            </a:r>
          </a:p>
          <a:p>
            <a:pPr algn="ctr">
              <a:lnSpc>
                <a:spcPts val="3220"/>
              </a:lnSpc>
            </a:pPr>
            <a:endParaRPr lang="en-US" sz="2300">
              <a:solidFill>
                <a:srgbClr val="000000"/>
              </a:solidFill>
              <a:latin typeface="Garet"/>
              <a:ea typeface="Garet"/>
              <a:cs typeface="Garet"/>
              <a:sym typeface="Garet"/>
            </a:endParaRPr>
          </a:p>
        </p:txBody>
      </p:sp>
      <p:sp>
        <p:nvSpPr>
          <p:cNvPr id="17" name="TextBox 17"/>
          <p:cNvSpPr txBox="1"/>
          <p:nvPr/>
        </p:nvSpPr>
        <p:spPr>
          <a:xfrm>
            <a:off x="12929418" y="6755007"/>
            <a:ext cx="5358582" cy="3189605"/>
          </a:xfrm>
          <a:prstGeom prst="rect">
            <a:avLst/>
          </a:prstGeom>
        </p:spPr>
        <p:txBody>
          <a:bodyPr lIns="0" tIns="0" rIns="0" bIns="0" rtlCol="0" anchor="t">
            <a:spAutoFit/>
          </a:bodyPr>
          <a:lstStyle/>
          <a:p>
            <a:pPr algn="ctr">
              <a:lnSpc>
                <a:spcPts val="3220"/>
              </a:lnSpc>
            </a:pPr>
            <a:r>
              <a:rPr lang="en" sz="2300">
                <a:solidFill>
                  <a:srgbClr val="000000"/>
                </a:solidFill>
                <a:latin typeface="Garet"/>
                <a:ea typeface="Garet"/>
                <a:cs typeface="Garet"/>
                <a:sym typeface="Garet"/>
              </a:rPr>
              <a:t>Development Strategy 2030: Plans to improve financing, the drug supply system, and resource provision, emphasizing the role of health care as an element of national security.</a:t>
            </a:r>
          </a:p>
          <a:p>
            <a:pPr algn="ctr">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01461" y="2270362"/>
            <a:ext cx="4427332" cy="4552527"/>
          </a:xfrm>
          <a:custGeom>
            <a:avLst/>
            <a:gdLst/>
            <a:ahLst/>
            <a:cxnLst/>
            <a:rect l="l" t="t" r="r" b="b"/>
            <a:pathLst>
              <a:path w="4427332" h="4552527">
                <a:moveTo>
                  <a:pt x="0" y="0"/>
                </a:moveTo>
                <a:lnTo>
                  <a:pt x="4427333" y="0"/>
                </a:lnTo>
                <a:lnTo>
                  <a:pt x="4427333" y="4552526"/>
                </a:lnTo>
                <a:lnTo>
                  <a:pt x="0" y="45525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619012" y="4024711"/>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6363121" flipH="1">
            <a:off x="15056629" y="-173654"/>
            <a:ext cx="940503" cy="3271314"/>
          </a:xfrm>
          <a:custGeom>
            <a:avLst/>
            <a:gdLst/>
            <a:ahLst/>
            <a:cxnLst/>
            <a:rect l="l" t="t" r="r" b="b"/>
            <a:pathLst>
              <a:path w="940503" h="3271314">
                <a:moveTo>
                  <a:pt x="940502" y="0"/>
                </a:moveTo>
                <a:lnTo>
                  <a:pt x="0" y="0"/>
                </a:lnTo>
                <a:lnTo>
                  <a:pt x="0" y="3271313"/>
                </a:lnTo>
                <a:lnTo>
                  <a:pt x="940502" y="3271313"/>
                </a:lnTo>
                <a:lnTo>
                  <a:pt x="940502"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6657413" y="1311531"/>
            <a:ext cx="1203773" cy="300943"/>
          </a:xfrm>
          <a:custGeom>
            <a:avLst/>
            <a:gdLst/>
            <a:ahLst/>
            <a:cxnLst/>
            <a:rect l="l" t="t" r="r" b="b"/>
            <a:pathLst>
              <a:path w="1203773" h="300943">
                <a:moveTo>
                  <a:pt x="0" y="0"/>
                </a:moveTo>
                <a:lnTo>
                  <a:pt x="1203774" y="0"/>
                </a:lnTo>
                <a:lnTo>
                  <a:pt x="1203774" y="300943"/>
                </a:lnTo>
                <a:lnTo>
                  <a:pt x="0" y="30094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383561" y="374573"/>
            <a:ext cx="15875739" cy="604522"/>
          </a:xfrm>
          <a:prstGeom prst="rect">
            <a:avLst/>
          </a:prstGeom>
        </p:spPr>
        <p:txBody>
          <a:bodyPr lIns="0" tIns="0" rIns="0" bIns="0" rtlCol="0" anchor="t">
            <a:spAutoFit/>
          </a:bodyPr>
          <a:lstStyle/>
          <a:p>
            <a:pPr algn="l">
              <a:lnSpc>
                <a:spcPts val="4300"/>
              </a:lnSpc>
            </a:pPr>
            <a:r>
              <a:rPr lang="en" sz="4300" b="1">
                <a:solidFill>
                  <a:srgbClr val="293A54"/>
                </a:solidFill>
                <a:latin typeface="Poppins Bold"/>
                <a:ea typeface="Poppins Bold"/>
                <a:cs typeface="Poppins Bold"/>
                <a:sym typeface="Poppins Bold"/>
              </a:rPr>
              <a:t>HEALTHCARE SYSTEM DEVELOPMENT STRATEGY</a:t>
            </a:r>
          </a:p>
        </p:txBody>
      </p:sp>
      <p:sp>
        <p:nvSpPr>
          <p:cNvPr id="7" name="TextBox 7"/>
          <p:cNvSpPr txBox="1"/>
          <p:nvPr/>
        </p:nvSpPr>
        <p:spPr>
          <a:xfrm>
            <a:off x="619012" y="1289004"/>
            <a:ext cx="11717909" cy="2789555"/>
          </a:xfrm>
          <a:prstGeom prst="rect">
            <a:avLst/>
          </a:prstGeom>
        </p:spPr>
        <p:txBody>
          <a:bodyPr lIns="0" tIns="0" rIns="0" bIns="0" rtlCol="0" anchor="t">
            <a:spAutoFit/>
          </a:bodyPr>
          <a:lstStyle/>
          <a:p>
            <a:pPr algn="just">
              <a:lnSpc>
                <a:spcPts val="3220"/>
              </a:lnSpc>
            </a:pPr>
            <a:r>
              <a:rPr lang="en" sz="2300" u="sng">
                <a:solidFill>
                  <a:srgbClr val="000000"/>
                </a:solidFill>
                <a:latin typeface="Garet"/>
                <a:ea typeface="Garet"/>
                <a:cs typeface="Garet"/>
                <a:sym typeface="Garet"/>
                <a:hlinkClick r:id="rId10" tooltip="https://www.kmu.gov.ua/npas/pro-skhvalennia-stratehii-rozvytku-systemy-okhorony-zdorovia-na-period-do-2030-roku-ta-zatverdzhennia-operatsiinoho-planu-zakhodiv-z-ii-realizatsii-u-20252027-rokakh-34r-170125"/>
              </a:rPr>
              <a:t>The Healthcare Development Strategy for the Period Until 2030 </a:t>
            </a:r>
            <a:r>
              <a:rPr lang="en" sz="2300">
                <a:solidFill>
                  <a:srgbClr val="000000"/>
                </a:solidFill>
                <a:latin typeface="Garet"/>
                <a:ea typeface="Garet"/>
                <a:cs typeface="Garet"/>
                <a:sym typeface="Garet"/>
              </a:rPr>
              <a:t>is a key document for the medical sector in Ukraine.</a:t>
            </a:r>
          </a:p>
          <a:p>
            <a:pPr algn="just">
              <a:lnSpc>
                <a:spcPts val="3220"/>
              </a:lnSpc>
            </a:pPr>
            <a:r>
              <a:rPr lang="en" sz="2300">
                <a:solidFill>
                  <a:srgbClr val="000000"/>
                </a:solidFill>
                <a:latin typeface="Garet"/>
                <a:ea typeface="Garet"/>
                <a:cs typeface="Garet"/>
                <a:sym typeface="Garet"/>
              </a:rPr>
              <a:t>The strategy is aimed at identifying health problems of Ukrainians and developing solutions that will contribute to their solution. Together with the strategy, </a:t>
            </a:r>
            <a:r>
              <a:rPr lang="en" sz="2300" u="sng">
                <a:solidFill>
                  <a:srgbClr val="000000"/>
                </a:solidFill>
                <a:latin typeface="Garet"/>
                <a:ea typeface="Garet"/>
                <a:cs typeface="Garet"/>
                <a:sym typeface="Garet"/>
                <a:hlinkClick r:id="rId10" tooltip="https://www.kmu.gov.ua/npas/pro-skhvalennia-stratehii-rozvytku-systemy-okhorony-zdorovia-na-period-do-2030-roku-ta-zatverdzhennia-operatsiinoho-planu-zakhodiv-z-ii-realizatsii-u-20252027-rokakh-34r-170125"/>
              </a:rPr>
              <a:t>the Cabinet of Ministers of Ukraine approved an operational plan of measures for its implementation in 2025-2027 by Order No. 34-r of January 17, 2025 </a:t>
            </a:r>
            <a:r>
              <a:rPr lang="en" sz="2300">
                <a:solidFill>
                  <a:srgbClr val="000000"/>
                </a:solidFill>
                <a:latin typeface="Garet"/>
                <a:ea typeface="Garet"/>
                <a:cs typeface="Garet"/>
                <a:sym typeface="Garet"/>
              </a:rPr>
              <a:t>.</a:t>
            </a:r>
          </a:p>
          <a:p>
            <a:pPr algn="just">
              <a:lnSpc>
                <a:spcPts val="3220"/>
              </a:lnSpc>
            </a:pPr>
            <a:endParaRPr lang="en-US" sz="2300">
              <a:solidFill>
                <a:srgbClr val="000000"/>
              </a:solidFill>
              <a:latin typeface="Garet"/>
              <a:ea typeface="Garet"/>
              <a:cs typeface="Garet"/>
              <a:sym typeface="Garet"/>
            </a:endParaRPr>
          </a:p>
        </p:txBody>
      </p:sp>
      <p:sp>
        <p:nvSpPr>
          <p:cNvPr id="8" name="TextBox 8"/>
          <p:cNvSpPr txBox="1"/>
          <p:nvPr/>
        </p:nvSpPr>
        <p:spPr>
          <a:xfrm>
            <a:off x="1383561" y="4033333"/>
            <a:ext cx="10953360" cy="278955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The goal of the Strategy 2030 is to create a healthcare system that, if effectively functioning, will enable every person to take care of their health, maintain, preserve it, and receive the necessary medical care, and all those involved in its provision will have transparent and effective tools to realize their own potential and influence the formation of healthcare policies at all levels.</a:t>
            </a:r>
          </a:p>
          <a:p>
            <a:pPr algn="l">
              <a:lnSpc>
                <a:spcPts val="3220"/>
              </a:lnSpc>
            </a:pPr>
            <a:endParaRPr lang="en-US" sz="2300">
              <a:solidFill>
                <a:srgbClr val="000000"/>
              </a:solidFill>
              <a:latin typeface="Garet"/>
              <a:ea typeface="Garet"/>
              <a:cs typeface="Garet"/>
              <a:sym typeface="Garet"/>
            </a:endParaRPr>
          </a:p>
        </p:txBody>
      </p:sp>
      <p:sp>
        <p:nvSpPr>
          <p:cNvPr id="9" name="TextBox 9"/>
          <p:cNvSpPr txBox="1"/>
          <p:nvPr/>
        </p:nvSpPr>
        <p:spPr>
          <a:xfrm>
            <a:off x="192199" y="6775263"/>
            <a:ext cx="17668988" cy="3589655"/>
          </a:xfrm>
          <a:prstGeom prst="rect">
            <a:avLst/>
          </a:prstGeom>
        </p:spPr>
        <p:txBody>
          <a:bodyPr lIns="0" tIns="0" rIns="0" bIns="0" rtlCol="0" anchor="t">
            <a:spAutoFit/>
          </a:bodyPr>
          <a:lstStyle/>
          <a:p>
            <a:pPr algn="just">
              <a:lnSpc>
                <a:spcPts val="3220"/>
              </a:lnSpc>
            </a:pPr>
            <a:r>
              <a:rPr lang="en" sz="2300">
                <a:solidFill>
                  <a:srgbClr val="000000"/>
                </a:solidFill>
                <a:latin typeface="Garet"/>
                <a:ea typeface="Garet"/>
                <a:cs typeface="Garet"/>
                <a:sym typeface="Garet"/>
              </a:rPr>
              <a:t>Three strategic and 16 operational goals and the comprehensive implementation of the tasks envisaged by it will help implement the 2030 Strategy.</a:t>
            </a:r>
          </a:p>
          <a:p>
            <a:pPr algn="just">
              <a:lnSpc>
                <a:spcPts val="3220"/>
              </a:lnSpc>
            </a:pPr>
            <a:r>
              <a:rPr lang="en" sz="2300">
                <a:solidFill>
                  <a:srgbClr val="000000"/>
                </a:solidFill>
                <a:latin typeface="Garet"/>
                <a:ea typeface="Garet"/>
                <a:cs typeface="Garet"/>
                <a:sym typeface="Garet"/>
              </a:rPr>
              <a:t>Strategic goal 1. Ensuring universal access of the population to quality medical services and tools for implementing the right to health.</a:t>
            </a:r>
          </a:p>
          <a:p>
            <a:pPr algn="just">
              <a:lnSpc>
                <a:spcPts val="3220"/>
              </a:lnSpc>
            </a:pPr>
            <a:r>
              <a:rPr lang="en" sz="2300">
                <a:solidFill>
                  <a:srgbClr val="000000"/>
                </a:solidFill>
                <a:latin typeface="Garet"/>
                <a:ea typeface="Garet"/>
                <a:cs typeface="Garet"/>
                <a:sym typeface="Garet"/>
              </a:rPr>
              <a:t>Strategic Goal 2. Strengthening intersectoral coordination of public policies affecting the healthcare system.</a:t>
            </a:r>
          </a:p>
          <a:p>
            <a:pPr algn="just">
              <a:lnSpc>
                <a:spcPts val="3220"/>
              </a:lnSpc>
            </a:pPr>
            <a:r>
              <a:rPr lang="en" sz="2300">
                <a:solidFill>
                  <a:srgbClr val="000000"/>
                </a:solidFill>
                <a:latin typeface="Garet"/>
                <a:ea typeface="Garet"/>
                <a:cs typeface="Garet"/>
                <a:sym typeface="Garet"/>
              </a:rPr>
              <a:t>Strategic Goal 3. Ensuring and creating conditions for the development and realization of the potential of the national healthcare system.</a:t>
            </a:r>
          </a:p>
          <a:p>
            <a:pPr algn="just">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284543">
            <a:off x="10682107" y="-1125655"/>
            <a:ext cx="2792322" cy="2251310"/>
          </a:xfrm>
          <a:custGeom>
            <a:avLst/>
            <a:gdLst/>
            <a:ahLst/>
            <a:cxnLst/>
            <a:rect l="l" t="t" r="r" b="b"/>
            <a:pathLst>
              <a:path w="2792322" h="2251310">
                <a:moveTo>
                  <a:pt x="0" y="0"/>
                </a:moveTo>
                <a:lnTo>
                  <a:pt x="2792323" y="0"/>
                </a:lnTo>
                <a:lnTo>
                  <a:pt x="2792323" y="2251310"/>
                </a:lnTo>
                <a:lnTo>
                  <a:pt x="0" y="225131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a:off x="-4786718" y="-890955"/>
            <a:ext cx="12354873" cy="12068910"/>
            <a:chOff x="0" y="0"/>
            <a:chExt cx="4828540" cy="4716780"/>
          </a:xfrm>
        </p:grpSpPr>
        <p:sp>
          <p:nvSpPr>
            <p:cNvPr id="4" name="Freeform 4"/>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4"/>
              <a:stretch>
                <a:fillRect l="-23271" r="-23271"/>
              </a:stretch>
            </a:blipFill>
          </p:spPr>
        </p:sp>
      </p:grpSp>
      <p:sp>
        <p:nvSpPr>
          <p:cNvPr id="5" name="Freeform 5"/>
          <p:cNvSpPr/>
          <p:nvPr/>
        </p:nvSpPr>
        <p:spPr>
          <a:xfrm rot="-6911553">
            <a:off x="15254851" y="9401286"/>
            <a:ext cx="2689093" cy="581516"/>
          </a:xfrm>
          <a:custGeom>
            <a:avLst/>
            <a:gdLst/>
            <a:ahLst/>
            <a:cxnLst/>
            <a:rect l="l" t="t" r="r" b="b"/>
            <a:pathLst>
              <a:path w="2689093" h="581516">
                <a:moveTo>
                  <a:pt x="0" y="0"/>
                </a:moveTo>
                <a:lnTo>
                  <a:pt x="2689093" y="0"/>
                </a:lnTo>
                <a:lnTo>
                  <a:pt x="2689093" y="581517"/>
                </a:lnTo>
                <a:lnTo>
                  <a:pt x="0" y="581517"/>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7365763" y="4259143"/>
            <a:ext cx="916921" cy="1171784"/>
          </a:xfrm>
          <a:custGeom>
            <a:avLst/>
            <a:gdLst/>
            <a:ahLst/>
            <a:cxnLst/>
            <a:rect l="l" t="t" r="r" b="b"/>
            <a:pathLst>
              <a:path w="916921" h="1171784">
                <a:moveTo>
                  <a:pt x="0" y="0"/>
                </a:moveTo>
                <a:lnTo>
                  <a:pt x="916921" y="0"/>
                </a:lnTo>
                <a:lnTo>
                  <a:pt x="916921" y="1171784"/>
                </a:lnTo>
                <a:lnTo>
                  <a:pt x="0" y="117178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7" name="Freeform 7"/>
          <p:cNvSpPr/>
          <p:nvPr/>
        </p:nvSpPr>
        <p:spPr>
          <a:xfrm>
            <a:off x="16396144" y="-2057400"/>
            <a:ext cx="4517592" cy="4308653"/>
          </a:xfrm>
          <a:custGeom>
            <a:avLst/>
            <a:gdLst/>
            <a:ahLst/>
            <a:cxnLst/>
            <a:rect l="l" t="t" r="r" b="b"/>
            <a:pathLst>
              <a:path w="4517592" h="4308653">
                <a:moveTo>
                  <a:pt x="0" y="0"/>
                </a:moveTo>
                <a:lnTo>
                  <a:pt x="4517592" y="0"/>
                </a:lnTo>
                <a:lnTo>
                  <a:pt x="4517592" y="4308653"/>
                </a:lnTo>
                <a:lnTo>
                  <a:pt x="0" y="4308653"/>
                </a:lnTo>
                <a:lnTo>
                  <a:pt x="0" y="0"/>
                </a:lnTo>
                <a:close/>
              </a:path>
            </a:pathLst>
          </a:custGeom>
          <a:blipFill>
            <a:blip r:embed="rId9">
              <a:alphaModFix amt="43000"/>
              <a:extLst>
                <a:ext uri="{96DAC541-7B7A-43D3-8B79-37D633B846F1}">
                  <asvg:svgBlip xmlns="" xmlns:asvg="http://schemas.microsoft.com/office/drawing/2016/SVG/main" r:embed="rId10"/>
                </a:ext>
              </a:extLst>
            </a:blip>
            <a:stretch>
              <a:fillRect/>
            </a:stretch>
          </a:blipFill>
          <a:ln cap="sq">
            <a:noFill/>
            <a:prstDash val="solid"/>
            <a:miter/>
          </a:ln>
        </p:spPr>
      </p:sp>
      <p:sp>
        <p:nvSpPr>
          <p:cNvPr id="8" name="TextBox 8"/>
          <p:cNvSpPr txBox="1"/>
          <p:nvPr/>
        </p:nvSpPr>
        <p:spPr>
          <a:xfrm>
            <a:off x="7824223" y="1500068"/>
            <a:ext cx="10005316" cy="1873250"/>
          </a:xfrm>
          <a:prstGeom prst="rect">
            <a:avLst/>
          </a:prstGeom>
        </p:spPr>
        <p:txBody>
          <a:bodyPr lIns="0" tIns="0" rIns="0" bIns="0" rtlCol="0" anchor="t">
            <a:spAutoFit/>
          </a:bodyPr>
          <a:lstStyle/>
          <a:p>
            <a:pPr algn="l">
              <a:lnSpc>
                <a:spcPts val="6999"/>
              </a:lnSpc>
            </a:pPr>
            <a:r>
              <a:rPr lang="en" sz="6999" b="1">
                <a:solidFill>
                  <a:srgbClr val="293A54"/>
                </a:solidFill>
                <a:latin typeface="Poppins Bold"/>
                <a:ea typeface="Poppins Bold"/>
                <a:cs typeface="Poppins Bold"/>
                <a:sym typeface="Poppins Bold"/>
              </a:rPr>
              <a:t>COVID-19 PANDEMIC AND MARTIAL STATE</a:t>
            </a:r>
          </a:p>
        </p:txBody>
      </p:sp>
      <p:sp>
        <p:nvSpPr>
          <p:cNvPr id="9" name="TextBox 9"/>
          <p:cNvSpPr txBox="1"/>
          <p:nvPr/>
        </p:nvSpPr>
        <p:spPr>
          <a:xfrm>
            <a:off x="8282684" y="4797410"/>
            <a:ext cx="9610598" cy="3189605"/>
          </a:xfrm>
          <a:prstGeom prst="rect">
            <a:avLst/>
          </a:prstGeom>
        </p:spPr>
        <p:txBody>
          <a:bodyPr lIns="0" tIns="0" rIns="0" bIns="0" rtlCol="0" anchor="t">
            <a:spAutoFit/>
          </a:bodyPr>
          <a:lstStyle/>
          <a:p>
            <a:pPr algn="l">
              <a:lnSpc>
                <a:spcPts val="3220"/>
              </a:lnSpc>
            </a:pPr>
            <a:r>
              <a:rPr lang="en" sz="2300">
                <a:solidFill>
                  <a:srgbClr val="000000"/>
                </a:solidFill>
                <a:latin typeface="Garet"/>
                <a:ea typeface="Garet"/>
                <a:cs typeface="Garet"/>
                <a:sym typeface="Garet"/>
              </a:rPr>
              <a:t>accelerated the digital transformation of Ukraine's healthcare system, turning it into a resilient, flexible system. The Ministry of Health and the Electronic Health System note the rapid development of telemedicine, eHealth, and remote consulting, which ensures continuity of care, availability of medicines, and effective response to challenges, even despite blackouts and limited resources.</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284543">
            <a:off x="10682107" y="-1125655"/>
            <a:ext cx="2792322" cy="2251310"/>
          </a:xfrm>
          <a:custGeom>
            <a:avLst/>
            <a:gdLst/>
            <a:ahLst/>
            <a:cxnLst/>
            <a:rect l="l" t="t" r="r" b="b"/>
            <a:pathLst>
              <a:path w="2792322" h="2251310">
                <a:moveTo>
                  <a:pt x="0" y="0"/>
                </a:moveTo>
                <a:lnTo>
                  <a:pt x="2792323" y="0"/>
                </a:lnTo>
                <a:lnTo>
                  <a:pt x="2792323" y="2251310"/>
                </a:lnTo>
                <a:lnTo>
                  <a:pt x="0" y="225131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a:off x="-4786718" y="-890955"/>
            <a:ext cx="12354873" cy="12068910"/>
            <a:chOff x="0" y="0"/>
            <a:chExt cx="4828540" cy="4716780"/>
          </a:xfrm>
        </p:grpSpPr>
        <p:sp>
          <p:nvSpPr>
            <p:cNvPr id="4" name="Freeform 4"/>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4"/>
              <a:stretch>
                <a:fillRect l="-23271" r="-23271"/>
              </a:stretch>
            </a:blipFill>
          </p:spPr>
        </p:sp>
      </p:grpSp>
      <p:sp>
        <p:nvSpPr>
          <p:cNvPr id="5" name="Freeform 5"/>
          <p:cNvSpPr/>
          <p:nvPr/>
        </p:nvSpPr>
        <p:spPr>
          <a:xfrm rot="-6911553">
            <a:off x="15887021" y="10685728"/>
            <a:ext cx="2689093" cy="581516"/>
          </a:xfrm>
          <a:custGeom>
            <a:avLst/>
            <a:gdLst/>
            <a:ahLst/>
            <a:cxnLst/>
            <a:rect l="l" t="t" r="r" b="b"/>
            <a:pathLst>
              <a:path w="2689093" h="581516">
                <a:moveTo>
                  <a:pt x="0" y="0"/>
                </a:moveTo>
                <a:lnTo>
                  <a:pt x="2689093" y="0"/>
                </a:lnTo>
                <a:lnTo>
                  <a:pt x="2689093" y="581516"/>
                </a:lnTo>
                <a:lnTo>
                  <a:pt x="0" y="58151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7109694" y="252084"/>
            <a:ext cx="916921" cy="1171784"/>
          </a:xfrm>
          <a:custGeom>
            <a:avLst/>
            <a:gdLst/>
            <a:ahLst/>
            <a:cxnLst/>
            <a:rect l="l" t="t" r="r" b="b"/>
            <a:pathLst>
              <a:path w="916921" h="1171784">
                <a:moveTo>
                  <a:pt x="0" y="0"/>
                </a:moveTo>
                <a:lnTo>
                  <a:pt x="916921" y="0"/>
                </a:lnTo>
                <a:lnTo>
                  <a:pt x="916921" y="1171784"/>
                </a:lnTo>
                <a:lnTo>
                  <a:pt x="0" y="117178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7" name="Freeform 7"/>
          <p:cNvSpPr/>
          <p:nvPr/>
        </p:nvSpPr>
        <p:spPr>
          <a:xfrm>
            <a:off x="16396144" y="-2057400"/>
            <a:ext cx="4517592" cy="4308653"/>
          </a:xfrm>
          <a:custGeom>
            <a:avLst/>
            <a:gdLst/>
            <a:ahLst/>
            <a:cxnLst/>
            <a:rect l="l" t="t" r="r" b="b"/>
            <a:pathLst>
              <a:path w="4517592" h="4308653">
                <a:moveTo>
                  <a:pt x="0" y="0"/>
                </a:moveTo>
                <a:lnTo>
                  <a:pt x="4517592" y="0"/>
                </a:lnTo>
                <a:lnTo>
                  <a:pt x="4517592" y="4308653"/>
                </a:lnTo>
                <a:lnTo>
                  <a:pt x="0" y="4308653"/>
                </a:lnTo>
                <a:lnTo>
                  <a:pt x="0" y="0"/>
                </a:lnTo>
                <a:close/>
              </a:path>
            </a:pathLst>
          </a:custGeom>
          <a:blipFill>
            <a:blip r:embed="rId9">
              <a:alphaModFix amt="43000"/>
              <a:extLst>
                <a:ext uri="{96DAC541-7B7A-43D3-8B79-37D633B846F1}">
                  <asvg:svgBlip xmlns="" xmlns:asvg="http://schemas.microsoft.com/office/drawing/2016/SVG/main" r:embed="rId10"/>
                </a:ext>
              </a:extLst>
            </a:blip>
            <a:stretch>
              <a:fillRect/>
            </a:stretch>
          </a:blipFill>
          <a:ln cap="sq">
            <a:noFill/>
            <a:prstDash val="solid"/>
            <a:miter/>
          </a:ln>
        </p:spPr>
      </p:sp>
      <p:sp>
        <p:nvSpPr>
          <p:cNvPr id="8" name="TextBox 8"/>
          <p:cNvSpPr txBox="1"/>
          <p:nvPr/>
        </p:nvSpPr>
        <p:spPr>
          <a:xfrm>
            <a:off x="7824223" y="1104900"/>
            <a:ext cx="10005316" cy="1873250"/>
          </a:xfrm>
          <a:prstGeom prst="rect">
            <a:avLst/>
          </a:prstGeom>
        </p:spPr>
        <p:txBody>
          <a:bodyPr lIns="0" tIns="0" rIns="0" bIns="0" rtlCol="0" anchor="t">
            <a:spAutoFit/>
          </a:bodyPr>
          <a:lstStyle/>
          <a:p>
            <a:pPr algn="l">
              <a:lnSpc>
                <a:spcPts val="6999"/>
              </a:lnSpc>
            </a:pPr>
            <a:r>
              <a:rPr lang="en" sz="6999" b="1">
                <a:solidFill>
                  <a:srgbClr val="293A54"/>
                </a:solidFill>
                <a:latin typeface="Poppins Bold"/>
                <a:ea typeface="Poppins Bold"/>
                <a:cs typeface="Poppins Bold"/>
                <a:sym typeface="Poppins Bold"/>
              </a:rPr>
              <a:t>MAIN DIRECTIONS OF TRANSFORMATION:</a:t>
            </a:r>
          </a:p>
        </p:txBody>
      </p:sp>
      <p:sp>
        <p:nvSpPr>
          <p:cNvPr id="9" name="TextBox 9"/>
          <p:cNvSpPr txBox="1"/>
          <p:nvPr/>
        </p:nvSpPr>
        <p:spPr>
          <a:xfrm>
            <a:off x="7824223" y="3496945"/>
            <a:ext cx="9610598" cy="6790055"/>
          </a:xfrm>
          <a:prstGeom prst="rect">
            <a:avLst/>
          </a:prstGeom>
        </p:spPr>
        <p:txBody>
          <a:bodyPr lIns="0" tIns="0" rIns="0" bIns="0" rtlCol="0" anchor="t">
            <a:spAutoFit/>
          </a:bodyPr>
          <a:lstStyle/>
          <a:p>
            <a:pPr marL="496572" lvl="1" indent="-248286" algn="l">
              <a:lnSpc>
                <a:spcPts val="3220"/>
              </a:lnSpc>
              <a:buFont typeface="Arial"/>
              <a:buChar char="•"/>
            </a:pPr>
            <a:r>
              <a:rPr lang="en" sz="2300">
                <a:solidFill>
                  <a:srgbClr val="000000"/>
                </a:solidFill>
                <a:latin typeface="Garet"/>
                <a:ea typeface="Garet"/>
                <a:cs typeface="Garet"/>
                <a:sym typeface="Garet"/>
              </a:rPr>
              <a:t>Electronic services (eHealth): Creating a centralized system for quick access to medical data (patient-doctor), which allows for continuity of treatment.</a:t>
            </a:r>
          </a:p>
          <a:p>
            <a:pPr marL="496572" lvl="1" indent="-248286" algn="l">
              <a:lnSpc>
                <a:spcPts val="3220"/>
              </a:lnSpc>
              <a:buFont typeface="Arial"/>
              <a:buChar char="•"/>
            </a:pPr>
            <a:r>
              <a:rPr lang="en" sz="2300">
                <a:solidFill>
                  <a:srgbClr val="000000"/>
                </a:solidFill>
                <a:latin typeface="Garet"/>
                <a:ea typeface="Garet"/>
                <a:cs typeface="Garet"/>
                <a:sym typeface="Garet"/>
              </a:rPr>
              <a:t>eRecipe (Electronic Prescription): Expansion of e-prescriptions to all prescription drugs, improving control over pharmaceutical supply.</a:t>
            </a:r>
          </a:p>
          <a:p>
            <a:pPr marL="496572" lvl="1" indent="-248286" algn="l">
              <a:lnSpc>
                <a:spcPts val="3220"/>
              </a:lnSpc>
              <a:buFont typeface="Arial"/>
              <a:buChar char="•"/>
            </a:pPr>
            <a:r>
              <a:rPr lang="en" sz="2300">
                <a:solidFill>
                  <a:srgbClr val="000000"/>
                </a:solidFill>
                <a:latin typeface="Garet"/>
                <a:ea typeface="Garet"/>
                <a:cs typeface="Garet"/>
                <a:sym typeface="Garet"/>
              </a:rPr>
              <a:t>Telemedicine: Rapidly implement remote consultations to reduce the burden on institutions and ensure patient safety.</a:t>
            </a:r>
          </a:p>
          <a:p>
            <a:pPr marL="496572" lvl="1" indent="-248286" algn="l">
              <a:lnSpc>
                <a:spcPts val="3220"/>
              </a:lnSpc>
              <a:buFont typeface="Arial"/>
              <a:buChar char="•"/>
            </a:pPr>
            <a:r>
              <a:rPr lang="en" sz="2300">
                <a:solidFill>
                  <a:srgbClr val="000000"/>
                </a:solidFill>
                <a:latin typeface="Garet"/>
                <a:ea typeface="Garet"/>
                <a:cs typeface="Garet"/>
                <a:sym typeface="Garet"/>
              </a:rPr>
              <a:t>Remote pharmaceutical consultation: Development of services for remote consultation with pharmacists, increasing the availability of medicines.</a:t>
            </a:r>
          </a:p>
          <a:p>
            <a:pPr marL="496572" lvl="1" indent="-248286" algn="l">
              <a:lnSpc>
                <a:spcPts val="3220"/>
              </a:lnSpc>
              <a:buFont typeface="Arial"/>
              <a:buChar char="•"/>
            </a:pPr>
            <a:r>
              <a:rPr lang="en" sz="2300">
                <a:solidFill>
                  <a:srgbClr val="000000"/>
                </a:solidFill>
                <a:latin typeface="Garet"/>
                <a:ea typeface="Garet"/>
                <a:cs typeface="Garet"/>
                <a:sym typeface="Garet"/>
              </a:rPr>
              <a:t>Sustainability and digitalization: Using modern platforms, such as Diya.Engine, to develop state registries, ensuring rapid system adaptation.</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2297</Words>
  <Application>Microsoft Office PowerPoint</Application>
  <PresentationFormat>Произвольный</PresentationFormat>
  <Paragraphs>127</Paragraphs>
  <Slides>20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Garet</vt:lpstr>
      <vt:lpstr>Arial</vt:lpstr>
      <vt:lpstr>Poppins Bold</vt:lpstr>
      <vt:lpstr>NewtonU</vt:lpstr>
      <vt:lpstr>Wingdings</vt:lpstr>
      <vt:lpstr>Calibri</vt:lpstr>
      <vt:lpstr>NewtonU-Italic</vt:lpstr>
      <vt:lpstr>Garet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№1_Менеджмент в ОЗ</dc:title>
  <cp:lastModifiedBy>Учетная запись Майкрософт</cp:lastModifiedBy>
  <cp:revision>19</cp:revision>
  <dcterms:created xsi:type="dcterms:W3CDTF">2006-08-16T00:00:00Z</dcterms:created>
  <dcterms:modified xsi:type="dcterms:W3CDTF">2026-01-27T09:24:20Z</dcterms:modified>
  <dc:identifier>DAG_cGeNO-0</dc:identifier>
</cp:coreProperties>
</file>