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60" r:id="rId4"/>
    <p:sldId id="265" r:id="rId5"/>
    <p:sldId id="261" r:id="rId6"/>
    <p:sldId id="262" r:id="rId7"/>
    <p:sldId id="266" r:id="rId8"/>
    <p:sldId id="272" r:id="rId9"/>
    <p:sldId id="273" r:id="rId10"/>
    <p:sldId id="274" r:id="rId11"/>
    <p:sldId id="267" r:id="rId12"/>
    <p:sldId id="275" r:id="rId13"/>
    <p:sldId id="268" r:id="rId14"/>
    <p:sldId id="269" r:id="rId15"/>
  </p:sldIdLst>
  <p:sldSz cx="18288000" cy="10287000"/>
  <p:notesSz cx="6858000" cy="9144000"/>
  <p:embeddedFontLst>
    <p:embeddedFont>
      <p:font typeface="Garet" panose="020B0604020202020204" charset="-52"/>
      <p:regular r:id="rId16"/>
    </p:embeddedFont>
    <p:embeddedFont>
      <p:font typeface="Poppins Bold" panose="020B0604020202020204" charset="0"/>
      <p:regular r:id="rId17"/>
    </p:embeddedFont>
    <p:embeddedFont>
      <p:font typeface="Calibri" panose="020F0502020204030204" pitchFamily="34" charset="0"/>
      <p:regular r:id="rId18"/>
      <p:bold r:id="rId19"/>
      <p:italic r:id="rId20"/>
      <p:boldItalic r:id="rId21"/>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8" d="100"/>
          <a:sy n="58" d="100"/>
        </p:scale>
        <p:origin x="258" y="4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2.svg"/><Relationship Id="rId18" Type="http://schemas.openxmlformats.org/officeDocument/2006/relationships/image" Target="../media/image9.png"/><Relationship Id="rId3" Type="http://schemas.openxmlformats.org/officeDocument/2006/relationships/image" Target="../media/image2.sv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6.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23" Type="http://schemas.openxmlformats.org/officeDocument/2006/relationships/image" Target="../media/image22.svg"/><Relationship Id="rId10" Type="http://schemas.openxmlformats.org/officeDocument/2006/relationships/image" Target="../media/image5.png"/><Relationship Id="rId19" Type="http://schemas.openxmlformats.org/officeDocument/2006/relationships/image" Target="../media/image18.svg"/><Relationship Id="rId4" Type="http://schemas.openxmlformats.org/officeDocument/2006/relationships/image" Target="../media/image2.png"/><Relationship Id="rId9" Type="http://schemas.openxmlformats.org/officeDocument/2006/relationships/image" Target="../media/image8.svg"/><Relationship Id="rId14" Type="http://schemas.openxmlformats.org/officeDocument/2006/relationships/image" Target="../media/image7.png"/><Relationship Id="rId22"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34.svg"/><Relationship Id="rId3" Type="http://schemas.openxmlformats.org/officeDocument/2006/relationships/image" Target="../media/image24.svg"/><Relationship Id="rId7" Type="http://schemas.openxmlformats.org/officeDocument/2006/relationships/image" Target="../media/image28.svg"/><Relationship Id="rId12"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32.svg"/><Relationship Id="rId5" Type="http://schemas.openxmlformats.org/officeDocument/2006/relationships/image" Target="../media/image26.svg"/><Relationship Id="rId15" Type="http://schemas.openxmlformats.org/officeDocument/2006/relationships/image" Target="../media/image36.svg"/><Relationship Id="rId10" Type="http://schemas.openxmlformats.org/officeDocument/2006/relationships/image" Target="../media/image16.png"/><Relationship Id="rId4" Type="http://schemas.openxmlformats.org/officeDocument/2006/relationships/image" Target="../media/image13.png"/><Relationship Id="rId9" Type="http://schemas.openxmlformats.org/officeDocument/2006/relationships/image" Target="../media/image30.svg"/><Relationship Id="rId14" Type="http://schemas.openxmlformats.org/officeDocument/2006/relationships/image" Target="../media/image18.png"/></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48.svg"/><Relationship Id="rId3" Type="http://schemas.openxmlformats.org/officeDocument/2006/relationships/image" Target="../media/image38.svg"/><Relationship Id="rId7" Type="http://schemas.openxmlformats.org/officeDocument/2006/relationships/image" Target="../media/image42.svg"/><Relationship Id="rId12" Type="http://schemas.openxmlformats.org/officeDocument/2006/relationships/image" Target="../media/image24.png"/><Relationship Id="rId17" Type="http://schemas.openxmlformats.org/officeDocument/2006/relationships/image" Target="../media/image52.svg"/><Relationship Id="rId2" Type="http://schemas.openxmlformats.org/officeDocument/2006/relationships/image" Target="../media/image19.png"/><Relationship Id="rId16"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46.svg"/><Relationship Id="rId5" Type="http://schemas.openxmlformats.org/officeDocument/2006/relationships/image" Target="../media/image40.svg"/><Relationship Id="rId15" Type="http://schemas.openxmlformats.org/officeDocument/2006/relationships/image" Target="../media/image50.svg"/><Relationship Id="rId10" Type="http://schemas.openxmlformats.org/officeDocument/2006/relationships/image" Target="../media/image23.png"/><Relationship Id="rId4" Type="http://schemas.openxmlformats.org/officeDocument/2006/relationships/image" Target="../media/image20.png"/><Relationship Id="rId9" Type="http://schemas.openxmlformats.org/officeDocument/2006/relationships/image" Target="../media/image44.svg"/><Relationship Id="rId14" Type="http://schemas.openxmlformats.org/officeDocument/2006/relationships/image" Target="../media/image25.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28.svg"/><Relationship Id="rId4" Type="http://schemas.openxmlformats.org/officeDocument/2006/relationships/image" Target="../media/image14.png"/><Relationship Id="rId9" Type="http://schemas.openxmlformats.org/officeDocument/2006/relationships/image" Target="../media/image32.svg"/></Relationships>
</file>

<file path=ppt/slides/_rels/slide5.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0.png"/><Relationship Id="rId12" Type="http://schemas.openxmlformats.org/officeDocument/2006/relationships/image" Target="../media/image63.svg"/><Relationship Id="rId2" Type="http://schemas.openxmlformats.org/officeDocument/2006/relationships/image" Target="../media/image27.jpeg"/><Relationship Id="rId16" Type="http://schemas.openxmlformats.org/officeDocument/2006/relationships/image" Target="../media/image67.svg"/><Relationship Id="rId1" Type="http://schemas.openxmlformats.org/officeDocument/2006/relationships/slideLayout" Target="../slideLayouts/slideLayout7.xml"/><Relationship Id="rId6" Type="http://schemas.openxmlformats.org/officeDocument/2006/relationships/image" Target="../media/image57.svg"/><Relationship Id="rId11" Type="http://schemas.openxmlformats.org/officeDocument/2006/relationships/image" Target="../media/image32.png"/><Relationship Id="rId5" Type="http://schemas.openxmlformats.org/officeDocument/2006/relationships/image" Target="../media/image29.png"/><Relationship Id="rId15" Type="http://schemas.openxmlformats.org/officeDocument/2006/relationships/image" Target="../media/image34.png"/><Relationship Id="rId10" Type="http://schemas.openxmlformats.org/officeDocument/2006/relationships/image" Target="../media/image61.svg"/><Relationship Id="rId4" Type="http://schemas.openxmlformats.org/officeDocument/2006/relationships/image" Target="../media/image55.svg"/><Relationship Id="rId9" Type="http://schemas.openxmlformats.org/officeDocument/2006/relationships/image" Target="../media/image31.png"/><Relationship Id="rId14" Type="http://schemas.openxmlformats.org/officeDocument/2006/relationships/image" Target="../media/image65.svg"/></Relationships>
</file>

<file path=ppt/slides/_rels/slide6.xml.rels><?xml version="1.0" encoding="UTF-8" standalone="yes"?>
<Relationships xmlns="http://schemas.openxmlformats.org/package/2006/relationships"><Relationship Id="rId8" Type="http://schemas.openxmlformats.org/officeDocument/2006/relationships/image" Target="../media/image74.svg"/><Relationship Id="rId13"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38.png"/><Relationship Id="rId12" Type="http://schemas.openxmlformats.org/officeDocument/2006/relationships/image" Target="../media/image78.sv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72.svg"/><Relationship Id="rId11" Type="http://schemas.openxmlformats.org/officeDocument/2006/relationships/image" Target="../media/image40.png"/><Relationship Id="rId5" Type="http://schemas.openxmlformats.org/officeDocument/2006/relationships/image" Target="../media/image37.png"/><Relationship Id="rId10" Type="http://schemas.openxmlformats.org/officeDocument/2006/relationships/image" Target="../media/image76.svg"/><Relationship Id="rId4" Type="http://schemas.openxmlformats.org/officeDocument/2006/relationships/image" Target="../media/image70.svg"/><Relationship Id="rId9" Type="http://schemas.openxmlformats.org/officeDocument/2006/relationships/image" Target="../media/image39.png"/><Relationship Id="rId14" Type="http://schemas.openxmlformats.org/officeDocument/2006/relationships/image" Target="../media/image80.svg"/></Relationships>
</file>

<file path=ppt/slides/_rels/slide7.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92.svg"/><Relationship Id="rId18" Type="http://schemas.openxmlformats.org/officeDocument/2006/relationships/image" Target="../media/image50.png"/><Relationship Id="rId3" Type="http://schemas.openxmlformats.org/officeDocument/2006/relationships/image" Target="../media/image82.svg"/><Relationship Id="rId21" Type="http://schemas.openxmlformats.org/officeDocument/2006/relationships/image" Target="../media/image100.svg"/><Relationship Id="rId7" Type="http://schemas.openxmlformats.org/officeDocument/2006/relationships/image" Target="../media/image86.svg"/><Relationship Id="rId12" Type="http://schemas.openxmlformats.org/officeDocument/2006/relationships/image" Target="../media/image47.png"/><Relationship Id="rId17" Type="http://schemas.openxmlformats.org/officeDocument/2006/relationships/image" Target="../media/image96.svg"/><Relationship Id="rId2" Type="http://schemas.openxmlformats.org/officeDocument/2006/relationships/image" Target="../media/image42.png"/><Relationship Id="rId16" Type="http://schemas.openxmlformats.org/officeDocument/2006/relationships/image" Target="../media/image49.png"/><Relationship Id="rId20"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90.svg"/><Relationship Id="rId5" Type="http://schemas.openxmlformats.org/officeDocument/2006/relationships/image" Target="../media/image84.svg"/><Relationship Id="rId15" Type="http://schemas.openxmlformats.org/officeDocument/2006/relationships/image" Target="../media/image94.svg"/><Relationship Id="rId23" Type="http://schemas.openxmlformats.org/officeDocument/2006/relationships/image" Target="../media/image102.svg"/><Relationship Id="rId10" Type="http://schemas.openxmlformats.org/officeDocument/2006/relationships/image" Target="../media/image46.png"/><Relationship Id="rId19" Type="http://schemas.openxmlformats.org/officeDocument/2006/relationships/image" Target="../media/image98.svg"/><Relationship Id="rId4" Type="http://schemas.openxmlformats.org/officeDocument/2006/relationships/image" Target="../media/image43.png"/><Relationship Id="rId9" Type="http://schemas.openxmlformats.org/officeDocument/2006/relationships/image" Target="../media/image88.svg"/><Relationship Id="rId14" Type="http://schemas.openxmlformats.org/officeDocument/2006/relationships/image" Target="../media/image48.png"/><Relationship Id="rId22" Type="http://schemas.openxmlformats.org/officeDocument/2006/relationships/image" Target="../media/image52.png"/></Relationships>
</file>

<file path=ppt/slides/_rels/slide8.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92.svg"/><Relationship Id="rId18" Type="http://schemas.openxmlformats.org/officeDocument/2006/relationships/image" Target="../media/image50.png"/><Relationship Id="rId3" Type="http://schemas.openxmlformats.org/officeDocument/2006/relationships/image" Target="../media/image82.svg"/><Relationship Id="rId21" Type="http://schemas.openxmlformats.org/officeDocument/2006/relationships/image" Target="../media/image100.svg"/><Relationship Id="rId7" Type="http://schemas.openxmlformats.org/officeDocument/2006/relationships/image" Target="../media/image86.svg"/><Relationship Id="rId12" Type="http://schemas.openxmlformats.org/officeDocument/2006/relationships/image" Target="../media/image47.png"/><Relationship Id="rId17" Type="http://schemas.openxmlformats.org/officeDocument/2006/relationships/image" Target="../media/image96.svg"/><Relationship Id="rId2" Type="http://schemas.openxmlformats.org/officeDocument/2006/relationships/image" Target="../media/image42.png"/><Relationship Id="rId16" Type="http://schemas.openxmlformats.org/officeDocument/2006/relationships/image" Target="../media/image49.png"/><Relationship Id="rId20"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90.svg"/><Relationship Id="rId5" Type="http://schemas.openxmlformats.org/officeDocument/2006/relationships/image" Target="../media/image84.svg"/><Relationship Id="rId15" Type="http://schemas.openxmlformats.org/officeDocument/2006/relationships/image" Target="../media/image94.svg"/><Relationship Id="rId23" Type="http://schemas.openxmlformats.org/officeDocument/2006/relationships/image" Target="../media/image102.svg"/><Relationship Id="rId10" Type="http://schemas.openxmlformats.org/officeDocument/2006/relationships/image" Target="../media/image46.png"/><Relationship Id="rId19" Type="http://schemas.openxmlformats.org/officeDocument/2006/relationships/image" Target="../media/image98.svg"/><Relationship Id="rId4" Type="http://schemas.openxmlformats.org/officeDocument/2006/relationships/image" Target="../media/image43.png"/><Relationship Id="rId9" Type="http://schemas.openxmlformats.org/officeDocument/2006/relationships/image" Target="../media/image88.svg"/><Relationship Id="rId14" Type="http://schemas.openxmlformats.org/officeDocument/2006/relationships/image" Target="../media/image48.png"/><Relationship Id="rId22" Type="http://schemas.openxmlformats.org/officeDocument/2006/relationships/image" Target="../media/image52.png"/></Relationships>
</file>

<file path=ppt/slides/_rels/slide9.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92.svg"/><Relationship Id="rId18" Type="http://schemas.openxmlformats.org/officeDocument/2006/relationships/image" Target="../media/image50.png"/><Relationship Id="rId3" Type="http://schemas.openxmlformats.org/officeDocument/2006/relationships/image" Target="../media/image82.svg"/><Relationship Id="rId21" Type="http://schemas.openxmlformats.org/officeDocument/2006/relationships/image" Target="../media/image100.svg"/><Relationship Id="rId7" Type="http://schemas.openxmlformats.org/officeDocument/2006/relationships/image" Target="../media/image86.svg"/><Relationship Id="rId12" Type="http://schemas.openxmlformats.org/officeDocument/2006/relationships/image" Target="../media/image47.png"/><Relationship Id="rId17" Type="http://schemas.openxmlformats.org/officeDocument/2006/relationships/image" Target="../media/image96.svg"/><Relationship Id="rId2" Type="http://schemas.openxmlformats.org/officeDocument/2006/relationships/image" Target="../media/image42.png"/><Relationship Id="rId16" Type="http://schemas.openxmlformats.org/officeDocument/2006/relationships/image" Target="../media/image49.png"/><Relationship Id="rId20"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90.svg"/><Relationship Id="rId5" Type="http://schemas.openxmlformats.org/officeDocument/2006/relationships/image" Target="../media/image84.svg"/><Relationship Id="rId15" Type="http://schemas.openxmlformats.org/officeDocument/2006/relationships/image" Target="../media/image94.svg"/><Relationship Id="rId23" Type="http://schemas.openxmlformats.org/officeDocument/2006/relationships/image" Target="../media/image102.svg"/><Relationship Id="rId10" Type="http://schemas.openxmlformats.org/officeDocument/2006/relationships/image" Target="../media/image46.png"/><Relationship Id="rId19" Type="http://schemas.openxmlformats.org/officeDocument/2006/relationships/image" Target="../media/image98.svg"/><Relationship Id="rId4" Type="http://schemas.openxmlformats.org/officeDocument/2006/relationships/image" Target="../media/image43.png"/><Relationship Id="rId9" Type="http://schemas.openxmlformats.org/officeDocument/2006/relationships/image" Target="../media/image88.svg"/><Relationship Id="rId14" Type="http://schemas.openxmlformats.org/officeDocument/2006/relationships/image" Target="../media/image48.png"/><Relationship Id="rId22" Type="http://schemas.openxmlformats.org/officeDocument/2006/relationships/image" Target="../media/image52.png"/></Relationships>
</file>

<file path=ppt/slides/_rels/slide10.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92.svg"/><Relationship Id="rId18" Type="http://schemas.openxmlformats.org/officeDocument/2006/relationships/image" Target="../media/image50.png"/><Relationship Id="rId3" Type="http://schemas.openxmlformats.org/officeDocument/2006/relationships/image" Target="../media/image82.svg"/><Relationship Id="rId21" Type="http://schemas.openxmlformats.org/officeDocument/2006/relationships/image" Target="../media/image100.svg"/><Relationship Id="rId7" Type="http://schemas.openxmlformats.org/officeDocument/2006/relationships/image" Target="../media/image86.svg"/><Relationship Id="rId12" Type="http://schemas.openxmlformats.org/officeDocument/2006/relationships/image" Target="../media/image47.png"/><Relationship Id="rId17" Type="http://schemas.openxmlformats.org/officeDocument/2006/relationships/image" Target="../media/image96.svg"/><Relationship Id="rId2" Type="http://schemas.openxmlformats.org/officeDocument/2006/relationships/image" Target="../media/image42.png"/><Relationship Id="rId16" Type="http://schemas.openxmlformats.org/officeDocument/2006/relationships/image" Target="../media/image49.png"/><Relationship Id="rId20"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90.svg"/><Relationship Id="rId5" Type="http://schemas.openxmlformats.org/officeDocument/2006/relationships/image" Target="../media/image84.svg"/><Relationship Id="rId15" Type="http://schemas.openxmlformats.org/officeDocument/2006/relationships/image" Target="../media/image94.svg"/><Relationship Id="rId23" Type="http://schemas.openxmlformats.org/officeDocument/2006/relationships/image" Target="../media/image102.svg"/><Relationship Id="rId10" Type="http://schemas.openxmlformats.org/officeDocument/2006/relationships/image" Target="../media/image46.png"/><Relationship Id="rId19" Type="http://schemas.openxmlformats.org/officeDocument/2006/relationships/image" Target="../media/image98.svg"/><Relationship Id="rId4" Type="http://schemas.openxmlformats.org/officeDocument/2006/relationships/image" Target="../media/image43.png"/><Relationship Id="rId9" Type="http://schemas.openxmlformats.org/officeDocument/2006/relationships/image" Target="../media/image88.svg"/><Relationship Id="rId14" Type="http://schemas.openxmlformats.org/officeDocument/2006/relationships/image" Target="../media/image48.png"/><Relationship Id="rId22" Type="http://schemas.openxmlformats.org/officeDocument/2006/relationships/image" Target="../media/image52.png"/></Relationships>
</file>

<file path=ppt/slides/_rels/slide11.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102.svg"/><Relationship Id="rId3" Type="http://schemas.openxmlformats.org/officeDocument/2006/relationships/image" Target="../media/image92.svg"/><Relationship Id="rId7" Type="http://schemas.openxmlformats.org/officeDocument/2006/relationships/image" Target="../media/image96.svg"/><Relationship Id="rId12"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49.png"/><Relationship Id="rId11" Type="http://schemas.openxmlformats.org/officeDocument/2006/relationships/image" Target="../media/image100.svg"/><Relationship Id="rId5" Type="http://schemas.openxmlformats.org/officeDocument/2006/relationships/image" Target="../media/image94.svg"/><Relationship Id="rId10" Type="http://schemas.openxmlformats.org/officeDocument/2006/relationships/image" Target="../media/image51.png"/><Relationship Id="rId4" Type="http://schemas.openxmlformats.org/officeDocument/2006/relationships/image" Target="../media/image48.png"/><Relationship Id="rId9" Type="http://schemas.openxmlformats.org/officeDocument/2006/relationships/image" Target="../media/image98.svg"/></Relationships>
</file>

<file path=ppt/slides/_rels/slide12.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102.svg"/><Relationship Id="rId3" Type="http://schemas.openxmlformats.org/officeDocument/2006/relationships/image" Target="../media/image92.svg"/><Relationship Id="rId7" Type="http://schemas.openxmlformats.org/officeDocument/2006/relationships/image" Target="../media/image96.svg"/><Relationship Id="rId12"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49.png"/><Relationship Id="rId11" Type="http://schemas.openxmlformats.org/officeDocument/2006/relationships/image" Target="../media/image100.svg"/><Relationship Id="rId5" Type="http://schemas.openxmlformats.org/officeDocument/2006/relationships/image" Target="../media/image94.svg"/><Relationship Id="rId10" Type="http://schemas.openxmlformats.org/officeDocument/2006/relationships/image" Target="../media/image51.png"/><Relationship Id="rId4" Type="http://schemas.openxmlformats.org/officeDocument/2006/relationships/image" Target="../media/image48.png"/><Relationship Id="rId9" Type="http://schemas.openxmlformats.org/officeDocument/2006/relationships/image" Target="../media/image98.svg"/></Relationships>
</file>

<file path=ppt/slides/_rels/slide13.xml.rels><?xml version="1.0" encoding="UTF-8" standalone="yes"?>
<Relationships xmlns="http://schemas.openxmlformats.org/package/2006/relationships"><Relationship Id="rId8" Type="http://schemas.openxmlformats.org/officeDocument/2006/relationships/image" Target="../media/image110.svg"/><Relationship Id="rId13" Type="http://schemas.openxmlformats.org/officeDocument/2006/relationships/image" Target="../media/image59.png"/><Relationship Id="rId18" Type="http://schemas.openxmlformats.org/officeDocument/2006/relationships/image" Target="../media/image120.svg"/><Relationship Id="rId3" Type="http://schemas.openxmlformats.org/officeDocument/2006/relationships/image" Target="../media/image105.svg"/><Relationship Id="rId7" Type="http://schemas.openxmlformats.org/officeDocument/2006/relationships/image" Target="../media/image56.png"/><Relationship Id="rId12" Type="http://schemas.openxmlformats.org/officeDocument/2006/relationships/image" Target="../media/image114.svg"/><Relationship Id="rId17" Type="http://schemas.openxmlformats.org/officeDocument/2006/relationships/image" Target="../media/image61.png"/><Relationship Id="rId2" Type="http://schemas.openxmlformats.org/officeDocument/2006/relationships/image" Target="../media/image53.png"/><Relationship Id="rId16" Type="http://schemas.openxmlformats.org/officeDocument/2006/relationships/image" Target="../media/image118.svg"/><Relationship Id="rId20" Type="http://schemas.openxmlformats.org/officeDocument/2006/relationships/image" Target="../media/image122.svg"/><Relationship Id="rId1" Type="http://schemas.openxmlformats.org/officeDocument/2006/relationships/slideLayout" Target="../slideLayouts/slideLayout7.xml"/><Relationship Id="rId6" Type="http://schemas.openxmlformats.org/officeDocument/2006/relationships/image" Target="../media/image108.svg"/><Relationship Id="rId11" Type="http://schemas.openxmlformats.org/officeDocument/2006/relationships/image" Target="../media/image58.png"/><Relationship Id="rId5" Type="http://schemas.openxmlformats.org/officeDocument/2006/relationships/image" Target="../media/image55.png"/><Relationship Id="rId15" Type="http://schemas.openxmlformats.org/officeDocument/2006/relationships/image" Target="../media/image60.png"/><Relationship Id="rId10" Type="http://schemas.openxmlformats.org/officeDocument/2006/relationships/image" Target="../media/image112.svg"/><Relationship Id="rId19" Type="http://schemas.openxmlformats.org/officeDocument/2006/relationships/image" Target="../media/image62.png"/><Relationship Id="rId4" Type="http://schemas.openxmlformats.org/officeDocument/2006/relationships/image" Target="../media/image54.jpeg"/><Relationship Id="rId9" Type="http://schemas.openxmlformats.org/officeDocument/2006/relationships/image" Target="../media/image57.png"/><Relationship Id="rId14" Type="http://schemas.openxmlformats.org/officeDocument/2006/relationships/image" Target="../media/image116.svg"/></Relationships>
</file>

<file path=ppt/slides/_rels/slide14.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124.svg"/><Relationship Id="rId7" Type="http://schemas.openxmlformats.org/officeDocument/2006/relationships/image" Target="../media/image14.svg"/><Relationship Id="rId2" Type="http://schemas.openxmlformats.org/officeDocument/2006/relationships/image" Target="../media/image6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26.svg"/><Relationship Id="rId4" Type="http://schemas.openxmlformats.org/officeDocument/2006/relationships/image" Target="../media/image64.png"/><Relationship Id="rId9" Type="http://schemas.openxmlformats.org/officeDocument/2006/relationships/image" Target="../media/image12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402633" y="4348276"/>
            <a:ext cx="11878006" cy="2583380"/>
          </a:xfrm>
          <a:prstGeom prst="rect">
            <a:avLst/>
          </a:prstGeom>
        </p:spPr>
        <p:txBody>
          <a:bodyPr lIns="0" tIns="0" rIns="0" bIns="0" rtlCol="0" anchor="t">
            <a:spAutoFit/>
          </a:bodyPr>
          <a:lstStyle/>
          <a:p>
            <a:pPr algn="ctr">
              <a:lnSpc>
                <a:spcPts val="4957"/>
              </a:lnSpc>
            </a:pPr>
            <a:r>
              <a:rPr lang="en" sz="4957" b="1" dirty="0">
                <a:solidFill>
                  <a:srgbClr val="293A54"/>
                </a:solidFill>
                <a:latin typeface="Poppins Bold"/>
                <a:ea typeface="Poppins Bold"/>
                <a:cs typeface="Poppins Bold"/>
                <a:sym typeface="Poppins Bold"/>
              </a:rPr>
              <a:t>LECTURE </a:t>
            </a:r>
            <a:r>
              <a:rPr lang="en" sz="4957" b="1" dirty="0" smtClean="0">
                <a:solidFill>
                  <a:srgbClr val="293A54"/>
                </a:solidFill>
                <a:latin typeface="Poppins Bold"/>
                <a:ea typeface="Poppins Bold"/>
                <a:cs typeface="Poppins Bold"/>
                <a:sym typeface="Poppins Bold"/>
              </a:rPr>
              <a:t>#2</a:t>
            </a:r>
            <a:r>
              <a:rPr lang="en" sz="4957" b="1" dirty="0" smtClean="0">
                <a:solidFill>
                  <a:srgbClr val="293A54"/>
                </a:solidFill>
                <a:latin typeface="Poppins Bold"/>
                <a:ea typeface="Poppins Bold"/>
                <a:cs typeface="Poppins Bold"/>
                <a:sym typeface="Poppins Bold"/>
              </a:rPr>
              <a:t>. </a:t>
            </a:r>
            <a:r>
              <a:rPr lang="en-US" sz="4800" b="1" dirty="0" smtClean="0">
                <a:solidFill>
                  <a:srgbClr val="293A54"/>
                </a:solidFill>
                <a:latin typeface="Poppins Bold"/>
                <a:ea typeface="Poppins Bold"/>
                <a:cs typeface="Poppins Bold"/>
                <a:sym typeface="Poppins Bold"/>
              </a:rPr>
              <a:t>ORGANIZATIONAL FOUNDATIONS OF MANAGEMENT OF HEALTHCARE INSTITUTIONS AND PHARMACEUTICAL ESTABLISHMENTS</a:t>
            </a:r>
            <a:endParaRPr lang="en-US" sz="4800" b="1" dirty="0">
              <a:solidFill>
                <a:srgbClr val="293A54"/>
              </a:solidFill>
              <a:latin typeface="Poppins Bold"/>
              <a:ea typeface="Poppins Bold"/>
              <a:cs typeface="Poppins Bold"/>
              <a:sym typeface="Poppins Bold"/>
            </a:endParaRPr>
          </a:p>
        </p:txBody>
      </p:sp>
      <p:sp>
        <p:nvSpPr>
          <p:cNvPr id="3" name="Freeform 3"/>
          <p:cNvSpPr/>
          <p:nvPr/>
        </p:nvSpPr>
        <p:spPr>
          <a:xfrm>
            <a:off x="4153272" y="255297"/>
            <a:ext cx="10903908" cy="3025834"/>
          </a:xfrm>
          <a:custGeom>
            <a:avLst/>
            <a:gdLst/>
            <a:ahLst/>
            <a:cxnLst/>
            <a:rect l="l" t="t" r="r" b="b"/>
            <a:pathLst>
              <a:path w="10903908" h="3025834">
                <a:moveTo>
                  <a:pt x="0" y="0"/>
                </a:moveTo>
                <a:lnTo>
                  <a:pt x="10903908" y="0"/>
                </a:lnTo>
                <a:lnTo>
                  <a:pt x="10903908" y="3025835"/>
                </a:lnTo>
                <a:lnTo>
                  <a:pt x="0" y="302583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38100" cap="rnd">
            <a:solidFill>
              <a:srgbClr val="38B6FF"/>
            </a:solidFill>
            <a:prstDash val="solid"/>
            <a:round/>
          </a:ln>
        </p:spPr>
      </p:sp>
      <p:sp>
        <p:nvSpPr>
          <p:cNvPr id="4" name="Freeform 4"/>
          <p:cNvSpPr/>
          <p:nvPr/>
        </p:nvSpPr>
        <p:spPr>
          <a:xfrm rot="1145267">
            <a:off x="14108366" y="7458612"/>
            <a:ext cx="4737945" cy="5115191"/>
          </a:xfrm>
          <a:custGeom>
            <a:avLst/>
            <a:gdLst/>
            <a:ahLst/>
            <a:cxnLst/>
            <a:rect l="l" t="t" r="r" b="b"/>
            <a:pathLst>
              <a:path w="4737945" h="5115191">
                <a:moveTo>
                  <a:pt x="0" y="0"/>
                </a:moveTo>
                <a:lnTo>
                  <a:pt x="4737945" y="0"/>
                </a:lnTo>
                <a:lnTo>
                  <a:pt x="4737945" y="5115190"/>
                </a:lnTo>
                <a:lnTo>
                  <a:pt x="0" y="511519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5" name="Freeform 5"/>
          <p:cNvSpPr/>
          <p:nvPr/>
        </p:nvSpPr>
        <p:spPr>
          <a:xfrm>
            <a:off x="-841933" y="117242"/>
            <a:ext cx="4995205" cy="4114800"/>
          </a:xfrm>
          <a:custGeom>
            <a:avLst/>
            <a:gdLst/>
            <a:ahLst/>
            <a:cxnLst/>
            <a:rect l="l" t="t" r="r" b="b"/>
            <a:pathLst>
              <a:path w="4995205" h="4114800">
                <a:moveTo>
                  <a:pt x="0" y="0"/>
                </a:moveTo>
                <a:lnTo>
                  <a:pt x="4995205" y="0"/>
                </a:lnTo>
                <a:lnTo>
                  <a:pt x="4995205"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862746">
            <a:off x="15052893" y="-955376"/>
            <a:ext cx="3746799" cy="4690828"/>
          </a:xfrm>
          <a:custGeom>
            <a:avLst/>
            <a:gdLst/>
            <a:ahLst/>
            <a:cxnLst/>
            <a:rect l="l" t="t" r="r" b="b"/>
            <a:pathLst>
              <a:path w="3746799" h="4690828">
                <a:moveTo>
                  <a:pt x="0" y="0"/>
                </a:moveTo>
                <a:lnTo>
                  <a:pt x="3746799" y="0"/>
                </a:lnTo>
                <a:lnTo>
                  <a:pt x="3746799" y="4690828"/>
                </a:lnTo>
                <a:lnTo>
                  <a:pt x="0" y="4690828"/>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7" name="Freeform 7"/>
          <p:cNvSpPr/>
          <p:nvPr/>
        </p:nvSpPr>
        <p:spPr>
          <a:xfrm flipH="1">
            <a:off x="964341" y="6072903"/>
            <a:ext cx="4501366" cy="4351764"/>
          </a:xfrm>
          <a:custGeom>
            <a:avLst/>
            <a:gdLst/>
            <a:ahLst/>
            <a:cxnLst/>
            <a:rect l="l" t="t" r="r" b="b"/>
            <a:pathLst>
              <a:path w="6591762" h="7003200">
                <a:moveTo>
                  <a:pt x="6591762" y="0"/>
                </a:moveTo>
                <a:lnTo>
                  <a:pt x="0" y="0"/>
                </a:lnTo>
                <a:lnTo>
                  <a:pt x="0" y="7003200"/>
                </a:lnTo>
                <a:lnTo>
                  <a:pt x="6591762" y="7003200"/>
                </a:lnTo>
                <a:lnTo>
                  <a:pt x="6591762" y="0"/>
                </a:lnTo>
                <a:close/>
              </a:path>
            </a:pathLst>
          </a:custGeom>
          <a:blipFill>
            <a:blip r:embed="rId10">
              <a:extLst>
                <a:ext uri="{96DAC541-7B7A-43D3-8B79-37D633B846F1}">
                  <asvg:svgBlip xmlns:asvg="http://schemas.microsoft.com/office/drawing/2016/SVG/main" xmlns="" r:embed="rId11"/>
                </a:ext>
              </a:extLst>
            </a:blip>
            <a:stretch>
              <a:fillRect/>
            </a:stretch>
          </a:blipFill>
          <a:ln cap="sq">
            <a:noFill/>
            <a:prstDash val="solid"/>
            <a:miter/>
          </a:ln>
        </p:spPr>
      </p:sp>
      <p:sp>
        <p:nvSpPr>
          <p:cNvPr id="8" name="Freeform 8"/>
          <p:cNvSpPr/>
          <p:nvPr/>
        </p:nvSpPr>
        <p:spPr>
          <a:xfrm rot="-1452458">
            <a:off x="844405" y="4362957"/>
            <a:ext cx="2011729" cy="2899790"/>
          </a:xfrm>
          <a:custGeom>
            <a:avLst/>
            <a:gdLst/>
            <a:ahLst/>
            <a:cxnLst/>
            <a:rect l="l" t="t" r="r" b="b"/>
            <a:pathLst>
              <a:path w="2011729" h="2899790">
                <a:moveTo>
                  <a:pt x="0" y="0"/>
                </a:moveTo>
                <a:lnTo>
                  <a:pt x="2011729" y="0"/>
                </a:lnTo>
                <a:lnTo>
                  <a:pt x="2011729" y="2899790"/>
                </a:lnTo>
                <a:lnTo>
                  <a:pt x="0" y="289979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Freeform 9"/>
          <p:cNvSpPr/>
          <p:nvPr/>
        </p:nvSpPr>
        <p:spPr>
          <a:xfrm rot="-4371108">
            <a:off x="16594776" y="4069633"/>
            <a:ext cx="1003740" cy="3491270"/>
          </a:xfrm>
          <a:custGeom>
            <a:avLst/>
            <a:gdLst/>
            <a:ahLst/>
            <a:cxnLst/>
            <a:rect l="l" t="t" r="r" b="b"/>
            <a:pathLst>
              <a:path w="1003740" h="3491270">
                <a:moveTo>
                  <a:pt x="0" y="0"/>
                </a:moveTo>
                <a:lnTo>
                  <a:pt x="1003740" y="0"/>
                </a:lnTo>
                <a:lnTo>
                  <a:pt x="1003740" y="3491270"/>
                </a:lnTo>
                <a:lnTo>
                  <a:pt x="0" y="3491270"/>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0" name="Freeform 10"/>
          <p:cNvSpPr/>
          <p:nvPr/>
        </p:nvSpPr>
        <p:spPr>
          <a:xfrm rot="-1180196">
            <a:off x="5504418" y="7469757"/>
            <a:ext cx="3568940" cy="2212743"/>
          </a:xfrm>
          <a:custGeom>
            <a:avLst/>
            <a:gdLst/>
            <a:ahLst/>
            <a:cxnLst/>
            <a:rect l="l" t="t" r="r" b="b"/>
            <a:pathLst>
              <a:path w="3568940" h="2212743">
                <a:moveTo>
                  <a:pt x="0" y="0"/>
                </a:moveTo>
                <a:lnTo>
                  <a:pt x="3568940" y="0"/>
                </a:lnTo>
                <a:lnTo>
                  <a:pt x="3568940" y="2212743"/>
                </a:lnTo>
                <a:lnTo>
                  <a:pt x="0" y="2212743"/>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1" name="Freeform 11"/>
          <p:cNvSpPr/>
          <p:nvPr/>
        </p:nvSpPr>
        <p:spPr>
          <a:xfrm>
            <a:off x="16345834" y="2984807"/>
            <a:ext cx="1826932" cy="2115116"/>
          </a:xfrm>
          <a:custGeom>
            <a:avLst/>
            <a:gdLst/>
            <a:ahLst/>
            <a:cxnLst/>
            <a:rect l="l" t="t" r="r" b="b"/>
            <a:pathLst>
              <a:path w="1826932" h="2115116">
                <a:moveTo>
                  <a:pt x="0" y="0"/>
                </a:moveTo>
                <a:lnTo>
                  <a:pt x="1826932" y="0"/>
                </a:lnTo>
                <a:lnTo>
                  <a:pt x="1826932" y="2115117"/>
                </a:lnTo>
                <a:lnTo>
                  <a:pt x="0" y="2115117"/>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2" name="Freeform 12"/>
          <p:cNvSpPr/>
          <p:nvPr/>
        </p:nvSpPr>
        <p:spPr>
          <a:xfrm>
            <a:off x="12022435" y="2475940"/>
            <a:ext cx="521072" cy="675620"/>
          </a:xfrm>
          <a:custGeom>
            <a:avLst/>
            <a:gdLst/>
            <a:ahLst/>
            <a:cxnLst/>
            <a:rect l="l" t="t" r="r" b="b"/>
            <a:pathLst>
              <a:path w="521072" h="675620">
                <a:moveTo>
                  <a:pt x="0" y="0"/>
                </a:moveTo>
                <a:lnTo>
                  <a:pt x="521072" y="0"/>
                </a:lnTo>
                <a:lnTo>
                  <a:pt x="521072" y="675620"/>
                </a:lnTo>
                <a:lnTo>
                  <a:pt x="0" y="675620"/>
                </a:lnTo>
                <a:lnTo>
                  <a:pt x="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13" name="Freeform 13"/>
          <p:cNvSpPr/>
          <p:nvPr/>
        </p:nvSpPr>
        <p:spPr>
          <a:xfrm>
            <a:off x="4533760" y="8496631"/>
            <a:ext cx="761669" cy="761669"/>
          </a:xfrm>
          <a:custGeom>
            <a:avLst/>
            <a:gdLst/>
            <a:ahLst/>
            <a:cxnLst/>
            <a:rect l="l" t="t" r="r" b="b"/>
            <a:pathLst>
              <a:path w="761669" h="761669">
                <a:moveTo>
                  <a:pt x="0" y="0"/>
                </a:moveTo>
                <a:lnTo>
                  <a:pt x="761669" y="0"/>
                </a:lnTo>
                <a:lnTo>
                  <a:pt x="761669" y="761669"/>
                </a:lnTo>
                <a:lnTo>
                  <a:pt x="0" y="761669"/>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p:spPr>
      </p:sp>
      <p:sp>
        <p:nvSpPr>
          <p:cNvPr id="14" name="TextBox 14"/>
          <p:cNvSpPr txBox="1"/>
          <p:nvPr/>
        </p:nvSpPr>
        <p:spPr>
          <a:xfrm>
            <a:off x="7943781" y="9763477"/>
            <a:ext cx="2867719" cy="448310"/>
          </a:xfrm>
          <a:prstGeom prst="rect">
            <a:avLst/>
          </a:prstGeom>
        </p:spPr>
        <p:txBody>
          <a:bodyPr lIns="0" tIns="0" rIns="0" bIns="0" rtlCol="0" anchor="t">
            <a:spAutoFit/>
          </a:bodyPr>
          <a:lstStyle/>
          <a:p>
            <a:pPr algn="ctr">
              <a:lnSpc>
                <a:spcPts val="3640"/>
              </a:lnSpc>
              <a:spcBef>
                <a:spcPct val="0"/>
              </a:spcBef>
            </a:pPr>
            <a:r>
              <a:rPr lang="en" sz="2600">
                <a:solidFill>
                  <a:srgbClr val="000000"/>
                </a:solidFill>
                <a:latin typeface="Garet"/>
                <a:ea typeface="Garet"/>
                <a:cs typeface="Garet"/>
                <a:sym typeface="Garet"/>
              </a:rPr>
              <a:t>Odesa - 2026</a:t>
            </a:r>
          </a:p>
        </p:txBody>
      </p:sp>
      <p:sp>
        <p:nvSpPr>
          <p:cNvPr id="15" name="TextBox 15"/>
          <p:cNvSpPr txBox="1"/>
          <p:nvPr/>
        </p:nvSpPr>
        <p:spPr>
          <a:xfrm>
            <a:off x="4309116" y="613908"/>
            <a:ext cx="10137048" cy="2165080"/>
          </a:xfrm>
          <a:prstGeom prst="rect">
            <a:avLst/>
          </a:prstGeom>
        </p:spPr>
        <p:txBody>
          <a:bodyPr lIns="0" tIns="0" rIns="0" bIns="0" rtlCol="0" anchor="t">
            <a:spAutoFit/>
          </a:bodyPr>
          <a:lstStyle/>
          <a:p>
            <a:pPr algn="ctr">
              <a:lnSpc>
                <a:spcPts val="3421"/>
              </a:lnSpc>
            </a:pPr>
            <a:r>
              <a:rPr lang="en" sz="2443" dirty="0">
                <a:solidFill>
                  <a:srgbClr val="000000"/>
                </a:solidFill>
                <a:latin typeface="Garet"/>
                <a:ea typeface="Garet"/>
                <a:cs typeface="Garet"/>
                <a:sym typeface="Garet"/>
              </a:rPr>
              <a:t>Ministry of Health of Ukraine</a:t>
            </a:r>
          </a:p>
          <a:p>
            <a:pPr algn="ctr">
              <a:lnSpc>
                <a:spcPts val="3421"/>
              </a:lnSpc>
            </a:pPr>
            <a:r>
              <a:rPr lang="en" sz="2443" dirty="0">
                <a:solidFill>
                  <a:srgbClr val="000000"/>
                </a:solidFill>
                <a:latin typeface="Garet"/>
                <a:ea typeface="Garet"/>
                <a:cs typeface="Garet"/>
                <a:sym typeface="Garet"/>
              </a:rPr>
              <a:t>Odesa National Medical University</a:t>
            </a:r>
          </a:p>
          <a:p>
            <a:pPr algn="ctr">
              <a:lnSpc>
                <a:spcPts val="3421"/>
              </a:lnSpc>
            </a:pPr>
            <a:r>
              <a:rPr lang="en" sz="2443" dirty="0">
                <a:solidFill>
                  <a:srgbClr val="000000"/>
                </a:solidFill>
                <a:latin typeface="Garet"/>
                <a:ea typeface="Garet"/>
                <a:cs typeface="Garet"/>
                <a:sym typeface="Garet"/>
              </a:rPr>
              <a:t>Faculty of Medicine and Pharmacy</a:t>
            </a:r>
          </a:p>
          <a:p>
            <a:pPr algn="ctr">
              <a:lnSpc>
                <a:spcPts val="3421"/>
              </a:lnSpc>
              <a:spcBef>
                <a:spcPct val="0"/>
              </a:spcBef>
            </a:pPr>
            <a:r>
              <a:rPr lang="en" sz="2443" dirty="0">
                <a:solidFill>
                  <a:srgbClr val="000000"/>
                </a:solidFill>
                <a:latin typeface="Garet"/>
                <a:ea typeface="Garet"/>
                <a:cs typeface="Garet"/>
                <a:sym typeface="Garet"/>
              </a:rPr>
              <a:t>Department of Organization and Economics of Pharmacy with postdiploma specialization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576658" y="2706217"/>
            <a:ext cx="5948150" cy="5539215"/>
          </a:xfrm>
          <a:custGeom>
            <a:avLst/>
            <a:gdLst/>
            <a:ahLst/>
            <a:cxnLst/>
            <a:rect l="l" t="t" r="r" b="b"/>
            <a:pathLst>
              <a:path w="5948150" h="5539215">
                <a:moveTo>
                  <a:pt x="0" y="0"/>
                </a:moveTo>
                <a:lnTo>
                  <a:pt x="5948150" y="0"/>
                </a:lnTo>
                <a:lnTo>
                  <a:pt x="5948150" y="5539215"/>
                </a:lnTo>
                <a:lnTo>
                  <a:pt x="0" y="553921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2834880" y="4449242"/>
            <a:ext cx="749303" cy="800323"/>
          </a:xfrm>
          <a:custGeom>
            <a:avLst/>
            <a:gdLst/>
            <a:ahLst/>
            <a:cxnLst/>
            <a:rect l="l" t="t" r="r" b="b"/>
            <a:pathLst>
              <a:path w="749303" h="800323">
                <a:moveTo>
                  <a:pt x="0" y="0"/>
                </a:moveTo>
                <a:lnTo>
                  <a:pt x="749303" y="0"/>
                </a:lnTo>
                <a:lnTo>
                  <a:pt x="749303" y="800324"/>
                </a:lnTo>
                <a:lnTo>
                  <a:pt x="0" y="80032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0865835" y="8336369"/>
            <a:ext cx="1710823" cy="1182607"/>
          </a:xfrm>
          <a:custGeom>
            <a:avLst/>
            <a:gdLst/>
            <a:ahLst/>
            <a:cxnLst/>
            <a:rect l="l" t="t" r="r" b="b"/>
            <a:pathLst>
              <a:path w="1710823" h="1182607">
                <a:moveTo>
                  <a:pt x="0" y="0"/>
                </a:moveTo>
                <a:lnTo>
                  <a:pt x="1710823" y="0"/>
                </a:lnTo>
                <a:lnTo>
                  <a:pt x="1710823" y="1182606"/>
                </a:lnTo>
                <a:lnTo>
                  <a:pt x="0" y="118260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5" name="Freeform 5"/>
          <p:cNvSpPr/>
          <p:nvPr/>
        </p:nvSpPr>
        <p:spPr>
          <a:xfrm>
            <a:off x="9878783" y="7907220"/>
            <a:ext cx="541138" cy="676422"/>
          </a:xfrm>
          <a:custGeom>
            <a:avLst/>
            <a:gdLst/>
            <a:ahLst/>
            <a:cxnLst/>
            <a:rect l="l" t="t" r="r" b="b"/>
            <a:pathLst>
              <a:path w="541138" h="676422">
                <a:moveTo>
                  <a:pt x="0" y="0"/>
                </a:moveTo>
                <a:lnTo>
                  <a:pt x="541138" y="0"/>
                </a:lnTo>
                <a:lnTo>
                  <a:pt x="541138" y="676422"/>
                </a:lnTo>
                <a:lnTo>
                  <a:pt x="0" y="67642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15136184" y="1557874"/>
            <a:ext cx="1207193" cy="1148343"/>
          </a:xfrm>
          <a:custGeom>
            <a:avLst/>
            <a:gdLst/>
            <a:ahLst/>
            <a:cxnLst/>
            <a:rect l="l" t="t" r="r" b="b"/>
            <a:pathLst>
              <a:path w="1207193" h="1148343">
                <a:moveTo>
                  <a:pt x="0" y="0"/>
                </a:moveTo>
                <a:lnTo>
                  <a:pt x="1207194" y="0"/>
                </a:lnTo>
                <a:lnTo>
                  <a:pt x="1207194" y="1148342"/>
                </a:lnTo>
                <a:lnTo>
                  <a:pt x="0" y="1148342"/>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rot="8354212">
            <a:off x="12368019" y="624841"/>
            <a:ext cx="2926393" cy="1657070"/>
          </a:xfrm>
          <a:custGeom>
            <a:avLst/>
            <a:gdLst/>
            <a:ahLst/>
            <a:cxnLst/>
            <a:rect l="l" t="t" r="r" b="b"/>
            <a:pathLst>
              <a:path w="2926393" h="1657070">
                <a:moveTo>
                  <a:pt x="0" y="0"/>
                </a:moveTo>
                <a:lnTo>
                  <a:pt x="2926393" y="0"/>
                </a:lnTo>
                <a:lnTo>
                  <a:pt x="2926393" y="1657070"/>
                </a:lnTo>
                <a:lnTo>
                  <a:pt x="0" y="165707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8" name="Freeform 8"/>
          <p:cNvSpPr/>
          <p:nvPr/>
        </p:nvSpPr>
        <p:spPr>
          <a:xfrm>
            <a:off x="1028700" y="9194244"/>
            <a:ext cx="848612" cy="215335"/>
          </a:xfrm>
          <a:custGeom>
            <a:avLst/>
            <a:gdLst/>
            <a:ahLst/>
            <a:cxnLst/>
            <a:rect l="l" t="t" r="r" b="b"/>
            <a:pathLst>
              <a:path w="848612" h="215335">
                <a:moveTo>
                  <a:pt x="0" y="0"/>
                </a:moveTo>
                <a:lnTo>
                  <a:pt x="848612" y="0"/>
                </a:lnTo>
                <a:lnTo>
                  <a:pt x="848612" y="215335"/>
                </a:lnTo>
                <a:lnTo>
                  <a:pt x="0" y="215335"/>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9" name="TextBox 9"/>
          <p:cNvSpPr txBox="1"/>
          <p:nvPr/>
        </p:nvSpPr>
        <p:spPr>
          <a:xfrm>
            <a:off x="1028700" y="396340"/>
            <a:ext cx="11153289" cy="809581"/>
          </a:xfrm>
          <a:prstGeom prst="rect">
            <a:avLst/>
          </a:prstGeom>
        </p:spPr>
        <p:txBody>
          <a:bodyPr wrap="square" lIns="0" tIns="0" rIns="0" bIns="0" rtlCol="0" anchor="t">
            <a:spAutoFit/>
          </a:bodyPr>
          <a:lstStyle/>
          <a:p>
            <a:pPr algn="ctr">
              <a:lnSpc>
                <a:spcPts val="6200"/>
              </a:lnSpc>
            </a:pPr>
            <a:r>
              <a:rPr lang="en" sz="6200" b="1" dirty="0">
                <a:solidFill>
                  <a:srgbClr val="293A54"/>
                </a:solidFill>
                <a:latin typeface="Poppins Bold"/>
                <a:ea typeface="Poppins Bold"/>
                <a:cs typeface="Poppins Bold"/>
                <a:sym typeface="Poppins Bold"/>
              </a:rPr>
              <a:t>Relevance of the topic</a:t>
            </a:r>
            <a:endParaRPr lang="en-US" sz="6200" b="1" dirty="0">
              <a:solidFill>
                <a:srgbClr val="293A54"/>
              </a:solidFill>
              <a:latin typeface="Poppins Bold"/>
              <a:ea typeface="Poppins Bold"/>
              <a:cs typeface="Poppins Bold"/>
              <a:sym typeface="Poppins Bold"/>
            </a:endParaRPr>
          </a:p>
        </p:txBody>
      </p:sp>
      <p:sp>
        <p:nvSpPr>
          <p:cNvPr id="10" name="TextBox 10"/>
          <p:cNvSpPr txBox="1"/>
          <p:nvPr/>
        </p:nvSpPr>
        <p:spPr>
          <a:xfrm>
            <a:off x="-30646" y="2615280"/>
            <a:ext cx="12607304" cy="4712765"/>
          </a:xfrm>
          <a:prstGeom prst="rect">
            <a:avLst/>
          </a:prstGeom>
        </p:spPr>
        <p:txBody>
          <a:bodyPr wrap="square" lIns="0" tIns="0" rIns="0" bIns="0" rtlCol="0" anchor="t">
            <a:spAutoFit/>
          </a:bodyPr>
          <a:lstStyle/>
          <a:p>
            <a:pPr marL="314689" lvl="1" algn="just">
              <a:lnSpc>
                <a:spcPts val="4081"/>
              </a:lnSpc>
            </a:pPr>
            <a:r>
              <a:rPr lang="en" sz="2915" dirty="0">
                <a:solidFill>
                  <a:srgbClr val="000000"/>
                </a:solidFill>
                <a:latin typeface="Garet"/>
                <a:ea typeface="Garet"/>
                <a:cs typeface="Garet"/>
                <a:sym typeface="Garet"/>
              </a:rPr>
              <a:t>In the context of healthcare reform and pharmaceutical market development, the role of effective management of pharmaceutical institutions at the micro level is increasing. It is the heads of pharmacy institutions that ensure the combination of the social mission of pharmacy with the economic efficiency of activity. For masters of pharmacy, the formation of systemic management thinking, the ability to make informed decisions and implement modern management approaches in practical activities is especially important.</a:t>
            </a:r>
            <a:endParaRPr lang="en-US" sz="2915" dirty="0">
              <a:solidFill>
                <a:srgbClr val="000000"/>
              </a:solidFill>
              <a:latin typeface="Garet"/>
              <a:ea typeface="Garet"/>
              <a:cs typeface="Garet"/>
              <a:sym typeface="Gare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697776" y="1823028"/>
            <a:ext cx="5123048" cy="6035992"/>
          </a:xfrm>
          <a:custGeom>
            <a:avLst/>
            <a:gdLst/>
            <a:ahLst/>
            <a:cxnLst/>
            <a:rect l="l" t="t" r="r" b="b"/>
            <a:pathLst>
              <a:path w="5123048" h="6035992">
                <a:moveTo>
                  <a:pt x="0" y="0"/>
                </a:moveTo>
                <a:lnTo>
                  <a:pt x="5123048" y="0"/>
                </a:lnTo>
                <a:lnTo>
                  <a:pt x="5123048" y="6035993"/>
                </a:lnTo>
                <a:lnTo>
                  <a:pt x="0" y="603599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451569" y="2656000"/>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9440542">
            <a:off x="14124356" y="-69768"/>
            <a:ext cx="2405947" cy="3124607"/>
          </a:xfrm>
          <a:custGeom>
            <a:avLst/>
            <a:gdLst/>
            <a:ahLst/>
            <a:cxnLst/>
            <a:rect l="l" t="t" r="r" b="b"/>
            <a:pathLst>
              <a:path w="2405947" h="3124607">
                <a:moveTo>
                  <a:pt x="0" y="0"/>
                </a:moveTo>
                <a:lnTo>
                  <a:pt x="2405948" y="0"/>
                </a:lnTo>
                <a:lnTo>
                  <a:pt x="2405948" y="3124607"/>
                </a:lnTo>
                <a:lnTo>
                  <a:pt x="0" y="3124607"/>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1013941" y="8916210"/>
            <a:ext cx="2752624" cy="2752624"/>
          </a:xfrm>
          <a:custGeom>
            <a:avLst/>
            <a:gdLst/>
            <a:ahLst/>
            <a:cxnLst/>
            <a:rect l="l" t="t" r="r" b="b"/>
            <a:pathLst>
              <a:path w="2752624" h="2752624">
                <a:moveTo>
                  <a:pt x="0" y="0"/>
                </a:moveTo>
                <a:lnTo>
                  <a:pt x="2752624" y="0"/>
                </a:lnTo>
                <a:lnTo>
                  <a:pt x="2752624" y="2752624"/>
                </a:lnTo>
                <a:lnTo>
                  <a:pt x="0" y="275262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16796687" y="593257"/>
            <a:ext cx="877750" cy="1229772"/>
          </a:xfrm>
          <a:custGeom>
            <a:avLst/>
            <a:gdLst/>
            <a:ahLst/>
            <a:cxnLst/>
            <a:rect l="l" t="t" r="r" b="b"/>
            <a:pathLst>
              <a:path w="877750" h="1229772">
                <a:moveTo>
                  <a:pt x="0" y="0"/>
                </a:moveTo>
                <a:lnTo>
                  <a:pt x="877750" y="0"/>
                </a:lnTo>
                <a:lnTo>
                  <a:pt x="877750" y="1229771"/>
                </a:lnTo>
                <a:lnTo>
                  <a:pt x="0" y="1229771"/>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16554076" y="8615622"/>
            <a:ext cx="485222" cy="642678"/>
          </a:xfrm>
          <a:custGeom>
            <a:avLst/>
            <a:gdLst/>
            <a:ahLst/>
            <a:cxnLst/>
            <a:rect l="l" t="t" r="r" b="b"/>
            <a:pathLst>
              <a:path w="485222" h="642678">
                <a:moveTo>
                  <a:pt x="0" y="0"/>
                </a:moveTo>
                <a:lnTo>
                  <a:pt x="485222" y="0"/>
                </a:lnTo>
                <a:lnTo>
                  <a:pt x="485222" y="642678"/>
                </a:lnTo>
                <a:lnTo>
                  <a:pt x="0" y="642678"/>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8" name="Freeform 8"/>
          <p:cNvSpPr/>
          <p:nvPr/>
        </p:nvSpPr>
        <p:spPr>
          <a:xfrm>
            <a:off x="8177087" y="7668088"/>
            <a:ext cx="1399434" cy="488053"/>
          </a:xfrm>
          <a:custGeom>
            <a:avLst/>
            <a:gdLst/>
            <a:ahLst/>
            <a:cxnLst/>
            <a:rect l="l" t="t" r="r" b="b"/>
            <a:pathLst>
              <a:path w="1399434" h="488053">
                <a:moveTo>
                  <a:pt x="0" y="0"/>
                </a:moveTo>
                <a:lnTo>
                  <a:pt x="1399434" y="0"/>
                </a:lnTo>
                <a:lnTo>
                  <a:pt x="1399434" y="488052"/>
                </a:lnTo>
                <a:lnTo>
                  <a:pt x="0" y="488052"/>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9" name="Freeform 9"/>
          <p:cNvSpPr/>
          <p:nvPr/>
        </p:nvSpPr>
        <p:spPr>
          <a:xfrm>
            <a:off x="-260957" y="0"/>
            <a:ext cx="2347016" cy="1906950"/>
          </a:xfrm>
          <a:custGeom>
            <a:avLst/>
            <a:gdLst/>
            <a:ahLst/>
            <a:cxnLst/>
            <a:rect l="l" t="t" r="r" b="b"/>
            <a:pathLst>
              <a:path w="2347016" h="1906950">
                <a:moveTo>
                  <a:pt x="0" y="0"/>
                </a:moveTo>
                <a:lnTo>
                  <a:pt x="2347016" y="0"/>
                </a:lnTo>
                <a:lnTo>
                  <a:pt x="2347016" y="1906950"/>
                </a:lnTo>
                <a:lnTo>
                  <a:pt x="0" y="1906950"/>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0" name="TextBox 10"/>
          <p:cNvSpPr txBox="1"/>
          <p:nvPr/>
        </p:nvSpPr>
        <p:spPr>
          <a:xfrm>
            <a:off x="1830008" y="669457"/>
            <a:ext cx="11128852" cy="987425"/>
          </a:xfrm>
          <a:prstGeom prst="rect">
            <a:avLst/>
          </a:prstGeom>
        </p:spPr>
        <p:txBody>
          <a:bodyPr lIns="0" tIns="0" rIns="0" bIns="0" rtlCol="0" anchor="t">
            <a:spAutoFit/>
          </a:bodyPr>
          <a:lstStyle/>
          <a:p>
            <a:pPr algn="ctr">
              <a:lnSpc>
                <a:spcPts val="6999"/>
              </a:lnSpc>
            </a:pPr>
            <a:r>
              <a:rPr lang="en" sz="6999" b="1">
                <a:solidFill>
                  <a:srgbClr val="293A54"/>
                </a:solidFill>
                <a:latin typeface="Poppins Bold"/>
                <a:ea typeface="Poppins Bold"/>
                <a:cs typeface="Poppins Bold"/>
                <a:sym typeface="Poppins Bold"/>
              </a:rPr>
              <a:t>LECTURE STRUCTURE</a:t>
            </a:r>
          </a:p>
        </p:txBody>
      </p:sp>
      <p:sp>
        <p:nvSpPr>
          <p:cNvPr id="11" name="TextBox 11"/>
          <p:cNvSpPr txBox="1"/>
          <p:nvPr/>
        </p:nvSpPr>
        <p:spPr>
          <a:xfrm>
            <a:off x="1175796" y="2608375"/>
            <a:ext cx="13319666" cy="1231106"/>
          </a:xfrm>
          <a:prstGeom prst="rect">
            <a:avLst/>
          </a:prstGeom>
        </p:spPr>
        <p:txBody>
          <a:bodyPr lIns="0" tIns="0" rIns="0" bIns="0" rtlCol="0" anchor="t">
            <a:spAutoFit/>
          </a:bodyPr>
          <a:lstStyle/>
          <a:p>
            <a:pPr>
              <a:lnSpc>
                <a:spcPts val="3220"/>
              </a:lnSpc>
            </a:pPr>
            <a:r>
              <a:rPr lang="en" sz="2300" dirty="0" smtClean="0">
                <a:solidFill>
                  <a:srgbClr val="000000"/>
                </a:solidFill>
                <a:latin typeface="Garet"/>
                <a:ea typeface="Garet"/>
                <a:cs typeface="Garet"/>
                <a:sym typeface="Garet"/>
              </a:rPr>
              <a:t>Organizational and structural features of the management of pharmacy establishments of various forms of ownership (state, municipal, private, network ).</a:t>
            </a:r>
            <a:endParaRPr lang="en-US" sz="2300" dirty="0">
              <a:solidFill>
                <a:srgbClr val="000000"/>
              </a:solidFill>
              <a:latin typeface="Garet"/>
              <a:ea typeface="Garet"/>
              <a:cs typeface="Garet"/>
              <a:sym typeface="Garet"/>
            </a:endParaRPr>
          </a:p>
          <a:p>
            <a:pPr algn="l">
              <a:lnSpc>
                <a:spcPts val="3220"/>
              </a:lnSpc>
            </a:pPr>
            <a:endParaRPr lang="en-US" sz="2300" dirty="0">
              <a:solidFill>
                <a:srgbClr val="000000"/>
              </a:solidFill>
              <a:latin typeface="Garet"/>
              <a:ea typeface="Garet"/>
              <a:cs typeface="Garet"/>
              <a:sym typeface="Garet"/>
            </a:endParaRPr>
          </a:p>
        </p:txBody>
      </p:sp>
      <p:sp>
        <p:nvSpPr>
          <p:cNvPr id="12" name="TextBox 12"/>
          <p:cNvSpPr txBox="1"/>
          <p:nvPr/>
        </p:nvSpPr>
        <p:spPr>
          <a:xfrm>
            <a:off x="1175796" y="3810760"/>
            <a:ext cx="13319666" cy="410369"/>
          </a:xfrm>
          <a:prstGeom prst="rect">
            <a:avLst/>
          </a:prstGeom>
        </p:spPr>
        <p:txBody>
          <a:bodyPr lIns="0" tIns="0" rIns="0" bIns="0" rtlCol="0" anchor="t">
            <a:spAutoFit/>
          </a:bodyPr>
          <a:lstStyle/>
          <a:p>
            <a:pPr>
              <a:lnSpc>
                <a:spcPts val="3220"/>
              </a:lnSpc>
            </a:pPr>
            <a:r>
              <a:rPr lang="en" sz="2400" dirty="0">
                <a:latin typeface="Garet" panose="020B0604020202020204" charset="-52"/>
              </a:rPr>
              <a:t>Functions of the pharmacy manager, his managerial competencies and responsibilities.</a:t>
            </a:r>
            <a:endParaRPr lang="en-US" sz="2300" dirty="0">
              <a:solidFill>
                <a:srgbClr val="000000"/>
              </a:solidFill>
              <a:latin typeface="Garet" panose="020B0604020202020204" charset="-52"/>
              <a:ea typeface="Garet"/>
              <a:cs typeface="Garet"/>
              <a:sym typeface="Garet"/>
            </a:endParaRPr>
          </a:p>
        </p:txBody>
      </p:sp>
      <p:sp>
        <p:nvSpPr>
          <p:cNvPr id="13" name="TextBox 13"/>
          <p:cNvSpPr txBox="1"/>
          <p:nvPr/>
        </p:nvSpPr>
        <p:spPr>
          <a:xfrm>
            <a:off x="1175796" y="4868670"/>
            <a:ext cx="13319666" cy="820738"/>
          </a:xfrm>
          <a:prstGeom prst="rect">
            <a:avLst/>
          </a:prstGeom>
        </p:spPr>
        <p:txBody>
          <a:bodyPr lIns="0" tIns="0" rIns="0" bIns="0" rtlCol="0" anchor="t">
            <a:spAutoFit/>
          </a:bodyPr>
          <a:lstStyle/>
          <a:p>
            <a:pPr>
              <a:lnSpc>
                <a:spcPts val="3220"/>
              </a:lnSpc>
            </a:pPr>
            <a:r>
              <a:rPr lang="en" sz="2400" dirty="0">
                <a:latin typeface="Garet" panose="020B0604020202020204" charset="-52"/>
              </a:rPr>
              <a:t>Internal management processes - personnel management, inventory management, finances, and customer service.</a:t>
            </a:r>
            <a:endParaRPr lang="en-US" sz="2300" dirty="0">
              <a:solidFill>
                <a:srgbClr val="000000"/>
              </a:solidFill>
              <a:latin typeface="Garet" panose="020B0604020202020204" charset="-52"/>
              <a:ea typeface="Garet"/>
              <a:cs typeface="Garet"/>
              <a:sym typeface="Garet"/>
            </a:endParaRPr>
          </a:p>
        </p:txBody>
      </p:sp>
      <p:sp>
        <p:nvSpPr>
          <p:cNvPr id="14" name="Freeform 14"/>
          <p:cNvSpPr/>
          <p:nvPr/>
        </p:nvSpPr>
        <p:spPr>
          <a:xfrm>
            <a:off x="451569" y="3675865"/>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5" name="Freeform 15"/>
          <p:cNvSpPr/>
          <p:nvPr/>
        </p:nvSpPr>
        <p:spPr>
          <a:xfrm>
            <a:off x="471622" y="4751995"/>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6" name="TextBox 13"/>
          <p:cNvSpPr txBox="1"/>
          <p:nvPr/>
        </p:nvSpPr>
        <p:spPr>
          <a:xfrm>
            <a:off x="993536" y="6105814"/>
            <a:ext cx="13319666" cy="820738"/>
          </a:xfrm>
          <a:prstGeom prst="rect">
            <a:avLst/>
          </a:prstGeom>
        </p:spPr>
        <p:txBody>
          <a:bodyPr lIns="0" tIns="0" rIns="0" bIns="0" rtlCol="0" anchor="t">
            <a:spAutoFit/>
          </a:bodyPr>
          <a:lstStyle/>
          <a:p>
            <a:pPr>
              <a:lnSpc>
                <a:spcPts val="3220"/>
              </a:lnSpc>
            </a:pPr>
            <a:r>
              <a:rPr lang="en" sz="2400" dirty="0">
                <a:latin typeface="Garet" panose="020B0604020202020204" charset="-52"/>
              </a:rPr>
              <a:t>Organizational culture, communication within the team, building an effective system of interaction with doctors and patients.</a:t>
            </a:r>
            <a:endParaRPr lang="en-US" sz="2300" dirty="0">
              <a:solidFill>
                <a:srgbClr val="000000"/>
              </a:solidFill>
              <a:latin typeface="Garet" panose="020B0604020202020204" charset="-52"/>
              <a:ea typeface="Garet"/>
              <a:cs typeface="Garet"/>
              <a:sym typeface="Garet"/>
            </a:endParaRPr>
          </a:p>
        </p:txBody>
      </p:sp>
      <p:sp>
        <p:nvSpPr>
          <p:cNvPr id="17" name="Freeform 15"/>
          <p:cNvSpPr/>
          <p:nvPr/>
        </p:nvSpPr>
        <p:spPr>
          <a:xfrm>
            <a:off x="370465" y="6035233"/>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0" y="3691555"/>
            <a:ext cx="749303" cy="800323"/>
          </a:xfrm>
          <a:custGeom>
            <a:avLst/>
            <a:gdLst/>
            <a:ahLst/>
            <a:cxnLst/>
            <a:rect l="l" t="t" r="r" b="b"/>
            <a:pathLst>
              <a:path w="749303" h="800323">
                <a:moveTo>
                  <a:pt x="0" y="0"/>
                </a:moveTo>
                <a:lnTo>
                  <a:pt x="749302" y="0"/>
                </a:lnTo>
                <a:lnTo>
                  <a:pt x="749302" y="800323"/>
                </a:lnTo>
                <a:lnTo>
                  <a:pt x="0" y="80032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4782800" y="2492929"/>
            <a:ext cx="1710823" cy="1182607"/>
          </a:xfrm>
          <a:custGeom>
            <a:avLst/>
            <a:gdLst/>
            <a:ahLst/>
            <a:cxnLst/>
            <a:rect l="l" t="t" r="r" b="b"/>
            <a:pathLst>
              <a:path w="1710823" h="1182607">
                <a:moveTo>
                  <a:pt x="0" y="0"/>
                </a:moveTo>
                <a:lnTo>
                  <a:pt x="1710824" y="0"/>
                </a:lnTo>
                <a:lnTo>
                  <a:pt x="1710824" y="1182607"/>
                </a:lnTo>
                <a:lnTo>
                  <a:pt x="0" y="118260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4" name="Freeform 4"/>
          <p:cNvSpPr/>
          <p:nvPr/>
        </p:nvSpPr>
        <p:spPr>
          <a:xfrm>
            <a:off x="9091942" y="8920089"/>
            <a:ext cx="541138" cy="676422"/>
          </a:xfrm>
          <a:custGeom>
            <a:avLst/>
            <a:gdLst/>
            <a:ahLst/>
            <a:cxnLst/>
            <a:rect l="l" t="t" r="r" b="b"/>
            <a:pathLst>
              <a:path w="541138" h="676422">
                <a:moveTo>
                  <a:pt x="0" y="0"/>
                </a:moveTo>
                <a:lnTo>
                  <a:pt x="541138" y="0"/>
                </a:lnTo>
                <a:lnTo>
                  <a:pt x="541138" y="676422"/>
                </a:lnTo>
                <a:lnTo>
                  <a:pt x="0" y="676422"/>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8488345" y="919119"/>
            <a:ext cx="1207193" cy="1148343"/>
          </a:xfrm>
          <a:custGeom>
            <a:avLst/>
            <a:gdLst/>
            <a:ahLst/>
            <a:cxnLst/>
            <a:rect l="l" t="t" r="r" b="b"/>
            <a:pathLst>
              <a:path w="1207193" h="1148343">
                <a:moveTo>
                  <a:pt x="0" y="0"/>
                </a:moveTo>
                <a:lnTo>
                  <a:pt x="1207194" y="0"/>
                </a:lnTo>
                <a:lnTo>
                  <a:pt x="1207194" y="1148342"/>
                </a:lnTo>
                <a:lnTo>
                  <a:pt x="0" y="114834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TextBox 6"/>
          <p:cNvSpPr txBox="1"/>
          <p:nvPr/>
        </p:nvSpPr>
        <p:spPr>
          <a:xfrm>
            <a:off x="1028700" y="367765"/>
            <a:ext cx="15977855" cy="496226"/>
          </a:xfrm>
          <a:prstGeom prst="rect">
            <a:avLst/>
          </a:prstGeom>
        </p:spPr>
        <p:txBody>
          <a:bodyPr lIns="0" tIns="0" rIns="0" bIns="0" rtlCol="0" anchor="t">
            <a:spAutoFit/>
          </a:bodyPr>
          <a:lstStyle/>
          <a:p>
            <a:pPr algn="ctr">
              <a:lnSpc>
                <a:spcPts val="3800"/>
              </a:lnSpc>
            </a:pPr>
            <a:r>
              <a:rPr lang="en" sz="3800" b="1" dirty="0">
                <a:solidFill>
                  <a:srgbClr val="293A54"/>
                </a:solidFill>
                <a:latin typeface="Poppins Bold"/>
                <a:ea typeface="Poppins Bold"/>
                <a:cs typeface="Poppins Bold"/>
                <a:sym typeface="Poppins Bold"/>
              </a:rPr>
              <a:t>Management principles (general classification)</a:t>
            </a:r>
            <a:endParaRPr lang="en-US" sz="3800" b="1" dirty="0">
              <a:solidFill>
                <a:srgbClr val="293A54"/>
              </a:solidFill>
              <a:latin typeface="Poppins Bold"/>
              <a:ea typeface="Poppins Bold"/>
              <a:cs typeface="Poppins Bold"/>
              <a:sym typeface="Poppins Bold"/>
            </a:endParaRPr>
          </a:p>
        </p:txBody>
      </p:sp>
      <p:sp>
        <p:nvSpPr>
          <p:cNvPr id="7" name="TextBox 7"/>
          <p:cNvSpPr txBox="1"/>
          <p:nvPr/>
        </p:nvSpPr>
        <p:spPr>
          <a:xfrm>
            <a:off x="369566" y="2122591"/>
            <a:ext cx="9155434" cy="6032421"/>
          </a:xfrm>
          <a:prstGeom prst="rect">
            <a:avLst/>
          </a:prstGeom>
        </p:spPr>
        <p:txBody>
          <a:bodyPr wrap="square" lIns="0" tIns="0" rIns="0" bIns="0" rtlCol="0" anchor="t">
            <a:spAutoFit/>
          </a:bodyPr>
          <a:lstStyle/>
          <a:p>
            <a:pPr algn="just"/>
            <a:r>
              <a:rPr lang="en" sz="2800" dirty="0"/>
              <a:t>1. </a:t>
            </a:r>
            <a:r>
              <a:rPr lang="en" sz="2800" b="1" dirty="0" smtClean="0"/>
              <a:t>Organizational, coordination and operational principles </a:t>
            </a:r>
            <a:r>
              <a:rPr lang="en" sz="2800" dirty="0" smtClean="0"/>
              <a:t>that</a:t>
            </a:r>
          </a:p>
          <a:p>
            <a:pPr algn="just"/>
            <a:r>
              <a:rPr lang="en" sz="2800" dirty="0" smtClean="0"/>
              <a:t>aimed at activating and strengthening motivation for activity</a:t>
            </a:r>
          </a:p>
          <a:p>
            <a:pPr algn="just"/>
            <a:r>
              <a:rPr lang="en" sz="2800" dirty="0" smtClean="0"/>
              <a:t>each employee and the entire team. Among them: the government</a:t>
            </a:r>
          </a:p>
          <a:p>
            <a:pPr algn="just"/>
            <a:r>
              <a:rPr lang="en" sz="2800" dirty="0" smtClean="0"/>
              <a:t>and </a:t>
            </a:r>
            <a:r>
              <a:rPr lang="en" sz="2800" dirty="0"/>
              <a:t>responsibility; single leadership; unity of leadership;</a:t>
            </a:r>
          </a:p>
          <a:p>
            <a:pPr algn="just"/>
            <a:r>
              <a:rPr lang="en" sz="2800" dirty="0" smtClean="0"/>
              <a:t>; line management; order; stability ; </a:t>
            </a:r>
            <a:r>
              <a:rPr lang="en" sz="2800" dirty="0" err="1" smtClean="0"/>
              <a:t>initiative </a:t>
            </a:r>
            <a:r>
              <a:rPr lang="en" sz="2800" dirty="0" smtClean="0"/>
              <a:t>, </a:t>
            </a:r>
            <a:r>
              <a:rPr lang="en" sz="2800" dirty="0"/>
              <a:t>etc.</a:t>
            </a:r>
          </a:p>
          <a:p>
            <a:pPr algn="just"/>
            <a:r>
              <a:rPr lang="en" sz="2800" dirty="0"/>
              <a:t>2. </a:t>
            </a:r>
            <a:r>
              <a:rPr lang="en" sz="2800" b="1" dirty="0" smtClean="0"/>
              <a:t>Development principles </a:t>
            </a:r>
            <a:r>
              <a:rPr lang="en" sz="2800" dirty="0" smtClean="0"/>
              <a:t>aimed at optimizing relationships and increasing the efficiency of collective activities. Among them: discipline, fairness, subordination of individual interests to the general, cooperative spirit, staff stability </a:t>
            </a:r>
            <a:r>
              <a:rPr lang="en" sz="2800" dirty="0"/>
              <a:t>, rewards, etc.</a:t>
            </a:r>
          </a:p>
          <a:p>
            <a:pPr algn="just"/>
            <a:r>
              <a:rPr lang="en" sz="2800" dirty="0"/>
              <a:t>3. </a:t>
            </a:r>
            <a:r>
              <a:rPr lang="en" sz="2800" b="1" dirty="0" smtClean="0"/>
              <a:t>Principles of improving </a:t>
            </a:r>
            <a:r>
              <a:rPr lang="en" sz="2800" dirty="0" smtClean="0"/>
              <a:t>the image, authority, and representation of the institution </a:t>
            </a:r>
            <a:r>
              <a:rPr lang="en" sz="2800" dirty="0"/>
              <a:t>.</a:t>
            </a:r>
            <a:endParaRPr lang="en-US" sz="2715" dirty="0">
              <a:solidFill>
                <a:srgbClr val="000000"/>
              </a:solidFill>
              <a:latin typeface="Garet"/>
              <a:ea typeface="Garet"/>
              <a:cs typeface="Garet"/>
              <a:sym typeface="Garet"/>
            </a:endParaRPr>
          </a:p>
        </p:txBody>
      </p:sp>
      <p:sp>
        <p:nvSpPr>
          <p:cNvPr id="8" name="TextBox 8"/>
          <p:cNvSpPr txBox="1"/>
          <p:nvPr/>
        </p:nvSpPr>
        <p:spPr>
          <a:xfrm>
            <a:off x="11201400" y="4610100"/>
            <a:ext cx="7366925" cy="2585323"/>
          </a:xfrm>
          <a:prstGeom prst="rect">
            <a:avLst/>
          </a:prstGeom>
        </p:spPr>
        <p:txBody>
          <a:bodyPr wrap="square" lIns="0" tIns="0" rIns="0" bIns="0" rtlCol="0" anchor="t">
            <a:spAutoFit/>
          </a:bodyPr>
          <a:lstStyle/>
          <a:p>
            <a:r>
              <a:rPr lang="en" sz="2800" b="1" dirty="0"/>
              <a:t>Management methods (general </a:t>
            </a:r>
            <a:r>
              <a:rPr lang="en" sz="2800" b="1" dirty="0" smtClean="0"/>
              <a:t>classification </a:t>
            </a:r>
            <a:r>
              <a:rPr lang="en" sz="2800" b="1" dirty="0"/>
              <a:t>):</a:t>
            </a:r>
          </a:p>
          <a:p>
            <a:r>
              <a:rPr lang="en" sz="2800" dirty="0"/>
              <a:t>– organizational and administrative;</a:t>
            </a:r>
          </a:p>
          <a:p>
            <a:r>
              <a:rPr lang="en" sz="2800" dirty="0"/>
              <a:t>– economic and business;</a:t>
            </a:r>
          </a:p>
          <a:p>
            <a:r>
              <a:rPr lang="en" sz="2800" dirty="0"/>
              <a:t>– legal;</a:t>
            </a:r>
          </a:p>
          <a:p>
            <a:r>
              <a:rPr lang="en" sz="2800" dirty="0"/>
              <a:t>– socio-psychological.</a:t>
            </a:r>
            <a:endParaRPr lang="en-US" sz="2515" dirty="0">
              <a:solidFill>
                <a:srgbClr val="000000"/>
              </a:solidFill>
              <a:latin typeface="Garet"/>
              <a:ea typeface="Garet"/>
              <a:cs typeface="Garet"/>
              <a:sym typeface="Gare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2094177" y="1947985"/>
            <a:ext cx="6542459" cy="6391029"/>
            <a:chOff x="0" y="0"/>
            <a:chExt cx="4828540" cy="4716780"/>
          </a:xfrm>
        </p:grpSpPr>
        <p:sp>
          <p:nvSpPr>
            <p:cNvPr id="3" name="Freeform 3"/>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2"/>
              <a:stretch>
                <a:fillRect t="-26865" b="-26865"/>
              </a:stretch>
            </a:blipFill>
          </p:spPr>
        </p:sp>
      </p:grpSp>
      <p:sp>
        <p:nvSpPr>
          <p:cNvPr id="4" name="Freeform 4"/>
          <p:cNvSpPr/>
          <p:nvPr/>
        </p:nvSpPr>
        <p:spPr>
          <a:xfrm>
            <a:off x="12894419" y="1790700"/>
            <a:ext cx="2529846" cy="2343270"/>
          </a:xfrm>
          <a:custGeom>
            <a:avLst/>
            <a:gdLst/>
            <a:ahLst/>
            <a:cxnLst/>
            <a:rect l="l" t="t" r="r" b="b"/>
            <a:pathLst>
              <a:path w="2529846" h="2343270">
                <a:moveTo>
                  <a:pt x="0" y="0"/>
                </a:moveTo>
                <a:lnTo>
                  <a:pt x="2529846" y="0"/>
                </a:lnTo>
                <a:lnTo>
                  <a:pt x="2529846" y="2343270"/>
                </a:lnTo>
                <a:lnTo>
                  <a:pt x="0" y="234327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1416535" y="6734074"/>
            <a:ext cx="3360034" cy="2524226"/>
          </a:xfrm>
          <a:custGeom>
            <a:avLst/>
            <a:gdLst/>
            <a:ahLst/>
            <a:cxnLst/>
            <a:rect l="l" t="t" r="r" b="b"/>
            <a:pathLst>
              <a:path w="3360034" h="2524226">
                <a:moveTo>
                  <a:pt x="0" y="0"/>
                </a:moveTo>
                <a:lnTo>
                  <a:pt x="3360035" y="0"/>
                </a:lnTo>
                <a:lnTo>
                  <a:pt x="3360035" y="2524226"/>
                </a:lnTo>
                <a:lnTo>
                  <a:pt x="0" y="2524226"/>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6" name="Freeform 6"/>
          <p:cNvSpPr/>
          <p:nvPr/>
        </p:nvSpPr>
        <p:spPr>
          <a:xfrm rot="-1101188">
            <a:off x="3371242" y="78983"/>
            <a:ext cx="1666581" cy="2013995"/>
          </a:xfrm>
          <a:custGeom>
            <a:avLst/>
            <a:gdLst/>
            <a:ahLst/>
            <a:cxnLst/>
            <a:rect l="l" t="t" r="r" b="b"/>
            <a:pathLst>
              <a:path w="1666581" h="2013995">
                <a:moveTo>
                  <a:pt x="0" y="0"/>
                </a:moveTo>
                <a:lnTo>
                  <a:pt x="1666581" y="0"/>
                </a:lnTo>
                <a:lnTo>
                  <a:pt x="1666581" y="2013995"/>
                </a:lnTo>
                <a:lnTo>
                  <a:pt x="0" y="2013995"/>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a:ln cap="sq">
            <a:noFill/>
            <a:prstDash val="solid"/>
            <a:miter/>
          </a:ln>
        </p:spPr>
      </p:sp>
      <p:sp>
        <p:nvSpPr>
          <p:cNvPr id="7" name="Freeform 7"/>
          <p:cNvSpPr/>
          <p:nvPr/>
        </p:nvSpPr>
        <p:spPr>
          <a:xfrm rot="376352">
            <a:off x="2120278" y="2051394"/>
            <a:ext cx="505486" cy="505486"/>
          </a:xfrm>
          <a:custGeom>
            <a:avLst/>
            <a:gdLst/>
            <a:ahLst/>
            <a:cxnLst/>
            <a:rect l="l" t="t" r="r" b="b"/>
            <a:pathLst>
              <a:path w="505486" h="505486">
                <a:moveTo>
                  <a:pt x="0" y="0"/>
                </a:moveTo>
                <a:lnTo>
                  <a:pt x="505486" y="0"/>
                </a:lnTo>
                <a:lnTo>
                  <a:pt x="505486" y="505486"/>
                </a:lnTo>
                <a:lnTo>
                  <a:pt x="0" y="505486"/>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8" name="Freeform 8"/>
          <p:cNvSpPr/>
          <p:nvPr/>
        </p:nvSpPr>
        <p:spPr>
          <a:xfrm rot="-7956612">
            <a:off x="14776313" y="912144"/>
            <a:ext cx="4124422" cy="2783985"/>
          </a:xfrm>
          <a:custGeom>
            <a:avLst/>
            <a:gdLst/>
            <a:ahLst/>
            <a:cxnLst/>
            <a:rect l="l" t="t" r="r" b="b"/>
            <a:pathLst>
              <a:path w="4124422" h="2783985">
                <a:moveTo>
                  <a:pt x="0" y="0"/>
                </a:moveTo>
                <a:lnTo>
                  <a:pt x="4124422" y="0"/>
                </a:lnTo>
                <a:lnTo>
                  <a:pt x="4124422" y="2783985"/>
                </a:lnTo>
                <a:lnTo>
                  <a:pt x="0" y="2783985"/>
                </a:lnTo>
                <a:lnTo>
                  <a:pt x="0" y="0"/>
                </a:lnTo>
                <a:close/>
              </a:path>
            </a:pathLst>
          </a:custGeom>
          <a:blipFill>
            <a:blip r:embed="rId11">
              <a:alphaModFix amt="14000"/>
              <a:extLst>
                <a:ext uri="{96DAC541-7B7A-43D3-8B79-37D633B846F1}">
                  <asvg:svgBlip xmlns:asvg="http://schemas.microsoft.com/office/drawing/2016/SVG/main" xmlns="" r:embed="rId12"/>
                </a:ext>
              </a:extLst>
            </a:blip>
            <a:stretch>
              <a:fillRect/>
            </a:stretch>
          </a:blipFill>
        </p:spPr>
      </p:sp>
      <p:sp>
        <p:nvSpPr>
          <p:cNvPr id="9" name="Freeform 9"/>
          <p:cNvSpPr/>
          <p:nvPr/>
        </p:nvSpPr>
        <p:spPr>
          <a:xfrm>
            <a:off x="16234468" y="9190474"/>
            <a:ext cx="829913" cy="466826"/>
          </a:xfrm>
          <a:custGeom>
            <a:avLst/>
            <a:gdLst/>
            <a:ahLst/>
            <a:cxnLst/>
            <a:rect l="l" t="t" r="r" b="b"/>
            <a:pathLst>
              <a:path w="829913" h="466826">
                <a:moveTo>
                  <a:pt x="0" y="0"/>
                </a:moveTo>
                <a:lnTo>
                  <a:pt x="829913" y="0"/>
                </a:lnTo>
                <a:lnTo>
                  <a:pt x="829913" y="466826"/>
                </a:lnTo>
                <a:lnTo>
                  <a:pt x="0" y="466826"/>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0" name="Freeform 10"/>
          <p:cNvSpPr/>
          <p:nvPr/>
        </p:nvSpPr>
        <p:spPr>
          <a:xfrm>
            <a:off x="8237636" y="9024887"/>
            <a:ext cx="399000" cy="399000"/>
          </a:xfrm>
          <a:custGeom>
            <a:avLst/>
            <a:gdLst/>
            <a:ahLst/>
            <a:cxnLst/>
            <a:rect l="l" t="t" r="r" b="b"/>
            <a:pathLst>
              <a:path w="399000" h="399000">
                <a:moveTo>
                  <a:pt x="0" y="0"/>
                </a:moveTo>
                <a:lnTo>
                  <a:pt x="399000" y="0"/>
                </a:lnTo>
                <a:lnTo>
                  <a:pt x="399000" y="399000"/>
                </a:lnTo>
                <a:lnTo>
                  <a:pt x="0" y="39900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1" name="TextBox 11"/>
          <p:cNvSpPr txBox="1"/>
          <p:nvPr/>
        </p:nvSpPr>
        <p:spPr>
          <a:xfrm>
            <a:off x="5571089" y="487043"/>
            <a:ext cx="11078336" cy="957634"/>
          </a:xfrm>
          <a:prstGeom prst="rect">
            <a:avLst/>
          </a:prstGeom>
        </p:spPr>
        <p:txBody>
          <a:bodyPr lIns="0" tIns="0" rIns="0" bIns="0" rtlCol="0" anchor="t">
            <a:spAutoFit/>
          </a:bodyPr>
          <a:lstStyle/>
          <a:p>
            <a:pPr algn="ctr">
              <a:lnSpc>
                <a:spcPts val="3700"/>
              </a:lnSpc>
            </a:pPr>
            <a:r>
              <a:rPr lang="en" sz="3700" b="1" dirty="0" smtClean="0">
                <a:solidFill>
                  <a:srgbClr val="293A54"/>
                </a:solidFill>
                <a:latin typeface="Poppins Bold"/>
                <a:ea typeface="Poppins Bold"/>
                <a:cs typeface="Poppins Bold"/>
                <a:sym typeface="Poppins Bold"/>
              </a:rPr>
              <a:t>GENERAL APPROACHES TO ORGANIZING THE MANAGEMENT OF PHARMACY ESTABLISHMENTS</a:t>
            </a:r>
            <a:endParaRPr lang="en-US" sz="3700" b="1" dirty="0">
              <a:solidFill>
                <a:srgbClr val="293A54"/>
              </a:solidFill>
              <a:latin typeface="Poppins Bold"/>
              <a:ea typeface="Poppins Bold"/>
              <a:cs typeface="Poppins Bold"/>
              <a:sym typeface="Poppins Bold"/>
            </a:endParaRPr>
          </a:p>
        </p:txBody>
      </p:sp>
      <p:sp>
        <p:nvSpPr>
          <p:cNvPr id="12" name="TextBox 12"/>
          <p:cNvSpPr txBox="1"/>
          <p:nvPr/>
        </p:nvSpPr>
        <p:spPr>
          <a:xfrm>
            <a:off x="8894536" y="4236723"/>
            <a:ext cx="8851852" cy="3365024"/>
          </a:xfrm>
          <a:prstGeom prst="rect">
            <a:avLst/>
          </a:prstGeom>
        </p:spPr>
        <p:txBody>
          <a:bodyPr lIns="0" tIns="0" rIns="0" bIns="0" rtlCol="0" anchor="t">
            <a:spAutoFit/>
          </a:bodyPr>
          <a:lstStyle/>
          <a:p>
            <a:pPr algn="just"/>
            <a:r>
              <a:rPr lang="en" sz="2400" dirty="0"/>
              <a:t>The organizational structure of a pharmacy determines the distribution of authority, responsibility, and relationships between employees. It is formed taking into account the form of ownership, scale of activity, assortment policy, level of automation, and market environment.</a:t>
            </a:r>
          </a:p>
          <a:p>
            <a:pPr algn="just"/>
            <a:r>
              <a:rPr lang="en" sz="2400" dirty="0"/>
              <a:t>A rational organizational structure helps increase management efficiency, reduce costs, and improve the quality of pharmaceutical services to the population.</a:t>
            </a:r>
          </a:p>
          <a:p>
            <a:pPr algn="just">
              <a:lnSpc>
                <a:spcPts val="3220"/>
              </a:lnSpc>
            </a:pPr>
            <a:endParaRPr lang="en-US" sz="2300" dirty="0">
              <a:solidFill>
                <a:srgbClr val="000000"/>
              </a:solidFill>
              <a:latin typeface="Garet"/>
              <a:ea typeface="Garet"/>
              <a:cs typeface="Garet"/>
              <a:sym typeface="Gare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507969" y="2122822"/>
            <a:ext cx="6542459" cy="6391029"/>
            <a:chOff x="0" y="0"/>
            <a:chExt cx="4828540" cy="4716780"/>
          </a:xfrm>
        </p:grpSpPr>
        <p:sp>
          <p:nvSpPr>
            <p:cNvPr id="3" name="Freeform 3"/>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2"/>
              <a:stretch>
                <a:fillRect l="-23271" r="-23271"/>
              </a:stretch>
            </a:blipFill>
          </p:spPr>
        </p:sp>
      </p:grpSp>
      <p:sp>
        <p:nvSpPr>
          <p:cNvPr id="4" name="Freeform 4"/>
          <p:cNvSpPr/>
          <p:nvPr/>
        </p:nvSpPr>
        <p:spPr>
          <a:xfrm>
            <a:off x="8622086" y="2742158"/>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a:ln cap="sq">
            <a:noFill/>
            <a:prstDash val="solid"/>
            <a:miter/>
          </a:ln>
        </p:spPr>
      </p:sp>
      <p:sp>
        <p:nvSpPr>
          <p:cNvPr id="5" name="Freeform 5"/>
          <p:cNvSpPr/>
          <p:nvPr/>
        </p:nvSpPr>
        <p:spPr>
          <a:xfrm>
            <a:off x="8596728" y="3894484"/>
            <a:ext cx="521914" cy="521914"/>
          </a:xfrm>
          <a:custGeom>
            <a:avLst/>
            <a:gdLst/>
            <a:ahLst/>
            <a:cxnLst/>
            <a:rect l="l" t="t" r="r" b="b"/>
            <a:pathLst>
              <a:path w="521914" h="521914">
                <a:moveTo>
                  <a:pt x="0" y="0"/>
                </a:moveTo>
                <a:lnTo>
                  <a:pt x="521914" y="0"/>
                </a:lnTo>
                <a:lnTo>
                  <a:pt x="521914" y="521915"/>
                </a:lnTo>
                <a:lnTo>
                  <a:pt x="0" y="521915"/>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a:ln cap="sq">
            <a:noFill/>
            <a:prstDash val="solid"/>
            <a:miter/>
          </a:ln>
        </p:spPr>
      </p:sp>
      <p:sp>
        <p:nvSpPr>
          <p:cNvPr id="6" name="Freeform 6"/>
          <p:cNvSpPr/>
          <p:nvPr/>
        </p:nvSpPr>
        <p:spPr>
          <a:xfrm>
            <a:off x="8596728" y="4943149"/>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a:ln cap="sq">
            <a:noFill/>
            <a:prstDash val="solid"/>
            <a:miter/>
          </a:ln>
        </p:spPr>
      </p:sp>
      <p:sp>
        <p:nvSpPr>
          <p:cNvPr id="7" name="Freeform 7"/>
          <p:cNvSpPr/>
          <p:nvPr/>
        </p:nvSpPr>
        <p:spPr>
          <a:xfrm rot="-969902" flipH="1" flipV="1">
            <a:off x="759180" y="896063"/>
            <a:ext cx="2240428" cy="2097601"/>
          </a:xfrm>
          <a:custGeom>
            <a:avLst/>
            <a:gdLst/>
            <a:ahLst/>
            <a:cxnLst/>
            <a:rect l="l" t="t" r="r" b="b"/>
            <a:pathLst>
              <a:path w="2240428" h="2097601">
                <a:moveTo>
                  <a:pt x="2240428" y="2097601"/>
                </a:moveTo>
                <a:lnTo>
                  <a:pt x="0" y="2097601"/>
                </a:lnTo>
                <a:lnTo>
                  <a:pt x="0" y="0"/>
                </a:lnTo>
                <a:lnTo>
                  <a:pt x="2240428" y="0"/>
                </a:lnTo>
                <a:lnTo>
                  <a:pt x="2240428" y="2097601"/>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8" name="Freeform 8"/>
          <p:cNvSpPr/>
          <p:nvPr/>
        </p:nvSpPr>
        <p:spPr>
          <a:xfrm rot="-2050075">
            <a:off x="15286593" y="7515482"/>
            <a:ext cx="3437981" cy="2853524"/>
          </a:xfrm>
          <a:custGeom>
            <a:avLst/>
            <a:gdLst/>
            <a:ahLst/>
            <a:cxnLst/>
            <a:rect l="l" t="t" r="r" b="b"/>
            <a:pathLst>
              <a:path w="3437981" h="2853524">
                <a:moveTo>
                  <a:pt x="0" y="0"/>
                </a:moveTo>
                <a:lnTo>
                  <a:pt x="3437981" y="0"/>
                </a:lnTo>
                <a:lnTo>
                  <a:pt x="3437981" y="2853524"/>
                </a:lnTo>
                <a:lnTo>
                  <a:pt x="0" y="2853524"/>
                </a:lnTo>
                <a:lnTo>
                  <a:pt x="0" y="0"/>
                </a:lnTo>
                <a:close/>
              </a:path>
            </a:pathLst>
          </a:custGeom>
          <a:blipFill>
            <a:blip r:embed="rId7">
              <a:alphaModFix amt="14000"/>
              <a:extLst>
                <a:ext uri="{96DAC541-7B7A-43D3-8B79-37D633B846F1}">
                  <asvg:svgBlip xmlns:asvg="http://schemas.microsoft.com/office/drawing/2016/SVG/main" xmlns="" r:embed="rId8"/>
                </a:ext>
              </a:extLst>
            </a:blip>
            <a:stretch>
              <a:fillRect/>
            </a:stretch>
          </a:blipFill>
          <a:ln cap="sq">
            <a:noFill/>
            <a:prstDash val="solid"/>
            <a:miter/>
          </a:ln>
        </p:spPr>
      </p:sp>
      <p:sp>
        <p:nvSpPr>
          <p:cNvPr id="9" name="Freeform 9"/>
          <p:cNvSpPr/>
          <p:nvPr/>
        </p:nvSpPr>
        <p:spPr>
          <a:xfrm>
            <a:off x="5727380" y="6796328"/>
            <a:ext cx="2529431" cy="2336562"/>
          </a:xfrm>
          <a:custGeom>
            <a:avLst/>
            <a:gdLst/>
            <a:ahLst/>
            <a:cxnLst/>
            <a:rect l="l" t="t" r="r" b="b"/>
            <a:pathLst>
              <a:path w="2529431" h="2336562">
                <a:moveTo>
                  <a:pt x="0" y="0"/>
                </a:moveTo>
                <a:lnTo>
                  <a:pt x="2529430" y="0"/>
                </a:lnTo>
                <a:lnTo>
                  <a:pt x="2529430" y="2336562"/>
                </a:lnTo>
                <a:lnTo>
                  <a:pt x="0" y="2336562"/>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a:ln cap="sq">
            <a:noFill/>
            <a:prstDash val="solid"/>
            <a:miter/>
          </a:ln>
        </p:spPr>
      </p:sp>
      <p:sp>
        <p:nvSpPr>
          <p:cNvPr id="10" name="Freeform 10"/>
          <p:cNvSpPr/>
          <p:nvPr/>
        </p:nvSpPr>
        <p:spPr>
          <a:xfrm>
            <a:off x="16403606" y="203402"/>
            <a:ext cx="2172141" cy="2066249"/>
          </a:xfrm>
          <a:custGeom>
            <a:avLst/>
            <a:gdLst/>
            <a:ahLst/>
            <a:cxnLst/>
            <a:rect l="l" t="t" r="r" b="b"/>
            <a:pathLst>
              <a:path w="2172141" h="2066249">
                <a:moveTo>
                  <a:pt x="0" y="0"/>
                </a:moveTo>
                <a:lnTo>
                  <a:pt x="2172140" y="0"/>
                </a:lnTo>
                <a:lnTo>
                  <a:pt x="2172140" y="2066249"/>
                </a:lnTo>
                <a:lnTo>
                  <a:pt x="0" y="2066249"/>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1" name="Freeform 11"/>
          <p:cNvSpPr/>
          <p:nvPr/>
        </p:nvSpPr>
        <p:spPr>
          <a:xfrm>
            <a:off x="1028700" y="9086002"/>
            <a:ext cx="1378386" cy="344596"/>
          </a:xfrm>
          <a:custGeom>
            <a:avLst/>
            <a:gdLst/>
            <a:ahLst/>
            <a:cxnLst/>
            <a:rect l="l" t="t" r="r" b="b"/>
            <a:pathLst>
              <a:path w="1378386" h="344596">
                <a:moveTo>
                  <a:pt x="0" y="0"/>
                </a:moveTo>
                <a:lnTo>
                  <a:pt x="1378386" y="0"/>
                </a:lnTo>
                <a:lnTo>
                  <a:pt x="1378386" y="344596"/>
                </a:lnTo>
                <a:lnTo>
                  <a:pt x="0" y="344596"/>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2" name="TextBox 12"/>
          <p:cNvSpPr txBox="1"/>
          <p:nvPr/>
        </p:nvSpPr>
        <p:spPr>
          <a:xfrm>
            <a:off x="3094584" y="673280"/>
            <a:ext cx="13138180" cy="1294072"/>
          </a:xfrm>
          <a:prstGeom prst="rect">
            <a:avLst/>
          </a:prstGeom>
        </p:spPr>
        <p:txBody>
          <a:bodyPr lIns="0" tIns="0" rIns="0" bIns="0" rtlCol="0" anchor="t">
            <a:spAutoFit/>
          </a:bodyPr>
          <a:lstStyle/>
          <a:p>
            <a:pPr algn="ctr">
              <a:lnSpc>
                <a:spcPts val="5000"/>
              </a:lnSpc>
            </a:pPr>
            <a:r>
              <a:rPr lang="en" sz="5000" b="1" dirty="0" smtClean="0">
                <a:solidFill>
                  <a:srgbClr val="293A54"/>
                </a:solidFill>
                <a:latin typeface="Poppins Bold"/>
                <a:ea typeface="Poppins Bold"/>
                <a:cs typeface="Poppins Bold"/>
                <a:sym typeface="Poppins Bold"/>
              </a:rPr>
              <a:t>Basic elements of the organizational structure of a pharmacy</a:t>
            </a:r>
            <a:endParaRPr lang="en-US" sz="5000" b="1" dirty="0">
              <a:solidFill>
                <a:srgbClr val="293A54"/>
              </a:solidFill>
              <a:latin typeface="Poppins Bold"/>
              <a:ea typeface="Poppins Bold"/>
              <a:cs typeface="Poppins Bold"/>
              <a:sym typeface="Poppins Bold"/>
            </a:endParaRPr>
          </a:p>
        </p:txBody>
      </p:sp>
      <p:sp>
        <p:nvSpPr>
          <p:cNvPr id="13" name="TextBox 13"/>
          <p:cNvSpPr txBox="1"/>
          <p:nvPr/>
        </p:nvSpPr>
        <p:spPr>
          <a:xfrm>
            <a:off x="9402717" y="2694533"/>
            <a:ext cx="8540685" cy="400110"/>
          </a:xfrm>
          <a:prstGeom prst="rect">
            <a:avLst/>
          </a:prstGeom>
        </p:spPr>
        <p:txBody>
          <a:bodyPr lIns="0" tIns="0" rIns="0" bIns="0" rtlCol="0" anchor="t">
            <a:spAutoFit/>
          </a:bodyPr>
          <a:lstStyle/>
          <a:p>
            <a:pPr algn="just">
              <a:lnSpc>
                <a:spcPts val="3220"/>
              </a:lnSpc>
            </a:pPr>
            <a:r>
              <a:rPr lang="en" sz="2400" dirty="0"/>
              <a:t>pharmacy manager</a:t>
            </a:r>
            <a:endParaRPr lang="en-US" sz="2300" dirty="0">
              <a:solidFill>
                <a:srgbClr val="000000"/>
              </a:solidFill>
              <a:latin typeface="Garet"/>
              <a:ea typeface="Garet"/>
              <a:cs typeface="Garet"/>
              <a:sym typeface="Garet"/>
            </a:endParaRPr>
          </a:p>
        </p:txBody>
      </p:sp>
      <p:sp>
        <p:nvSpPr>
          <p:cNvPr id="14" name="TextBox 14"/>
          <p:cNvSpPr txBox="1"/>
          <p:nvPr/>
        </p:nvSpPr>
        <p:spPr>
          <a:xfrm>
            <a:off x="9316567" y="3894484"/>
            <a:ext cx="8540685" cy="400110"/>
          </a:xfrm>
          <a:prstGeom prst="rect">
            <a:avLst/>
          </a:prstGeom>
        </p:spPr>
        <p:txBody>
          <a:bodyPr lIns="0" tIns="0" rIns="0" bIns="0" rtlCol="0" anchor="t">
            <a:spAutoFit/>
          </a:bodyPr>
          <a:lstStyle/>
          <a:p>
            <a:pPr algn="just">
              <a:lnSpc>
                <a:spcPts val="3220"/>
              </a:lnSpc>
            </a:pPr>
            <a:r>
              <a:rPr lang="en" sz="2400" dirty="0"/>
              <a:t>administrative and managerial staff</a:t>
            </a:r>
            <a:endParaRPr lang="en-US" sz="2300" dirty="0">
              <a:solidFill>
                <a:srgbClr val="000000"/>
              </a:solidFill>
              <a:latin typeface="Garet"/>
              <a:ea typeface="Garet"/>
              <a:cs typeface="Garet"/>
              <a:sym typeface="Garet"/>
            </a:endParaRPr>
          </a:p>
        </p:txBody>
      </p:sp>
      <p:sp>
        <p:nvSpPr>
          <p:cNvPr id="15" name="TextBox 15"/>
          <p:cNvSpPr txBox="1"/>
          <p:nvPr/>
        </p:nvSpPr>
        <p:spPr>
          <a:xfrm>
            <a:off x="9230418" y="4998066"/>
            <a:ext cx="8712984" cy="400110"/>
          </a:xfrm>
          <a:prstGeom prst="rect">
            <a:avLst/>
          </a:prstGeom>
        </p:spPr>
        <p:txBody>
          <a:bodyPr lIns="0" tIns="0" rIns="0" bIns="0" rtlCol="0" anchor="t">
            <a:spAutoFit/>
          </a:bodyPr>
          <a:lstStyle/>
          <a:p>
            <a:pPr algn="just">
              <a:lnSpc>
                <a:spcPts val="3220"/>
              </a:lnSpc>
            </a:pPr>
            <a:r>
              <a:rPr lang="en" sz="2400" dirty="0"/>
              <a:t>pharmaceutical workers </a:t>
            </a:r>
            <a:r>
              <a:rPr lang="en" sz="2400" dirty="0" smtClean="0"/>
              <a:t>(pharmacists, pharmacists' assistants)</a:t>
            </a:r>
            <a:endParaRPr lang="en-US" sz="2300" dirty="0">
              <a:solidFill>
                <a:srgbClr val="000000"/>
              </a:solidFill>
              <a:latin typeface="Garet"/>
              <a:ea typeface="Garet"/>
              <a:cs typeface="Garet"/>
              <a:sym typeface="Garet"/>
            </a:endParaRPr>
          </a:p>
        </p:txBody>
      </p:sp>
      <p:sp>
        <p:nvSpPr>
          <p:cNvPr id="16" name="TextBox 16"/>
          <p:cNvSpPr txBox="1"/>
          <p:nvPr/>
        </p:nvSpPr>
        <p:spPr>
          <a:xfrm>
            <a:off x="9230417" y="6093919"/>
            <a:ext cx="8712984" cy="400110"/>
          </a:xfrm>
          <a:prstGeom prst="rect">
            <a:avLst/>
          </a:prstGeom>
        </p:spPr>
        <p:txBody>
          <a:bodyPr lIns="0" tIns="0" rIns="0" bIns="0" rtlCol="0" anchor="t">
            <a:spAutoFit/>
          </a:bodyPr>
          <a:lstStyle/>
          <a:p>
            <a:pPr algn="just">
              <a:lnSpc>
                <a:spcPts val="3220"/>
              </a:lnSpc>
            </a:pPr>
            <a:r>
              <a:rPr lang="en" sz="2400" dirty="0"/>
              <a:t>support staff</a:t>
            </a:r>
            <a:endParaRPr lang="en-US" sz="2300" dirty="0">
              <a:solidFill>
                <a:srgbClr val="000000"/>
              </a:solidFill>
              <a:latin typeface="Garet"/>
              <a:ea typeface="Garet"/>
              <a:cs typeface="Garet"/>
              <a:sym typeface="Garet"/>
            </a:endParaRPr>
          </a:p>
        </p:txBody>
      </p:sp>
      <p:sp>
        <p:nvSpPr>
          <p:cNvPr id="17" name="Freeform 17"/>
          <p:cNvSpPr/>
          <p:nvPr/>
        </p:nvSpPr>
        <p:spPr>
          <a:xfrm>
            <a:off x="8596728" y="5991814"/>
            <a:ext cx="547272" cy="502215"/>
          </a:xfrm>
          <a:custGeom>
            <a:avLst/>
            <a:gdLst/>
            <a:ahLst/>
            <a:cxnLst/>
            <a:rect l="l" t="t" r="r" b="b"/>
            <a:pathLst>
              <a:path w="628231" h="628231">
                <a:moveTo>
                  <a:pt x="0" y="0"/>
                </a:moveTo>
                <a:lnTo>
                  <a:pt x="628231" y="0"/>
                </a:lnTo>
                <a:lnTo>
                  <a:pt x="628231" y="628232"/>
                </a:lnTo>
                <a:lnTo>
                  <a:pt x="0" y="628232"/>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a:ln cap="sq">
            <a:noFill/>
            <a:prstDash val="solid"/>
            <a:miter/>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435455" y="4207450"/>
            <a:ext cx="3854338" cy="3303758"/>
          </a:xfrm>
          <a:custGeom>
            <a:avLst/>
            <a:gdLst/>
            <a:ahLst/>
            <a:cxnLst/>
            <a:rect l="l" t="t" r="r" b="b"/>
            <a:pathLst>
              <a:path w="3911488" h="3911488">
                <a:moveTo>
                  <a:pt x="0" y="0"/>
                </a:moveTo>
                <a:lnTo>
                  <a:pt x="3911488" y="0"/>
                </a:lnTo>
                <a:lnTo>
                  <a:pt x="3911488" y="3911487"/>
                </a:lnTo>
                <a:lnTo>
                  <a:pt x="0" y="391148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3" name="Freeform 3"/>
          <p:cNvSpPr/>
          <p:nvPr/>
        </p:nvSpPr>
        <p:spPr>
          <a:xfrm>
            <a:off x="9480293" y="4271651"/>
            <a:ext cx="3582436" cy="3239558"/>
          </a:xfrm>
          <a:custGeom>
            <a:avLst/>
            <a:gdLst/>
            <a:ahLst/>
            <a:cxnLst/>
            <a:rect l="l" t="t" r="r" b="b"/>
            <a:pathLst>
              <a:path w="3505603" h="3505603">
                <a:moveTo>
                  <a:pt x="0" y="0"/>
                </a:moveTo>
                <a:lnTo>
                  <a:pt x="3505602" y="0"/>
                </a:lnTo>
                <a:lnTo>
                  <a:pt x="3505602" y="3505603"/>
                </a:lnTo>
                <a:lnTo>
                  <a:pt x="0" y="350560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4" name="Freeform 4"/>
          <p:cNvSpPr/>
          <p:nvPr/>
        </p:nvSpPr>
        <p:spPr>
          <a:xfrm>
            <a:off x="13262120" y="4315505"/>
            <a:ext cx="3578080" cy="3233283"/>
          </a:xfrm>
          <a:custGeom>
            <a:avLst/>
            <a:gdLst/>
            <a:ahLst/>
            <a:cxnLst/>
            <a:rect l="l" t="t" r="r" b="b"/>
            <a:pathLst>
              <a:path w="3505603" h="3505603">
                <a:moveTo>
                  <a:pt x="0" y="0"/>
                </a:moveTo>
                <a:lnTo>
                  <a:pt x="3505603" y="0"/>
                </a:lnTo>
                <a:lnTo>
                  <a:pt x="3505603" y="3505603"/>
                </a:lnTo>
                <a:lnTo>
                  <a:pt x="0" y="350560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5" name="Freeform 5"/>
          <p:cNvSpPr/>
          <p:nvPr/>
        </p:nvSpPr>
        <p:spPr>
          <a:xfrm>
            <a:off x="6951013" y="3622561"/>
            <a:ext cx="789132" cy="1059238"/>
          </a:xfrm>
          <a:custGeom>
            <a:avLst/>
            <a:gdLst/>
            <a:ahLst/>
            <a:cxnLst/>
            <a:rect l="l" t="t" r="r" b="b"/>
            <a:pathLst>
              <a:path w="789132" h="1059238">
                <a:moveTo>
                  <a:pt x="0" y="0"/>
                </a:moveTo>
                <a:lnTo>
                  <a:pt x="789133" y="0"/>
                </a:lnTo>
                <a:lnTo>
                  <a:pt x="789133" y="1059238"/>
                </a:lnTo>
                <a:lnTo>
                  <a:pt x="0" y="105923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6" name="Freeform 6"/>
          <p:cNvSpPr/>
          <p:nvPr/>
        </p:nvSpPr>
        <p:spPr>
          <a:xfrm>
            <a:off x="10512627" y="3729121"/>
            <a:ext cx="1174235" cy="1172767"/>
          </a:xfrm>
          <a:custGeom>
            <a:avLst/>
            <a:gdLst/>
            <a:ahLst/>
            <a:cxnLst/>
            <a:rect l="l" t="t" r="r" b="b"/>
            <a:pathLst>
              <a:path w="1174235" h="1172767">
                <a:moveTo>
                  <a:pt x="0" y="0"/>
                </a:moveTo>
                <a:lnTo>
                  <a:pt x="1174234" y="0"/>
                </a:lnTo>
                <a:lnTo>
                  <a:pt x="1174234" y="1172767"/>
                </a:lnTo>
                <a:lnTo>
                  <a:pt x="0" y="1172767"/>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7" name="Freeform 7"/>
          <p:cNvSpPr/>
          <p:nvPr/>
        </p:nvSpPr>
        <p:spPr>
          <a:xfrm>
            <a:off x="1242968" y="4152180"/>
            <a:ext cx="3935946" cy="3359028"/>
          </a:xfrm>
          <a:custGeom>
            <a:avLst/>
            <a:gdLst/>
            <a:ahLst/>
            <a:cxnLst/>
            <a:rect l="l" t="t" r="r" b="b"/>
            <a:pathLst>
              <a:path w="4060220" h="4060220">
                <a:moveTo>
                  <a:pt x="0" y="0"/>
                </a:moveTo>
                <a:lnTo>
                  <a:pt x="4060220" y="0"/>
                </a:lnTo>
                <a:lnTo>
                  <a:pt x="4060220" y="4060220"/>
                </a:lnTo>
                <a:lnTo>
                  <a:pt x="0" y="406022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8" name="Freeform 8"/>
          <p:cNvSpPr/>
          <p:nvPr/>
        </p:nvSpPr>
        <p:spPr>
          <a:xfrm>
            <a:off x="2788384" y="4207450"/>
            <a:ext cx="1296864" cy="1388878"/>
          </a:xfrm>
          <a:custGeom>
            <a:avLst/>
            <a:gdLst/>
            <a:ahLst/>
            <a:cxnLst/>
            <a:rect l="l" t="t" r="r" b="b"/>
            <a:pathLst>
              <a:path w="1296864" h="1388878">
                <a:moveTo>
                  <a:pt x="0" y="0"/>
                </a:moveTo>
                <a:lnTo>
                  <a:pt x="1296865" y="0"/>
                </a:lnTo>
                <a:lnTo>
                  <a:pt x="1296865" y="1388877"/>
                </a:lnTo>
                <a:lnTo>
                  <a:pt x="0" y="138887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9" name="Freeform 9"/>
          <p:cNvSpPr/>
          <p:nvPr/>
        </p:nvSpPr>
        <p:spPr>
          <a:xfrm>
            <a:off x="14384044" y="3620629"/>
            <a:ext cx="1271650" cy="1281259"/>
          </a:xfrm>
          <a:custGeom>
            <a:avLst/>
            <a:gdLst/>
            <a:ahLst/>
            <a:cxnLst/>
            <a:rect l="l" t="t" r="r" b="b"/>
            <a:pathLst>
              <a:path w="1271650" h="1281259">
                <a:moveTo>
                  <a:pt x="0" y="0"/>
                </a:moveTo>
                <a:lnTo>
                  <a:pt x="1271650" y="0"/>
                </a:lnTo>
                <a:lnTo>
                  <a:pt x="1271650" y="1281259"/>
                </a:lnTo>
                <a:lnTo>
                  <a:pt x="0" y="128125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a:ln cap="sq">
            <a:noFill/>
            <a:prstDash val="solid"/>
            <a:miter/>
          </a:ln>
        </p:spPr>
      </p:sp>
      <p:sp>
        <p:nvSpPr>
          <p:cNvPr id="10" name="Freeform 10"/>
          <p:cNvSpPr/>
          <p:nvPr/>
        </p:nvSpPr>
        <p:spPr>
          <a:xfrm rot="-406515">
            <a:off x="15174647" y="120837"/>
            <a:ext cx="4235136" cy="2874598"/>
          </a:xfrm>
          <a:custGeom>
            <a:avLst/>
            <a:gdLst/>
            <a:ahLst/>
            <a:cxnLst/>
            <a:rect l="l" t="t" r="r" b="b"/>
            <a:pathLst>
              <a:path w="4235136" h="2874598">
                <a:moveTo>
                  <a:pt x="0" y="0"/>
                </a:moveTo>
                <a:lnTo>
                  <a:pt x="4235135" y="0"/>
                </a:lnTo>
                <a:lnTo>
                  <a:pt x="4235135" y="2874599"/>
                </a:lnTo>
                <a:lnTo>
                  <a:pt x="0" y="2874599"/>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1" name="Freeform 11"/>
          <p:cNvSpPr/>
          <p:nvPr/>
        </p:nvSpPr>
        <p:spPr>
          <a:xfrm rot="-5258917">
            <a:off x="454160" y="7753145"/>
            <a:ext cx="2840980" cy="3010310"/>
          </a:xfrm>
          <a:custGeom>
            <a:avLst/>
            <a:gdLst/>
            <a:ahLst/>
            <a:cxnLst/>
            <a:rect l="l" t="t" r="r" b="b"/>
            <a:pathLst>
              <a:path w="2840980" h="3010310">
                <a:moveTo>
                  <a:pt x="0" y="0"/>
                </a:moveTo>
                <a:lnTo>
                  <a:pt x="2840979" y="0"/>
                </a:lnTo>
                <a:lnTo>
                  <a:pt x="2840979" y="3010310"/>
                </a:lnTo>
                <a:lnTo>
                  <a:pt x="0" y="3010310"/>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2" name="Freeform 12"/>
          <p:cNvSpPr/>
          <p:nvPr/>
        </p:nvSpPr>
        <p:spPr>
          <a:xfrm>
            <a:off x="8067217" y="2884229"/>
            <a:ext cx="1971535" cy="179903"/>
          </a:xfrm>
          <a:custGeom>
            <a:avLst/>
            <a:gdLst/>
            <a:ahLst/>
            <a:cxnLst/>
            <a:rect l="l" t="t" r="r" b="b"/>
            <a:pathLst>
              <a:path w="1971535" h="179903">
                <a:moveTo>
                  <a:pt x="0" y="0"/>
                </a:moveTo>
                <a:lnTo>
                  <a:pt x="1971535" y="0"/>
                </a:lnTo>
                <a:lnTo>
                  <a:pt x="1971535" y="179902"/>
                </a:lnTo>
                <a:lnTo>
                  <a:pt x="0" y="179902"/>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3" name="Freeform 13"/>
          <p:cNvSpPr/>
          <p:nvPr/>
        </p:nvSpPr>
        <p:spPr>
          <a:xfrm>
            <a:off x="312483" y="3235219"/>
            <a:ext cx="830042" cy="972231"/>
          </a:xfrm>
          <a:custGeom>
            <a:avLst/>
            <a:gdLst/>
            <a:ahLst/>
            <a:cxnLst/>
            <a:rect l="l" t="t" r="r" b="b"/>
            <a:pathLst>
              <a:path w="830042" h="972231">
                <a:moveTo>
                  <a:pt x="0" y="0"/>
                </a:moveTo>
                <a:lnTo>
                  <a:pt x="830042" y="0"/>
                </a:lnTo>
                <a:lnTo>
                  <a:pt x="830042" y="972231"/>
                </a:lnTo>
                <a:lnTo>
                  <a:pt x="0" y="972231"/>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4" name="Freeform 14"/>
          <p:cNvSpPr/>
          <p:nvPr/>
        </p:nvSpPr>
        <p:spPr>
          <a:xfrm flipH="1">
            <a:off x="16482961" y="8225799"/>
            <a:ext cx="981881" cy="742547"/>
          </a:xfrm>
          <a:custGeom>
            <a:avLst/>
            <a:gdLst/>
            <a:ahLst/>
            <a:cxnLst/>
            <a:rect l="l" t="t" r="r" b="b"/>
            <a:pathLst>
              <a:path w="981881" h="742547">
                <a:moveTo>
                  <a:pt x="981880" y="0"/>
                </a:moveTo>
                <a:lnTo>
                  <a:pt x="0" y="0"/>
                </a:lnTo>
                <a:lnTo>
                  <a:pt x="0" y="742548"/>
                </a:lnTo>
                <a:lnTo>
                  <a:pt x="981880" y="742548"/>
                </a:lnTo>
                <a:lnTo>
                  <a:pt x="98188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15" name="Freeform 15"/>
          <p:cNvSpPr/>
          <p:nvPr/>
        </p:nvSpPr>
        <p:spPr>
          <a:xfrm>
            <a:off x="-1028700" y="-1230571"/>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p:spPr>
      </p:sp>
      <p:sp>
        <p:nvSpPr>
          <p:cNvPr id="16" name="TextBox 16"/>
          <p:cNvSpPr txBox="1"/>
          <p:nvPr/>
        </p:nvSpPr>
        <p:spPr>
          <a:xfrm>
            <a:off x="2085237" y="762844"/>
            <a:ext cx="13868400" cy="1795363"/>
          </a:xfrm>
          <a:prstGeom prst="rect">
            <a:avLst/>
          </a:prstGeom>
        </p:spPr>
        <p:txBody>
          <a:bodyPr wrap="square" lIns="0" tIns="0" rIns="0" bIns="0" rtlCol="0" anchor="t">
            <a:spAutoFit/>
          </a:bodyPr>
          <a:lstStyle/>
          <a:p>
            <a:pPr algn="ctr">
              <a:lnSpc>
                <a:spcPts val="6999"/>
              </a:lnSpc>
            </a:pPr>
            <a:r>
              <a:rPr lang="en" sz="6999" b="1" dirty="0">
                <a:solidFill>
                  <a:srgbClr val="293A54"/>
                </a:solidFill>
                <a:latin typeface="Poppins Bold"/>
                <a:ea typeface="Poppins Bold"/>
                <a:cs typeface="Poppins Bold"/>
                <a:sym typeface="Poppins Bold"/>
              </a:rPr>
              <a:t>Management of state pharmacies</a:t>
            </a:r>
            <a:endParaRPr lang="en-US" sz="6999" b="1" dirty="0">
              <a:solidFill>
                <a:srgbClr val="293A54"/>
              </a:solidFill>
              <a:latin typeface="Poppins Bold"/>
              <a:ea typeface="Poppins Bold"/>
              <a:cs typeface="Poppins Bold"/>
              <a:sym typeface="Poppins Bold"/>
            </a:endParaRPr>
          </a:p>
        </p:txBody>
      </p:sp>
      <p:sp>
        <p:nvSpPr>
          <p:cNvPr id="17" name="TextBox 17"/>
          <p:cNvSpPr txBox="1"/>
          <p:nvPr/>
        </p:nvSpPr>
        <p:spPr>
          <a:xfrm>
            <a:off x="2109300" y="5622870"/>
            <a:ext cx="2327557" cy="1220847"/>
          </a:xfrm>
          <a:prstGeom prst="rect">
            <a:avLst/>
          </a:prstGeom>
        </p:spPr>
        <p:txBody>
          <a:bodyPr lIns="0" tIns="0" rIns="0" bIns="0" rtlCol="0" anchor="t">
            <a:spAutoFit/>
          </a:bodyPr>
          <a:lstStyle/>
          <a:p>
            <a:pPr algn="ctr">
              <a:lnSpc>
                <a:spcPts val="3220"/>
              </a:lnSpc>
            </a:pPr>
            <a:r>
              <a:rPr lang="en" sz="2400" dirty="0"/>
              <a:t>strict regulation of activities</a:t>
            </a:r>
            <a:endParaRPr lang="en-US" sz="2300" dirty="0">
              <a:solidFill>
                <a:srgbClr val="000000"/>
              </a:solidFill>
              <a:latin typeface="Garet"/>
              <a:ea typeface="Garet"/>
              <a:cs typeface="Garet"/>
              <a:sym typeface="Garet"/>
            </a:endParaRPr>
          </a:p>
        </p:txBody>
      </p:sp>
      <p:sp>
        <p:nvSpPr>
          <p:cNvPr id="18" name="TextBox 18"/>
          <p:cNvSpPr txBox="1"/>
          <p:nvPr/>
        </p:nvSpPr>
        <p:spPr>
          <a:xfrm>
            <a:off x="5691996" y="5777051"/>
            <a:ext cx="3398406" cy="810478"/>
          </a:xfrm>
          <a:prstGeom prst="rect">
            <a:avLst/>
          </a:prstGeom>
        </p:spPr>
        <p:txBody>
          <a:bodyPr lIns="0" tIns="0" rIns="0" bIns="0" rtlCol="0" anchor="t">
            <a:spAutoFit/>
          </a:bodyPr>
          <a:lstStyle/>
          <a:p>
            <a:pPr algn="ctr">
              <a:lnSpc>
                <a:spcPts val="3220"/>
              </a:lnSpc>
            </a:pPr>
            <a:r>
              <a:rPr lang="en" sz="2400" dirty="0"/>
              <a:t>limited managerial autonomy of the manager</a:t>
            </a:r>
            <a:endParaRPr lang="en-US" sz="2300" dirty="0">
              <a:solidFill>
                <a:srgbClr val="000000"/>
              </a:solidFill>
              <a:latin typeface="Garet"/>
              <a:ea typeface="Garet"/>
              <a:cs typeface="Garet"/>
              <a:sym typeface="Garet"/>
            </a:endParaRPr>
          </a:p>
        </p:txBody>
      </p:sp>
      <p:sp>
        <p:nvSpPr>
          <p:cNvPr id="19" name="TextBox 19"/>
          <p:cNvSpPr txBox="1"/>
          <p:nvPr/>
        </p:nvSpPr>
        <p:spPr>
          <a:xfrm>
            <a:off x="9668438" y="5530538"/>
            <a:ext cx="3129311" cy="1980670"/>
          </a:xfrm>
          <a:prstGeom prst="rect">
            <a:avLst/>
          </a:prstGeom>
        </p:spPr>
        <p:txBody>
          <a:bodyPr lIns="0" tIns="0" rIns="0" bIns="0" rtlCol="0" anchor="t">
            <a:spAutoFit/>
          </a:bodyPr>
          <a:lstStyle/>
          <a:p>
            <a:pPr algn="ctr">
              <a:lnSpc>
                <a:spcPts val="3092"/>
              </a:lnSpc>
            </a:pPr>
            <a:r>
              <a:rPr lang="en" sz="2400" dirty="0"/>
              <a:t>orientation towards social function and ensuring the availability of medicines</a:t>
            </a:r>
            <a:endParaRPr lang="en-US" sz="2209" dirty="0">
              <a:solidFill>
                <a:srgbClr val="000000"/>
              </a:solidFill>
              <a:latin typeface="Garet"/>
              <a:ea typeface="Garet"/>
              <a:cs typeface="Garet"/>
              <a:sym typeface="Garet"/>
            </a:endParaRPr>
          </a:p>
        </p:txBody>
      </p:sp>
      <p:sp>
        <p:nvSpPr>
          <p:cNvPr id="20" name="TextBox 20"/>
          <p:cNvSpPr txBox="1"/>
          <p:nvPr/>
        </p:nvSpPr>
        <p:spPr>
          <a:xfrm>
            <a:off x="13319270" y="5444403"/>
            <a:ext cx="3257953" cy="1220847"/>
          </a:xfrm>
          <a:prstGeom prst="rect">
            <a:avLst/>
          </a:prstGeom>
        </p:spPr>
        <p:txBody>
          <a:bodyPr lIns="0" tIns="0" rIns="0" bIns="0" rtlCol="0" anchor="t">
            <a:spAutoFit/>
          </a:bodyPr>
          <a:lstStyle/>
          <a:p>
            <a:pPr algn="ctr">
              <a:lnSpc>
                <a:spcPts val="3220"/>
              </a:lnSpc>
            </a:pPr>
            <a:r>
              <a:rPr lang="en" sz="2400" dirty="0"/>
              <a:t>dependence on budget funding</a:t>
            </a:r>
            <a:endParaRPr lang="en-US" sz="2300" dirty="0">
              <a:solidFill>
                <a:srgbClr val="000000"/>
              </a:solidFill>
              <a:latin typeface="Garet"/>
              <a:ea typeface="Garet"/>
              <a:cs typeface="Garet"/>
              <a:sym typeface="Garet"/>
            </a:endParaRPr>
          </a:p>
        </p:txBody>
      </p:sp>
      <p:sp>
        <p:nvSpPr>
          <p:cNvPr id="21" name="Прямоугольник 20"/>
          <p:cNvSpPr/>
          <p:nvPr/>
        </p:nvSpPr>
        <p:spPr>
          <a:xfrm>
            <a:off x="2085237" y="8135407"/>
            <a:ext cx="14145363" cy="1200329"/>
          </a:xfrm>
          <a:prstGeom prst="rect">
            <a:avLst/>
          </a:prstGeom>
        </p:spPr>
        <p:txBody>
          <a:bodyPr wrap="square">
            <a:spAutoFit/>
          </a:bodyPr>
          <a:lstStyle/>
          <a:p>
            <a:pPr>
              <a:spcAft>
                <a:spcPts val="0"/>
              </a:spcAft>
            </a:pPr>
            <a:r>
              <a:rPr lang="en" sz="2400" dirty="0">
                <a:latin typeface="Times New Roman" panose="02020603050405020304" pitchFamily="18" charset="0"/>
                <a:ea typeface="Times New Roman" panose="02020603050405020304" pitchFamily="18" charset="0"/>
              </a:rPr>
              <a:t>State pharmacies operate within the framework of state ownership and are subordinate to state authorities. Their activities are regulated by regulatory legal acts, state programs, and budget financing.</a:t>
            </a:r>
            <a:endParaRPr lang="uk-UA" sz="2400" dirty="0">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435455" y="4207450"/>
            <a:ext cx="3854338" cy="3303758"/>
          </a:xfrm>
          <a:custGeom>
            <a:avLst/>
            <a:gdLst/>
            <a:ahLst/>
            <a:cxnLst/>
            <a:rect l="l" t="t" r="r" b="b"/>
            <a:pathLst>
              <a:path w="3911488" h="3911488">
                <a:moveTo>
                  <a:pt x="0" y="0"/>
                </a:moveTo>
                <a:lnTo>
                  <a:pt x="3911488" y="0"/>
                </a:lnTo>
                <a:lnTo>
                  <a:pt x="3911488" y="3911487"/>
                </a:lnTo>
                <a:lnTo>
                  <a:pt x="0" y="391148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3" name="Freeform 3"/>
          <p:cNvSpPr/>
          <p:nvPr/>
        </p:nvSpPr>
        <p:spPr>
          <a:xfrm>
            <a:off x="9480293" y="4271651"/>
            <a:ext cx="3582436" cy="3239558"/>
          </a:xfrm>
          <a:custGeom>
            <a:avLst/>
            <a:gdLst/>
            <a:ahLst/>
            <a:cxnLst/>
            <a:rect l="l" t="t" r="r" b="b"/>
            <a:pathLst>
              <a:path w="3505603" h="3505603">
                <a:moveTo>
                  <a:pt x="0" y="0"/>
                </a:moveTo>
                <a:lnTo>
                  <a:pt x="3505602" y="0"/>
                </a:lnTo>
                <a:lnTo>
                  <a:pt x="3505602" y="3505603"/>
                </a:lnTo>
                <a:lnTo>
                  <a:pt x="0" y="350560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4" name="Freeform 4"/>
          <p:cNvSpPr/>
          <p:nvPr/>
        </p:nvSpPr>
        <p:spPr>
          <a:xfrm>
            <a:off x="13262120" y="4315505"/>
            <a:ext cx="3578080" cy="3233283"/>
          </a:xfrm>
          <a:custGeom>
            <a:avLst/>
            <a:gdLst/>
            <a:ahLst/>
            <a:cxnLst/>
            <a:rect l="l" t="t" r="r" b="b"/>
            <a:pathLst>
              <a:path w="3505603" h="3505603">
                <a:moveTo>
                  <a:pt x="0" y="0"/>
                </a:moveTo>
                <a:lnTo>
                  <a:pt x="3505603" y="0"/>
                </a:lnTo>
                <a:lnTo>
                  <a:pt x="3505603" y="3505603"/>
                </a:lnTo>
                <a:lnTo>
                  <a:pt x="0" y="350560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5" name="Freeform 5"/>
          <p:cNvSpPr/>
          <p:nvPr/>
        </p:nvSpPr>
        <p:spPr>
          <a:xfrm>
            <a:off x="6951013" y="3622561"/>
            <a:ext cx="789132" cy="1059238"/>
          </a:xfrm>
          <a:custGeom>
            <a:avLst/>
            <a:gdLst/>
            <a:ahLst/>
            <a:cxnLst/>
            <a:rect l="l" t="t" r="r" b="b"/>
            <a:pathLst>
              <a:path w="789132" h="1059238">
                <a:moveTo>
                  <a:pt x="0" y="0"/>
                </a:moveTo>
                <a:lnTo>
                  <a:pt x="789133" y="0"/>
                </a:lnTo>
                <a:lnTo>
                  <a:pt x="789133" y="1059238"/>
                </a:lnTo>
                <a:lnTo>
                  <a:pt x="0" y="105923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6" name="Freeform 6"/>
          <p:cNvSpPr/>
          <p:nvPr/>
        </p:nvSpPr>
        <p:spPr>
          <a:xfrm>
            <a:off x="10512627" y="3729121"/>
            <a:ext cx="1174235" cy="1172767"/>
          </a:xfrm>
          <a:custGeom>
            <a:avLst/>
            <a:gdLst/>
            <a:ahLst/>
            <a:cxnLst/>
            <a:rect l="l" t="t" r="r" b="b"/>
            <a:pathLst>
              <a:path w="1174235" h="1172767">
                <a:moveTo>
                  <a:pt x="0" y="0"/>
                </a:moveTo>
                <a:lnTo>
                  <a:pt x="1174234" y="0"/>
                </a:lnTo>
                <a:lnTo>
                  <a:pt x="1174234" y="1172767"/>
                </a:lnTo>
                <a:lnTo>
                  <a:pt x="0" y="1172767"/>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7" name="Freeform 7"/>
          <p:cNvSpPr/>
          <p:nvPr/>
        </p:nvSpPr>
        <p:spPr>
          <a:xfrm>
            <a:off x="1242968" y="4152180"/>
            <a:ext cx="3935946" cy="3359028"/>
          </a:xfrm>
          <a:custGeom>
            <a:avLst/>
            <a:gdLst/>
            <a:ahLst/>
            <a:cxnLst/>
            <a:rect l="l" t="t" r="r" b="b"/>
            <a:pathLst>
              <a:path w="4060220" h="4060220">
                <a:moveTo>
                  <a:pt x="0" y="0"/>
                </a:moveTo>
                <a:lnTo>
                  <a:pt x="4060220" y="0"/>
                </a:lnTo>
                <a:lnTo>
                  <a:pt x="4060220" y="4060220"/>
                </a:lnTo>
                <a:lnTo>
                  <a:pt x="0" y="406022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8" name="Freeform 8"/>
          <p:cNvSpPr/>
          <p:nvPr/>
        </p:nvSpPr>
        <p:spPr>
          <a:xfrm>
            <a:off x="2788384" y="4207450"/>
            <a:ext cx="1296864" cy="1388878"/>
          </a:xfrm>
          <a:custGeom>
            <a:avLst/>
            <a:gdLst/>
            <a:ahLst/>
            <a:cxnLst/>
            <a:rect l="l" t="t" r="r" b="b"/>
            <a:pathLst>
              <a:path w="1296864" h="1388878">
                <a:moveTo>
                  <a:pt x="0" y="0"/>
                </a:moveTo>
                <a:lnTo>
                  <a:pt x="1296865" y="0"/>
                </a:lnTo>
                <a:lnTo>
                  <a:pt x="1296865" y="1388877"/>
                </a:lnTo>
                <a:lnTo>
                  <a:pt x="0" y="138887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9" name="Freeform 9"/>
          <p:cNvSpPr/>
          <p:nvPr/>
        </p:nvSpPr>
        <p:spPr>
          <a:xfrm>
            <a:off x="14384044" y="3620629"/>
            <a:ext cx="1271650" cy="1281259"/>
          </a:xfrm>
          <a:custGeom>
            <a:avLst/>
            <a:gdLst/>
            <a:ahLst/>
            <a:cxnLst/>
            <a:rect l="l" t="t" r="r" b="b"/>
            <a:pathLst>
              <a:path w="1271650" h="1281259">
                <a:moveTo>
                  <a:pt x="0" y="0"/>
                </a:moveTo>
                <a:lnTo>
                  <a:pt x="1271650" y="0"/>
                </a:lnTo>
                <a:lnTo>
                  <a:pt x="1271650" y="1281259"/>
                </a:lnTo>
                <a:lnTo>
                  <a:pt x="0" y="128125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a:ln cap="sq">
            <a:noFill/>
            <a:prstDash val="solid"/>
            <a:miter/>
          </a:ln>
        </p:spPr>
      </p:sp>
      <p:sp>
        <p:nvSpPr>
          <p:cNvPr id="10" name="Freeform 10"/>
          <p:cNvSpPr/>
          <p:nvPr/>
        </p:nvSpPr>
        <p:spPr>
          <a:xfrm rot="-406515">
            <a:off x="15174647" y="120837"/>
            <a:ext cx="4235136" cy="2874598"/>
          </a:xfrm>
          <a:custGeom>
            <a:avLst/>
            <a:gdLst/>
            <a:ahLst/>
            <a:cxnLst/>
            <a:rect l="l" t="t" r="r" b="b"/>
            <a:pathLst>
              <a:path w="4235136" h="2874598">
                <a:moveTo>
                  <a:pt x="0" y="0"/>
                </a:moveTo>
                <a:lnTo>
                  <a:pt x="4235135" y="0"/>
                </a:lnTo>
                <a:lnTo>
                  <a:pt x="4235135" y="2874599"/>
                </a:lnTo>
                <a:lnTo>
                  <a:pt x="0" y="2874599"/>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1" name="Freeform 11"/>
          <p:cNvSpPr/>
          <p:nvPr/>
        </p:nvSpPr>
        <p:spPr>
          <a:xfrm rot="-5258917">
            <a:off x="454160" y="7753145"/>
            <a:ext cx="2840980" cy="3010310"/>
          </a:xfrm>
          <a:custGeom>
            <a:avLst/>
            <a:gdLst/>
            <a:ahLst/>
            <a:cxnLst/>
            <a:rect l="l" t="t" r="r" b="b"/>
            <a:pathLst>
              <a:path w="2840980" h="3010310">
                <a:moveTo>
                  <a:pt x="0" y="0"/>
                </a:moveTo>
                <a:lnTo>
                  <a:pt x="2840979" y="0"/>
                </a:lnTo>
                <a:lnTo>
                  <a:pt x="2840979" y="3010310"/>
                </a:lnTo>
                <a:lnTo>
                  <a:pt x="0" y="3010310"/>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2" name="Freeform 12"/>
          <p:cNvSpPr/>
          <p:nvPr/>
        </p:nvSpPr>
        <p:spPr>
          <a:xfrm>
            <a:off x="8067217" y="2884229"/>
            <a:ext cx="1971535" cy="179903"/>
          </a:xfrm>
          <a:custGeom>
            <a:avLst/>
            <a:gdLst/>
            <a:ahLst/>
            <a:cxnLst/>
            <a:rect l="l" t="t" r="r" b="b"/>
            <a:pathLst>
              <a:path w="1971535" h="179903">
                <a:moveTo>
                  <a:pt x="0" y="0"/>
                </a:moveTo>
                <a:lnTo>
                  <a:pt x="1971535" y="0"/>
                </a:lnTo>
                <a:lnTo>
                  <a:pt x="1971535" y="179902"/>
                </a:lnTo>
                <a:lnTo>
                  <a:pt x="0" y="179902"/>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3" name="Freeform 13"/>
          <p:cNvSpPr/>
          <p:nvPr/>
        </p:nvSpPr>
        <p:spPr>
          <a:xfrm>
            <a:off x="312483" y="3235219"/>
            <a:ext cx="830042" cy="972231"/>
          </a:xfrm>
          <a:custGeom>
            <a:avLst/>
            <a:gdLst/>
            <a:ahLst/>
            <a:cxnLst/>
            <a:rect l="l" t="t" r="r" b="b"/>
            <a:pathLst>
              <a:path w="830042" h="972231">
                <a:moveTo>
                  <a:pt x="0" y="0"/>
                </a:moveTo>
                <a:lnTo>
                  <a:pt x="830042" y="0"/>
                </a:lnTo>
                <a:lnTo>
                  <a:pt x="830042" y="972231"/>
                </a:lnTo>
                <a:lnTo>
                  <a:pt x="0" y="972231"/>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4" name="Freeform 14"/>
          <p:cNvSpPr/>
          <p:nvPr/>
        </p:nvSpPr>
        <p:spPr>
          <a:xfrm flipH="1">
            <a:off x="16482961" y="8225799"/>
            <a:ext cx="981881" cy="742547"/>
          </a:xfrm>
          <a:custGeom>
            <a:avLst/>
            <a:gdLst/>
            <a:ahLst/>
            <a:cxnLst/>
            <a:rect l="l" t="t" r="r" b="b"/>
            <a:pathLst>
              <a:path w="981881" h="742547">
                <a:moveTo>
                  <a:pt x="981880" y="0"/>
                </a:moveTo>
                <a:lnTo>
                  <a:pt x="0" y="0"/>
                </a:lnTo>
                <a:lnTo>
                  <a:pt x="0" y="742548"/>
                </a:lnTo>
                <a:lnTo>
                  <a:pt x="981880" y="742548"/>
                </a:lnTo>
                <a:lnTo>
                  <a:pt x="98188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15" name="Freeform 15"/>
          <p:cNvSpPr/>
          <p:nvPr/>
        </p:nvSpPr>
        <p:spPr>
          <a:xfrm>
            <a:off x="-1028700" y="-1230571"/>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p:spPr>
      </p:sp>
      <p:sp>
        <p:nvSpPr>
          <p:cNvPr id="16" name="TextBox 16"/>
          <p:cNvSpPr txBox="1"/>
          <p:nvPr/>
        </p:nvSpPr>
        <p:spPr>
          <a:xfrm>
            <a:off x="2085237" y="762844"/>
            <a:ext cx="13868400" cy="1795363"/>
          </a:xfrm>
          <a:prstGeom prst="rect">
            <a:avLst/>
          </a:prstGeom>
        </p:spPr>
        <p:txBody>
          <a:bodyPr wrap="square" lIns="0" tIns="0" rIns="0" bIns="0" rtlCol="0" anchor="t">
            <a:spAutoFit/>
          </a:bodyPr>
          <a:lstStyle/>
          <a:p>
            <a:pPr algn="ctr">
              <a:lnSpc>
                <a:spcPts val="6999"/>
              </a:lnSpc>
            </a:pPr>
            <a:r>
              <a:rPr lang="en" sz="6999" b="1" dirty="0">
                <a:solidFill>
                  <a:srgbClr val="293A54"/>
                </a:solidFill>
                <a:latin typeface="Poppins Bold"/>
                <a:ea typeface="Poppins Bold"/>
                <a:cs typeface="Poppins Bold"/>
                <a:sym typeface="Poppins Bold"/>
              </a:rPr>
              <a:t>Management of municipal pharmacies</a:t>
            </a:r>
            <a:endParaRPr lang="en-US" sz="6999" b="1" dirty="0">
              <a:solidFill>
                <a:srgbClr val="293A54"/>
              </a:solidFill>
              <a:latin typeface="Poppins Bold"/>
              <a:ea typeface="Poppins Bold"/>
              <a:cs typeface="Poppins Bold"/>
              <a:sym typeface="Poppins Bold"/>
            </a:endParaRPr>
          </a:p>
        </p:txBody>
      </p:sp>
      <p:sp>
        <p:nvSpPr>
          <p:cNvPr id="17" name="TextBox 17"/>
          <p:cNvSpPr txBox="1"/>
          <p:nvPr/>
        </p:nvSpPr>
        <p:spPr>
          <a:xfrm>
            <a:off x="2109300" y="5622870"/>
            <a:ext cx="2327557" cy="1220847"/>
          </a:xfrm>
          <a:prstGeom prst="rect">
            <a:avLst/>
          </a:prstGeom>
        </p:spPr>
        <p:txBody>
          <a:bodyPr lIns="0" tIns="0" rIns="0" bIns="0" rtlCol="0" anchor="t">
            <a:spAutoFit/>
          </a:bodyPr>
          <a:lstStyle/>
          <a:p>
            <a:pPr algn="ctr">
              <a:lnSpc>
                <a:spcPts val="3220"/>
              </a:lnSpc>
            </a:pPr>
            <a:r>
              <a:rPr lang="en" sz="2400" dirty="0"/>
              <a:t>combination of commercial and social goals</a:t>
            </a:r>
            <a:endParaRPr lang="en-US" sz="2300" dirty="0">
              <a:solidFill>
                <a:srgbClr val="000000"/>
              </a:solidFill>
              <a:latin typeface="Garet"/>
              <a:ea typeface="Garet"/>
              <a:cs typeface="Garet"/>
              <a:sym typeface="Garet"/>
            </a:endParaRPr>
          </a:p>
        </p:txBody>
      </p:sp>
      <p:sp>
        <p:nvSpPr>
          <p:cNvPr id="18" name="TextBox 18"/>
          <p:cNvSpPr txBox="1"/>
          <p:nvPr/>
        </p:nvSpPr>
        <p:spPr>
          <a:xfrm>
            <a:off x="5691996" y="5777051"/>
            <a:ext cx="3398406" cy="810478"/>
          </a:xfrm>
          <a:prstGeom prst="rect">
            <a:avLst/>
          </a:prstGeom>
        </p:spPr>
        <p:txBody>
          <a:bodyPr lIns="0" tIns="0" rIns="0" bIns="0" rtlCol="0" anchor="t">
            <a:spAutoFit/>
          </a:bodyPr>
          <a:lstStyle/>
          <a:p>
            <a:pPr algn="ctr">
              <a:lnSpc>
                <a:spcPts val="3220"/>
              </a:lnSpc>
            </a:pPr>
            <a:r>
              <a:rPr lang="en" sz="2400" dirty="0"/>
              <a:t>relative managerial independence</a:t>
            </a:r>
            <a:endParaRPr lang="en-US" sz="2300" dirty="0">
              <a:solidFill>
                <a:srgbClr val="000000"/>
              </a:solidFill>
              <a:latin typeface="Garet"/>
              <a:ea typeface="Garet"/>
              <a:cs typeface="Garet"/>
              <a:sym typeface="Garet"/>
            </a:endParaRPr>
          </a:p>
        </p:txBody>
      </p:sp>
      <p:sp>
        <p:nvSpPr>
          <p:cNvPr id="19" name="TextBox 19"/>
          <p:cNvSpPr txBox="1"/>
          <p:nvPr/>
        </p:nvSpPr>
        <p:spPr>
          <a:xfrm>
            <a:off x="9668438" y="5530538"/>
            <a:ext cx="3129311" cy="1980670"/>
          </a:xfrm>
          <a:prstGeom prst="rect">
            <a:avLst/>
          </a:prstGeom>
        </p:spPr>
        <p:txBody>
          <a:bodyPr lIns="0" tIns="0" rIns="0" bIns="0" rtlCol="0" anchor="t">
            <a:spAutoFit/>
          </a:bodyPr>
          <a:lstStyle/>
          <a:p>
            <a:pPr algn="ctr">
              <a:lnSpc>
                <a:spcPts val="3092"/>
              </a:lnSpc>
            </a:pPr>
            <a:r>
              <a:rPr lang="en" sz="2400" dirty="0"/>
              <a:t>participation in local programs to provide the population with medicines</a:t>
            </a:r>
            <a:endParaRPr lang="en-US" sz="2209" dirty="0">
              <a:solidFill>
                <a:srgbClr val="000000"/>
              </a:solidFill>
              <a:latin typeface="Garet"/>
              <a:ea typeface="Garet"/>
              <a:cs typeface="Garet"/>
              <a:sym typeface="Garet"/>
            </a:endParaRPr>
          </a:p>
        </p:txBody>
      </p:sp>
      <p:sp>
        <p:nvSpPr>
          <p:cNvPr id="20" name="TextBox 20"/>
          <p:cNvSpPr txBox="1"/>
          <p:nvPr/>
        </p:nvSpPr>
        <p:spPr>
          <a:xfrm>
            <a:off x="13319270" y="5444403"/>
            <a:ext cx="3257953" cy="810478"/>
          </a:xfrm>
          <a:prstGeom prst="rect">
            <a:avLst/>
          </a:prstGeom>
        </p:spPr>
        <p:txBody>
          <a:bodyPr lIns="0" tIns="0" rIns="0" bIns="0" rtlCol="0" anchor="t">
            <a:spAutoFit/>
          </a:bodyPr>
          <a:lstStyle/>
          <a:p>
            <a:pPr algn="ctr">
              <a:lnSpc>
                <a:spcPts val="3220"/>
              </a:lnSpc>
            </a:pPr>
            <a:r>
              <a:rPr lang="en" sz="2400" dirty="0"/>
              <a:t>responsibility to the community</a:t>
            </a:r>
            <a:endParaRPr lang="en-US" sz="2300" dirty="0">
              <a:solidFill>
                <a:srgbClr val="000000"/>
              </a:solidFill>
              <a:latin typeface="Garet"/>
              <a:ea typeface="Garet"/>
              <a:cs typeface="Garet"/>
              <a:sym typeface="Garet"/>
            </a:endParaRPr>
          </a:p>
        </p:txBody>
      </p:sp>
      <p:sp>
        <p:nvSpPr>
          <p:cNvPr id="21" name="Прямоугольник 20"/>
          <p:cNvSpPr/>
          <p:nvPr/>
        </p:nvSpPr>
        <p:spPr>
          <a:xfrm>
            <a:off x="2085237" y="8135407"/>
            <a:ext cx="14145363" cy="1200329"/>
          </a:xfrm>
          <a:prstGeom prst="rect">
            <a:avLst/>
          </a:prstGeom>
        </p:spPr>
        <p:txBody>
          <a:bodyPr wrap="square">
            <a:spAutoFit/>
          </a:bodyPr>
          <a:lstStyle/>
          <a:p>
            <a:pPr>
              <a:spcAft>
                <a:spcPts val="0"/>
              </a:spcAft>
            </a:pPr>
            <a:r>
              <a:rPr lang="en" sz="2400" dirty="0">
                <a:latin typeface="Times New Roman" panose="02020603050405020304" pitchFamily="18" charset="0"/>
                <a:ea typeface="Times New Roman" panose="02020603050405020304" pitchFamily="18" charset="0"/>
              </a:rPr>
              <a:t>Communal pharmacies are owned by territorial communities and subordinate to local governments. They combine a social focus with the need to ensure financial stability.</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2892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435455" y="4207450"/>
            <a:ext cx="3854338" cy="3303758"/>
          </a:xfrm>
          <a:custGeom>
            <a:avLst/>
            <a:gdLst/>
            <a:ahLst/>
            <a:cxnLst/>
            <a:rect l="l" t="t" r="r" b="b"/>
            <a:pathLst>
              <a:path w="3911488" h="3911488">
                <a:moveTo>
                  <a:pt x="0" y="0"/>
                </a:moveTo>
                <a:lnTo>
                  <a:pt x="3911488" y="0"/>
                </a:lnTo>
                <a:lnTo>
                  <a:pt x="3911488" y="3911487"/>
                </a:lnTo>
                <a:lnTo>
                  <a:pt x="0" y="391148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3" name="Freeform 3"/>
          <p:cNvSpPr/>
          <p:nvPr/>
        </p:nvSpPr>
        <p:spPr>
          <a:xfrm>
            <a:off x="9480293" y="4271651"/>
            <a:ext cx="3582436" cy="3239558"/>
          </a:xfrm>
          <a:custGeom>
            <a:avLst/>
            <a:gdLst/>
            <a:ahLst/>
            <a:cxnLst/>
            <a:rect l="l" t="t" r="r" b="b"/>
            <a:pathLst>
              <a:path w="3505603" h="3505603">
                <a:moveTo>
                  <a:pt x="0" y="0"/>
                </a:moveTo>
                <a:lnTo>
                  <a:pt x="3505602" y="0"/>
                </a:lnTo>
                <a:lnTo>
                  <a:pt x="3505602" y="3505603"/>
                </a:lnTo>
                <a:lnTo>
                  <a:pt x="0" y="350560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4" name="Freeform 4"/>
          <p:cNvSpPr/>
          <p:nvPr/>
        </p:nvSpPr>
        <p:spPr>
          <a:xfrm>
            <a:off x="13262120" y="4315505"/>
            <a:ext cx="3578080" cy="3233283"/>
          </a:xfrm>
          <a:custGeom>
            <a:avLst/>
            <a:gdLst/>
            <a:ahLst/>
            <a:cxnLst/>
            <a:rect l="l" t="t" r="r" b="b"/>
            <a:pathLst>
              <a:path w="3505603" h="3505603">
                <a:moveTo>
                  <a:pt x="0" y="0"/>
                </a:moveTo>
                <a:lnTo>
                  <a:pt x="3505603" y="0"/>
                </a:lnTo>
                <a:lnTo>
                  <a:pt x="3505603" y="3505603"/>
                </a:lnTo>
                <a:lnTo>
                  <a:pt x="0" y="350560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5" name="Freeform 5"/>
          <p:cNvSpPr/>
          <p:nvPr/>
        </p:nvSpPr>
        <p:spPr>
          <a:xfrm>
            <a:off x="6951013" y="3622561"/>
            <a:ext cx="789132" cy="1059238"/>
          </a:xfrm>
          <a:custGeom>
            <a:avLst/>
            <a:gdLst/>
            <a:ahLst/>
            <a:cxnLst/>
            <a:rect l="l" t="t" r="r" b="b"/>
            <a:pathLst>
              <a:path w="789132" h="1059238">
                <a:moveTo>
                  <a:pt x="0" y="0"/>
                </a:moveTo>
                <a:lnTo>
                  <a:pt x="789133" y="0"/>
                </a:lnTo>
                <a:lnTo>
                  <a:pt x="789133" y="1059238"/>
                </a:lnTo>
                <a:lnTo>
                  <a:pt x="0" y="105923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6" name="Freeform 6"/>
          <p:cNvSpPr/>
          <p:nvPr/>
        </p:nvSpPr>
        <p:spPr>
          <a:xfrm>
            <a:off x="10512627" y="3729121"/>
            <a:ext cx="1174235" cy="1172767"/>
          </a:xfrm>
          <a:custGeom>
            <a:avLst/>
            <a:gdLst/>
            <a:ahLst/>
            <a:cxnLst/>
            <a:rect l="l" t="t" r="r" b="b"/>
            <a:pathLst>
              <a:path w="1174235" h="1172767">
                <a:moveTo>
                  <a:pt x="0" y="0"/>
                </a:moveTo>
                <a:lnTo>
                  <a:pt x="1174234" y="0"/>
                </a:lnTo>
                <a:lnTo>
                  <a:pt x="1174234" y="1172767"/>
                </a:lnTo>
                <a:lnTo>
                  <a:pt x="0" y="1172767"/>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7" name="Freeform 7"/>
          <p:cNvSpPr/>
          <p:nvPr/>
        </p:nvSpPr>
        <p:spPr>
          <a:xfrm>
            <a:off x="1242968" y="4152180"/>
            <a:ext cx="3935946" cy="3359028"/>
          </a:xfrm>
          <a:custGeom>
            <a:avLst/>
            <a:gdLst/>
            <a:ahLst/>
            <a:cxnLst/>
            <a:rect l="l" t="t" r="r" b="b"/>
            <a:pathLst>
              <a:path w="4060220" h="4060220">
                <a:moveTo>
                  <a:pt x="0" y="0"/>
                </a:moveTo>
                <a:lnTo>
                  <a:pt x="4060220" y="0"/>
                </a:lnTo>
                <a:lnTo>
                  <a:pt x="4060220" y="4060220"/>
                </a:lnTo>
                <a:lnTo>
                  <a:pt x="0" y="406022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8" name="Freeform 8"/>
          <p:cNvSpPr/>
          <p:nvPr/>
        </p:nvSpPr>
        <p:spPr>
          <a:xfrm>
            <a:off x="2788384" y="4207450"/>
            <a:ext cx="1296864" cy="1388878"/>
          </a:xfrm>
          <a:custGeom>
            <a:avLst/>
            <a:gdLst/>
            <a:ahLst/>
            <a:cxnLst/>
            <a:rect l="l" t="t" r="r" b="b"/>
            <a:pathLst>
              <a:path w="1296864" h="1388878">
                <a:moveTo>
                  <a:pt x="0" y="0"/>
                </a:moveTo>
                <a:lnTo>
                  <a:pt x="1296865" y="0"/>
                </a:lnTo>
                <a:lnTo>
                  <a:pt x="1296865" y="1388877"/>
                </a:lnTo>
                <a:lnTo>
                  <a:pt x="0" y="138887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9" name="Freeform 9"/>
          <p:cNvSpPr/>
          <p:nvPr/>
        </p:nvSpPr>
        <p:spPr>
          <a:xfrm>
            <a:off x="14384044" y="3620629"/>
            <a:ext cx="1271650" cy="1281259"/>
          </a:xfrm>
          <a:custGeom>
            <a:avLst/>
            <a:gdLst/>
            <a:ahLst/>
            <a:cxnLst/>
            <a:rect l="l" t="t" r="r" b="b"/>
            <a:pathLst>
              <a:path w="1271650" h="1281259">
                <a:moveTo>
                  <a:pt x="0" y="0"/>
                </a:moveTo>
                <a:lnTo>
                  <a:pt x="1271650" y="0"/>
                </a:lnTo>
                <a:lnTo>
                  <a:pt x="1271650" y="1281259"/>
                </a:lnTo>
                <a:lnTo>
                  <a:pt x="0" y="128125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a:ln cap="sq">
            <a:noFill/>
            <a:prstDash val="solid"/>
            <a:miter/>
          </a:ln>
        </p:spPr>
      </p:sp>
      <p:sp>
        <p:nvSpPr>
          <p:cNvPr id="10" name="Freeform 10"/>
          <p:cNvSpPr/>
          <p:nvPr/>
        </p:nvSpPr>
        <p:spPr>
          <a:xfrm rot="-406515">
            <a:off x="15174647" y="120837"/>
            <a:ext cx="4235136" cy="2874598"/>
          </a:xfrm>
          <a:custGeom>
            <a:avLst/>
            <a:gdLst/>
            <a:ahLst/>
            <a:cxnLst/>
            <a:rect l="l" t="t" r="r" b="b"/>
            <a:pathLst>
              <a:path w="4235136" h="2874598">
                <a:moveTo>
                  <a:pt x="0" y="0"/>
                </a:moveTo>
                <a:lnTo>
                  <a:pt x="4235135" y="0"/>
                </a:lnTo>
                <a:lnTo>
                  <a:pt x="4235135" y="2874599"/>
                </a:lnTo>
                <a:lnTo>
                  <a:pt x="0" y="2874599"/>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1" name="Freeform 11"/>
          <p:cNvSpPr/>
          <p:nvPr/>
        </p:nvSpPr>
        <p:spPr>
          <a:xfrm rot="-5258917">
            <a:off x="454160" y="7753145"/>
            <a:ext cx="2840980" cy="3010310"/>
          </a:xfrm>
          <a:custGeom>
            <a:avLst/>
            <a:gdLst/>
            <a:ahLst/>
            <a:cxnLst/>
            <a:rect l="l" t="t" r="r" b="b"/>
            <a:pathLst>
              <a:path w="2840980" h="3010310">
                <a:moveTo>
                  <a:pt x="0" y="0"/>
                </a:moveTo>
                <a:lnTo>
                  <a:pt x="2840979" y="0"/>
                </a:lnTo>
                <a:lnTo>
                  <a:pt x="2840979" y="3010310"/>
                </a:lnTo>
                <a:lnTo>
                  <a:pt x="0" y="3010310"/>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2" name="Freeform 12"/>
          <p:cNvSpPr/>
          <p:nvPr/>
        </p:nvSpPr>
        <p:spPr>
          <a:xfrm>
            <a:off x="8067217" y="2884229"/>
            <a:ext cx="1971535" cy="179903"/>
          </a:xfrm>
          <a:custGeom>
            <a:avLst/>
            <a:gdLst/>
            <a:ahLst/>
            <a:cxnLst/>
            <a:rect l="l" t="t" r="r" b="b"/>
            <a:pathLst>
              <a:path w="1971535" h="179903">
                <a:moveTo>
                  <a:pt x="0" y="0"/>
                </a:moveTo>
                <a:lnTo>
                  <a:pt x="1971535" y="0"/>
                </a:lnTo>
                <a:lnTo>
                  <a:pt x="1971535" y="179902"/>
                </a:lnTo>
                <a:lnTo>
                  <a:pt x="0" y="179902"/>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3" name="Freeform 13"/>
          <p:cNvSpPr/>
          <p:nvPr/>
        </p:nvSpPr>
        <p:spPr>
          <a:xfrm>
            <a:off x="312483" y="3235219"/>
            <a:ext cx="830042" cy="972231"/>
          </a:xfrm>
          <a:custGeom>
            <a:avLst/>
            <a:gdLst/>
            <a:ahLst/>
            <a:cxnLst/>
            <a:rect l="l" t="t" r="r" b="b"/>
            <a:pathLst>
              <a:path w="830042" h="972231">
                <a:moveTo>
                  <a:pt x="0" y="0"/>
                </a:moveTo>
                <a:lnTo>
                  <a:pt x="830042" y="0"/>
                </a:lnTo>
                <a:lnTo>
                  <a:pt x="830042" y="972231"/>
                </a:lnTo>
                <a:lnTo>
                  <a:pt x="0" y="972231"/>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4" name="Freeform 14"/>
          <p:cNvSpPr/>
          <p:nvPr/>
        </p:nvSpPr>
        <p:spPr>
          <a:xfrm flipH="1">
            <a:off x="16482961" y="8225799"/>
            <a:ext cx="981881" cy="742547"/>
          </a:xfrm>
          <a:custGeom>
            <a:avLst/>
            <a:gdLst/>
            <a:ahLst/>
            <a:cxnLst/>
            <a:rect l="l" t="t" r="r" b="b"/>
            <a:pathLst>
              <a:path w="981881" h="742547">
                <a:moveTo>
                  <a:pt x="981880" y="0"/>
                </a:moveTo>
                <a:lnTo>
                  <a:pt x="0" y="0"/>
                </a:lnTo>
                <a:lnTo>
                  <a:pt x="0" y="742548"/>
                </a:lnTo>
                <a:lnTo>
                  <a:pt x="981880" y="742548"/>
                </a:lnTo>
                <a:lnTo>
                  <a:pt x="98188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15" name="Freeform 15"/>
          <p:cNvSpPr/>
          <p:nvPr/>
        </p:nvSpPr>
        <p:spPr>
          <a:xfrm>
            <a:off x="-1028700" y="-1230571"/>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p:spPr>
      </p:sp>
      <p:sp>
        <p:nvSpPr>
          <p:cNvPr id="16" name="TextBox 16"/>
          <p:cNvSpPr txBox="1"/>
          <p:nvPr/>
        </p:nvSpPr>
        <p:spPr>
          <a:xfrm>
            <a:off x="2085237" y="762844"/>
            <a:ext cx="13868400" cy="1795363"/>
          </a:xfrm>
          <a:prstGeom prst="rect">
            <a:avLst/>
          </a:prstGeom>
        </p:spPr>
        <p:txBody>
          <a:bodyPr wrap="square" lIns="0" tIns="0" rIns="0" bIns="0" rtlCol="0" anchor="t">
            <a:spAutoFit/>
          </a:bodyPr>
          <a:lstStyle/>
          <a:p>
            <a:pPr algn="ctr">
              <a:lnSpc>
                <a:spcPts val="6999"/>
              </a:lnSpc>
            </a:pPr>
            <a:r>
              <a:rPr lang="en" sz="6999" b="1" dirty="0">
                <a:solidFill>
                  <a:srgbClr val="293A54"/>
                </a:solidFill>
                <a:latin typeface="Poppins Bold"/>
                <a:ea typeface="Poppins Bold"/>
                <a:cs typeface="Poppins Bold"/>
                <a:sym typeface="Poppins Bold"/>
              </a:rPr>
              <a:t>Management of private pharmacies</a:t>
            </a:r>
            <a:endParaRPr lang="en-US" sz="6999" b="1" dirty="0">
              <a:solidFill>
                <a:srgbClr val="293A54"/>
              </a:solidFill>
              <a:latin typeface="Poppins Bold"/>
              <a:ea typeface="Poppins Bold"/>
              <a:cs typeface="Poppins Bold"/>
              <a:sym typeface="Poppins Bold"/>
            </a:endParaRPr>
          </a:p>
        </p:txBody>
      </p:sp>
      <p:sp>
        <p:nvSpPr>
          <p:cNvPr id="17" name="TextBox 17"/>
          <p:cNvSpPr txBox="1"/>
          <p:nvPr/>
        </p:nvSpPr>
        <p:spPr>
          <a:xfrm>
            <a:off x="2109300" y="5622870"/>
            <a:ext cx="2327557" cy="1220847"/>
          </a:xfrm>
          <a:prstGeom prst="rect">
            <a:avLst/>
          </a:prstGeom>
        </p:spPr>
        <p:txBody>
          <a:bodyPr lIns="0" tIns="0" rIns="0" bIns="0" rtlCol="0" anchor="t">
            <a:spAutoFit/>
          </a:bodyPr>
          <a:lstStyle/>
          <a:p>
            <a:pPr algn="ctr">
              <a:lnSpc>
                <a:spcPts val="3220"/>
              </a:lnSpc>
            </a:pPr>
            <a:r>
              <a:rPr lang="en" sz="2400" dirty="0" smtClean="0"/>
              <a:t>high </a:t>
            </a:r>
            <a:r>
              <a:rPr lang="en" sz="2400" dirty="0"/>
              <a:t>flexibility of management decisions</a:t>
            </a:r>
            <a:endParaRPr lang="en-US" sz="2300" dirty="0">
              <a:solidFill>
                <a:srgbClr val="000000"/>
              </a:solidFill>
              <a:latin typeface="Garet"/>
              <a:ea typeface="Garet"/>
              <a:cs typeface="Garet"/>
              <a:sym typeface="Garet"/>
            </a:endParaRPr>
          </a:p>
        </p:txBody>
      </p:sp>
      <p:sp>
        <p:nvSpPr>
          <p:cNvPr id="18" name="TextBox 18"/>
          <p:cNvSpPr txBox="1"/>
          <p:nvPr/>
        </p:nvSpPr>
        <p:spPr>
          <a:xfrm>
            <a:off x="5691996" y="5777051"/>
            <a:ext cx="3398406" cy="810478"/>
          </a:xfrm>
          <a:prstGeom prst="rect">
            <a:avLst/>
          </a:prstGeom>
        </p:spPr>
        <p:txBody>
          <a:bodyPr lIns="0" tIns="0" rIns="0" bIns="0" rtlCol="0" anchor="t">
            <a:spAutoFit/>
          </a:bodyPr>
          <a:lstStyle/>
          <a:p>
            <a:pPr algn="ctr">
              <a:lnSpc>
                <a:spcPts val="3220"/>
              </a:lnSpc>
            </a:pPr>
            <a:r>
              <a:rPr lang="en" sz="2400" dirty="0" smtClean="0"/>
              <a:t>orientation </a:t>
            </a:r>
            <a:r>
              <a:rPr lang="en" sz="2400" dirty="0"/>
              <a:t>towards market mechanisms</a:t>
            </a:r>
            <a:endParaRPr lang="en-US" sz="2300" dirty="0">
              <a:solidFill>
                <a:srgbClr val="000000"/>
              </a:solidFill>
              <a:latin typeface="Garet"/>
              <a:ea typeface="Garet"/>
              <a:cs typeface="Garet"/>
              <a:sym typeface="Garet"/>
            </a:endParaRPr>
          </a:p>
        </p:txBody>
      </p:sp>
      <p:sp>
        <p:nvSpPr>
          <p:cNvPr id="19" name="TextBox 19"/>
          <p:cNvSpPr txBox="1"/>
          <p:nvPr/>
        </p:nvSpPr>
        <p:spPr>
          <a:xfrm>
            <a:off x="9668438" y="5530538"/>
            <a:ext cx="3129311" cy="1185581"/>
          </a:xfrm>
          <a:prstGeom prst="rect">
            <a:avLst/>
          </a:prstGeom>
        </p:spPr>
        <p:txBody>
          <a:bodyPr lIns="0" tIns="0" rIns="0" bIns="0" rtlCol="0" anchor="t">
            <a:spAutoFit/>
          </a:bodyPr>
          <a:lstStyle/>
          <a:p>
            <a:pPr algn="ctr">
              <a:lnSpc>
                <a:spcPts val="3092"/>
              </a:lnSpc>
            </a:pPr>
            <a:r>
              <a:rPr lang="en" sz="2400" dirty="0" smtClean="0"/>
              <a:t>active </a:t>
            </a:r>
            <a:r>
              <a:rPr lang="en" sz="2400" dirty="0"/>
              <a:t>use of marketing tools</a:t>
            </a:r>
            <a:endParaRPr lang="en-US" sz="2209" dirty="0">
              <a:solidFill>
                <a:srgbClr val="000000"/>
              </a:solidFill>
              <a:latin typeface="Garet"/>
              <a:ea typeface="Garet"/>
              <a:cs typeface="Garet"/>
              <a:sym typeface="Garet"/>
            </a:endParaRPr>
          </a:p>
        </p:txBody>
      </p:sp>
      <p:sp>
        <p:nvSpPr>
          <p:cNvPr id="20" name="TextBox 20"/>
          <p:cNvSpPr txBox="1"/>
          <p:nvPr/>
        </p:nvSpPr>
        <p:spPr>
          <a:xfrm>
            <a:off x="13319270" y="5444403"/>
            <a:ext cx="3257953" cy="1220847"/>
          </a:xfrm>
          <a:prstGeom prst="rect">
            <a:avLst/>
          </a:prstGeom>
        </p:spPr>
        <p:txBody>
          <a:bodyPr lIns="0" tIns="0" rIns="0" bIns="0" rtlCol="0" anchor="t">
            <a:spAutoFit/>
          </a:bodyPr>
          <a:lstStyle/>
          <a:p>
            <a:pPr algn="ctr">
              <a:lnSpc>
                <a:spcPts val="3220"/>
              </a:lnSpc>
            </a:pPr>
            <a:r>
              <a:rPr lang="en" sz="2400" dirty="0" err="1" smtClean="0"/>
              <a:t>personal</a:t>
            </a:r>
            <a:r>
              <a:rPr lang="en" sz="2400" dirty="0" smtClean="0"/>
              <a:t> </a:t>
            </a:r>
            <a:r>
              <a:rPr lang="en" sz="2400" dirty="0" err="1"/>
              <a:t>responsibility</a:t>
            </a:r>
            <a:r>
              <a:rPr lang="en" sz="2400" dirty="0"/>
              <a:t> </a:t>
            </a:r>
            <a:r>
              <a:rPr lang="en" sz="2400" dirty="0" err="1"/>
              <a:t>owner</a:t>
            </a:r>
            <a:r>
              <a:rPr lang="en" sz="2400" dirty="0"/>
              <a:t> </a:t>
            </a:r>
            <a:r>
              <a:rPr lang="en" sz="2400" dirty="0" err="1"/>
              <a:t>or</a:t>
            </a:r>
            <a:r>
              <a:rPr lang="en" sz="2400" dirty="0"/>
              <a:t> </a:t>
            </a:r>
            <a:r>
              <a:rPr lang="en" sz="2400" dirty="0" err="1"/>
              <a:t>manager</a:t>
            </a:r>
            <a:endParaRPr lang="en-US" sz="2300" dirty="0">
              <a:solidFill>
                <a:srgbClr val="000000"/>
              </a:solidFill>
              <a:latin typeface="Garet"/>
              <a:ea typeface="Garet"/>
              <a:cs typeface="Garet"/>
              <a:sym typeface="Garet"/>
            </a:endParaRPr>
          </a:p>
        </p:txBody>
      </p:sp>
      <p:sp>
        <p:nvSpPr>
          <p:cNvPr id="21" name="Прямоугольник 20"/>
          <p:cNvSpPr/>
          <p:nvPr/>
        </p:nvSpPr>
        <p:spPr>
          <a:xfrm>
            <a:off x="2085237" y="8135407"/>
            <a:ext cx="14145363" cy="830997"/>
          </a:xfrm>
          <a:prstGeom prst="rect">
            <a:avLst/>
          </a:prstGeom>
        </p:spPr>
        <p:txBody>
          <a:bodyPr wrap="square">
            <a:spAutoFit/>
          </a:bodyPr>
          <a:lstStyle/>
          <a:p>
            <a:pPr>
              <a:spcAft>
                <a:spcPts val="0"/>
              </a:spcAft>
            </a:pPr>
            <a:r>
              <a:rPr lang="en" sz="2400" dirty="0" err="1">
                <a:latin typeface="Times New Roman" panose="02020603050405020304" pitchFamily="18" charset="0"/>
                <a:ea typeface="Times New Roman" panose="02020603050405020304" pitchFamily="18" charset="0"/>
              </a:rPr>
              <a:t>Private </a:t>
            </a:r>
            <a:r>
              <a:rPr lang="en" sz="2400" dirty="0">
                <a:latin typeface="Times New Roman" panose="02020603050405020304" pitchFamily="18" charset="0"/>
                <a:ea typeface="Times New Roman" panose="02020603050405020304" pitchFamily="18" charset="0"/>
              </a:rPr>
              <a:t>pharmacies </a:t>
            </a:r>
            <a:r>
              <a:rPr lang="en" sz="2400" dirty="0" err="1">
                <a:latin typeface="Times New Roman" panose="02020603050405020304" pitchFamily="18" charset="0"/>
                <a:ea typeface="Times New Roman" panose="02020603050405020304" pitchFamily="18" charset="0"/>
              </a:rPr>
              <a:t>operate </a:t>
            </a:r>
            <a:r>
              <a:rPr lang="en" sz="2400" dirty="0">
                <a:latin typeface="Times New Roman" panose="02020603050405020304" pitchFamily="18" charset="0"/>
                <a:ea typeface="Times New Roman" panose="02020603050405020304" pitchFamily="18" charset="0"/>
              </a:rPr>
              <a:t>on </a:t>
            </a:r>
            <a:r>
              <a:rPr lang="en" sz="2400" dirty="0" err="1">
                <a:latin typeface="Times New Roman" panose="02020603050405020304" pitchFamily="18" charset="0"/>
                <a:ea typeface="Times New Roman" panose="02020603050405020304" pitchFamily="18" charset="0"/>
              </a:rPr>
              <a:t>the basis of</a:t>
            </a:r>
            <a:r>
              <a:rPr lang="en" sz="2400" dirty="0">
                <a:latin typeface="Times New Roman" panose="02020603050405020304" pitchFamily="18" charset="0"/>
                <a:ea typeface="Times New Roman" panose="02020603050405020304" pitchFamily="18" charset="0"/>
              </a:rPr>
              <a:t> </a:t>
            </a:r>
            <a:r>
              <a:rPr lang="en" sz="2400" dirty="0" err="1">
                <a:latin typeface="Times New Roman" panose="02020603050405020304" pitchFamily="18" charset="0"/>
                <a:ea typeface="Times New Roman" panose="02020603050405020304" pitchFamily="18" charset="0"/>
              </a:rPr>
              <a:t>private</a:t>
            </a:r>
            <a:r>
              <a:rPr lang="en" sz="2400" dirty="0">
                <a:latin typeface="Times New Roman" panose="02020603050405020304" pitchFamily="18" charset="0"/>
                <a:ea typeface="Times New Roman" panose="02020603050405020304" pitchFamily="18" charset="0"/>
              </a:rPr>
              <a:t> </a:t>
            </a:r>
            <a:r>
              <a:rPr lang="en" sz="2400" dirty="0" err="1">
                <a:latin typeface="Times New Roman" panose="02020603050405020304" pitchFamily="18" charset="0"/>
                <a:ea typeface="Times New Roman" panose="02020603050405020304" pitchFamily="18" charset="0"/>
              </a:rPr>
              <a:t>property </a:t>
            </a:r>
            <a:r>
              <a:rPr lang="en" sz="2400" dirty="0">
                <a:latin typeface="Times New Roman" panose="02020603050405020304" pitchFamily="18" charset="0"/>
                <a:ea typeface="Times New Roman" panose="02020603050405020304" pitchFamily="18" charset="0"/>
              </a:rPr>
              <a:t>and </a:t>
            </a:r>
            <a:r>
              <a:rPr lang="en" sz="2400" dirty="0" err="1">
                <a:latin typeface="Times New Roman" panose="02020603050405020304" pitchFamily="18" charset="0"/>
                <a:ea typeface="Times New Roman" panose="02020603050405020304" pitchFamily="18" charset="0"/>
              </a:rPr>
              <a:t>focused </a:t>
            </a:r>
            <a:r>
              <a:rPr lang="en" sz="2400" dirty="0">
                <a:latin typeface="Times New Roman" panose="02020603050405020304" pitchFamily="18" charset="0"/>
                <a:ea typeface="Times New Roman" panose="02020603050405020304" pitchFamily="18" charset="0"/>
              </a:rPr>
              <a:t>on </a:t>
            </a:r>
            <a:r>
              <a:rPr lang="en" sz="2400" dirty="0" err="1">
                <a:latin typeface="Times New Roman" panose="02020603050405020304" pitchFamily="18" charset="0"/>
                <a:ea typeface="Times New Roman" panose="02020603050405020304" pitchFamily="18" charset="0"/>
              </a:rPr>
              <a:t>obtaining</a:t>
            </a:r>
            <a:r>
              <a:rPr lang="en" sz="2400" dirty="0">
                <a:latin typeface="Times New Roman" panose="02020603050405020304" pitchFamily="18" charset="0"/>
                <a:ea typeface="Times New Roman" panose="02020603050405020304" pitchFamily="18" charset="0"/>
              </a:rPr>
              <a:t> </a:t>
            </a:r>
            <a:r>
              <a:rPr lang="en" sz="2400" dirty="0" err="1">
                <a:latin typeface="Times New Roman" panose="02020603050405020304" pitchFamily="18" charset="0"/>
                <a:ea typeface="Times New Roman" panose="02020603050405020304" pitchFamily="18" charset="0"/>
              </a:rPr>
              <a:t>profit </a:t>
            </a:r>
            <a:r>
              <a:rPr lang="en" sz="2400" dirty="0">
                <a:latin typeface="Times New Roman" panose="02020603050405020304" pitchFamily="18" charset="0"/>
                <a:ea typeface="Times New Roman" panose="02020603050405020304" pitchFamily="18" charset="0"/>
              </a:rPr>
              <a:t>if </a:t>
            </a:r>
            <a:r>
              <a:rPr lang="en" sz="2400" dirty="0" err="1">
                <a:latin typeface="Times New Roman" panose="02020603050405020304" pitchFamily="18" charset="0"/>
                <a:ea typeface="Times New Roman" panose="02020603050405020304" pitchFamily="18" charset="0"/>
              </a:rPr>
              <a:t>observed</a:t>
            </a:r>
            <a:r>
              <a:rPr lang="en" sz="2400" dirty="0">
                <a:latin typeface="Times New Roman" panose="02020603050405020304" pitchFamily="18" charset="0"/>
                <a:ea typeface="Times New Roman" panose="02020603050405020304" pitchFamily="18" charset="0"/>
              </a:rPr>
              <a:t> </a:t>
            </a:r>
            <a:r>
              <a:rPr lang="en" sz="2400" dirty="0" err="1">
                <a:latin typeface="Times New Roman" panose="02020603050405020304" pitchFamily="18" charset="0"/>
                <a:ea typeface="Times New Roman" panose="02020603050405020304" pitchFamily="18" charset="0"/>
              </a:rPr>
              <a:t>requirements </a:t>
            </a:r>
            <a:r>
              <a:rPr lang="en" sz="2400" dirty="0">
                <a:latin typeface="Times New Roman" panose="02020603050405020304" pitchFamily="18" charset="0"/>
                <a:ea typeface="Times New Roman" panose="02020603050405020304" pitchFamily="18" charset="0"/>
              </a:rPr>
              <a:t>of pharmaceutical </a:t>
            </a:r>
            <a:r>
              <a:rPr lang="en" sz="2400" dirty="0" err="1">
                <a:latin typeface="Times New Roman" panose="02020603050405020304" pitchFamily="18" charset="0"/>
                <a:ea typeface="Times New Roman" panose="02020603050405020304" pitchFamily="18" charset="0"/>
              </a:rPr>
              <a:t>legislation </a:t>
            </a:r>
            <a:r>
              <a:rPr lang="en" sz="2400" dirty="0">
                <a:latin typeface="Times New Roman" panose="02020603050405020304" pitchFamily="18" charset="0"/>
                <a:ea typeface="Times New Roman" panose="02020603050405020304" pitchFamily="18" charset="0"/>
              </a:rPr>
              <a:t>.</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02502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435455" y="4207450"/>
            <a:ext cx="3854338" cy="3303758"/>
          </a:xfrm>
          <a:custGeom>
            <a:avLst/>
            <a:gdLst/>
            <a:ahLst/>
            <a:cxnLst/>
            <a:rect l="l" t="t" r="r" b="b"/>
            <a:pathLst>
              <a:path w="3911488" h="3911488">
                <a:moveTo>
                  <a:pt x="0" y="0"/>
                </a:moveTo>
                <a:lnTo>
                  <a:pt x="3911488" y="0"/>
                </a:lnTo>
                <a:lnTo>
                  <a:pt x="3911488" y="3911487"/>
                </a:lnTo>
                <a:lnTo>
                  <a:pt x="0" y="391148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3" name="Freeform 3"/>
          <p:cNvSpPr/>
          <p:nvPr/>
        </p:nvSpPr>
        <p:spPr>
          <a:xfrm>
            <a:off x="9480293" y="4271651"/>
            <a:ext cx="3582436" cy="3239558"/>
          </a:xfrm>
          <a:custGeom>
            <a:avLst/>
            <a:gdLst/>
            <a:ahLst/>
            <a:cxnLst/>
            <a:rect l="l" t="t" r="r" b="b"/>
            <a:pathLst>
              <a:path w="3505603" h="3505603">
                <a:moveTo>
                  <a:pt x="0" y="0"/>
                </a:moveTo>
                <a:lnTo>
                  <a:pt x="3505602" y="0"/>
                </a:lnTo>
                <a:lnTo>
                  <a:pt x="3505602" y="3505603"/>
                </a:lnTo>
                <a:lnTo>
                  <a:pt x="0" y="350560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4" name="Freeform 4"/>
          <p:cNvSpPr/>
          <p:nvPr/>
        </p:nvSpPr>
        <p:spPr>
          <a:xfrm>
            <a:off x="13262120" y="4315505"/>
            <a:ext cx="3578080" cy="3233283"/>
          </a:xfrm>
          <a:custGeom>
            <a:avLst/>
            <a:gdLst/>
            <a:ahLst/>
            <a:cxnLst/>
            <a:rect l="l" t="t" r="r" b="b"/>
            <a:pathLst>
              <a:path w="3505603" h="3505603">
                <a:moveTo>
                  <a:pt x="0" y="0"/>
                </a:moveTo>
                <a:lnTo>
                  <a:pt x="3505603" y="0"/>
                </a:lnTo>
                <a:lnTo>
                  <a:pt x="3505603" y="3505603"/>
                </a:lnTo>
                <a:lnTo>
                  <a:pt x="0" y="350560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5" name="Freeform 5"/>
          <p:cNvSpPr/>
          <p:nvPr/>
        </p:nvSpPr>
        <p:spPr>
          <a:xfrm>
            <a:off x="6951013" y="3622561"/>
            <a:ext cx="789132" cy="1059238"/>
          </a:xfrm>
          <a:custGeom>
            <a:avLst/>
            <a:gdLst/>
            <a:ahLst/>
            <a:cxnLst/>
            <a:rect l="l" t="t" r="r" b="b"/>
            <a:pathLst>
              <a:path w="789132" h="1059238">
                <a:moveTo>
                  <a:pt x="0" y="0"/>
                </a:moveTo>
                <a:lnTo>
                  <a:pt x="789133" y="0"/>
                </a:lnTo>
                <a:lnTo>
                  <a:pt x="789133" y="1059238"/>
                </a:lnTo>
                <a:lnTo>
                  <a:pt x="0" y="105923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6" name="Freeform 6"/>
          <p:cNvSpPr/>
          <p:nvPr/>
        </p:nvSpPr>
        <p:spPr>
          <a:xfrm>
            <a:off x="10512627" y="3729121"/>
            <a:ext cx="1174235" cy="1172767"/>
          </a:xfrm>
          <a:custGeom>
            <a:avLst/>
            <a:gdLst/>
            <a:ahLst/>
            <a:cxnLst/>
            <a:rect l="l" t="t" r="r" b="b"/>
            <a:pathLst>
              <a:path w="1174235" h="1172767">
                <a:moveTo>
                  <a:pt x="0" y="0"/>
                </a:moveTo>
                <a:lnTo>
                  <a:pt x="1174234" y="0"/>
                </a:lnTo>
                <a:lnTo>
                  <a:pt x="1174234" y="1172767"/>
                </a:lnTo>
                <a:lnTo>
                  <a:pt x="0" y="1172767"/>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7" name="Freeform 7"/>
          <p:cNvSpPr/>
          <p:nvPr/>
        </p:nvSpPr>
        <p:spPr>
          <a:xfrm>
            <a:off x="1242968" y="4152180"/>
            <a:ext cx="3935946" cy="3359028"/>
          </a:xfrm>
          <a:custGeom>
            <a:avLst/>
            <a:gdLst/>
            <a:ahLst/>
            <a:cxnLst/>
            <a:rect l="l" t="t" r="r" b="b"/>
            <a:pathLst>
              <a:path w="4060220" h="4060220">
                <a:moveTo>
                  <a:pt x="0" y="0"/>
                </a:moveTo>
                <a:lnTo>
                  <a:pt x="4060220" y="0"/>
                </a:lnTo>
                <a:lnTo>
                  <a:pt x="4060220" y="4060220"/>
                </a:lnTo>
                <a:lnTo>
                  <a:pt x="0" y="406022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8" name="Freeform 8"/>
          <p:cNvSpPr/>
          <p:nvPr/>
        </p:nvSpPr>
        <p:spPr>
          <a:xfrm>
            <a:off x="2788384" y="4207450"/>
            <a:ext cx="1296864" cy="1388878"/>
          </a:xfrm>
          <a:custGeom>
            <a:avLst/>
            <a:gdLst/>
            <a:ahLst/>
            <a:cxnLst/>
            <a:rect l="l" t="t" r="r" b="b"/>
            <a:pathLst>
              <a:path w="1296864" h="1388878">
                <a:moveTo>
                  <a:pt x="0" y="0"/>
                </a:moveTo>
                <a:lnTo>
                  <a:pt x="1296865" y="0"/>
                </a:lnTo>
                <a:lnTo>
                  <a:pt x="1296865" y="1388877"/>
                </a:lnTo>
                <a:lnTo>
                  <a:pt x="0" y="138887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9" name="Freeform 9"/>
          <p:cNvSpPr/>
          <p:nvPr/>
        </p:nvSpPr>
        <p:spPr>
          <a:xfrm>
            <a:off x="14384044" y="3620629"/>
            <a:ext cx="1271650" cy="1281259"/>
          </a:xfrm>
          <a:custGeom>
            <a:avLst/>
            <a:gdLst/>
            <a:ahLst/>
            <a:cxnLst/>
            <a:rect l="l" t="t" r="r" b="b"/>
            <a:pathLst>
              <a:path w="1271650" h="1281259">
                <a:moveTo>
                  <a:pt x="0" y="0"/>
                </a:moveTo>
                <a:lnTo>
                  <a:pt x="1271650" y="0"/>
                </a:lnTo>
                <a:lnTo>
                  <a:pt x="1271650" y="1281259"/>
                </a:lnTo>
                <a:lnTo>
                  <a:pt x="0" y="128125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a:ln cap="sq">
            <a:noFill/>
            <a:prstDash val="solid"/>
            <a:miter/>
          </a:ln>
        </p:spPr>
      </p:sp>
      <p:sp>
        <p:nvSpPr>
          <p:cNvPr id="10" name="Freeform 10"/>
          <p:cNvSpPr/>
          <p:nvPr/>
        </p:nvSpPr>
        <p:spPr>
          <a:xfrm rot="-406515">
            <a:off x="15174647" y="120837"/>
            <a:ext cx="4235136" cy="2874598"/>
          </a:xfrm>
          <a:custGeom>
            <a:avLst/>
            <a:gdLst/>
            <a:ahLst/>
            <a:cxnLst/>
            <a:rect l="l" t="t" r="r" b="b"/>
            <a:pathLst>
              <a:path w="4235136" h="2874598">
                <a:moveTo>
                  <a:pt x="0" y="0"/>
                </a:moveTo>
                <a:lnTo>
                  <a:pt x="4235135" y="0"/>
                </a:lnTo>
                <a:lnTo>
                  <a:pt x="4235135" y="2874599"/>
                </a:lnTo>
                <a:lnTo>
                  <a:pt x="0" y="2874599"/>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1" name="Freeform 11"/>
          <p:cNvSpPr/>
          <p:nvPr/>
        </p:nvSpPr>
        <p:spPr>
          <a:xfrm rot="-5258917">
            <a:off x="454160" y="7753145"/>
            <a:ext cx="2840980" cy="3010310"/>
          </a:xfrm>
          <a:custGeom>
            <a:avLst/>
            <a:gdLst/>
            <a:ahLst/>
            <a:cxnLst/>
            <a:rect l="l" t="t" r="r" b="b"/>
            <a:pathLst>
              <a:path w="2840980" h="3010310">
                <a:moveTo>
                  <a:pt x="0" y="0"/>
                </a:moveTo>
                <a:lnTo>
                  <a:pt x="2840979" y="0"/>
                </a:lnTo>
                <a:lnTo>
                  <a:pt x="2840979" y="3010310"/>
                </a:lnTo>
                <a:lnTo>
                  <a:pt x="0" y="3010310"/>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2" name="Freeform 12"/>
          <p:cNvSpPr/>
          <p:nvPr/>
        </p:nvSpPr>
        <p:spPr>
          <a:xfrm>
            <a:off x="8067217" y="2884229"/>
            <a:ext cx="1971535" cy="179903"/>
          </a:xfrm>
          <a:custGeom>
            <a:avLst/>
            <a:gdLst/>
            <a:ahLst/>
            <a:cxnLst/>
            <a:rect l="l" t="t" r="r" b="b"/>
            <a:pathLst>
              <a:path w="1971535" h="179903">
                <a:moveTo>
                  <a:pt x="0" y="0"/>
                </a:moveTo>
                <a:lnTo>
                  <a:pt x="1971535" y="0"/>
                </a:lnTo>
                <a:lnTo>
                  <a:pt x="1971535" y="179902"/>
                </a:lnTo>
                <a:lnTo>
                  <a:pt x="0" y="179902"/>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3" name="Freeform 13"/>
          <p:cNvSpPr/>
          <p:nvPr/>
        </p:nvSpPr>
        <p:spPr>
          <a:xfrm>
            <a:off x="312483" y="3235219"/>
            <a:ext cx="830042" cy="972231"/>
          </a:xfrm>
          <a:custGeom>
            <a:avLst/>
            <a:gdLst/>
            <a:ahLst/>
            <a:cxnLst/>
            <a:rect l="l" t="t" r="r" b="b"/>
            <a:pathLst>
              <a:path w="830042" h="972231">
                <a:moveTo>
                  <a:pt x="0" y="0"/>
                </a:moveTo>
                <a:lnTo>
                  <a:pt x="830042" y="0"/>
                </a:lnTo>
                <a:lnTo>
                  <a:pt x="830042" y="972231"/>
                </a:lnTo>
                <a:lnTo>
                  <a:pt x="0" y="972231"/>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4" name="Freeform 14"/>
          <p:cNvSpPr/>
          <p:nvPr/>
        </p:nvSpPr>
        <p:spPr>
          <a:xfrm flipH="1">
            <a:off x="16482961" y="8225799"/>
            <a:ext cx="981881" cy="742547"/>
          </a:xfrm>
          <a:custGeom>
            <a:avLst/>
            <a:gdLst/>
            <a:ahLst/>
            <a:cxnLst/>
            <a:rect l="l" t="t" r="r" b="b"/>
            <a:pathLst>
              <a:path w="981881" h="742547">
                <a:moveTo>
                  <a:pt x="981880" y="0"/>
                </a:moveTo>
                <a:lnTo>
                  <a:pt x="0" y="0"/>
                </a:lnTo>
                <a:lnTo>
                  <a:pt x="0" y="742548"/>
                </a:lnTo>
                <a:lnTo>
                  <a:pt x="981880" y="742548"/>
                </a:lnTo>
                <a:lnTo>
                  <a:pt x="98188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15" name="Freeform 15"/>
          <p:cNvSpPr/>
          <p:nvPr/>
        </p:nvSpPr>
        <p:spPr>
          <a:xfrm>
            <a:off x="-1028700" y="-1230571"/>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p:spPr>
      </p:sp>
      <p:sp>
        <p:nvSpPr>
          <p:cNvPr id="16" name="TextBox 16"/>
          <p:cNvSpPr txBox="1"/>
          <p:nvPr/>
        </p:nvSpPr>
        <p:spPr>
          <a:xfrm>
            <a:off x="2085237" y="762844"/>
            <a:ext cx="13868400" cy="1795363"/>
          </a:xfrm>
          <a:prstGeom prst="rect">
            <a:avLst/>
          </a:prstGeom>
        </p:spPr>
        <p:txBody>
          <a:bodyPr wrap="square" lIns="0" tIns="0" rIns="0" bIns="0" rtlCol="0" anchor="t">
            <a:spAutoFit/>
          </a:bodyPr>
          <a:lstStyle/>
          <a:p>
            <a:pPr algn="ctr">
              <a:lnSpc>
                <a:spcPts val="6999"/>
              </a:lnSpc>
            </a:pPr>
            <a:r>
              <a:rPr lang="en" sz="6999" b="1" dirty="0">
                <a:solidFill>
                  <a:srgbClr val="293A54"/>
                </a:solidFill>
                <a:latin typeface="Poppins Bold"/>
                <a:ea typeface="Poppins Bold"/>
                <a:cs typeface="Poppins Bold"/>
                <a:sym typeface="Poppins Bold"/>
              </a:rPr>
              <a:t>Management of network pharmacies</a:t>
            </a:r>
            <a:endParaRPr lang="en-US" sz="6999" b="1" dirty="0">
              <a:solidFill>
                <a:srgbClr val="293A54"/>
              </a:solidFill>
              <a:latin typeface="Poppins Bold"/>
              <a:ea typeface="Poppins Bold"/>
              <a:cs typeface="Poppins Bold"/>
              <a:sym typeface="Poppins Bold"/>
            </a:endParaRPr>
          </a:p>
        </p:txBody>
      </p:sp>
      <p:sp>
        <p:nvSpPr>
          <p:cNvPr id="17" name="TextBox 17"/>
          <p:cNvSpPr txBox="1"/>
          <p:nvPr/>
        </p:nvSpPr>
        <p:spPr>
          <a:xfrm>
            <a:off x="2109300" y="5622870"/>
            <a:ext cx="2327557" cy="1220847"/>
          </a:xfrm>
          <a:prstGeom prst="rect">
            <a:avLst/>
          </a:prstGeom>
        </p:spPr>
        <p:txBody>
          <a:bodyPr lIns="0" tIns="0" rIns="0" bIns="0" rtlCol="0" anchor="t">
            <a:spAutoFit/>
          </a:bodyPr>
          <a:lstStyle/>
          <a:p>
            <a:pPr algn="ctr">
              <a:lnSpc>
                <a:spcPts val="3220"/>
              </a:lnSpc>
            </a:pPr>
            <a:r>
              <a:rPr lang="en" sz="2400" dirty="0" smtClean="0"/>
              <a:t>centralization </a:t>
            </a:r>
            <a:r>
              <a:rPr lang="en" sz="2400" dirty="0"/>
              <a:t>of strategic decisions</a:t>
            </a:r>
            <a:endParaRPr lang="en-US" sz="2300" dirty="0">
              <a:solidFill>
                <a:srgbClr val="000000"/>
              </a:solidFill>
              <a:latin typeface="Garet"/>
              <a:ea typeface="Garet"/>
              <a:cs typeface="Garet"/>
              <a:sym typeface="Garet"/>
            </a:endParaRPr>
          </a:p>
        </p:txBody>
      </p:sp>
      <p:sp>
        <p:nvSpPr>
          <p:cNvPr id="18" name="TextBox 18"/>
          <p:cNvSpPr txBox="1"/>
          <p:nvPr/>
        </p:nvSpPr>
        <p:spPr>
          <a:xfrm>
            <a:off x="5691996" y="5777051"/>
            <a:ext cx="3398406" cy="810478"/>
          </a:xfrm>
          <a:prstGeom prst="rect">
            <a:avLst/>
          </a:prstGeom>
        </p:spPr>
        <p:txBody>
          <a:bodyPr lIns="0" tIns="0" rIns="0" bIns="0" rtlCol="0" anchor="t">
            <a:spAutoFit/>
          </a:bodyPr>
          <a:lstStyle/>
          <a:p>
            <a:pPr algn="ctr">
              <a:lnSpc>
                <a:spcPts val="3220"/>
              </a:lnSpc>
            </a:pPr>
            <a:r>
              <a:rPr lang="en" sz="2400" dirty="0" smtClean="0"/>
              <a:t>standardization of </a:t>
            </a:r>
            <a:r>
              <a:rPr lang="en" sz="2400" dirty="0"/>
              <a:t>business processes</a:t>
            </a:r>
            <a:endParaRPr lang="en-US" sz="2300" dirty="0">
              <a:solidFill>
                <a:srgbClr val="000000"/>
              </a:solidFill>
              <a:latin typeface="Garet"/>
              <a:ea typeface="Garet"/>
              <a:cs typeface="Garet"/>
              <a:sym typeface="Garet"/>
            </a:endParaRPr>
          </a:p>
        </p:txBody>
      </p:sp>
      <p:sp>
        <p:nvSpPr>
          <p:cNvPr id="19" name="TextBox 19"/>
          <p:cNvSpPr txBox="1"/>
          <p:nvPr/>
        </p:nvSpPr>
        <p:spPr>
          <a:xfrm>
            <a:off x="9668438" y="5530538"/>
            <a:ext cx="3129311" cy="788036"/>
          </a:xfrm>
          <a:prstGeom prst="rect">
            <a:avLst/>
          </a:prstGeom>
        </p:spPr>
        <p:txBody>
          <a:bodyPr lIns="0" tIns="0" rIns="0" bIns="0" rtlCol="0" anchor="t">
            <a:spAutoFit/>
          </a:bodyPr>
          <a:lstStyle/>
          <a:p>
            <a:pPr algn="ctr">
              <a:lnSpc>
                <a:spcPts val="3092"/>
              </a:lnSpc>
            </a:pPr>
            <a:r>
              <a:rPr lang="en" sz="2400" dirty="0" smtClean="0"/>
              <a:t>use of </a:t>
            </a:r>
            <a:r>
              <a:rPr lang="en" sz="2400" dirty="0"/>
              <a:t>modern information systems</a:t>
            </a:r>
            <a:endParaRPr lang="en-US" sz="2209" dirty="0">
              <a:solidFill>
                <a:srgbClr val="000000"/>
              </a:solidFill>
              <a:latin typeface="Garet"/>
              <a:ea typeface="Garet"/>
              <a:cs typeface="Garet"/>
              <a:sym typeface="Garet"/>
            </a:endParaRPr>
          </a:p>
        </p:txBody>
      </p:sp>
      <p:sp>
        <p:nvSpPr>
          <p:cNvPr id="20" name="TextBox 20"/>
          <p:cNvSpPr txBox="1"/>
          <p:nvPr/>
        </p:nvSpPr>
        <p:spPr>
          <a:xfrm>
            <a:off x="13319270" y="5444403"/>
            <a:ext cx="3257953" cy="1220847"/>
          </a:xfrm>
          <a:prstGeom prst="rect">
            <a:avLst/>
          </a:prstGeom>
        </p:spPr>
        <p:txBody>
          <a:bodyPr lIns="0" tIns="0" rIns="0" bIns="0" rtlCol="0" anchor="t">
            <a:spAutoFit/>
          </a:bodyPr>
          <a:lstStyle/>
          <a:p>
            <a:pPr algn="ctr">
              <a:lnSpc>
                <a:spcPts val="3220"/>
              </a:lnSpc>
            </a:pPr>
            <a:r>
              <a:rPr lang="en" sz="2400" dirty="0"/>
              <a:t>separation of functions between the central office and the pharmacy</a:t>
            </a:r>
            <a:endParaRPr lang="en-US" sz="2300" dirty="0">
              <a:solidFill>
                <a:srgbClr val="000000"/>
              </a:solidFill>
              <a:latin typeface="Garet"/>
              <a:ea typeface="Garet"/>
              <a:cs typeface="Garet"/>
              <a:sym typeface="Garet"/>
            </a:endParaRPr>
          </a:p>
        </p:txBody>
      </p:sp>
      <p:sp>
        <p:nvSpPr>
          <p:cNvPr id="21" name="Прямоугольник 20"/>
          <p:cNvSpPr/>
          <p:nvPr/>
        </p:nvSpPr>
        <p:spPr>
          <a:xfrm>
            <a:off x="2085237" y="8135407"/>
            <a:ext cx="14145363" cy="830997"/>
          </a:xfrm>
          <a:prstGeom prst="rect">
            <a:avLst/>
          </a:prstGeom>
        </p:spPr>
        <p:txBody>
          <a:bodyPr wrap="square">
            <a:spAutoFit/>
          </a:bodyPr>
          <a:lstStyle/>
          <a:p>
            <a:r>
              <a:rPr lang="en" sz="2400" dirty="0"/>
              <a:t>Network pharmacies are complex organizational systems that include a central office and individual pharmacy units.</a:t>
            </a:r>
          </a:p>
        </p:txBody>
      </p:sp>
    </p:spTree>
    <p:extLst>
      <p:ext uri="{BB962C8B-B14F-4D97-AF65-F5344CB8AC3E}">
        <p14:creationId xmlns:p14="http://schemas.microsoft.com/office/powerpoint/2010/main" val="3438694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06515">
            <a:off x="284822" y="373557"/>
            <a:ext cx="3030988" cy="2230840"/>
          </a:xfrm>
          <a:custGeom>
            <a:avLst/>
            <a:gdLst/>
            <a:ahLst/>
            <a:cxnLst/>
            <a:rect l="l" t="t" r="r" b="b"/>
            <a:pathLst>
              <a:path w="4235136" h="2874598">
                <a:moveTo>
                  <a:pt x="0" y="0"/>
                </a:moveTo>
                <a:lnTo>
                  <a:pt x="4235136" y="0"/>
                </a:lnTo>
                <a:lnTo>
                  <a:pt x="4235136" y="2874599"/>
                </a:lnTo>
                <a:lnTo>
                  <a:pt x="0" y="287459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5258917">
            <a:off x="454160" y="7753145"/>
            <a:ext cx="2840980" cy="3010310"/>
          </a:xfrm>
          <a:custGeom>
            <a:avLst/>
            <a:gdLst/>
            <a:ahLst/>
            <a:cxnLst/>
            <a:rect l="l" t="t" r="r" b="b"/>
            <a:pathLst>
              <a:path w="2840980" h="3010310">
                <a:moveTo>
                  <a:pt x="0" y="0"/>
                </a:moveTo>
                <a:lnTo>
                  <a:pt x="2840979" y="0"/>
                </a:lnTo>
                <a:lnTo>
                  <a:pt x="2840979" y="3010310"/>
                </a:lnTo>
                <a:lnTo>
                  <a:pt x="0" y="301031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8158233" y="2486663"/>
            <a:ext cx="1971535" cy="179903"/>
          </a:xfrm>
          <a:custGeom>
            <a:avLst/>
            <a:gdLst/>
            <a:ahLst/>
            <a:cxnLst/>
            <a:rect l="l" t="t" r="r" b="b"/>
            <a:pathLst>
              <a:path w="1971535" h="179903">
                <a:moveTo>
                  <a:pt x="0" y="0"/>
                </a:moveTo>
                <a:lnTo>
                  <a:pt x="1971534" y="0"/>
                </a:lnTo>
                <a:lnTo>
                  <a:pt x="1971534" y="179903"/>
                </a:lnTo>
                <a:lnTo>
                  <a:pt x="0" y="17990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312483" y="3235219"/>
            <a:ext cx="830042" cy="972231"/>
          </a:xfrm>
          <a:custGeom>
            <a:avLst/>
            <a:gdLst/>
            <a:ahLst/>
            <a:cxnLst/>
            <a:rect l="l" t="t" r="r" b="b"/>
            <a:pathLst>
              <a:path w="830042" h="972231">
                <a:moveTo>
                  <a:pt x="0" y="0"/>
                </a:moveTo>
                <a:lnTo>
                  <a:pt x="830042" y="0"/>
                </a:lnTo>
                <a:lnTo>
                  <a:pt x="830042" y="972231"/>
                </a:lnTo>
                <a:lnTo>
                  <a:pt x="0" y="972231"/>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flipH="1">
            <a:off x="16482961" y="8225799"/>
            <a:ext cx="981881" cy="742547"/>
          </a:xfrm>
          <a:custGeom>
            <a:avLst/>
            <a:gdLst/>
            <a:ahLst/>
            <a:cxnLst/>
            <a:rect l="l" t="t" r="r" b="b"/>
            <a:pathLst>
              <a:path w="981881" h="742547">
                <a:moveTo>
                  <a:pt x="981880" y="0"/>
                </a:moveTo>
                <a:lnTo>
                  <a:pt x="0" y="0"/>
                </a:lnTo>
                <a:lnTo>
                  <a:pt x="0" y="742548"/>
                </a:lnTo>
                <a:lnTo>
                  <a:pt x="981880" y="742548"/>
                </a:lnTo>
                <a:lnTo>
                  <a:pt x="98188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12880967" y="340853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TextBox 9"/>
          <p:cNvSpPr txBox="1"/>
          <p:nvPr/>
        </p:nvSpPr>
        <p:spPr>
          <a:xfrm>
            <a:off x="3276600" y="93725"/>
            <a:ext cx="12420600" cy="1848571"/>
          </a:xfrm>
          <a:prstGeom prst="rect">
            <a:avLst/>
          </a:prstGeom>
        </p:spPr>
        <p:txBody>
          <a:bodyPr wrap="square" lIns="0" tIns="0" rIns="0" bIns="0" rtlCol="0" anchor="t">
            <a:spAutoFit/>
          </a:bodyPr>
          <a:lstStyle/>
          <a:p>
            <a:pPr algn="ctr">
              <a:lnSpc>
                <a:spcPts val="6999"/>
              </a:lnSpc>
            </a:pPr>
            <a:r>
              <a:rPr lang="en" sz="3600" b="1" dirty="0">
                <a:solidFill>
                  <a:srgbClr val="293A54"/>
                </a:solidFill>
                <a:latin typeface="Poppins Bold"/>
                <a:ea typeface="Poppins Bold"/>
                <a:cs typeface="Poppins Bold"/>
                <a:sym typeface="Poppins Bold"/>
              </a:rPr>
              <a:t>Functions of the pharmacy manager, his managerial competencies and responsibilities</a:t>
            </a:r>
            <a:endParaRPr lang="en-US" sz="3600" b="1" dirty="0">
              <a:solidFill>
                <a:srgbClr val="293A54"/>
              </a:solidFill>
              <a:latin typeface="Poppins Bold"/>
              <a:ea typeface="Poppins Bold"/>
              <a:cs typeface="Poppins Bold"/>
              <a:sym typeface="Poppins Bold"/>
            </a:endParaRPr>
          </a:p>
        </p:txBody>
      </p:sp>
      <p:sp>
        <p:nvSpPr>
          <p:cNvPr id="10" name="Прямоугольник 9"/>
          <p:cNvSpPr/>
          <p:nvPr/>
        </p:nvSpPr>
        <p:spPr>
          <a:xfrm>
            <a:off x="1295400" y="3203773"/>
            <a:ext cx="9372600" cy="4524315"/>
          </a:xfrm>
          <a:prstGeom prst="rect">
            <a:avLst/>
          </a:prstGeom>
        </p:spPr>
        <p:txBody>
          <a:bodyPr wrap="square">
            <a:spAutoFit/>
          </a:bodyPr>
          <a:lstStyle/>
          <a:p>
            <a:pPr>
              <a:spcAft>
                <a:spcPts val="0"/>
              </a:spcAft>
            </a:pPr>
            <a:r>
              <a:rPr lang="en" sz="3200" dirty="0">
                <a:latin typeface="Times New Roman" panose="02020603050405020304" pitchFamily="18" charset="0"/>
                <a:ea typeface="Times New Roman" panose="02020603050405020304" pitchFamily="18" charset="0"/>
              </a:rPr>
              <a:t>The pharmacy manager is a key figure in the management system and is responsible for the results of the institution's activities.</a:t>
            </a:r>
          </a:p>
          <a:p>
            <a:pPr>
              <a:spcAft>
                <a:spcPts val="0"/>
              </a:spcAft>
            </a:pPr>
            <a:r>
              <a:rPr lang="en" sz="3200" dirty="0">
                <a:latin typeface="Times New Roman" panose="02020603050405020304" pitchFamily="18" charset="0"/>
                <a:ea typeface="Times New Roman" panose="02020603050405020304" pitchFamily="18" charset="0"/>
              </a:rPr>
              <a:t>The main functions of a manager include:</a:t>
            </a:r>
          </a:p>
          <a:p>
            <a:pPr marL="457200" lvl="0" indent="-457200">
              <a:spcAft>
                <a:spcPts val="0"/>
              </a:spcAft>
              <a:buSzPts val="1000"/>
              <a:buFont typeface="Wingdings" panose="05000000000000000000" pitchFamily="2" charset="2"/>
              <a:buChar char="q"/>
              <a:tabLst>
                <a:tab pos="457200" algn="l"/>
              </a:tabLst>
            </a:pPr>
            <a:r>
              <a:rPr lang="en" sz="3200" dirty="0">
                <a:latin typeface="Times New Roman" panose="02020603050405020304" pitchFamily="18" charset="0"/>
                <a:ea typeface="Times New Roman" panose="02020603050405020304" pitchFamily="18" charset="0"/>
              </a:rPr>
              <a:t>pharmacy activity planning;</a:t>
            </a:r>
          </a:p>
          <a:p>
            <a:pPr marL="457200" lvl="0" indent="-457200">
              <a:spcAft>
                <a:spcPts val="0"/>
              </a:spcAft>
              <a:buSzPts val="1000"/>
              <a:buFont typeface="Wingdings" panose="05000000000000000000" pitchFamily="2" charset="2"/>
              <a:buChar char="q"/>
              <a:tabLst>
                <a:tab pos="457200" algn="l"/>
              </a:tabLst>
            </a:pPr>
            <a:r>
              <a:rPr lang="en" sz="3200" dirty="0">
                <a:latin typeface="Times New Roman" panose="02020603050405020304" pitchFamily="18" charset="0"/>
                <a:ea typeface="Times New Roman" panose="02020603050405020304" pitchFamily="18" charset="0"/>
              </a:rPr>
              <a:t>organization of staff work;</a:t>
            </a:r>
          </a:p>
          <a:p>
            <a:pPr marL="457200" lvl="0" indent="-457200">
              <a:spcAft>
                <a:spcPts val="0"/>
              </a:spcAft>
              <a:buSzPts val="1000"/>
              <a:buFont typeface="Wingdings" panose="05000000000000000000" pitchFamily="2" charset="2"/>
              <a:buChar char="q"/>
              <a:tabLst>
                <a:tab pos="457200" algn="l"/>
              </a:tabLst>
            </a:pPr>
            <a:r>
              <a:rPr lang="en" sz="3200" dirty="0">
                <a:latin typeface="Times New Roman" panose="02020603050405020304" pitchFamily="18" charset="0"/>
                <a:ea typeface="Times New Roman" panose="02020603050405020304" pitchFamily="18" charset="0"/>
              </a:rPr>
              <a:t>employee motivation;</a:t>
            </a:r>
          </a:p>
          <a:p>
            <a:pPr marL="457200" lvl="0" indent="-457200">
              <a:spcAft>
                <a:spcPts val="0"/>
              </a:spcAft>
              <a:buSzPts val="1000"/>
              <a:buFont typeface="Wingdings" panose="05000000000000000000" pitchFamily="2" charset="2"/>
              <a:buChar char="q"/>
              <a:tabLst>
                <a:tab pos="457200" algn="l"/>
              </a:tabLst>
            </a:pPr>
            <a:r>
              <a:rPr lang="en" sz="3200" dirty="0">
                <a:latin typeface="Times New Roman" panose="02020603050405020304" pitchFamily="18" charset="0"/>
                <a:ea typeface="Times New Roman" panose="02020603050405020304" pitchFamily="18" charset="0"/>
              </a:rPr>
              <a:t>monitoring and evaluation of results;</a:t>
            </a:r>
          </a:p>
          <a:p>
            <a:pPr marL="457200" lvl="0" indent="-457200">
              <a:spcAft>
                <a:spcPts val="0"/>
              </a:spcAft>
              <a:buSzPts val="1000"/>
              <a:buFont typeface="Wingdings" panose="05000000000000000000" pitchFamily="2" charset="2"/>
              <a:buChar char="q"/>
              <a:tabLst>
                <a:tab pos="457200" algn="l"/>
              </a:tabLst>
            </a:pPr>
            <a:r>
              <a:rPr lang="en" sz="3200" dirty="0">
                <a:latin typeface="Times New Roman" panose="02020603050405020304" pitchFamily="18" charset="0"/>
                <a:ea typeface="Times New Roman" panose="02020603050405020304" pitchFamily="18" charset="0"/>
              </a:rPr>
              <a:t>ensuring compliance with regulatory requirements.</a:t>
            </a:r>
            <a:endParaRPr lang="uk-UA" sz="3200" dirty="0">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06515">
            <a:off x="284822" y="373557"/>
            <a:ext cx="3030988" cy="2230840"/>
          </a:xfrm>
          <a:custGeom>
            <a:avLst/>
            <a:gdLst/>
            <a:ahLst/>
            <a:cxnLst/>
            <a:rect l="l" t="t" r="r" b="b"/>
            <a:pathLst>
              <a:path w="4235136" h="2874598">
                <a:moveTo>
                  <a:pt x="0" y="0"/>
                </a:moveTo>
                <a:lnTo>
                  <a:pt x="4235136" y="0"/>
                </a:lnTo>
                <a:lnTo>
                  <a:pt x="4235136" y="2874599"/>
                </a:lnTo>
                <a:lnTo>
                  <a:pt x="0" y="287459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5258917">
            <a:off x="10043463" y="7006778"/>
            <a:ext cx="2840980" cy="3010310"/>
          </a:xfrm>
          <a:custGeom>
            <a:avLst/>
            <a:gdLst/>
            <a:ahLst/>
            <a:cxnLst/>
            <a:rect l="l" t="t" r="r" b="b"/>
            <a:pathLst>
              <a:path w="2840980" h="3010310">
                <a:moveTo>
                  <a:pt x="0" y="0"/>
                </a:moveTo>
                <a:lnTo>
                  <a:pt x="2840979" y="0"/>
                </a:lnTo>
                <a:lnTo>
                  <a:pt x="2840979" y="3010310"/>
                </a:lnTo>
                <a:lnTo>
                  <a:pt x="0" y="301031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8158233" y="2486663"/>
            <a:ext cx="1971535" cy="179903"/>
          </a:xfrm>
          <a:custGeom>
            <a:avLst/>
            <a:gdLst/>
            <a:ahLst/>
            <a:cxnLst/>
            <a:rect l="l" t="t" r="r" b="b"/>
            <a:pathLst>
              <a:path w="1971535" h="179903">
                <a:moveTo>
                  <a:pt x="0" y="0"/>
                </a:moveTo>
                <a:lnTo>
                  <a:pt x="1971534" y="0"/>
                </a:lnTo>
                <a:lnTo>
                  <a:pt x="1971534" y="179903"/>
                </a:lnTo>
                <a:lnTo>
                  <a:pt x="0" y="17990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312483" y="3235219"/>
            <a:ext cx="830042" cy="972231"/>
          </a:xfrm>
          <a:custGeom>
            <a:avLst/>
            <a:gdLst/>
            <a:ahLst/>
            <a:cxnLst/>
            <a:rect l="l" t="t" r="r" b="b"/>
            <a:pathLst>
              <a:path w="830042" h="972231">
                <a:moveTo>
                  <a:pt x="0" y="0"/>
                </a:moveTo>
                <a:lnTo>
                  <a:pt x="830042" y="0"/>
                </a:lnTo>
                <a:lnTo>
                  <a:pt x="830042" y="972231"/>
                </a:lnTo>
                <a:lnTo>
                  <a:pt x="0" y="972231"/>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flipH="1">
            <a:off x="16482961" y="8225799"/>
            <a:ext cx="981881" cy="742547"/>
          </a:xfrm>
          <a:custGeom>
            <a:avLst/>
            <a:gdLst/>
            <a:ahLst/>
            <a:cxnLst/>
            <a:rect l="l" t="t" r="r" b="b"/>
            <a:pathLst>
              <a:path w="981881" h="742547">
                <a:moveTo>
                  <a:pt x="981880" y="0"/>
                </a:moveTo>
                <a:lnTo>
                  <a:pt x="0" y="0"/>
                </a:lnTo>
                <a:lnTo>
                  <a:pt x="0" y="742548"/>
                </a:lnTo>
                <a:lnTo>
                  <a:pt x="981880" y="742548"/>
                </a:lnTo>
                <a:lnTo>
                  <a:pt x="98188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13639800" y="2916087"/>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TextBox 9"/>
          <p:cNvSpPr txBox="1"/>
          <p:nvPr/>
        </p:nvSpPr>
        <p:spPr>
          <a:xfrm>
            <a:off x="3276600" y="93725"/>
            <a:ext cx="12420600" cy="1848571"/>
          </a:xfrm>
          <a:prstGeom prst="rect">
            <a:avLst/>
          </a:prstGeom>
        </p:spPr>
        <p:txBody>
          <a:bodyPr wrap="square" lIns="0" tIns="0" rIns="0" bIns="0" rtlCol="0" anchor="t">
            <a:spAutoFit/>
          </a:bodyPr>
          <a:lstStyle/>
          <a:p>
            <a:pPr algn="ctr">
              <a:lnSpc>
                <a:spcPts val="6999"/>
              </a:lnSpc>
            </a:pPr>
            <a:r>
              <a:rPr lang="en" sz="3600" b="1" dirty="0">
                <a:solidFill>
                  <a:srgbClr val="293A54"/>
                </a:solidFill>
                <a:latin typeface="Poppins Bold"/>
                <a:ea typeface="Poppins Bold"/>
                <a:cs typeface="Poppins Bold"/>
                <a:sym typeface="Poppins Bold"/>
              </a:rPr>
              <a:t>Functions of the pharmacy manager, his managerial competencies and responsibilities</a:t>
            </a:r>
            <a:endParaRPr lang="en-US" sz="3600" b="1" dirty="0">
              <a:solidFill>
                <a:srgbClr val="293A54"/>
              </a:solidFill>
              <a:latin typeface="Poppins Bold"/>
              <a:ea typeface="Poppins Bold"/>
              <a:cs typeface="Poppins Bold"/>
              <a:sym typeface="Poppins Bold"/>
            </a:endParaRPr>
          </a:p>
        </p:txBody>
      </p:sp>
      <p:sp>
        <p:nvSpPr>
          <p:cNvPr id="10" name="Прямоугольник 9"/>
          <p:cNvSpPr/>
          <p:nvPr/>
        </p:nvSpPr>
        <p:spPr>
          <a:xfrm>
            <a:off x="1295400" y="3203772"/>
            <a:ext cx="10835867" cy="5632311"/>
          </a:xfrm>
          <a:prstGeom prst="rect">
            <a:avLst/>
          </a:prstGeom>
        </p:spPr>
        <p:txBody>
          <a:bodyPr wrap="square">
            <a:spAutoFit/>
          </a:bodyPr>
          <a:lstStyle/>
          <a:p>
            <a:r>
              <a:rPr lang="en" sz="4000" dirty="0"/>
              <a:t>A modern pharmacy manager must possess a range of management competencies, including:</a:t>
            </a:r>
          </a:p>
          <a:p>
            <a:pPr marL="571500" lvl="0" indent="-571500">
              <a:buFont typeface="Wingdings" panose="05000000000000000000" pitchFamily="2" charset="2"/>
              <a:buChar char="q"/>
            </a:pPr>
            <a:r>
              <a:rPr lang="en" sz="4000" dirty="0"/>
              <a:t>professional (pharmaceutical and management knowledge);</a:t>
            </a:r>
          </a:p>
          <a:p>
            <a:pPr marL="571500" lvl="0" indent="-571500">
              <a:buFont typeface="Wingdings" panose="05000000000000000000" pitchFamily="2" charset="2"/>
              <a:buChar char="q"/>
            </a:pPr>
            <a:r>
              <a:rPr lang="en" sz="4000" dirty="0"/>
              <a:t>communicative;</a:t>
            </a:r>
          </a:p>
          <a:p>
            <a:pPr marL="571500" lvl="0" indent="-571500">
              <a:buFont typeface="Wingdings" panose="05000000000000000000" pitchFamily="2" charset="2"/>
              <a:buChar char="q"/>
            </a:pPr>
            <a:r>
              <a:rPr lang="en" sz="4000" dirty="0"/>
              <a:t>leadership;</a:t>
            </a:r>
          </a:p>
          <a:p>
            <a:pPr marL="571500" lvl="0" indent="-571500">
              <a:buFont typeface="Wingdings" panose="05000000000000000000" pitchFamily="2" charset="2"/>
              <a:buChar char="q"/>
            </a:pPr>
            <a:r>
              <a:rPr lang="en" sz="4000" dirty="0"/>
              <a:t>analytical;</a:t>
            </a:r>
          </a:p>
          <a:p>
            <a:pPr marL="571500" lvl="0" indent="-571500">
              <a:buFont typeface="Wingdings" panose="05000000000000000000" pitchFamily="2" charset="2"/>
              <a:buChar char="q"/>
            </a:pPr>
            <a:r>
              <a:rPr lang="en" sz="4000" dirty="0"/>
              <a:t>ethical and social.</a:t>
            </a:r>
          </a:p>
        </p:txBody>
      </p:sp>
    </p:spTree>
    <p:extLst>
      <p:ext uri="{BB962C8B-B14F-4D97-AF65-F5344CB8AC3E}">
        <p14:creationId xmlns:p14="http://schemas.microsoft.com/office/powerpoint/2010/main" val="459687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714198" y="2541494"/>
            <a:ext cx="2602006" cy="2602006"/>
          </a:xfrm>
          <a:custGeom>
            <a:avLst/>
            <a:gdLst/>
            <a:ahLst/>
            <a:cxnLst/>
            <a:rect l="l" t="t" r="r" b="b"/>
            <a:pathLst>
              <a:path w="2602006" h="2602006">
                <a:moveTo>
                  <a:pt x="0" y="0"/>
                </a:moveTo>
                <a:lnTo>
                  <a:pt x="2602006" y="0"/>
                </a:lnTo>
                <a:lnTo>
                  <a:pt x="2602006" y="2602006"/>
                </a:lnTo>
                <a:lnTo>
                  <a:pt x="0" y="2602006"/>
                </a:lnTo>
                <a:lnTo>
                  <a:pt x="0" y="0"/>
                </a:lnTo>
                <a:close/>
              </a:path>
            </a:pathLst>
          </a:custGeom>
          <a:blipFill>
            <a:blip r:embed="rId2">
              <a:alphaModFix amt="43000"/>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rot="5400000">
            <a:off x="11250219" y="-664946"/>
            <a:ext cx="3680826" cy="6932965"/>
            <a:chOff x="0" y="0"/>
            <a:chExt cx="4455127" cy="8391388"/>
          </a:xfrm>
        </p:grpSpPr>
        <p:sp>
          <p:nvSpPr>
            <p:cNvPr id="4" name="Freeform 4"/>
            <p:cNvSpPr/>
            <p:nvPr/>
          </p:nvSpPr>
          <p:spPr>
            <a:xfrm rot="-5400000">
              <a:off x="-1967891" y="1966739"/>
              <a:ext cx="8391389" cy="4457911"/>
            </a:xfrm>
            <a:custGeom>
              <a:avLst/>
              <a:gdLst/>
              <a:ahLst/>
              <a:cxnLst/>
              <a:rect l="l" t="t" r="r" b="b"/>
              <a:pathLst>
                <a:path w="8391389" h="4457911">
                  <a:moveTo>
                    <a:pt x="0" y="2588985"/>
                  </a:moveTo>
                  <a:cubicBezTo>
                    <a:pt x="27625" y="2291944"/>
                    <a:pt x="55232" y="1994904"/>
                    <a:pt x="82840" y="1697852"/>
                  </a:cubicBezTo>
                  <a:cubicBezTo>
                    <a:pt x="87959" y="1440438"/>
                    <a:pt x="93094" y="1183012"/>
                    <a:pt x="98213" y="925598"/>
                  </a:cubicBezTo>
                  <a:cubicBezTo>
                    <a:pt x="122514" y="773943"/>
                    <a:pt x="208023" y="459563"/>
                    <a:pt x="581741" y="245033"/>
                  </a:cubicBezTo>
                  <a:cubicBezTo>
                    <a:pt x="900346" y="62136"/>
                    <a:pt x="1275877" y="39390"/>
                    <a:pt x="1581559" y="25778"/>
                  </a:cubicBezTo>
                  <a:cubicBezTo>
                    <a:pt x="2184279" y="-1363"/>
                    <a:pt x="3115992" y="-21860"/>
                    <a:pt x="4347142" y="43935"/>
                  </a:cubicBezTo>
                  <a:cubicBezTo>
                    <a:pt x="4715977" y="57894"/>
                    <a:pt x="6000061" y="108423"/>
                    <a:pt x="7310997" y="201030"/>
                  </a:cubicBezTo>
                  <a:cubicBezTo>
                    <a:pt x="7552434" y="218089"/>
                    <a:pt x="7984037" y="252566"/>
                    <a:pt x="8212149" y="464578"/>
                  </a:cubicBezTo>
                  <a:cubicBezTo>
                    <a:pt x="8357236" y="599420"/>
                    <a:pt x="8360492" y="750750"/>
                    <a:pt x="8362002" y="819402"/>
                  </a:cubicBezTo>
                  <a:cubicBezTo>
                    <a:pt x="8371065" y="1231728"/>
                    <a:pt x="8387747" y="1871021"/>
                    <a:pt x="8391389" y="2674573"/>
                  </a:cubicBezTo>
                  <a:cubicBezTo>
                    <a:pt x="8361918" y="2943383"/>
                    <a:pt x="8332464" y="3212192"/>
                    <a:pt x="8302994" y="3480991"/>
                  </a:cubicBezTo>
                  <a:cubicBezTo>
                    <a:pt x="8309002" y="3632422"/>
                    <a:pt x="8287251" y="3952141"/>
                    <a:pt x="7957101" y="4182656"/>
                  </a:cubicBezTo>
                  <a:cubicBezTo>
                    <a:pt x="7631011" y="4410340"/>
                    <a:pt x="7170828" y="4434563"/>
                    <a:pt x="6837421" y="4445488"/>
                  </a:cubicBezTo>
                  <a:cubicBezTo>
                    <a:pt x="5439516" y="4496018"/>
                    <a:pt x="3921565" y="4380385"/>
                    <a:pt x="3148735" y="4313972"/>
                  </a:cubicBezTo>
                  <a:cubicBezTo>
                    <a:pt x="2519767" y="4222607"/>
                    <a:pt x="1928610" y="4134064"/>
                    <a:pt x="1300313" y="4039867"/>
                  </a:cubicBezTo>
                  <a:cubicBezTo>
                    <a:pt x="1033148" y="3999816"/>
                    <a:pt x="748764" y="3954615"/>
                    <a:pt x="516104" y="3794151"/>
                  </a:cubicBezTo>
                  <a:cubicBezTo>
                    <a:pt x="325569" y="3662734"/>
                    <a:pt x="257918" y="3514852"/>
                    <a:pt x="162390" y="3297266"/>
                  </a:cubicBezTo>
                  <a:cubicBezTo>
                    <a:pt x="91315" y="3135414"/>
                    <a:pt x="10473" y="2894085"/>
                    <a:pt x="0" y="2588985"/>
                  </a:cubicBezTo>
                  <a:close/>
                </a:path>
              </a:pathLst>
            </a:custGeom>
            <a:blipFill>
              <a:blip r:embed="rId4"/>
              <a:stretch>
                <a:fillRect l="-24906" t="-44113" r="-24906" b="-44122"/>
              </a:stretch>
            </a:blipFill>
          </p:spPr>
        </p:sp>
      </p:grpSp>
      <p:sp>
        <p:nvSpPr>
          <p:cNvPr id="5" name="Freeform 5"/>
          <p:cNvSpPr/>
          <p:nvPr/>
        </p:nvSpPr>
        <p:spPr>
          <a:xfrm>
            <a:off x="1768520" y="6414962"/>
            <a:ext cx="775342" cy="775342"/>
          </a:xfrm>
          <a:custGeom>
            <a:avLst/>
            <a:gdLst/>
            <a:ahLst/>
            <a:cxnLst/>
            <a:rect l="l" t="t" r="r" b="b"/>
            <a:pathLst>
              <a:path w="775342" h="775342">
                <a:moveTo>
                  <a:pt x="0" y="0"/>
                </a:moveTo>
                <a:lnTo>
                  <a:pt x="775342" y="0"/>
                </a:lnTo>
                <a:lnTo>
                  <a:pt x="775342" y="775341"/>
                </a:lnTo>
                <a:lnTo>
                  <a:pt x="0" y="775341"/>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6" name="Freeform 6"/>
          <p:cNvSpPr/>
          <p:nvPr/>
        </p:nvSpPr>
        <p:spPr>
          <a:xfrm>
            <a:off x="5568980" y="6414962"/>
            <a:ext cx="775342" cy="775342"/>
          </a:xfrm>
          <a:custGeom>
            <a:avLst/>
            <a:gdLst/>
            <a:ahLst/>
            <a:cxnLst/>
            <a:rect l="l" t="t" r="r" b="b"/>
            <a:pathLst>
              <a:path w="775342" h="775342">
                <a:moveTo>
                  <a:pt x="0" y="0"/>
                </a:moveTo>
                <a:lnTo>
                  <a:pt x="775342" y="0"/>
                </a:lnTo>
                <a:lnTo>
                  <a:pt x="775342" y="775341"/>
                </a:lnTo>
                <a:lnTo>
                  <a:pt x="0" y="775341"/>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a:ln cap="sq">
            <a:noFill/>
            <a:prstDash val="solid"/>
            <a:miter/>
          </a:ln>
        </p:spPr>
      </p:sp>
      <p:sp>
        <p:nvSpPr>
          <p:cNvPr id="7" name="Freeform 7"/>
          <p:cNvSpPr/>
          <p:nvPr/>
        </p:nvSpPr>
        <p:spPr>
          <a:xfrm>
            <a:off x="10097803" y="6414962"/>
            <a:ext cx="775342" cy="775342"/>
          </a:xfrm>
          <a:custGeom>
            <a:avLst/>
            <a:gdLst/>
            <a:ahLst/>
            <a:cxnLst/>
            <a:rect l="l" t="t" r="r" b="b"/>
            <a:pathLst>
              <a:path w="775342" h="775342">
                <a:moveTo>
                  <a:pt x="0" y="0"/>
                </a:moveTo>
                <a:lnTo>
                  <a:pt x="775342" y="0"/>
                </a:lnTo>
                <a:lnTo>
                  <a:pt x="775342" y="775341"/>
                </a:lnTo>
                <a:lnTo>
                  <a:pt x="0" y="775341"/>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a:ln cap="sq">
            <a:noFill/>
            <a:prstDash val="solid"/>
            <a:miter/>
          </a:ln>
        </p:spPr>
      </p:sp>
      <p:sp>
        <p:nvSpPr>
          <p:cNvPr id="8" name="Freeform 8"/>
          <p:cNvSpPr/>
          <p:nvPr/>
        </p:nvSpPr>
        <p:spPr>
          <a:xfrm>
            <a:off x="15194839" y="6400925"/>
            <a:ext cx="775342" cy="775342"/>
          </a:xfrm>
          <a:custGeom>
            <a:avLst/>
            <a:gdLst/>
            <a:ahLst/>
            <a:cxnLst/>
            <a:rect l="l" t="t" r="r" b="b"/>
            <a:pathLst>
              <a:path w="775342" h="775342">
                <a:moveTo>
                  <a:pt x="0" y="0"/>
                </a:moveTo>
                <a:lnTo>
                  <a:pt x="775342" y="0"/>
                </a:lnTo>
                <a:lnTo>
                  <a:pt x="775342" y="775342"/>
                </a:lnTo>
                <a:lnTo>
                  <a:pt x="0" y="775342"/>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a:ln cap="sq">
            <a:noFill/>
            <a:prstDash val="solid"/>
            <a:miter/>
          </a:ln>
        </p:spPr>
      </p:sp>
      <p:sp>
        <p:nvSpPr>
          <p:cNvPr id="9" name="Freeform 9"/>
          <p:cNvSpPr/>
          <p:nvPr/>
        </p:nvSpPr>
        <p:spPr>
          <a:xfrm rot="1227941">
            <a:off x="15102710" y="3379910"/>
            <a:ext cx="1734942" cy="1814318"/>
          </a:xfrm>
          <a:custGeom>
            <a:avLst/>
            <a:gdLst/>
            <a:ahLst/>
            <a:cxnLst/>
            <a:rect l="l" t="t" r="r" b="b"/>
            <a:pathLst>
              <a:path w="1734942" h="1814318">
                <a:moveTo>
                  <a:pt x="0" y="0"/>
                </a:moveTo>
                <a:lnTo>
                  <a:pt x="1734942" y="0"/>
                </a:lnTo>
                <a:lnTo>
                  <a:pt x="1734942" y="1814318"/>
                </a:lnTo>
                <a:lnTo>
                  <a:pt x="0" y="1814318"/>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a:ln cap="sq">
            <a:noFill/>
            <a:prstDash val="solid"/>
            <a:miter/>
          </a:ln>
        </p:spPr>
      </p:sp>
      <p:sp>
        <p:nvSpPr>
          <p:cNvPr id="10" name="Freeform 10"/>
          <p:cNvSpPr/>
          <p:nvPr/>
        </p:nvSpPr>
        <p:spPr>
          <a:xfrm rot="3558700" flipV="1">
            <a:off x="517800" y="3848773"/>
            <a:ext cx="1513301" cy="2931334"/>
          </a:xfrm>
          <a:custGeom>
            <a:avLst/>
            <a:gdLst/>
            <a:ahLst/>
            <a:cxnLst/>
            <a:rect l="l" t="t" r="r" b="b"/>
            <a:pathLst>
              <a:path w="1513301" h="2931334">
                <a:moveTo>
                  <a:pt x="0" y="2931334"/>
                </a:moveTo>
                <a:lnTo>
                  <a:pt x="1513301" y="2931334"/>
                </a:lnTo>
                <a:lnTo>
                  <a:pt x="1513301" y="0"/>
                </a:lnTo>
                <a:lnTo>
                  <a:pt x="0" y="0"/>
                </a:lnTo>
                <a:lnTo>
                  <a:pt x="0" y="2931334"/>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1" name="Freeform 11"/>
          <p:cNvSpPr/>
          <p:nvPr/>
        </p:nvSpPr>
        <p:spPr>
          <a:xfrm>
            <a:off x="5302135" y="3064938"/>
            <a:ext cx="788399" cy="777559"/>
          </a:xfrm>
          <a:custGeom>
            <a:avLst/>
            <a:gdLst/>
            <a:ahLst/>
            <a:cxnLst/>
            <a:rect l="l" t="t" r="r" b="b"/>
            <a:pathLst>
              <a:path w="788399" h="777559">
                <a:moveTo>
                  <a:pt x="0" y="0"/>
                </a:moveTo>
                <a:lnTo>
                  <a:pt x="788399" y="0"/>
                </a:lnTo>
                <a:lnTo>
                  <a:pt x="788399" y="777559"/>
                </a:lnTo>
                <a:lnTo>
                  <a:pt x="0" y="777559"/>
                </a:lnTo>
                <a:lnTo>
                  <a:pt x="0" y="0"/>
                </a:lnTo>
                <a:close/>
              </a:path>
            </a:pathLst>
          </a:custGeom>
          <a:blipFill>
            <a:blip r:embed="rId17">
              <a:extLst>
                <a:ext uri="{96DAC541-7B7A-43D3-8B79-37D633B846F1}">
                  <asvg:svgBlip xmlns:asvg="http://schemas.microsoft.com/office/drawing/2016/SVG/main" xmlns="" r:embed="rId18"/>
                </a:ext>
              </a:extLst>
            </a:blip>
            <a:stretch>
              <a:fillRect/>
            </a:stretch>
          </a:blipFill>
        </p:spPr>
      </p:sp>
      <p:sp>
        <p:nvSpPr>
          <p:cNvPr id="12" name="Freeform 12"/>
          <p:cNvSpPr/>
          <p:nvPr/>
        </p:nvSpPr>
        <p:spPr>
          <a:xfrm>
            <a:off x="816493" y="752394"/>
            <a:ext cx="652049" cy="552612"/>
          </a:xfrm>
          <a:custGeom>
            <a:avLst/>
            <a:gdLst/>
            <a:ahLst/>
            <a:cxnLst/>
            <a:rect l="l" t="t" r="r" b="b"/>
            <a:pathLst>
              <a:path w="652049" h="552612">
                <a:moveTo>
                  <a:pt x="0" y="0"/>
                </a:moveTo>
                <a:lnTo>
                  <a:pt x="652049" y="0"/>
                </a:lnTo>
                <a:lnTo>
                  <a:pt x="652049" y="552612"/>
                </a:lnTo>
                <a:lnTo>
                  <a:pt x="0" y="552612"/>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sp>
        <p:nvSpPr>
          <p:cNvPr id="13" name="TextBox 13"/>
          <p:cNvSpPr txBox="1"/>
          <p:nvPr/>
        </p:nvSpPr>
        <p:spPr>
          <a:xfrm>
            <a:off x="1598476" y="303711"/>
            <a:ext cx="10822123" cy="854080"/>
          </a:xfrm>
          <a:prstGeom prst="rect">
            <a:avLst/>
          </a:prstGeom>
        </p:spPr>
        <p:txBody>
          <a:bodyPr wrap="square" lIns="0" tIns="0" rIns="0" bIns="0" rtlCol="0" anchor="t">
            <a:spAutoFit/>
          </a:bodyPr>
          <a:lstStyle/>
          <a:p>
            <a:pPr algn="ctr">
              <a:lnSpc>
                <a:spcPts val="3300"/>
              </a:lnSpc>
            </a:pPr>
            <a:r>
              <a:rPr lang="en" sz="3300" b="1" dirty="0">
                <a:solidFill>
                  <a:srgbClr val="293A54"/>
                </a:solidFill>
                <a:latin typeface="Poppins Bold"/>
                <a:ea typeface="Poppins Bold"/>
                <a:cs typeface="Poppins Bold"/>
                <a:sym typeface="Poppins Bold"/>
              </a:rPr>
              <a:t>Organizational culture and communications in the pharmacy team</a:t>
            </a:r>
            <a:endParaRPr lang="en-US" sz="3300" b="1" dirty="0">
              <a:solidFill>
                <a:srgbClr val="293A54"/>
              </a:solidFill>
              <a:latin typeface="Poppins Bold"/>
              <a:ea typeface="Poppins Bold"/>
              <a:cs typeface="Poppins Bold"/>
              <a:sym typeface="Poppins Bold"/>
            </a:endParaRPr>
          </a:p>
        </p:txBody>
      </p:sp>
      <p:sp>
        <p:nvSpPr>
          <p:cNvPr id="14" name="TextBox 14"/>
          <p:cNvSpPr txBox="1"/>
          <p:nvPr/>
        </p:nvSpPr>
        <p:spPr>
          <a:xfrm>
            <a:off x="514660" y="7463984"/>
            <a:ext cx="4099986" cy="1846659"/>
          </a:xfrm>
          <a:prstGeom prst="rect">
            <a:avLst/>
          </a:prstGeom>
        </p:spPr>
        <p:txBody>
          <a:bodyPr lIns="0" tIns="0" rIns="0" bIns="0" rtlCol="0" anchor="t">
            <a:spAutoFit/>
          </a:bodyPr>
          <a:lstStyle/>
          <a:p>
            <a:r>
              <a:rPr lang="en" sz="2400" dirty="0"/>
              <a:t>Organizational culture is a set of values, norms, and behavioral patterns shared by pharmacy employees.</a:t>
            </a:r>
          </a:p>
        </p:txBody>
      </p:sp>
      <p:sp>
        <p:nvSpPr>
          <p:cNvPr id="15" name="TextBox 15"/>
          <p:cNvSpPr txBox="1"/>
          <p:nvPr/>
        </p:nvSpPr>
        <p:spPr>
          <a:xfrm>
            <a:off x="4957341" y="7463984"/>
            <a:ext cx="3084188" cy="2215991"/>
          </a:xfrm>
          <a:prstGeom prst="rect">
            <a:avLst/>
          </a:prstGeom>
        </p:spPr>
        <p:txBody>
          <a:bodyPr lIns="0" tIns="0" rIns="0" bIns="0" rtlCol="0" anchor="t">
            <a:spAutoFit/>
          </a:bodyPr>
          <a:lstStyle/>
          <a:p>
            <a:r>
              <a:rPr lang="en" sz="2400" dirty="0"/>
              <a:t>Internal communications ensure consistency of staff actions and a positive psychological climate </a:t>
            </a:r>
            <a:r>
              <a:rPr lang="en" sz="2400" dirty="0" smtClean="0"/>
              <a:t>.</a:t>
            </a:r>
            <a:endParaRPr lang="uk-UA" sz="2400" dirty="0"/>
          </a:p>
        </p:txBody>
      </p:sp>
      <p:sp>
        <p:nvSpPr>
          <p:cNvPr id="16" name="TextBox 16"/>
          <p:cNvSpPr txBox="1"/>
          <p:nvPr/>
        </p:nvSpPr>
        <p:spPr>
          <a:xfrm>
            <a:off x="8232362" y="7450931"/>
            <a:ext cx="4506223" cy="1873590"/>
          </a:xfrm>
          <a:prstGeom prst="rect">
            <a:avLst/>
          </a:prstGeom>
        </p:spPr>
        <p:txBody>
          <a:bodyPr lIns="0" tIns="0" rIns="0" bIns="0" rtlCol="0" anchor="t">
            <a:spAutoFit/>
          </a:bodyPr>
          <a:lstStyle/>
          <a:p>
            <a:r>
              <a:rPr lang="en" sz="2400" dirty="0"/>
              <a:t>Effective collaboration with doctors promotes the rational use of medicines and increases patient trust.</a:t>
            </a:r>
          </a:p>
          <a:p>
            <a:pPr algn="ctr">
              <a:lnSpc>
                <a:spcPts val="3220"/>
              </a:lnSpc>
            </a:pPr>
            <a:endParaRPr lang="en-US" sz="2300" dirty="0">
              <a:solidFill>
                <a:srgbClr val="000000"/>
              </a:solidFill>
              <a:latin typeface="Garet"/>
              <a:ea typeface="Garet"/>
              <a:cs typeface="Garet"/>
              <a:sym typeface="Garet"/>
            </a:endParaRPr>
          </a:p>
        </p:txBody>
      </p:sp>
      <p:sp>
        <p:nvSpPr>
          <p:cNvPr id="17" name="TextBox 17"/>
          <p:cNvSpPr txBox="1"/>
          <p:nvPr/>
        </p:nvSpPr>
        <p:spPr>
          <a:xfrm>
            <a:off x="13077555" y="7450518"/>
            <a:ext cx="5358582" cy="1873590"/>
          </a:xfrm>
          <a:prstGeom prst="rect">
            <a:avLst/>
          </a:prstGeom>
        </p:spPr>
        <p:txBody>
          <a:bodyPr lIns="0" tIns="0" rIns="0" bIns="0" rtlCol="0" anchor="t">
            <a:spAutoFit/>
          </a:bodyPr>
          <a:lstStyle/>
          <a:p>
            <a:r>
              <a:rPr lang="en" sz="2400" dirty="0"/>
              <a:t>A patient-centered approach involves individualizing pharmaceutical care and forming long-term relationships.</a:t>
            </a:r>
          </a:p>
          <a:p>
            <a:pPr algn="ctr">
              <a:lnSpc>
                <a:spcPts val="3220"/>
              </a:lnSpc>
            </a:pPr>
            <a:endParaRPr lang="en-US" sz="2300" dirty="0">
              <a:solidFill>
                <a:srgbClr val="000000"/>
              </a:solidFill>
              <a:latin typeface="Garet"/>
              <a:ea typeface="Garet"/>
              <a:cs typeface="Garet"/>
              <a:sym typeface="Gare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824966" y="2252715"/>
            <a:ext cx="4427332" cy="4552527"/>
          </a:xfrm>
          <a:custGeom>
            <a:avLst/>
            <a:gdLst/>
            <a:ahLst/>
            <a:cxnLst/>
            <a:rect l="l" t="t" r="r" b="b"/>
            <a:pathLst>
              <a:path w="4427332" h="4552527">
                <a:moveTo>
                  <a:pt x="0" y="0"/>
                </a:moveTo>
                <a:lnTo>
                  <a:pt x="4427333" y="0"/>
                </a:lnTo>
                <a:lnTo>
                  <a:pt x="4427333" y="4552526"/>
                </a:lnTo>
                <a:lnTo>
                  <a:pt x="0" y="455252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721803" y="1412578"/>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6363121" flipH="1">
            <a:off x="15056629" y="-173654"/>
            <a:ext cx="940503" cy="3271314"/>
          </a:xfrm>
          <a:custGeom>
            <a:avLst/>
            <a:gdLst/>
            <a:ahLst/>
            <a:cxnLst/>
            <a:rect l="l" t="t" r="r" b="b"/>
            <a:pathLst>
              <a:path w="940503" h="3271314">
                <a:moveTo>
                  <a:pt x="940502" y="0"/>
                </a:moveTo>
                <a:lnTo>
                  <a:pt x="0" y="0"/>
                </a:lnTo>
                <a:lnTo>
                  <a:pt x="0" y="3271313"/>
                </a:lnTo>
                <a:lnTo>
                  <a:pt x="940502" y="3271313"/>
                </a:lnTo>
                <a:lnTo>
                  <a:pt x="940502"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16657413" y="1311531"/>
            <a:ext cx="1203773" cy="300943"/>
          </a:xfrm>
          <a:custGeom>
            <a:avLst/>
            <a:gdLst/>
            <a:ahLst/>
            <a:cxnLst/>
            <a:rect l="l" t="t" r="r" b="b"/>
            <a:pathLst>
              <a:path w="1203773" h="300943">
                <a:moveTo>
                  <a:pt x="0" y="0"/>
                </a:moveTo>
                <a:lnTo>
                  <a:pt x="1203774" y="0"/>
                </a:lnTo>
                <a:lnTo>
                  <a:pt x="1203774" y="300943"/>
                </a:lnTo>
                <a:lnTo>
                  <a:pt x="0" y="300943"/>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TextBox 6"/>
          <p:cNvSpPr txBox="1"/>
          <p:nvPr/>
        </p:nvSpPr>
        <p:spPr>
          <a:xfrm>
            <a:off x="1383561" y="374573"/>
            <a:ext cx="15875739" cy="561500"/>
          </a:xfrm>
          <a:prstGeom prst="rect">
            <a:avLst/>
          </a:prstGeom>
        </p:spPr>
        <p:txBody>
          <a:bodyPr lIns="0" tIns="0" rIns="0" bIns="0" rtlCol="0" anchor="t">
            <a:spAutoFit/>
          </a:bodyPr>
          <a:lstStyle/>
          <a:p>
            <a:pPr>
              <a:lnSpc>
                <a:spcPts val="4300"/>
              </a:lnSpc>
            </a:pPr>
            <a:r>
              <a:rPr lang="en" sz="4300" b="1" dirty="0">
                <a:solidFill>
                  <a:srgbClr val="293A54"/>
                </a:solidFill>
                <a:latin typeface="Poppins Bold"/>
                <a:ea typeface="Poppins Bold"/>
                <a:cs typeface="Poppins Bold"/>
                <a:sym typeface="Poppins Bold"/>
              </a:rPr>
              <a:t>Internal management processes in a pharmacy</a:t>
            </a:r>
            <a:endParaRPr lang="en-US" sz="4300" b="1" dirty="0">
              <a:solidFill>
                <a:srgbClr val="293A54"/>
              </a:solidFill>
              <a:latin typeface="Poppins Bold"/>
              <a:ea typeface="Poppins Bold"/>
              <a:cs typeface="Poppins Bold"/>
              <a:sym typeface="Poppins Bold"/>
            </a:endParaRPr>
          </a:p>
        </p:txBody>
      </p:sp>
      <p:sp>
        <p:nvSpPr>
          <p:cNvPr id="8" name="TextBox 8"/>
          <p:cNvSpPr txBox="1"/>
          <p:nvPr/>
        </p:nvSpPr>
        <p:spPr>
          <a:xfrm>
            <a:off x="1545909" y="1420195"/>
            <a:ext cx="10953360" cy="2257028"/>
          </a:xfrm>
          <a:prstGeom prst="rect">
            <a:avLst/>
          </a:prstGeom>
        </p:spPr>
        <p:txBody>
          <a:bodyPr lIns="0" tIns="0" rIns="0" bIns="0" rtlCol="0" anchor="t">
            <a:spAutoFit/>
          </a:bodyPr>
          <a:lstStyle/>
          <a:p>
            <a:r>
              <a:rPr lang="en" sz="2400" b="1" dirty="0"/>
              <a:t>Personnel management</a:t>
            </a:r>
            <a:endParaRPr lang="uk-UA" sz="2400" dirty="0"/>
          </a:p>
          <a:p>
            <a:r>
              <a:rPr lang="en" sz="2400" dirty="0"/>
              <a:t>Human resource management includes planning personnel needs, selection, adaptation, training, evaluation and motivation of employees.</a:t>
            </a:r>
          </a:p>
          <a:p>
            <a:r>
              <a:rPr lang="en" sz="2400" dirty="0"/>
              <a:t>An effective personnel management system helps increase labor productivity and service quality.</a:t>
            </a:r>
          </a:p>
          <a:p>
            <a:pPr algn="l">
              <a:lnSpc>
                <a:spcPts val="3220"/>
              </a:lnSpc>
            </a:pPr>
            <a:endParaRPr lang="en-US" sz="2300" dirty="0">
              <a:solidFill>
                <a:srgbClr val="000000"/>
              </a:solidFill>
              <a:latin typeface="Garet"/>
              <a:ea typeface="Garet"/>
              <a:cs typeface="Garet"/>
              <a:sym typeface="Garet"/>
            </a:endParaRPr>
          </a:p>
        </p:txBody>
      </p:sp>
      <p:sp>
        <p:nvSpPr>
          <p:cNvPr id="10" name="TextBox 8"/>
          <p:cNvSpPr txBox="1"/>
          <p:nvPr/>
        </p:nvSpPr>
        <p:spPr>
          <a:xfrm>
            <a:off x="1494512" y="3454521"/>
            <a:ext cx="11916688" cy="2954655"/>
          </a:xfrm>
          <a:prstGeom prst="rect">
            <a:avLst/>
          </a:prstGeom>
        </p:spPr>
        <p:txBody>
          <a:bodyPr wrap="square" lIns="0" tIns="0" rIns="0" bIns="0" rtlCol="0" anchor="t">
            <a:spAutoFit/>
          </a:bodyPr>
          <a:lstStyle/>
          <a:p>
            <a:r>
              <a:rPr lang="en" sz="2400" b="1" dirty="0"/>
              <a:t>Inventory management</a:t>
            </a:r>
            <a:endParaRPr lang="uk-UA" sz="2400" dirty="0"/>
          </a:p>
          <a:p>
            <a:r>
              <a:rPr lang="en" sz="2400" dirty="0"/>
              <a:t>Inventory management aims to ensure the uninterrupted availability of medicines while minimizing costs.</a:t>
            </a:r>
          </a:p>
          <a:p>
            <a:r>
              <a:rPr lang="en" sz="2400" dirty="0"/>
              <a:t>Main tasks:</a:t>
            </a:r>
          </a:p>
          <a:p>
            <a:pPr marL="342900" lvl="0" indent="-342900">
              <a:buFont typeface="Arial" panose="020B0604020202020204" pitchFamily="34" charset="0"/>
              <a:buChar char="•"/>
            </a:pPr>
            <a:r>
              <a:rPr lang="en" sz="2400" dirty="0"/>
              <a:t>assortment planning;</a:t>
            </a:r>
          </a:p>
          <a:p>
            <a:pPr marL="342900" lvl="0" indent="-342900">
              <a:buFont typeface="Arial" panose="020B0604020202020204" pitchFamily="34" charset="0"/>
              <a:buChar char="•"/>
            </a:pPr>
            <a:r>
              <a:rPr lang="en" sz="2400" dirty="0"/>
              <a:t>optimization of inventory levels;</a:t>
            </a:r>
          </a:p>
          <a:p>
            <a:pPr marL="342900" lvl="0" indent="-342900">
              <a:buFont typeface="Arial" panose="020B0604020202020204" pitchFamily="34" charset="0"/>
              <a:buChar char="•"/>
            </a:pPr>
            <a:r>
              <a:rPr lang="en" sz="2400" dirty="0"/>
              <a:t>expiration date control;</a:t>
            </a:r>
          </a:p>
          <a:p>
            <a:pPr marL="342900" lvl="0" indent="-342900">
              <a:buFont typeface="Arial" panose="020B0604020202020204" pitchFamily="34" charset="0"/>
              <a:buChar char="•"/>
            </a:pPr>
            <a:r>
              <a:rPr lang="en" sz="2400" dirty="0"/>
              <a:t>analysis of </a:t>
            </a:r>
            <a:r>
              <a:rPr lang="en" sz="2400" dirty="0" err="1"/>
              <a:t>the circulation </a:t>
            </a:r>
            <a:r>
              <a:rPr lang="en" sz="2400" dirty="0"/>
              <a:t>of goods </a:t>
            </a:r>
            <a:r>
              <a:rPr lang="en" sz="2400" dirty="0" smtClean="0"/>
              <a:t>.</a:t>
            </a:r>
            <a:endParaRPr lang="uk-UA" sz="2400" dirty="0"/>
          </a:p>
        </p:txBody>
      </p:sp>
      <p:sp>
        <p:nvSpPr>
          <p:cNvPr id="11" name="TextBox 8"/>
          <p:cNvSpPr txBox="1"/>
          <p:nvPr/>
        </p:nvSpPr>
        <p:spPr>
          <a:xfrm>
            <a:off x="1494512" y="6513499"/>
            <a:ext cx="12330454" cy="1107996"/>
          </a:xfrm>
          <a:prstGeom prst="rect">
            <a:avLst/>
          </a:prstGeom>
        </p:spPr>
        <p:txBody>
          <a:bodyPr wrap="square" lIns="0" tIns="0" rIns="0" bIns="0" rtlCol="0" anchor="t">
            <a:spAutoFit/>
          </a:bodyPr>
          <a:lstStyle/>
          <a:p>
            <a:r>
              <a:rPr lang="en" sz="2400" b="1" dirty="0"/>
              <a:t>Pharmacy financial management</a:t>
            </a:r>
            <a:endParaRPr lang="uk-UA" sz="2400" dirty="0"/>
          </a:p>
          <a:p>
            <a:r>
              <a:rPr lang="en" sz="2400" dirty="0"/>
              <a:t>Pharmacy financial management includes revenue and expense planning, pricing, financial performance analysis, and profitability control.</a:t>
            </a:r>
          </a:p>
        </p:txBody>
      </p:sp>
      <p:sp>
        <p:nvSpPr>
          <p:cNvPr id="12" name="TextBox 8"/>
          <p:cNvSpPr txBox="1"/>
          <p:nvPr/>
        </p:nvSpPr>
        <p:spPr>
          <a:xfrm>
            <a:off x="1494512" y="7634962"/>
            <a:ext cx="16366673" cy="2585323"/>
          </a:xfrm>
          <a:prstGeom prst="rect">
            <a:avLst/>
          </a:prstGeom>
        </p:spPr>
        <p:txBody>
          <a:bodyPr wrap="square" lIns="0" tIns="0" rIns="0" bIns="0" rtlCol="0" anchor="t">
            <a:spAutoFit/>
          </a:bodyPr>
          <a:lstStyle/>
          <a:p>
            <a:r>
              <a:rPr lang="en" sz="2400" b="1" dirty="0"/>
              <a:t>Customer Service Management</a:t>
            </a:r>
            <a:endParaRPr lang="uk-UA" sz="2400" dirty="0"/>
          </a:p>
          <a:p>
            <a:r>
              <a:rPr lang="en" sz="2400" dirty="0"/>
              <a:t>The quality of pharmaceutical service is a key factor in the competitiveness of a pharmacy.</a:t>
            </a:r>
          </a:p>
          <a:p>
            <a:r>
              <a:rPr lang="en" sz="2400" dirty="0"/>
              <a:t>Key aspects:</a:t>
            </a:r>
          </a:p>
          <a:p>
            <a:pPr marL="342900" lvl="0" indent="-342900">
              <a:buFont typeface="Arial" panose="020B0604020202020204" pitchFamily="34" charset="0"/>
              <a:buChar char="•"/>
            </a:pPr>
            <a:r>
              <a:rPr lang="en" sz="2400" dirty="0"/>
              <a:t>pharmaceutical care;</a:t>
            </a:r>
          </a:p>
          <a:p>
            <a:pPr marL="342900" lvl="0" indent="-342900">
              <a:buFont typeface="Arial" panose="020B0604020202020204" pitchFamily="34" charset="0"/>
              <a:buChar char="•"/>
            </a:pPr>
            <a:r>
              <a:rPr lang="en" sz="2400" dirty="0"/>
              <a:t>service orientation;</a:t>
            </a:r>
          </a:p>
          <a:p>
            <a:pPr marL="342900" lvl="0" indent="-342900">
              <a:buFont typeface="Arial" panose="020B0604020202020204" pitchFamily="34" charset="0"/>
              <a:buChar char="•"/>
            </a:pPr>
            <a:r>
              <a:rPr lang="en" sz="2400" dirty="0"/>
              <a:t>adherence to ethical standards;</a:t>
            </a:r>
          </a:p>
          <a:p>
            <a:pPr marL="342900" lvl="0" indent="-342900">
              <a:buFont typeface="Arial" panose="020B0604020202020204" pitchFamily="34" charset="0"/>
              <a:buChar char="•"/>
            </a:pPr>
            <a:r>
              <a:rPr lang="en" sz="2400" dirty="0"/>
              <a:t>working with complaints and appeals.</a:t>
            </a:r>
          </a:p>
        </p:txBody>
      </p:sp>
      <p:sp>
        <p:nvSpPr>
          <p:cNvPr id="13" name="Freeform 3"/>
          <p:cNvSpPr/>
          <p:nvPr/>
        </p:nvSpPr>
        <p:spPr>
          <a:xfrm>
            <a:off x="716164" y="3193564"/>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4" name="Freeform 3"/>
          <p:cNvSpPr/>
          <p:nvPr/>
        </p:nvSpPr>
        <p:spPr>
          <a:xfrm>
            <a:off x="795804" y="6409176"/>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5" name="Freeform 3"/>
          <p:cNvSpPr/>
          <p:nvPr/>
        </p:nvSpPr>
        <p:spPr>
          <a:xfrm>
            <a:off x="819689" y="7374005"/>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TotalTime>
  <Words>950</Words>
  <Application>Microsoft Office PowerPoint</Application>
  <PresentationFormat>Произвольный</PresentationFormat>
  <Paragraphs>98</Paragraphs>
  <Slides>14</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14</vt:i4>
      </vt:variant>
    </vt:vector>
  </HeadingPairs>
  <TitlesOfParts>
    <vt:vector size="21" baseType="lpstr">
      <vt:lpstr>Garet</vt:lpstr>
      <vt:lpstr>Arial</vt:lpstr>
      <vt:lpstr>Poppins Bold</vt:lpstr>
      <vt:lpstr>Wingdings</vt:lpstr>
      <vt:lpstr>Calibri</vt:lpstr>
      <vt:lpstr>Times New Roman</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Лекція №1_Менеджмент в ОЗ</dc:title>
  <cp:lastModifiedBy>Учетная запись Майкрософт</cp:lastModifiedBy>
  <cp:revision>20</cp:revision>
  <dcterms:created xsi:type="dcterms:W3CDTF">2006-08-16T00:00:00Z</dcterms:created>
  <dcterms:modified xsi:type="dcterms:W3CDTF">2026-01-27T09:25:13Z</dcterms:modified>
  <dc:identifier>DAG_cGeNO-0</dc:identifier>
</cp:coreProperties>
</file>