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6" r:id="rId2"/>
    <p:sldId id="257" r:id="rId3"/>
    <p:sldId id="260" r:id="rId4"/>
    <p:sldId id="276" r:id="rId5"/>
    <p:sldId id="277" r:id="rId6"/>
    <p:sldId id="265" r:id="rId7"/>
    <p:sldId id="261" r:id="rId8"/>
    <p:sldId id="278" r:id="rId9"/>
    <p:sldId id="267" r:id="rId10"/>
    <p:sldId id="262" r:id="rId11"/>
    <p:sldId id="282" r:id="rId12"/>
    <p:sldId id="287" r:id="rId13"/>
    <p:sldId id="288" r:id="rId14"/>
    <p:sldId id="289" r:id="rId15"/>
    <p:sldId id="290" r:id="rId16"/>
    <p:sldId id="291" r:id="rId17"/>
    <p:sldId id="292" r:id="rId18"/>
    <p:sldId id="293" r:id="rId19"/>
    <p:sldId id="294" r:id="rId20"/>
    <p:sldId id="274" r:id="rId21"/>
    <p:sldId id="272" r:id="rId22"/>
    <p:sldId id="273" r:id="rId23"/>
    <p:sldId id="295" r:id="rId24"/>
  </p:sldIdLst>
  <p:sldSz cx="18288000" cy="10287000"/>
  <p:notesSz cx="6858000" cy="9144000"/>
  <p:embeddedFontLst>
    <p:embeddedFont>
      <p:font typeface="Poppins Bold" panose="020B0604020202020204" charset="0"/>
      <p:regular r:id="rId25"/>
    </p:embeddedFont>
    <p:embeddedFont>
      <p:font typeface="Calibri" panose="020F0502020204030204" pitchFamily="34" charset="0"/>
      <p:regular r:id="rId26"/>
      <p:bold r:id="rId27"/>
      <p:italic r:id="rId28"/>
      <p:boldItalic r:id="rId29"/>
    </p:embeddedFont>
    <p:embeddedFont>
      <p:font typeface="Garet" panose="020B0604020202020204" charset="-52"/>
      <p:regular r:id="rId30"/>
    </p:embeddedFont>
    <p:embeddedFont>
      <p:font typeface="Tahoma" panose="020B0604030504040204" pitchFamily="34" charset="0"/>
      <p:regular r:id="rId31"/>
      <p:bold r:id="rId32"/>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138" y="2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D634C5-EB13-4807-9E64-B0FFDF67AEF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68CB7B52-D87E-44C4-A84E-01C40D023828}">
      <dgm:prSet phldrT="[Текст]"/>
      <dgm:spPr/>
      <dgm:t>
        <a:bodyPr/>
        <a:lstStyle/>
        <a:p>
          <a:pPr algn="just"/>
          <a:r>
            <a:rPr lang="en" dirty="0" smtClean="0"/>
            <a:t>making a profit while respecting social responsibility</a:t>
          </a:r>
          <a:endParaRPr lang="uk-UA" dirty="0"/>
        </a:p>
      </dgm:t>
    </dgm:pt>
    <dgm:pt modelId="{4C0E68E5-0828-4B73-865E-5FE08219E45C}" type="parTrans" cxnId="{AC7BD2E0-1347-4560-B5D7-9EC4AD34A719}">
      <dgm:prSet/>
      <dgm:spPr/>
      <dgm:t>
        <a:bodyPr/>
        <a:lstStyle/>
        <a:p>
          <a:endParaRPr lang="uk-UA"/>
        </a:p>
      </dgm:t>
    </dgm:pt>
    <dgm:pt modelId="{383CBCD6-BF08-4890-8202-97DF04A524C3}" type="sibTrans" cxnId="{AC7BD2E0-1347-4560-B5D7-9EC4AD34A719}">
      <dgm:prSet/>
      <dgm:spPr/>
      <dgm:t>
        <a:bodyPr/>
        <a:lstStyle/>
        <a:p>
          <a:endParaRPr lang="uk-UA"/>
        </a:p>
      </dgm:t>
    </dgm:pt>
    <dgm:pt modelId="{FFF4799B-E101-493A-8930-FC65F0C0EE8A}">
      <dgm:prSet phldrT="[Текст]"/>
      <dgm:spPr/>
      <dgm:t>
        <a:bodyPr/>
        <a:lstStyle/>
        <a:p>
          <a:r>
            <a:rPr lang="en" dirty="0" smtClean="0"/>
            <a:t>reducing own costs for the production and sale of goods and services</a:t>
          </a:r>
          <a:endParaRPr lang="uk-UA" dirty="0"/>
        </a:p>
      </dgm:t>
    </dgm:pt>
    <dgm:pt modelId="{3702026D-F841-4201-B708-A50B3398500F}" type="parTrans" cxnId="{285F8AE8-7C1B-4B31-BFBF-5E14EB9AA720}">
      <dgm:prSet/>
      <dgm:spPr/>
      <dgm:t>
        <a:bodyPr/>
        <a:lstStyle/>
        <a:p>
          <a:endParaRPr lang="uk-UA"/>
        </a:p>
      </dgm:t>
    </dgm:pt>
    <dgm:pt modelId="{3E733C00-2782-4BC9-9359-A5CAB6847DA8}" type="sibTrans" cxnId="{285F8AE8-7C1B-4B31-BFBF-5E14EB9AA720}">
      <dgm:prSet/>
      <dgm:spPr/>
      <dgm:t>
        <a:bodyPr/>
        <a:lstStyle/>
        <a:p>
          <a:endParaRPr lang="uk-UA"/>
        </a:p>
      </dgm:t>
    </dgm:pt>
    <dgm:pt modelId="{A69BEB37-7A18-42F4-AF84-2F298BF7CF82}">
      <dgm:prSet phldrT="[Текст]"/>
      <dgm:spPr/>
      <dgm:t>
        <a:bodyPr/>
        <a:lstStyle/>
        <a:p>
          <a:r>
            <a:rPr lang="en" dirty="0" smtClean="0"/>
            <a:t>expansion of the sales market</a:t>
          </a:r>
          <a:endParaRPr lang="uk-UA" dirty="0"/>
        </a:p>
      </dgm:t>
    </dgm:pt>
    <dgm:pt modelId="{0A7E248D-EED1-4621-BEFF-F1943B798885}" type="parTrans" cxnId="{979214F2-8A16-4A92-9B7E-9032B9D3D2A6}">
      <dgm:prSet/>
      <dgm:spPr/>
      <dgm:t>
        <a:bodyPr/>
        <a:lstStyle/>
        <a:p>
          <a:endParaRPr lang="uk-UA"/>
        </a:p>
      </dgm:t>
    </dgm:pt>
    <dgm:pt modelId="{FDA62763-BFE8-4879-AE88-75BD09D1BACC}" type="sibTrans" cxnId="{979214F2-8A16-4A92-9B7E-9032B9D3D2A6}">
      <dgm:prSet/>
      <dgm:spPr/>
      <dgm:t>
        <a:bodyPr/>
        <a:lstStyle/>
        <a:p>
          <a:endParaRPr lang="uk-UA"/>
        </a:p>
      </dgm:t>
    </dgm:pt>
    <dgm:pt modelId="{07A65A5C-B5BF-436C-8114-065FEB3E4AA0}" type="pres">
      <dgm:prSet presAssocID="{6FD634C5-EB13-4807-9E64-B0FFDF67AEFD}" presName="outerComposite" presStyleCnt="0">
        <dgm:presLayoutVars>
          <dgm:chMax val="5"/>
          <dgm:dir/>
          <dgm:resizeHandles val="exact"/>
        </dgm:presLayoutVars>
      </dgm:prSet>
      <dgm:spPr/>
      <dgm:t>
        <a:bodyPr/>
        <a:lstStyle/>
        <a:p>
          <a:endParaRPr lang="uk-UA"/>
        </a:p>
      </dgm:t>
    </dgm:pt>
    <dgm:pt modelId="{7E7AED22-CE78-41EE-8069-E4BFA815EDA3}" type="pres">
      <dgm:prSet presAssocID="{6FD634C5-EB13-4807-9E64-B0FFDF67AEFD}" presName="dummyMaxCanvas" presStyleCnt="0">
        <dgm:presLayoutVars/>
      </dgm:prSet>
      <dgm:spPr/>
    </dgm:pt>
    <dgm:pt modelId="{86C134BF-CA5A-4FFD-8236-9D56E6EF6688}" type="pres">
      <dgm:prSet presAssocID="{6FD634C5-EB13-4807-9E64-B0FFDF67AEFD}" presName="ThreeNodes_1" presStyleLbl="node1" presStyleIdx="0" presStyleCnt="3">
        <dgm:presLayoutVars>
          <dgm:bulletEnabled val="1"/>
        </dgm:presLayoutVars>
      </dgm:prSet>
      <dgm:spPr/>
      <dgm:t>
        <a:bodyPr/>
        <a:lstStyle/>
        <a:p>
          <a:endParaRPr lang="uk-UA"/>
        </a:p>
      </dgm:t>
    </dgm:pt>
    <dgm:pt modelId="{202E22A8-676F-4F77-A8F1-716E23BD2F33}" type="pres">
      <dgm:prSet presAssocID="{6FD634C5-EB13-4807-9E64-B0FFDF67AEFD}" presName="ThreeNodes_2" presStyleLbl="node1" presStyleIdx="1" presStyleCnt="3">
        <dgm:presLayoutVars>
          <dgm:bulletEnabled val="1"/>
        </dgm:presLayoutVars>
      </dgm:prSet>
      <dgm:spPr/>
      <dgm:t>
        <a:bodyPr/>
        <a:lstStyle/>
        <a:p>
          <a:endParaRPr lang="uk-UA"/>
        </a:p>
      </dgm:t>
    </dgm:pt>
    <dgm:pt modelId="{DE17522C-D62E-4774-B081-3104F262D785}" type="pres">
      <dgm:prSet presAssocID="{6FD634C5-EB13-4807-9E64-B0FFDF67AEFD}" presName="ThreeNodes_3" presStyleLbl="node1" presStyleIdx="2" presStyleCnt="3">
        <dgm:presLayoutVars>
          <dgm:bulletEnabled val="1"/>
        </dgm:presLayoutVars>
      </dgm:prSet>
      <dgm:spPr/>
      <dgm:t>
        <a:bodyPr/>
        <a:lstStyle/>
        <a:p>
          <a:endParaRPr lang="uk-UA"/>
        </a:p>
      </dgm:t>
    </dgm:pt>
    <dgm:pt modelId="{3DE6235E-3A63-49BC-B488-2506F7D5D197}" type="pres">
      <dgm:prSet presAssocID="{6FD634C5-EB13-4807-9E64-B0FFDF67AEFD}" presName="ThreeConn_1-2" presStyleLbl="fgAccFollowNode1" presStyleIdx="0" presStyleCnt="2">
        <dgm:presLayoutVars>
          <dgm:bulletEnabled val="1"/>
        </dgm:presLayoutVars>
      </dgm:prSet>
      <dgm:spPr/>
      <dgm:t>
        <a:bodyPr/>
        <a:lstStyle/>
        <a:p>
          <a:endParaRPr lang="uk-UA"/>
        </a:p>
      </dgm:t>
    </dgm:pt>
    <dgm:pt modelId="{31BAC494-011D-425A-9BCC-7533B74EAD05}" type="pres">
      <dgm:prSet presAssocID="{6FD634C5-EB13-4807-9E64-B0FFDF67AEFD}" presName="ThreeConn_2-3" presStyleLbl="fgAccFollowNode1" presStyleIdx="1" presStyleCnt="2">
        <dgm:presLayoutVars>
          <dgm:bulletEnabled val="1"/>
        </dgm:presLayoutVars>
      </dgm:prSet>
      <dgm:spPr/>
      <dgm:t>
        <a:bodyPr/>
        <a:lstStyle/>
        <a:p>
          <a:endParaRPr lang="uk-UA"/>
        </a:p>
      </dgm:t>
    </dgm:pt>
    <dgm:pt modelId="{375A5F9E-AFC2-4ED5-AC32-A21C3EE67A5A}" type="pres">
      <dgm:prSet presAssocID="{6FD634C5-EB13-4807-9E64-B0FFDF67AEFD}" presName="ThreeNodes_1_text" presStyleLbl="node1" presStyleIdx="2" presStyleCnt="3">
        <dgm:presLayoutVars>
          <dgm:bulletEnabled val="1"/>
        </dgm:presLayoutVars>
      </dgm:prSet>
      <dgm:spPr/>
      <dgm:t>
        <a:bodyPr/>
        <a:lstStyle/>
        <a:p>
          <a:endParaRPr lang="uk-UA"/>
        </a:p>
      </dgm:t>
    </dgm:pt>
    <dgm:pt modelId="{F51C7303-AB16-4D3F-BAFC-E688A3627500}" type="pres">
      <dgm:prSet presAssocID="{6FD634C5-EB13-4807-9E64-B0FFDF67AEFD}" presName="ThreeNodes_2_text" presStyleLbl="node1" presStyleIdx="2" presStyleCnt="3">
        <dgm:presLayoutVars>
          <dgm:bulletEnabled val="1"/>
        </dgm:presLayoutVars>
      </dgm:prSet>
      <dgm:spPr/>
      <dgm:t>
        <a:bodyPr/>
        <a:lstStyle/>
        <a:p>
          <a:endParaRPr lang="uk-UA"/>
        </a:p>
      </dgm:t>
    </dgm:pt>
    <dgm:pt modelId="{0D2447B4-EC75-4C13-B202-C5CC35971A62}" type="pres">
      <dgm:prSet presAssocID="{6FD634C5-EB13-4807-9E64-B0FFDF67AEFD}" presName="ThreeNodes_3_text" presStyleLbl="node1" presStyleIdx="2" presStyleCnt="3">
        <dgm:presLayoutVars>
          <dgm:bulletEnabled val="1"/>
        </dgm:presLayoutVars>
      </dgm:prSet>
      <dgm:spPr/>
      <dgm:t>
        <a:bodyPr/>
        <a:lstStyle/>
        <a:p>
          <a:endParaRPr lang="uk-UA"/>
        </a:p>
      </dgm:t>
    </dgm:pt>
  </dgm:ptLst>
  <dgm:cxnLst>
    <dgm:cxn modelId="{979214F2-8A16-4A92-9B7E-9032B9D3D2A6}" srcId="{6FD634C5-EB13-4807-9E64-B0FFDF67AEFD}" destId="{A69BEB37-7A18-42F4-AF84-2F298BF7CF82}" srcOrd="2" destOrd="0" parTransId="{0A7E248D-EED1-4621-BEFF-F1943B798885}" sibTransId="{FDA62763-BFE8-4879-AE88-75BD09D1BACC}"/>
    <dgm:cxn modelId="{12C0D9F9-3E40-484B-A39B-672295D89E08}" type="presOf" srcId="{68CB7B52-D87E-44C4-A84E-01C40D023828}" destId="{375A5F9E-AFC2-4ED5-AC32-A21C3EE67A5A}" srcOrd="1" destOrd="0" presId="urn:microsoft.com/office/officeart/2005/8/layout/vProcess5"/>
    <dgm:cxn modelId="{83FAE6AF-2AC1-4155-BA4A-DD3C3634FEFF}" type="presOf" srcId="{6FD634C5-EB13-4807-9E64-B0FFDF67AEFD}" destId="{07A65A5C-B5BF-436C-8114-065FEB3E4AA0}" srcOrd="0" destOrd="0" presId="urn:microsoft.com/office/officeart/2005/8/layout/vProcess5"/>
    <dgm:cxn modelId="{CCA44284-511E-44CE-B74F-53783D5F3C73}" type="presOf" srcId="{68CB7B52-D87E-44C4-A84E-01C40D023828}" destId="{86C134BF-CA5A-4FFD-8236-9D56E6EF6688}" srcOrd="0" destOrd="0" presId="urn:microsoft.com/office/officeart/2005/8/layout/vProcess5"/>
    <dgm:cxn modelId="{06925F63-4961-4E79-ACA4-76C6CC986AE8}" type="presOf" srcId="{A69BEB37-7A18-42F4-AF84-2F298BF7CF82}" destId="{0D2447B4-EC75-4C13-B202-C5CC35971A62}" srcOrd="1" destOrd="0" presId="urn:microsoft.com/office/officeart/2005/8/layout/vProcess5"/>
    <dgm:cxn modelId="{285F8AE8-7C1B-4B31-BFBF-5E14EB9AA720}" srcId="{6FD634C5-EB13-4807-9E64-B0FFDF67AEFD}" destId="{FFF4799B-E101-493A-8930-FC65F0C0EE8A}" srcOrd="1" destOrd="0" parTransId="{3702026D-F841-4201-B708-A50B3398500F}" sibTransId="{3E733C00-2782-4BC9-9359-A5CAB6847DA8}"/>
    <dgm:cxn modelId="{3F697CB3-4D97-423B-8836-69BC29E2B4D1}" type="presOf" srcId="{A69BEB37-7A18-42F4-AF84-2F298BF7CF82}" destId="{DE17522C-D62E-4774-B081-3104F262D785}" srcOrd="0" destOrd="0" presId="urn:microsoft.com/office/officeart/2005/8/layout/vProcess5"/>
    <dgm:cxn modelId="{DD8596B6-4035-44B7-ABD8-C25FEE084F9C}" type="presOf" srcId="{383CBCD6-BF08-4890-8202-97DF04A524C3}" destId="{3DE6235E-3A63-49BC-B488-2506F7D5D197}" srcOrd="0" destOrd="0" presId="urn:microsoft.com/office/officeart/2005/8/layout/vProcess5"/>
    <dgm:cxn modelId="{F188ACD1-8160-4238-8D5F-D18AC422397F}" type="presOf" srcId="{3E733C00-2782-4BC9-9359-A5CAB6847DA8}" destId="{31BAC494-011D-425A-9BCC-7533B74EAD05}" srcOrd="0" destOrd="0" presId="urn:microsoft.com/office/officeart/2005/8/layout/vProcess5"/>
    <dgm:cxn modelId="{E308E148-1773-4FCA-950E-081C9F2BB89C}" type="presOf" srcId="{FFF4799B-E101-493A-8930-FC65F0C0EE8A}" destId="{F51C7303-AB16-4D3F-BAFC-E688A3627500}" srcOrd="1" destOrd="0" presId="urn:microsoft.com/office/officeart/2005/8/layout/vProcess5"/>
    <dgm:cxn modelId="{AC7BD2E0-1347-4560-B5D7-9EC4AD34A719}" srcId="{6FD634C5-EB13-4807-9E64-B0FFDF67AEFD}" destId="{68CB7B52-D87E-44C4-A84E-01C40D023828}" srcOrd="0" destOrd="0" parTransId="{4C0E68E5-0828-4B73-865E-5FE08219E45C}" sibTransId="{383CBCD6-BF08-4890-8202-97DF04A524C3}"/>
    <dgm:cxn modelId="{979320A5-5A4D-4046-A93A-C8E8C16C7D19}" type="presOf" srcId="{FFF4799B-E101-493A-8930-FC65F0C0EE8A}" destId="{202E22A8-676F-4F77-A8F1-716E23BD2F33}" srcOrd="0" destOrd="0" presId="urn:microsoft.com/office/officeart/2005/8/layout/vProcess5"/>
    <dgm:cxn modelId="{6F0972EF-0A63-45FF-8D35-95D68C4EBBF0}" type="presParOf" srcId="{07A65A5C-B5BF-436C-8114-065FEB3E4AA0}" destId="{7E7AED22-CE78-41EE-8069-E4BFA815EDA3}" srcOrd="0" destOrd="0" presId="urn:microsoft.com/office/officeart/2005/8/layout/vProcess5"/>
    <dgm:cxn modelId="{60E9EC67-8E77-479A-BF75-A84338EBC732}" type="presParOf" srcId="{07A65A5C-B5BF-436C-8114-065FEB3E4AA0}" destId="{86C134BF-CA5A-4FFD-8236-9D56E6EF6688}" srcOrd="1" destOrd="0" presId="urn:microsoft.com/office/officeart/2005/8/layout/vProcess5"/>
    <dgm:cxn modelId="{54909C25-AD18-42ED-8970-0C358AE98E17}" type="presParOf" srcId="{07A65A5C-B5BF-436C-8114-065FEB3E4AA0}" destId="{202E22A8-676F-4F77-A8F1-716E23BD2F33}" srcOrd="2" destOrd="0" presId="urn:microsoft.com/office/officeart/2005/8/layout/vProcess5"/>
    <dgm:cxn modelId="{C6C1AF9D-38C1-4B8D-82CA-4C5B2B458F29}" type="presParOf" srcId="{07A65A5C-B5BF-436C-8114-065FEB3E4AA0}" destId="{DE17522C-D62E-4774-B081-3104F262D785}" srcOrd="3" destOrd="0" presId="urn:microsoft.com/office/officeart/2005/8/layout/vProcess5"/>
    <dgm:cxn modelId="{8AE6E3FE-F9FA-4A2F-BC33-0461685D3F13}" type="presParOf" srcId="{07A65A5C-B5BF-436C-8114-065FEB3E4AA0}" destId="{3DE6235E-3A63-49BC-B488-2506F7D5D197}" srcOrd="4" destOrd="0" presId="urn:microsoft.com/office/officeart/2005/8/layout/vProcess5"/>
    <dgm:cxn modelId="{FBBD1F1E-E907-457D-9AF8-63B0991CF80F}" type="presParOf" srcId="{07A65A5C-B5BF-436C-8114-065FEB3E4AA0}" destId="{31BAC494-011D-425A-9BCC-7533B74EAD05}" srcOrd="5" destOrd="0" presId="urn:microsoft.com/office/officeart/2005/8/layout/vProcess5"/>
    <dgm:cxn modelId="{B251011F-9228-47E8-8B8A-3C8C0C1A4DE1}" type="presParOf" srcId="{07A65A5C-B5BF-436C-8114-065FEB3E4AA0}" destId="{375A5F9E-AFC2-4ED5-AC32-A21C3EE67A5A}" srcOrd="6" destOrd="0" presId="urn:microsoft.com/office/officeart/2005/8/layout/vProcess5"/>
    <dgm:cxn modelId="{51181132-CA50-4BA6-AA27-2753477FABE5}" type="presParOf" srcId="{07A65A5C-B5BF-436C-8114-065FEB3E4AA0}" destId="{F51C7303-AB16-4D3F-BAFC-E688A3627500}" srcOrd="7" destOrd="0" presId="urn:microsoft.com/office/officeart/2005/8/layout/vProcess5"/>
    <dgm:cxn modelId="{1A05BCE9-AC3E-4809-8746-3A79FC0B8230}" type="presParOf" srcId="{07A65A5C-B5BF-436C-8114-065FEB3E4AA0}" destId="{0D2447B4-EC75-4C13-B202-C5CC35971A6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26D7DE-4C89-47B4-9B84-002893BC80B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uk-UA"/>
        </a:p>
      </dgm:t>
    </dgm:pt>
    <dgm:pt modelId="{E11579AE-1975-48A2-852B-27B2C7A5F952}">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en" sz="1800" dirty="0" smtClean="0"/>
            <a:t>A decision should not be made at a higher level if it can be made at a lower level.</a:t>
          </a:r>
          <a:endParaRPr lang="uk-UA" sz="1800" dirty="0"/>
        </a:p>
      </dgm:t>
    </dgm:pt>
    <dgm:pt modelId="{2A7AF810-6502-4461-AD21-8EF6B8B53EB3}" type="parTrans" cxnId="{D38E059D-FE29-442B-95B7-3324CF89B721}">
      <dgm:prSet/>
      <dgm:spPr/>
      <dgm:t>
        <a:bodyPr/>
        <a:lstStyle/>
        <a:p>
          <a:endParaRPr lang="uk-UA"/>
        </a:p>
      </dgm:t>
    </dgm:pt>
    <dgm:pt modelId="{4AD0FFAC-8542-4C3C-AE52-FF84E017B47F}" type="sibTrans" cxnId="{D38E059D-FE29-442B-95B7-3324CF89B721}">
      <dgm:prSet/>
      <dgm:spPr/>
      <dgm:t>
        <a:bodyPr/>
        <a:lstStyle/>
        <a:p>
          <a:endParaRPr lang="uk-UA"/>
        </a:p>
      </dgm:t>
    </dgm:pt>
    <dgm:pt modelId="{5B4A2981-F03D-4CE6-B497-F72771F9DE22}">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en" sz="1800" dirty="0" smtClean="0"/>
            <a:t>the scope of management decisions should be limited, which will allow to increase the level of management and improve the quality of decision implementation</a:t>
          </a:r>
          <a:endParaRPr lang="uk-UA" sz="1800" dirty="0"/>
        </a:p>
      </dgm:t>
    </dgm:pt>
    <dgm:pt modelId="{191D0987-EDDC-40AB-BBDF-F2FE7A9AECB1}" type="parTrans" cxnId="{1518B75A-966A-4D39-9E8B-5C91EDAB4AF7}">
      <dgm:prSet/>
      <dgm:spPr/>
      <dgm:t>
        <a:bodyPr/>
        <a:lstStyle/>
        <a:p>
          <a:endParaRPr lang="uk-UA"/>
        </a:p>
      </dgm:t>
    </dgm:pt>
    <dgm:pt modelId="{2BA778DE-1C10-419D-9DF8-CC6B5C109016}" type="sibTrans" cxnId="{1518B75A-966A-4D39-9E8B-5C91EDAB4AF7}">
      <dgm:prSet/>
      <dgm:spPr/>
      <dgm:t>
        <a:bodyPr/>
        <a:lstStyle/>
        <a:p>
          <a:endParaRPr lang="uk-UA"/>
        </a:p>
      </dgm:t>
    </dgm:pt>
    <dgm:pt modelId="{379348C0-57EE-4AC1-84E2-B5A2F300F104}">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en" sz="1800" dirty="0" smtClean="0"/>
            <a:t>A management decision made at a higher </a:t>
          </a:r>
          <a:r>
            <a:rPr lang="en" sz="1800" dirty="0" err="1" smtClean="0"/>
            <a:t>level </a:t>
          </a:r>
          <a:r>
            <a:rPr lang="en" sz="1800" dirty="0" smtClean="0"/>
            <a:t>is not always and not necessarily the best; most often, such a decision is a weighted average.</a:t>
          </a:r>
          <a:endParaRPr lang="uk-UA" sz="1800" dirty="0"/>
        </a:p>
      </dgm:t>
    </dgm:pt>
    <dgm:pt modelId="{A47B8358-E16B-418B-935B-5A14008C4A76}" type="parTrans" cxnId="{DCABE7A4-329F-4EB0-9499-0AEC536B7CE3}">
      <dgm:prSet/>
      <dgm:spPr/>
      <dgm:t>
        <a:bodyPr/>
        <a:lstStyle/>
        <a:p>
          <a:endParaRPr lang="uk-UA"/>
        </a:p>
      </dgm:t>
    </dgm:pt>
    <dgm:pt modelId="{2A1B38C3-8A72-452B-8762-CAA7DD5FBFDA}" type="sibTrans" cxnId="{DCABE7A4-329F-4EB0-9499-0AEC536B7CE3}">
      <dgm:prSet/>
      <dgm:spPr/>
      <dgm:t>
        <a:bodyPr/>
        <a:lstStyle/>
        <a:p>
          <a:endParaRPr lang="uk-UA"/>
        </a:p>
      </dgm:t>
    </dgm:pt>
    <dgm:pt modelId="{C03E9320-A5BB-4855-9793-A9DF49747AEB}" type="pres">
      <dgm:prSet presAssocID="{BA26D7DE-4C89-47B4-9B84-002893BC80B4}" presName="linear" presStyleCnt="0">
        <dgm:presLayoutVars>
          <dgm:dir/>
          <dgm:animLvl val="lvl"/>
          <dgm:resizeHandles val="exact"/>
        </dgm:presLayoutVars>
      </dgm:prSet>
      <dgm:spPr/>
      <dgm:t>
        <a:bodyPr/>
        <a:lstStyle/>
        <a:p>
          <a:endParaRPr lang="uk-UA"/>
        </a:p>
      </dgm:t>
    </dgm:pt>
    <dgm:pt modelId="{CD4FA03C-8A25-4809-BA77-CC1F72E29CE9}" type="pres">
      <dgm:prSet presAssocID="{E11579AE-1975-48A2-852B-27B2C7A5F952}" presName="parentLin" presStyleCnt="0"/>
      <dgm:spPr/>
    </dgm:pt>
    <dgm:pt modelId="{850E3B9E-9F0A-4D2D-9836-42A5180A6EB3}" type="pres">
      <dgm:prSet presAssocID="{E11579AE-1975-48A2-852B-27B2C7A5F952}" presName="parentLeftMargin" presStyleLbl="node1" presStyleIdx="0" presStyleCnt="3"/>
      <dgm:spPr/>
      <dgm:t>
        <a:bodyPr/>
        <a:lstStyle/>
        <a:p>
          <a:endParaRPr lang="uk-UA"/>
        </a:p>
      </dgm:t>
    </dgm:pt>
    <dgm:pt modelId="{035CA570-3A8D-47FF-9603-21D143625229}" type="pres">
      <dgm:prSet presAssocID="{E11579AE-1975-48A2-852B-27B2C7A5F952}" presName="parentText" presStyleLbl="node1" presStyleIdx="0" presStyleCnt="3" custScaleX="111636" custScaleY="363131">
        <dgm:presLayoutVars>
          <dgm:chMax val="0"/>
          <dgm:bulletEnabled val="1"/>
        </dgm:presLayoutVars>
      </dgm:prSet>
      <dgm:spPr/>
      <dgm:t>
        <a:bodyPr/>
        <a:lstStyle/>
        <a:p>
          <a:endParaRPr lang="uk-UA"/>
        </a:p>
      </dgm:t>
    </dgm:pt>
    <dgm:pt modelId="{FACDF8A2-EF33-49C5-B0AC-3FC83BE47444}" type="pres">
      <dgm:prSet presAssocID="{E11579AE-1975-48A2-852B-27B2C7A5F952}" presName="negativeSpace" presStyleCnt="0"/>
      <dgm:spPr/>
    </dgm:pt>
    <dgm:pt modelId="{FCDD0DE3-8A40-4DE7-B5B1-9E6213350530}" type="pres">
      <dgm:prSet presAssocID="{E11579AE-1975-48A2-852B-27B2C7A5F952}" presName="childText" presStyleLbl="conFgAcc1" presStyleIdx="0" presStyleCnt="3">
        <dgm:presLayoutVars>
          <dgm:bulletEnabled val="1"/>
        </dgm:presLayoutVars>
      </dgm:prSet>
      <dgm:spPr/>
    </dgm:pt>
    <dgm:pt modelId="{2A29C483-C14D-45EC-A00C-C10ECDBA9329}" type="pres">
      <dgm:prSet presAssocID="{4AD0FFAC-8542-4C3C-AE52-FF84E017B47F}" presName="spaceBetweenRectangles" presStyleCnt="0"/>
      <dgm:spPr/>
    </dgm:pt>
    <dgm:pt modelId="{01AD8D9E-207A-45E7-890C-9211EE5D3749}" type="pres">
      <dgm:prSet presAssocID="{5B4A2981-F03D-4CE6-B497-F72771F9DE22}" presName="parentLin" presStyleCnt="0"/>
      <dgm:spPr/>
    </dgm:pt>
    <dgm:pt modelId="{8FA255E4-1E10-4DA5-8A39-07CCFF7222ED}" type="pres">
      <dgm:prSet presAssocID="{5B4A2981-F03D-4CE6-B497-F72771F9DE22}" presName="parentLeftMargin" presStyleLbl="node1" presStyleIdx="0" presStyleCnt="3"/>
      <dgm:spPr/>
      <dgm:t>
        <a:bodyPr/>
        <a:lstStyle/>
        <a:p>
          <a:endParaRPr lang="uk-UA"/>
        </a:p>
      </dgm:t>
    </dgm:pt>
    <dgm:pt modelId="{66D25D35-8A9A-4126-AED9-02078D3C0214}" type="pres">
      <dgm:prSet presAssocID="{5B4A2981-F03D-4CE6-B497-F72771F9DE22}" presName="parentText" presStyleLbl="node1" presStyleIdx="1" presStyleCnt="3" custScaleX="111636" custScaleY="363131">
        <dgm:presLayoutVars>
          <dgm:chMax val="0"/>
          <dgm:bulletEnabled val="1"/>
        </dgm:presLayoutVars>
      </dgm:prSet>
      <dgm:spPr/>
      <dgm:t>
        <a:bodyPr/>
        <a:lstStyle/>
        <a:p>
          <a:endParaRPr lang="uk-UA"/>
        </a:p>
      </dgm:t>
    </dgm:pt>
    <dgm:pt modelId="{70C99848-1762-4958-9A8C-C40917792BBE}" type="pres">
      <dgm:prSet presAssocID="{5B4A2981-F03D-4CE6-B497-F72771F9DE22}" presName="negativeSpace" presStyleCnt="0"/>
      <dgm:spPr/>
    </dgm:pt>
    <dgm:pt modelId="{0D7652D1-0AEA-4A66-973F-C2A528624FBA}" type="pres">
      <dgm:prSet presAssocID="{5B4A2981-F03D-4CE6-B497-F72771F9DE22}" presName="childText" presStyleLbl="conFgAcc1" presStyleIdx="1" presStyleCnt="3">
        <dgm:presLayoutVars>
          <dgm:bulletEnabled val="1"/>
        </dgm:presLayoutVars>
      </dgm:prSet>
      <dgm:spPr/>
    </dgm:pt>
    <dgm:pt modelId="{69ACC2EF-9134-4834-9935-E6263012A84F}" type="pres">
      <dgm:prSet presAssocID="{2BA778DE-1C10-419D-9DF8-CC6B5C109016}" presName="spaceBetweenRectangles" presStyleCnt="0"/>
      <dgm:spPr/>
    </dgm:pt>
    <dgm:pt modelId="{FED41DAC-5DFA-4CF3-9FFA-8F2B57D53F98}" type="pres">
      <dgm:prSet presAssocID="{379348C0-57EE-4AC1-84E2-B5A2F300F104}" presName="parentLin" presStyleCnt="0"/>
      <dgm:spPr/>
    </dgm:pt>
    <dgm:pt modelId="{1FDA3F5E-5DA4-4C76-BF82-134F72F3ED5C}" type="pres">
      <dgm:prSet presAssocID="{379348C0-57EE-4AC1-84E2-B5A2F300F104}" presName="parentLeftMargin" presStyleLbl="node1" presStyleIdx="1" presStyleCnt="3"/>
      <dgm:spPr/>
      <dgm:t>
        <a:bodyPr/>
        <a:lstStyle/>
        <a:p>
          <a:endParaRPr lang="uk-UA"/>
        </a:p>
      </dgm:t>
    </dgm:pt>
    <dgm:pt modelId="{6DF0CC11-1A3B-4EA2-9002-171622D1A476}" type="pres">
      <dgm:prSet presAssocID="{379348C0-57EE-4AC1-84E2-B5A2F300F104}" presName="parentText" presStyleLbl="node1" presStyleIdx="2" presStyleCnt="3" custScaleX="111636" custScaleY="363131">
        <dgm:presLayoutVars>
          <dgm:chMax val="0"/>
          <dgm:bulletEnabled val="1"/>
        </dgm:presLayoutVars>
      </dgm:prSet>
      <dgm:spPr/>
      <dgm:t>
        <a:bodyPr/>
        <a:lstStyle/>
        <a:p>
          <a:endParaRPr lang="uk-UA"/>
        </a:p>
      </dgm:t>
    </dgm:pt>
    <dgm:pt modelId="{EBC16678-6E0C-47B9-81C3-45349ACFAA9C}" type="pres">
      <dgm:prSet presAssocID="{379348C0-57EE-4AC1-84E2-B5A2F300F104}" presName="negativeSpace" presStyleCnt="0"/>
      <dgm:spPr/>
    </dgm:pt>
    <dgm:pt modelId="{5D314C87-F1AE-492E-B276-AF0F20F1D924}" type="pres">
      <dgm:prSet presAssocID="{379348C0-57EE-4AC1-84E2-B5A2F300F104}" presName="childText" presStyleLbl="conFgAcc1" presStyleIdx="2" presStyleCnt="3">
        <dgm:presLayoutVars>
          <dgm:bulletEnabled val="1"/>
        </dgm:presLayoutVars>
      </dgm:prSet>
      <dgm:spPr/>
    </dgm:pt>
  </dgm:ptLst>
  <dgm:cxnLst>
    <dgm:cxn modelId="{DCABE7A4-329F-4EB0-9499-0AEC536B7CE3}" srcId="{BA26D7DE-4C89-47B4-9B84-002893BC80B4}" destId="{379348C0-57EE-4AC1-84E2-B5A2F300F104}" srcOrd="2" destOrd="0" parTransId="{A47B8358-E16B-418B-935B-5A14008C4A76}" sibTransId="{2A1B38C3-8A72-452B-8762-CAA7DD5FBFDA}"/>
    <dgm:cxn modelId="{2226BFD4-757A-421B-BD82-A5E8428CF783}" type="presOf" srcId="{5B4A2981-F03D-4CE6-B497-F72771F9DE22}" destId="{8FA255E4-1E10-4DA5-8A39-07CCFF7222ED}" srcOrd="0" destOrd="0" presId="urn:microsoft.com/office/officeart/2005/8/layout/list1"/>
    <dgm:cxn modelId="{40EC2934-7981-4A67-8B2B-FC1D8F76B7CB}" type="presOf" srcId="{379348C0-57EE-4AC1-84E2-B5A2F300F104}" destId="{6DF0CC11-1A3B-4EA2-9002-171622D1A476}" srcOrd="1" destOrd="0" presId="urn:microsoft.com/office/officeart/2005/8/layout/list1"/>
    <dgm:cxn modelId="{D38E059D-FE29-442B-95B7-3324CF89B721}" srcId="{BA26D7DE-4C89-47B4-9B84-002893BC80B4}" destId="{E11579AE-1975-48A2-852B-27B2C7A5F952}" srcOrd="0" destOrd="0" parTransId="{2A7AF810-6502-4461-AD21-8EF6B8B53EB3}" sibTransId="{4AD0FFAC-8542-4C3C-AE52-FF84E017B47F}"/>
    <dgm:cxn modelId="{F7FC511C-26B6-4B67-A676-A4EFA0A63F4D}" type="presOf" srcId="{379348C0-57EE-4AC1-84E2-B5A2F300F104}" destId="{1FDA3F5E-5DA4-4C76-BF82-134F72F3ED5C}" srcOrd="0" destOrd="0" presId="urn:microsoft.com/office/officeart/2005/8/layout/list1"/>
    <dgm:cxn modelId="{F95B074D-138E-453C-BAAC-0A7F3FBA7AC5}" type="presOf" srcId="{BA26D7DE-4C89-47B4-9B84-002893BC80B4}" destId="{C03E9320-A5BB-4855-9793-A9DF49747AEB}" srcOrd="0" destOrd="0" presId="urn:microsoft.com/office/officeart/2005/8/layout/list1"/>
    <dgm:cxn modelId="{CC24B4F6-A2FE-4654-98D6-6067DCF48F58}" type="presOf" srcId="{5B4A2981-F03D-4CE6-B497-F72771F9DE22}" destId="{66D25D35-8A9A-4126-AED9-02078D3C0214}" srcOrd="1" destOrd="0" presId="urn:microsoft.com/office/officeart/2005/8/layout/list1"/>
    <dgm:cxn modelId="{29707033-04FD-4D58-95BE-E128931DE6CA}" type="presOf" srcId="{E11579AE-1975-48A2-852B-27B2C7A5F952}" destId="{035CA570-3A8D-47FF-9603-21D143625229}" srcOrd="1" destOrd="0" presId="urn:microsoft.com/office/officeart/2005/8/layout/list1"/>
    <dgm:cxn modelId="{1518B75A-966A-4D39-9E8B-5C91EDAB4AF7}" srcId="{BA26D7DE-4C89-47B4-9B84-002893BC80B4}" destId="{5B4A2981-F03D-4CE6-B497-F72771F9DE22}" srcOrd="1" destOrd="0" parTransId="{191D0987-EDDC-40AB-BBDF-F2FE7A9AECB1}" sibTransId="{2BA778DE-1C10-419D-9DF8-CC6B5C109016}"/>
    <dgm:cxn modelId="{BB8CE6BF-C1E9-40C3-ABFD-094653C82F74}" type="presOf" srcId="{E11579AE-1975-48A2-852B-27B2C7A5F952}" destId="{850E3B9E-9F0A-4D2D-9836-42A5180A6EB3}" srcOrd="0" destOrd="0" presId="urn:microsoft.com/office/officeart/2005/8/layout/list1"/>
    <dgm:cxn modelId="{12D00F23-C4DB-4F30-8DF5-23052A358470}" type="presParOf" srcId="{C03E9320-A5BB-4855-9793-A9DF49747AEB}" destId="{CD4FA03C-8A25-4809-BA77-CC1F72E29CE9}" srcOrd="0" destOrd="0" presId="urn:microsoft.com/office/officeart/2005/8/layout/list1"/>
    <dgm:cxn modelId="{34478E24-EC8C-42C7-B53C-ADB32F52924B}" type="presParOf" srcId="{CD4FA03C-8A25-4809-BA77-CC1F72E29CE9}" destId="{850E3B9E-9F0A-4D2D-9836-42A5180A6EB3}" srcOrd="0" destOrd="0" presId="urn:microsoft.com/office/officeart/2005/8/layout/list1"/>
    <dgm:cxn modelId="{8E850126-CE5C-49D9-A083-5B2B53D047AB}" type="presParOf" srcId="{CD4FA03C-8A25-4809-BA77-CC1F72E29CE9}" destId="{035CA570-3A8D-47FF-9603-21D143625229}" srcOrd="1" destOrd="0" presId="urn:microsoft.com/office/officeart/2005/8/layout/list1"/>
    <dgm:cxn modelId="{6E3F23A2-C0F2-47D1-BFE1-842D74DFDB2A}" type="presParOf" srcId="{C03E9320-A5BB-4855-9793-A9DF49747AEB}" destId="{FACDF8A2-EF33-49C5-B0AC-3FC83BE47444}" srcOrd="1" destOrd="0" presId="urn:microsoft.com/office/officeart/2005/8/layout/list1"/>
    <dgm:cxn modelId="{88406E20-E40A-444F-BB4B-CD5D5A645F77}" type="presParOf" srcId="{C03E9320-A5BB-4855-9793-A9DF49747AEB}" destId="{FCDD0DE3-8A40-4DE7-B5B1-9E6213350530}" srcOrd="2" destOrd="0" presId="urn:microsoft.com/office/officeart/2005/8/layout/list1"/>
    <dgm:cxn modelId="{0CCBA818-F1B6-4B4F-9608-6192A3E61EE7}" type="presParOf" srcId="{C03E9320-A5BB-4855-9793-A9DF49747AEB}" destId="{2A29C483-C14D-45EC-A00C-C10ECDBA9329}" srcOrd="3" destOrd="0" presId="urn:microsoft.com/office/officeart/2005/8/layout/list1"/>
    <dgm:cxn modelId="{6DFFD8A8-F41A-49A7-8341-580F7094D8D2}" type="presParOf" srcId="{C03E9320-A5BB-4855-9793-A9DF49747AEB}" destId="{01AD8D9E-207A-45E7-890C-9211EE5D3749}" srcOrd="4" destOrd="0" presId="urn:microsoft.com/office/officeart/2005/8/layout/list1"/>
    <dgm:cxn modelId="{CCB2CD17-3548-441D-9D68-0F0320193CEA}" type="presParOf" srcId="{01AD8D9E-207A-45E7-890C-9211EE5D3749}" destId="{8FA255E4-1E10-4DA5-8A39-07CCFF7222ED}" srcOrd="0" destOrd="0" presId="urn:microsoft.com/office/officeart/2005/8/layout/list1"/>
    <dgm:cxn modelId="{FCD52594-3EED-4BA4-BBB1-8F0E28CA23B8}" type="presParOf" srcId="{01AD8D9E-207A-45E7-890C-9211EE5D3749}" destId="{66D25D35-8A9A-4126-AED9-02078D3C0214}" srcOrd="1" destOrd="0" presId="urn:microsoft.com/office/officeart/2005/8/layout/list1"/>
    <dgm:cxn modelId="{530330EF-1FB4-4F5C-B2ED-9C7393801FCE}" type="presParOf" srcId="{C03E9320-A5BB-4855-9793-A9DF49747AEB}" destId="{70C99848-1762-4958-9A8C-C40917792BBE}" srcOrd="5" destOrd="0" presId="urn:microsoft.com/office/officeart/2005/8/layout/list1"/>
    <dgm:cxn modelId="{94F49799-227F-41FB-B088-372F45AA2B9B}" type="presParOf" srcId="{C03E9320-A5BB-4855-9793-A9DF49747AEB}" destId="{0D7652D1-0AEA-4A66-973F-C2A528624FBA}" srcOrd="6" destOrd="0" presId="urn:microsoft.com/office/officeart/2005/8/layout/list1"/>
    <dgm:cxn modelId="{1964B46C-C153-48FF-8538-976DE7834FCA}" type="presParOf" srcId="{C03E9320-A5BB-4855-9793-A9DF49747AEB}" destId="{69ACC2EF-9134-4834-9935-E6263012A84F}" srcOrd="7" destOrd="0" presId="urn:microsoft.com/office/officeart/2005/8/layout/list1"/>
    <dgm:cxn modelId="{70FCFB6B-AC48-4102-9A4D-4B2354AADEB7}" type="presParOf" srcId="{C03E9320-A5BB-4855-9793-A9DF49747AEB}" destId="{FED41DAC-5DFA-4CF3-9FFA-8F2B57D53F98}" srcOrd="8" destOrd="0" presId="urn:microsoft.com/office/officeart/2005/8/layout/list1"/>
    <dgm:cxn modelId="{7D27D4DD-4D0B-41CA-96CF-0E46ED2F5A2F}" type="presParOf" srcId="{FED41DAC-5DFA-4CF3-9FFA-8F2B57D53F98}" destId="{1FDA3F5E-5DA4-4C76-BF82-134F72F3ED5C}" srcOrd="0" destOrd="0" presId="urn:microsoft.com/office/officeart/2005/8/layout/list1"/>
    <dgm:cxn modelId="{9B74F195-D205-4032-9092-944891D728AB}" type="presParOf" srcId="{FED41DAC-5DFA-4CF3-9FFA-8F2B57D53F98}" destId="{6DF0CC11-1A3B-4EA2-9002-171622D1A476}" srcOrd="1" destOrd="0" presId="urn:microsoft.com/office/officeart/2005/8/layout/list1"/>
    <dgm:cxn modelId="{3B51A80E-D4E7-4A94-94DF-773FEDC4479D}" type="presParOf" srcId="{C03E9320-A5BB-4855-9793-A9DF49747AEB}" destId="{EBC16678-6E0C-47B9-81C3-45349ACFAA9C}" srcOrd="9" destOrd="0" presId="urn:microsoft.com/office/officeart/2005/8/layout/list1"/>
    <dgm:cxn modelId="{B4823D29-33B4-46FA-8C55-93A11649D228}" type="presParOf" srcId="{C03E9320-A5BB-4855-9793-A9DF49747AEB}" destId="{5D314C87-F1AE-492E-B276-AF0F20F1D92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10A5C0-7E7A-4EF8-B656-4D64AB96200D}"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uk-UA"/>
        </a:p>
      </dgm:t>
    </dgm:pt>
    <dgm:pt modelId="{DA176AED-6955-4471-A092-BEA54958D68C}">
      <dgm:prSet phldrT="[Текст]"/>
      <dgm:spPr/>
      <dgm:t>
        <a:bodyPr/>
        <a:lstStyle/>
        <a:p>
          <a:r>
            <a:rPr lang="en" i="1" dirty="0" smtClean="0"/>
            <a:t>Steering</a:t>
          </a:r>
          <a:endParaRPr lang="uk-UA" dirty="0"/>
        </a:p>
      </dgm:t>
    </dgm:pt>
    <dgm:pt modelId="{E589BF40-74D8-4EFA-8957-52799AC6A2C4}" type="parTrans" cxnId="{CBF0147D-DBA1-4B82-9307-B45B7D052C71}">
      <dgm:prSet/>
      <dgm:spPr/>
      <dgm:t>
        <a:bodyPr/>
        <a:lstStyle/>
        <a:p>
          <a:endParaRPr lang="uk-UA"/>
        </a:p>
      </dgm:t>
    </dgm:pt>
    <dgm:pt modelId="{4440056C-98DD-4A5F-9D02-BCC812D6A86D}" type="sibTrans" cxnId="{CBF0147D-DBA1-4B82-9307-B45B7D052C71}">
      <dgm:prSet/>
      <dgm:spPr/>
      <dgm:t>
        <a:bodyPr/>
        <a:lstStyle/>
        <a:p>
          <a:endParaRPr lang="uk-UA"/>
        </a:p>
      </dgm:t>
    </dgm:pt>
    <dgm:pt modelId="{55A24966-A65C-4ABA-BBAB-E135A059EACF}">
      <dgm:prSet phldrT="[Текст]"/>
      <dgm:spPr/>
      <dgm:t>
        <a:bodyPr/>
        <a:lstStyle/>
        <a:p>
          <a:r>
            <a:rPr lang="en" dirty="0" smtClean="0"/>
            <a:t>Any solution is developed with an orientation towards a specific strategy for managing the socio-economic system, taking into account its long-term perspective.</a:t>
          </a:r>
          <a:endParaRPr lang="uk-UA" dirty="0"/>
        </a:p>
      </dgm:t>
    </dgm:pt>
    <dgm:pt modelId="{FF2FF198-2862-41AB-9D0A-AD10BAE5925C}" type="parTrans" cxnId="{756432C3-63AD-41B4-8BBF-3227B89DC4F1}">
      <dgm:prSet/>
      <dgm:spPr/>
      <dgm:t>
        <a:bodyPr/>
        <a:lstStyle/>
        <a:p>
          <a:endParaRPr lang="uk-UA"/>
        </a:p>
      </dgm:t>
    </dgm:pt>
    <dgm:pt modelId="{80899D16-4937-447F-A749-6538F3CB2C33}" type="sibTrans" cxnId="{756432C3-63AD-41B4-8BBF-3227B89DC4F1}">
      <dgm:prSet/>
      <dgm:spPr/>
      <dgm:t>
        <a:bodyPr/>
        <a:lstStyle/>
        <a:p>
          <a:endParaRPr lang="uk-UA"/>
        </a:p>
      </dgm:t>
    </dgm:pt>
    <dgm:pt modelId="{88264FA9-6ED2-4D4F-9E95-306698F4D9D0}">
      <dgm:prSet phldrT="[Текст]"/>
      <dgm:spPr/>
      <dgm:t>
        <a:bodyPr/>
        <a:lstStyle/>
        <a:p>
          <a:r>
            <a:rPr lang="en" i="1" dirty="0" smtClean="0"/>
            <a:t>Coordinating</a:t>
          </a:r>
          <a:endParaRPr lang="uk-UA" dirty="0"/>
        </a:p>
      </dgm:t>
    </dgm:pt>
    <dgm:pt modelId="{07761428-226C-4555-830C-B03BBA3683AA}" type="parTrans" cxnId="{08497142-506D-4837-86FC-83FE1286A0FA}">
      <dgm:prSet/>
      <dgm:spPr/>
      <dgm:t>
        <a:bodyPr/>
        <a:lstStyle/>
        <a:p>
          <a:endParaRPr lang="uk-UA"/>
        </a:p>
      </dgm:t>
    </dgm:pt>
    <dgm:pt modelId="{A5F1CCE5-C165-4A0E-AD6A-30CE20A4472C}" type="sibTrans" cxnId="{08497142-506D-4837-86FC-83FE1286A0FA}">
      <dgm:prSet/>
      <dgm:spPr/>
      <dgm:t>
        <a:bodyPr/>
        <a:lstStyle/>
        <a:p>
          <a:endParaRPr lang="uk-UA"/>
        </a:p>
      </dgm:t>
    </dgm:pt>
    <dgm:pt modelId="{461F3F95-55FC-4CFC-94D6-027D173464DC}">
      <dgm:prSet phldrT="[Текст]"/>
      <dgm:spPr/>
      <dgm:t>
        <a:bodyPr/>
        <a:lstStyle/>
        <a:p>
          <a:r>
            <a:rPr lang="en" dirty="0" smtClean="0"/>
            <a:t>The operation of this function ensures the coordination of the actions of the work team, the rhythm of the implementation of the program, which is determined by the adopted decision.</a:t>
          </a:r>
          <a:endParaRPr lang="uk-UA" dirty="0"/>
        </a:p>
      </dgm:t>
    </dgm:pt>
    <dgm:pt modelId="{74500492-5B8F-4176-B9A0-6E3F5300CF74}" type="parTrans" cxnId="{352A3953-EB25-4315-B0CE-E4B389CA1334}">
      <dgm:prSet/>
      <dgm:spPr/>
      <dgm:t>
        <a:bodyPr/>
        <a:lstStyle/>
        <a:p>
          <a:endParaRPr lang="uk-UA"/>
        </a:p>
      </dgm:t>
    </dgm:pt>
    <dgm:pt modelId="{A1E9118C-8D2D-4F42-B41C-F38ED0D6A0A6}" type="sibTrans" cxnId="{352A3953-EB25-4315-B0CE-E4B389CA1334}">
      <dgm:prSet/>
      <dgm:spPr/>
      <dgm:t>
        <a:bodyPr/>
        <a:lstStyle/>
        <a:p>
          <a:endParaRPr lang="uk-UA"/>
        </a:p>
      </dgm:t>
    </dgm:pt>
    <dgm:pt modelId="{32EC2D26-E84E-4ED9-9E93-0FE582E0F3A5}">
      <dgm:prSet phldrT="[Текст]"/>
      <dgm:spPr/>
      <dgm:t>
        <a:bodyPr/>
        <a:lstStyle/>
        <a:p>
          <a:r>
            <a:rPr lang="en" i="1" dirty="0" smtClean="0"/>
            <a:t>Mobilizing</a:t>
          </a:r>
          <a:endParaRPr lang="uk-UA" dirty="0"/>
        </a:p>
      </dgm:t>
    </dgm:pt>
    <dgm:pt modelId="{3BAE69A1-A2CC-4F66-880B-800161ED7D76}" type="parTrans" cxnId="{7961C242-37E0-41B3-9CD0-083938EB621C}">
      <dgm:prSet/>
      <dgm:spPr/>
      <dgm:t>
        <a:bodyPr/>
        <a:lstStyle/>
        <a:p>
          <a:endParaRPr lang="uk-UA"/>
        </a:p>
      </dgm:t>
    </dgm:pt>
    <dgm:pt modelId="{61957630-9DFE-4F8D-BFA8-93594BF9D684}" type="sibTrans" cxnId="{7961C242-37E0-41B3-9CD0-083938EB621C}">
      <dgm:prSet/>
      <dgm:spPr/>
      <dgm:t>
        <a:bodyPr/>
        <a:lstStyle/>
        <a:p>
          <a:endParaRPr lang="uk-UA"/>
        </a:p>
      </dgm:t>
    </dgm:pt>
    <dgm:pt modelId="{EAFC860E-FC10-43B5-A92E-DB771D4C423D}">
      <dgm:prSet phldrT="[Текст]"/>
      <dgm:spPr/>
      <dgm:t>
        <a:bodyPr/>
        <a:lstStyle/>
        <a:p>
          <a:r>
            <a:rPr lang="en" dirty="0" smtClean="0"/>
            <a:t>lies in the fact that the management decision ensures a given level of activation of both the work team and individual performers to achieve the results determined by the relevant decision</a:t>
          </a:r>
          <a:endParaRPr lang="uk-UA" dirty="0"/>
        </a:p>
      </dgm:t>
    </dgm:pt>
    <dgm:pt modelId="{1077499C-4E7A-422A-BFF6-5CB3B3A03110}" type="parTrans" cxnId="{AE647F46-7E29-4B60-8E8E-89B60C3BCCB3}">
      <dgm:prSet/>
      <dgm:spPr/>
      <dgm:t>
        <a:bodyPr/>
        <a:lstStyle/>
        <a:p>
          <a:endParaRPr lang="uk-UA"/>
        </a:p>
      </dgm:t>
    </dgm:pt>
    <dgm:pt modelId="{890D9BE4-7D1F-46DE-A4CC-1FE302D9E26B}" type="sibTrans" cxnId="{AE647F46-7E29-4B60-8E8E-89B60C3BCCB3}">
      <dgm:prSet/>
      <dgm:spPr/>
      <dgm:t>
        <a:bodyPr/>
        <a:lstStyle/>
        <a:p>
          <a:endParaRPr lang="uk-UA"/>
        </a:p>
      </dgm:t>
    </dgm:pt>
    <dgm:pt modelId="{EF3E0C85-606B-4984-8455-1C76A7894AFA}" type="pres">
      <dgm:prSet presAssocID="{FB10A5C0-7E7A-4EF8-B656-4D64AB96200D}" presName="Name0" presStyleCnt="0">
        <dgm:presLayoutVars>
          <dgm:dir/>
          <dgm:animLvl val="lvl"/>
          <dgm:resizeHandles val="exact"/>
        </dgm:presLayoutVars>
      </dgm:prSet>
      <dgm:spPr/>
      <dgm:t>
        <a:bodyPr/>
        <a:lstStyle/>
        <a:p>
          <a:endParaRPr lang="uk-UA"/>
        </a:p>
      </dgm:t>
    </dgm:pt>
    <dgm:pt modelId="{AACE1F1A-3B10-4166-BABF-4AF14853EE8D}" type="pres">
      <dgm:prSet presAssocID="{DA176AED-6955-4471-A092-BEA54958D68C}" presName="linNode" presStyleCnt="0"/>
      <dgm:spPr/>
    </dgm:pt>
    <dgm:pt modelId="{A90B67DC-8854-4E59-9AFB-1AFDB975C7ED}" type="pres">
      <dgm:prSet presAssocID="{DA176AED-6955-4471-A092-BEA54958D68C}" presName="parentText" presStyleLbl="node1" presStyleIdx="0" presStyleCnt="3" custScaleX="140694" custScaleY="72097">
        <dgm:presLayoutVars>
          <dgm:chMax val="1"/>
          <dgm:bulletEnabled val="1"/>
        </dgm:presLayoutVars>
      </dgm:prSet>
      <dgm:spPr/>
      <dgm:t>
        <a:bodyPr/>
        <a:lstStyle/>
        <a:p>
          <a:endParaRPr lang="uk-UA"/>
        </a:p>
      </dgm:t>
    </dgm:pt>
    <dgm:pt modelId="{9516D5DF-C733-4451-AA4D-18B0821DFB9E}" type="pres">
      <dgm:prSet presAssocID="{DA176AED-6955-4471-A092-BEA54958D68C}" presName="descendantText" presStyleLbl="alignAccFollowNode1" presStyleIdx="0" presStyleCnt="3" custScaleX="226094" custScaleY="80268">
        <dgm:presLayoutVars>
          <dgm:bulletEnabled val="1"/>
        </dgm:presLayoutVars>
      </dgm:prSet>
      <dgm:spPr/>
      <dgm:t>
        <a:bodyPr/>
        <a:lstStyle/>
        <a:p>
          <a:endParaRPr lang="uk-UA"/>
        </a:p>
      </dgm:t>
    </dgm:pt>
    <dgm:pt modelId="{EC899EF0-539B-4F30-9270-5B933352D1B5}" type="pres">
      <dgm:prSet presAssocID="{4440056C-98DD-4A5F-9D02-BCC812D6A86D}" presName="sp" presStyleCnt="0"/>
      <dgm:spPr/>
    </dgm:pt>
    <dgm:pt modelId="{D52D293E-7265-4551-941E-0DB990EED96B}" type="pres">
      <dgm:prSet presAssocID="{88264FA9-6ED2-4D4F-9E95-306698F4D9D0}" presName="linNode" presStyleCnt="0"/>
      <dgm:spPr/>
    </dgm:pt>
    <dgm:pt modelId="{E9BEEDF6-FC01-4B45-A99F-0F08B61D561E}" type="pres">
      <dgm:prSet presAssocID="{88264FA9-6ED2-4D4F-9E95-306698F4D9D0}" presName="parentText" presStyleLbl="node1" presStyleIdx="1" presStyleCnt="3" custScaleX="140694" custScaleY="72097">
        <dgm:presLayoutVars>
          <dgm:chMax val="1"/>
          <dgm:bulletEnabled val="1"/>
        </dgm:presLayoutVars>
      </dgm:prSet>
      <dgm:spPr/>
      <dgm:t>
        <a:bodyPr/>
        <a:lstStyle/>
        <a:p>
          <a:endParaRPr lang="uk-UA"/>
        </a:p>
      </dgm:t>
    </dgm:pt>
    <dgm:pt modelId="{A01A2827-B49B-4F3E-9607-5CEAAC746AAC}" type="pres">
      <dgm:prSet presAssocID="{88264FA9-6ED2-4D4F-9E95-306698F4D9D0}" presName="descendantText" presStyleLbl="alignAccFollowNode1" presStyleIdx="1" presStyleCnt="3" custScaleX="226094" custScaleY="80268">
        <dgm:presLayoutVars>
          <dgm:bulletEnabled val="1"/>
        </dgm:presLayoutVars>
      </dgm:prSet>
      <dgm:spPr/>
      <dgm:t>
        <a:bodyPr/>
        <a:lstStyle/>
        <a:p>
          <a:endParaRPr lang="uk-UA"/>
        </a:p>
      </dgm:t>
    </dgm:pt>
    <dgm:pt modelId="{72532F6C-44E9-4C90-8A4C-6EF74BC8F167}" type="pres">
      <dgm:prSet presAssocID="{A5F1CCE5-C165-4A0E-AD6A-30CE20A4472C}" presName="sp" presStyleCnt="0"/>
      <dgm:spPr/>
    </dgm:pt>
    <dgm:pt modelId="{20AB255E-659E-4217-AAD5-B6E4A2A82E92}" type="pres">
      <dgm:prSet presAssocID="{32EC2D26-E84E-4ED9-9E93-0FE582E0F3A5}" presName="linNode" presStyleCnt="0"/>
      <dgm:spPr/>
    </dgm:pt>
    <dgm:pt modelId="{192225F7-261D-41CE-8D84-5B862F47BD0D}" type="pres">
      <dgm:prSet presAssocID="{32EC2D26-E84E-4ED9-9E93-0FE582E0F3A5}" presName="parentText" presStyleLbl="node1" presStyleIdx="2" presStyleCnt="3" custScaleX="140694" custScaleY="72097">
        <dgm:presLayoutVars>
          <dgm:chMax val="1"/>
          <dgm:bulletEnabled val="1"/>
        </dgm:presLayoutVars>
      </dgm:prSet>
      <dgm:spPr/>
      <dgm:t>
        <a:bodyPr/>
        <a:lstStyle/>
        <a:p>
          <a:endParaRPr lang="uk-UA"/>
        </a:p>
      </dgm:t>
    </dgm:pt>
    <dgm:pt modelId="{4DA1F85D-20A5-41A1-AF9D-410A51F6EF9F}" type="pres">
      <dgm:prSet presAssocID="{32EC2D26-E84E-4ED9-9E93-0FE582E0F3A5}" presName="descendantText" presStyleLbl="alignAccFollowNode1" presStyleIdx="2" presStyleCnt="3" custScaleX="226094" custScaleY="80268">
        <dgm:presLayoutVars>
          <dgm:bulletEnabled val="1"/>
        </dgm:presLayoutVars>
      </dgm:prSet>
      <dgm:spPr/>
      <dgm:t>
        <a:bodyPr/>
        <a:lstStyle/>
        <a:p>
          <a:endParaRPr lang="uk-UA"/>
        </a:p>
      </dgm:t>
    </dgm:pt>
  </dgm:ptLst>
  <dgm:cxnLst>
    <dgm:cxn modelId="{7961C242-37E0-41B3-9CD0-083938EB621C}" srcId="{FB10A5C0-7E7A-4EF8-B656-4D64AB96200D}" destId="{32EC2D26-E84E-4ED9-9E93-0FE582E0F3A5}" srcOrd="2" destOrd="0" parTransId="{3BAE69A1-A2CC-4F66-880B-800161ED7D76}" sibTransId="{61957630-9DFE-4F8D-BFA8-93594BF9D684}"/>
    <dgm:cxn modelId="{D66AFCCC-FB50-49F0-8457-0030DB5229AF}" type="presOf" srcId="{55A24966-A65C-4ABA-BBAB-E135A059EACF}" destId="{9516D5DF-C733-4451-AA4D-18B0821DFB9E}" srcOrd="0" destOrd="0" presId="urn:microsoft.com/office/officeart/2005/8/layout/vList5"/>
    <dgm:cxn modelId="{D67D7042-F861-440C-ADF8-60C95B750008}" type="presOf" srcId="{88264FA9-6ED2-4D4F-9E95-306698F4D9D0}" destId="{E9BEEDF6-FC01-4B45-A99F-0F08B61D561E}" srcOrd="0" destOrd="0" presId="urn:microsoft.com/office/officeart/2005/8/layout/vList5"/>
    <dgm:cxn modelId="{78F21E69-01F2-42F0-BA86-B072CBACF3CB}" type="presOf" srcId="{FB10A5C0-7E7A-4EF8-B656-4D64AB96200D}" destId="{EF3E0C85-606B-4984-8455-1C76A7894AFA}" srcOrd="0" destOrd="0" presId="urn:microsoft.com/office/officeart/2005/8/layout/vList5"/>
    <dgm:cxn modelId="{352A3953-EB25-4315-B0CE-E4B389CA1334}" srcId="{88264FA9-6ED2-4D4F-9E95-306698F4D9D0}" destId="{461F3F95-55FC-4CFC-94D6-027D173464DC}" srcOrd="0" destOrd="0" parTransId="{74500492-5B8F-4176-B9A0-6E3F5300CF74}" sibTransId="{A1E9118C-8D2D-4F42-B41C-F38ED0D6A0A6}"/>
    <dgm:cxn modelId="{CBF0147D-DBA1-4B82-9307-B45B7D052C71}" srcId="{FB10A5C0-7E7A-4EF8-B656-4D64AB96200D}" destId="{DA176AED-6955-4471-A092-BEA54958D68C}" srcOrd="0" destOrd="0" parTransId="{E589BF40-74D8-4EFA-8957-52799AC6A2C4}" sibTransId="{4440056C-98DD-4A5F-9D02-BCC812D6A86D}"/>
    <dgm:cxn modelId="{08497142-506D-4837-86FC-83FE1286A0FA}" srcId="{FB10A5C0-7E7A-4EF8-B656-4D64AB96200D}" destId="{88264FA9-6ED2-4D4F-9E95-306698F4D9D0}" srcOrd="1" destOrd="0" parTransId="{07761428-226C-4555-830C-B03BBA3683AA}" sibTransId="{A5F1CCE5-C165-4A0E-AD6A-30CE20A4472C}"/>
    <dgm:cxn modelId="{AE647F46-7E29-4B60-8E8E-89B60C3BCCB3}" srcId="{32EC2D26-E84E-4ED9-9E93-0FE582E0F3A5}" destId="{EAFC860E-FC10-43B5-A92E-DB771D4C423D}" srcOrd="0" destOrd="0" parTransId="{1077499C-4E7A-422A-BFF6-5CB3B3A03110}" sibTransId="{890D9BE4-7D1F-46DE-A4CC-1FE302D9E26B}"/>
    <dgm:cxn modelId="{0CB3CF7D-2BD5-4AB7-9695-D1FD0EF48AFD}" type="presOf" srcId="{DA176AED-6955-4471-A092-BEA54958D68C}" destId="{A90B67DC-8854-4E59-9AFB-1AFDB975C7ED}" srcOrd="0" destOrd="0" presId="urn:microsoft.com/office/officeart/2005/8/layout/vList5"/>
    <dgm:cxn modelId="{756432C3-63AD-41B4-8BBF-3227B89DC4F1}" srcId="{DA176AED-6955-4471-A092-BEA54958D68C}" destId="{55A24966-A65C-4ABA-BBAB-E135A059EACF}" srcOrd="0" destOrd="0" parTransId="{FF2FF198-2862-41AB-9D0A-AD10BAE5925C}" sibTransId="{80899D16-4937-447F-A749-6538F3CB2C33}"/>
    <dgm:cxn modelId="{73C05564-C08B-40B7-9101-81372E4AA305}" type="presOf" srcId="{EAFC860E-FC10-43B5-A92E-DB771D4C423D}" destId="{4DA1F85D-20A5-41A1-AF9D-410A51F6EF9F}" srcOrd="0" destOrd="0" presId="urn:microsoft.com/office/officeart/2005/8/layout/vList5"/>
    <dgm:cxn modelId="{B43F3DE5-EDE7-4551-881A-5F9116D084A3}" type="presOf" srcId="{32EC2D26-E84E-4ED9-9E93-0FE582E0F3A5}" destId="{192225F7-261D-41CE-8D84-5B862F47BD0D}" srcOrd="0" destOrd="0" presId="urn:microsoft.com/office/officeart/2005/8/layout/vList5"/>
    <dgm:cxn modelId="{9D976246-7C3E-4E3C-9C7F-317185CD88F3}" type="presOf" srcId="{461F3F95-55FC-4CFC-94D6-027D173464DC}" destId="{A01A2827-B49B-4F3E-9607-5CEAAC746AAC}" srcOrd="0" destOrd="0" presId="urn:microsoft.com/office/officeart/2005/8/layout/vList5"/>
    <dgm:cxn modelId="{AEF80073-4776-49A6-8B7C-6AD407A03FEB}" type="presParOf" srcId="{EF3E0C85-606B-4984-8455-1C76A7894AFA}" destId="{AACE1F1A-3B10-4166-BABF-4AF14853EE8D}" srcOrd="0" destOrd="0" presId="urn:microsoft.com/office/officeart/2005/8/layout/vList5"/>
    <dgm:cxn modelId="{C779242C-EFBD-436E-A3A7-4AD4636AE18B}" type="presParOf" srcId="{AACE1F1A-3B10-4166-BABF-4AF14853EE8D}" destId="{A90B67DC-8854-4E59-9AFB-1AFDB975C7ED}" srcOrd="0" destOrd="0" presId="urn:microsoft.com/office/officeart/2005/8/layout/vList5"/>
    <dgm:cxn modelId="{86DDED0B-2A50-4E3B-855C-A073D98D60E2}" type="presParOf" srcId="{AACE1F1A-3B10-4166-BABF-4AF14853EE8D}" destId="{9516D5DF-C733-4451-AA4D-18B0821DFB9E}" srcOrd="1" destOrd="0" presId="urn:microsoft.com/office/officeart/2005/8/layout/vList5"/>
    <dgm:cxn modelId="{F000631D-87F7-46F1-B4D1-503AC3D44462}" type="presParOf" srcId="{EF3E0C85-606B-4984-8455-1C76A7894AFA}" destId="{EC899EF0-539B-4F30-9270-5B933352D1B5}" srcOrd="1" destOrd="0" presId="urn:microsoft.com/office/officeart/2005/8/layout/vList5"/>
    <dgm:cxn modelId="{0EADCE13-CECD-4B97-A095-5E719D40FC86}" type="presParOf" srcId="{EF3E0C85-606B-4984-8455-1C76A7894AFA}" destId="{D52D293E-7265-4551-941E-0DB990EED96B}" srcOrd="2" destOrd="0" presId="urn:microsoft.com/office/officeart/2005/8/layout/vList5"/>
    <dgm:cxn modelId="{95681691-FBE5-46F4-AA20-00CE2DB5156A}" type="presParOf" srcId="{D52D293E-7265-4551-941E-0DB990EED96B}" destId="{E9BEEDF6-FC01-4B45-A99F-0F08B61D561E}" srcOrd="0" destOrd="0" presId="urn:microsoft.com/office/officeart/2005/8/layout/vList5"/>
    <dgm:cxn modelId="{240C592F-AC25-4ED0-B559-E5AC04AC5009}" type="presParOf" srcId="{D52D293E-7265-4551-941E-0DB990EED96B}" destId="{A01A2827-B49B-4F3E-9607-5CEAAC746AAC}" srcOrd="1" destOrd="0" presId="urn:microsoft.com/office/officeart/2005/8/layout/vList5"/>
    <dgm:cxn modelId="{6F33024A-87AD-4CEC-B705-A497FC436C63}" type="presParOf" srcId="{EF3E0C85-606B-4984-8455-1C76A7894AFA}" destId="{72532F6C-44E9-4C90-8A4C-6EF74BC8F167}" srcOrd="3" destOrd="0" presId="urn:microsoft.com/office/officeart/2005/8/layout/vList5"/>
    <dgm:cxn modelId="{A00CBF3D-A1E7-4DC0-B603-46791D2047EE}" type="presParOf" srcId="{EF3E0C85-606B-4984-8455-1C76A7894AFA}" destId="{20AB255E-659E-4217-AAD5-B6E4A2A82E92}" srcOrd="4" destOrd="0" presId="urn:microsoft.com/office/officeart/2005/8/layout/vList5"/>
    <dgm:cxn modelId="{1DE3AD0D-6D79-44DE-80F9-62DBEE90904D}" type="presParOf" srcId="{20AB255E-659E-4217-AAD5-B6E4A2A82E92}" destId="{192225F7-261D-41CE-8D84-5B862F47BD0D}" srcOrd="0" destOrd="0" presId="urn:microsoft.com/office/officeart/2005/8/layout/vList5"/>
    <dgm:cxn modelId="{07347A66-6024-4685-B1C4-34CF11B83896}" type="presParOf" srcId="{20AB255E-659E-4217-AAD5-B6E4A2A82E92}" destId="{4DA1F85D-20A5-41A1-AF9D-410A51F6EF9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134BF-CA5A-4FFD-8236-9D56E6EF6688}">
      <dsp:nvSpPr>
        <dsp:cNvPr id="0" name=""/>
        <dsp:cNvSpPr/>
      </dsp:nvSpPr>
      <dsp:spPr>
        <a:xfrm>
          <a:off x="0" y="0"/>
          <a:ext cx="5215983" cy="13933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n" sz="2600" kern="1200" dirty="0" smtClean="0"/>
            <a:t>making a profit while respecting social responsibility</a:t>
          </a:r>
          <a:endParaRPr lang="uk-UA" sz="2600" kern="1200" dirty="0"/>
        </a:p>
      </dsp:txBody>
      <dsp:txXfrm>
        <a:off x="40810" y="40810"/>
        <a:ext cx="3712444" cy="1311734"/>
      </dsp:txXfrm>
    </dsp:sp>
    <dsp:sp modelId="{202E22A8-676F-4F77-A8F1-716E23BD2F33}">
      <dsp:nvSpPr>
        <dsp:cNvPr id="0" name=""/>
        <dsp:cNvSpPr/>
      </dsp:nvSpPr>
      <dsp:spPr>
        <a:xfrm>
          <a:off x="460233" y="1625580"/>
          <a:ext cx="5215983" cy="13933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 sz="2600" kern="1200" dirty="0" smtClean="0"/>
            <a:t>reducing own costs for the production and sale of goods and services</a:t>
          </a:r>
          <a:endParaRPr lang="uk-UA" sz="2600" kern="1200" dirty="0"/>
        </a:p>
      </dsp:txBody>
      <dsp:txXfrm>
        <a:off x="501043" y="1666390"/>
        <a:ext cx="3768448" cy="1311734"/>
      </dsp:txXfrm>
    </dsp:sp>
    <dsp:sp modelId="{DE17522C-D62E-4774-B081-3104F262D785}">
      <dsp:nvSpPr>
        <dsp:cNvPr id="0" name=""/>
        <dsp:cNvSpPr/>
      </dsp:nvSpPr>
      <dsp:spPr>
        <a:xfrm>
          <a:off x="920467" y="3251161"/>
          <a:ext cx="5215983" cy="13933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 sz="2600" kern="1200" dirty="0" smtClean="0"/>
            <a:t>expansion of the sales market</a:t>
          </a:r>
          <a:endParaRPr lang="uk-UA" sz="2600" kern="1200" dirty="0"/>
        </a:p>
      </dsp:txBody>
      <dsp:txXfrm>
        <a:off x="961277" y="3291971"/>
        <a:ext cx="3768448" cy="1311734"/>
      </dsp:txXfrm>
    </dsp:sp>
    <dsp:sp modelId="{3DE6235E-3A63-49BC-B488-2506F7D5D197}">
      <dsp:nvSpPr>
        <dsp:cNvPr id="0" name=""/>
        <dsp:cNvSpPr/>
      </dsp:nvSpPr>
      <dsp:spPr>
        <a:xfrm>
          <a:off x="4310302" y="1056627"/>
          <a:ext cx="905680" cy="9056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uk-UA" sz="3600" kern="1200"/>
        </a:p>
      </dsp:txBody>
      <dsp:txXfrm>
        <a:off x="4514080" y="1056627"/>
        <a:ext cx="498124" cy="681524"/>
      </dsp:txXfrm>
    </dsp:sp>
    <dsp:sp modelId="{31BAC494-011D-425A-9BCC-7533B74EAD05}">
      <dsp:nvSpPr>
        <dsp:cNvPr id="0" name=""/>
        <dsp:cNvSpPr/>
      </dsp:nvSpPr>
      <dsp:spPr>
        <a:xfrm>
          <a:off x="4770536" y="2672918"/>
          <a:ext cx="905680" cy="9056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uk-UA" sz="3600" kern="1200"/>
        </a:p>
      </dsp:txBody>
      <dsp:txXfrm>
        <a:off x="4974314" y="2672918"/>
        <a:ext cx="498124" cy="681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D0DE3-8A40-4DE7-B5B1-9E6213350530}">
      <dsp:nvSpPr>
        <dsp:cNvPr id="0" name=""/>
        <dsp:cNvSpPr/>
      </dsp:nvSpPr>
      <dsp:spPr>
        <a:xfrm>
          <a:off x="0" y="2003889"/>
          <a:ext cx="10836696"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5CA570-3A8D-47FF-9603-21D143625229}">
      <dsp:nvSpPr>
        <dsp:cNvPr id="0" name=""/>
        <dsp:cNvSpPr/>
      </dsp:nvSpPr>
      <dsp:spPr>
        <a:xfrm>
          <a:off x="541834" y="155163"/>
          <a:ext cx="8468357" cy="2143925"/>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86721" tIns="0" rIns="286721" bIns="0" numCol="1" spcCol="1270" anchor="ctr" anchorCtr="0">
          <a:noAutofit/>
        </a:bodyPr>
        <a:lstStyle/>
        <a:p>
          <a:pPr lvl="0" algn="l" defTabSz="800100">
            <a:lnSpc>
              <a:spcPct val="90000"/>
            </a:lnSpc>
            <a:spcBef>
              <a:spcPct val="0"/>
            </a:spcBef>
            <a:spcAft>
              <a:spcPct val="35000"/>
            </a:spcAft>
          </a:pPr>
          <a:r>
            <a:rPr lang="en" sz="1800" kern="1200" dirty="0" smtClean="0"/>
            <a:t>A decision should not be made at a higher level if it can be made at a lower level.</a:t>
          </a:r>
          <a:endParaRPr lang="uk-UA" sz="1800" kern="1200" dirty="0"/>
        </a:p>
      </dsp:txBody>
      <dsp:txXfrm>
        <a:off x="646492" y="259821"/>
        <a:ext cx="8259041" cy="1934609"/>
      </dsp:txXfrm>
    </dsp:sp>
    <dsp:sp modelId="{0D7652D1-0AEA-4A66-973F-C2A528624FBA}">
      <dsp:nvSpPr>
        <dsp:cNvPr id="0" name=""/>
        <dsp:cNvSpPr/>
      </dsp:nvSpPr>
      <dsp:spPr>
        <a:xfrm>
          <a:off x="0" y="4464614"/>
          <a:ext cx="10836696"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D25D35-8A9A-4126-AED9-02078D3C0214}">
      <dsp:nvSpPr>
        <dsp:cNvPr id="0" name=""/>
        <dsp:cNvSpPr/>
      </dsp:nvSpPr>
      <dsp:spPr>
        <a:xfrm>
          <a:off x="541834" y="2615889"/>
          <a:ext cx="8468357" cy="2143925"/>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86721" tIns="0" rIns="286721" bIns="0" numCol="1" spcCol="1270" anchor="ctr" anchorCtr="0">
          <a:noAutofit/>
        </a:bodyPr>
        <a:lstStyle/>
        <a:p>
          <a:pPr lvl="0" algn="l" defTabSz="800100">
            <a:lnSpc>
              <a:spcPct val="90000"/>
            </a:lnSpc>
            <a:spcBef>
              <a:spcPct val="0"/>
            </a:spcBef>
            <a:spcAft>
              <a:spcPct val="35000"/>
            </a:spcAft>
          </a:pPr>
          <a:r>
            <a:rPr lang="en" sz="1800" kern="1200" dirty="0" smtClean="0"/>
            <a:t>the scope of management decisions should be limited, which will allow to increase the level of management and improve the quality of decision implementation</a:t>
          </a:r>
          <a:endParaRPr lang="uk-UA" sz="1800" kern="1200" dirty="0"/>
        </a:p>
      </dsp:txBody>
      <dsp:txXfrm>
        <a:off x="646492" y="2720547"/>
        <a:ext cx="8259041" cy="1934609"/>
      </dsp:txXfrm>
    </dsp:sp>
    <dsp:sp modelId="{5D314C87-F1AE-492E-B276-AF0F20F1D924}">
      <dsp:nvSpPr>
        <dsp:cNvPr id="0" name=""/>
        <dsp:cNvSpPr/>
      </dsp:nvSpPr>
      <dsp:spPr>
        <a:xfrm>
          <a:off x="0" y="6925340"/>
          <a:ext cx="10836696"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F0CC11-1A3B-4EA2-9002-171622D1A476}">
      <dsp:nvSpPr>
        <dsp:cNvPr id="0" name=""/>
        <dsp:cNvSpPr/>
      </dsp:nvSpPr>
      <dsp:spPr>
        <a:xfrm>
          <a:off x="541834" y="5076614"/>
          <a:ext cx="8468357" cy="2143925"/>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286721" tIns="0" rIns="286721" bIns="0" numCol="1" spcCol="1270" anchor="ctr" anchorCtr="0">
          <a:noAutofit/>
        </a:bodyPr>
        <a:lstStyle/>
        <a:p>
          <a:pPr lvl="0" algn="l" defTabSz="800100">
            <a:lnSpc>
              <a:spcPct val="90000"/>
            </a:lnSpc>
            <a:spcBef>
              <a:spcPct val="0"/>
            </a:spcBef>
            <a:spcAft>
              <a:spcPct val="35000"/>
            </a:spcAft>
          </a:pPr>
          <a:r>
            <a:rPr lang="en" sz="1800" kern="1200" dirty="0" smtClean="0"/>
            <a:t>A management decision made at a higher </a:t>
          </a:r>
          <a:r>
            <a:rPr lang="en" sz="1800" kern="1200" dirty="0" err="1" smtClean="0"/>
            <a:t>level </a:t>
          </a:r>
          <a:r>
            <a:rPr lang="en" sz="1800" kern="1200" dirty="0" smtClean="0"/>
            <a:t>is not always and not necessarily the best; most often, such a decision is a weighted average.</a:t>
          </a:r>
          <a:endParaRPr lang="uk-UA" sz="1800" kern="1200" dirty="0"/>
        </a:p>
      </dsp:txBody>
      <dsp:txXfrm>
        <a:off x="646492" y="5181272"/>
        <a:ext cx="8259041" cy="1934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6D5DF-C733-4451-AA4D-18B0821DFB9E}">
      <dsp:nvSpPr>
        <dsp:cNvPr id="0" name=""/>
        <dsp:cNvSpPr/>
      </dsp:nvSpPr>
      <dsp:spPr>
        <a:xfrm rot="5400000">
          <a:off x="5491838" y="-2735893"/>
          <a:ext cx="1845683" cy="754424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 sz="2700" kern="1200" dirty="0" smtClean="0"/>
            <a:t>Any solution is developed with an orientation towards a specific strategy for managing the socio-economic system, taking into account its long-term perspective.</a:t>
          </a:r>
          <a:endParaRPr lang="uk-UA" sz="2700" kern="1200" dirty="0"/>
        </a:p>
      </dsp:txBody>
      <dsp:txXfrm rot="-5400000">
        <a:off x="2642557" y="203487"/>
        <a:ext cx="7454147" cy="1665485"/>
      </dsp:txXfrm>
    </dsp:sp>
    <dsp:sp modelId="{A90B67DC-8854-4E59-9AFB-1AFDB975C7ED}">
      <dsp:nvSpPr>
        <dsp:cNvPr id="0" name=""/>
        <dsp:cNvSpPr/>
      </dsp:nvSpPr>
      <dsp:spPr>
        <a:xfrm>
          <a:off x="1820" y="105"/>
          <a:ext cx="2640735" cy="207224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 sz="3200" i="1" kern="1200" dirty="0" smtClean="0"/>
            <a:t>Steering</a:t>
          </a:r>
          <a:endParaRPr lang="uk-UA" sz="3200" kern="1200" dirty="0"/>
        </a:p>
      </dsp:txBody>
      <dsp:txXfrm>
        <a:off x="102979" y="101264"/>
        <a:ext cx="2438417" cy="1869931"/>
      </dsp:txXfrm>
    </dsp:sp>
    <dsp:sp modelId="{A01A2827-B49B-4F3E-9607-5CEAAC746AAC}">
      <dsp:nvSpPr>
        <dsp:cNvPr id="0" name=""/>
        <dsp:cNvSpPr/>
      </dsp:nvSpPr>
      <dsp:spPr>
        <a:xfrm rot="5400000">
          <a:off x="5491838" y="-519931"/>
          <a:ext cx="1845683" cy="754424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 sz="2700" kern="1200" dirty="0" smtClean="0"/>
            <a:t>The operation of this function ensures the coordination of the actions of the work team, the rhythm of the implementation of the program, which is determined by the adopted decision.</a:t>
          </a:r>
          <a:endParaRPr lang="uk-UA" sz="2700" kern="1200" dirty="0"/>
        </a:p>
      </dsp:txBody>
      <dsp:txXfrm rot="-5400000">
        <a:off x="2642557" y="2419449"/>
        <a:ext cx="7454147" cy="1665485"/>
      </dsp:txXfrm>
    </dsp:sp>
    <dsp:sp modelId="{E9BEEDF6-FC01-4B45-A99F-0F08B61D561E}">
      <dsp:nvSpPr>
        <dsp:cNvPr id="0" name=""/>
        <dsp:cNvSpPr/>
      </dsp:nvSpPr>
      <dsp:spPr>
        <a:xfrm>
          <a:off x="1820" y="2216067"/>
          <a:ext cx="2640735" cy="207224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 sz="3200" i="1" kern="1200" dirty="0" smtClean="0"/>
            <a:t>Coordinating</a:t>
          </a:r>
          <a:endParaRPr lang="uk-UA" sz="3200" kern="1200" dirty="0"/>
        </a:p>
      </dsp:txBody>
      <dsp:txXfrm>
        <a:off x="102979" y="2317226"/>
        <a:ext cx="2438417" cy="1869931"/>
      </dsp:txXfrm>
    </dsp:sp>
    <dsp:sp modelId="{4DA1F85D-20A5-41A1-AF9D-410A51F6EF9F}">
      <dsp:nvSpPr>
        <dsp:cNvPr id="0" name=""/>
        <dsp:cNvSpPr/>
      </dsp:nvSpPr>
      <dsp:spPr>
        <a:xfrm rot="5400000">
          <a:off x="5491838" y="1696030"/>
          <a:ext cx="1845683" cy="754424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 sz="2700" kern="1200" dirty="0" smtClean="0"/>
            <a:t>lies in the fact that the management decision ensures a given level of activation of both the work team and individual performers to achieve the results determined by the relevant decision</a:t>
          </a:r>
          <a:endParaRPr lang="uk-UA" sz="2700" kern="1200" dirty="0"/>
        </a:p>
      </dsp:txBody>
      <dsp:txXfrm rot="-5400000">
        <a:off x="2642557" y="4635411"/>
        <a:ext cx="7454147" cy="1665485"/>
      </dsp:txXfrm>
    </dsp:sp>
    <dsp:sp modelId="{192225F7-261D-41CE-8D84-5B862F47BD0D}">
      <dsp:nvSpPr>
        <dsp:cNvPr id="0" name=""/>
        <dsp:cNvSpPr/>
      </dsp:nvSpPr>
      <dsp:spPr>
        <a:xfrm>
          <a:off x="1820" y="4432029"/>
          <a:ext cx="2640735" cy="207224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 sz="3200" i="1" kern="1200" dirty="0" smtClean="0"/>
            <a:t>Mobilizing</a:t>
          </a:r>
          <a:endParaRPr lang="uk-UA" sz="3200" kern="1200" dirty="0"/>
        </a:p>
      </dsp:txBody>
      <dsp:txXfrm>
        <a:off x="102979" y="4533188"/>
        <a:ext cx="2438417" cy="186993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NULL"/><Relationship Id="rId18" Type="http://schemas.openxmlformats.org/officeDocument/2006/relationships/image" Target="../media/image9.png"/><Relationship Id="rId3" Type="http://schemas.openxmlformats.org/officeDocument/2006/relationships/image" Target="NULL"/><Relationship Id="rId21"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6.png"/><Relationship Id="rId17" Type="http://schemas.openxmlformats.org/officeDocument/2006/relationships/image" Target="NULL"/><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10" Type="http://schemas.openxmlformats.org/officeDocument/2006/relationships/image" Target="../media/image5.png"/><Relationship Id="rId19" Type="http://schemas.openxmlformats.org/officeDocument/2006/relationships/image" Target="NULL"/><Relationship Id="rId4" Type="http://schemas.openxmlformats.org/officeDocument/2006/relationships/image" Target="../media/image2.png"/><Relationship Id="rId9" Type="http://schemas.openxmlformats.org/officeDocument/2006/relationships/image" Target="NULL"/><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0.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8.svg"/><Relationship Id="rId4" Type="http://schemas.openxmlformats.org/officeDocument/2006/relationships/diagramQuickStyle" Target="../diagrams/quickStyle1.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92.sv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10" Type="http://schemas.openxmlformats.org/officeDocument/2006/relationships/image" Target="../media/image34.png"/><Relationship Id="rId4" Type="http://schemas.openxmlformats.org/officeDocument/2006/relationships/image" Target="../media/image14.png"/><Relationship Id="rId9"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5.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8.pn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3.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8.xml.rels><?xml version="1.0" encoding="UTF-8" standalone="yes"?>
<Relationships xmlns="http://schemas.openxmlformats.org/package/2006/relationships"><Relationship Id="rId13" Type="http://schemas.openxmlformats.org/officeDocument/2006/relationships/image" Target="../media/image92.svg"/><Relationship Id="rId3" Type="http://schemas.openxmlformats.org/officeDocument/2006/relationships/image" Target="../media/image34.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02.svg"/><Relationship Id="rId3" Type="http://schemas.openxmlformats.org/officeDocument/2006/relationships/image" Target="../media/image92.svg"/><Relationship Id="rId7" Type="http://schemas.openxmlformats.org/officeDocument/2006/relationships/image" Target="../media/image96.svg"/><Relationship Id="rId12"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100.svg"/><Relationship Id="rId5" Type="http://schemas.openxmlformats.org/officeDocument/2006/relationships/image" Target="../media/image94.sv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98.svg"/></Relationships>
</file>

<file path=ppt/slides/_rels/slide10.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5.png"/><Relationship Id="rId12" Type="http://schemas.openxmlformats.org/officeDocument/2006/relationships/image" Target="../media/image78.sv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7.png"/><Relationship Id="rId5" Type="http://schemas.openxmlformats.org/officeDocument/2006/relationships/image" Target="../media/image44.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46.png"/><Relationship Id="rId14" Type="http://schemas.openxmlformats.org/officeDocument/2006/relationships/image" Target="../media/image80.svg"/></Relationships>
</file>

<file path=ppt/slides/_rels/slide11.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5.png"/><Relationship Id="rId12" Type="http://schemas.openxmlformats.org/officeDocument/2006/relationships/image" Target="../media/image78.sv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7.png"/><Relationship Id="rId5" Type="http://schemas.openxmlformats.org/officeDocument/2006/relationships/image" Target="../media/image44.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46.png"/><Relationship Id="rId14" Type="http://schemas.openxmlformats.org/officeDocument/2006/relationships/image" Target="../media/image80.svg"/></Relationships>
</file>

<file path=ppt/slides/_rels/slide1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92.svg"/><Relationship Id="rId18" Type="http://schemas.openxmlformats.org/officeDocument/2006/relationships/image" Target="../media/image39.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34.png"/><Relationship Id="rId17" Type="http://schemas.openxmlformats.org/officeDocument/2006/relationships/image" Target="../media/image96.svg"/><Relationship Id="rId2" Type="http://schemas.openxmlformats.org/officeDocument/2006/relationships/image" Target="../media/image53.png"/><Relationship Id="rId16" Type="http://schemas.openxmlformats.org/officeDocument/2006/relationships/image" Target="../media/image38.png"/><Relationship Id="rId20"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57.png"/><Relationship Id="rId19" Type="http://schemas.openxmlformats.org/officeDocument/2006/relationships/image" Target="../media/image98.svg"/><Relationship Id="rId4" Type="http://schemas.openxmlformats.org/officeDocument/2006/relationships/image" Target="../media/image54.png"/><Relationship Id="rId9" Type="http://schemas.openxmlformats.org/officeDocument/2006/relationships/image" Target="../media/image88.svg"/><Relationship Id="rId14" Type="http://schemas.openxmlformats.org/officeDocument/2006/relationships/image" Target="../media/image37.png"/><Relationship Id="rId22"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92.svg"/><Relationship Id="rId18" Type="http://schemas.openxmlformats.org/officeDocument/2006/relationships/image" Target="../media/image39.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34.png"/><Relationship Id="rId17" Type="http://schemas.openxmlformats.org/officeDocument/2006/relationships/image" Target="../media/image96.svg"/><Relationship Id="rId2" Type="http://schemas.openxmlformats.org/officeDocument/2006/relationships/image" Target="../media/image53.png"/><Relationship Id="rId16" Type="http://schemas.openxmlformats.org/officeDocument/2006/relationships/image" Target="../media/image38.png"/><Relationship Id="rId20"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57.png"/><Relationship Id="rId19" Type="http://schemas.openxmlformats.org/officeDocument/2006/relationships/image" Target="../media/image98.svg"/><Relationship Id="rId4" Type="http://schemas.openxmlformats.org/officeDocument/2006/relationships/image" Target="../media/image54.png"/><Relationship Id="rId9" Type="http://schemas.openxmlformats.org/officeDocument/2006/relationships/image" Target="../media/image88.svg"/><Relationship Id="rId14" Type="http://schemas.openxmlformats.org/officeDocument/2006/relationships/image" Target="../media/image37.png"/><Relationship Id="rId22"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92.svg"/><Relationship Id="rId18" Type="http://schemas.openxmlformats.org/officeDocument/2006/relationships/image" Target="../media/image39.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34.png"/><Relationship Id="rId17" Type="http://schemas.openxmlformats.org/officeDocument/2006/relationships/image" Target="../media/image96.svg"/><Relationship Id="rId2" Type="http://schemas.openxmlformats.org/officeDocument/2006/relationships/image" Target="../media/image53.png"/><Relationship Id="rId16" Type="http://schemas.openxmlformats.org/officeDocument/2006/relationships/image" Target="../media/image38.png"/><Relationship Id="rId20"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57.png"/><Relationship Id="rId19" Type="http://schemas.openxmlformats.org/officeDocument/2006/relationships/image" Target="../media/image98.svg"/><Relationship Id="rId4" Type="http://schemas.openxmlformats.org/officeDocument/2006/relationships/image" Target="../media/image54.png"/><Relationship Id="rId9" Type="http://schemas.openxmlformats.org/officeDocument/2006/relationships/image" Target="../media/image88.svg"/><Relationship Id="rId14" Type="http://schemas.openxmlformats.org/officeDocument/2006/relationships/image" Target="../media/image37.png"/><Relationship Id="rId22"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24.svg"/><Relationship Id="rId7" Type="http://schemas.openxmlformats.org/officeDocument/2006/relationships/image" Target="../media/image14.sv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6.svg"/><Relationship Id="rId10" Type="http://schemas.openxmlformats.org/officeDocument/2006/relationships/image" Target="../media/image61.jpeg"/><Relationship Id="rId4" Type="http://schemas.openxmlformats.org/officeDocument/2006/relationships/image" Target="../media/image59.png"/><Relationship Id="rId9" Type="http://schemas.openxmlformats.org/officeDocument/2006/relationships/image" Target="../media/image1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2633" y="4348276"/>
            <a:ext cx="11878006" cy="1282402"/>
          </a:xfrm>
          <a:prstGeom prst="rect">
            <a:avLst/>
          </a:prstGeom>
        </p:spPr>
        <p:txBody>
          <a:bodyPr lIns="0" tIns="0" rIns="0" bIns="0" rtlCol="0" anchor="t">
            <a:spAutoFit/>
          </a:bodyPr>
          <a:lstStyle/>
          <a:p>
            <a:pPr algn="ctr">
              <a:lnSpc>
                <a:spcPts val="4957"/>
              </a:lnSpc>
            </a:pPr>
            <a:r>
              <a:rPr lang="en" sz="4957" b="1" dirty="0">
                <a:solidFill>
                  <a:srgbClr val="293A54"/>
                </a:solidFill>
                <a:latin typeface="Poppins Bold"/>
                <a:ea typeface="Poppins Bold"/>
                <a:cs typeface="Poppins Bold"/>
                <a:sym typeface="Poppins Bold"/>
              </a:rPr>
              <a:t>LECTURE </a:t>
            </a:r>
            <a:r>
              <a:rPr lang="en" sz="4957" b="1" dirty="0" smtClean="0">
                <a:solidFill>
                  <a:srgbClr val="293A54"/>
                </a:solidFill>
                <a:latin typeface="Poppins Bold"/>
                <a:ea typeface="Poppins Bold"/>
                <a:cs typeface="Poppins Bold"/>
                <a:sym typeface="Poppins Bold"/>
              </a:rPr>
              <a:t>#</a:t>
            </a:r>
            <a:r>
              <a:rPr lang="uk-UA" sz="4957" b="1" dirty="0" smtClean="0">
                <a:solidFill>
                  <a:srgbClr val="293A54"/>
                </a:solidFill>
                <a:latin typeface="Poppins Bold"/>
                <a:ea typeface="Poppins Bold"/>
                <a:cs typeface="Poppins Bold"/>
                <a:sym typeface="Poppins Bold"/>
              </a:rPr>
              <a:t>3</a:t>
            </a:r>
            <a:r>
              <a:rPr lang="en" sz="4957" b="1" dirty="0" smtClean="0">
                <a:solidFill>
                  <a:srgbClr val="293A54"/>
                </a:solidFill>
                <a:latin typeface="Poppins Bold"/>
                <a:ea typeface="Poppins Bold"/>
                <a:cs typeface="Poppins Bold"/>
                <a:sym typeface="Poppins Bold"/>
              </a:rPr>
              <a:t>. </a:t>
            </a:r>
            <a:r>
              <a:rPr lang="en-US" sz="4800" b="1" dirty="0" smtClean="0">
                <a:solidFill>
                  <a:srgbClr val="293A54"/>
                </a:solidFill>
                <a:latin typeface="Poppins Bold"/>
                <a:ea typeface="Poppins Bold"/>
                <a:cs typeface="Poppins Bold"/>
                <a:sym typeface="Poppins Bold"/>
              </a:rPr>
              <a:t>FUNDAMENTALS OF MODERN HEALTHCARE MANAGEMENT</a:t>
            </a:r>
            <a:endParaRPr lang="en-US" sz="4800" b="1" dirty="0">
              <a:solidFill>
                <a:srgbClr val="293A54"/>
              </a:solidFill>
              <a:latin typeface="Poppins Bold"/>
              <a:ea typeface="Poppins Bold"/>
              <a:cs typeface="Poppins Bold"/>
              <a:sym typeface="Poppins Bold"/>
            </a:endParaRPr>
          </a:p>
        </p:txBody>
      </p:sp>
      <p:sp>
        <p:nvSpPr>
          <p:cNvPr id="3" name="Freeform 3"/>
          <p:cNvSpPr/>
          <p:nvPr/>
        </p:nvSpPr>
        <p:spPr>
          <a:xfrm>
            <a:off x="4153272" y="255297"/>
            <a:ext cx="10903908" cy="3025834"/>
          </a:xfrm>
          <a:custGeom>
            <a:avLst/>
            <a:gdLst/>
            <a:ahLst/>
            <a:cxnLst/>
            <a:rect l="l" t="t" r="r" b="b"/>
            <a:pathLst>
              <a:path w="10903908" h="3025834">
                <a:moveTo>
                  <a:pt x="0" y="0"/>
                </a:moveTo>
                <a:lnTo>
                  <a:pt x="10903908" y="0"/>
                </a:lnTo>
                <a:lnTo>
                  <a:pt x="10903908" y="3025835"/>
                </a:lnTo>
                <a:lnTo>
                  <a:pt x="0" y="302583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38100" cap="rnd">
            <a:solidFill>
              <a:srgbClr val="38B6FF"/>
            </a:solidFill>
            <a:prstDash val="solid"/>
            <a:round/>
          </a:ln>
        </p:spPr>
      </p:sp>
      <p:sp>
        <p:nvSpPr>
          <p:cNvPr id="4" name="Freeform 4"/>
          <p:cNvSpPr/>
          <p:nvPr/>
        </p:nvSpPr>
        <p:spPr>
          <a:xfrm rot="1145267">
            <a:off x="14108366" y="7458612"/>
            <a:ext cx="4737945" cy="5115191"/>
          </a:xfrm>
          <a:custGeom>
            <a:avLst/>
            <a:gdLst/>
            <a:ahLst/>
            <a:cxnLst/>
            <a:rect l="l" t="t" r="r" b="b"/>
            <a:pathLst>
              <a:path w="4737945" h="5115191">
                <a:moveTo>
                  <a:pt x="0" y="0"/>
                </a:moveTo>
                <a:lnTo>
                  <a:pt x="4737945" y="0"/>
                </a:lnTo>
                <a:lnTo>
                  <a:pt x="4737945" y="5115190"/>
                </a:lnTo>
                <a:lnTo>
                  <a:pt x="0" y="511519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841933" y="117242"/>
            <a:ext cx="4995205" cy="4114800"/>
          </a:xfrm>
          <a:custGeom>
            <a:avLst/>
            <a:gdLst/>
            <a:ahLst/>
            <a:cxnLst/>
            <a:rect l="l" t="t" r="r" b="b"/>
            <a:pathLst>
              <a:path w="4995205" h="4114800">
                <a:moveTo>
                  <a:pt x="0" y="0"/>
                </a:moveTo>
                <a:lnTo>
                  <a:pt x="4995205" y="0"/>
                </a:lnTo>
                <a:lnTo>
                  <a:pt x="4995205"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1862746">
            <a:off x="15052893" y="-955376"/>
            <a:ext cx="3746799" cy="4690828"/>
          </a:xfrm>
          <a:custGeom>
            <a:avLst/>
            <a:gdLst/>
            <a:ahLst/>
            <a:cxnLst/>
            <a:rect l="l" t="t" r="r" b="b"/>
            <a:pathLst>
              <a:path w="3746799" h="4690828">
                <a:moveTo>
                  <a:pt x="0" y="0"/>
                </a:moveTo>
                <a:lnTo>
                  <a:pt x="3746799" y="0"/>
                </a:lnTo>
                <a:lnTo>
                  <a:pt x="3746799" y="4690828"/>
                </a:lnTo>
                <a:lnTo>
                  <a:pt x="0" y="469082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flipH="1">
            <a:off x="964341" y="6072903"/>
            <a:ext cx="4501366" cy="4351764"/>
          </a:xfrm>
          <a:custGeom>
            <a:avLst/>
            <a:gdLst/>
            <a:ahLst/>
            <a:cxnLst/>
            <a:rect l="l" t="t" r="r" b="b"/>
            <a:pathLst>
              <a:path w="6591762" h="7003200">
                <a:moveTo>
                  <a:pt x="6591762" y="0"/>
                </a:moveTo>
                <a:lnTo>
                  <a:pt x="0" y="0"/>
                </a:lnTo>
                <a:lnTo>
                  <a:pt x="0" y="7003200"/>
                </a:lnTo>
                <a:lnTo>
                  <a:pt x="6591762" y="7003200"/>
                </a:lnTo>
                <a:lnTo>
                  <a:pt x="6591762"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8" name="Freeform 8"/>
          <p:cNvSpPr/>
          <p:nvPr/>
        </p:nvSpPr>
        <p:spPr>
          <a:xfrm rot="-1452458">
            <a:off x="844405" y="4362957"/>
            <a:ext cx="2011729" cy="2899790"/>
          </a:xfrm>
          <a:custGeom>
            <a:avLst/>
            <a:gdLst/>
            <a:ahLst/>
            <a:cxnLst/>
            <a:rect l="l" t="t" r="r" b="b"/>
            <a:pathLst>
              <a:path w="2011729" h="2899790">
                <a:moveTo>
                  <a:pt x="0" y="0"/>
                </a:moveTo>
                <a:lnTo>
                  <a:pt x="2011729" y="0"/>
                </a:lnTo>
                <a:lnTo>
                  <a:pt x="2011729" y="2899790"/>
                </a:lnTo>
                <a:lnTo>
                  <a:pt x="0" y="289979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4371108">
            <a:off x="16594776" y="4069633"/>
            <a:ext cx="1003740" cy="3491270"/>
          </a:xfrm>
          <a:custGeom>
            <a:avLst/>
            <a:gdLst/>
            <a:ahLst/>
            <a:cxnLst/>
            <a:rect l="l" t="t" r="r" b="b"/>
            <a:pathLst>
              <a:path w="1003740" h="3491270">
                <a:moveTo>
                  <a:pt x="0" y="0"/>
                </a:moveTo>
                <a:lnTo>
                  <a:pt x="1003740" y="0"/>
                </a:lnTo>
                <a:lnTo>
                  <a:pt x="1003740" y="3491270"/>
                </a:lnTo>
                <a:lnTo>
                  <a:pt x="0" y="349127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1180196">
            <a:off x="5504418" y="7469757"/>
            <a:ext cx="3568940" cy="2212743"/>
          </a:xfrm>
          <a:custGeom>
            <a:avLst/>
            <a:gdLst/>
            <a:ahLst/>
            <a:cxnLst/>
            <a:rect l="l" t="t" r="r" b="b"/>
            <a:pathLst>
              <a:path w="3568940" h="2212743">
                <a:moveTo>
                  <a:pt x="0" y="0"/>
                </a:moveTo>
                <a:lnTo>
                  <a:pt x="3568940" y="0"/>
                </a:lnTo>
                <a:lnTo>
                  <a:pt x="3568940" y="2212743"/>
                </a:lnTo>
                <a:lnTo>
                  <a:pt x="0" y="22127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a:off x="16345834" y="2984807"/>
            <a:ext cx="1826932" cy="2115116"/>
          </a:xfrm>
          <a:custGeom>
            <a:avLst/>
            <a:gdLst/>
            <a:ahLst/>
            <a:cxnLst/>
            <a:rect l="l" t="t" r="r" b="b"/>
            <a:pathLst>
              <a:path w="1826932" h="2115116">
                <a:moveTo>
                  <a:pt x="0" y="0"/>
                </a:moveTo>
                <a:lnTo>
                  <a:pt x="1826932" y="0"/>
                </a:lnTo>
                <a:lnTo>
                  <a:pt x="1826932" y="2115117"/>
                </a:lnTo>
                <a:lnTo>
                  <a:pt x="0" y="211511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a:off x="12022435" y="2475940"/>
            <a:ext cx="521072" cy="675620"/>
          </a:xfrm>
          <a:custGeom>
            <a:avLst/>
            <a:gdLst/>
            <a:ahLst/>
            <a:cxnLst/>
            <a:rect l="l" t="t" r="r" b="b"/>
            <a:pathLst>
              <a:path w="521072" h="675620">
                <a:moveTo>
                  <a:pt x="0" y="0"/>
                </a:moveTo>
                <a:lnTo>
                  <a:pt x="521072" y="0"/>
                </a:lnTo>
                <a:lnTo>
                  <a:pt x="521072" y="675620"/>
                </a:lnTo>
                <a:lnTo>
                  <a:pt x="0" y="67562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Freeform 13"/>
          <p:cNvSpPr/>
          <p:nvPr/>
        </p:nvSpPr>
        <p:spPr>
          <a:xfrm>
            <a:off x="4533760" y="8496631"/>
            <a:ext cx="761669" cy="761669"/>
          </a:xfrm>
          <a:custGeom>
            <a:avLst/>
            <a:gdLst/>
            <a:ahLst/>
            <a:cxnLst/>
            <a:rect l="l" t="t" r="r" b="b"/>
            <a:pathLst>
              <a:path w="761669" h="761669">
                <a:moveTo>
                  <a:pt x="0" y="0"/>
                </a:moveTo>
                <a:lnTo>
                  <a:pt x="761669" y="0"/>
                </a:lnTo>
                <a:lnTo>
                  <a:pt x="761669" y="761669"/>
                </a:lnTo>
                <a:lnTo>
                  <a:pt x="0" y="761669"/>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4" name="TextBox 14"/>
          <p:cNvSpPr txBox="1"/>
          <p:nvPr/>
        </p:nvSpPr>
        <p:spPr>
          <a:xfrm>
            <a:off x="7943781" y="9763477"/>
            <a:ext cx="2867719" cy="448310"/>
          </a:xfrm>
          <a:prstGeom prst="rect">
            <a:avLst/>
          </a:prstGeom>
        </p:spPr>
        <p:txBody>
          <a:bodyPr lIns="0" tIns="0" rIns="0" bIns="0" rtlCol="0" anchor="t">
            <a:spAutoFit/>
          </a:bodyPr>
          <a:lstStyle/>
          <a:p>
            <a:pPr algn="ctr">
              <a:lnSpc>
                <a:spcPts val="3640"/>
              </a:lnSpc>
              <a:spcBef>
                <a:spcPct val="0"/>
              </a:spcBef>
            </a:pPr>
            <a:r>
              <a:rPr lang="en" sz="2600">
                <a:solidFill>
                  <a:srgbClr val="000000"/>
                </a:solidFill>
                <a:latin typeface="Garet"/>
                <a:ea typeface="Garet"/>
                <a:cs typeface="Garet"/>
                <a:sym typeface="Garet"/>
              </a:rPr>
              <a:t>Odesa - 2026</a:t>
            </a:r>
          </a:p>
        </p:txBody>
      </p:sp>
      <p:sp>
        <p:nvSpPr>
          <p:cNvPr id="15" name="TextBox 15"/>
          <p:cNvSpPr txBox="1"/>
          <p:nvPr/>
        </p:nvSpPr>
        <p:spPr>
          <a:xfrm>
            <a:off x="4309116" y="613908"/>
            <a:ext cx="10137048" cy="2165080"/>
          </a:xfrm>
          <a:prstGeom prst="rect">
            <a:avLst/>
          </a:prstGeom>
        </p:spPr>
        <p:txBody>
          <a:bodyPr lIns="0" tIns="0" rIns="0" bIns="0" rtlCol="0" anchor="t">
            <a:spAutoFit/>
          </a:bodyPr>
          <a:lstStyle/>
          <a:p>
            <a:pPr algn="ctr">
              <a:lnSpc>
                <a:spcPts val="3421"/>
              </a:lnSpc>
            </a:pPr>
            <a:r>
              <a:rPr lang="en" sz="2443" dirty="0">
                <a:solidFill>
                  <a:srgbClr val="000000"/>
                </a:solidFill>
                <a:latin typeface="Garet"/>
                <a:ea typeface="Garet"/>
                <a:cs typeface="Garet"/>
                <a:sym typeface="Garet"/>
              </a:rPr>
              <a:t>Ministry of Health of Ukraine</a:t>
            </a:r>
          </a:p>
          <a:p>
            <a:pPr algn="ctr">
              <a:lnSpc>
                <a:spcPts val="3421"/>
              </a:lnSpc>
            </a:pPr>
            <a:r>
              <a:rPr lang="en" sz="2443" dirty="0">
                <a:solidFill>
                  <a:srgbClr val="000000"/>
                </a:solidFill>
                <a:latin typeface="Garet"/>
                <a:ea typeface="Garet"/>
                <a:cs typeface="Garet"/>
                <a:sym typeface="Garet"/>
              </a:rPr>
              <a:t>Odesa National Medical University</a:t>
            </a:r>
          </a:p>
          <a:p>
            <a:pPr algn="ctr">
              <a:lnSpc>
                <a:spcPts val="3421"/>
              </a:lnSpc>
            </a:pPr>
            <a:r>
              <a:rPr lang="en" sz="2443" dirty="0">
                <a:solidFill>
                  <a:srgbClr val="000000"/>
                </a:solidFill>
                <a:latin typeface="Garet"/>
                <a:ea typeface="Garet"/>
                <a:cs typeface="Garet"/>
                <a:sym typeface="Garet"/>
              </a:rPr>
              <a:t>Faculty of Medicine and Pharmacy</a:t>
            </a:r>
          </a:p>
          <a:p>
            <a:pPr algn="ctr">
              <a:lnSpc>
                <a:spcPts val="3421"/>
              </a:lnSpc>
              <a:spcBef>
                <a:spcPct val="0"/>
              </a:spcBef>
            </a:pPr>
            <a:r>
              <a:rPr lang="en" sz="2443" dirty="0">
                <a:solidFill>
                  <a:srgbClr val="000000"/>
                </a:solidFill>
                <a:latin typeface="Garet"/>
                <a:ea typeface="Garet"/>
                <a:cs typeface="Garet"/>
                <a:sym typeface="Garet"/>
              </a:rPr>
              <a:t>Department of Organization and Economics of Pharmacy with postdiploma specialization</a:t>
            </a:r>
          </a:p>
        </p:txBody>
      </p:sp>
    </p:spTree>
    <p:extLst>
      <p:ext uri="{BB962C8B-B14F-4D97-AF65-F5344CB8AC3E}">
        <p14:creationId xmlns:p14="http://schemas.microsoft.com/office/powerpoint/2010/main" val="113962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0" y="2706217"/>
            <a:ext cx="5570808" cy="5104283"/>
          </a:xfrm>
          <a:custGeom>
            <a:avLst/>
            <a:gdLst/>
            <a:ahLst/>
            <a:cxnLst/>
            <a:rect l="l" t="t" r="r" b="b"/>
            <a:pathLst>
              <a:path w="5948150" h="5539215">
                <a:moveTo>
                  <a:pt x="0" y="0"/>
                </a:moveTo>
                <a:lnTo>
                  <a:pt x="5948150" y="0"/>
                </a:lnTo>
                <a:lnTo>
                  <a:pt x="5948150" y="5539215"/>
                </a:lnTo>
                <a:lnTo>
                  <a:pt x="0" y="55392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2834880" y="4449242"/>
            <a:ext cx="749303" cy="800323"/>
          </a:xfrm>
          <a:custGeom>
            <a:avLst/>
            <a:gdLst/>
            <a:ahLst/>
            <a:cxnLst/>
            <a:rect l="l" t="t" r="r" b="b"/>
            <a:pathLst>
              <a:path w="749303" h="800323">
                <a:moveTo>
                  <a:pt x="0" y="0"/>
                </a:moveTo>
                <a:lnTo>
                  <a:pt x="749303" y="0"/>
                </a:lnTo>
                <a:lnTo>
                  <a:pt x="749303" y="800324"/>
                </a:lnTo>
                <a:lnTo>
                  <a:pt x="0" y="8003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0865835" y="8336369"/>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9878783" y="790722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5136184" y="1557874"/>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8354212">
            <a:off x="12368019" y="624841"/>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028700" y="9194244"/>
            <a:ext cx="848612" cy="215335"/>
          </a:xfrm>
          <a:custGeom>
            <a:avLst/>
            <a:gdLst/>
            <a:ahLst/>
            <a:cxnLst/>
            <a:rect l="l" t="t" r="r" b="b"/>
            <a:pathLst>
              <a:path w="848612" h="215335">
                <a:moveTo>
                  <a:pt x="0" y="0"/>
                </a:moveTo>
                <a:lnTo>
                  <a:pt x="848612" y="0"/>
                </a:lnTo>
                <a:lnTo>
                  <a:pt x="848612" y="215335"/>
                </a:lnTo>
                <a:lnTo>
                  <a:pt x="0" y="215335"/>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TextBox 9"/>
          <p:cNvSpPr txBox="1"/>
          <p:nvPr/>
        </p:nvSpPr>
        <p:spPr>
          <a:xfrm>
            <a:off x="381000" y="486004"/>
            <a:ext cx="13892249" cy="1604670"/>
          </a:xfrm>
          <a:prstGeom prst="rect">
            <a:avLst/>
          </a:prstGeom>
        </p:spPr>
        <p:txBody>
          <a:bodyPr wrap="square" lIns="0" tIns="0" rIns="0" bIns="0" rtlCol="0" anchor="t">
            <a:spAutoFit/>
          </a:bodyPr>
          <a:lstStyle/>
          <a:p>
            <a:pPr algn="ctr">
              <a:lnSpc>
                <a:spcPts val="6200"/>
              </a:lnSpc>
            </a:pPr>
            <a:r>
              <a:rPr lang="en" sz="6200" b="1" dirty="0" smtClean="0">
                <a:solidFill>
                  <a:srgbClr val="293A54"/>
                </a:solidFill>
                <a:latin typeface="Poppins Bold"/>
                <a:ea typeface="Poppins Bold"/>
                <a:cs typeface="Poppins Bold"/>
                <a:sym typeface="Poppins Bold"/>
              </a:rPr>
              <a:t>The importance of management in the healthcare system</a:t>
            </a:r>
            <a:endParaRPr lang="uk-UA" sz="6200" b="1" dirty="0">
              <a:solidFill>
                <a:srgbClr val="293A54"/>
              </a:solidFill>
              <a:latin typeface="Poppins Bold"/>
              <a:ea typeface="Poppins Bold"/>
              <a:cs typeface="Poppins Bold"/>
              <a:sym typeface="Poppins Bold"/>
            </a:endParaRPr>
          </a:p>
        </p:txBody>
      </p:sp>
      <p:sp>
        <p:nvSpPr>
          <p:cNvPr id="10" name="TextBox 10"/>
          <p:cNvSpPr txBox="1"/>
          <p:nvPr/>
        </p:nvSpPr>
        <p:spPr>
          <a:xfrm>
            <a:off x="-30646" y="2615280"/>
            <a:ext cx="12607304" cy="5764335"/>
          </a:xfrm>
          <a:prstGeom prst="rect">
            <a:avLst/>
          </a:prstGeom>
        </p:spPr>
        <p:txBody>
          <a:bodyPr wrap="square" lIns="0" tIns="0" rIns="0" bIns="0" rtlCol="0" anchor="t">
            <a:spAutoFit/>
          </a:bodyPr>
          <a:lstStyle/>
          <a:p>
            <a:pPr marL="314689" lvl="1" algn="just">
              <a:lnSpc>
                <a:spcPts val="4081"/>
              </a:lnSpc>
            </a:pPr>
            <a:r>
              <a:rPr lang="en" sz="2915" dirty="0" smtClean="0">
                <a:solidFill>
                  <a:srgbClr val="000000"/>
                </a:solidFill>
                <a:latin typeface="Garet"/>
                <a:ea typeface="Garet"/>
                <a:cs typeface="Garet"/>
                <a:sym typeface="Garet"/>
              </a:rPr>
              <a:t>The modern </a:t>
            </a:r>
            <a:r>
              <a:rPr lang="en" sz="2915" dirty="0">
                <a:solidFill>
                  <a:srgbClr val="000000"/>
                </a:solidFill>
                <a:latin typeface="Garet"/>
                <a:ea typeface="Garet"/>
                <a:cs typeface="Garet"/>
                <a:sym typeface="Garet"/>
              </a:rPr>
              <a:t>healthcare system operates in conditions of limited resources, growing population needs, competition between service providers and increased requirements for the quality and safety of medical and pharmaceutical care. Under such conditions, management becomes a key tool for ensuring the efficiency, sustainability and social orientation of the activities of healthcare institutions and pharmaceutical institutions </a:t>
            </a:r>
            <a:r>
              <a:rPr lang="en" sz="2915" dirty="0" smtClean="0">
                <a:solidFill>
                  <a:srgbClr val="000000"/>
                </a:solidFill>
                <a:latin typeface="Garet"/>
                <a:ea typeface="Garet"/>
                <a:cs typeface="Garet"/>
                <a:sym typeface="Garet"/>
              </a:rPr>
              <a:t>. Management </a:t>
            </a:r>
            <a:r>
              <a:rPr lang="en" sz="2915" dirty="0">
                <a:solidFill>
                  <a:srgbClr val="000000"/>
                </a:solidFill>
                <a:latin typeface="Garet"/>
                <a:ea typeface="Garet"/>
                <a:cs typeface="Garet"/>
                <a:sym typeface="Garet"/>
              </a:rPr>
              <a:t>in the field of healthcare combines economic, social, legal and ethical aspects of management, which determines its specificity compared to other sectors of the economy.</a:t>
            </a:r>
            <a:endParaRPr lang="en-US" sz="2915" dirty="0">
              <a:solidFill>
                <a:srgbClr val="000000"/>
              </a:solidFill>
              <a:latin typeface="Garet"/>
              <a:ea typeface="Garet"/>
              <a:cs typeface="Garet"/>
              <a:sym typeface="Gare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8177087" y="7668088"/>
            <a:ext cx="1399434" cy="488053"/>
          </a:xfrm>
          <a:custGeom>
            <a:avLst/>
            <a:gdLst/>
            <a:ahLst/>
            <a:cxnLst/>
            <a:rect l="l" t="t" r="r" b="b"/>
            <a:pathLst>
              <a:path w="1399434" h="488053">
                <a:moveTo>
                  <a:pt x="0" y="0"/>
                </a:moveTo>
                <a:lnTo>
                  <a:pt x="1399434" y="0"/>
                </a:lnTo>
                <a:lnTo>
                  <a:pt x="1399434" y="488052"/>
                </a:lnTo>
                <a:lnTo>
                  <a:pt x="0" y="4880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 sz="6999" b="1">
                <a:solidFill>
                  <a:srgbClr val="293A54"/>
                </a:solidFill>
                <a:latin typeface="Poppins Bold"/>
                <a:ea typeface="Poppins Bold"/>
                <a:cs typeface="Poppins Bold"/>
                <a:sym typeface="Poppins Bold"/>
              </a:rPr>
              <a:t>LECTURE STRUCTURE</a:t>
            </a:r>
          </a:p>
        </p:txBody>
      </p:sp>
      <p:sp>
        <p:nvSpPr>
          <p:cNvPr id="11" name="TextBox 11"/>
          <p:cNvSpPr txBox="1"/>
          <p:nvPr/>
        </p:nvSpPr>
        <p:spPr>
          <a:xfrm>
            <a:off x="1175796" y="2608375"/>
            <a:ext cx="13319666" cy="806631"/>
          </a:xfrm>
          <a:prstGeom prst="rect">
            <a:avLst/>
          </a:prstGeom>
        </p:spPr>
        <p:txBody>
          <a:bodyPr lIns="0" tIns="0" rIns="0" bIns="0" rtlCol="0" anchor="t">
            <a:spAutoFit/>
          </a:bodyPr>
          <a:lstStyle/>
          <a:p>
            <a:pPr>
              <a:lnSpc>
                <a:spcPts val="3220"/>
              </a:lnSpc>
            </a:pPr>
            <a:r>
              <a:rPr lang="en" sz="2300" dirty="0" err="1">
                <a:solidFill>
                  <a:srgbClr val="000000"/>
                </a:solidFill>
                <a:latin typeface="Garet"/>
                <a:ea typeface="Garet"/>
                <a:cs typeface="Garet"/>
                <a:sym typeface="Garet"/>
              </a:rPr>
              <a:t>Foundations</a:t>
            </a:r>
            <a:r>
              <a:rPr lang="en" sz="2300" dirty="0">
                <a:solidFill>
                  <a:srgbClr val="000000"/>
                </a:solidFill>
                <a:latin typeface="Garet"/>
                <a:ea typeface="Garet"/>
                <a:cs typeface="Garet"/>
                <a:sym typeface="Garet"/>
              </a:rPr>
              <a:t> </a:t>
            </a:r>
            <a:r>
              <a:rPr lang="en" sz="2300" dirty="0" err="1">
                <a:solidFill>
                  <a:srgbClr val="000000"/>
                </a:solidFill>
                <a:latin typeface="Garet"/>
                <a:ea typeface="Garet"/>
                <a:cs typeface="Garet"/>
                <a:sym typeface="Garet"/>
              </a:rPr>
              <a:t>modern </a:t>
            </a:r>
            <a:r>
              <a:rPr lang="en" sz="2300" dirty="0">
                <a:solidFill>
                  <a:srgbClr val="000000"/>
                </a:solidFill>
                <a:latin typeface="Garet"/>
                <a:ea typeface="Garet"/>
                <a:cs typeface="Garet"/>
                <a:sym typeface="Garet"/>
              </a:rPr>
              <a:t>management in healthcare, </a:t>
            </a:r>
            <a:r>
              <a:rPr lang="en" sz="2300" dirty="0" err="1">
                <a:solidFill>
                  <a:srgbClr val="000000"/>
                </a:solidFill>
                <a:latin typeface="Garet"/>
                <a:ea typeface="Garet"/>
                <a:cs typeface="Garet"/>
                <a:sym typeface="Garet"/>
              </a:rPr>
              <a:t>the essence</a:t>
            </a:r>
            <a:r>
              <a:rPr lang="en" sz="2300" dirty="0">
                <a:solidFill>
                  <a:srgbClr val="000000"/>
                </a:solidFill>
                <a:latin typeface="Garet"/>
                <a:ea typeface="Garet"/>
                <a:cs typeface="Garet"/>
                <a:sym typeface="Garet"/>
              </a:rPr>
              <a:t> </a:t>
            </a:r>
            <a:r>
              <a:rPr lang="en" sz="2300" dirty="0" err="1">
                <a:solidFill>
                  <a:srgbClr val="000000"/>
                </a:solidFill>
                <a:latin typeface="Garet"/>
                <a:ea typeface="Garet"/>
                <a:cs typeface="Garet"/>
                <a:sym typeface="Garet"/>
              </a:rPr>
              <a:t>managerial</a:t>
            </a:r>
            <a:r>
              <a:rPr lang="en" sz="2300" dirty="0">
                <a:solidFill>
                  <a:srgbClr val="000000"/>
                </a:solidFill>
                <a:latin typeface="Garet"/>
                <a:ea typeface="Garet"/>
                <a:cs typeface="Garet"/>
                <a:sym typeface="Garet"/>
              </a:rPr>
              <a:t> </a:t>
            </a:r>
            <a:r>
              <a:rPr lang="en" sz="2300" dirty="0" err="1">
                <a:solidFill>
                  <a:srgbClr val="000000"/>
                </a:solidFill>
                <a:latin typeface="Garet"/>
                <a:ea typeface="Garet"/>
                <a:cs typeface="Garet"/>
                <a:sym typeface="Garet"/>
              </a:rPr>
              <a:t>processes </a:t>
            </a:r>
            <a:r>
              <a:rPr lang="en" sz="2300" dirty="0">
                <a:solidFill>
                  <a:srgbClr val="000000"/>
                </a:solidFill>
                <a:latin typeface="Garet"/>
                <a:ea typeface="Garet"/>
                <a:cs typeface="Garet"/>
                <a:sym typeface="Garet"/>
              </a:rPr>
              <a:t>, </a:t>
            </a:r>
            <a:r>
              <a:rPr lang="en" sz="2300" dirty="0" err="1">
                <a:solidFill>
                  <a:srgbClr val="000000"/>
                </a:solidFill>
                <a:latin typeface="Garet"/>
                <a:ea typeface="Garet"/>
                <a:cs typeface="Garet"/>
                <a:sym typeface="Garet"/>
              </a:rPr>
              <a:t>their </a:t>
            </a:r>
            <a:r>
              <a:rPr lang="en" sz="2300" dirty="0">
                <a:solidFill>
                  <a:srgbClr val="000000"/>
                </a:solidFill>
                <a:latin typeface="Garet"/>
                <a:ea typeface="Garet"/>
                <a:cs typeface="Garet"/>
                <a:sym typeface="Garet"/>
              </a:rPr>
              <a:t>structure and </a:t>
            </a:r>
            <a:r>
              <a:rPr lang="en" sz="2300" dirty="0" err="1">
                <a:solidFill>
                  <a:srgbClr val="000000"/>
                </a:solidFill>
                <a:latin typeface="Garet"/>
                <a:ea typeface="Garet"/>
                <a:cs typeface="Garet"/>
                <a:sym typeface="Garet"/>
              </a:rPr>
              <a:t>patterns </a:t>
            </a:r>
            <a:r>
              <a:rPr lang="en" sz="2300" dirty="0">
                <a:solidFill>
                  <a:srgbClr val="000000"/>
                </a:solidFill>
                <a:latin typeface="Garet"/>
                <a:ea typeface="Garet"/>
                <a:cs typeface="Garet"/>
                <a:sym typeface="Garet"/>
              </a:rPr>
              <a:t>.</a:t>
            </a:r>
            <a:endParaRPr lang="en-US" sz="2300" dirty="0">
              <a:solidFill>
                <a:srgbClr val="000000"/>
              </a:solidFill>
              <a:latin typeface="Garet"/>
              <a:ea typeface="Garet"/>
              <a:cs typeface="Garet"/>
              <a:sym typeface="Garet"/>
            </a:endParaRPr>
          </a:p>
        </p:txBody>
      </p:sp>
      <p:sp>
        <p:nvSpPr>
          <p:cNvPr id="12" name="TextBox 12"/>
          <p:cNvSpPr txBox="1"/>
          <p:nvPr/>
        </p:nvSpPr>
        <p:spPr>
          <a:xfrm>
            <a:off x="1175796" y="3810760"/>
            <a:ext cx="13319666" cy="1220847"/>
          </a:xfrm>
          <a:prstGeom prst="rect">
            <a:avLst/>
          </a:prstGeom>
        </p:spPr>
        <p:txBody>
          <a:bodyPr lIns="0" tIns="0" rIns="0" bIns="0" rtlCol="0" anchor="t">
            <a:spAutoFit/>
          </a:bodyPr>
          <a:lstStyle/>
          <a:p>
            <a:pPr>
              <a:lnSpc>
                <a:spcPts val="3220"/>
              </a:lnSpc>
            </a:pPr>
            <a:r>
              <a:rPr lang="en" sz="2400" dirty="0">
                <a:latin typeface="Garet" panose="020B0604020202020204" charset="-52"/>
              </a:rPr>
              <a:t>Key categories of management: management functions (planning, organization, motivation, control, coordination), principles of effective management and basic approaches to forming management decisions in the pharmaceutical sector.</a:t>
            </a:r>
            <a:endParaRPr lang="en-US" sz="2300" dirty="0">
              <a:solidFill>
                <a:srgbClr val="000000"/>
              </a:solidFill>
              <a:latin typeface="Garet" panose="020B0604020202020204" charset="-52"/>
              <a:ea typeface="Garet"/>
              <a:cs typeface="Garet"/>
              <a:sym typeface="Garet"/>
            </a:endParaRPr>
          </a:p>
        </p:txBody>
      </p:sp>
      <p:sp>
        <p:nvSpPr>
          <p:cNvPr id="14" name="Freeform 14"/>
          <p:cNvSpPr/>
          <p:nvPr/>
        </p:nvSpPr>
        <p:spPr>
          <a:xfrm>
            <a:off x="451569" y="367586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6" name="TextBox 13"/>
          <p:cNvSpPr txBox="1"/>
          <p:nvPr/>
        </p:nvSpPr>
        <p:spPr>
          <a:xfrm>
            <a:off x="1094693" y="5510460"/>
            <a:ext cx="13319666" cy="1220847"/>
          </a:xfrm>
          <a:prstGeom prst="rect">
            <a:avLst/>
          </a:prstGeom>
        </p:spPr>
        <p:txBody>
          <a:bodyPr lIns="0" tIns="0" rIns="0" bIns="0" rtlCol="0" anchor="t">
            <a:spAutoFit/>
          </a:bodyPr>
          <a:lstStyle/>
          <a:p>
            <a:pPr algn="just">
              <a:lnSpc>
                <a:spcPts val="3220"/>
              </a:lnSpc>
            </a:pPr>
            <a:r>
              <a:rPr lang="en" sz="2400" dirty="0" err="1">
                <a:latin typeface="Garet" panose="020B0604020202020204" charset="-52"/>
              </a:rPr>
              <a:t>Specifics </a:t>
            </a:r>
            <a:r>
              <a:rPr lang="en" sz="2400" dirty="0">
                <a:latin typeface="Garet" panose="020B0604020202020204" charset="-52"/>
              </a:rPr>
              <a:t>of management in </a:t>
            </a:r>
            <a:r>
              <a:rPr lang="en" sz="2400" dirty="0" err="1">
                <a:latin typeface="Garet" panose="020B0604020202020204" charset="-52"/>
              </a:rPr>
              <a:t>pharmaceutical </a:t>
            </a:r>
            <a:r>
              <a:rPr lang="en" sz="2400" dirty="0">
                <a:latin typeface="Garet" panose="020B0604020202020204" charset="-52"/>
              </a:rPr>
              <a:t>institutions, </a:t>
            </a:r>
            <a:r>
              <a:rPr lang="en" sz="2400" dirty="0" err="1">
                <a:latin typeface="Garet" panose="020B0604020202020204" charset="-52"/>
              </a:rPr>
              <a:t>the relationship between </a:t>
            </a:r>
            <a:r>
              <a:rPr lang="en" sz="2400" dirty="0">
                <a:latin typeface="Garet" panose="020B0604020202020204" charset="-52"/>
              </a:rPr>
              <a:t>management and </a:t>
            </a:r>
            <a:r>
              <a:rPr lang="en" sz="2400" dirty="0" err="1">
                <a:latin typeface="Garet" panose="020B0604020202020204" charset="-52"/>
              </a:rPr>
              <a:t>quality</a:t>
            </a:r>
            <a:r>
              <a:rPr lang="en" sz="2400" dirty="0">
                <a:latin typeface="Garet" panose="020B0604020202020204" charset="-52"/>
              </a:rPr>
              <a:t> </a:t>
            </a:r>
            <a:r>
              <a:rPr lang="en" sz="2400" dirty="0" err="1">
                <a:latin typeface="Garet" panose="020B0604020202020204" charset="-52"/>
              </a:rPr>
              <a:t>pharmaceutical</a:t>
            </a:r>
            <a:r>
              <a:rPr lang="en" sz="2400" dirty="0">
                <a:latin typeface="Garet" panose="020B0604020202020204" charset="-52"/>
              </a:rPr>
              <a:t> </a:t>
            </a:r>
            <a:r>
              <a:rPr lang="en" sz="2400" dirty="0" err="1">
                <a:latin typeface="Garet" panose="020B0604020202020204" charset="-52"/>
              </a:rPr>
              <a:t>services </a:t>
            </a:r>
            <a:r>
              <a:rPr lang="en" sz="2400" dirty="0">
                <a:latin typeface="Garet" panose="020B0604020202020204" charset="-52"/>
              </a:rPr>
              <a:t>, as </a:t>
            </a:r>
            <a:r>
              <a:rPr lang="en" sz="2400" dirty="0" err="1">
                <a:latin typeface="Garet" panose="020B0604020202020204" charset="-52"/>
              </a:rPr>
              <a:t>well as</a:t>
            </a:r>
            <a:r>
              <a:rPr lang="en" sz="2400" dirty="0">
                <a:latin typeface="Garet" panose="020B0604020202020204" charset="-52"/>
              </a:rPr>
              <a:t> </a:t>
            </a:r>
            <a:r>
              <a:rPr lang="en" sz="2400" dirty="0" err="1">
                <a:latin typeface="Garet" panose="020B0604020202020204" charset="-52"/>
              </a:rPr>
              <a:t>roles</a:t>
            </a:r>
            <a:r>
              <a:rPr lang="en" sz="2400" dirty="0">
                <a:latin typeface="Garet" panose="020B0604020202020204" charset="-52"/>
              </a:rPr>
              <a:t> </a:t>
            </a:r>
            <a:r>
              <a:rPr lang="en" sz="2400" dirty="0" err="1">
                <a:latin typeface="Garet" panose="020B0604020202020204" charset="-52"/>
              </a:rPr>
              <a:t>manager </a:t>
            </a:r>
            <a:r>
              <a:rPr lang="en" sz="2400" dirty="0">
                <a:latin typeface="Garet" panose="020B0604020202020204" charset="-52"/>
              </a:rPr>
              <a:t>-pharmacist in </a:t>
            </a:r>
            <a:r>
              <a:rPr lang="en" sz="2400" dirty="0" err="1">
                <a:latin typeface="Garet" panose="020B0604020202020204" charset="-52"/>
              </a:rPr>
              <a:t>the system</a:t>
            </a:r>
            <a:r>
              <a:rPr lang="en" sz="2400" dirty="0">
                <a:latin typeface="Garet" panose="020B0604020202020204" charset="-52"/>
              </a:rPr>
              <a:t> health </a:t>
            </a:r>
            <a:r>
              <a:rPr lang="en" sz="2400" dirty="0" err="1">
                <a:latin typeface="Garet" panose="020B0604020202020204" charset="-52"/>
              </a:rPr>
              <a:t>care </a:t>
            </a:r>
            <a:r>
              <a:rPr lang="en" sz="2400" dirty="0">
                <a:latin typeface="Garet" panose="020B0604020202020204" charset="-52"/>
              </a:rPr>
              <a:t>.</a:t>
            </a:r>
            <a:endParaRPr lang="en-US" sz="2300" dirty="0">
              <a:solidFill>
                <a:srgbClr val="000000"/>
              </a:solidFill>
              <a:latin typeface="Garet" panose="020B0604020202020204" charset="-52"/>
              <a:ea typeface="Garet"/>
              <a:cs typeface="Garet"/>
              <a:sym typeface="Garet"/>
            </a:endParaRPr>
          </a:p>
        </p:txBody>
      </p:sp>
      <p:sp>
        <p:nvSpPr>
          <p:cNvPr id="17" name="Freeform 15"/>
          <p:cNvSpPr/>
          <p:nvPr/>
        </p:nvSpPr>
        <p:spPr>
          <a:xfrm>
            <a:off x="362371" y="5497799"/>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33184" y="2025292"/>
            <a:ext cx="5496141" cy="53689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382000" y="3519826"/>
            <a:ext cx="2057400" cy="171678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5617095" y="-426133"/>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10" name="Freeform 10"/>
          <p:cNvSpPr/>
          <p:nvPr/>
        </p:nvSpPr>
        <p:spPr>
          <a:xfrm>
            <a:off x="4841649" y="92583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3">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Fundamentals of modern management </a:t>
            </a:r>
            <a:r>
              <a:rPr lang="en" sz="3700" b="1" dirty="0">
                <a:solidFill>
                  <a:srgbClr val="293A54"/>
                </a:solidFill>
                <a:latin typeface="Poppins Bold"/>
                <a:ea typeface="Poppins Bold"/>
                <a:cs typeface="Poppins Bold"/>
                <a:sym typeface="Poppins Bold"/>
              </a:rPr>
              <a:t>in healthcare</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7577663" y="1675287"/>
            <a:ext cx="9299465" cy="1723549"/>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nchor="t">
            <a:spAutoFit/>
          </a:bodyPr>
          <a:lstStyle/>
          <a:p>
            <a:r>
              <a:rPr lang="en" sz="2800" b="1" dirty="0" smtClean="0"/>
              <a:t>Healthcare management is the science of managing, regulating, and controlling financial,</a:t>
            </a:r>
          </a:p>
          <a:p>
            <a:r>
              <a:rPr lang="en" sz="2800" b="1" dirty="0" smtClean="0"/>
              <a:t>labor and material resources by health care bodies and institutions.</a:t>
            </a:r>
            <a:endParaRPr lang="uk-UA" sz="2800" b="1" dirty="0">
              <a:solidFill>
                <a:srgbClr val="000000"/>
              </a:solidFill>
              <a:latin typeface="Garet"/>
              <a:ea typeface="Garet"/>
              <a:cs typeface="Garet"/>
              <a:sym typeface="Garet"/>
            </a:endParaRPr>
          </a:p>
        </p:txBody>
      </p:sp>
      <p:sp>
        <p:nvSpPr>
          <p:cNvPr id="13" name="TextBox 12"/>
          <p:cNvSpPr txBox="1"/>
          <p:nvPr/>
        </p:nvSpPr>
        <p:spPr>
          <a:xfrm>
            <a:off x="11201400" y="3479186"/>
            <a:ext cx="6861065" cy="1846659"/>
          </a:xfrm>
          <a:prstGeom prst="rect">
            <a:avLst/>
          </a:prstGeom>
        </p:spPr>
        <p:txBody>
          <a:bodyPr wrap="square" lIns="0" tIns="0" rIns="0" bIns="0" rtlCol="0" anchor="t">
            <a:spAutoFit/>
          </a:bodyPr>
          <a:lstStyle/>
          <a:p>
            <a:r>
              <a:rPr lang="en" sz="2400" b="1" dirty="0">
                <a:latin typeface="Garet" panose="020B0604020202020204" charset="-52"/>
              </a:rPr>
              <a:t>The purpose of management in security</a:t>
            </a:r>
          </a:p>
          <a:p>
            <a:r>
              <a:rPr lang="en" sz="2400" b="1" dirty="0">
                <a:latin typeface="Garet" panose="020B0604020202020204" charset="-52"/>
              </a:rPr>
              <a:t>Health </a:t>
            </a:r>
            <a:r>
              <a:rPr lang="en" sz="2400" dirty="0">
                <a:latin typeface="Garet" panose="020B0604020202020204" charset="-52"/>
              </a:rPr>
              <a:t>– </a:t>
            </a:r>
            <a:r>
              <a:rPr lang="en" sz="2400" dirty="0" smtClean="0">
                <a:latin typeface="Garet" panose="020B0604020202020204" charset="-52"/>
              </a:rPr>
              <a:t>reducing societal costs from morbidity, disability, and mortality of the population given available resources.</a:t>
            </a:r>
            <a:endParaRPr lang="uk-UA" sz="2400" dirty="0">
              <a:solidFill>
                <a:srgbClr val="000000"/>
              </a:solidFill>
              <a:latin typeface="Garet" panose="020B0604020202020204" charset="-52"/>
              <a:ea typeface="Garet"/>
              <a:cs typeface="Garet"/>
              <a:sym typeface="Garet"/>
            </a:endParaRPr>
          </a:p>
        </p:txBody>
      </p:sp>
      <p:sp>
        <p:nvSpPr>
          <p:cNvPr id="14" name="TextBox 13"/>
          <p:cNvSpPr txBox="1"/>
          <p:nvPr/>
        </p:nvSpPr>
        <p:spPr>
          <a:xfrm>
            <a:off x="7287282" y="5352997"/>
            <a:ext cx="10775183" cy="4739759"/>
          </a:xfrm>
          <a:prstGeom prst="rect">
            <a:avLst/>
          </a:prstGeom>
        </p:spPr>
        <p:txBody>
          <a:bodyPr wrap="square" lIns="0" tIns="0" rIns="0" bIns="0" rtlCol="0" anchor="t">
            <a:spAutoFit/>
          </a:bodyPr>
          <a:lstStyle/>
          <a:p>
            <a:pPr algn="just"/>
            <a:r>
              <a:rPr lang="en" sz="2800" b="1" dirty="0" smtClean="0"/>
              <a:t>The task of management in healthcare </a:t>
            </a:r>
            <a:r>
              <a:rPr lang="en" sz="2800" dirty="0" smtClean="0"/>
              <a:t>is to be most effective</a:t>
            </a:r>
          </a:p>
          <a:p>
            <a:pPr algn="just"/>
            <a:r>
              <a:rPr lang="en" sz="2800" dirty="0" smtClean="0"/>
              <a:t>achieving the goal by improving the quality of therapeutic, diagnostic and preventive measures and rational use </a:t>
            </a:r>
            <a:r>
              <a:rPr lang="en" sz="2800" dirty="0"/>
              <a:t>of healthcare resources.</a:t>
            </a:r>
          </a:p>
          <a:p>
            <a:pPr algn="just"/>
            <a:r>
              <a:rPr lang="en" sz="2800" b="1" dirty="0" smtClean="0"/>
              <a:t>The object of management in healthcare </a:t>
            </a:r>
            <a:r>
              <a:rPr lang="en" sz="2800" dirty="0" smtClean="0"/>
              <a:t>is a medical institution.</a:t>
            </a:r>
          </a:p>
          <a:p>
            <a:pPr algn="just"/>
            <a:r>
              <a:rPr lang="en" sz="2800" dirty="0" smtClean="0"/>
              <a:t>(medical enterprise, institution, clinic, etc.), pharmaceutical institution.</a:t>
            </a:r>
          </a:p>
          <a:p>
            <a:pPr algn="just"/>
            <a:r>
              <a:rPr lang="en" sz="2800" b="1" dirty="0" smtClean="0"/>
              <a:t>The subject of management in healthcare </a:t>
            </a:r>
            <a:r>
              <a:rPr lang="en" sz="2800" dirty="0" smtClean="0"/>
              <a:t>is the administrative apparatus, management bodies (for example, the Ministry of Health, chief physicians, heads of departments , heads </a:t>
            </a:r>
            <a:r>
              <a:rPr lang="en" sz="2800" dirty="0" err="1" smtClean="0"/>
              <a:t>of clinics </a:t>
            </a:r>
            <a:r>
              <a:rPr lang="en" sz="2800" dirty="0" smtClean="0"/>
              <a:t>, administrative apparatus of pharmaceutical enterprises).</a:t>
            </a:r>
            <a:endParaRPr lang="uk-UA"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448291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2663280" y="931032"/>
            <a:ext cx="11557284" cy="22682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 sz="2700" b="1" cap="all" dirty="0"/>
              <a:t>The goal of management </a:t>
            </a:r>
            <a:r>
              <a:rPr lang="en" sz="2700" dirty="0"/>
              <a:t>is to constantly overcome risk or risky situations, which requires certain reserves and providing managers with a certain degree of freedom and independence to respond quickly to changing conditions.</a:t>
            </a:r>
            <a:endParaRPr lang="uk-UA" sz="2700" dirty="0"/>
          </a:p>
        </p:txBody>
      </p:sp>
      <p:graphicFrame>
        <p:nvGraphicFramePr>
          <p:cNvPr id="3" name="Схема 2"/>
          <p:cNvGraphicFramePr/>
          <p:nvPr>
            <p:extLst/>
          </p:nvPr>
        </p:nvGraphicFramePr>
        <p:xfrm>
          <a:off x="2467490" y="3415308"/>
          <a:ext cx="6136451" cy="4644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8632590" y="3415309"/>
            <a:ext cx="6370851" cy="47505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73355" marR="97155" indent="446723" algn="just">
              <a:lnSpc>
                <a:spcPct val="95000"/>
              </a:lnSpc>
              <a:spcBef>
                <a:spcPts val="45"/>
              </a:spcBef>
            </a:pPr>
            <a:r>
              <a:rPr lang="en" sz="2400" i="1" spc="-15" dirty="0">
                <a:solidFill>
                  <a:srgbClr val="231F20"/>
                </a:solidFill>
                <a:latin typeface="Calibri" panose="020F0502020204030204" pitchFamily="34" charset="0"/>
                <a:ea typeface="Calibri" panose="020F0502020204030204" pitchFamily="34" charset="0"/>
              </a:rPr>
              <a:t>Except</a:t>
            </a:r>
            <a:r>
              <a:rPr lang="en" sz="2400" i="1" spc="-113" dirty="0">
                <a:solidFill>
                  <a:srgbClr val="231F20"/>
                </a:solidFill>
                <a:latin typeface="Calibri" panose="020F0502020204030204" pitchFamily="34" charset="0"/>
                <a:ea typeface="Calibri" panose="020F0502020204030204" pitchFamily="34" charset="0"/>
              </a:rPr>
              <a:t> </a:t>
            </a:r>
            <a:r>
              <a:rPr lang="en" sz="2400" i="1" spc="-15" dirty="0">
                <a:solidFill>
                  <a:srgbClr val="231F20"/>
                </a:solidFill>
                <a:latin typeface="Calibri" panose="020F0502020204030204" pitchFamily="34" charset="0"/>
                <a:ea typeface="Calibri" panose="020F0502020204030204" pitchFamily="34" charset="0"/>
              </a:rPr>
              <a:t>named</a:t>
            </a:r>
            <a:r>
              <a:rPr lang="en" sz="2400" i="1" spc="-113" dirty="0">
                <a:solidFill>
                  <a:srgbClr val="231F20"/>
                </a:solidFill>
                <a:latin typeface="Calibri" panose="020F0502020204030204" pitchFamily="34" charset="0"/>
                <a:ea typeface="Calibri" panose="020F0502020204030204" pitchFamily="34" charset="0"/>
              </a:rPr>
              <a:t> </a:t>
            </a:r>
            <a:r>
              <a:rPr lang="en" sz="2400" i="1" spc="-15" dirty="0">
                <a:solidFill>
                  <a:srgbClr val="231F20"/>
                </a:solidFill>
                <a:latin typeface="Calibri" panose="020F0502020204030204" pitchFamily="34" charset="0"/>
                <a:ea typeface="Calibri" panose="020F0502020204030204" pitchFamily="34" charset="0"/>
              </a:rPr>
              <a:t>tasks,</a:t>
            </a:r>
            <a:r>
              <a:rPr lang="en" sz="2400" i="1" spc="-113" dirty="0">
                <a:solidFill>
                  <a:srgbClr val="231F20"/>
                </a:solidFill>
                <a:latin typeface="Calibri" panose="020F0502020204030204" pitchFamily="34" charset="0"/>
                <a:ea typeface="Calibri" panose="020F0502020204030204" pitchFamily="34" charset="0"/>
              </a:rPr>
              <a:t> </a:t>
            </a:r>
            <a:r>
              <a:rPr lang="en" sz="2400" i="1" spc="-15" dirty="0">
                <a:solidFill>
                  <a:srgbClr val="231F20"/>
                </a:solidFill>
                <a:latin typeface="Calibri" panose="020F0502020204030204" pitchFamily="34" charset="0"/>
                <a:ea typeface="Calibri" panose="020F0502020204030204" pitchFamily="34" charset="0"/>
              </a:rPr>
              <a:t>management</a:t>
            </a:r>
            <a:r>
              <a:rPr lang="en" sz="2400" i="1" spc="-113" dirty="0">
                <a:solidFill>
                  <a:srgbClr val="231F20"/>
                </a:solidFill>
                <a:latin typeface="Calibri" panose="020F0502020204030204" pitchFamily="34" charset="0"/>
                <a:ea typeface="Calibri" panose="020F0502020204030204" pitchFamily="34" charset="0"/>
              </a:rPr>
              <a:t> </a:t>
            </a:r>
            <a:r>
              <a:rPr lang="en" sz="2400" i="1" spc="-15" dirty="0">
                <a:solidFill>
                  <a:srgbClr val="231F20"/>
                </a:solidFill>
                <a:latin typeface="Calibri" panose="020F0502020204030204" pitchFamily="34" charset="0"/>
                <a:ea typeface="Calibri" panose="020F0502020204030204" pitchFamily="34" charset="0"/>
              </a:rPr>
              <a:t>also</a:t>
            </a:r>
            <a:r>
              <a:rPr lang="en" sz="2400" i="1" spc="-113" dirty="0">
                <a:solidFill>
                  <a:srgbClr val="231F20"/>
                </a:solidFill>
                <a:latin typeface="Calibri" panose="020F0502020204030204" pitchFamily="34" charset="0"/>
                <a:ea typeface="Calibri" panose="020F0502020204030204" pitchFamily="34" charset="0"/>
              </a:rPr>
              <a:t> </a:t>
            </a:r>
            <a:r>
              <a:rPr lang="en" sz="2400" i="1" spc="-15" dirty="0">
                <a:solidFill>
                  <a:srgbClr val="231F20"/>
                </a:solidFill>
                <a:latin typeface="Calibri" panose="020F0502020204030204" pitchFamily="34" charset="0"/>
                <a:ea typeface="Calibri" panose="020F0502020204030204" pitchFamily="34" charset="0"/>
              </a:rPr>
              <a:t>decides</a:t>
            </a:r>
            <a:r>
              <a:rPr lang="en" sz="2400" i="1" spc="-113" dirty="0">
                <a:solidFill>
                  <a:srgbClr val="231F20"/>
                </a:solidFill>
                <a:latin typeface="Calibri" panose="020F0502020204030204" pitchFamily="34" charset="0"/>
                <a:ea typeface="Calibri" panose="020F0502020204030204" pitchFamily="34" charset="0"/>
              </a:rPr>
              <a:t> </a:t>
            </a:r>
            <a:r>
              <a:rPr lang="en" sz="2400" i="1" dirty="0">
                <a:solidFill>
                  <a:srgbClr val="231F20"/>
                </a:solidFill>
                <a:latin typeface="Calibri" panose="020F0502020204030204" pitchFamily="34" charset="0"/>
                <a:ea typeface="Calibri" panose="020F0502020204030204" pitchFamily="34" charset="0"/>
              </a:rPr>
              <a:t>tasks such </a:t>
            </a:r>
            <a:r>
              <a:rPr lang="en" sz="2400" i="1" spc="-15" dirty="0">
                <a:solidFill>
                  <a:srgbClr val="231F20"/>
                </a:solidFill>
                <a:latin typeface="Calibri" panose="020F0502020204030204" pitchFamily="34" charset="0"/>
                <a:ea typeface="Calibri" panose="020F0502020204030204" pitchFamily="34" charset="0"/>
              </a:rPr>
              <a:t>as </a:t>
            </a:r>
            <a:r>
              <a:rPr lang="en" sz="2400" dirty="0">
                <a:solidFill>
                  <a:srgbClr val="231F20"/>
                </a:solidFill>
                <a:latin typeface="Calibri" panose="020F0502020204030204" pitchFamily="34" charset="0"/>
                <a:ea typeface="Calibri" panose="020F0502020204030204" pitchFamily="34" charset="0"/>
              </a:rPr>
              <a:t>:</a:t>
            </a:r>
            <a:endParaRPr lang="uk-UA" sz="2400" dirty="0">
              <a:latin typeface="Calibri" panose="020F0502020204030204" pitchFamily="34" charset="0"/>
              <a:ea typeface="Calibri" panose="020F0502020204030204" pitchFamily="34" charset="0"/>
            </a:endParaRPr>
          </a:p>
          <a:p>
            <a:pPr marL="621030" indent="446723" algn="just">
              <a:lnSpc>
                <a:spcPts val="2850"/>
              </a:lnSpc>
            </a:pPr>
            <a:r>
              <a:rPr lang="en" sz="2400" spc="-60" dirty="0">
                <a:solidFill>
                  <a:srgbClr val="231F20"/>
                </a:solidFill>
                <a:latin typeface="Arial MT"/>
                <a:ea typeface="Arial MT"/>
              </a:rPr>
              <a:t>🗸</a:t>
            </a:r>
            <a:r>
              <a:rPr lang="en" sz="2400" spc="368" dirty="0">
                <a:solidFill>
                  <a:srgbClr val="231F20"/>
                </a:solidFill>
                <a:latin typeface="Arial MT"/>
                <a:ea typeface="Arial MT"/>
              </a:rPr>
              <a:t> </a:t>
            </a:r>
            <a:r>
              <a:rPr lang="en" sz="2400" spc="-60" dirty="0">
                <a:solidFill>
                  <a:srgbClr val="231F20"/>
                </a:solidFill>
                <a:latin typeface="Calibri" panose="020F0502020204030204" pitchFamily="34" charset="0"/>
                <a:ea typeface="Calibri" panose="020F0502020204030204" pitchFamily="34" charset="0"/>
              </a:rPr>
              <a:t>development</a:t>
            </a:r>
            <a:r>
              <a:rPr lang="en" sz="2400" spc="-135" dirty="0">
                <a:solidFill>
                  <a:srgbClr val="231F20"/>
                </a:solidFill>
                <a:latin typeface="Calibri" panose="020F0502020204030204" pitchFamily="34" charset="0"/>
                <a:ea typeface="Calibri" panose="020F0502020204030204" pitchFamily="34" charset="0"/>
              </a:rPr>
              <a:t> </a:t>
            </a:r>
            <a:r>
              <a:rPr lang="en" sz="2400" spc="-60" dirty="0">
                <a:solidFill>
                  <a:srgbClr val="231F20"/>
                </a:solidFill>
                <a:latin typeface="Calibri" panose="020F0502020204030204" pitchFamily="34" charset="0"/>
                <a:ea typeface="Calibri" panose="020F0502020204030204" pitchFamily="34" charset="0"/>
              </a:rPr>
              <a:t>strategies</a:t>
            </a:r>
            <a:r>
              <a:rPr lang="en" sz="2400" spc="-143" dirty="0">
                <a:solidFill>
                  <a:srgbClr val="231F20"/>
                </a:solidFill>
                <a:latin typeface="Calibri" panose="020F0502020204030204" pitchFamily="34" charset="0"/>
                <a:ea typeface="Calibri" panose="020F0502020204030204" pitchFamily="34" charset="0"/>
              </a:rPr>
              <a:t> </a:t>
            </a:r>
            <a:r>
              <a:rPr lang="en" sz="2400" spc="-60" dirty="0">
                <a:solidFill>
                  <a:srgbClr val="231F20"/>
                </a:solidFill>
                <a:latin typeface="Calibri" panose="020F0502020204030204" pitchFamily="34" charset="0"/>
                <a:ea typeface="Calibri" panose="020F0502020204030204" pitchFamily="34" charset="0"/>
              </a:rPr>
              <a:t>development</a:t>
            </a:r>
            <a:r>
              <a:rPr lang="en" sz="2400" spc="-135" dirty="0">
                <a:solidFill>
                  <a:srgbClr val="231F20"/>
                </a:solidFill>
                <a:latin typeface="Calibri" panose="020F0502020204030204" pitchFamily="34" charset="0"/>
                <a:ea typeface="Calibri" panose="020F0502020204030204" pitchFamily="34" charset="0"/>
              </a:rPr>
              <a:t> </a:t>
            </a:r>
            <a:r>
              <a:rPr lang="en" sz="2400" spc="-60" dirty="0">
                <a:solidFill>
                  <a:srgbClr val="231F20"/>
                </a:solidFill>
                <a:latin typeface="Calibri" panose="020F0502020204030204" pitchFamily="34" charset="0"/>
                <a:ea typeface="Calibri" panose="020F0502020204030204" pitchFamily="34" charset="0"/>
              </a:rPr>
              <a:t>institutions</a:t>
            </a:r>
            <a:r>
              <a:rPr lang="en" sz="2400" spc="-135" dirty="0">
                <a:solidFill>
                  <a:srgbClr val="231F20"/>
                </a:solidFill>
                <a:latin typeface="Calibri" panose="020F0502020204030204" pitchFamily="34" charset="0"/>
                <a:ea typeface="Calibri" panose="020F0502020204030204" pitchFamily="34" charset="0"/>
              </a:rPr>
              <a:t> </a:t>
            </a:r>
            <a:r>
              <a:rPr lang="en" sz="2400" spc="-60" dirty="0">
                <a:solidFill>
                  <a:srgbClr val="231F20"/>
                </a:solidFill>
                <a:latin typeface="Calibri" panose="020F0502020204030204" pitchFamily="34" charset="0"/>
                <a:ea typeface="Calibri" panose="020F0502020204030204" pitchFamily="34" charset="0"/>
              </a:rPr>
              <a:t>security</a:t>
            </a:r>
            <a:r>
              <a:rPr lang="en" sz="2400" spc="-135" dirty="0">
                <a:solidFill>
                  <a:srgbClr val="231F20"/>
                </a:solidFill>
                <a:latin typeface="Calibri" panose="020F0502020204030204" pitchFamily="34" charset="0"/>
                <a:ea typeface="Calibri" panose="020F0502020204030204" pitchFamily="34" charset="0"/>
              </a:rPr>
              <a:t> </a:t>
            </a:r>
            <a:r>
              <a:rPr lang="en" sz="2400" spc="-60" dirty="0">
                <a:solidFill>
                  <a:srgbClr val="231F20"/>
                </a:solidFill>
                <a:latin typeface="Calibri" panose="020F0502020204030204" pitchFamily="34" charset="0"/>
                <a:ea typeface="Calibri" panose="020F0502020204030204" pitchFamily="34" charset="0"/>
              </a:rPr>
              <a:t>health;</a:t>
            </a:r>
            <a:endParaRPr lang="uk-UA" sz="2400" dirty="0">
              <a:latin typeface="Calibri" panose="020F0502020204030204" pitchFamily="34" charset="0"/>
              <a:ea typeface="Calibri" panose="020F0502020204030204" pitchFamily="34" charset="0"/>
            </a:endParaRPr>
          </a:p>
          <a:p>
            <a:pPr marL="173355" marR="97155" indent="446723" algn="just">
              <a:lnSpc>
                <a:spcPct val="95000"/>
              </a:lnSpc>
              <a:spcBef>
                <a:spcPts val="45"/>
              </a:spcBef>
            </a:pPr>
            <a:r>
              <a:rPr lang="en" sz="2400" spc="-15" dirty="0">
                <a:solidFill>
                  <a:srgbClr val="231F20"/>
                </a:solidFill>
                <a:latin typeface="Arial MT"/>
                <a:ea typeface="Arial MT"/>
              </a:rPr>
              <a:t>🗸</a:t>
            </a:r>
            <a:r>
              <a:rPr lang="en" sz="2400" spc="113" dirty="0">
                <a:solidFill>
                  <a:srgbClr val="231F20"/>
                </a:solidFill>
                <a:latin typeface="Arial MT"/>
                <a:ea typeface="Arial MT"/>
              </a:rPr>
              <a:t> </a:t>
            </a:r>
            <a:r>
              <a:rPr lang="en" sz="2400" spc="-15" dirty="0">
                <a:solidFill>
                  <a:srgbClr val="231F20"/>
                </a:solidFill>
                <a:latin typeface="Calibri" panose="020F0502020204030204" pitchFamily="34" charset="0"/>
                <a:ea typeface="Calibri" panose="020F0502020204030204" pitchFamily="34" charset="0"/>
              </a:rPr>
              <a:t>detection</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priority</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goals,</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their</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priorities</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and</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sequence </a:t>
            </a:r>
            <a:r>
              <a:rPr lang="en" sz="2400" dirty="0">
                <a:solidFill>
                  <a:srgbClr val="231F20"/>
                </a:solidFill>
                <a:latin typeface="Calibri" panose="020F0502020204030204" pitchFamily="34" charset="0"/>
                <a:ea typeface="Calibri" panose="020F0502020204030204" pitchFamily="34" charset="0"/>
              </a:rPr>
              <a:t>of achievements;</a:t>
            </a:r>
            <a:endParaRPr lang="uk-UA" sz="2400" dirty="0">
              <a:latin typeface="Calibri" panose="020F0502020204030204" pitchFamily="34" charset="0"/>
              <a:ea typeface="Calibri" panose="020F0502020204030204" pitchFamily="34" charset="0"/>
            </a:endParaRPr>
          </a:p>
          <a:p>
            <a:pPr marL="173355" marR="97155" indent="446723" algn="just">
              <a:lnSpc>
                <a:spcPct val="95000"/>
              </a:lnSpc>
              <a:spcBef>
                <a:spcPts val="15"/>
              </a:spcBef>
            </a:pPr>
            <a:r>
              <a:rPr lang="en" sz="2400" spc="-15" dirty="0">
                <a:solidFill>
                  <a:srgbClr val="231F20"/>
                </a:solidFill>
                <a:latin typeface="Arial MT"/>
                <a:ea typeface="Arial MT"/>
              </a:rPr>
              <a:t>🗸 </a:t>
            </a:r>
            <a:r>
              <a:rPr lang="en" sz="2400" spc="-15" dirty="0">
                <a:solidFill>
                  <a:srgbClr val="231F20"/>
                </a:solidFill>
                <a:latin typeface="Calibri" panose="020F0502020204030204" pitchFamily="34" charset="0"/>
                <a:ea typeface="Calibri" panose="020F0502020204030204" pitchFamily="34" charset="0"/>
              </a:rPr>
              <a:t>development</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systems</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events</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for</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solution</a:t>
            </a:r>
            <a:r>
              <a:rPr lang="en" sz="2400" spc="-113" dirty="0">
                <a:solidFill>
                  <a:srgbClr val="231F20"/>
                </a:solidFill>
                <a:latin typeface="Calibri" panose="020F0502020204030204" pitchFamily="34" charset="0"/>
                <a:ea typeface="Calibri" panose="020F0502020204030204" pitchFamily="34" charset="0"/>
              </a:rPr>
              <a:t> </a:t>
            </a:r>
            <a:r>
              <a:rPr lang="en" sz="2400" spc="-15" dirty="0">
                <a:solidFill>
                  <a:srgbClr val="231F20"/>
                </a:solidFill>
                <a:latin typeface="Calibri" panose="020F0502020204030204" pitchFamily="34" charset="0"/>
                <a:ea typeface="Calibri" panose="020F0502020204030204" pitchFamily="34" charset="0"/>
              </a:rPr>
              <a:t>identified </a:t>
            </a:r>
            <a:r>
              <a:rPr lang="en" sz="2400" dirty="0">
                <a:solidFill>
                  <a:srgbClr val="231F20"/>
                </a:solidFill>
                <a:latin typeface="Calibri" panose="020F0502020204030204" pitchFamily="34" charset="0"/>
                <a:ea typeface="Calibri" panose="020F0502020204030204" pitchFamily="34" charset="0"/>
              </a:rPr>
              <a:t>problems in different time periods;</a:t>
            </a:r>
            <a:endParaRPr lang="uk-UA" sz="2400" dirty="0">
              <a:latin typeface="Calibri" panose="020F0502020204030204" pitchFamily="34" charset="0"/>
              <a:ea typeface="Calibri" panose="020F0502020204030204" pitchFamily="34" charset="0"/>
            </a:endParaRPr>
          </a:p>
          <a:p>
            <a:pPr marL="621030" indent="446723" algn="just">
              <a:lnSpc>
                <a:spcPts val="2850"/>
              </a:lnSpc>
            </a:pPr>
            <a:r>
              <a:rPr lang="en" sz="2400" spc="-45" dirty="0">
                <a:solidFill>
                  <a:srgbClr val="231F20"/>
                </a:solidFill>
                <a:latin typeface="Arial MT"/>
                <a:ea typeface="Arial MT"/>
              </a:rPr>
              <a:t>🗸</a:t>
            </a:r>
            <a:r>
              <a:rPr lang="en" sz="2400" spc="248" dirty="0">
                <a:solidFill>
                  <a:srgbClr val="231F20"/>
                </a:solidFill>
                <a:latin typeface="Arial MT"/>
                <a:ea typeface="Arial MT"/>
              </a:rPr>
              <a:t> </a:t>
            </a:r>
            <a:r>
              <a:rPr lang="en" sz="2400" spc="-45" dirty="0">
                <a:solidFill>
                  <a:srgbClr val="231F20"/>
                </a:solidFill>
                <a:latin typeface="Calibri" panose="020F0502020204030204" pitchFamily="34" charset="0"/>
                <a:ea typeface="Calibri" panose="020F0502020204030204" pitchFamily="34" charset="0"/>
              </a:rPr>
              <a:t>definition</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necessary</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resources</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and</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sources</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their</a:t>
            </a:r>
            <a:r>
              <a:rPr lang="en" sz="2400" spc="-120" dirty="0">
                <a:solidFill>
                  <a:srgbClr val="231F20"/>
                </a:solidFill>
                <a:latin typeface="Calibri" panose="020F0502020204030204" pitchFamily="34" charset="0"/>
                <a:ea typeface="Calibri" panose="020F0502020204030204" pitchFamily="34" charset="0"/>
              </a:rPr>
              <a:t> </a:t>
            </a:r>
            <a:r>
              <a:rPr lang="en" sz="2400" spc="-45" dirty="0">
                <a:solidFill>
                  <a:srgbClr val="231F20"/>
                </a:solidFill>
                <a:latin typeface="Calibri" panose="020F0502020204030204" pitchFamily="34" charset="0"/>
                <a:ea typeface="Calibri" panose="020F0502020204030204" pitchFamily="34" charset="0"/>
              </a:rPr>
              <a:t>software;</a:t>
            </a:r>
            <a:endParaRPr lang="uk-UA" sz="2400" dirty="0">
              <a:latin typeface="Calibri" panose="020F0502020204030204" pitchFamily="34" charset="0"/>
              <a:ea typeface="Calibri" panose="020F0502020204030204" pitchFamily="34" charset="0"/>
            </a:endParaRPr>
          </a:p>
          <a:p>
            <a:pPr marL="173355" marR="90488" indent="446723" algn="just">
              <a:lnSpc>
                <a:spcPct val="95000"/>
              </a:lnSpc>
              <a:spcBef>
                <a:spcPts val="53"/>
              </a:spcBef>
            </a:pPr>
            <a:r>
              <a:rPr lang="en" sz="2400" dirty="0">
                <a:solidFill>
                  <a:srgbClr val="231F20"/>
                </a:solidFill>
                <a:latin typeface="Arial MT"/>
                <a:ea typeface="Arial MT"/>
              </a:rPr>
              <a:t>🗸 </a:t>
            </a:r>
            <a:r>
              <a:rPr lang="en" sz="2400" dirty="0">
                <a:solidFill>
                  <a:srgbClr val="231F20"/>
                </a:solidFill>
                <a:latin typeface="Calibri" panose="020F0502020204030204" pitchFamily="34" charset="0"/>
                <a:ea typeface="Calibri" panose="020F0502020204030204" pitchFamily="34" charset="0"/>
              </a:rPr>
              <a:t>establishing control over the implementation of assigned </a:t>
            </a:r>
            <a:r>
              <a:rPr lang="en" sz="2400" spc="-15" dirty="0">
                <a:solidFill>
                  <a:srgbClr val="231F20"/>
                </a:solidFill>
                <a:latin typeface="Calibri" panose="020F0502020204030204" pitchFamily="34" charset="0"/>
                <a:ea typeface="Calibri" panose="020F0502020204030204" pitchFamily="34" charset="0"/>
              </a:rPr>
              <a:t>tasks.</a:t>
            </a:r>
            <a:endParaRPr lang="uk-UA" sz="2400" dirty="0">
              <a:latin typeface="Calibri" panose="020F0502020204030204" pitchFamily="34" charset="0"/>
              <a:ea typeface="Calibri" panose="020F0502020204030204" pitchFamily="34" charset="0"/>
            </a:endParaRPr>
          </a:p>
        </p:txBody>
      </p:sp>
      <p:sp>
        <p:nvSpPr>
          <p:cNvPr id="7" name="Прямоугольник 6"/>
          <p:cNvSpPr/>
          <p:nvPr/>
        </p:nvSpPr>
        <p:spPr>
          <a:xfrm>
            <a:off x="2555268" y="8389558"/>
            <a:ext cx="13212483" cy="175432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 sz="2700" b="1" dirty="0">
                <a:solidFill>
                  <a:srgbClr val="231F20"/>
                </a:solidFill>
                <a:latin typeface="Calibri" panose="020F0502020204030204" pitchFamily="34" charset="0"/>
                <a:ea typeface="Calibri" panose="020F0502020204030204" pitchFamily="34" charset="0"/>
              </a:rPr>
              <a:t>The ultimate goal </a:t>
            </a:r>
            <a:r>
              <a:rPr lang="en" sz="2700" dirty="0">
                <a:solidFill>
                  <a:srgbClr val="231F20"/>
                </a:solidFill>
                <a:latin typeface="Calibri" panose="020F0502020204030204" pitchFamily="34" charset="0"/>
                <a:ea typeface="Calibri" panose="020F0502020204030204" pitchFamily="34" charset="0"/>
              </a:rPr>
              <a:t>of management is </a:t>
            </a:r>
            <a:r>
              <a:rPr lang="en" sz="2700" u="sng" dirty="0">
                <a:solidFill>
                  <a:srgbClr val="231F20"/>
                </a:solidFill>
                <a:latin typeface="Calibri" panose="020F0502020204030204" pitchFamily="34" charset="0"/>
                <a:ea typeface="Calibri" panose="020F0502020204030204" pitchFamily="34" charset="0"/>
              </a:rPr>
              <a:t>to ensure profitability.</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or</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profitability</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institutions</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security</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health</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by</a:t>
            </a:r>
            <a:r>
              <a:rPr lang="en" sz="2700" u="sng" spc="-105" dirty="0">
                <a:solidFill>
                  <a:srgbClr val="231F20"/>
                </a:solidFill>
                <a:latin typeface="Calibri" panose="020F0502020204030204" pitchFamily="34" charset="0"/>
                <a:ea typeface="Calibri" panose="020F0502020204030204" pitchFamily="34" charset="0"/>
              </a:rPr>
              <a:t> </a:t>
            </a:r>
            <a:r>
              <a:rPr lang="en" sz="2700" u="sng" dirty="0">
                <a:solidFill>
                  <a:srgbClr val="231F20"/>
                </a:solidFill>
                <a:latin typeface="Calibri" panose="020F0502020204030204" pitchFamily="34" charset="0"/>
                <a:ea typeface="Calibri" panose="020F0502020204030204" pitchFamily="34" charset="0"/>
              </a:rPr>
              <a:t>rational</a:t>
            </a:r>
            <a:r>
              <a:rPr lang="en" sz="2700" u="sng" spc="-15" dirty="0">
                <a:solidFill>
                  <a:srgbClr val="231F20"/>
                </a:solidFill>
                <a:latin typeface="Calibri" panose="020F0502020204030204" pitchFamily="34" charset="0"/>
                <a:ea typeface="Calibri" panose="020F0502020204030204" pitchFamily="34" charset="0"/>
              </a:rPr>
              <a:t>​</a:t>
            </a:r>
            <a:r>
              <a:rPr lang="en" sz="2700" u="sng" spc="-105" dirty="0">
                <a:solidFill>
                  <a:srgbClr val="231F20"/>
                </a:solidFill>
                <a:latin typeface="Calibri" panose="020F0502020204030204" pitchFamily="34" charset="0"/>
                <a:ea typeface="Calibri" panose="020F0502020204030204" pitchFamily="34" charset="0"/>
              </a:rPr>
              <a:t> </a:t>
            </a:r>
            <a:r>
              <a:rPr lang="en" sz="2700" u="sng" spc="-15" dirty="0">
                <a:solidFill>
                  <a:srgbClr val="231F20"/>
                </a:solidFill>
                <a:latin typeface="Calibri" panose="020F0502020204030204" pitchFamily="34" charset="0"/>
                <a:ea typeface="Calibri" panose="020F0502020204030204" pitchFamily="34" charset="0"/>
              </a:rPr>
              <a:t>organizations</a:t>
            </a:r>
            <a:r>
              <a:rPr lang="en" sz="2700" u="sng" spc="-105" dirty="0">
                <a:solidFill>
                  <a:srgbClr val="231F20"/>
                </a:solidFill>
                <a:latin typeface="Calibri" panose="020F0502020204030204" pitchFamily="34" charset="0"/>
                <a:ea typeface="Calibri" panose="020F0502020204030204" pitchFamily="34" charset="0"/>
              </a:rPr>
              <a:t> </a:t>
            </a:r>
            <a:r>
              <a:rPr lang="en" sz="2700" u="sng" spc="-15" dirty="0">
                <a:solidFill>
                  <a:srgbClr val="231F20"/>
                </a:solidFill>
                <a:latin typeface="Calibri" panose="020F0502020204030204" pitchFamily="34" charset="0"/>
                <a:ea typeface="Calibri" panose="020F0502020204030204" pitchFamily="34" charset="0"/>
              </a:rPr>
              <a:t>activities </a:t>
            </a:r>
            <a:r>
              <a:rPr lang="en" sz="2700" spc="-15" dirty="0">
                <a:solidFill>
                  <a:srgbClr val="231F20"/>
                </a:solidFill>
                <a:latin typeface="Calibri" panose="020F0502020204030204" pitchFamily="34" charset="0"/>
                <a:ea typeface="Calibri" panose="020F0502020204030204" pitchFamily="34" charset="0"/>
              </a:rPr>
              <a:t>,</a:t>
            </a:r>
            <a:r>
              <a:rPr lang="en" sz="2700" spc="-105" dirty="0">
                <a:solidFill>
                  <a:srgbClr val="231F20"/>
                </a:solidFill>
                <a:latin typeface="Calibri" panose="020F0502020204030204" pitchFamily="34" charset="0"/>
                <a:ea typeface="Calibri" panose="020F0502020204030204" pitchFamily="34" charset="0"/>
              </a:rPr>
              <a:t> </a:t>
            </a:r>
            <a:r>
              <a:rPr lang="en" sz="2700" spc="-15" dirty="0">
                <a:solidFill>
                  <a:srgbClr val="231F20"/>
                </a:solidFill>
                <a:latin typeface="Calibri" panose="020F0502020204030204" pitchFamily="34" charset="0"/>
                <a:ea typeface="Calibri" panose="020F0502020204030204" pitchFamily="34" charset="0"/>
              </a:rPr>
              <a:t>in particular</a:t>
            </a:r>
            <a:r>
              <a:rPr lang="en" sz="2700" spc="-105" dirty="0">
                <a:solidFill>
                  <a:srgbClr val="231F20"/>
                </a:solidFill>
                <a:latin typeface="Calibri" panose="020F0502020204030204" pitchFamily="34" charset="0"/>
                <a:ea typeface="Calibri" panose="020F0502020204030204" pitchFamily="34" charset="0"/>
              </a:rPr>
              <a:t> </a:t>
            </a:r>
            <a:r>
              <a:rPr lang="en" sz="2700" spc="-15" dirty="0">
                <a:solidFill>
                  <a:srgbClr val="231F20"/>
                </a:solidFill>
                <a:latin typeface="Calibri" panose="020F0502020204030204" pitchFamily="34" charset="0"/>
                <a:ea typeface="Calibri" panose="020F0502020204030204" pitchFamily="34" charset="0"/>
              </a:rPr>
              <a:t>management</a:t>
            </a:r>
            <a:r>
              <a:rPr lang="en" sz="2700" spc="-105" dirty="0">
                <a:solidFill>
                  <a:srgbClr val="231F20"/>
                </a:solidFill>
                <a:latin typeface="Calibri" panose="020F0502020204030204" pitchFamily="34" charset="0"/>
                <a:ea typeface="Calibri" panose="020F0502020204030204" pitchFamily="34" charset="0"/>
              </a:rPr>
              <a:t> </a:t>
            </a:r>
            <a:r>
              <a:rPr lang="en" sz="2700" spc="-15" dirty="0">
                <a:solidFill>
                  <a:srgbClr val="231F20"/>
                </a:solidFill>
                <a:latin typeface="Calibri" panose="020F0502020204030204" pitchFamily="34" charset="0"/>
                <a:ea typeface="Calibri" panose="020F0502020204030204" pitchFamily="34" charset="0"/>
              </a:rPr>
              <a:t>production </a:t>
            </a:r>
            <a:r>
              <a:rPr lang="en" sz="2700" dirty="0">
                <a:solidFill>
                  <a:srgbClr val="231F20"/>
                </a:solidFill>
                <a:latin typeface="Calibri" panose="020F0502020204030204" pitchFamily="34" charset="0"/>
                <a:ea typeface="Calibri" panose="020F0502020204030204" pitchFamily="34" charset="0"/>
              </a:rPr>
              <a:t>, the process of providing services, as well as the rational use of human resources</a:t>
            </a:r>
            <a:endParaRPr lang="uk-UA" sz="2700" dirty="0"/>
          </a:p>
        </p:txBody>
      </p:sp>
      <p:sp>
        <p:nvSpPr>
          <p:cNvPr id="8" name="TextBox 11"/>
          <p:cNvSpPr txBox="1"/>
          <p:nvPr/>
        </p:nvSpPr>
        <p:spPr>
          <a:xfrm>
            <a:off x="3123675" y="224168"/>
            <a:ext cx="11078336" cy="483146"/>
          </a:xfrm>
          <a:prstGeom prst="rect">
            <a:avLst/>
          </a:prstGeom>
        </p:spPr>
        <p:txBody>
          <a:bodyPr lIns="0" tIns="0" rIns="0" bIns="0" rtlCol="0" anchor="t">
            <a:spAutoFit/>
          </a:bodyPr>
          <a:lstStyle/>
          <a:p>
            <a:pPr algn="ctr">
              <a:lnSpc>
                <a:spcPts val="3700"/>
              </a:lnSpc>
            </a:pPr>
            <a:r>
              <a:rPr lang="en" sz="3700" b="1" dirty="0">
                <a:solidFill>
                  <a:srgbClr val="293A54"/>
                </a:solidFill>
                <a:latin typeface="Poppins Bold"/>
                <a:ea typeface="Poppins Bold"/>
                <a:cs typeface="Poppins Bold"/>
                <a:sym typeface="Poppins Bold"/>
              </a:rPr>
              <a:t>Management goals and objectives</a:t>
            </a:r>
            <a:endParaRPr lang="en-US" sz="3700" b="1" dirty="0">
              <a:solidFill>
                <a:srgbClr val="293A54"/>
              </a:solidFill>
              <a:latin typeface="Poppins Bold"/>
              <a:ea typeface="Poppins Bold"/>
              <a:cs typeface="Poppins Bold"/>
              <a:sym typeface="Poppins Bold"/>
            </a:endParaRPr>
          </a:p>
        </p:txBody>
      </p:sp>
      <p:sp>
        <p:nvSpPr>
          <p:cNvPr id="9" name="Freeform 2"/>
          <p:cNvSpPr/>
          <p:nvPr/>
        </p:nvSpPr>
        <p:spPr>
          <a:xfrm>
            <a:off x="15032090" y="258149"/>
            <a:ext cx="3209224" cy="400627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0" name="Freeform 3"/>
          <p:cNvSpPr/>
          <p:nvPr/>
        </p:nvSpPr>
        <p:spPr>
          <a:xfrm>
            <a:off x="457200" y="499110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Tree>
    <p:extLst>
      <p:ext uri="{BB962C8B-B14F-4D97-AF65-F5344CB8AC3E}">
        <p14:creationId xmlns:p14="http://schemas.microsoft.com/office/powerpoint/2010/main" val="3437762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48200" y="8039100"/>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295400" y="7130582"/>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488345" y="9191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Features of modern management in medicine and pharmacy</a:t>
            </a:r>
            <a:endParaRPr lang="uk-UA" sz="3800" b="1" dirty="0">
              <a:solidFill>
                <a:srgbClr val="293A54"/>
              </a:solidFill>
              <a:latin typeface="Poppins Bold"/>
              <a:ea typeface="Poppins Bold"/>
              <a:cs typeface="Poppins Bold"/>
              <a:sym typeface="Poppins Bold"/>
            </a:endParaRPr>
          </a:p>
        </p:txBody>
      </p:sp>
      <p:sp>
        <p:nvSpPr>
          <p:cNvPr id="7" name="TextBox 7"/>
          <p:cNvSpPr txBox="1"/>
          <p:nvPr/>
        </p:nvSpPr>
        <p:spPr>
          <a:xfrm>
            <a:off x="369566" y="2122591"/>
            <a:ext cx="9155434" cy="4431983"/>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nchor="t">
            <a:spAutoFit/>
          </a:bodyPr>
          <a:lstStyle/>
          <a:p>
            <a:pPr algn="just"/>
            <a:r>
              <a:rPr lang="en" sz="3600" dirty="0" smtClean="0"/>
              <a:t>In the healthcare sector, management is aimed </a:t>
            </a:r>
            <a:r>
              <a:rPr lang="en" sz="3600" b="1" dirty="0" smtClean="0"/>
              <a:t>not only at achieving economic results </a:t>
            </a:r>
            <a:r>
              <a:rPr lang="en" sz="3600" dirty="0" smtClean="0"/>
              <a:t>, but also at:</a:t>
            </a:r>
          </a:p>
          <a:p>
            <a:pPr marL="457200" indent="-457200" algn="just">
              <a:buFont typeface="Wingdings" panose="05000000000000000000" pitchFamily="2" charset="2"/>
              <a:buChar char="Ø"/>
            </a:pPr>
            <a:r>
              <a:rPr lang="en" sz="3600" dirty="0" smtClean="0"/>
              <a:t>preserving and improving the health of the population;</a:t>
            </a:r>
          </a:p>
          <a:p>
            <a:pPr marL="457200" indent="-457200" algn="just">
              <a:buFont typeface="Wingdings" panose="05000000000000000000" pitchFamily="2" charset="2"/>
              <a:buChar char="Ø"/>
            </a:pPr>
            <a:r>
              <a:rPr lang="en" sz="3600" dirty="0" smtClean="0"/>
              <a:t>ensuring accessibility and quality of services;</a:t>
            </a:r>
          </a:p>
          <a:p>
            <a:pPr marL="457200" indent="-457200" algn="just">
              <a:buFont typeface="Wingdings" panose="05000000000000000000" pitchFamily="2" charset="2"/>
              <a:buChar char="Ø"/>
            </a:pPr>
            <a:r>
              <a:rPr lang="en" sz="3600" dirty="0" smtClean="0"/>
              <a:t>adherence to professional and ethical standards .</a:t>
            </a:r>
            <a:endParaRPr lang="en-US" sz="3600" dirty="0">
              <a:solidFill>
                <a:srgbClr val="000000"/>
              </a:solidFill>
              <a:latin typeface="Garet"/>
              <a:ea typeface="Garet"/>
              <a:cs typeface="Garet"/>
              <a:sym typeface="Garet"/>
            </a:endParaRPr>
          </a:p>
        </p:txBody>
      </p:sp>
      <p:sp>
        <p:nvSpPr>
          <p:cNvPr id="8" name="TextBox 8"/>
          <p:cNvSpPr txBox="1"/>
          <p:nvPr/>
        </p:nvSpPr>
        <p:spPr>
          <a:xfrm>
            <a:off x="10661651" y="4856752"/>
            <a:ext cx="7366925" cy="4739759"/>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nchor="t">
            <a:spAutoFit/>
          </a:bodyPr>
          <a:lstStyle/>
          <a:p>
            <a:r>
              <a:rPr lang="en" sz="2800" b="1" dirty="0"/>
              <a:t>Modern management in the healthcare industry is characterized by </a:t>
            </a:r>
            <a:r>
              <a:rPr lang="en" sz="2800" b="1" dirty="0" smtClean="0"/>
              <a:t>:</a:t>
            </a:r>
          </a:p>
          <a:p>
            <a:pPr marL="457200" indent="-457200">
              <a:buFont typeface="Wingdings" panose="05000000000000000000" pitchFamily="2" charset="2"/>
              <a:buChar char="Ø"/>
            </a:pPr>
            <a:r>
              <a:rPr lang="en" sz="2800" dirty="0" smtClean="0"/>
              <a:t>patient-centeredness;</a:t>
            </a:r>
          </a:p>
          <a:p>
            <a:pPr marL="457200" indent="-457200">
              <a:buFont typeface="Wingdings" panose="05000000000000000000" pitchFamily="2" charset="2"/>
              <a:buChar char="Ø"/>
            </a:pPr>
            <a:r>
              <a:rPr lang="en" sz="2800" dirty="0" smtClean="0"/>
              <a:t>combining </a:t>
            </a:r>
            <a:r>
              <a:rPr lang="en" sz="2800" dirty="0"/>
              <a:t>social mission with economic feasibility </a:t>
            </a:r>
            <a:r>
              <a:rPr lang="en" sz="2800" dirty="0" smtClean="0"/>
              <a:t>;</a:t>
            </a:r>
          </a:p>
          <a:p>
            <a:pPr marL="457200" indent="-457200">
              <a:buFont typeface="Wingdings" panose="05000000000000000000" pitchFamily="2" charset="2"/>
              <a:buChar char="Ø"/>
            </a:pPr>
            <a:r>
              <a:rPr lang="en" sz="2800" dirty="0" smtClean="0"/>
              <a:t>regulation </a:t>
            </a:r>
            <a:r>
              <a:rPr lang="en" sz="2800" dirty="0"/>
              <a:t>of activities (licensing, standards, protocols </a:t>
            </a:r>
            <a:r>
              <a:rPr lang="en" sz="2800" dirty="0" smtClean="0"/>
              <a:t>);</a:t>
            </a:r>
          </a:p>
          <a:p>
            <a:pPr marL="457200" indent="-457200">
              <a:buFont typeface="Wingdings" panose="05000000000000000000" pitchFamily="2" charset="2"/>
              <a:buChar char="Ø"/>
            </a:pPr>
            <a:r>
              <a:rPr lang="en" sz="2800" dirty="0" smtClean="0"/>
              <a:t>high </a:t>
            </a:r>
            <a:r>
              <a:rPr lang="en" sz="2800" dirty="0"/>
              <a:t>level of professional responsibility of personnel </a:t>
            </a:r>
            <a:r>
              <a:rPr lang="en" sz="2800" dirty="0" smtClean="0"/>
              <a:t>;</a:t>
            </a:r>
          </a:p>
          <a:p>
            <a:pPr marL="457200" indent="-457200">
              <a:buFont typeface="Wingdings" panose="05000000000000000000" pitchFamily="2" charset="2"/>
              <a:buChar char="Ø"/>
            </a:pPr>
            <a:r>
              <a:rPr lang="en" sz="2800" dirty="0" smtClean="0"/>
              <a:t>active </a:t>
            </a:r>
            <a:r>
              <a:rPr lang="en" sz="2800" dirty="0"/>
              <a:t>implementation of digital and innovative solutions.</a:t>
            </a:r>
            <a:endParaRPr lang="en-US" sz="2515" dirty="0">
              <a:solidFill>
                <a:srgbClr val="000000"/>
              </a:solidFill>
              <a:latin typeface="Garet"/>
              <a:ea typeface="Garet"/>
              <a:cs typeface="Garet"/>
              <a:sym typeface="Garet"/>
            </a:endParaRPr>
          </a:p>
        </p:txBody>
      </p:sp>
      <p:sp>
        <p:nvSpPr>
          <p:cNvPr id="9" name="Freeform 10"/>
          <p:cNvSpPr/>
          <p:nvPr/>
        </p:nvSpPr>
        <p:spPr>
          <a:xfrm rot="-406515">
            <a:off x="9920189" y="1573283"/>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0">
              <a:extLst>
                <a:ext uri="{96DAC541-7B7A-43D3-8B79-37D633B846F1}">
                  <asvg:svgBlip xmlns:asvg="http://schemas.microsoft.com/office/drawing/2016/SVG/main" xmlns="" r:embed="rId13"/>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2649200" y="3574996"/>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2">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6527164" y="2869201"/>
            <a:ext cx="2007236" cy="1437239"/>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rot="-1101188">
            <a:off x="2865488" y="1459597"/>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a:ln cap="sq">
            <a:noFill/>
            <a:prstDash val="solid"/>
            <a:miter/>
          </a:ln>
        </p:spPr>
      </p:sp>
      <p:sp>
        <p:nvSpPr>
          <p:cNvPr id="7" name="Freeform 7"/>
          <p:cNvSpPr/>
          <p:nvPr/>
        </p:nvSpPr>
        <p:spPr>
          <a:xfrm rot="376352">
            <a:off x="559502" y="515848"/>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asvg="http://schemas.microsoft.com/office/drawing/2016/SVG/main" xmlns="" r:embed="rId12"/>
                </a:ext>
              </a:extLst>
            </a:blip>
            <a:stretch>
              <a:fillRect/>
            </a:stretch>
          </a:blipFill>
        </p:spPr>
      </p:sp>
      <p:sp>
        <p:nvSpPr>
          <p:cNvPr id="9" name="Freeform 9"/>
          <p:cNvSpPr/>
          <p:nvPr/>
        </p:nvSpPr>
        <p:spPr>
          <a:xfrm>
            <a:off x="5867400" y="8705335"/>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0" name="Freeform 10"/>
          <p:cNvSpPr/>
          <p:nvPr/>
        </p:nvSpPr>
        <p:spPr>
          <a:xfrm>
            <a:off x="1828800" y="87249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1" name="TextBox 11"/>
          <p:cNvSpPr txBox="1"/>
          <p:nvPr/>
        </p:nvSpPr>
        <p:spPr>
          <a:xfrm>
            <a:off x="3810000" y="289775"/>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The essence of management processes, their structure and patterns</a:t>
            </a:r>
            <a:endParaRPr lang="uk-UA" sz="3700" b="1" dirty="0">
              <a:solidFill>
                <a:srgbClr val="293A54"/>
              </a:solidFill>
              <a:latin typeface="Poppins Bold"/>
              <a:ea typeface="Poppins Bold"/>
              <a:cs typeface="Poppins Bold"/>
              <a:sym typeface="Poppins Bold"/>
            </a:endParaRPr>
          </a:p>
        </p:txBody>
      </p:sp>
      <p:sp>
        <p:nvSpPr>
          <p:cNvPr id="12" name="TextBox 12"/>
          <p:cNvSpPr txBox="1"/>
          <p:nvPr/>
        </p:nvSpPr>
        <p:spPr>
          <a:xfrm>
            <a:off x="8534400" y="1713175"/>
            <a:ext cx="8851852" cy="1292662"/>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t">
            <a:spAutoFit/>
          </a:bodyPr>
          <a:lstStyle/>
          <a:p>
            <a:pPr algn="just"/>
            <a:r>
              <a:rPr lang="en" sz="2800" b="1" dirty="0" smtClean="0"/>
              <a:t>A management process </a:t>
            </a:r>
            <a:r>
              <a:rPr lang="en" sz="2800" dirty="0" smtClean="0"/>
              <a:t>is a set of interrelated actions of a manager aimed at achieving the goals of the organization.</a:t>
            </a:r>
            <a:endParaRPr lang="uk-UA" sz="2800" dirty="0">
              <a:solidFill>
                <a:srgbClr val="000000"/>
              </a:solidFill>
              <a:latin typeface="Garet"/>
              <a:ea typeface="Garet"/>
              <a:cs typeface="Garet"/>
              <a:sym typeface="Garet"/>
            </a:endParaRPr>
          </a:p>
        </p:txBody>
      </p:sp>
      <p:sp>
        <p:nvSpPr>
          <p:cNvPr id="13" name="Прямоугольник 12"/>
          <p:cNvSpPr/>
          <p:nvPr/>
        </p:nvSpPr>
        <p:spPr>
          <a:xfrm>
            <a:off x="381000" y="4363995"/>
            <a:ext cx="8188116" cy="359890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 sz="2800" b="1" dirty="0"/>
              <a:t>The management process includes the following stages:</a:t>
            </a:r>
          </a:p>
          <a:p>
            <a:pPr>
              <a:buFont typeface="+mj-lt"/>
              <a:buAutoNum type="arabicPeriod"/>
            </a:pPr>
            <a:r>
              <a:rPr lang="en" sz="2800" dirty="0"/>
              <a:t>analysis of the internal and external environment;</a:t>
            </a:r>
          </a:p>
          <a:p>
            <a:pPr>
              <a:buFont typeface="+mj-lt"/>
              <a:buAutoNum type="arabicPeriod"/>
            </a:pPr>
            <a:r>
              <a:rPr lang="en" sz="2800" dirty="0"/>
              <a:t>defining the goals of the activity;</a:t>
            </a:r>
          </a:p>
          <a:p>
            <a:pPr>
              <a:buFont typeface="+mj-lt"/>
              <a:buAutoNum type="arabicPeriod"/>
            </a:pPr>
            <a:r>
              <a:rPr lang="en" sz="2800" dirty="0"/>
              <a:t>development of management decisions;</a:t>
            </a:r>
          </a:p>
          <a:p>
            <a:pPr>
              <a:buFont typeface="+mj-lt"/>
              <a:buAutoNum type="arabicPeriod"/>
            </a:pPr>
            <a:r>
              <a:rPr lang="en" sz="2800" dirty="0"/>
              <a:t>implementation of decisions made;</a:t>
            </a:r>
          </a:p>
          <a:p>
            <a:pPr>
              <a:buFont typeface="+mj-lt"/>
              <a:buAutoNum type="arabicPeriod"/>
            </a:pPr>
            <a:r>
              <a:rPr lang="en" sz="2800" dirty="0"/>
              <a:t>monitoring and evaluation of results;</a:t>
            </a:r>
          </a:p>
          <a:p>
            <a:pPr>
              <a:buFont typeface="+mj-lt"/>
              <a:buAutoNum type="arabicPeriod"/>
            </a:pPr>
            <a:r>
              <a:rPr lang="en" sz="2800" dirty="0"/>
              <a:t>adjustment of management actions.</a:t>
            </a:r>
          </a:p>
        </p:txBody>
      </p:sp>
      <p:sp>
        <p:nvSpPr>
          <p:cNvPr id="14" name="Прямоугольник 13"/>
          <p:cNvSpPr/>
          <p:nvPr/>
        </p:nvSpPr>
        <p:spPr>
          <a:xfrm>
            <a:off x="9525000" y="6334682"/>
            <a:ext cx="8610600"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 sz="2800" b="1" dirty="0"/>
              <a:t>The basic principles of management include:</a:t>
            </a:r>
          </a:p>
          <a:p>
            <a:pPr>
              <a:buFont typeface="Arial" panose="020B0604020202020204" pitchFamily="34" charset="0"/>
              <a:buChar char="•"/>
            </a:pPr>
            <a:r>
              <a:rPr lang="en" sz="2800" dirty="0"/>
              <a:t>dependence of performance results on the quality of management decisions;</a:t>
            </a:r>
          </a:p>
          <a:p>
            <a:pPr>
              <a:buFont typeface="Arial" panose="020B0604020202020204" pitchFamily="34" charset="0"/>
              <a:buChar char="•"/>
            </a:pPr>
            <a:r>
              <a:rPr lang="en" sz="2800" dirty="0"/>
              <a:t>the relationship between organizational structure and management effectiveness;</a:t>
            </a:r>
          </a:p>
          <a:p>
            <a:pPr>
              <a:buFont typeface="Arial" panose="020B0604020202020204" pitchFamily="34" charset="0"/>
              <a:buChar char="•"/>
            </a:pPr>
            <a:r>
              <a:rPr lang="en" sz="2800" dirty="0"/>
              <a:t>the growing role of the human factor;</a:t>
            </a:r>
          </a:p>
          <a:p>
            <a:pPr>
              <a:buFont typeface="Arial" panose="020B0604020202020204" pitchFamily="34" charset="0"/>
              <a:buChar char="•"/>
            </a:pPr>
            <a:r>
              <a:rPr lang="en" sz="2800" dirty="0"/>
              <a:t>the need to adapt to changes in the external environment.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29600" y="3467100"/>
            <a:ext cx="9525000" cy="4267200"/>
          </a:xfrm>
        </p:spPr>
        <p:style>
          <a:lnRef idx="1">
            <a:schemeClr val="accent4"/>
          </a:lnRef>
          <a:fillRef idx="2">
            <a:schemeClr val="accent4"/>
          </a:fillRef>
          <a:effectRef idx="1">
            <a:schemeClr val="accent4"/>
          </a:effectRef>
          <a:fontRef idx="minor">
            <a:schemeClr val="dk1"/>
          </a:fontRef>
        </p:style>
        <p:txBody>
          <a:bodyPr/>
          <a:lstStyle/>
          <a:p>
            <a:pPr lvl="0"/>
            <a:r>
              <a:rPr lang="en" dirty="0"/>
              <a:t>An approach from the perspective of distinguishing different schools (scientific management school, administrative school, school of psychology and human relations, quantitative school)</a:t>
            </a:r>
          </a:p>
          <a:p>
            <a:pPr lvl="0"/>
            <a:r>
              <a:rPr lang="en" dirty="0"/>
              <a:t>Process</a:t>
            </a:r>
          </a:p>
          <a:p>
            <a:pPr lvl="0"/>
            <a:r>
              <a:rPr lang="en" dirty="0"/>
              <a:t>Systemic</a:t>
            </a:r>
          </a:p>
          <a:p>
            <a:pPr lvl="0"/>
            <a:r>
              <a:rPr lang="en" dirty="0"/>
              <a:t>Situational</a:t>
            </a:r>
          </a:p>
        </p:txBody>
      </p:sp>
      <p:pic>
        <p:nvPicPr>
          <p:cNvPr id="1026" name="Picture 2" descr="Система управления талантами в организ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619500"/>
            <a:ext cx="6480720" cy="31157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p:cNvSpPr txBox="1"/>
          <p:nvPr/>
        </p:nvSpPr>
        <p:spPr>
          <a:xfrm>
            <a:off x="4572000" y="800100"/>
            <a:ext cx="9791700" cy="496226"/>
          </a:xfrm>
          <a:prstGeom prst="rect">
            <a:avLst/>
          </a:prstGeom>
        </p:spPr>
        <p:txBody>
          <a:bodyPr wrap="square" lIns="0" tIns="0" rIns="0" bIns="0" rtlCol="0" anchor="t">
            <a:spAutoFit/>
          </a:bodyPr>
          <a:lstStyle/>
          <a:p>
            <a:pPr algn="ctr">
              <a:lnSpc>
                <a:spcPts val="3800"/>
              </a:lnSpc>
            </a:pPr>
            <a:r>
              <a:rPr lang="en" sz="3800" b="1" dirty="0">
                <a:solidFill>
                  <a:srgbClr val="293A54"/>
                </a:solidFill>
                <a:latin typeface="Poppins Bold"/>
                <a:ea typeface="Poppins Bold"/>
                <a:cs typeface="Poppins Bold"/>
                <a:sym typeface="Poppins Bold"/>
              </a:rPr>
              <a:t>Management approaches</a:t>
            </a:r>
            <a:endParaRPr lang="uk-UA" sz="3800" b="1" dirty="0">
              <a:solidFill>
                <a:srgbClr val="293A54"/>
              </a:solidFill>
              <a:latin typeface="Poppins Bold"/>
              <a:ea typeface="Poppins Bold"/>
              <a:cs typeface="Poppins Bold"/>
              <a:sym typeface="Poppins Bold"/>
            </a:endParaRPr>
          </a:p>
        </p:txBody>
      </p:sp>
      <p:sp>
        <p:nvSpPr>
          <p:cNvPr id="6" name="Freeform 10"/>
          <p:cNvSpPr/>
          <p:nvPr/>
        </p:nvSpPr>
        <p:spPr>
          <a:xfrm rot="-406515">
            <a:off x="7717220" y="1343042"/>
            <a:ext cx="2849188" cy="1753740"/>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Tree>
    <p:extLst>
      <p:ext uri="{BB962C8B-B14F-4D97-AF65-F5344CB8AC3E}">
        <p14:creationId xmlns:p14="http://schemas.microsoft.com/office/powerpoint/2010/main" val="3106055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6515">
            <a:off x="284822" y="373557"/>
            <a:ext cx="3030988" cy="2230840"/>
          </a:xfrm>
          <a:custGeom>
            <a:avLst/>
            <a:gdLst/>
            <a:ahLst/>
            <a:cxnLst/>
            <a:rect l="l" t="t" r="r" b="b"/>
            <a:pathLst>
              <a:path w="4235136" h="2874598">
                <a:moveTo>
                  <a:pt x="0" y="0"/>
                </a:moveTo>
                <a:lnTo>
                  <a:pt x="4235136" y="0"/>
                </a:lnTo>
                <a:lnTo>
                  <a:pt x="4235136" y="2874599"/>
                </a:lnTo>
                <a:lnTo>
                  <a:pt x="0" y="287459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8158233" y="2486663"/>
            <a:ext cx="1971535" cy="179903"/>
          </a:xfrm>
          <a:custGeom>
            <a:avLst/>
            <a:gdLst/>
            <a:ahLst/>
            <a:cxnLst/>
            <a:rect l="l" t="t" r="r" b="b"/>
            <a:pathLst>
              <a:path w="1971535" h="179903">
                <a:moveTo>
                  <a:pt x="0" y="0"/>
                </a:moveTo>
                <a:lnTo>
                  <a:pt x="1971534" y="0"/>
                </a:lnTo>
                <a:lnTo>
                  <a:pt x="1971534" y="179903"/>
                </a:lnTo>
                <a:lnTo>
                  <a:pt x="0" y="17990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4425561" y="-73844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3276600" y="93725"/>
            <a:ext cx="12420600" cy="1694759"/>
          </a:xfrm>
          <a:prstGeom prst="rect">
            <a:avLst/>
          </a:prstGeom>
        </p:spPr>
        <p:txBody>
          <a:bodyPr wrap="square" lIns="0" tIns="0" rIns="0" bIns="0" rtlCol="0" anchor="t">
            <a:spAutoFit/>
          </a:bodyPr>
          <a:lstStyle/>
          <a:p>
            <a:pPr algn="ctr">
              <a:lnSpc>
                <a:spcPts val="6999"/>
              </a:lnSpc>
            </a:pPr>
            <a:r>
              <a:rPr lang="en" sz="3600" b="1" dirty="0" smtClean="0">
                <a:solidFill>
                  <a:srgbClr val="293A54"/>
                </a:solidFill>
                <a:latin typeface="Poppins Bold"/>
                <a:ea typeface="Poppins Bold"/>
                <a:cs typeface="Poppins Bold"/>
                <a:sym typeface="Poppins Bold"/>
              </a:rPr>
              <a:t>Principles of effective management in the pharmaceutical sector</a:t>
            </a:r>
            <a:endParaRPr lang="uk-UA" sz="3600" b="1" dirty="0">
              <a:solidFill>
                <a:srgbClr val="293A54"/>
              </a:solidFill>
              <a:latin typeface="Poppins Bold"/>
              <a:ea typeface="Poppins Bold"/>
              <a:cs typeface="Poppins Bold"/>
              <a:sym typeface="Poppins Bold"/>
            </a:endParaRPr>
          </a:p>
        </p:txBody>
      </p:sp>
      <p:sp>
        <p:nvSpPr>
          <p:cNvPr id="10" name="Прямоугольник 9"/>
          <p:cNvSpPr/>
          <p:nvPr/>
        </p:nvSpPr>
        <p:spPr>
          <a:xfrm>
            <a:off x="1295400" y="3203773"/>
            <a:ext cx="11125200" cy="403187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spcAft>
                <a:spcPts val="0"/>
              </a:spcAft>
            </a:pPr>
            <a:r>
              <a:rPr lang="en" sz="3200" dirty="0">
                <a:latin typeface="Calibri" panose="020F0502020204030204" pitchFamily="34" charset="0"/>
                <a:ea typeface="Calibri" panose="020F0502020204030204" pitchFamily="34" charset="0"/>
                <a:cs typeface="Calibri" panose="020F0502020204030204" pitchFamily="34" charset="0"/>
              </a:rPr>
              <a:t>The basic principles of effective management include </a:t>
            </a:r>
            <a:r>
              <a:rPr lang="en" sz="3200" dirty="0" smtClean="0">
                <a:latin typeface="Calibri" panose="020F0502020204030204" pitchFamily="34" charset="0"/>
                <a:ea typeface="Calibri" panose="020F0502020204030204" pitchFamily="34" charset="0"/>
                <a:cs typeface="Calibri" panose="020F0502020204030204" pitchFamily="34" charset="0"/>
              </a:rPr>
              <a:t>:</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purposefulness;</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systematicity;</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scientific </a:t>
            </a:r>
            <a:r>
              <a:rPr lang="en" sz="3200" dirty="0">
                <a:latin typeface="Calibri" panose="020F0502020204030204" pitchFamily="34" charset="0"/>
                <a:ea typeface="Calibri" panose="020F0502020204030204" pitchFamily="34" charset="0"/>
                <a:cs typeface="Calibri" panose="020F0502020204030204" pitchFamily="34" charset="0"/>
              </a:rPr>
              <a:t>validity of management decisions </a:t>
            </a:r>
            <a:r>
              <a:rPr lang="en" sz="3200" dirty="0" smtClean="0">
                <a:latin typeface="Calibri" panose="020F0502020204030204" pitchFamily="34" charset="0"/>
                <a:ea typeface="Calibri" panose="020F0502020204030204" pitchFamily="34" charset="0"/>
                <a:cs typeface="Calibri" panose="020F0502020204030204" pitchFamily="34" charset="0"/>
              </a:rPr>
              <a:t>;</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economic </a:t>
            </a:r>
            <a:r>
              <a:rPr lang="en" sz="3200" dirty="0">
                <a:latin typeface="Calibri" panose="020F0502020204030204" pitchFamily="34" charset="0"/>
                <a:ea typeface="Calibri" panose="020F0502020204030204" pitchFamily="34" charset="0"/>
                <a:cs typeface="Calibri" panose="020F0502020204030204" pitchFamily="34" charset="0"/>
              </a:rPr>
              <a:t>feasibility </a:t>
            </a:r>
            <a:r>
              <a:rPr lang="en" sz="3200" dirty="0" smtClean="0">
                <a:latin typeface="Calibri" panose="020F0502020204030204" pitchFamily="34" charset="0"/>
                <a:ea typeface="Calibri" panose="020F0502020204030204" pitchFamily="34" charset="0"/>
                <a:cs typeface="Calibri" panose="020F0502020204030204" pitchFamily="34" charset="0"/>
              </a:rPr>
              <a:t>;</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social </a:t>
            </a:r>
            <a:r>
              <a:rPr lang="en" sz="3200" dirty="0">
                <a:latin typeface="Calibri" panose="020F0502020204030204" pitchFamily="34" charset="0"/>
                <a:ea typeface="Calibri" panose="020F0502020204030204" pitchFamily="34" charset="0"/>
                <a:cs typeface="Calibri" panose="020F0502020204030204" pitchFamily="34" charset="0"/>
              </a:rPr>
              <a:t>responsibility </a:t>
            </a:r>
            <a:r>
              <a:rPr lang="en" sz="3200" dirty="0" smtClean="0">
                <a:latin typeface="Calibri" panose="020F0502020204030204" pitchFamily="34" charset="0"/>
                <a:ea typeface="Calibri" panose="020F0502020204030204" pitchFamily="34" charset="0"/>
                <a:cs typeface="Calibri" panose="020F0502020204030204" pitchFamily="34" charset="0"/>
              </a:rPr>
              <a:t>;</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continuity </a:t>
            </a:r>
            <a:r>
              <a:rPr lang="en" sz="3200" dirty="0">
                <a:latin typeface="Calibri" panose="020F0502020204030204" pitchFamily="34" charset="0"/>
                <a:ea typeface="Calibri" panose="020F0502020204030204" pitchFamily="34" charset="0"/>
                <a:cs typeface="Calibri" panose="020F0502020204030204" pitchFamily="34" charset="0"/>
              </a:rPr>
              <a:t>of management </a:t>
            </a:r>
            <a:r>
              <a:rPr lang="en" sz="3200" dirty="0" smtClean="0">
                <a:latin typeface="Calibri" panose="020F0502020204030204" pitchFamily="34" charset="0"/>
                <a:ea typeface="Calibri" panose="020F0502020204030204" pitchFamily="34" charset="0"/>
                <a:cs typeface="Calibri" panose="020F0502020204030204" pitchFamily="34" charset="0"/>
              </a:rPr>
              <a:t>;</a:t>
            </a:r>
          </a:p>
          <a:p>
            <a:pPr>
              <a:spcAft>
                <a:spcPts val="0"/>
              </a:spcAft>
            </a:pPr>
            <a:r>
              <a:rPr lang="en" sz="3200" dirty="0" smtClean="0">
                <a:latin typeface="Calibri" panose="020F0502020204030204" pitchFamily="34" charset="0"/>
                <a:ea typeface="Calibri" panose="020F0502020204030204" pitchFamily="34" charset="0"/>
                <a:cs typeface="Calibri" panose="020F0502020204030204" pitchFamily="34" charset="0"/>
              </a:rPr>
              <a:t>focus </a:t>
            </a:r>
            <a:r>
              <a:rPr lang="en" sz="3200" dirty="0">
                <a:latin typeface="Calibri" panose="020F0502020204030204" pitchFamily="34" charset="0"/>
                <a:ea typeface="Calibri" panose="020F0502020204030204" pitchFamily="34" charset="0"/>
                <a:cs typeface="Calibri" panose="020F0502020204030204" pitchFamily="34" charset="0"/>
              </a:rPr>
              <a:t>on quality and patient safety.</a:t>
            </a:r>
            <a:endParaRPr lang="uk-UA" sz="3200" dirty="0">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622086" y="274215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7" name="Freeform 7"/>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2050075">
            <a:off x="16118094" y="740673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asvg="http://schemas.microsoft.com/office/drawing/2016/SVG/main" xmlns=""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2" name="TextBox 12"/>
          <p:cNvSpPr txBox="1"/>
          <p:nvPr/>
        </p:nvSpPr>
        <p:spPr>
          <a:xfrm>
            <a:off x="3094584" y="673280"/>
            <a:ext cx="13138180" cy="1294072"/>
          </a:xfrm>
          <a:prstGeom prst="rect">
            <a:avLst/>
          </a:prstGeom>
        </p:spPr>
        <p:txBody>
          <a:bodyPr lIns="0" tIns="0" rIns="0" bIns="0" rtlCol="0" anchor="t">
            <a:spAutoFit/>
          </a:bodyPr>
          <a:lstStyle/>
          <a:p>
            <a:pPr algn="ctr">
              <a:lnSpc>
                <a:spcPts val="5000"/>
              </a:lnSpc>
            </a:pPr>
            <a:r>
              <a:rPr lang="en" sz="5000" b="1" dirty="0" smtClean="0">
                <a:solidFill>
                  <a:srgbClr val="293A54"/>
                </a:solidFill>
                <a:latin typeface="Poppins Bold"/>
                <a:ea typeface="Poppins Bold"/>
                <a:cs typeface="Poppins Bold"/>
                <a:sym typeface="Poppins Bold"/>
              </a:rPr>
              <a:t>Key categories of management: managerial functions</a:t>
            </a:r>
            <a:endParaRPr lang="uk-UA" sz="5000" b="1" dirty="0">
              <a:solidFill>
                <a:srgbClr val="293A54"/>
              </a:solidFill>
              <a:latin typeface="Poppins Bold"/>
              <a:ea typeface="Poppins Bold"/>
              <a:cs typeface="Poppins Bold"/>
              <a:sym typeface="Poppins Bold"/>
            </a:endParaRPr>
          </a:p>
        </p:txBody>
      </p:sp>
      <p:sp>
        <p:nvSpPr>
          <p:cNvPr id="13" name="TextBox 13"/>
          <p:cNvSpPr txBox="1"/>
          <p:nvPr/>
        </p:nvSpPr>
        <p:spPr>
          <a:xfrm>
            <a:off x="9296400" y="2642553"/>
            <a:ext cx="8540685" cy="820738"/>
          </a:xfrm>
          <a:prstGeom prst="rect">
            <a:avLst/>
          </a:prstGeom>
        </p:spPr>
        <p:txBody>
          <a:bodyPr lIns="0" tIns="0" rIns="0" bIns="0" rtlCol="0" anchor="t">
            <a:spAutoFit/>
          </a:bodyPr>
          <a:lstStyle/>
          <a:p>
            <a:pPr algn="just">
              <a:lnSpc>
                <a:spcPts val="3220"/>
              </a:lnSpc>
            </a:pPr>
            <a:r>
              <a:rPr lang="en" sz="2400" b="1" dirty="0"/>
              <a:t>Planning </a:t>
            </a:r>
            <a:r>
              <a:rPr lang="en" sz="2400" dirty="0"/>
              <a:t>is the process of determining the organization's goals and ways </a:t>
            </a:r>
            <a:r>
              <a:rPr lang="en" sz="2400" dirty="0" smtClean="0"/>
              <a:t>to achieve them.</a:t>
            </a:r>
            <a:endParaRPr lang="en-US" sz="2300" dirty="0">
              <a:solidFill>
                <a:srgbClr val="000000"/>
              </a:solidFill>
              <a:latin typeface="Garet"/>
              <a:ea typeface="Garet"/>
              <a:cs typeface="Garet"/>
              <a:sym typeface="Garet"/>
            </a:endParaRPr>
          </a:p>
        </p:txBody>
      </p:sp>
      <p:sp>
        <p:nvSpPr>
          <p:cNvPr id="18" name="Прямоугольник 17"/>
          <p:cNvSpPr/>
          <p:nvPr/>
        </p:nvSpPr>
        <p:spPr>
          <a:xfrm>
            <a:off x="10527832" y="3625436"/>
            <a:ext cx="6998914" cy="214417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ts val="3220"/>
              </a:lnSpc>
            </a:pPr>
            <a:r>
              <a:rPr lang="en" sz="2400" dirty="0" smtClean="0"/>
              <a:t>In pharmaceutical </a:t>
            </a:r>
            <a:r>
              <a:rPr lang="en" sz="2400" dirty="0"/>
              <a:t>institutions, planning includes </a:t>
            </a:r>
            <a:r>
              <a:rPr lang="en" sz="2400" dirty="0" smtClean="0"/>
              <a:t>:</a:t>
            </a:r>
          </a:p>
          <a:p>
            <a:pPr marL="342900" indent="-342900" algn="just">
              <a:lnSpc>
                <a:spcPts val="3220"/>
              </a:lnSpc>
              <a:buFont typeface="Wingdings" panose="05000000000000000000" pitchFamily="2" charset="2"/>
              <a:buChar char="q"/>
            </a:pPr>
            <a:r>
              <a:rPr lang="en" sz="2400" dirty="0" smtClean="0"/>
              <a:t>planning of </a:t>
            </a:r>
            <a:r>
              <a:rPr lang="en" sz="2400" dirty="0"/>
              <a:t>sales volumes of medicines </a:t>
            </a:r>
            <a:r>
              <a:rPr lang="en" sz="2400" dirty="0" smtClean="0"/>
              <a:t>;</a:t>
            </a:r>
          </a:p>
          <a:p>
            <a:pPr marL="342900" indent="-342900" algn="just">
              <a:lnSpc>
                <a:spcPts val="3220"/>
              </a:lnSpc>
              <a:buFont typeface="Wingdings" panose="05000000000000000000" pitchFamily="2" charset="2"/>
              <a:buChar char="q"/>
            </a:pPr>
            <a:r>
              <a:rPr lang="en" sz="2400" dirty="0" smtClean="0"/>
              <a:t>formation of </a:t>
            </a:r>
            <a:r>
              <a:rPr lang="en" sz="2400" dirty="0"/>
              <a:t>assortment policy </a:t>
            </a:r>
            <a:r>
              <a:rPr lang="en" sz="2400" dirty="0" smtClean="0"/>
              <a:t>;</a:t>
            </a:r>
          </a:p>
          <a:p>
            <a:pPr marL="342900" indent="-342900" algn="just">
              <a:lnSpc>
                <a:spcPts val="3220"/>
              </a:lnSpc>
              <a:buFont typeface="Wingdings" panose="05000000000000000000" pitchFamily="2" charset="2"/>
              <a:buChar char="q"/>
            </a:pPr>
            <a:r>
              <a:rPr lang="en" sz="2400" dirty="0" smtClean="0"/>
              <a:t>financial </a:t>
            </a:r>
            <a:r>
              <a:rPr lang="en" sz="2400" dirty="0"/>
              <a:t>planning </a:t>
            </a:r>
            <a:r>
              <a:rPr lang="en" sz="2400" dirty="0" smtClean="0"/>
              <a:t>;</a:t>
            </a:r>
          </a:p>
          <a:p>
            <a:pPr marL="342900" indent="-342900" algn="just">
              <a:lnSpc>
                <a:spcPts val="3220"/>
              </a:lnSpc>
              <a:buFont typeface="Wingdings" panose="05000000000000000000" pitchFamily="2" charset="2"/>
              <a:buChar char="q"/>
            </a:pPr>
            <a:r>
              <a:rPr lang="en" sz="2400" dirty="0"/>
              <a:t>human resources </a:t>
            </a:r>
            <a:endParaRPr lang="en-US" sz="2400" dirty="0">
              <a:solidFill>
                <a:srgbClr val="000000"/>
              </a:solidFill>
              <a:latin typeface="Garet"/>
              <a:ea typeface="Garet"/>
              <a:cs typeface="Garet"/>
              <a:sym typeface="Garet"/>
            </a:endParaRPr>
          </a:p>
        </p:txBody>
      </p:sp>
      <p:sp>
        <p:nvSpPr>
          <p:cNvPr id="19" name="TextBox 13"/>
          <p:cNvSpPr txBox="1"/>
          <p:nvPr/>
        </p:nvSpPr>
        <p:spPr>
          <a:xfrm>
            <a:off x="9296399" y="6172872"/>
            <a:ext cx="8540685" cy="1220847"/>
          </a:xfrm>
          <a:prstGeom prst="rect">
            <a:avLst/>
          </a:prstGeom>
        </p:spPr>
        <p:txBody>
          <a:bodyPr lIns="0" tIns="0" rIns="0" bIns="0" rtlCol="0" anchor="t">
            <a:spAutoFit/>
          </a:bodyPr>
          <a:lstStyle/>
          <a:p>
            <a:pPr algn="just">
              <a:lnSpc>
                <a:spcPts val="3220"/>
              </a:lnSpc>
            </a:pPr>
            <a:r>
              <a:rPr lang="en" sz="2400" b="1" dirty="0"/>
              <a:t>Organization </a:t>
            </a:r>
            <a:r>
              <a:rPr lang="en" sz="2400" dirty="0"/>
              <a:t>consists of forming a management structure, distributing duties, powers, and responsibilities among employees.</a:t>
            </a:r>
            <a:endParaRPr lang="en-US" sz="2300" dirty="0">
              <a:solidFill>
                <a:srgbClr val="000000"/>
              </a:solidFill>
              <a:latin typeface="Garet"/>
              <a:ea typeface="Garet"/>
              <a:cs typeface="Garet"/>
              <a:sym typeface="Garet"/>
            </a:endParaRPr>
          </a:p>
        </p:txBody>
      </p:sp>
      <p:sp>
        <p:nvSpPr>
          <p:cNvPr id="20" name="Freeform 4"/>
          <p:cNvSpPr/>
          <p:nvPr/>
        </p:nvSpPr>
        <p:spPr>
          <a:xfrm>
            <a:off x="8566059" y="6165664"/>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21" name="Прямоугольник 20"/>
          <p:cNvSpPr/>
          <p:nvPr/>
        </p:nvSpPr>
        <p:spPr>
          <a:xfrm>
            <a:off x="8545920" y="7668811"/>
            <a:ext cx="8065680" cy="21339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ts val="3220"/>
              </a:lnSpc>
            </a:pPr>
            <a:r>
              <a:rPr lang="en" sz="2400" dirty="0"/>
              <a:t>Pharmacy establishments are characterized by </a:t>
            </a:r>
            <a:r>
              <a:rPr lang="en" sz="2400" dirty="0" smtClean="0"/>
              <a:t>:</a:t>
            </a:r>
          </a:p>
          <a:p>
            <a:pPr marL="342900" indent="-342900" algn="just">
              <a:lnSpc>
                <a:spcPts val="3220"/>
              </a:lnSpc>
              <a:buFont typeface="Wingdings" panose="05000000000000000000" pitchFamily="2" charset="2"/>
              <a:buChar char="q"/>
            </a:pPr>
            <a:r>
              <a:rPr lang="en" sz="2400" dirty="0" smtClean="0"/>
              <a:t>clear </a:t>
            </a:r>
            <a:r>
              <a:rPr lang="en" sz="2400" dirty="0"/>
              <a:t>management hierarchy </a:t>
            </a:r>
            <a:r>
              <a:rPr lang="en" sz="2400" dirty="0" smtClean="0"/>
              <a:t>;</a:t>
            </a:r>
          </a:p>
          <a:p>
            <a:pPr marL="342900" indent="-342900" algn="just">
              <a:lnSpc>
                <a:spcPts val="3220"/>
              </a:lnSpc>
              <a:buFont typeface="Wingdings" panose="05000000000000000000" pitchFamily="2" charset="2"/>
              <a:buChar char="q"/>
            </a:pPr>
            <a:r>
              <a:rPr lang="en" sz="2400" dirty="0" smtClean="0"/>
              <a:t>regulated </a:t>
            </a:r>
            <a:r>
              <a:rPr lang="en" sz="2400" dirty="0"/>
              <a:t>job descriptions </a:t>
            </a:r>
            <a:r>
              <a:rPr lang="en" sz="2400" dirty="0" smtClean="0"/>
              <a:t>;</a:t>
            </a:r>
          </a:p>
          <a:p>
            <a:pPr marL="342900" indent="-342900" algn="just">
              <a:lnSpc>
                <a:spcPts val="3220"/>
              </a:lnSpc>
              <a:buFont typeface="Wingdings" panose="05000000000000000000" pitchFamily="2" charset="2"/>
              <a:buChar char="q"/>
            </a:pPr>
            <a:r>
              <a:rPr lang="en" sz="2400" dirty="0" smtClean="0"/>
              <a:t>division </a:t>
            </a:r>
            <a:r>
              <a:rPr lang="en" sz="2400" dirty="0"/>
              <a:t>of functions between pharmaceutical and management personnel.</a:t>
            </a:r>
            <a:endParaRPr lang="en-US" sz="2400" dirty="0">
              <a:solidFill>
                <a:srgbClr val="000000"/>
              </a:solidFill>
              <a:latin typeface="Garet"/>
              <a:ea typeface="Garet"/>
              <a:cs typeface="Garet"/>
              <a:sym typeface="Gare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622086" y="227448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7" name="Freeform 7"/>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2050075">
            <a:off x="16118094" y="740673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asvg="http://schemas.microsoft.com/office/drawing/2016/SVG/main" xmlns=""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2" name="TextBox 12"/>
          <p:cNvSpPr txBox="1"/>
          <p:nvPr/>
        </p:nvSpPr>
        <p:spPr>
          <a:xfrm>
            <a:off x="3094584" y="673280"/>
            <a:ext cx="13138180" cy="1294072"/>
          </a:xfrm>
          <a:prstGeom prst="rect">
            <a:avLst/>
          </a:prstGeom>
        </p:spPr>
        <p:txBody>
          <a:bodyPr lIns="0" tIns="0" rIns="0" bIns="0" rtlCol="0" anchor="t">
            <a:spAutoFit/>
          </a:bodyPr>
          <a:lstStyle/>
          <a:p>
            <a:pPr algn="ctr">
              <a:lnSpc>
                <a:spcPts val="5000"/>
              </a:lnSpc>
            </a:pPr>
            <a:r>
              <a:rPr lang="en" sz="5000" b="1" dirty="0" smtClean="0">
                <a:solidFill>
                  <a:srgbClr val="293A54"/>
                </a:solidFill>
                <a:latin typeface="Poppins Bold"/>
                <a:ea typeface="Poppins Bold"/>
                <a:cs typeface="Poppins Bold"/>
                <a:sym typeface="Poppins Bold"/>
              </a:rPr>
              <a:t>Key categories of management: managerial functions</a:t>
            </a:r>
            <a:endParaRPr lang="uk-UA" sz="5000" b="1" dirty="0">
              <a:solidFill>
                <a:srgbClr val="293A54"/>
              </a:solidFill>
              <a:latin typeface="Poppins Bold"/>
              <a:ea typeface="Poppins Bold"/>
              <a:cs typeface="Poppins Bold"/>
              <a:sym typeface="Poppins Bold"/>
            </a:endParaRPr>
          </a:p>
        </p:txBody>
      </p:sp>
      <p:sp>
        <p:nvSpPr>
          <p:cNvPr id="13" name="TextBox 13"/>
          <p:cNvSpPr txBox="1"/>
          <p:nvPr/>
        </p:nvSpPr>
        <p:spPr>
          <a:xfrm>
            <a:off x="9296399" y="2317276"/>
            <a:ext cx="8540685" cy="820738"/>
          </a:xfrm>
          <a:prstGeom prst="rect">
            <a:avLst/>
          </a:prstGeom>
        </p:spPr>
        <p:txBody>
          <a:bodyPr lIns="0" tIns="0" rIns="0" bIns="0" rtlCol="0" anchor="t">
            <a:spAutoFit/>
          </a:bodyPr>
          <a:lstStyle/>
          <a:p>
            <a:pPr algn="just">
              <a:lnSpc>
                <a:spcPts val="3220"/>
              </a:lnSpc>
            </a:pPr>
            <a:r>
              <a:rPr lang="en" sz="2400" b="1" dirty="0" smtClean="0"/>
              <a:t>Motivation </a:t>
            </a:r>
            <a:r>
              <a:rPr lang="en" sz="2400" dirty="0" smtClean="0"/>
              <a:t>is a system of measures aimed at encouraging personnel to work effectively.</a:t>
            </a:r>
            <a:endParaRPr lang="uk-UA" sz="2300" dirty="0">
              <a:solidFill>
                <a:srgbClr val="000000"/>
              </a:solidFill>
              <a:latin typeface="Garet"/>
              <a:ea typeface="Garet"/>
              <a:cs typeface="Garet"/>
              <a:sym typeface="Garet"/>
            </a:endParaRPr>
          </a:p>
        </p:txBody>
      </p:sp>
      <p:sp>
        <p:nvSpPr>
          <p:cNvPr id="18" name="Прямоугольник 17"/>
          <p:cNvSpPr/>
          <p:nvPr/>
        </p:nvSpPr>
        <p:spPr>
          <a:xfrm>
            <a:off x="9144000" y="3306970"/>
            <a:ext cx="8382746" cy="255454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ts val="3220"/>
              </a:lnSpc>
            </a:pPr>
            <a:r>
              <a:rPr lang="en" sz="2400" dirty="0"/>
              <a:t>In the pharmaceutical field, motivation includes </a:t>
            </a:r>
            <a:r>
              <a:rPr lang="en" sz="2400" dirty="0" smtClean="0"/>
              <a:t>:</a:t>
            </a:r>
          </a:p>
          <a:p>
            <a:pPr marL="342900" indent="-342900" algn="just">
              <a:lnSpc>
                <a:spcPts val="3220"/>
              </a:lnSpc>
              <a:buFont typeface="Wingdings" panose="05000000000000000000" pitchFamily="2" charset="2"/>
              <a:buChar char="q"/>
            </a:pPr>
            <a:r>
              <a:rPr lang="en" sz="2400" dirty="0" smtClean="0"/>
              <a:t>material </a:t>
            </a:r>
            <a:r>
              <a:rPr lang="en" sz="2400" dirty="0"/>
              <a:t>incentives (salary, bonuses </a:t>
            </a:r>
            <a:r>
              <a:rPr lang="en" sz="2400" dirty="0" smtClean="0"/>
              <a:t>);</a:t>
            </a:r>
          </a:p>
          <a:p>
            <a:pPr marL="342900" indent="-342900" algn="just">
              <a:lnSpc>
                <a:spcPts val="3220"/>
              </a:lnSpc>
              <a:buFont typeface="Wingdings" panose="05000000000000000000" pitchFamily="2" charset="2"/>
              <a:buChar char="q"/>
            </a:pPr>
            <a:r>
              <a:rPr lang="en" sz="2400" dirty="0" smtClean="0"/>
              <a:t>intangible </a:t>
            </a:r>
            <a:r>
              <a:rPr lang="en" sz="2400" dirty="0"/>
              <a:t>incentives (career growth, training, recognition </a:t>
            </a:r>
            <a:r>
              <a:rPr lang="en" sz="2400" dirty="0" smtClean="0"/>
              <a:t>);</a:t>
            </a:r>
          </a:p>
          <a:p>
            <a:pPr marL="342900" indent="-342900" algn="just">
              <a:lnSpc>
                <a:spcPts val="3220"/>
              </a:lnSpc>
              <a:buFont typeface="Wingdings" panose="05000000000000000000" pitchFamily="2" charset="2"/>
              <a:buChar char="q"/>
            </a:pPr>
            <a:r>
              <a:rPr lang="en" sz="2400" dirty="0" smtClean="0"/>
              <a:t>formation of </a:t>
            </a:r>
            <a:r>
              <a:rPr lang="en" sz="2400" dirty="0"/>
              <a:t>professional loyalty and corporate culture.</a:t>
            </a:r>
            <a:endParaRPr lang="en-US" sz="2400" dirty="0">
              <a:solidFill>
                <a:srgbClr val="000000"/>
              </a:solidFill>
              <a:latin typeface="Garet"/>
              <a:ea typeface="Garet"/>
              <a:cs typeface="Garet"/>
              <a:sym typeface="Garet"/>
            </a:endParaRPr>
          </a:p>
        </p:txBody>
      </p:sp>
      <p:sp>
        <p:nvSpPr>
          <p:cNvPr id="19" name="TextBox 13"/>
          <p:cNvSpPr txBox="1"/>
          <p:nvPr/>
        </p:nvSpPr>
        <p:spPr>
          <a:xfrm>
            <a:off x="9320444" y="6083527"/>
            <a:ext cx="8540685" cy="810478"/>
          </a:xfrm>
          <a:prstGeom prst="rect">
            <a:avLst/>
          </a:prstGeom>
        </p:spPr>
        <p:txBody>
          <a:bodyPr lIns="0" tIns="0" rIns="0" bIns="0" rtlCol="0" anchor="t">
            <a:spAutoFit/>
          </a:bodyPr>
          <a:lstStyle/>
          <a:p>
            <a:pPr algn="just">
              <a:lnSpc>
                <a:spcPts val="3220"/>
              </a:lnSpc>
            </a:pPr>
            <a:r>
              <a:rPr lang="en" sz="2400" b="1" dirty="0" smtClean="0"/>
              <a:t>Control </a:t>
            </a:r>
            <a:r>
              <a:rPr lang="en" sz="2400" dirty="0" smtClean="0"/>
              <a:t>is the process of assessing the compliance of actual results with planned indicators.</a:t>
            </a:r>
            <a:endParaRPr lang="uk-UA" sz="2300" dirty="0">
              <a:solidFill>
                <a:srgbClr val="000000"/>
              </a:solidFill>
              <a:latin typeface="Garet"/>
              <a:ea typeface="Garet"/>
              <a:cs typeface="Garet"/>
              <a:sym typeface="Garet"/>
            </a:endParaRPr>
          </a:p>
        </p:txBody>
      </p:sp>
      <p:sp>
        <p:nvSpPr>
          <p:cNvPr id="20" name="Freeform 4"/>
          <p:cNvSpPr/>
          <p:nvPr/>
        </p:nvSpPr>
        <p:spPr>
          <a:xfrm>
            <a:off x="8632630" y="5966852"/>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21" name="Прямоугольник 20"/>
          <p:cNvSpPr/>
          <p:nvPr/>
        </p:nvSpPr>
        <p:spPr>
          <a:xfrm>
            <a:off x="9144000" y="6911964"/>
            <a:ext cx="8065680" cy="214417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ts val="3220"/>
              </a:lnSpc>
            </a:pPr>
            <a:r>
              <a:rPr lang="en" sz="2400" dirty="0"/>
              <a:t>In </a:t>
            </a:r>
            <a:r>
              <a:rPr lang="en" sz="2400" dirty="0" smtClean="0"/>
              <a:t>pharmaceutical establishments, control covers:</a:t>
            </a:r>
          </a:p>
          <a:p>
            <a:pPr marL="342900" indent="-342900" algn="just">
              <a:lnSpc>
                <a:spcPts val="3220"/>
              </a:lnSpc>
              <a:buFont typeface="Wingdings" panose="05000000000000000000" pitchFamily="2" charset="2"/>
              <a:buChar char="q"/>
            </a:pPr>
            <a:r>
              <a:rPr lang="en" sz="2400" dirty="0" smtClean="0"/>
              <a:t>quality of pharmaceutical services;</a:t>
            </a:r>
          </a:p>
          <a:p>
            <a:pPr marL="342900" indent="-342900" algn="just">
              <a:lnSpc>
                <a:spcPts val="3220"/>
              </a:lnSpc>
              <a:buFont typeface="Wingdings" panose="05000000000000000000" pitchFamily="2" charset="2"/>
              <a:buChar char="q"/>
            </a:pPr>
            <a:r>
              <a:rPr lang="en" sz="2400" dirty="0" err="1" smtClean="0"/>
              <a:t>GxP </a:t>
            </a:r>
            <a:r>
              <a:rPr lang="en" sz="2400" dirty="0" smtClean="0"/>
              <a:t>standards ;</a:t>
            </a:r>
          </a:p>
          <a:p>
            <a:pPr marL="342900" indent="-342900" algn="just">
              <a:lnSpc>
                <a:spcPts val="3220"/>
              </a:lnSpc>
              <a:buFont typeface="Wingdings" panose="05000000000000000000" pitchFamily="2" charset="2"/>
              <a:buChar char="q"/>
            </a:pPr>
            <a:r>
              <a:rPr lang="en" sz="2400" dirty="0" smtClean="0"/>
              <a:t>financial indicators;</a:t>
            </a:r>
          </a:p>
          <a:p>
            <a:pPr marL="342900" indent="-342900" algn="just">
              <a:lnSpc>
                <a:spcPts val="3220"/>
              </a:lnSpc>
              <a:buFont typeface="Wingdings" panose="05000000000000000000" pitchFamily="2" charset="2"/>
              <a:buChar char="q"/>
            </a:pPr>
            <a:r>
              <a:rPr lang="en" sz="2400" dirty="0" smtClean="0"/>
              <a:t>staff efficiency.</a:t>
            </a:r>
            <a:endParaRPr lang="uk-UA" sz="2400" dirty="0">
              <a:solidFill>
                <a:srgbClr val="000000"/>
              </a:solidFill>
              <a:latin typeface="Garet"/>
              <a:ea typeface="Garet"/>
              <a:cs typeface="Garet"/>
              <a:sym typeface="Garet"/>
            </a:endParaRPr>
          </a:p>
        </p:txBody>
      </p:sp>
      <p:sp>
        <p:nvSpPr>
          <p:cNvPr id="5" name="Прямоугольник 4"/>
          <p:cNvSpPr/>
          <p:nvPr/>
        </p:nvSpPr>
        <p:spPr>
          <a:xfrm>
            <a:off x="4880919" y="9367091"/>
            <a:ext cx="11201400" cy="830997"/>
          </a:xfrm>
          <a:prstGeom prst="rect">
            <a:avLst/>
          </a:prstGeom>
        </p:spPr>
        <p:txBody>
          <a:bodyPr wrap="square">
            <a:spAutoFit/>
          </a:bodyPr>
          <a:lstStyle/>
          <a:p>
            <a:r>
              <a:rPr lang="en" sz="2400" b="1" dirty="0"/>
              <a:t>Coordination </a:t>
            </a:r>
            <a:r>
              <a:rPr lang="en" sz="2400" dirty="0"/>
              <a:t>ensures the consistency of actions of all departments and employees of the organization, especially in conditions of multitasking and change.</a:t>
            </a:r>
          </a:p>
        </p:txBody>
      </p:sp>
      <p:sp>
        <p:nvSpPr>
          <p:cNvPr id="17" name="Freeform 4"/>
          <p:cNvSpPr/>
          <p:nvPr/>
        </p:nvSpPr>
        <p:spPr>
          <a:xfrm>
            <a:off x="4348708" y="9397113"/>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Tree>
    <p:extLst>
      <p:ext uri="{BB962C8B-B14F-4D97-AF65-F5344CB8AC3E}">
        <p14:creationId xmlns:p14="http://schemas.microsoft.com/office/powerpoint/2010/main" val="111968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87316" y="390972"/>
            <a:ext cx="10858500" cy="939492"/>
          </a:xfrm>
        </p:spPr>
        <p:txBody>
          <a:bodyPr/>
          <a:lstStyle/>
          <a:p>
            <a:pPr algn="ctr"/>
            <a:r>
              <a:rPr lang="en" dirty="0"/>
              <a:t>Management decision</a:t>
            </a:r>
            <a:endParaRPr lang="ru-RU" dirty="0"/>
          </a:p>
        </p:txBody>
      </p:sp>
      <p:sp>
        <p:nvSpPr>
          <p:cNvPr id="3" name="Объект 2"/>
          <p:cNvSpPr>
            <a:spLocks noGrp="1"/>
          </p:cNvSpPr>
          <p:nvPr>
            <p:ph idx="1"/>
          </p:nvPr>
        </p:nvSpPr>
        <p:spPr>
          <a:xfrm>
            <a:off x="2555268" y="1471092"/>
            <a:ext cx="11881320" cy="2700300"/>
          </a:xfrm>
        </p:spPr>
        <p:txBody>
          <a:bodyPr/>
          <a:lstStyle/>
          <a:p>
            <a:pPr marL="0" indent="0" algn="just">
              <a:buNone/>
            </a:pPr>
            <a:r>
              <a:rPr lang="en" dirty="0"/>
              <a:t>This is a management method formalized on alternative principles, through which the organization's management system is able to directly influence the managed one.</a:t>
            </a:r>
            <a:endParaRPr lang="ru-RU" dirty="0"/>
          </a:p>
        </p:txBody>
      </p:sp>
      <p:pic>
        <p:nvPicPr>
          <p:cNvPr id="2050" name="Picture 2" descr="Міфи про прийняття рішень - Management.com.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9665" y="6547656"/>
            <a:ext cx="5667314" cy="340038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46839" y="4171393"/>
            <a:ext cx="11698179"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 sz="2700" dirty="0">
                <a:solidFill>
                  <a:srgbClr val="231F20"/>
                </a:solidFill>
                <a:latin typeface="Calibri" panose="020F0502020204030204" pitchFamily="34" charset="0"/>
                <a:ea typeface="Calibri" panose="020F0502020204030204" pitchFamily="34" charset="0"/>
              </a:rPr>
              <a:t>a voluntary act of intervention by a management subject in the activities of a management object in order to get out of a certain production, economic or other situation. Such a decision </a:t>
            </a:r>
            <a:r>
              <a:rPr lang="en" sz="2700" spc="-30" dirty="0">
                <a:solidFill>
                  <a:srgbClr val="231F20"/>
                </a:solidFill>
                <a:latin typeface="Calibri" panose="020F0502020204030204" pitchFamily="34" charset="0"/>
                <a:ea typeface="Calibri" panose="020F0502020204030204" pitchFamily="34" charset="0"/>
              </a:rPr>
              <a:t>is</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cumulative</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result</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creative</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search</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subject</a:t>
            </a:r>
            <a:r>
              <a:rPr lang="en" sz="2700" spc="-60" dirty="0">
                <a:solidFill>
                  <a:srgbClr val="231F20"/>
                </a:solidFill>
                <a:latin typeface="Calibri" panose="020F0502020204030204" pitchFamily="34" charset="0"/>
                <a:ea typeface="Calibri" panose="020F0502020204030204" pitchFamily="34" charset="0"/>
              </a:rPr>
              <a:t> </a:t>
            </a:r>
            <a:r>
              <a:rPr lang="en" sz="2700" spc="-30" dirty="0">
                <a:solidFill>
                  <a:srgbClr val="231F20"/>
                </a:solidFill>
                <a:latin typeface="Calibri" panose="020F0502020204030204" pitchFamily="34" charset="0"/>
                <a:ea typeface="Calibri" panose="020F0502020204030204" pitchFamily="34" charset="0"/>
              </a:rPr>
              <a:t>management </a:t>
            </a:r>
            <a:r>
              <a:rPr lang="en" sz="2700" dirty="0">
                <a:solidFill>
                  <a:srgbClr val="231F20"/>
                </a:solidFill>
                <a:latin typeface="Calibri" panose="020F0502020204030204" pitchFamily="34" charset="0"/>
                <a:ea typeface="Calibri" panose="020F0502020204030204" pitchFamily="34" charset="0"/>
              </a:rPr>
              <a:t>of paths, directions, and means of exit from the production and economic</a:t>
            </a:r>
            <a:endParaRPr lang="uk-UA" sz="2700" dirty="0"/>
          </a:p>
        </p:txBody>
      </p:sp>
    </p:spTree>
    <p:extLst>
      <p:ext uri="{BB962C8B-B14F-4D97-AF65-F5344CB8AC3E}">
        <p14:creationId xmlns:p14="http://schemas.microsoft.com/office/powerpoint/2010/main" val="1848132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5328" y="407920"/>
            <a:ext cx="10858500" cy="956141"/>
          </a:xfrm>
        </p:spPr>
        <p:txBody>
          <a:bodyPr>
            <a:normAutofit/>
          </a:bodyPr>
          <a:lstStyle/>
          <a:p>
            <a:pPr algn="ctr"/>
            <a:r>
              <a:rPr lang="en" dirty="0" smtClean="0"/>
              <a:t>Influencing factors</a:t>
            </a:r>
            <a:endParaRPr lang="ru-RU" dirty="0"/>
          </a:p>
        </p:txBody>
      </p:sp>
      <p:sp>
        <p:nvSpPr>
          <p:cNvPr id="4" name="Скругленный прямоугольник 3"/>
          <p:cNvSpPr/>
          <p:nvPr/>
        </p:nvSpPr>
        <p:spPr>
          <a:xfrm>
            <a:off x="2771292" y="2335188"/>
            <a:ext cx="3672408"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b="1" dirty="0"/>
              <a:t>degree of risk</a:t>
            </a:r>
            <a:endParaRPr lang="ru-RU" sz="2700" dirty="0"/>
          </a:p>
        </p:txBody>
      </p:sp>
      <p:sp>
        <p:nvSpPr>
          <p:cNvPr id="7" name="Скругленный прямоугольник 6"/>
          <p:cNvSpPr/>
          <p:nvPr/>
        </p:nvSpPr>
        <p:spPr>
          <a:xfrm>
            <a:off x="2728251" y="3798770"/>
            <a:ext cx="3672408"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b="1" dirty="0"/>
              <a:t>time</a:t>
            </a:r>
            <a:r>
              <a:rPr lang="en" sz="2700" dirty="0"/>
              <a:t> </a:t>
            </a:r>
            <a:r>
              <a:rPr lang="en" sz="2700" b="1" dirty="0"/>
              <a:t>for decision making</a:t>
            </a:r>
            <a:r>
              <a:rPr lang="en" sz="2700" dirty="0"/>
              <a:t> </a:t>
            </a:r>
            <a:endParaRPr lang="ru-RU" sz="2700" dirty="0"/>
          </a:p>
        </p:txBody>
      </p:sp>
      <p:sp>
        <p:nvSpPr>
          <p:cNvPr id="8" name="Скругленный прямоугольник 7"/>
          <p:cNvSpPr/>
          <p:nvPr/>
        </p:nvSpPr>
        <p:spPr>
          <a:xfrm>
            <a:off x="2771292" y="5355114"/>
            <a:ext cx="3672408" cy="117404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b="1" dirty="0"/>
              <a:t>the degree of support for the manager by the team</a:t>
            </a:r>
            <a:r>
              <a:rPr lang="en" sz="2700" dirty="0"/>
              <a:t> </a:t>
            </a:r>
            <a:endParaRPr lang="ru-RU" sz="2700" dirty="0"/>
          </a:p>
        </p:txBody>
      </p:sp>
      <p:sp>
        <p:nvSpPr>
          <p:cNvPr id="9" name="Скругленный прямоугольник 8"/>
          <p:cNvSpPr/>
          <p:nvPr/>
        </p:nvSpPr>
        <p:spPr>
          <a:xfrm>
            <a:off x="2771292" y="7303740"/>
            <a:ext cx="3672408"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b="1" dirty="0"/>
              <a:t>personal abilities of the manager</a:t>
            </a:r>
            <a:r>
              <a:rPr lang="en" sz="2700" dirty="0"/>
              <a:t> </a:t>
            </a:r>
            <a:endParaRPr lang="ru-RU" sz="2700" dirty="0"/>
          </a:p>
        </p:txBody>
      </p:sp>
      <p:sp>
        <p:nvSpPr>
          <p:cNvPr id="10" name="Скругленный прямоугольник 9"/>
          <p:cNvSpPr/>
          <p:nvPr/>
        </p:nvSpPr>
        <p:spPr>
          <a:xfrm>
            <a:off x="2826893" y="8815907"/>
            <a:ext cx="3672408" cy="864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b="1" dirty="0"/>
              <a:t>organization policy</a:t>
            </a:r>
            <a:r>
              <a:rPr lang="en" sz="2700" dirty="0"/>
              <a:t> </a:t>
            </a:r>
          </a:p>
        </p:txBody>
      </p:sp>
      <p:sp>
        <p:nvSpPr>
          <p:cNvPr id="13" name="Скругленная прямоугольная выноска 12"/>
          <p:cNvSpPr/>
          <p:nvPr/>
        </p:nvSpPr>
        <p:spPr>
          <a:xfrm>
            <a:off x="6983760" y="2335188"/>
            <a:ext cx="7236804" cy="864096"/>
          </a:xfrm>
          <a:prstGeom prst="wedgeRoundRectCallout">
            <a:avLst>
              <a:gd name="adj1" fmla="val -57325"/>
              <a:gd name="adj2" fmla="val -1568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dirty="0"/>
              <a:t>there is always a chance of making the wrong decision</a:t>
            </a:r>
            <a:endParaRPr lang="ru-RU" sz="2700" dirty="0"/>
          </a:p>
        </p:txBody>
      </p:sp>
      <p:sp>
        <p:nvSpPr>
          <p:cNvPr id="15" name="Скругленная прямоугольная выноска 14"/>
          <p:cNvSpPr/>
          <p:nvPr/>
        </p:nvSpPr>
        <p:spPr>
          <a:xfrm>
            <a:off x="6973820" y="3398069"/>
            <a:ext cx="7236804" cy="1188132"/>
          </a:xfrm>
          <a:prstGeom prst="wedgeRoundRectCallout">
            <a:avLst>
              <a:gd name="adj1" fmla="val -57325"/>
              <a:gd name="adj2" fmla="val -1568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dirty="0"/>
              <a:t>The amount of time a manager can use to make a decision is often limited.</a:t>
            </a:r>
          </a:p>
        </p:txBody>
      </p:sp>
      <p:sp>
        <p:nvSpPr>
          <p:cNvPr id="16" name="Скругленная прямоугольная выноска 15"/>
          <p:cNvSpPr/>
          <p:nvPr/>
        </p:nvSpPr>
        <p:spPr>
          <a:xfrm>
            <a:off x="6998730" y="4784985"/>
            <a:ext cx="7236804" cy="2734779"/>
          </a:xfrm>
          <a:prstGeom prst="wedgeRoundRectCallout">
            <a:avLst>
              <a:gd name="adj1" fmla="val -57325"/>
              <a:gd name="adj2" fmla="val -1568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 sz="2700" dirty="0"/>
              <a:t>This factor characterizes the fact that new managers are not immediately accepted. If there is a lack of understanding and support from other managers and subordinates, then the problem should be eliminated at the expense of one's personal traits, which should contribute to the implementation of the decisions made.</a:t>
            </a:r>
          </a:p>
        </p:txBody>
      </p:sp>
      <p:sp>
        <p:nvSpPr>
          <p:cNvPr id="17" name="Скругленная прямоугольная выноска 16"/>
          <p:cNvSpPr/>
          <p:nvPr/>
        </p:nvSpPr>
        <p:spPr>
          <a:xfrm>
            <a:off x="6983760" y="7611809"/>
            <a:ext cx="7236804" cy="756084"/>
          </a:xfrm>
          <a:prstGeom prst="wedgeRoundRectCallout">
            <a:avLst>
              <a:gd name="adj1" fmla="val -57325"/>
              <a:gd name="adj2" fmla="val -1568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 sz="2700" dirty="0"/>
              <a:t>one of the most important factors</a:t>
            </a:r>
          </a:p>
        </p:txBody>
      </p:sp>
      <p:sp>
        <p:nvSpPr>
          <p:cNvPr id="18" name="Скругленная прямоугольная выноска 17"/>
          <p:cNvSpPr/>
          <p:nvPr/>
        </p:nvSpPr>
        <p:spPr>
          <a:xfrm>
            <a:off x="7091772" y="8616533"/>
            <a:ext cx="7236804" cy="1153433"/>
          </a:xfrm>
          <a:prstGeom prst="wedgeRoundRectCallout">
            <a:avLst>
              <a:gd name="adj1" fmla="val -57325"/>
              <a:gd name="adj2" fmla="val -1568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 sz="2700" dirty="0"/>
              <a:t>Status, power, prestige, ease of implementation – all of this can influence the decision-making process.</a:t>
            </a:r>
          </a:p>
        </p:txBody>
      </p:sp>
    </p:spTree>
    <p:extLst>
      <p:ext uri="{BB962C8B-B14F-4D97-AF65-F5344CB8AC3E}">
        <p14:creationId xmlns:p14="http://schemas.microsoft.com/office/powerpoint/2010/main" val="190154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5328" y="407919"/>
            <a:ext cx="10858500" cy="1495221"/>
          </a:xfrm>
        </p:spPr>
        <p:txBody>
          <a:bodyPr>
            <a:normAutofit/>
          </a:bodyPr>
          <a:lstStyle/>
          <a:p>
            <a:pPr algn="ctr"/>
            <a:r>
              <a:rPr lang="en" dirty="0" smtClean="0"/>
              <a:t>Three rules for making management decisions</a:t>
            </a:r>
            <a:endParaRPr lang="ru-RU" dirty="0"/>
          </a:p>
        </p:txBody>
      </p:sp>
      <p:graphicFrame>
        <p:nvGraphicFramePr>
          <p:cNvPr id="3" name="Схема 2"/>
          <p:cNvGraphicFramePr/>
          <p:nvPr>
            <p:extLst/>
          </p:nvPr>
        </p:nvGraphicFramePr>
        <p:xfrm>
          <a:off x="2879304" y="2095500"/>
          <a:ext cx="10836696" cy="7584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215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 dirty="0" smtClean="0"/>
              <a:t>Conditions for making management decisions</a:t>
            </a:r>
            <a:endParaRPr lang="ru-RU" dirty="0"/>
          </a:p>
        </p:txBody>
      </p:sp>
      <p:sp>
        <p:nvSpPr>
          <p:cNvPr id="4" name="Скругленный прямоугольник 3"/>
          <p:cNvSpPr/>
          <p:nvPr/>
        </p:nvSpPr>
        <p:spPr>
          <a:xfrm>
            <a:off x="2771292" y="2335188"/>
            <a:ext cx="11665296" cy="68047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428625" indent="-428625">
              <a:buFont typeface="Arial" panose="020B0604020202020204" pitchFamily="34" charset="0"/>
              <a:buChar char="•"/>
            </a:pPr>
            <a:r>
              <a:rPr lang="en" sz="2700" b="1" u="sng" dirty="0"/>
              <a:t>Right of acceptance</a:t>
            </a:r>
            <a:r>
              <a:rPr lang="en" sz="2700" u="sng" dirty="0"/>
              <a:t> </a:t>
            </a:r>
            <a:r>
              <a:rPr lang="en" sz="2700" dirty="0"/>
              <a:t>All managers have decision-making power, but their respective groups can only make specific decisions, and general decisions can only be made by line managers.</a:t>
            </a:r>
          </a:p>
          <a:p>
            <a:pPr marL="428625" indent="-428625">
              <a:buFont typeface="Arial" panose="020B0604020202020204" pitchFamily="34" charset="0"/>
              <a:buChar char="•"/>
            </a:pPr>
            <a:r>
              <a:rPr lang="en" sz="2700" b="1" u="sng" dirty="0"/>
              <a:t>Powers</a:t>
            </a:r>
            <a:r>
              <a:rPr lang="en" sz="2700" b="1" dirty="0"/>
              <a:t> </a:t>
            </a:r>
            <a:r>
              <a:rPr lang="en" sz="2700" dirty="0"/>
              <a:t>characterizes the boundary between groups of managers when making decisions. For example, department heads of a wholesale pharmaceutical company cannot make decisions that, according to their job responsibilities, only the director of the enterprise can make.</a:t>
            </a:r>
          </a:p>
          <a:p>
            <a:pPr marL="428625" indent="-428625">
              <a:buFont typeface="Arial" panose="020B0604020202020204" pitchFamily="34" charset="0"/>
              <a:buChar char="•"/>
            </a:pPr>
            <a:r>
              <a:rPr lang="en" sz="2700" b="1" u="sng" dirty="0"/>
              <a:t>Obligation </a:t>
            </a:r>
            <a:r>
              <a:rPr lang="en" sz="2700" dirty="0"/>
              <a:t>requires the manager to make a decision if the situation in the organization requires it.</a:t>
            </a:r>
          </a:p>
          <a:p>
            <a:pPr marL="428625" indent="-428625">
              <a:buFont typeface="Arial" panose="020B0604020202020204" pitchFamily="34" charset="0"/>
              <a:buChar char="•"/>
            </a:pPr>
            <a:r>
              <a:rPr lang="en" sz="2700" b="1" u="sng" dirty="0"/>
              <a:t>Competence </a:t>
            </a:r>
            <a:r>
              <a:rPr lang="en" sz="2700" dirty="0"/>
              <a:t>characterizes a manager's ability to make qualified decisions.</a:t>
            </a:r>
          </a:p>
          <a:p>
            <a:pPr marL="428625" indent="-428625">
              <a:buFont typeface="Arial" panose="020B0604020202020204" pitchFamily="34" charset="0"/>
              <a:buChar char="•"/>
            </a:pPr>
            <a:r>
              <a:rPr lang="en" sz="2700" b="1" u="sng" dirty="0"/>
              <a:t>Responsibility </a:t>
            </a:r>
            <a:r>
              <a:rPr lang="en" sz="2700" dirty="0"/>
              <a:t>shows what sanctions can be applied to a manager as a result of making an unsuccessful decision.</a:t>
            </a:r>
          </a:p>
        </p:txBody>
      </p:sp>
    </p:spTree>
    <p:extLst>
      <p:ext uri="{BB962C8B-B14F-4D97-AF65-F5344CB8AC3E}">
        <p14:creationId xmlns:p14="http://schemas.microsoft.com/office/powerpoint/2010/main" val="46738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 dirty="0" smtClean="0"/>
              <a:t>Conditions for making management decisions</a:t>
            </a:r>
            <a:endParaRPr lang="ru-RU" dirty="0"/>
          </a:p>
        </p:txBody>
      </p:sp>
      <p:sp>
        <p:nvSpPr>
          <p:cNvPr id="3" name="Прямоугольник 2"/>
          <p:cNvSpPr/>
          <p:nvPr/>
        </p:nvSpPr>
        <p:spPr>
          <a:xfrm>
            <a:off x="2555268" y="2443200"/>
            <a:ext cx="11773308" cy="396666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99060" marR="171450" indent="446723" algn="just">
              <a:spcBef>
                <a:spcPts val="15"/>
              </a:spcBef>
            </a:pPr>
            <a:r>
              <a:rPr lang="en" sz="2700" b="1" dirty="0">
                <a:solidFill>
                  <a:srgbClr val="231F20"/>
                </a:solidFill>
                <a:latin typeface="Calibri" panose="020F0502020204030204" pitchFamily="34" charset="0"/>
                <a:ea typeface="Calibri" panose="020F0502020204030204" pitchFamily="34" charset="0"/>
              </a:rPr>
              <a:t>The decision </a:t>
            </a:r>
            <a:r>
              <a:rPr lang="en" sz="2700" dirty="0">
                <a:solidFill>
                  <a:srgbClr val="231F20"/>
                </a:solidFill>
                <a:latin typeface="Calibri" panose="020F0502020204030204" pitchFamily="34" charset="0"/>
                <a:ea typeface="Calibri" panose="020F0502020204030204" pitchFamily="34" charset="0"/>
              </a:rPr>
              <a:t>must be formulated </a:t>
            </a:r>
            <a:r>
              <a:rPr lang="en" sz="2700" b="1" dirty="0">
                <a:solidFill>
                  <a:srgbClr val="231F20"/>
                </a:solidFill>
                <a:latin typeface="Calibri" panose="020F0502020204030204" pitchFamily="34" charset="0"/>
                <a:ea typeface="Calibri" panose="020F0502020204030204" pitchFamily="34" charset="0"/>
              </a:rPr>
              <a:t>clearly </a:t>
            </a:r>
            <a:r>
              <a:rPr lang="en" sz="2700" dirty="0">
                <a:solidFill>
                  <a:srgbClr val="231F20"/>
                </a:solidFill>
                <a:latin typeface="Calibri" panose="020F0502020204030204" pitchFamily="34" charset="0"/>
                <a:ea typeface="Calibri" panose="020F0502020204030204" pitchFamily="34" charset="0"/>
              </a:rPr>
              <a:t>, </a:t>
            </a:r>
            <a:r>
              <a:rPr lang="en" sz="2700" b="1" dirty="0">
                <a:solidFill>
                  <a:srgbClr val="231F20"/>
                </a:solidFill>
                <a:latin typeface="Calibri" panose="020F0502020204030204" pitchFamily="34" charset="0"/>
                <a:ea typeface="Calibri" panose="020F0502020204030204" pitchFamily="34" charset="0"/>
              </a:rPr>
              <a:t>concisely </a:t>
            </a:r>
            <a:r>
              <a:rPr lang="en" sz="2700" dirty="0">
                <a:solidFill>
                  <a:srgbClr val="231F20"/>
                </a:solidFill>
                <a:latin typeface="Calibri" panose="020F0502020204030204" pitchFamily="34" charset="0"/>
                <a:ea typeface="Calibri" panose="020F0502020204030204" pitchFamily="34" charset="0"/>
              </a:rPr>
              <a:t>and contain the following </a:t>
            </a:r>
            <a:r>
              <a:rPr lang="en" sz="2700" b="1" dirty="0">
                <a:solidFill>
                  <a:srgbClr val="231F20"/>
                </a:solidFill>
                <a:latin typeface="Calibri" panose="020F0502020204030204" pitchFamily="34" charset="0"/>
                <a:ea typeface="Calibri" panose="020F0502020204030204" pitchFamily="34" charset="0"/>
              </a:rPr>
              <a:t>details </a:t>
            </a:r>
            <a:r>
              <a:rPr lang="en" sz="2700" dirty="0">
                <a:solidFill>
                  <a:srgbClr val="231F20"/>
                </a:solidFill>
                <a:latin typeface="Calibri" panose="020F0502020204030204" pitchFamily="34" charset="0"/>
                <a:ea typeface="Calibri" panose="020F0502020204030204" pitchFamily="34" charset="0"/>
              </a:rPr>
              <a:t>:</a:t>
            </a:r>
            <a:endParaRPr lang="uk-UA" sz="2700" dirty="0">
              <a:latin typeface="Calibri" panose="020F0502020204030204" pitchFamily="34" charset="0"/>
              <a:ea typeface="Calibri" panose="020F0502020204030204" pitchFamily="34" charset="0"/>
            </a:endParaRPr>
          </a:p>
          <a:p>
            <a:pPr marL="428625" indent="-428625">
              <a:lnSpc>
                <a:spcPts val="2843"/>
              </a:lnSpc>
              <a:buClr>
                <a:srgbClr val="231F20"/>
              </a:buClr>
              <a:buSzPts val="1650"/>
              <a:buFont typeface="Wingdings" panose="05000000000000000000" pitchFamily="2" charset="2"/>
              <a:buChar char="ü"/>
              <a:tabLst>
                <a:tab pos="919163" algn="l"/>
              </a:tabLst>
            </a:pPr>
            <a:r>
              <a:rPr lang="en" sz="2700" dirty="0">
                <a:solidFill>
                  <a:srgbClr val="231F20"/>
                </a:solidFill>
                <a:latin typeface="Calibri" panose="020F0502020204030204" pitchFamily="34" charset="0"/>
                <a:ea typeface="Tahoma" panose="020B0604030504040204" pitchFamily="34" charset="0"/>
              </a:rPr>
              <a:t>ways</a:t>
            </a:r>
            <a:r>
              <a:rPr lang="en" sz="2700" spc="-3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and</a:t>
            </a:r>
            <a:r>
              <a:rPr lang="en" sz="2700" spc="-23"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means</a:t>
            </a:r>
            <a:r>
              <a:rPr lang="en" sz="2700" spc="-23"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implementation;</a:t>
            </a:r>
            <a:endParaRPr lang="uk-UA" dirty="0">
              <a:latin typeface="Calibri" panose="020F0502020204030204" pitchFamily="34" charset="0"/>
              <a:ea typeface="Tahoma" panose="020B0604030504040204" pitchFamily="34" charset="0"/>
            </a:endParaRPr>
          </a:p>
          <a:p>
            <a:pPr marL="428625" indent="-428625">
              <a:lnSpc>
                <a:spcPts val="2940"/>
              </a:lnSpc>
              <a:buClr>
                <a:srgbClr val="231F20"/>
              </a:buClr>
              <a:buSzPts val="1650"/>
              <a:buFont typeface="Wingdings" panose="05000000000000000000" pitchFamily="2" charset="2"/>
              <a:buChar char="ü"/>
              <a:tabLst>
                <a:tab pos="919163" algn="l"/>
              </a:tabLst>
            </a:pPr>
            <a:r>
              <a:rPr lang="en" sz="2700" dirty="0">
                <a:solidFill>
                  <a:srgbClr val="231F20"/>
                </a:solidFill>
                <a:latin typeface="Calibri" panose="020F0502020204030204" pitchFamily="34" charset="0"/>
                <a:ea typeface="Tahoma" panose="020B0604030504040204" pitchFamily="34" charset="0"/>
              </a:rPr>
              <a:t>necessary</a:t>
            </a:r>
            <a:r>
              <a:rPr lang="en" sz="2700" spc="-90"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resource;</a:t>
            </a:r>
            <a:endParaRPr lang="uk-UA" dirty="0">
              <a:latin typeface="Calibri" panose="020F0502020204030204" pitchFamily="34" charset="0"/>
              <a:ea typeface="Tahoma" panose="020B0604030504040204" pitchFamily="34" charset="0"/>
            </a:endParaRPr>
          </a:p>
          <a:p>
            <a:pPr marL="428625" indent="-428625">
              <a:lnSpc>
                <a:spcPts val="2940"/>
              </a:lnSpc>
              <a:buClr>
                <a:srgbClr val="231F20"/>
              </a:buClr>
              <a:buSzPts val="1650"/>
              <a:buFont typeface="Wingdings" panose="05000000000000000000" pitchFamily="2" charset="2"/>
              <a:buChar char="ü"/>
              <a:tabLst>
                <a:tab pos="919163" algn="l"/>
              </a:tabLst>
            </a:pPr>
            <a:r>
              <a:rPr lang="en" sz="2700" dirty="0">
                <a:solidFill>
                  <a:srgbClr val="231F20"/>
                </a:solidFill>
                <a:latin typeface="Calibri" panose="020F0502020204030204" pitchFamily="34" charset="0"/>
                <a:ea typeface="Tahoma" panose="020B0604030504040204" pitchFamily="34" charset="0"/>
              </a:rPr>
              <a:t>deadlines</a:t>
            </a:r>
            <a:r>
              <a:rPr lang="en" sz="2700" spc="45"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implementation</a:t>
            </a:r>
            <a:r>
              <a:rPr lang="en" sz="2700" spc="53"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by</a:t>
            </a:r>
            <a:r>
              <a:rPr lang="en" sz="2700" spc="45"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each</a:t>
            </a:r>
            <a:r>
              <a:rPr lang="en" sz="2700" spc="53"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with</a:t>
            </a:r>
            <a:r>
              <a:rPr lang="en" sz="2700" spc="53"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positions;</a:t>
            </a:r>
            <a:endParaRPr lang="uk-UA" dirty="0">
              <a:latin typeface="Calibri" panose="020F0502020204030204" pitchFamily="34" charset="0"/>
              <a:ea typeface="Tahoma" panose="020B0604030504040204" pitchFamily="34" charset="0"/>
            </a:endParaRPr>
          </a:p>
          <a:p>
            <a:pPr marL="428625" indent="-428625">
              <a:lnSpc>
                <a:spcPts val="2940"/>
              </a:lnSpc>
              <a:buClr>
                <a:srgbClr val="231F20"/>
              </a:buClr>
              <a:buSzPts val="1650"/>
              <a:buFont typeface="Wingdings" panose="05000000000000000000" pitchFamily="2" charset="2"/>
              <a:buChar char="ü"/>
              <a:tabLst>
                <a:tab pos="919163" algn="l"/>
              </a:tabLst>
            </a:pPr>
            <a:r>
              <a:rPr lang="en" sz="2700" dirty="0">
                <a:solidFill>
                  <a:srgbClr val="231F20"/>
                </a:solidFill>
                <a:latin typeface="Calibri" panose="020F0502020204030204" pitchFamily="34" charset="0"/>
                <a:ea typeface="Tahoma" panose="020B0604030504040204" pitchFamily="34" charset="0"/>
              </a:rPr>
              <a:t>specific</a:t>
            </a:r>
            <a:r>
              <a:rPr lang="en" sz="2700" spc="270"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performers;</a:t>
            </a:r>
            <a:endParaRPr lang="uk-UA" dirty="0">
              <a:latin typeface="Calibri" panose="020F0502020204030204" pitchFamily="34" charset="0"/>
              <a:ea typeface="Tahoma" panose="020B0604030504040204" pitchFamily="34" charset="0"/>
            </a:endParaRPr>
          </a:p>
          <a:p>
            <a:pPr marL="428625" marR="171450" indent="-428625" algn="just">
              <a:lnSpc>
                <a:spcPct val="96000"/>
              </a:lnSpc>
              <a:buClr>
                <a:srgbClr val="231F20"/>
              </a:buClr>
              <a:buSzPts val="1650"/>
              <a:buFont typeface="Wingdings" panose="05000000000000000000" pitchFamily="2" charset="2"/>
              <a:buChar char="ü"/>
              <a:tabLst>
                <a:tab pos="918210" algn="l"/>
              </a:tabLst>
            </a:pPr>
            <a:r>
              <a:rPr lang="en" sz="2700" dirty="0">
                <a:solidFill>
                  <a:srgbClr val="231F20"/>
                </a:solidFill>
                <a:latin typeface="Calibri" panose="020F0502020204030204" pitchFamily="34" charset="0"/>
                <a:ea typeface="Tahoma" panose="020B0604030504040204" pitchFamily="34" charset="0"/>
              </a:rPr>
              <a:t>forms of control and accounting of intermediate and final </a:t>
            </a:r>
            <a:r>
              <a:rPr lang="en" sz="2700" spc="-15" dirty="0">
                <a:solidFill>
                  <a:srgbClr val="231F20"/>
                </a:solidFill>
                <a:latin typeface="Calibri" panose="020F0502020204030204" pitchFamily="34" charset="0"/>
                <a:ea typeface="Tahoma" panose="020B0604030504040204" pitchFamily="34" charset="0"/>
              </a:rPr>
              <a:t>results;</a:t>
            </a:r>
            <a:endParaRPr lang="uk-UA" dirty="0">
              <a:latin typeface="Calibri" panose="020F0502020204030204" pitchFamily="34" charset="0"/>
              <a:ea typeface="Tahoma" panose="020B0604030504040204" pitchFamily="34" charset="0"/>
            </a:endParaRPr>
          </a:p>
          <a:p>
            <a:pPr marL="428625" indent="-428625" algn="just">
              <a:lnSpc>
                <a:spcPts val="2873"/>
              </a:lnSpc>
              <a:buClr>
                <a:srgbClr val="231F20"/>
              </a:buClr>
              <a:buSzPts val="1650"/>
              <a:buFont typeface="Wingdings" panose="05000000000000000000" pitchFamily="2" charset="2"/>
              <a:buChar char="ü"/>
              <a:tabLst>
                <a:tab pos="919163" algn="l"/>
              </a:tabLst>
            </a:pPr>
            <a:r>
              <a:rPr lang="en" sz="2700" spc="-15" dirty="0">
                <a:solidFill>
                  <a:srgbClr val="231F20"/>
                </a:solidFill>
                <a:latin typeface="Calibri" panose="020F0502020204030204" pitchFamily="34" charset="0"/>
                <a:ea typeface="Tahoma" panose="020B0604030504040204" pitchFamily="34" charset="0"/>
              </a:rPr>
              <a:t>order</a:t>
            </a:r>
            <a:r>
              <a:rPr lang="en" sz="2700" spc="-53"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interactions</a:t>
            </a:r>
            <a:r>
              <a:rPr lang="en" sz="2700" spc="-53" dirty="0">
                <a:solidFill>
                  <a:srgbClr val="231F20"/>
                </a:solidFill>
                <a:latin typeface="Calibri" panose="020F0502020204030204" pitchFamily="34" charset="0"/>
                <a:ea typeface="Tahoma" panose="020B0604030504040204" pitchFamily="34" charset="0"/>
              </a:rPr>
              <a:t> </a:t>
            </a:r>
            <a:r>
              <a:rPr lang="en" sz="2700" spc="-15" dirty="0">
                <a:solidFill>
                  <a:srgbClr val="231F20"/>
                </a:solidFill>
                <a:latin typeface="Calibri" panose="020F0502020204030204" pitchFamily="34" charset="0"/>
                <a:ea typeface="Tahoma" panose="020B0604030504040204" pitchFamily="34" charset="0"/>
              </a:rPr>
              <a:t>performers;</a:t>
            </a:r>
            <a:endParaRPr lang="uk-UA" dirty="0">
              <a:latin typeface="Calibri" panose="020F0502020204030204" pitchFamily="34" charset="0"/>
              <a:ea typeface="Tahoma" panose="020B0604030504040204" pitchFamily="34" charset="0"/>
            </a:endParaRPr>
          </a:p>
          <a:p>
            <a:pPr marL="428625" marR="165735" indent="-428625" algn="just">
              <a:lnSpc>
                <a:spcPct val="96000"/>
              </a:lnSpc>
              <a:buClr>
                <a:srgbClr val="231F20"/>
              </a:buClr>
              <a:buSzPts val="1650"/>
              <a:buFont typeface="Wingdings" panose="05000000000000000000" pitchFamily="2" charset="2"/>
              <a:buChar char="ü"/>
              <a:tabLst>
                <a:tab pos="918210" algn="l"/>
              </a:tabLst>
            </a:pPr>
            <a:r>
              <a:rPr lang="en" sz="2700" dirty="0">
                <a:solidFill>
                  <a:srgbClr val="231F20"/>
                </a:solidFill>
                <a:latin typeface="Calibri" panose="020F0502020204030204" pitchFamily="34" charset="0"/>
                <a:ea typeface="Tahoma" panose="020B0604030504040204" pitchFamily="34" charset="0"/>
              </a:rPr>
              <a:t>legality</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documents,</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which</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can</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be</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received</a:t>
            </a:r>
            <a:r>
              <a:rPr lang="en" sz="2700" spc="300" dirty="0">
                <a:solidFill>
                  <a:srgbClr val="231F20"/>
                </a:solidFill>
                <a:latin typeface="Calibri" panose="020F0502020204030204" pitchFamily="34" charset="0"/>
                <a:ea typeface="Tahoma" panose="020B0604030504040204" pitchFamily="34" charset="0"/>
              </a:rPr>
              <a:t> </a:t>
            </a:r>
            <a:r>
              <a:rPr lang="en" sz="2700" dirty="0">
                <a:solidFill>
                  <a:srgbClr val="231F20"/>
                </a:solidFill>
                <a:latin typeface="Calibri" panose="020F0502020204030204" pitchFamily="34" charset="0"/>
                <a:ea typeface="Tahoma" panose="020B0604030504040204" pitchFamily="34" charset="0"/>
              </a:rPr>
              <a:t>in the process of implementing a decision, etc.</a:t>
            </a:r>
            <a:endParaRPr lang="uk-UA" dirty="0">
              <a:latin typeface="Calibri" panose="020F0502020204030204" pitchFamily="34" charset="0"/>
              <a:ea typeface="Tahoma" panose="020B0604030504040204" pitchFamily="34" charset="0"/>
            </a:endParaRPr>
          </a:p>
        </p:txBody>
      </p:sp>
      <p:pic>
        <p:nvPicPr>
          <p:cNvPr id="3074" name="Picture 2" descr="Предмет Метод прийняття управлінських рішен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3761" y="6655669"/>
            <a:ext cx="3553607" cy="3553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113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2672" y="282960"/>
            <a:ext cx="10858500" cy="1047504"/>
          </a:xfrm>
        </p:spPr>
        <p:txBody>
          <a:bodyPr>
            <a:normAutofit/>
          </a:bodyPr>
          <a:lstStyle/>
          <a:p>
            <a:pPr algn="ctr"/>
            <a:r>
              <a:rPr lang="en" dirty="0" smtClean="0"/>
              <a:t>Management decision functions</a:t>
            </a:r>
            <a:endParaRPr lang="ru-RU" dirty="0"/>
          </a:p>
        </p:txBody>
      </p:sp>
      <p:graphicFrame>
        <p:nvGraphicFramePr>
          <p:cNvPr id="4" name="Схема 3"/>
          <p:cNvGraphicFramePr/>
          <p:nvPr>
            <p:extLst/>
          </p:nvPr>
        </p:nvGraphicFramePr>
        <p:xfrm>
          <a:off x="3347610" y="2227176"/>
          <a:ext cx="10188624" cy="6504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573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42900"/>
            <a:ext cx="8229600" cy="1143000"/>
          </a:xfrm>
        </p:spPr>
        <p:txBody>
          <a:bodyPr>
            <a:normAutofit fontScale="90000"/>
          </a:bodyPr>
          <a:lstStyle/>
          <a:p>
            <a:pPr algn="ctr"/>
            <a:r>
              <a:rPr lang="en" dirty="0" smtClean="0"/>
              <a:t>Characteristics of intuitive solutions</a:t>
            </a:r>
            <a:endParaRPr lang="ru-RU" dirty="0"/>
          </a:p>
        </p:txBody>
      </p:sp>
      <p:sp>
        <p:nvSpPr>
          <p:cNvPr id="4" name="Скругленный прямоугольник 3"/>
          <p:cNvSpPr/>
          <p:nvPr/>
        </p:nvSpPr>
        <p:spPr>
          <a:xfrm>
            <a:off x="2771292" y="2335188"/>
            <a:ext cx="11665296" cy="43204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 sz="2700" b="1" dirty="0"/>
              <a:t>An intuitive decision </a:t>
            </a:r>
            <a:r>
              <a:rPr lang="en" sz="2700" dirty="0"/>
              <a:t>is a choice made solely on the basis of a feeling that it is the right one. The decision maker does not consciously weigh the pros and cons of each alternative and does not need to understand the situation. The manager simply makes a choice. Management expert Peter </a:t>
            </a:r>
            <a:r>
              <a:rPr lang="en" sz="2700" dirty="0" err="1"/>
              <a:t>Schoderbeck </a:t>
            </a:r>
            <a:r>
              <a:rPr lang="en" sz="2700" dirty="0"/>
              <a:t>points out that while increasing the amount of information about a problem can significantly help middle managers make decisions, senior managers still have to rely on intuition.</a:t>
            </a:r>
          </a:p>
        </p:txBody>
      </p:sp>
      <p:pic>
        <p:nvPicPr>
          <p:cNvPr id="4098" name="Picture 2" descr="Прийняття рішень: як спростити процес і зробити його ефективнішим —  Forbes.u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1653" y="6979705"/>
            <a:ext cx="5489339" cy="288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114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5328" y="282960"/>
            <a:ext cx="10858500" cy="831480"/>
          </a:xfrm>
        </p:spPr>
        <p:txBody>
          <a:bodyPr>
            <a:normAutofit/>
          </a:bodyPr>
          <a:lstStyle/>
          <a:p>
            <a:pPr algn="ctr"/>
            <a:r>
              <a:rPr lang="en" sz="4800" dirty="0"/>
              <a:t>Decisions based on judgments</a:t>
            </a:r>
            <a:endParaRPr lang="ru-RU" sz="4800" dirty="0"/>
          </a:p>
        </p:txBody>
      </p:sp>
      <p:sp>
        <p:nvSpPr>
          <p:cNvPr id="4" name="Скругленный прямоугольник 3"/>
          <p:cNvSpPr/>
          <p:nvPr/>
        </p:nvSpPr>
        <p:spPr>
          <a:xfrm>
            <a:off x="2663280" y="1363080"/>
            <a:ext cx="7776864" cy="874897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 sz="2400" b="1" dirty="0"/>
              <a:t>Judgmental decisions </a:t>
            </a:r>
            <a:r>
              <a:rPr lang="en" sz="2400" dirty="0"/>
              <a:t>are choices based on knowledge or experience. The manager uses knowledge of what has happened in similar situations before to predict the outcome of alternative choices in the current situation. Using common sense, </a:t>
            </a:r>
            <a:r>
              <a:rPr lang="en" sz="2400" b="1" dirty="0"/>
              <a:t>he chooses the alternative that has been successful in the past.</a:t>
            </a:r>
          </a:p>
          <a:p>
            <a:pPr algn="just"/>
            <a:r>
              <a:rPr lang="en" sz="2400" dirty="0"/>
              <a:t>Since a judgment decision is made in the manager's head, it has the great advantage of being </a:t>
            </a:r>
            <a:r>
              <a:rPr lang="en" sz="2400" b="1" dirty="0"/>
              <a:t>quick and cheap . It relies on common sense </a:t>
            </a:r>
            <a:r>
              <a:rPr lang="en" sz="2400" dirty="0"/>
              <a:t>, but true common sense is </a:t>
            </a:r>
            <a:r>
              <a:rPr lang="en" sz="2400" dirty="0" err="1"/>
              <a:t>rare </a:t>
            </a:r>
            <a:r>
              <a:rPr lang="en" sz="2400" dirty="0"/>
              <a:t>. This is especially true when dealing with people, since the situation is often distorted by human needs and other factors. But judgment alone will not be enough to make a decision when </a:t>
            </a:r>
            <a:r>
              <a:rPr lang="en" sz="2400" u="sng" dirty="0"/>
              <a:t>the situation is unique or very complex.</a:t>
            </a:r>
          </a:p>
        </p:txBody>
      </p:sp>
      <p:pic>
        <p:nvPicPr>
          <p:cNvPr id="5122" name="Picture 2" descr="Актуальні бізнес ідеї та бізнес проекти для відкриття бізнесу в Україні у  2024 році InVenture"/>
          <p:cNvPicPr>
            <a:picLocks noChangeAspect="1" noChangeArrowheads="1"/>
          </p:cNvPicPr>
          <p:nvPr/>
        </p:nvPicPr>
        <p:blipFill rotWithShape="1">
          <a:blip r:embed="rId2">
            <a:extLst>
              <a:ext uri="{28A0092B-C50C-407E-A947-70E740481C1C}">
                <a14:useLocalDpi xmlns:a14="http://schemas.microsoft.com/office/drawing/2010/main" val="0"/>
              </a:ext>
            </a:extLst>
          </a:blip>
          <a:srcRect l="16675" r="18187"/>
          <a:stretch/>
        </p:blipFill>
        <p:spPr bwMode="auto">
          <a:xfrm>
            <a:off x="10656168" y="3523320"/>
            <a:ext cx="3672408" cy="4526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23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95363"/>
          </a:xfrm>
          <a:prstGeom prst="rect">
            <a:avLst/>
          </a:prstGeom>
        </p:spPr>
        <p:txBody>
          <a:bodyPr wrap="square" lIns="0" tIns="0" rIns="0" bIns="0" rtlCol="0" anchor="t">
            <a:spAutoFit/>
          </a:bodyPr>
          <a:lstStyle/>
          <a:p>
            <a:pPr algn="ctr">
              <a:lnSpc>
                <a:spcPts val="6999"/>
              </a:lnSpc>
            </a:pPr>
            <a:r>
              <a:rPr lang="en" sz="4000" b="1" dirty="0" smtClean="0">
                <a:solidFill>
                  <a:srgbClr val="293A54"/>
                </a:solidFill>
                <a:latin typeface="Poppins Bold"/>
                <a:ea typeface="Poppins Bold"/>
                <a:cs typeface="Poppins Bold"/>
                <a:sym typeface="Poppins Bold"/>
              </a:rPr>
              <a:t>Specifics of management in pharmaceutical institutions</a:t>
            </a:r>
            <a:endParaRPr lang="uk-UA" sz="4000" b="1" dirty="0">
              <a:solidFill>
                <a:srgbClr val="293A54"/>
              </a:solidFill>
              <a:latin typeface="Poppins Bold"/>
              <a:ea typeface="Poppins Bold"/>
              <a:cs typeface="Poppins Bold"/>
              <a:sym typeface="Poppins Bold"/>
            </a:endParaRPr>
          </a:p>
        </p:txBody>
      </p:sp>
      <p:sp>
        <p:nvSpPr>
          <p:cNvPr id="17" name="TextBox 17"/>
          <p:cNvSpPr txBox="1"/>
          <p:nvPr/>
        </p:nvSpPr>
        <p:spPr>
          <a:xfrm>
            <a:off x="1793924" y="5662062"/>
            <a:ext cx="2919900" cy="1641475"/>
          </a:xfrm>
          <a:prstGeom prst="rect">
            <a:avLst/>
          </a:prstGeom>
        </p:spPr>
        <p:txBody>
          <a:bodyPr wrap="square" lIns="0" tIns="0" rIns="0" bIns="0" rtlCol="0" anchor="t">
            <a:spAutoFit/>
          </a:bodyPr>
          <a:lstStyle/>
          <a:p>
            <a:pPr algn="ctr">
              <a:lnSpc>
                <a:spcPts val="3220"/>
              </a:lnSpc>
            </a:pPr>
            <a:r>
              <a:rPr lang="en" sz="2400" dirty="0" smtClean="0"/>
              <a:t>combination of trade and medical and social functions;</a:t>
            </a:r>
            <a:endParaRPr lang="uk-UA"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a:t>strict government regulation;</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1583126"/>
          </a:xfrm>
          <a:prstGeom prst="rect">
            <a:avLst/>
          </a:prstGeom>
        </p:spPr>
        <p:txBody>
          <a:bodyPr lIns="0" tIns="0" rIns="0" bIns="0" rtlCol="0" anchor="t">
            <a:spAutoFit/>
          </a:bodyPr>
          <a:lstStyle/>
          <a:p>
            <a:pPr algn="ctr">
              <a:lnSpc>
                <a:spcPts val="3092"/>
              </a:lnSpc>
            </a:pPr>
            <a:r>
              <a:rPr lang="en" sz="2400" dirty="0" smtClean="0"/>
              <a:t>increased responsibility for the consequences of management decisions;</a:t>
            </a:r>
            <a:endParaRPr lang="uk-UA"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20847"/>
          </a:xfrm>
          <a:prstGeom prst="rect">
            <a:avLst/>
          </a:prstGeom>
        </p:spPr>
        <p:txBody>
          <a:bodyPr lIns="0" tIns="0" rIns="0" bIns="0" rtlCol="0" anchor="t">
            <a:spAutoFit/>
          </a:bodyPr>
          <a:lstStyle/>
          <a:p>
            <a:pPr algn="ctr">
              <a:lnSpc>
                <a:spcPts val="3220"/>
              </a:lnSpc>
            </a:pPr>
            <a:r>
              <a:rPr lang="en" sz="2400" dirty="0"/>
              <a:t>the need to adhere to professional ethics.</a:t>
            </a:r>
            <a:endParaRPr lang="en-US" sz="23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3438694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6230836" y="58316"/>
            <a:ext cx="3146757" cy="2393321"/>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33669" y="2595980"/>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08545"/>
          </a:xfrm>
          <a:prstGeom prst="rect">
            <a:avLst/>
          </a:prstGeom>
        </p:spPr>
        <p:txBody>
          <a:bodyPr wrap="square" lIns="0" tIns="0" rIns="0" bIns="0" rtlCol="0" anchor="t">
            <a:spAutoFit/>
          </a:bodyPr>
          <a:lstStyle/>
          <a:p>
            <a:pPr algn="ctr">
              <a:lnSpc>
                <a:spcPts val="6999"/>
              </a:lnSpc>
            </a:pPr>
            <a:r>
              <a:rPr lang="en" sz="4000" b="1" dirty="0" smtClean="0">
                <a:solidFill>
                  <a:srgbClr val="293A54"/>
                </a:solidFill>
                <a:latin typeface="Poppins Bold"/>
                <a:ea typeface="Poppins Bold"/>
                <a:cs typeface="Poppins Bold"/>
                <a:sym typeface="Poppins Bold"/>
              </a:rPr>
              <a:t>The relationship between management and quality of pharmaceutical services</a:t>
            </a:r>
            <a:endParaRPr lang="uk-UA" sz="4000"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1220847"/>
          </a:xfrm>
          <a:prstGeom prst="rect">
            <a:avLst/>
          </a:prstGeom>
        </p:spPr>
        <p:txBody>
          <a:bodyPr lIns="0" tIns="0" rIns="0" bIns="0" rtlCol="0" anchor="t">
            <a:spAutoFit/>
          </a:bodyPr>
          <a:lstStyle/>
          <a:p>
            <a:pPr algn="ctr">
              <a:lnSpc>
                <a:spcPts val="3220"/>
              </a:lnSpc>
            </a:pPr>
            <a:r>
              <a:rPr lang="en" sz="2400" dirty="0"/>
              <a:t>availability of medicines;</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a:t>level of pharmaceutical care;</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788036"/>
          </a:xfrm>
          <a:prstGeom prst="rect">
            <a:avLst/>
          </a:prstGeom>
        </p:spPr>
        <p:txBody>
          <a:bodyPr lIns="0" tIns="0" rIns="0" bIns="0" rtlCol="0" anchor="t">
            <a:spAutoFit/>
          </a:bodyPr>
          <a:lstStyle/>
          <a:p>
            <a:pPr algn="ctr">
              <a:lnSpc>
                <a:spcPts val="3092"/>
              </a:lnSpc>
            </a:pPr>
            <a:r>
              <a:rPr lang="en" sz="2400" dirty="0"/>
              <a:t>safety of drug use;</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31106"/>
          </a:xfrm>
          <a:prstGeom prst="rect">
            <a:avLst/>
          </a:prstGeom>
        </p:spPr>
        <p:txBody>
          <a:bodyPr lIns="0" tIns="0" rIns="0" bIns="0" rtlCol="0" anchor="t">
            <a:spAutoFit/>
          </a:bodyPr>
          <a:lstStyle/>
          <a:p>
            <a:pPr algn="ctr">
              <a:lnSpc>
                <a:spcPts val="3220"/>
              </a:lnSpc>
            </a:pPr>
            <a:r>
              <a:rPr lang="en" sz="2400" dirty="0"/>
              <a:t>satisfaction </a:t>
            </a:r>
            <a:r>
              <a:rPr lang="en" sz="2400" dirty="0" smtClean="0"/>
              <a:t>and, as a result, the reputation of the pharmacy</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1828800" y="8172103"/>
            <a:ext cx="14477999" cy="58477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spcAft>
                <a:spcPts val="0"/>
              </a:spcAft>
            </a:pPr>
            <a:r>
              <a:rPr lang="en" sz="3200" dirty="0" smtClean="0">
                <a:latin typeface="Times New Roman" panose="02020603050405020304" pitchFamily="18" charset="0"/>
                <a:ea typeface="Times New Roman" panose="02020603050405020304" pitchFamily="18" charset="0"/>
              </a:rPr>
              <a:t>The quality of pharmaceutical services is the result of </a:t>
            </a:r>
            <a:r>
              <a:rPr lang="en" sz="3200" b="1" dirty="0" smtClean="0">
                <a:latin typeface="Times New Roman" panose="02020603050405020304" pitchFamily="18" charset="0"/>
                <a:ea typeface="Times New Roman" panose="02020603050405020304" pitchFamily="18" charset="0"/>
              </a:rPr>
              <a:t>quality management decisions.</a:t>
            </a:r>
            <a:endParaRPr lang="uk-UA" sz="3200" b="1" dirty="0">
              <a:effectLst/>
              <a:latin typeface="Times New Roman" panose="02020603050405020304" pitchFamily="18" charset="0"/>
              <a:ea typeface="Times New Roman" panose="02020603050405020304" pitchFamily="18" charset="0"/>
            </a:endParaRPr>
          </a:p>
        </p:txBody>
      </p:sp>
      <p:sp>
        <p:nvSpPr>
          <p:cNvPr id="22" name="Прямоугольник 21"/>
          <p:cNvSpPr/>
          <p:nvPr/>
        </p:nvSpPr>
        <p:spPr>
          <a:xfrm>
            <a:off x="4980300" y="2922828"/>
            <a:ext cx="8355236" cy="523220"/>
          </a:xfrm>
          <a:prstGeom prst="rect">
            <a:avLst/>
          </a:prstGeom>
        </p:spPr>
        <p:txBody>
          <a:bodyPr wrap="none">
            <a:spAutoFit/>
          </a:bodyPr>
          <a:lstStyle/>
          <a:p>
            <a:r>
              <a:rPr lang="en" sz="2800" dirty="0" smtClean="0"/>
              <a:t>Effective management directly affects:</a:t>
            </a:r>
            <a:endParaRPr lang="uk-UA" sz="2800" dirty="0"/>
          </a:p>
        </p:txBody>
      </p:sp>
      <p:sp>
        <p:nvSpPr>
          <p:cNvPr id="23" name="Rectangle 1"/>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 altLang="uk-UA" sz="1800" b="0" i="0" u="none" strike="noStrike" cap="none" normalizeH="0" baseline="0" smtClean="0">
                <a:ln>
                  <a:noFill/>
                </a:ln>
                <a:solidFill>
                  <a:schemeClr val="tx1"/>
                </a:solidFill>
                <a:effectLst/>
                <a:latin typeface="Arial" panose="020B0604020202020204" pitchFamily="34" charset="0"/>
              </a:rPr>
              <a:t>patient satisfaction;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2892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618143" y="398736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8124997" y="8457943"/>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362200" y="402587"/>
            <a:ext cx="13868400" cy="1795363"/>
          </a:xfrm>
          <a:prstGeom prst="rect">
            <a:avLst/>
          </a:prstGeom>
        </p:spPr>
        <p:txBody>
          <a:bodyPr wrap="square" lIns="0" tIns="0" rIns="0" bIns="0" rtlCol="0" anchor="t">
            <a:spAutoFit/>
          </a:bodyPr>
          <a:lstStyle/>
          <a:p>
            <a:pPr algn="ctr">
              <a:lnSpc>
                <a:spcPts val="6999"/>
              </a:lnSpc>
            </a:pPr>
            <a:r>
              <a:rPr lang="en" sz="4800" b="1" dirty="0" smtClean="0">
                <a:solidFill>
                  <a:srgbClr val="293A54"/>
                </a:solidFill>
                <a:latin typeface="Poppins Bold"/>
                <a:ea typeface="Poppins Bold"/>
                <a:cs typeface="Poppins Bold"/>
                <a:sym typeface="Poppins Bold"/>
              </a:rPr>
              <a:t>The role of the pharmacist manager in the healthcare system</a:t>
            </a:r>
            <a:endParaRPr lang="uk-UA" sz="4800" b="1" dirty="0">
              <a:solidFill>
                <a:srgbClr val="293A54"/>
              </a:solidFill>
              <a:latin typeface="Poppins Bold"/>
              <a:ea typeface="Poppins Bold"/>
              <a:cs typeface="Poppins Bold"/>
              <a:sym typeface="Poppins Bold"/>
            </a:endParaRPr>
          </a:p>
        </p:txBody>
      </p:sp>
      <p:sp>
        <p:nvSpPr>
          <p:cNvPr id="17" name="TextBox 17"/>
          <p:cNvSpPr txBox="1"/>
          <p:nvPr/>
        </p:nvSpPr>
        <p:spPr>
          <a:xfrm>
            <a:off x="1790237" y="5833185"/>
            <a:ext cx="2989057" cy="820738"/>
          </a:xfrm>
          <a:prstGeom prst="rect">
            <a:avLst/>
          </a:prstGeom>
        </p:spPr>
        <p:txBody>
          <a:bodyPr wrap="square" lIns="0" tIns="0" rIns="0" bIns="0" rtlCol="0" anchor="t">
            <a:spAutoFit/>
          </a:bodyPr>
          <a:lstStyle/>
          <a:p>
            <a:pPr algn="ctr">
              <a:lnSpc>
                <a:spcPts val="3220"/>
              </a:lnSpc>
            </a:pPr>
            <a:r>
              <a:rPr lang="en" sz="2400" dirty="0"/>
              <a:t>organizer of the activities of a pharmacy;</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a:t>pharmaceutical team leader;</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1185581"/>
          </a:xfrm>
          <a:prstGeom prst="rect">
            <a:avLst/>
          </a:prstGeom>
        </p:spPr>
        <p:txBody>
          <a:bodyPr lIns="0" tIns="0" rIns="0" bIns="0" rtlCol="0" anchor="t">
            <a:spAutoFit/>
          </a:bodyPr>
          <a:lstStyle/>
          <a:p>
            <a:pPr algn="ctr">
              <a:lnSpc>
                <a:spcPts val="3092"/>
              </a:lnSpc>
            </a:pPr>
            <a:r>
              <a:rPr lang="en" sz="2400" dirty="0"/>
              <a:t>guarantor of quality of pharmaceutical services;</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20847"/>
          </a:xfrm>
          <a:prstGeom prst="rect">
            <a:avLst/>
          </a:prstGeom>
        </p:spPr>
        <p:txBody>
          <a:bodyPr lIns="0" tIns="0" rIns="0" bIns="0" rtlCol="0" anchor="t">
            <a:spAutoFit/>
          </a:bodyPr>
          <a:lstStyle/>
          <a:p>
            <a:pPr algn="ctr">
              <a:lnSpc>
                <a:spcPts val="3220"/>
              </a:lnSpc>
            </a:pPr>
            <a:r>
              <a:rPr lang="en" sz="2400" dirty="0" smtClean="0"/>
              <a:t>intermediary between the healthcare system and the patient;</a:t>
            </a:r>
            <a:endParaRPr lang="uk-UA" sz="2300" dirty="0">
              <a:solidFill>
                <a:srgbClr val="000000"/>
              </a:solidFill>
              <a:latin typeface="Garet"/>
              <a:ea typeface="Garet"/>
              <a:cs typeface="Garet"/>
              <a:sym typeface="Garet"/>
            </a:endParaRPr>
          </a:p>
        </p:txBody>
      </p:sp>
      <p:sp>
        <p:nvSpPr>
          <p:cNvPr id="21" name="Прямоугольник 20"/>
          <p:cNvSpPr/>
          <p:nvPr/>
        </p:nvSpPr>
        <p:spPr>
          <a:xfrm>
            <a:off x="6019800" y="7975006"/>
            <a:ext cx="5534763" cy="461665"/>
          </a:xfrm>
          <a:prstGeom prst="rect">
            <a:avLst/>
          </a:prstGeom>
        </p:spPr>
        <p:txBody>
          <a:bodyPr wrap="square">
            <a:spAutoFit/>
          </a:bodyPr>
          <a:lstStyle/>
          <a:p>
            <a:pPr>
              <a:spcAft>
                <a:spcPts val="0"/>
              </a:spcAft>
            </a:pPr>
            <a:r>
              <a:rPr lang="en" sz="2400" dirty="0" smtClean="0"/>
              <a:t>a carrier of professional and ethical standards.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250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01461" y="2270362"/>
            <a:ext cx="4427332" cy="4552527"/>
          </a:xfrm>
          <a:custGeom>
            <a:avLst/>
            <a:gdLst/>
            <a:ahLst/>
            <a:cxnLst/>
            <a:rect l="l" t="t" r="r" b="b"/>
            <a:pathLst>
              <a:path w="4427332" h="4552527">
                <a:moveTo>
                  <a:pt x="0" y="0"/>
                </a:moveTo>
                <a:lnTo>
                  <a:pt x="4427333" y="0"/>
                </a:lnTo>
                <a:lnTo>
                  <a:pt x="4427333" y="4552526"/>
                </a:lnTo>
                <a:lnTo>
                  <a:pt x="0" y="45525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2400" y="2162771"/>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6363121" flipH="1">
            <a:off x="13119612" y="144835"/>
            <a:ext cx="940503" cy="3271314"/>
          </a:xfrm>
          <a:custGeom>
            <a:avLst/>
            <a:gdLst/>
            <a:ahLst/>
            <a:cxnLst/>
            <a:rect l="l" t="t" r="r" b="b"/>
            <a:pathLst>
              <a:path w="940503" h="3271314">
                <a:moveTo>
                  <a:pt x="940502" y="0"/>
                </a:moveTo>
                <a:lnTo>
                  <a:pt x="0" y="0"/>
                </a:lnTo>
                <a:lnTo>
                  <a:pt x="0" y="3271313"/>
                </a:lnTo>
                <a:lnTo>
                  <a:pt x="940502" y="3271313"/>
                </a:lnTo>
                <a:lnTo>
                  <a:pt x="940502"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6657413" y="1311531"/>
            <a:ext cx="1203773" cy="300943"/>
          </a:xfrm>
          <a:custGeom>
            <a:avLst/>
            <a:gdLst/>
            <a:ahLst/>
            <a:cxnLst/>
            <a:rect l="l" t="t" r="r" b="b"/>
            <a:pathLst>
              <a:path w="1203773" h="300943">
                <a:moveTo>
                  <a:pt x="0" y="0"/>
                </a:moveTo>
                <a:lnTo>
                  <a:pt x="1203774" y="0"/>
                </a:lnTo>
                <a:lnTo>
                  <a:pt x="1203774" y="300943"/>
                </a:lnTo>
                <a:lnTo>
                  <a:pt x="0" y="30094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TextBox 8"/>
          <p:cNvSpPr txBox="1"/>
          <p:nvPr/>
        </p:nvSpPr>
        <p:spPr>
          <a:xfrm>
            <a:off x="762000" y="2274669"/>
            <a:ext cx="11125949" cy="2872581"/>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nchor="t">
            <a:spAutoFit/>
          </a:bodyPr>
          <a:lstStyle/>
          <a:p>
            <a:pPr algn="just">
              <a:lnSpc>
                <a:spcPts val="3220"/>
              </a:lnSpc>
            </a:pPr>
            <a:r>
              <a:rPr lang="en" sz="3200" dirty="0"/>
              <a:t>Healthcare management is a comprehensive management system that combines economic efficiency, social responsibility, and quality orientation. In the pharmaceutical sector, the role of management is growing, and the pharmacist manager is becoming a key figure in ensuring the sustainable development of pharmacy establishments and the healthcare system as a whole.</a:t>
            </a:r>
            <a:endParaRPr lang="en-US" sz="3200" dirty="0">
              <a:solidFill>
                <a:srgbClr val="000000"/>
              </a:solidFill>
              <a:latin typeface="Garet"/>
              <a:ea typeface="Garet"/>
              <a:cs typeface="Garet"/>
              <a:sym typeface="Garet"/>
            </a:endParaRPr>
          </a:p>
        </p:txBody>
      </p:sp>
      <p:pic>
        <p:nvPicPr>
          <p:cNvPr id="2054" name="Picture 6" descr="Сохраните сегодня 23 идей на доске «челики для презентаций» | презентация,  доски для презентаций, белые люди и т. д."/>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5600700"/>
            <a:ext cx="3342707" cy="436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134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2015</Words>
  <Application>Microsoft Office PowerPoint</Application>
  <PresentationFormat>Произвольный</PresentationFormat>
  <Paragraphs>163</Paragraphs>
  <Slides>23</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23</vt:i4>
      </vt:variant>
    </vt:vector>
  </HeadingPairs>
  <TitlesOfParts>
    <vt:vector size="32" baseType="lpstr">
      <vt:lpstr>Poppins Bold</vt:lpstr>
      <vt:lpstr>Calibri</vt:lpstr>
      <vt:lpstr>Garet</vt:lpstr>
      <vt:lpstr>Times New Roman</vt:lpstr>
      <vt:lpstr>Arial</vt:lpstr>
      <vt:lpstr>Arial MT</vt:lpstr>
      <vt:lpstr>Tahoma</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Management decision</vt:lpstr>
      <vt:lpstr>Influencing factors</vt:lpstr>
      <vt:lpstr>Three rules for making management decisions</vt:lpstr>
      <vt:lpstr>Conditions for making management decisions</vt:lpstr>
      <vt:lpstr>Conditions for making management decisions</vt:lpstr>
      <vt:lpstr>Management decision functions</vt:lpstr>
      <vt:lpstr>Characteristics of intuitive solutions</vt:lpstr>
      <vt:lpstr>Decisions based on judgments</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№1_Менеджмент в ОЗ</dc:title>
  <cp:lastModifiedBy>Учетная запись Майкрософт</cp:lastModifiedBy>
  <cp:revision>37</cp:revision>
  <dcterms:created xsi:type="dcterms:W3CDTF">2006-08-16T00:00:00Z</dcterms:created>
  <dcterms:modified xsi:type="dcterms:W3CDTF">2026-01-28T22:28:06Z</dcterms:modified>
  <dc:identifier>DAG_cGeNO-0</dc:identifier>
</cp:coreProperties>
</file>