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99" r:id="rId2"/>
    <p:sldId id="257" r:id="rId3"/>
    <p:sldId id="260" r:id="rId4"/>
    <p:sldId id="276" r:id="rId5"/>
    <p:sldId id="265" r:id="rId6"/>
    <p:sldId id="296" r:id="rId7"/>
    <p:sldId id="277" r:id="rId8"/>
    <p:sldId id="261" r:id="rId9"/>
    <p:sldId id="278" r:id="rId10"/>
    <p:sldId id="297" r:id="rId11"/>
    <p:sldId id="274" r:id="rId12"/>
    <p:sldId id="298" r:id="rId13"/>
    <p:sldId id="295" r:id="rId14"/>
  </p:sldIdLst>
  <p:sldSz cx="18288000" cy="10287000"/>
  <p:notesSz cx="6858000" cy="9144000"/>
  <p:embeddedFontLst>
    <p:embeddedFont>
      <p:font typeface="Garet" panose="020B0604020202020204" charset="-52"/>
      <p:regular r:id="rId15"/>
    </p:embeddedFont>
    <p:embeddedFont>
      <p:font typeface="Calibri" panose="020F0502020204030204" pitchFamily="34" charset="0"/>
      <p:regular r:id="rId16"/>
      <p:bold r:id="rId17"/>
      <p:italic r:id="rId18"/>
      <p:boldItalic r:id="rId19"/>
    </p:embeddedFont>
    <p:embeddedFont>
      <p:font typeface="Poppins Bold" panose="020B0604020202020204" charset="0"/>
      <p:regular r:id="rId20"/>
    </p:embeddedFont>
  </p:embeddedFontLst>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60" d="100"/>
          <a:sy n="60" d="100"/>
        </p:scale>
        <p:origin x="138" y="2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30E3B4-BBCF-4DD8-8FBB-B8D2980C0806}" type="doc">
      <dgm:prSet loTypeId="urn:microsoft.com/office/officeart/2009/3/layout/PlusandMinus" loCatId="relationship" qsTypeId="urn:microsoft.com/office/officeart/2005/8/quickstyle/simple1" qsCatId="simple" csTypeId="urn:microsoft.com/office/officeart/2005/8/colors/accent1_2" csCatId="accent1" phldr="1"/>
      <dgm:spPr/>
      <dgm:t>
        <a:bodyPr/>
        <a:lstStyle/>
        <a:p>
          <a:endParaRPr lang="uk-UA"/>
        </a:p>
      </dgm:t>
    </dgm:pt>
    <dgm:pt modelId="{8A8CF5D7-2BE2-4CE9-98FE-F40411CC8BEB}">
      <dgm:prSet phldrT="[Текст]" custT="1"/>
      <dgm:spPr/>
      <dgm:t>
        <a:bodyPr/>
        <a:lstStyle/>
        <a:p>
          <a:r>
            <a:rPr lang="en" sz="2800" dirty="0" smtClean="0"/>
            <a:t>- stability</a:t>
          </a:r>
        </a:p>
        <a:p>
          <a:r>
            <a:rPr lang="en" sz="2800" dirty="0" smtClean="0"/>
            <a:t>- social guarantees</a:t>
          </a:r>
          <a:endParaRPr lang="uk-UA" sz="2800" dirty="0"/>
        </a:p>
      </dgm:t>
    </dgm:pt>
    <dgm:pt modelId="{46E0DE01-D8E7-4F6A-84E8-42928CCF0256}" type="parTrans" cxnId="{9318F45E-E37F-45E6-BA0B-CA8A1BAC6ED9}">
      <dgm:prSet/>
      <dgm:spPr/>
      <dgm:t>
        <a:bodyPr/>
        <a:lstStyle/>
        <a:p>
          <a:endParaRPr lang="uk-UA"/>
        </a:p>
      </dgm:t>
    </dgm:pt>
    <dgm:pt modelId="{46EB2ECB-FC93-4875-B234-DF8FC95DA1E2}" type="sibTrans" cxnId="{9318F45E-E37F-45E6-BA0B-CA8A1BAC6ED9}">
      <dgm:prSet/>
      <dgm:spPr/>
      <dgm:t>
        <a:bodyPr/>
        <a:lstStyle/>
        <a:p>
          <a:endParaRPr lang="uk-UA"/>
        </a:p>
      </dgm:t>
    </dgm:pt>
    <dgm:pt modelId="{7F69E7B5-926D-444B-AC2D-605B4F2D06CD}">
      <dgm:prSet phldrT="[Текст]"/>
      <dgm:spPr/>
      <dgm:t>
        <a:bodyPr/>
        <a:lstStyle/>
        <a:p>
          <a:r>
            <a:rPr lang="en" noProof="0" dirty="0" smtClean="0"/>
            <a:t>- weak connection between work results and income level </a:t>
          </a:r>
          <a:r>
            <a:rPr lang="en" dirty="0" smtClean="0"/>
            <a:t>;</a:t>
          </a:r>
        </a:p>
        <a:p>
          <a:r>
            <a:rPr lang="en" dirty="0" smtClean="0"/>
            <a:t>- low motivational flexibility</a:t>
          </a:r>
          <a:endParaRPr lang="uk-UA" dirty="0"/>
        </a:p>
      </dgm:t>
    </dgm:pt>
    <dgm:pt modelId="{DBBBF94C-EBC2-4A1B-AEC9-A7CD047A3185}" type="parTrans" cxnId="{BF1E5733-0472-4E32-8A87-0DAB9556FA15}">
      <dgm:prSet/>
      <dgm:spPr/>
      <dgm:t>
        <a:bodyPr/>
        <a:lstStyle/>
        <a:p>
          <a:endParaRPr lang="uk-UA"/>
        </a:p>
      </dgm:t>
    </dgm:pt>
    <dgm:pt modelId="{3E95FA1C-249B-4CF6-8DE8-B9D4DB3978AF}" type="sibTrans" cxnId="{BF1E5733-0472-4E32-8A87-0DAB9556FA15}">
      <dgm:prSet/>
      <dgm:spPr/>
      <dgm:t>
        <a:bodyPr/>
        <a:lstStyle/>
        <a:p>
          <a:endParaRPr lang="uk-UA"/>
        </a:p>
      </dgm:t>
    </dgm:pt>
    <dgm:pt modelId="{05A69B27-3651-4055-9026-73A327CA5FFD}" type="pres">
      <dgm:prSet presAssocID="{F630E3B4-BBCF-4DD8-8FBB-B8D2980C0806}" presName="Name0" presStyleCnt="0">
        <dgm:presLayoutVars>
          <dgm:chMax val="2"/>
          <dgm:chPref val="2"/>
          <dgm:dir/>
          <dgm:animOne/>
          <dgm:resizeHandles val="exact"/>
        </dgm:presLayoutVars>
      </dgm:prSet>
      <dgm:spPr/>
      <dgm:t>
        <a:bodyPr/>
        <a:lstStyle/>
        <a:p>
          <a:endParaRPr lang="uk-UA"/>
        </a:p>
      </dgm:t>
    </dgm:pt>
    <dgm:pt modelId="{DD69813F-BB63-4DA9-A052-D27577D4FBF6}" type="pres">
      <dgm:prSet presAssocID="{F630E3B4-BBCF-4DD8-8FBB-B8D2980C0806}" presName="Background" presStyleLbl="bgImgPlace1" presStyleIdx="0" presStyleCnt="1">
        <dgm:style>
          <a:lnRef idx="1">
            <a:schemeClr val="accent6"/>
          </a:lnRef>
          <a:fillRef idx="2">
            <a:schemeClr val="accent6"/>
          </a:fillRef>
          <a:effectRef idx="1">
            <a:schemeClr val="accent6"/>
          </a:effectRef>
          <a:fontRef idx="minor">
            <a:schemeClr val="dk1"/>
          </a:fontRef>
        </dgm:style>
      </dgm:prSet>
      <dgm:spPr/>
    </dgm:pt>
    <dgm:pt modelId="{54CFA926-C2FA-496F-B2F3-161E43446B14}" type="pres">
      <dgm:prSet presAssocID="{F630E3B4-BBCF-4DD8-8FBB-B8D2980C0806}" presName="ParentText1" presStyleLbl="revTx" presStyleIdx="0" presStyleCnt="2">
        <dgm:presLayoutVars>
          <dgm:chMax val="0"/>
          <dgm:chPref val="0"/>
          <dgm:bulletEnabled val="1"/>
        </dgm:presLayoutVars>
      </dgm:prSet>
      <dgm:spPr/>
      <dgm:t>
        <a:bodyPr/>
        <a:lstStyle/>
        <a:p>
          <a:endParaRPr lang="uk-UA"/>
        </a:p>
      </dgm:t>
    </dgm:pt>
    <dgm:pt modelId="{568AFF4D-D891-40E0-AA9B-F44C0EEB0545}" type="pres">
      <dgm:prSet presAssocID="{F630E3B4-BBCF-4DD8-8FBB-B8D2980C0806}" presName="ParentText2" presStyleLbl="revTx" presStyleIdx="1" presStyleCnt="2">
        <dgm:presLayoutVars>
          <dgm:chMax val="0"/>
          <dgm:chPref val="0"/>
          <dgm:bulletEnabled val="1"/>
        </dgm:presLayoutVars>
      </dgm:prSet>
      <dgm:spPr/>
      <dgm:t>
        <a:bodyPr/>
        <a:lstStyle/>
        <a:p>
          <a:endParaRPr lang="uk-UA"/>
        </a:p>
      </dgm:t>
    </dgm:pt>
    <dgm:pt modelId="{7B091F22-878E-4C3E-A02C-98338E9F7FA6}" type="pres">
      <dgm:prSet presAssocID="{F630E3B4-BBCF-4DD8-8FBB-B8D2980C0806}" presName="Plus" presStyleLbl="alignNode1" presStyleIdx="0" presStyleCnt="2">
        <dgm:style>
          <a:lnRef idx="1">
            <a:schemeClr val="accent2"/>
          </a:lnRef>
          <a:fillRef idx="3">
            <a:schemeClr val="accent2"/>
          </a:fillRef>
          <a:effectRef idx="2">
            <a:schemeClr val="accent2"/>
          </a:effectRef>
          <a:fontRef idx="minor">
            <a:schemeClr val="lt1"/>
          </a:fontRef>
        </dgm:style>
      </dgm:prSet>
      <dgm:spPr/>
    </dgm:pt>
    <dgm:pt modelId="{016698AC-58C4-462B-9153-4B8392554190}" type="pres">
      <dgm:prSet presAssocID="{F630E3B4-BBCF-4DD8-8FBB-B8D2980C0806}" presName="Minus" presStyleLbl="alignNode1" presStyleIdx="1" presStyleCnt="2">
        <dgm:style>
          <a:lnRef idx="1">
            <a:schemeClr val="accent2"/>
          </a:lnRef>
          <a:fillRef idx="3">
            <a:schemeClr val="accent2"/>
          </a:fillRef>
          <a:effectRef idx="2">
            <a:schemeClr val="accent2"/>
          </a:effectRef>
          <a:fontRef idx="minor">
            <a:schemeClr val="lt1"/>
          </a:fontRef>
        </dgm:style>
      </dgm:prSet>
      <dgm:spPr/>
    </dgm:pt>
    <dgm:pt modelId="{6664DC2D-719F-4346-9790-2BA916121E96}" type="pres">
      <dgm:prSet presAssocID="{F630E3B4-BBCF-4DD8-8FBB-B8D2980C0806}" presName="Divider" presStyleLbl="parChTrans1D1" presStyleIdx="0" presStyleCnt="1"/>
      <dgm:spPr/>
    </dgm:pt>
  </dgm:ptLst>
  <dgm:cxnLst>
    <dgm:cxn modelId="{A6D22AC7-F083-4A33-9E68-A6378A51BFCA}" type="presOf" srcId="{7F69E7B5-926D-444B-AC2D-605B4F2D06CD}" destId="{568AFF4D-D891-40E0-AA9B-F44C0EEB0545}" srcOrd="0" destOrd="0" presId="urn:microsoft.com/office/officeart/2009/3/layout/PlusandMinus"/>
    <dgm:cxn modelId="{9318F45E-E37F-45E6-BA0B-CA8A1BAC6ED9}" srcId="{F630E3B4-BBCF-4DD8-8FBB-B8D2980C0806}" destId="{8A8CF5D7-2BE2-4CE9-98FE-F40411CC8BEB}" srcOrd="0" destOrd="0" parTransId="{46E0DE01-D8E7-4F6A-84E8-42928CCF0256}" sibTransId="{46EB2ECB-FC93-4875-B234-DF8FC95DA1E2}"/>
    <dgm:cxn modelId="{BF1E5733-0472-4E32-8A87-0DAB9556FA15}" srcId="{F630E3B4-BBCF-4DD8-8FBB-B8D2980C0806}" destId="{7F69E7B5-926D-444B-AC2D-605B4F2D06CD}" srcOrd="1" destOrd="0" parTransId="{DBBBF94C-EBC2-4A1B-AEC9-A7CD047A3185}" sibTransId="{3E95FA1C-249B-4CF6-8DE8-B9D4DB3978AF}"/>
    <dgm:cxn modelId="{0337C770-6422-4746-9957-A045F5A18C60}" type="presOf" srcId="{8A8CF5D7-2BE2-4CE9-98FE-F40411CC8BEB}" destId="{54CFA926-C2FA-496F-B2F3-161E43446B14}" srcOrd="0" destOrd="0" presId="urn:microsoft.com/office/officeart/2009/3/layout/PlusandMinus"/>
    <dgm:cxn modelId="{719F8120-B60A-4E24-820D-043DE6929301}" type="presOf" srcId="{F630E3B4-BBCF-4DD8-8FBB-B8D2980C0806}" destId="{05A69B27-3651-4055-9026-73A327CA5FFD}" srcOrd="0" destOrd="0" presId="urn:microsoft.com/office/officeart/2009/3/layout/PlusandMinus"/>
    <dgm:cxn modelId="{0A6B6CA3-C7E1-42A2-8BCF-EEFE600DA080}" type="presParOf" srcId="{05A69B27-3651-4055-9026-73A327CA5FFD}" destId="{DD69813F-BB63-4DA9-A052-D27577D4FBF6}" srcOrd="0" destOrd="0" presId="urn:microsoft.com/office/officeart/2009/3/layout/PlusandMinus"/>
    <dgm:cxn modelId="{188234CD-CB5D-4D3C-B40E-EE4B61D453C0}" type="presParOf" srcId="{05A69B27-3651-4055-9026-73A327CA5FFD}" destId="{54CFA926-C2FA-496F-B2F3-161E43446B14}" srcOrd="1" destOrd="0" presId="urn:microsoft.com/office/officeart/2009/3/layout/PlusandMinus"/>
    <dgm:cxn modelId="{2585317D-FF3F-47E3-A376-1DCA5D3C552A}" type="presParOf" srcId="{05A69B27-3651-4055-9026-73A327CA5FFD}" destId="{568AFF4D-D891-40E0-AA9B-F44C0EEB0545}" srcOrd="2" destOrd="0" presId="urn:microsoft.com/office/officeart/2009/3/layout/PlusandMinus"/>
    <dgm:cxn modelId="{E7AF8D91-B512-4FB4-B6D8-E6EF88C08DE8}" type="presParOf" srcId="{05A69B27-3651-4055-9026-73A327CA5FFD}" destId="{7B091F22-878E-4C3E-A02C-98338E9F7FA6}" srcOrd="3" destOrd="0" presId="urn:microsoft.com/office/officeart/2009/3/layout/PlusandMinus"/>
    <dgm:cxn modelId="{A64EDE87-5413-4AC7-A76C-275B7424BE90}" type="presParOf" srcId="{05A69B27-3651-4055-9026-73A327CA5FFD}" destId="{016698AC-58C4-462B-9153-4B8392554190}" srcOrd="4" destOrd="0" presId="urn:microsoft.com/office/officeart/2009/3/layout/PlusandMinus"/>
    <dgm:cxn modelId="{37B3BBD0-2C46-4309-B129-AEEFA60FC768}" type="presParOf" srcId="{05A69B27-3651-4055-9026-73A327CA5FFD}" destId="{6664DC2D-719F-4346-9790-2BA916121E96}" srcOrd="5" destOrd="0" presId="urn:microsoft.com/office/officeart/2009/3/layout/PlusandMinus"/>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630E3B4-BBCF-4DD8-8FBB-B8D2980C0806}" type="doc">
      <dgm:prSet loTypeId="urn:microsoft.com/office/officeart/2009/3/layout/PlusandMinus" loCatId="relationship" qsTypeId="urn:microsoft.com/office/officeart/2005/8/quickstyle/simple1" qsCatId="simple" csTypeId="urn:microsoft.com/office/officeart/2005/8/colors/accent1_2" csCatId="accent1" phldr="1"/>
      <dgm:spPr/>
      <dgm:t>
        <a:bodyPr/>
        <a:lstStyle/>
        <a:p>
          <a:endParaRPr lang="uk-UA"/>
        </a:p>
      </dgm:t>
    </dgm:pt>
    <dgm:pt modelId="{8A8CF5D7-2BE2-4CE9-98FE-F40411CC8BEB}">
      <dgm:prSet phldrT="[Текст]" custT="1"/>
      <dgm:spPr/>
      <dgm:t>
        <a:bodyPr/>
        <a:lstStyle/>
        <a:p>
          <a:r>
            <a:rPr lang="en" sz="2800" dirty="0" smtClean="0"/>
            <a:t>- High motivation</a:t>
          </a:r>
        </a:p>
        <a:p>
          <a:r>
            <a:rPr lang="en" sz="2800" dirty="0" smtClean="0"/>
            <a:t>- Result orientation</a:t>
          </a:r>
          <a:endParaRPr lang="uk-UA" sz="2800" dirty="0"/>
        </a:p>
      </dgm:t>
    </dgm:pt>
    <dgm:pt modelId="{46E0DE01-D8E7-4F6A-84E8-42928CCF0256}" type="parTrans" cxnId="{9318F45E-E37F-45E6-BA0B-CA8A1BAC6ED9}">
      <dgm:prSet/>
      <dgm:spPr/>
      <dgm:t>
        <a:bodyPr/>
        <a:lstStyle/>
        <a:p>
          <a:endParaRPr lang="uk-UA"/>
        </a:p>
      </dgm:t>
    </dgm:pt>
    <dgm:pt modelId="{46EB2ECB-FC93-4875-B234-DF8FC95DA1E2}" type="sibTrans" cxnId="{9318F45E-E37F-45E6-BA0B-CA8A1BAC6ED9}">
      <dgm:prSet/>
      <dgm:spPr/>
      <dgm:t>
        <a:bodyPr/>
        <a:lstStyle/>
        <a:p>
          <a:endParaRPr lang="uk-UA"/>
        </a:p>
      </dgm:t>
    </dgm:pt>
    <dgm:pt modelId="{7F69E7B5-926D-444B-AC2D-605B4F2D06CD}">
      <dgm:prSet phldrT="[Текст]" custT="1"/>
      <dgm:spPr/>
      <dgm:t>
        <a:bodyPr/>
        <a:lstStyle/>
        <a:p>
          <a:r>
            <a:rPr lang="en" sz="3400" noProof="0" dirty="0" smtClean="0"/>
            <a:t>- </a:t>
          </a:r>
          <a:r>
            <a:rPr lang="en" sz="2800" noProof="0" dirty="0" smtClean="0"/>
            <a:t>Possible dominance of commercialization over the principles of pharmaceutical ethics</a:t>
          </a:r>
          <a:endParaRPr lang="uk-UA" sz="2800" dirty="0"/>
        </a:p>
      </dgm:t>
    </dgm:pt>
    <dgm:pt modelId="{DBBBF94C-EBC2-4A1B-AEC9-A7CD047A3185}" type="parTrans" cxnId="{BF1E5733-0472-4E32-8A87-0DAB9556FA15}">
      <dgm:prSet/>
      <dgm:spPr/>
      <dgm:t>
        <a:bodyPr/>
        <a:lstStyle/>
        <a:p>
          <a:endParaRPr lang="uk-UA"/>
        </a:p>
      </dgm:t>
    </dgm:pt>
    <dgm:pt modelId="{3E95FA1C-249B-4CF6-8DE8-B9D4DB3978AF}" type="sibTrans" cxnId="{BF1E5733-0472-4E32-8A87-0DAB9556FA15}">
      <dgm:prSet/>
      <dgm:spPr/>
      <dgm:t>
        <a:bodyPr/>
        <a:lstStyle/>
        <a:p>
          <a:endParaRPr lang="uk-UA"/>
        </a:p>
      </dgm:t>
    </dgm:pt>
    <dgm:pt modelId="{05A69B27-3651-4055-9026-73A327CA5FFD}" type="pres">
      <dgm:prSet presAssocID="{F630E3B4-BBCF-4DD8-8FBB-B8D2980C0806}" presName="Name0" presStyleCnt="0">
        <dgm:presLayoutVars>
          <dgm:chMax val="2"/>
          <dgm:chPref val="2"/>
          <dgm:dir/>
          <dgm:animOne/>
          <dgm:resizeHandles val="exact"/>
        </dgm:presLayoutVars>
      </dgm:prSet>
      <dgm:spPr/>
      <dgm:t>
        <a:bodyPr/>
        <a:lstStyle/>
        <a:p>
          <a:endParaRPr lang="uk-UA"/>
        </a:p>
      </dgm:t>
    </dgm:pt>
    <dgm:pt modelId="{DD69813F-BB63-4DA9-A052-D27577D4FBF6}" type="pres">
      <dgm:prSet presAssocID="{F630E3B4-BBCF-4DD8-8FBB-B8D2980C0806}" presName="Background" presStyleLbl="bgImgPlace1" presStyleIdx="0" presStyleCnt="1">
        <dgm:style>
          <a:lnRef idx="1">
            <a:schemeClr val="accent6"/>
          </a:lnRef>
          <a:fillRef idx="2">
            <a:schemeClr val="accent6"/>
          </a:fillRef>
          <a:effectRef idx="1">
            <a:schemeClr val="accent6"/>
          </a:effectRef>
          <a:fontRef idx="minor">
            <a:schemeClr val="dk1"/>
          </a:fontRef>
        </dgm:style>
      </dgm:prSet>
      <dgm:spPr/>
    </dgm:pt>
    <dgm:pt modelId="{54CFA926-C2FA-496F-B2F3-161E43446B14}" type="pres">
      <dgm:prSet presAssocID="{F630E3B4-BBCF-4DD8-8FBB-B8D2980C0806}" presName="ParentText1" presStyleLbl="revTx" presStyleIdx="0" presStyleCnt="2">
        <dgm:presLayoutVars>
          <dgm:chMax val="0"/>
          <dgm:chPref val="0"/>
          <dgm:bulletEnabled val="1"/>
        </dgm:presLayoutVars>
      </dgm:prSet>
      <dgm:spPr/>
      <dgm:t>
        <a:bodyPr/>
        <a:lstStyle/>
        <a:p>
          <a:endParaRPr lang="uk-UA"/>
        </a:p>
      </dgm:t>
    </dgm:pt>
    <dgm:pt modelId="{568AFF4D-D891-40E0-AA9B-F44C0EEB0545}" type="pres">
      <dgm:prSet presAssocID="{F630E3B4-BBCF-4DD8-8FBB-B8D2980C0806}" presName="ParentText2" presStyleLbl="revTx" presStyleIdx="1" presStyleCnt="2">
        <dgm:presLayoutVars>
          <dgm:chMax val="0"/>
          <dgm:chPref val="0"/>
          <dgm:bulletEnabled val="1"/>
        </dgm:presLayoutVars>
      </dgm:prSet>
      <dgm:spPr/>
      <dgm:t>
        <a:bodyPr/>
        <a:lstStyle/>
        <a:p>
          <a:endParaRPr lang="uk-UA"/>
        </a:p>
      </dgm:t>
    </dgm:pt>
    <dgm:pt modelId="{7B091F22-878E-4C3E-A02C-98338E9F7FA6}" type="pres">
      <dgm:prSet presAssocID="{F630E3B4-BBCF-4DD8-8FBB-B8D2980C0806}" presName="Plus" presStyleLbl="alignNode1" presStyleIdx="0" presStyleCnt="2">
        <dgm:style>
          <a:lnRef idx="1">
            <a:schemeClr val="accent2"/>
          </a:lnRef>
          <a:fillRef idx="3">
            <a:schemeClr val="accent2"/>
          </a:fillRef>
          <a:effectRef idx="2">
            <a:schemeClr val="accent2"/>
          </a:effectRef>
          <a:fontRef idx="minor">
            <a:schemeClr val="lt1"/>
          </a:fontRef>
        </dgm:style>
      </dgm:prSet>
      <dgm:spPr/>
    </dgm:pt>
    <dgm:pt modelId="{016698AC-58C4-462B-9153-4B8392554190}" type="pres">
      <dgm:prSet presAssocID="{F630E3B4-BBCF-4DD8-8FBB-B8D2980C0806}" presName="Minus" presStyleLbl="alignNode1" presStyleIdx="1" presStyleCnt="2">
        <dgm:style>
          <a:lnRef idx="1">
            <a:schemeClr val="accent2"/>
          </a:lnRef>
          <a:fillRef idx="3">
            <a:schemeClr val="accent2"/>
          </a:fillRef>
          <a:effectRef idx="2">
            <a:schemeClr val="accent2"/>
          </a:effectRef>
          <a:fontRef idx="minor">
            <a:schemeClr val="lt1"/>
          </a:fontRef>
        </dgm:style>
      </dgm:prSet>
      <dgm:spPr/>
    </dgm:pt>
    <dgm:pt modelId="{6664DC2D-719F-4346-9790-2BA916121E96}" type="pres">
      <dgm:prSet presAssocID="{F630E3B4-BBCF-4DD8-8FBB-B8D2980C0806}" presName="Divider" presStyleLbl="parChTrans1D1" presStyleIdx="0" presStyleCnt="1"/>
      <dgm:spPr/>
    </dgm:pt>
  </dgm:ptLst>
  <dgm:cxnLst>
    <dgm:cxn modelId="{15470CCA-AA41-4D40-992C-28500812CAFC}" type="presOf" srcId="{8A8CF5D7-2BE2-4CE9-98FE-F40411CC8BEB}" destId="{54CFA926-C2FA-496F-B2F3-161E43446B14}" srcOrd="0" destOrd="0" presId="urn:microsoft.com/office/officeart/2009/3/layout/PlusandMinus"/>
    <dgm:cxn modelId="{6CA6DB82-2144-4C62-B3C9-F16E3BFDF02D}" type="presOf" srcId="{F630E3B4-BBCF-4DD8-8FBB-B8D2980C0806}" destId="{05A69B27-3651-4055-9026-73A327CA5FFD}" srcOrd="0" destOrd="0" presId="urn:microsoft.com/office/officeart/2009/3/layout/PlusandMinus"/>
    <dgm:cxn modelId="{9318F45E-E37F-45E6-BA0B-CA8A1BAC6ED9}" srcId="{F630E3B4-BBCF-4DD8-8FBB-B8D2980C0806}" destId="{8A8CF5D7-2BE2-4CE9-98FE-F40411CC8BEB}" srcOrd="0" destOrd="0" parTransId="{46E0DE01-D8E7-4F6A-84E8-42928CCF0256}" sibTransId="{46EB2ECB-FC93-4875-B234-DF8FC95DA1E2}"/>
    <dgm:cxn modelId="{84E718E1-F520-4C9C-B08D-4A814A2AF24F}" type="presOf" srcId="{7F69E7B5-926D-444B-AC2D-605B4F2D06CD}" destId="{568AFF4D-D891-40E0-AA9B-F44C0EEB0545}" srcOrd="0" destOrd="0" presId="urn:microsoft.com/office/officeart/2009/3/layout/PlusandMinus"/>
    <dgm:cxn modelId="{BF1E5733-0472-4E32-8A87-0DAB9556FA15}" srcId="{F630E3B4-BBCF-4DD8-8FBB-B8D2980C0806}" destId="{7F69E7B5-926D-444B-AC2D-605B4F2D06CD}" srcOrd="1" destOrd="0" parTransId="{DBBBF94C-EBC2-4A1B-AEC9-A7CD047A3185}" sibTransId="{3E95FA1C-249B-4CF6-8DE8-B9D4DB3978AF}"/>
    <dgm:cxn modelId="{13302D87-B3F8-4407-AE0F-50C499A72C60}" type="presParOf" srcId="{05A69B27-3651-4055-9026-73A327CA5FFD}" destId="{DD69813F-BB63-4DA9-A052-D27577D4FBF6}" srcOrd="0" destOrd="0" presId="urn:microsoft.com/office/officeart/2009/3/layout/PlusandMinus"/>
    <dgm:cxn modelId="{D5C90449-0922-4B89-B357-7DF237BC8A49}" type="presParOf" srcId="{05A69B27-3651-4055-9026-73A327CA5FFD}" destId="{54CFA926-C2FA-496F-B2F3-161E43446B14}" srcOrd="1" destOrd="0" presId="urn:microsoft.com/office/officeart/2009/3/layout/PlusandMinus"/>
    <dgm:cxn modelId="{F525A962-EE5D-4532-8423-E6A348BAE0BB}" type="presParOf" srcId="{05A69B27-3651-4055-9026-73A327CA5FFD}" destId="{568AFF4D-D891-40E0-AA9B-F44C0EEB0545}" srcOrd="2" destOrd="0" presId="urn:microsoft.com/office/officeart/2009/3/layout/PlusandMinus"/>
    <dgm:cxn modelId="{78762B7B-63A7-4889-97F8-952D414B8C8B}" type="presParOf" srcId="{05A69B27-3651-4055-9026-73A327CA5FFD}" destId="{7B091F22-878E-4C3E-A02C-98338E9F7FA6}" srcOrd="3" destOrd="0" presId="urn:microsoft.com/office/officeart/2009/3/layout/PlusandMinus"/>
    <dgm:cxn modelId="{1A742B19-AAFA-4DCF-B613-33714820A4CF}" type="presParOf" srcId="{05A69B27-3651-4055-9026-73A327CA5FFD}" destId="{016698AC-58C4-462B-9153-4B8392554190}" srcOrd="4" destOrd="0" presId="urn:microsoft.com/office/officeart/2009/3/layout/PlusandMinus"/>
    <dgm:cxn modelId="{8FCF4E1A-6948-432A-B4EB-9FACDBE691D2}" type="presParOf" srcId="{05A69B27-3651-4055-9026-73A327CA5FFD}" destId="{6664DC2D-719F-4346-9790-2BA916121E96}" srcOrd="5" destOrd="0" presId="urn:microsoft.com/office/officeart/2009/3/layout/PlusandMinus"/>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69813F-BB63-4DA9-A052-D27577D4FBF6}">
      <dsp:nvSpPr>
        <dsp:cNvPr id="0" name=""/>
        <dsp:cNvSpPr/>
      </dsp:nvSpPr>
      <dsp:spPr>
        <a:xfrm>
          <a:off x="713231" y="1102287"/>
          <a:ext cx="6894576" cy="3563074"/>
        </a:xfrm>
        <a:prstGeom prst="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sp>
    <dsp:sp modelId="{54CFA926-C2FA-496F-B2F3-161E43446B14}">
      <dsp:nvSpPr>
        <dsp:cNvPr id="0" name=""/>
        <dsp:cNvSpPr/>
      </dsp:nvSpPr>
      <dsp:spPr>
        <a:xfrm>
          <a:off x="919276" y="1518993"/>
          <a:ext cx="3201619" cy="30481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1244600">
            <a:lnSpc>
              <a:spcPct val="90000"/>
            </a:lnSpc>
            <a:spcBef>
              <a:spcPct val="0"/>
            </a:spcBef>
            <a:spcAft>
              <a:spcPct val="35000"/>
            </a:spcAft>
          </a:pPr>
          <a:r>
            <a:rPr lang="en" sz="2800" kern="1200" dirty="0" smtClean="0"/>
            <a:t>- stability</a:t>
          </a:r>
        </a:p>
        <a:p>
          <a:pPr lvl="0" algn="l" defTabSz="1244600">
            <a:lnSpc>
              <a:spcPct val="90000"/>
            </a:lnSpc>
            <a:spcBef>
              <a:spcPct val="0"/>
            </a:spcBef>
            <a:spcAft>
              <a:spcPct val="35000"/>
            </a:spcAft>
          </a:pPr>
          <a:r>
            <a:rPr lang="en" sz="2800" kern="1200" dirty="0" smtClean="0"/>
            <a:t>- social guarantees</a:t>
          </a:r>
          <a:endParaRPr lang="uk-UA" sz="2800" kern="1200" dirty="0"/>
        </a:p>
      </dsp:txBody>
      <dsp:txXfrm>
        <a:off x="919276" y="1518993"/>
        <a:ext cx="3201619" cy="3048167"/>
      </dsp:txXfrm>
    </dsp:sp>
    <dsp:sp modelId="{568AFF4D-D891-40E0-AA9B-F44C0EEB0545}">
      <dsp:nvSpPr>
        <dsp:cNvPr id="0" name=""/>
        <dsp:cNvSpPr/>
      </dsp:nvSpPr>
      <dsp:spPr>
        <a:xfrm>
          <a:off x="4192219" y="1518993"/>
          <a:ext cx="3201619" cy="30481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1422400">
            <a:lnSpc>
              <a:spcPct val="90000"/>
            </a:lnSpc>
            <a:spcBef>
              <a:spcPct val="0"/>
            </a:spcBef>
            <a:spcAft>
              <a:spcPct val="35000"/>
            </a:spcAft>
          </a:pPr>
          <a:r>
            <a:rPr lang="en" sz="3200" kern="1200" noProof="0" dirty="0" smtClean="0"/>
            <a:t>- weak connection between work results and income level </a:t>
          </a:r>
          <a:r>
            <a:rPr lang="en" sz="3200" kern="1200" dirty="0" smtClean="0"/>
            <a:t>;</a:t>
          </a:r>
        </a:p>
        <a:p>
          <a:pPr lvl="0" algn="l" defTabSz="1422400">
            <a:lnSpc>
              <a:spcPct val="90000"/>
            </a:lnSpc>
            <a:spcBef>
              <a:spcPct val="0"/>
            </a:spcBef>
            <a:spcAft>
              <a:spcPct val="35000"/>
            </a:spcAft>
          </a:pPr>
          <a:r>
            <a:rPr lang="en" sz="3200" kern="1200" dirty="0" smtClean="0"/>
            <a:t>- low motivational flexibility</a:t>
          </a:r>
          <a:endParaRPr lang="uk-UA" sz="3200" kern="1200" dirty="0"/>
        </a:p>
      </dsp:txBody>
      <dsp:txXfrm>
        <a:off x="4192219" y="1518993"/>
        <a:ext cx="3201619" cy="3048167"/>
      </dsp:txXfrm>
    </dsp:sp>
    <dsp:sp modelId="{7B091F22-878E-4C3E-A02C-98338E9F7FA6}">
      <dsp:nvSpPr>
        <dsp:cNvPr id="0" name=""/>
        <dsp:cNvSpPr/>
      </dsp:nvSpPr>
      <dsp:spPr>
        <a:xfrm>
          <a:off x="0" y="389237"/>
          <a:ext cx="1347216" cy="1347216"/>
        </a:xfrm>
        <a:prstGeom prst="plus">
          <a:avLst>
            <a:gd name="adj" fmla="val 32810"/>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w="9525" cap="flat" cmpd="sng" algn="ctr">
          <a:solidFill>
            <a:schemeClr val="accent2">
              <a:shade val="95000"/>
              <a:satMod val="105000"/>
            </a:schemeClr>
          </a:solidFill>
          <a:prstDash val="solid"/>
        </a:ln>
        <a:effectLst>
          <a:outerShdw blurRad="40000" dist="23000" dir="5400000" rotWithShape="0">
            <a:srgbClr val="000000">
              <a:alpha val="35000"/>
            </a:srgbClr>
          </a:outerShdw>
        </a:effectLst>
      </dsp:spPr>
      <dsp:style>
        <a:lnRef idx="1">
          <a:schemeClr val="accent2"/>
        </a:lnRef>
        <a:fillRef idx="3">
          <a:schemeClr val="accent2"/>
        </a:fillRef>
        <a:effectRef idx="2">
          <a:schemeClr val="accent2"/>
        </a:effectRef>
        <a:fontRef idx="minor">
          <a:schemeClr val="lt1"/>
        </a:fontRef>
      </dsp:style>
    </dsp:sp>
    <dsp:sp modelId="{016698AC-58C4-462B-9153-4B8392554190}">
      <dsp:nvSpPr>
        <dsp:cNvPr id="0" name=""/>
        <dsp:cNvSpPr/>
      </dsp:nvSpPr>
      <dsp:spPr>
        <a:xfrm>
          <a:off x="6656831" y="873729"/>
          <a:ext cx="1267968" cy="434521"/>
        </a:xfrm>
        <a:prstGeom prst="rect">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w="9525" cap="flat" cmpd="sng" algn="ctr">
          <a:solidFill>
            <a:schemeClr val="accent2">
              <a:shade val="95000"/>
              <a:satMod val="105000"/>
            </a:schemeClr>
          </a:solidFill>
          <a:prstDash val="solid"/>
        </a:ln>
        <a:effectLst>
          <a:outerShdw blurRad="40000" dist="23000" dir="5400000" rotWithShape="0">
            <a:srgbClr val="000000">
              <a:alpha val="35000"/>
            </a:srgbClr>
          </a:outerShdw>
        </a:effectLst>
      </dsp:spPr>
      <dsp:style>
        <a:lnRef idx="1">
          <a:schemeClr val="accent2"/>
        </a:lnRef>
        <a:fillRef idx="3">
          <a:schemeClr val="accent2"/>
        </a:fillRef>
        <a:effectRef idx="2">
          <a:schemeClr val="accent2"/>
        </a:effectRef>
        <a:fontRef idx="minor">
          <a:schemeClr val="lt1"/>
        </a:fontRef>
      </dsp:style>
    </dsp:sp>
    <dsp:sp modelId="{6664DC2D-719F-4346-9790-2BA916121E96}">
      <dsp:nvSpPr>
        <dsp:cNvPr id="0" name=""/>
        <dsp:cNvSpPr/>
      </dsp:nvSpPr>
      <dsp:spPr>
        <a:xfrm>
          <a:off x="4160520" y="1525511"/>
          <a:ext cx="792" cy="2911292"/>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69813F-BB63-4DA9-A052-D27577D4FBF6}">
      <dsp:nvSpPr>
        <dsp:cNvPr id="0" name=""/>
        <dsp:cNvSpPr/>
      </dsp:nvSpPr>
      <dsp:spPr>
        <a:xfrm>
          <a:off x="713231" y="1102287"/>
          <a:ext cx="6894576" cy="3563074"/>
        </a:xfrm>
        <a:prstGeom prst="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sp>
    <dsp:sp modelId="{54CFA926-C2FA-496F-B2F3-161E43446B14}">
      <dsp:nvSpPr>
        <dsp:cNvPr id="0" name=""/>
        <dsp:cNvSpPr/>
      </dsp:nvSpPr>
      <dsp:spPr>
        <a:xfrm>
          <a:off x="919276" y="1518993"/>
          <a:ext cx="3201619" cy="30481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1244600">
            <a:lnSpc>
              <a:spcPct val="90000"/>
            </a:lnSpc>
            <a:spcBef>
              <a:spcPct val="0"/>
            </a:spcBef>
            <a:spcAft>
              <a:spcPct val="35000"/>
            </a:spcAft>
          </a:pPr>
          <a:r>
            <a:rPr lang="en" sz="2800" kern="1200" dirty="0" smtClean="0"/>
            <a:t>- High motivation</a:t>
          </a:r>
        </a:p>
        <a:p>
          <a:pPr lvl="0" algn="l" defTabSz="1244600">
            <a:lnSpc>
              <a:spcPct val="90000"/>
            </a:lnSpc>
            <a:spcBef>
              <a:spcPct val="0"/>
            </a:spcBef>
            <a:spcAft>
              <a:spcPct val="35000"/>
            </a:spcAft>
          </a:pPr>
          <a:r>
            <a:rPr lang="en" sz="2800" kern="1200" dirty="0" smtClean="0"/>
            <a:t>- Result orientation</a:t>
          </a:r>
          <a:endParaRPr lang="uk-UA" sz="2800" kern="1200" dirty="0"/>
        </a:p>
      </dsp:txBody>
      <dsp:txXfrm>
        <a:off x="919276" y="1518993"/>
        <a:ext cx="3201619" cy="3048167"/>
      </dsp:txXfrm>
    </dsp:sp>
    <dsp:sp modelId="{568AFF4D-D891-40E0-AA9B-F44C0EEB0545}">
      <dsp:nvSpPr>
        <dsp:cNvPr id="0" name=""/>
        <dsp:cNvSpPr/>
      </dsp:nvSpPr>
      <dsp:spPr>
        <a:xfrm>
          <a:off x="4192219" y="1518993"/>
          <a:ext cx="3201619" cy="30481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1511300">
            <a:lnSpc>
              <a:spcPct val="90000"/>
            </a:lnSpc>
            <a:spcBef>
              <a:spcPct val="0"/>
            </a:spcBef>
            <a:spcAft>
              <a:spcPct val="35000"/>
            </a:spcAft>
          </a:pPr>
          <a:r>
            <a:rPr lang="en" sz="3400" kern="1200" noProof="0" dirty="0" smtClean="0"/>
            <a:t>- </a:t>
          </a:r>
          <a:r>
            <a:rPr lang="en" sz="2800" kern="1200" noProof="0" dirty="0" smtClean="0"/>
            <a:t>Possible dominance of commercialization over the principles of pharmaceutical ethics</a:t>
          </a:r>
          <a:endParaRPr lang="uk-UA" sz="2800" kern="1200" dirty="0"/>
        </a:p>
      </dsp:txBody>
      <dsp:txXfrm>
        <a:off x="4192219" y="1518993"/>
        <a:ext cx="3201619" cy="3048167"/>
      </dsp:txXfrm>
    </dsp:sp>
    <dsp:sp modelId="{7B091F22-878E-4C3E-A02C-98338E9F7FA6}">
      <dsp:nvSpPr>
        <dsp:cNvPr id="0" name=""/>
        <dsp:cNvSpPr/>
      </dsp:nvSpPr>
      <dsp:spPr>
        <a:xfrm>
          <a:off x="0" y="389237"/>
          <a:ext cx="1347216" cy="1347216"/>
        </a:xfrm>
        <a:prstGeom prst="plus">
          <a:avLst>
            <a:gd name="adj" fmla="val 32810"/>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w="9525" cap="flat" cmpd="sng" algn="ctr">
          <a:solidFill>
            <a:schemeClr val="accent2">
              <a:shade val="95000"/>
              <a:satMod val="105000"/>
            </a:schemeClr>
          </a:solidFill>
          <a:prstDash val="solid"/>
        </a:ln>
        <a:effectLst>
          <a:outerShdw blurRad="40000" dist="23000" dir="5400000" rotWithShape="0">
            <a:srgbClr val="000000">
              <a:alpha val="35000"/>
            </a:srgbClr>
          </a:outerShdw>
        </a:effectLst>
      </dsp:spPr>
      <dsp:style>
        <a:lnRef idx="1">
          <a:schemeClr val="accent2"/>
        </a:lnRef>
        <a:fillRef idx="3">
          <a:schemeClr val="accent2"/>
        </a:fillRef>
        <a:effectRef idx="2">
          <a:schemeClr val="accent2"/>
        </a:effectRef>
        <a:fontRef idx="minor">
          <a:schemeClr val="lt1"/>
        </a:fontRef>
      </dsp:style>
    </dsp:sp>
    <dsp:sp modelId="{016698AC-58C4-462B-9153-4B8392554190}">
      <dsp:nvSpPr>
        <dsp:cNvPr id="0" name=""/>
        <dsp:cNvSpPr/>
      </dsp:nvSpPr>
      <dsp:spPr>
        <a:xfrm>
          <a:off x="6656831" y="873729"/>
          <a:ext cx="1267968" cy="434521"/>
        </a:xfrm>
        <a:prstGeom prst="rect">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w="9525" cap="flat" cmpd="sng" algn="ctr">
          <a:solidFill>
            <a:schemeClr val="accent2">
              <a:shade val="95000"/>
              <a:satMod val="105000"/>
            </a:schemeClr>
          </a:solidFill>
          <a:prstDash val="solid"/>
        </a:ln>
        <a:effectLst>
          <a:outerShdw blurRad="40000" dist="23000" dir="5400000" rotWithShape="0">
            <a:srgbClr val="000000">
              <a:alpha val="35000"/>
            </a:srgbClr>
          </a:outerShdw>
        </a:effectLst>
      </dsp:spPr>
      <dsp:style>
        <a:lnRef idx="1">
          <a:schemeClr val="accent2"/>
        </a:lnRef>
        <a:fillRef idx="3">
          <a:schemeClr val="accent2"/>
        </a:fillRef>
        <a:effectRef idx="2">
          <a:schemeClr val="accent2"/>
        </a:effectRef>
        <a:fontRef idx="minor">
          <a:schemeClr val="lt1"/>
        </a:fontRef>
      </dsp:style>
    </dsp:sp>
    <dsp:sp modelId="{6664DC2D-719F-4346-9790-2BA916121E96}">
      <dsp:nvSpPr>
        <dsp:cNvPr id="0" name=""/>
        <dsp:cNvSpPr/>
      </dsp:nvSpPr>
      <dsp:spPr>
        <a:xfrm>
          <a:off x="4160520" y="1525511"/>
          <a:ext cx="792" cy="2911292"/>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9/3/layout/PlusandMinus">
  <dgm:title val=""/>
  <dgm:desc val=""/>
  <dgm:catLst>
    <dgm:cat type="relationship" pri="3600"/>
  </dgm:catLst>
  <dgm:samp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2"/>
      <dgm:chPref val="2"/>
      <dgm:dir/>
      <dgm:animOne/>
      <dgm:resizeHandles val="exact"/>
    </dgm:varLst>
    <dgm:alg type="composite">
      <dgm:param type="ar" val="1.8238"/>
    </dgm:alg>
    <dgm:shape xmlns:r="http://schemas.openxmlformats.org/officeDocument/2006/relationships" r:blip="">
      <dgm:adjLst/>
    </dgm:shape>
    <dgm:choose name="Name1">
      <dgm:if name="Name2" func="var" arg="dir" op="equ" val="norm">
        <dgm:constrLst>
          <dgm:constr type="primFontSz" for="des" ptType="node" op="equ" val="65"/>
          <dgm:constr type="l" for="ch" forName="Background" refType="w" fact="0.09"/>
          <dgm:constr type="t" for="ch" forName="Background" refType="h" fact="0.1641"/>
          <dgm:constr type="w" for="ch" forName="Background" refType="w" fact="0.87"/>
          <dgm:constr type="h" for="ch" forName="Background" refType="h" fact="0.82"/>
          <dgm:constr type="l" for="ch" forName="ParentText1" refType="w" fact="0.116"/>
          <dgm:constr type="t" for="ch" forName="ParentText1" refType="h" fact="0.26"/>
          <dgm:constr type="w" for="ch" forName="ParentText1" refType="w" fact="0.404"/>
          <dgm:constr type="h" for="ch" forName="ParentText1" refType="h" fact="0.7015"/>
          <dgm:constr type="l" for="ch" forName="ParentText2" refType="w" fact="0.529"/>
          <dgm:constr type="t" for="ch" forName="ParentText2" refType="h" fact="0.26"/>
          <dgm:constr type="w" for="ch" forName="ParentText2" refType="w" fact="0.404"/>
          <dgm:constr type="h" for="ch" forName="ParentText2" refType="h" fact="0.7015"/>
          <dgm:constr type="l" for="ch" forName="Plus" refType="w" fact="0"/>
          <dgm:constr type="t" for="ch" forName="Plus" refType="h" fact="0"/>
          <dgm:constr type="w" for="ch" forName="Plus" refType="w" fact="0.17"/>
          <dgm:constr type="h" for="ch" forName="Plus" refType="w" refFor="ch" refForName="Plus"/>
          <dgm:constr type="l" for="ch" forName="Minus" refType="w" fact="0.84"/>
          <dgm:constr type="t" for="ch" forName="Minus" refType="h" fact="0.1115"/>
          <dgm:constr type="w" for="ch" forName="Minus" refType="w" fact="0.16"/>
          <dgm:constr type="h" for="ch" forName="Minus" refType="h" fact="0.1"/>
          <dgm:constr type="l" for="ch" forName="Divider" refType="w" fact="0.525"/>
          <dgm:constr type="t" for="ch" forName="Divider" refType="h" fact="0.2615"/>
          <dgm:constr type="w" for="ch" forName="Divider" refType="w" fact="0.0001"/>
          <dgm:constr type="h" for="ch" forName="Divider" refType="h" fact="0.67"/>
        </dgm:constrLst>
      </dgm:if>
      <dgm:else name="Name3">
        <dgm:constrLst>
          <dgm:constr type="primFontSz" for="des" ptType="node" op="equ" val="65"/>
          <dgm:constr type="r" for="ch" forName="Background" refType="w" fact="-0.09"/>
          <dgm:constr type="t" for="ch" forName="Background" refType="h" fact="0.1641"/>
          <dgm:constr type="w" for="ch" forName="Background" refType="w" fact="0.87"/>
          <dgm:constr type="h" for="ch" forName="Background" refType="h" fact="0.82"/>
          <dgm:constr type="r" for="ch" forName="ParentText1" refType="w" fact="-0.116"/>
          <dgm:constr type="t" for="ch" forName="ParentText1" refType="h" fact="0.26"/>
          <dgm:constr type="w" for="ch" forName="ParentText1" refType="w" fact="0.404"/>
          <dgm:constr type="h" for="ch" forName="ParentText1" refType="h" fact="0.7015"/>
          <dgm:constr type="r" for="ch" forName="ParentText2" refType="w" fact="-0.529"/>
          <dgm:constr type="t" for="ch" forName="ParentText2" refType="h" fact="0.26"/>
          <dgm:constr type="w" for="ch" forName="ParentText2" refType="w" fact="0.404"/>
          <dgm:constr type="h" for="ch" forName="ParentText2" refType="h" fact="0.7015"/>
          <dgm:constr type="r" for="ch" forName="Plus" refType="w" fact="0"/>
          <dgm:constr type="t" for="ch" forName="Plus" refType="h" fact="0"/>
          <dgm:constr type="w" for="ch" forName="Plus" refType="w" fact="0.17"/>
          <dgm:constr type="h" for="ch" forName="Plus" refType="w" refFor="ch" refForName="Plus"/>
          <dgm:constr type="r" for="ch" forName="Minus" refType="w" fact="-0.84"/>
          <dgm:constr type="t" for="ch" forName="Minus" refType="h" fact="0.1115"/>
          <dgm:constr type="w" for="ch" forName="Minus" refType="w" fact="0.16"/>
          <dgm:constr type="h" for="ch" forName="Minus" refType="h" fact="0.1"/>
          <dgm:constr type="r" for="ch" forName="Divider" refType="w" fact="-0.525"/>
          <dgm:constr type="t" for="ch" forName="Divider" refType="h" fact="0.2615"/>
          <dgm:constr type="w" for="ch" forName="Divider" refType="w" fact="0.0001"/>
          <dgm:constr type="h" for="ch" forName="Divider" refType="h" fact="0.67"/>
        </dgm:constrLst>
      </dgm:else>
    </dgm:choose>
    <dgm:layoutNode name="Background" styleLbl="bgImgPlace1">
      <dgm:alg type="sp"/>
      <dgm:shape xmlns:r="http://schemas.openxmlformats.org/officeDocument/2006/relationships" type="rect" r:blip="">
        <dgm:adjLst/>
      </dgm:shape>
      <dgm:presOf/>
    </dgm:layoutNode>
    <dgm:layoutNode name="ParentText1"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1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Text2"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2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lus" styleLbl="alignNode1">
      <dgm:alg type="sp"/>
      <dgm:shape xmlns:r="http://schemas.openxmlformats.org/officeDocument/2006/relationships" type="plus" r:blip="">
        <dgm:adjLst>
          <dgm:adj idx="1" val="0.3281"/>
        </dgm:adjLst>
      </dgm:shape>
      <dgm:presOf/>
    </dgm:layoutNode>
    <dgm:layoutNode name="Minus" styleLbl="alignNode1">
      <dgm:alg type="sp"/>
      <dgm:shape xmlns:r="http://schemas.openxmlformats.org/officeDocument/2006/relationships" type="rect" r:blip="">
        <dgm:adjLst/>
      </dgm:shape>
      <dgm:presOf/>
    </dgm:layoutNode>
    <dgm:layoutNode name="Divider" styleLbl="parChTrans1D1">
      <dgm:alg type="sp"/>
      <dgm:shape xmlns:r="http://schemas.openxmlformats.org/officeDocument/2006/relationships" type="line" r:blip="">
        <dgm:adjLst/>
      </dgm:shape>
      <dgm:presOf/>
    </dgm:layoutNode>
  </dgm:layoutNode>
</dgm:layoutDef>
</file>

<file path=ppt/diagrams/layout2.xml><?xml version="1.0" encoding="utf-8"?>
<dgm:layoutDef xmlns:dgm="http://schemas.openxmlformats.org/drawingml/2006/diagram" xmlns:a="http://schemas.openxmlformats.org/drawingml/2006/main" uniqueId="urn:microsoft.com/office/officeart/2009/3/layout/PlusandMinus">
  <dgm:title val=""/>
  <dgm:desc val=""/>
  <dgm:catLst>
    <dgm:cat type="relationship" pri="3600"/>
  </dgm:catLst>
  <dgm:samp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2"/>
      <dgm:chPref val="2"/>
      <dgm:dir/>
      <dgm:animOne/>
      <dgm:resizeHandles val="exact"/>
    </dgm:varLst>
    <dgm:alg type="composite">
      <dgm:param type="ar" val="1.8238"/>
    </dgm:alg>
    <dgm:shape xmlns:r="http://schemas.openxmlformats.org/officeDocument/2006/relationships" r:blip="">
      <dgm:adjLst/>
    </dgm:shape>
    <dgm:choose name="Name1">
      <dgm:if name="Name2" func="var" arg="dir" op="equ" val="norm">
        <dgm:constrLst>
          <dgm:constr type="primFontSz" for="des" ptType="node" op="equ" val="65"/>
          <dgm:constr type="l" for="ch" forName="Background" refType="w" fact="0.09"/>
          <dgm:constr type="t" for="ch" forName="Background" refType="h" fact="0.1641"/>
          <dgm:constr type="w" for="ch" forName="Background" refType="w" fact="0.87"/>
          <dgm:constr type="h" for="ch" forName="Background" refType="h" fact="0.82"/>
          <dgm:constr type="l" for="ch" forName="ParentText1" refType="w" fact="0.116"/>
          <dgm:constr type="t" for="ch" forName="ParentText1" refType="h" fact="0.26"/>
          <dgm:constr type="w" for="ch" forName="ParentText1" refType="w" fact="0.404"/>
          <dgm:constr type="h" for="ch" forName="ParentText1" refType="h" fact="0.7015"/>
          <dgm:constr type="l" for="ch" forName="ParentText2" refType="w" fact="0.529"/>
          <dgm:constr type="t" for="ch" forName="ParentText2" refType="h" fact="0.26"/>
          <dgm:constr type="w" for="ch" forName="ParentText2" refType="w" fact="0.404"/>
          <dgm:constr type="h" for="ch" forName="ParentText2" refType="h" fact="0.7015"/>
          <dgm:constr type="l" for="ch" forName="Plus" refType="w" fact="0"/>
          <dgm:constr type="t" for="ch" forName="Plus" refType="h" fact="0"/>
          <dgm:constr type="w" for="ch" forName="Plus" refType="w" fact="0.17"/>
          <dgm:constr type="h" for="ch" forName="Plus" refType="w" refFor="ch" refForName="Plus"/>
          <dgm:constr type="l" for="ch" forName="Minus" refType="w" fact="0.84"/>
          <dgm:constr type="t" for="ch" forName="Minus" refType="h" fact="0.1115"/>
          <dgm:constr type="w" for="ch" forName="Minus" refType="w" fact="0.16"/>
          <dgm:constr type="h" for="ch" forName="Minus" refType="h" fact="0.1"/>
          <dgm:constr type="l" for="ch" forName="Divider" refType="w" fact="0.525"/>
          <dgm:constr type="t" for="ch" forName="Divider" refType="h" fact="0.2615"/>
          <dgm:constr type="w" for="ch" forName="Divider" refType="w" fact="0.0001"/>
          <dgm:constr type="h" for="ch" forName="Divider" refType="h" fact="0.67"/>
        </dgm:constrLst>
      </dgm:if>
      <dgm:else name="Name3">
        <dgm:constrLst>
          <dgm:constr type="primFontSz" for="des" ptType="node" op="equ" val="65"/>
          <dgm:constr type="r" for="ch" forName="Background" refType="w" fact="-0.09"/>
          <dgm:constr type="t" for="ch" forName="Background" refType="h" fact="0.1641"/>
          <dgm:constr type="w" for="ch" forName="Background" refType="w" fact="0.87"/>
          <dgm:constr type="h" for="ch" forName="Background" refType="h" fact="0.82"/>
          <dgm:constr type="r" for="ch" forName="ParentText1" refType="w" fact="-0.116"/>
          <dgm:constr type="t" for="ch" forName="ParentText1" refType="h" fact="0.26"/>
          <dgm:constr type="w" for="ch" forName="ParentText1" refType="w" fact="0.404"/>
          <dgm:constr type="h" for="ch" forName="ParentText1" refType="h" fact="0.7015"/>
          <dgm:constr type="r" for="ch" forName="ParentText2" refType="w" fact="-0.529"/>
          <dgm:constr type="t" for="ch" forName="ParentText2" refType="h" fact="0.26"/>
          <dgm:constr type="w" for="ch" forName="ParentText2" refType="w" fact="0.404"/>
          <dgm:constr type="h" for="ch" forName="ParentText2" refType="h" fact="0.7015"/>
          <dgm:constr type="r" for="ch" forName="Plus" refType="w" fact="0"/>
          <dgm:constr type="t" for="ch" forName="Plus" refType="h" fact="0"/>
          <dgm:constr type="w" for="ch" forName="Plus" refType="w" fact="0.17"/>
          <dgm:constr type="h" for="ch" forName="Plus" refType="w" refFor="ch" refForName="Plus"/>
          <dgm:constr type="r" for="ch" forName="Minus" refType="w" fact="-0.84"/>
          <dgm:constr type="t" for="ch" forName="Minus" refType="h" fact="0.1115"/>
          <dgm:constr type="w" for="ch" forName="Minus" refType="w" fact="0.16"/>
          <dgm:constr type="h" for="ch" forName="Minus" refType="h" fact="0.1"/>
          <dgm:constr type="r" for="ch" forName="Divider" refType="w" fact="-0.525"/>
          <dgm:constr type="t" for="ch" forName="Divider" refType="h" fact="0.2615"/>
          <dgm:constr type="w" for="ch" forName="Divider" refType="w" fact="0.0001"/>
          <dgm:constr type="h" for="ch" forName="Divider" refType="h" fact="0.67"/>
        </dgm:constrLst>
      </dgm:else>
    </dgm:choose>
    <dgm:layoutNode name="Background" styleLbl="bgImgPlace1">
      <dgm:alg type="sp"/>
      <dgm:shape xmlns:r="http://schemas.openxmlformats.org/officeDocument/2006/relationships" type="rect" r:blip="">
        <dgm:adjLst/>
      </dgm:shape>
      <dgm:presOf/>
    </dgm:layoutNode>
    <dgm:layoutNode name="ParentText1"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1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Text2"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2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lus" styleLbl="alignNode1">
      <dgm:alg type="sp"/>
      <dgm:shape xmlns:r="http://schemas.openxmlformats.org/officeDocument/2006/relationships" type="plus" r:blip="">
        <dgm:adjLst>
          <dgm:adj idx="1" val="0.3281"/>
        </dgm:adjLst>
      </dgm:shape>
      <dgm:presOf/>
    </dgm:layoutNode>
    <dgm:layoutNode name="Minus" styleLbl="alignNode1">
      <dgm:alg type="sp"/>
      <dgm:shape xmlns:r="http://schemas.openxmlformats.org/officeDocument/2006/relationships" type="rect" r:blip="">
        <dgm:adjLst/>
      </dgm:shape>
      <dgm:presOf/>
    </dgm:layoutNode>
    <dgm:layoutNode name="Divider" styleLbl="parChTrans1D1">
      <dgm:alg type="sp"/>
      <dgm:shape xmlns:r="http://schemas.openxmlformats.org/officeDocument/2006/relationships" type="line" r:blip="">
        <dgm:adjLst/>
      </dgm:shape>
      <dgm:presOf/>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NULL"/><Relationship Id="rId18" Type="http://schemas.openxmlformats.org/officeDocument/2006/relationships/image" Target="../media/image9.png"/><Relationship Id="rId3" Type="http://schemas.openxmlformats.org/officeDocument/2006/relationships/image" Target="NULL"/><Relationship Id="rId21" Type="http://schemas.openxmlformats.org/officeDocument/2006/relationships/image" Target="NULL"/><Relationship Id="rId7" Type="http://schemas.openxmlformats.org/officeDocument/2006/relationships/image" Target="NULL"/><Relationship Id="rId12" Type="http://schemas.openxmlformats.org/officeDocument/2006/relationships/image" Target="../media/image6.png"/><Relationship Id="rId17" Type="http://schemas.openxmlformats.org/officeDocument/2006/relationships/image" Target="NULL"/><Relationship Id="rId2" Type="http://schemas.openxmlformats.org/officeDocument/2006/relationships/image" Target="../media/image1.png"/><Relationship Id="rId16" Type="http://schemas.openxmlformats.org/officeDocument/2006/relationships/image" Target="../media/image8.png"/><Relationship Id="rId20"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NULL"/><Relationship Id="rId5" Type="http://schemas.openxmlformats.org/officeDocument/2006/relationships/image" Target="NULL"/><Relationship Id="rId15" Type="http://schemas.openxmlformats.org/officeDocument/2006/relationships/image" Target="NULL"/><Relationship Id="rId23" Type="http://schemas.openxmlformats.org/officeDocument/2006/relationships/image" Target="NULL"/><Relationship Id="rId10" Type="http://schemas.openxmlformats.org/officeDocument/2006/relationships/image" Target="../media/image5.png"/><Relationship Id="rId19" Type="http://schemas.openxmlformats.org/officeDocument/2006/relationships/image" Target="NULL"/><Relationship Id="rId4" Type="http://schemas.openxmlformats.org/officeDocument/2006/relationships/image" Target="../media/image2.png"/><Relationship Id="rId9" Type="http://schemas.openxmlformats.org/officeDocument/2006/relationships/image" Target="NULL"/><Relationship Id="rId14" Type="http://schemas.openxmlformats.org/officeDocument/2006/relationships/image" Target="../media/image7.png"/><Relationship Id="rId22" Type="http://schemas.openxmlformats.org/officeDocument/2006/relationships/image" Target="../media/image11.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34.svg"/><Relationship Id="rId3" Type="http://schemas.openxmlformats.org/officeDocument/2006/relationships/image" Target="../media/image24.svg"/><Relationship Id="rId7" Type="http://schemas.openxmlformats.org/officeDocument/2006/relationships/image" Target="../media/image28.svg"/><Relationship Id="rId12"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32.svg"/><Relationship Id="rId5" Type="http://schemas.openxmlformats.org/officeDocument/2006/relationships/image" Target="../media/image26.svg"/><Relationship Id="rId15" Type="http://schemas.openxmlformats.org/officeDocument/2006/relationships/image" Target="../media/image36.svg"/><Relationship Id="rId10" Type="http://schemas.openxmlformats.org/officeDocument/2006/relationships/image" Target="../media/image16.png"/><Relationship Id="rId4" Type="http://schemas.openxmlformats.org/officeDocument/2006/relationships/image" Target="../media/image13.png"/><Relationship Id="rId9" Type="http://schemas.openxmlformats.org/officeDocument/2006/relationships/image" Target="../media/image30.svg"/><Relationship Id="rId14" Type="http://schemas.openxmlformats.org/officeDocument/2006/relationships/image" Target="../media/image18.png"/></Relationships>
</file>

<file path=ppt/slides/_rels/slide3.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48.svg"/><Relationship Id="rId3" Type="http://schemas.openxmlformats.org/officeDocument/2006/relationships/image" Target="../media/image38.svg"/><Relationship Id="rId7" Type="http://schemas.openxmlformats.org/officeDocument/2006/relationships/image" Target="../media/image42.svg"/><Relationship Id="rId12" Type="http://schemas.openxmlformats.org/officeDocument/2006/relationships/image" Target="../media/image24.png"/><Relationship Id="rId17" Type="http://schemas.openxmlformats.org/officeDocument/2006/relationships/image" Target="../media/image52.svg"/><Relationship Id="rId2" Type="http://schemas.openxmlformats.org/officeDocument/2006/relationships/image" Target="../media/image19.png"/><Relationship Id="rId16"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46.svg"/><Relationship Id="rId5" Type="http://schemas.openxmlformats.org/officeDocument/2006/relationships/image" Target="../media/image40.svg"/><Relationship Id="rId15" Type="http://schemas.openxmlformats.org/officeDocument/2006/relationships/image" Target="../media/image50.svg"/><Relationship Id="rId10" Type="http://schemas.openxmlformats.org/officeDocument/2006/relationships/image" Target="../media/image23.png"/><Relationship Id="rId4" Type="http://schemas.openxmlformats.org/officeDocument/2006/relationships/image" Target="../media/image20.png"/><Relationship Id="rId9" Type="http://schemas.openxmlformats.org/officeDocument/2006/relationships/image" Target="../media/image44.svg"/><Relationship Id="rId14" Type="http://schemas.openxmlformats.org/officeDocument/2006/relationships/image" Target="../media/image25.png"/></Relationships>
</file>

<file path=ppt/slides/_rels/slide4.xml.rels><?xml version="1.0" encoding="UTF-8" standalone="yes"?>
<Relationships xmlns="http://schemas.openxmlformats.org/package/2006/relationships"><Relationship Id="rId8" Type="http://schemas.openxmlformats.org/officeDocument/2006/relationships/image" Target="../media/image59.svg"/><Relationship Id="rId13"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0.png"/><Relationship Id="rId12" Type="http://schemas.openxmlformats.org/officeDocument/2006/relationships/image" Target="../media/image63.svg"/><Relationship Id="rId2" Type="http://schemas.openxmlformats.org/officeDocument/2006/relationships/image" Target="../media/image27.jpeg"/><Relationship Id="rId16" Type="http://schemas.openxmlformats.org/officeDocument/2006/relationships/image" Target="../media/image67.svg"/><Relationship Id="rId1" Type="http://schemas.openxmlformats.org/officeDocument/2006/relationships/slideLayout" Target="../slideLayouts/slideLayout7.xml"/><Relationship Id="rId6" Type="http://schemas.openxmlformats.org/officeDocument/2006/relationships/image" Target="../media/image57.svg"/><Relationship Id="rId11" Type="http://schemas.openxmlformats.org/officeDocument/2006/relationships/image" Target="../media/image32.png"/><Relationship Id="rId5" Type="http://schemas.openxmlformats.org/officeDocument/2006/relationships/image" Target="../media/image29.png"/><Relationship Id="rId10" Type="http://schemas.openxmlformats.org/officeDocument/2006/relationships/image" Target="../media/image61.svg"/><Relationship Id="rId4" Type="http://schemas.openxmlformats.org/officeDocument/2006/relationships/image" Target="../media/image55.svg"/><Relationship Id="rId9" Type="http://schemas.openxmlformats.org/officeDocument/2006/relationships/image" Target="../media/image31.pn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34.svg"/><Relationship Id="rId3" Type="http://schemas.openxmlformats.org/officeDocument/2006/relationships/image" Target="../media/image26.svg"/><Relationship Id="rId7" Type="http://schemas.openxmlformats.org/officeDocument/2006/relationships/image" Target="../media/image30.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28.svg"/><Relationship Id="rId15" Type="http://schemas.openxmlformats.org/officeDocument/2006/relationships/image" Target="../media/image94.svg"/><Relationship Id="rId10" Type="http://schemas.openxmlformats.org/officeDocument/2006/relationships/image" Target="../media/image17.png"/><Relationship Id="rId4" Type="http://schemas.openxmlformats.org/officeDocument/2006/relationships/image" Target="../media/image14.png"/><Relationship Id="rId9" Type="http://schemas.openxmlformats.org/officeDocument/2006/relationships/image" Target="../media/image32.svg"/><Relationship Id="rId14" Type="http://schemas.openxmlformats.org/officeDocument/2006/relationships/image" Target="../media/image34.pn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6.svg"/><Relationship Id="rId7" Type="http://schemas.openxmlformats.org/officeDocument/2006/relationships/image" Target="../media/image30.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28.svg"/><Relationship Id="rId4" Type="http://schemas.openxmlformats.org/officeDocument/2006/relationships/image" Target="../media/image14.png"/><Relationship Id="rId9" Type="http://schemas.openxmlformats.org/officeDocument/2006/relationships/image" Target="../media/image32.svg"/></Relationships>
</file>

<file path=ppt/slides/_rels/slide7.xml.rels><?xml version="1.0" encoding="UTF-8" standalone="yes"?>
<Relationships xmlns="http://schemas.openxmlformats.org/package/2006/relationships"><Relationship Id="rId8" Type="http://schemas.openxmlformats.org/officeDocument/2006/relationships/image" Target="../media/image38.svg"/><Relationship Id="rId13" Type="http://schemas.openxmlformats.org/officeDocument/2006/relationships/image" Target="../media/image92.svg"/><Relationship Id="rId2" Type="http://schemas.openxmlformats.org/officeDocument/2006/relationships/image" Target="../media/image19.png"/><Relationship Id="rId1" Type="http://schemas.openxmlformats.org/officeDocument/2006/relationships/slideLayout" Target="../slideLayouts/slideLayout2.xml"/><Relationship Id="rId11" Type="http://schemas.openxmlformats.org/officeDocument/2006/relationships/image" Target="../media/image35.png"/><Relationship Id="rId10" Type="http://schemas.openxmlformats.org/officeDocument/2006/relationships/image" Target="../media/image28.svg"/><Relationship Id="rId9"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image" Target="../media/image59.svg"/><Relationship Id="rId13" Type="http://schemas.openxmlformats.org/officeDocument/2006/relationships/image" Target="../media/image36.png"/><Relationship Id="rId18" Type="http://schemas.openxmlformats.org/officeDocument/2006/relationships/hyperlink" Target="https://zakon.rada.gov.ua/laws/show/108/95-%D0%B2%D1%80#Text" TargetMode="External"/><Relationship Id="rId21" Type="http://schemas.openxmlformats.org/officeDocument/2006/relationships/image" Target="../media/image17.png"/><Relationship Id="rId7" Type="http://schemas.openxmlformats.org/officeDocument/2006/relationships/image" Target="../media/image30.png"/><Relationship Id="rId12" Type="http://schemas.openxmlformats.org/officeDocument/2006/relationships/image" Target="../media/image63.svg"/><Relationship Id="rId17" Type="http://schemas.openxmlformats.org/officeDocument/2006/relationships/hyperlink" Target="https://zakon.rada.gov.ua/laws/show/322-08#Text" TargetMode="External"/><Relationship Id="rId2" Type="http://schemas.openxmlformats.org/officeDocument/2006/relationships/image" Target="../media/image28.png"/><Relationship Id="rId16" Type="http://schemas.openxmlformats.org/officeDocument/2006/relationships/image" Target="../media/image67.svg"/><Relationship Id="rId20" Type="http://schemas.openxmlformats.org/officeDocument/2006/relationships/hyperlink" Target="https://zakon.rada.gov.ua/laws/show/z1209-05#n20" TargetMode="External"/><Relationship Id="rId1" Type="http://schemas.openxmlformats.org/officeDocument/2006/relationships/slideLayout" Target="../slideLayouts/slideLayout7.xml"/><Relationship Id="rId6" Type="http://schemas.openxmlformats.org/officeDocument/2006/relationships/image" Target="../media/image57.svg"/><Relationship Id="rId11" Type="http://schemas.openxmlformats.org/officeDocument/2006/relationships/image" Target="../media/image32.png"/><Relationship Id="rId5" Type="http://schemas.openxmlformats.org/officeDocument/2006/relationships/image" Target="../media/image29.png"/><Relationship Id="rId15" Type="http://schemas.openxmlformats.org/officeDocument/2006/relationships/image" Target="../media/image33.png"/><Relationship Id="rId10" Type="http://schemas.openxmlformats.org/officeDocument/2006/relationships/image" Target="../media/image61.svg"/><Relationship Id="rId19" Type="http://schemas.openxmlformats.org/officeDocument/2006/relationships/hyperlink" Target="https://zakon.rada.gov.ua/laws/show/z1209-05#Text" TargetMode="External"/><Relationship Id="rId4" Type="http://schemas.openxmlformats.org/officeDocument/2006/relationships/image" Target="../media/image55.svg"/><Relationship Id="rId9" Type="http://schemas.openxmlformats.org/officeDocument/2006/relationships/image" Target="../media/image31.png"/><Relationship Id="rId14" Type="http://schemas.openxmlformats.org/officeDocument/2006/relationships/image" Target="../media/image65.svg"/><Relationship Id="rId22" Type="http://schemas.openxmlformats.org/officeDocument/2006/relationships/image" Target="../media/image34.svg"/></Relationships>
</file>

<file path=ppt/slides/_rels/slide9.xml.rels><?xml version="1.0" encoding="UTF-8" standalone="yes"?>
<Relationships xmlns="http://schemas.openxmlformats.org/package/2006/relationships"><Relationship Id="rId13" Type="http://schemas.openxmlformats.org/officeDocument/2006/relationships/image" Target="../media/image92.svg"/><Relationship Id="rId18" Type="http://schemas.microsoft.com/office/2007/relationships/diagramDrawing" Target="../diagrams/drawing1.xml"/><Relationship Id="rId17" Type="http://schemas.openxmlformats.org/officeDocument/2006/relationships/diagramColors" Target="../diagrams/colors1.xml"/><Relationship Id="rId2" Type="http://schemas.openxmlformats.org/officeDocument/2006/relationships/image" Target="../media/image35.png"/><Relationship Id="rId16" Type="http://schemas.openxmlformats.org/officeDocument/2006/relationships/diagramQuickStyle" Target="../diagrams/quickStyle1.xml"/><Relationship Id="rId1" Type="http://schemas.openxmlformats.org/officeDocument/2006/relationships/slideLayout" Target="../slideLayouts/slideLayout2.xml"/><Relationship Id="rId15" Type="http://schemas.openxmlformats.org/officeDocument/2006/relationships/diagramLayout" Target="../diagrams/layout1.xml"/><Relationship Id="rId14" Type="http://schemas.openxmlformats.org/officeDocument/2006/relationships/diagramData" Target="../diagrams/data1.xml"/></Relationships>
</file>

<file path=ppt/slides/_rels/slide10.xml.rels><?xml version="1.0" encoding="UTF-8" standalone="yes"?>
<Relationships xmlns="http://schemas.openxmlformats.org/package/2006/relationships"><Relationship Id="rId13" Type="http://schemas.openxmlformats.org/officeDocument/2006/relationships/image" Target="../media/image92.svg"/><Relationship Id="rId18" Type="http://schemas.microsoft.com/office/2007/relationships/diagramDrawing" Target="../diagrams/drawing2.xml"/><Relationship Id="rId17" Type="http://schemas.openxmlformats.org/officeDocument/2006/relationships/diagramColors" Target="../diagrams/colors2.xml"/><Relationship Id="rId2" Type="http://schemas.openxmlformats.org/officeDocument/2006/relationships/image" Target="../media/image35.png"/><Relationship Id="rId16" Type="http://schemas.openxmlformats.org/officeDocument/2006/relationships/diagramQuickStyle" Target="../diagrams/quickStyle2.xml"/><Relationship Id="rId1" Type="http://schemas.openxmlformats.org/officeDocument/2006/relationships/slideLayout" Target="../slideLayouts/slideLayout2.xml"/><Relationship Id="rId15" Type="http://schemas.openxmlformats.org/officeDocument/2006/relationships/diagramLayout" Target="../diagrams/layout2.xml"/><Relationship Id="rId14" Type="http://schemas.openxmlformats.org/officeDocument/2006/relationships/diagramData" Target="../diagrams/data2.xml"/></Relationships>
</file>

<file path=ppt/slides/_rels/slide11.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92.svg"/><Relationship Id="rId18" Type="http://schemas.openxmlformats.org/officeDocument/2006/relationships/image" Target="../media/image43.png"/><Relationship Id="rId3" Type="http://schemas.openxmlformats.org/officeDocument/2006/relationships/image" Target="../media/image82.svg"/><Relationship Id="rId21" Type="http://schemas.openxmlformats.org/officeDocument/2006/relationships/image" Target="../media/image100.svg"/><Relationship Id="rId7" Type="http://schemas.openxmlformats.org/officeDocument/2006/relationships/image" Target="../media/image86.svg"/><Relationship Id="rId12" Type="http://schemas.openxmlformats.org/officeDocument/2006/relationships/image" Target="../media/image35.png"/><Relationship Id="rId17" Type="http://schemas.openxmlformats.org/officeDocument/2006/relationships/image" Target="../media/image96.svg"/><Relationship Id="rId2" Type="http://schemas.openxmlformats.org/officeDocument/2006/relationships/image" Target="../media/image37.png"/><Relationship Id="rId16" Type="http://schemas.openxmlformats.org/officeDocument/2006/relationships/image" Target="../media/image42.png"/><Relationship Id="rId20"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39.png"/><Relationship Id="rId11" Type="http://schemas.openxmlformats.org/officeDocument/2006/relationships/image" Target="../media/image90.svg"/><Relationship Id="rId5" Type="http://schemas.openxmlformats.org/officeDocument/2006/relationships/image" Target="../media/image84.svg"/><Relationship Id="rId15" Type="http://schemas.openxmlformats.org/officeDocument/2006/relationships/image" Target="../media/image94.svg"/><Relationship Id="rId23" Type="http://schemas.openxmlformats.org/officeDocument/2006/relationships/image" Target="../media/image102.svg"/><Relationship Id="rId10" Type="http://schemas.openxmlformats.org/officeDocument/2006/relationships/image" Target="../media/image41.png"/><Relationship Id="rId19" Type="http://schemas.openxmlformats.org/officeDocument/2006/relationships/image" Target="../media/image98.svg"/><Relationship Id="rId4" Type="http://schemas.openxmlformats.org/officeDocument/2006/relationships/image" Target="../media/image38.png"/><Relationship Id="rId9" Type="http://schemas.openxmlformats.org/officeDocument/2006/relationships/image" Target="../media/image88.svg"/><Relationship Id="rId14" Type="http://schemas.openxmlformats.org/officeDocument/2006/relationships/image" Target="../media/image34.png"/><Relationship Id="rId22" Type="http://schemas.openxmlformats.org/officeDocument/2006/relationships/image" Target="../media/image45.png"/></Relationships>
</file>

<file path=ppt/slides/_rels/slide12.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92.svg"/><Relationship Id="rId18" Type="http://schemas.openxmlformats.org/officeDocument/2006/relationships/image" Target="../media/image43.png"/><Relationship Id="rId3" Type="http://schemas.openxmlformats.org/officeDocument/2006/relationships/image" Target="../media/image82.svg"/><Relationship Id="rId21" Type="http://schemas.openxmlformats.org/officeDocument/2006/relationships/image" Target="../media/image100.svg"/><Relationship Id="rId7" Type="http://schemas.openxmlformats.org/officeDocument/2006/relationships/image" Target="../media/image86.svg"/><Relationship Id="rId12" Type="http://schemas.openxmlformats.org/officeDocument/2006/relationships/image" Target="../media/image35.png"/><Relationship Id="rId17" Type="http://schemas.openxmlformats.org/officeDocument/2006/relationships/image" Target="../media/image96.svg"/><Relationship Id="rId2" Type="http://schemas.openxmlformats.org/officeDocument/2006/relationships/image" Target="../media/image37.png"/><Relationship Id="rId16" Type="http://schemas.openxmlformats.org/officeDocument/2006/relationships/image" Target="../media/image42.png"/><Relationship Id="rId20"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39.png"/><Relationship Id="rId11" Type="http://schemas.openxmlformats.org/officeDocument/2006/relationships/image" Target="../media/image90.svg"/><Relationship Id="rId5" Type="http://schemas.openxmlformats.org/officeDocument/2006/relationships/image" Target="../media/image84.svg"/><Relationship Id="rId15" Type="http://schemas.openxmlformats.org/officeDocument/2006/relationships/image" Target="../media/image94.svg"/><Relationship Id="rId23" Type="http://schemas.openxmlformats.org/officeDocument/2006/relationships/image" Target="../media/image102.svg"/><Relationship Id="rId10" Type="http://schemas.openxmlformats.org/officeDocument/2006/relationships/image" Target="../media/image41.png"/><Relationship Id="rId19" Type="http://schemas.openxmlformats.org/officeDocument/2006/relationships/image" Target="../media/image98.svg"/><Relationship Id="rId4" Type="http://schemas.openxmlformats.org/officeDocument/2006/relationships/image" Target="../media/image38.png"/><Relationship Id="rId9" Type="http://schemas.openxmlformats.org/officeDocument/2006/relationships/image" Target="../media/image88.svg"/><Relationship Id="rId14" Type="http://schemas.openxmlformats.org/officeDocument/2006/relationships/image" Target="../media/image34.png"/><Relationship Id="rId22" Type="http://schemas.openxmlformats.org/officeDocument/2006/relationships/image" Target="../media/image45.png"/></Relationships>
</file>

<file path=ppt/slides/_rels/slide1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124.svg"/><Relationship Id="rId7" Type="http://schemas.openxmlformats.org/officeDocument/2006/relationships/image" Target="../media/image14.svg"/><Relationship Id="rId2" Type="http://schemas.openxmlformats.org/officeDocument/2006/relationships/image" Target="../media/image46.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126.svg"/><Relationship Id="rId10" Type="http://schemas.openxmlformats.org/officeDocument/2006/relationships/image" Target="../media/image49.jpeg"/><Relationship Id="rId4" Type="http://schemas.openxmlformats.org/officeDocument/2006/relationships/image" Target="../media/image47.png"/><Relationship Id="rId9" Type="http://schemas.openxmlformats.org/officeDocument/2006/relationships/image" Target="../media/image12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402633" y="4348276"/>
            <a:ext cx="11878006" cy="2564805"/>
          </a:xfrm>
          <a:prstGeom prst="rect">
            <a:avLst/>
          </a:prstGeom>
        </p:spPr>
        <p:txBody>
          <a:bodyPr lIns="0" tIns="0" rIns="0" bIns="0" rtlCol="0" anchor="t">
            <a:spAutoFit/>
          </a:bodyPr>
          <a:lstStyle/>
          <a:p>
            <a:pPr algn="ctr">
              <a:lnSpc>
                <a:spcPts val="4957"/>
              </a:lnSpc>
            </a:pPr>
            <a:r>
              <a:rPr lang="en" sz="4957" b="1" dirty="0">
                <a:solidFill>
                  <a:srgbClr val="293A54"/>
                </a:solidFill>
                <a:latin typeface="Poppins Bold"/>
                <a:ea typeface="Poppins Bold"/>
                <a:cs typeface="Poppins Bold"/>
                <a:sym typeface="Poppins Bold"/>
              </a:rPr>
              <a:t>LECTURE </a:t>
            </a:r>
            <a:r>
              <a:rPr lang="en" sz="4957" b="1" dirty="0" smtClean="0">
                <a:solidFill>
                  <a:srgbClr val="293A54"/>
                </a:solidFill>
                <a:latin typeface="Poppins Bold"/>
                <a:ea typeface="Poppins Bold"/>
                <a:cs typeface="Poppins Bold"/>
                <a:sym typeface="Poppins Bold"/>
              </a:rPr>
              <a:t>#</a:t>
            </a:r>
            <a:r>
              <a:rPr lang="uk-UA" sz="4957" b="1" dirty="0" smtClean="0">
                <a:solidFill>
                  <a:srgbClr val="293A54"/>
                </a:solidFill>
                <a:latin typeface="Poppins Bold"/>
                <a:ea typeface="Poppins Bold"/>
                <a:cs typeface="Poppins Bold"/>
                <a:sym typeface="Poppins Bold"/>
              </a:rPr>
              <a:t>4</a:t>
            </a:r>
            <a:r>
              <a:rPr lang="en" sz="4957" b="1" dirty="0" smtClean="0">
                <a:solidFill>
                  <a:srgbClr val="293A54"/>
                </a:solidFill>
                <a:latin typeface="Poppins Bold"/>
                <a:ea typeface="Poppins Bold"/>
                <a:cs typeface="Poppins Bold"/>
                <a:sym typeface="Poppins Bold"/>
              </a:rPr>
              <a:t>. </a:t>
            </a:r>
            <a:r>
              <a:rPr lang="en-US" sz="4957" b="1" dirty="0" smtClean="0">
                <a:solidFill>
                  <a:srgbClr val="293A54"/>
                </a:solidFill>
                <a:latin typeface="Poppins Bold"/>
                <a:ea typeface="Poppins Bold"/>
                <a:cs typeface="Poppins Bold"/>
                <a:sym typeface="Poppins Bold"/>
              </a:rPr>
              <a:t>FORMS AND SYSTEMS OF REMUNERATION IN PHARMACEUTICAL INSTITUTIONS: PUBLIC AND PRIVATE SECTORS</a:t>
            </a:r>
            <a:endParaRPr lang="en" sz="4957" b="1" dirty="0">
              <a:solidFill>
                <a:srgbClr val="293A54"/>
              </a:solidFill>
              <a:latin typeface="Poppins Bold"/>
              <a:ea typeface="Poppins Bold"/>
              <a:cs typeface="Poppins Bold"/>
              <a:sym typeface="Poppins Bold"/>
            </a:endParaRPr>
          </a:p>
        </p:txBody>
      </p:sp>
      <p:sp>
        <p:nvSpPr>
          <p:cNvPr id="3" name="Freeform 3"/>
          <p:cNvSpPr/>
          <p:nvPr/>
        </p:nvSpPr>
        <p:spPr>
          <a:xfrm>
            <a:off x="4153272" y="255297"/>
            <a:ext cx="10903908" cy="3025834"/>
          </a:xfrm>
          <a:custGeom>
            <a:avLst/>
            <a:gdLst/>
            <a:ahLst/>
            <a:cxnLst/>
            <a:rect l="l" t="t" r="r" b="b"/>
            <a:pathLst>
              <a:path w="10903908" h="3025834">
                <a:moveTo>
                  <a:pt x="0" y="0"/>
                </a:moveTo>
                <a:lnTo>
                  <a:pt x="10903908" y="0"/>
                </a:lnTo>
                <a:lnTo>
                  <a:pt x="10903908" y="3025835"/>
                </a:lnTo>
                <a:lnTo>
                  <a:pt x="0" y="3025835"/>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a:ln w="38100" cap="rnd">
            <a:solidFill>
              <a:srgbClr val="38B6FF"/>
            </a:solidFill>
            <a:prstDash val="solid"/>
            <a:round/>
          </a:ln>
        </p:spPr>
      </p:sp>
      <p:sp>
        <p:nvSpPr>
          <p:cNvPr id="4" name="Freeform 4"/>
          <p:cNvSpPr/>
          <p:nvPr/>
        </p:nvSpPr>
        <p:spPr>
          <a:xfrm rot="1145267">
            <a:off x="14108366" y="7458612"/>
            <a:ext cx="4737945" cy="5115191"/>
          </a:xfrm>
          <a:custGeom>
            <a:avLst/>
            <a:gdLst/>
            <a:ahLst/>
            <a:cxnLst/>
            <a:rect l="l" t="t" r="r" b="b"/>
            <a:pathLst>
              <a:path w="4737945" h="5115191">
                <a:moveTo>
                  <a:pt x="0" y="0"/>
                </a:moveTo>
                <a:lnTo>
                  <a:pt x="4737945" y="0"/>
                </a:lnTo>
                <a:lnTo>
                  <a:pt x="4737945" y="5115190"/>
                </a:lnTo>
                <a:lnTo>
                  <a:pt x="0" y="5115190"/>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5" name="Freeform 5"/>
          <p:cNvSpPr/>
          <p:nvPr/>
        </p:nvSpPr>
        <p:spPr>
          <a:xfrm>
            <a:off x="-841933" y="117242"/>
            <a:ext cx="4995205" cy="4114800"/>
          </a:xfrm>
          <a:custGeom>
            <a:avLst/>
            <a:gdLst/>
            <a:ahLst/>
            <a:cxnLst/>
            <a:rect l="l" t="t" r="r" b="b"/>
            <a:pathLst>
              <a:path w="4995205" h="4114800">
                <a:moveTo>
                  <a:pt x="0" y="0"/>
                </a:moveTo>
                <a:lnTo>
                  <a:pt x="4995205" y="0"/>
                </a:lnTo>
                <a:lnTo>
                  <a:pt x="4995205" y="4114800"/>
                </a:lnTo>
                <a:lnTo>
                  <a:pt x="0" y="4114800"/>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6" name="Freeform 6"/>
          <p:cNvSpPr/>
          <p:nvPr/>
        </p:nvSpPr>
        <p:spPr>
          <a:xfrm rot="-1862746">
            <a:off x="15052893" y="-955376"/>
            <a:ext cx="3746799" cy="4690828"/>
          </a:xfrm>
          <a:custGeom>
            <a:avLst/>
            <a:gdLst/>
            <a:ahLst/>
            <a:cxnLst/>
            <a:rect l="l" t="t" r="r" b="b"/>
            <a:pathLst>
              <a:path w="3746799" h="4690828">
                <a:moveTo>
                  <a:pt x="0" y="0"/>
                </a:moveTo>
                <a:lnTo>
                  <a:pt x="3746799" y="0"/>
                </a:lnTo>
                <a:lnTo>
                  <a:pt x="3746799" y="4690828"/>
                </a:lnTo>
                <a:lnTo>
                  <a:pt x="0" y="4690828"/>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7" name="Freeform 7"/>
          <p:cNvSpPr/>
          <p:nvPr/>
        </p:nvSpPr>
        <p:spPr>
          <a:xfrm flipH="1">
            <a:off x="-348094" y="5592336"/>
            <a:ext cx="6591762" cy="7003200"/>
          </a:xfrm>
          <a:custGeom>
            <a:avLst/>
            <a:gdLst/>
            <a:ahLst/>
            <a:cxnLst/>
            <a:rect l="l" t="t" r="r" b="b"/>
            <a:pathLst>
              <a:path w="6591762" h="7003200">
                <a:moveTo>
                  <a:pt x="6591762" y="0"/>
                </a:moveTo>
                <a:lnTo>
                  <a:pt x="0" y="0"/>
                </a:lnTo>
                <a:lnTo>
                  <a:pt x="0" y="7003200"/>
                </a:lnTo>
                <a:lnTo>
                  <a:pt x="6591762" y="7003200"/>
                </a:lnTo>
                <a:lnTo>
                  <a:pt x="6591762" y="0"/>
                </a:lnTo>
                <a:close/>
              </a:path>
            </a:pathLst>
          </a:custGeom>
          <a:blipFill>
            <a:blip r:embed="rId10">
              <a:extLst>
                <a:ext uri="{96DAC541-7B7A-43D3-8B79-37D633B846F1}">
                  <asvg:svgBlip xmlns="" xmlns:asvg="http://schemas.microsoft.com/office/drawing/2016/SVG/main" r:embed="rId11"/>
                </a:ext>
              </a:extLst>
            </a:blip>
            <a:stretch>
              <a:fillRect/>
            </a:stretch>
          </a:blipFill>
          <a:ln cap="sq">
            <a:noFill/>
            <a:prstDash val="solid"/>
            <a:miter/>
          </a:ln>
        </p:spPr>
      </p:sp>
      <p:sp>
        <p:nvSpPr>
          <p:cNvPr id="8" name="Freeform 8"/>
          <p:cNvSpPr/>
          <p:nvPr/>
        </p:nvSpPr>
        <p:spPr>
          <a:xfrm rot="-1452458">
            <a:off x="844405" y="4362957"/>
            <a:ext cx="2011729" cy="2899790"/>
          </a:xfrm>
          <a:custGeom>
            <a:avLst/>
            <a:gdLst/>
            <a:ahLst/>
            <a:cxnLst/>
            <a:rect l="l" t="t" r="r" b="b"/>
            <a:pathLst>
              <a:path w="2011729" h="2899790">
                <a:moveTo>
                  <a:pt x="0" y="0"/>
                </a:moveTo>
                <a:lnTo>
                  <a:pt x="2011729" y="0"/>
                </a:lnTo>
                <a:lnTo>
                  <a:pt x="2011729" y="2899790"/>
                </a:lnTo>
                <a:lnTo>
                  <a:pt x="0" y="2899790"/>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9" name="Freeform 9"/>
          <p:cNvSpPr/>
          <p:nvPr/>
        </p:nvSpPr>
        <p:spPr>
          <a:xfrm rot="-4371108">
            <a:off x="16594776" y="4069633"/>
            <a:ext cx="1003740" cy="3491270"/>
          </a:xfrm>
          <a:custGeom>
            <a:avLst/>
            <a:gdLst/>
            <a:ahLst/>
            <a:cxnLst/>
            <a:rect l="l" t="t" r="r" b="b"/>
            <a:pathLst>
              <a:path w="1003740" h="3491270">
                <a:moveTo>
                  <a:pt x="0" y="0"/>
                </a:moveTo>
                <a:lnTo>
                  <a:pt x="1003740" y="0"/>
                </a:lnTo>
                <a:lnTo>
                  <a:pt x="1003740" y="3491270"/>
                </a:lnTo>
                <a:lnTo>
                  <a:pt x="0" y="3491270"/>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sp>
        <p:nvSpPr>
          <p:cNvPr id="10" name="Freeform 10"/>
          <p:cNvSpPr/>
          <p:nvPr/>
        </p:nvSpPr>
        <p:spPr>
          <a:xfrm rot="-1180196">
            <a:off x="5047287" y="8909836"/>
            <a:ext cx="3568940" cy="2212743"/>
          </a:xfrm>
          <a:custGeom>
            <a:avLst/>
            <a:gdLst/>
            <a:ahLst/>
            <a:cxnLst/>
            <a:rect l="l" t="t" r="r" b="b"/>
            <a:pathLst>
              <a:path w="3568940" h="2212743">
                <a:moveTo>
                  <a:pt x="0" y="0"/>
                </a:moveTo>
                <a:lnTo>
                  <a:pt x="3568940" y="0"/>
                </a:lnTo>
                <a:lnTo>
                  <a:pt x="3568940" y="2212743"/>
                </a:lnTo>
                <a:lnTo>
                  <a:pt x="0" y="2212743"/>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11" name="Freeform 11"/>
          <p:cNvSpPr/>
          <p:nvPr/>
        </p:nvSpPr>
        <p:spPr>
          <a:xfrm>
            <a:off x="16345834" y="2984807"/>
            <a:ext cx="1826932" cy="2115116"/>
          </a:xfrm>
          <a:custGeom>
            <a:avLst/>
            <a:gdLst/>
            <a:ahLst/>
            <a:cxnLst/>
            <a:rect l="l" t="t" r="r" b="b"/>
            <a:pathLst>
              <a:path w="1826932" h="2115116">
                <a:moveTo>
                  <a:pt x="0" y="0"/>
                </a:moveTo>
                <a:lnTo>
                  <a:pt x="1826932" y="0"/>
                </a:lnTo>
                <a:lnTo>
                  <a:pt x="1826932" y="2115117"/>
                </a:lnTo>
                <a:lnTo>
                  <a:pt x="0" y="2115117"/>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
        <p:nvSpPr>
          <p:cNvPr id="12" name="Freeform 12"/>
          <p:cNvSpPr/>
          <p:nvPr/>
        </p:nvSpPr>
        <p:spPr>
          <a:xfrm>
            <a:off x="12001840" y="2399833"/>
            <a:ext cx="521072" cy="675620"/>
          </a:xfrm>
          <a:custGeom>
            <a:avLst/>
            <a:gdLst/>
            <a:ahLst/>
            <a:cxnLst/>
            <a:rect l="l" t="t" r="r" b="b"/>
            <a:pathLst>
              <a:path w="521072" h="675620">
                <a:moveTo>
                  <a:pt x="0" y="0"/>
                </a:moveTo>
                <a:lnTo>
                  <a:pt x="521072" y="0"/>
                </a:lnTo>
                <a:lnTo>
                  <a:pt x="521072" y="675620"/>
                </a:lnTo>
                <a:lnTo>
                  <a:pt x="0" y="675620"/>
                </a:lnTo>
                <a:lnTo>
                  <a:pt x="0" y="0"/>
                </a:lnTo>
                <a:close/>
              </a:path>
            </a:pathLst>
          </a:custGeom>
          <a:blipFill>
            <a:blip r:embed="rId20">
              <a:extLst>
                <a:ext uri="{96DAC541-7B7A-43D3-8B79-37D633B846F1}">
                  <asvg:svgBlip xmlns="" xmlns:asvg="http://schemas.microsoft.com/office/drawing/2016/SVG/main" r:embed="rId21"/>
                </a:ext>
              </a:extLst>
            </a:blip>
            <a:stretch>
              <a:fillRect/>
            </a:stretch>
          </a:blipFill>
        </p:spPr>
      </p:sp>
      <p:sp>
        <p:nvSpPr>
          <p:cNvPr id="13" name="Freeform 13"/>
          <p:cNvSpPr/>
          <p:nvPr/>
        </p:nvSpPr>
        <p:spPr>
          <a:xfrm>
            <a:off x="4533760" y="8496631"/>
            <a:ext cx="761669" cy="761669"/>
          </a:xfrm>
          <a:custGeom>
            <a:avLst/>
            <a:gdLst/>
            <a:ahLst/>
            <a:cxnLst/>
            <a:rect l="l" t="t" r="r" b="b"/>
            <a:pathLst>
              <a:path w="761669" h="761669">
                <a:moveTo>
                  <a:pt x="0" y="0"/>
                </a:moveTo>
                <a:lnTo>
                  <a:pt x="761669" y="0"/>
                </a:lnTo>
                <a:lnTo>
                  <a:pt x="761669" y="761669"/>
                </a:lnTo>
                <a:lnTo>
                  <a:pt x="0" y="761669"/>
                </a:lnTo>
                <a:lnTo>
                  <a:pt x="0" y="0"/>
                </a:lnTo>
                <a:close/>
              </a:path>
            </a:pathLst>
          </a:custGeom>
          <a:blipFill>
            <a:blip r:embed="rId22">
              <a:extLst>
                <a:ext uri="{96DAC541-7B7A-43D3-8B79-37D633B846F1}">
                  <asvg:svgBlip xmlns="" xmlns:asvg="http://schemas.microsoft.com/office/drawing/2016/SVG/main" r:embed="rId23"/>
                </a:ext>
              </a:extLst>
            </a:blip>
            <a:stretch>
              <a:fillRect/>
            </a:stretch>
          </a:blipFill>
        </p:spPr>
      </p:sp>
      <p:sp>
        <p:nvSpPr>
          <p:cNvPr id="14" name="TextBox 14"/>
          <p:cNvSpPr txBox="1"/>
          <p:nvPr/>
        </p:nvSpPr>
        <p:spPr>
          <a:xfrm>
            <a:off x="7943781" y="9763477"/>
            <a:ext cx="2867719" cy="448310"/>
          </a:xfrm>
          <a:prstGeom prst="rect">
            <a:avLst/>
          </a:prstGeom>
        </p:spPr>
        <p:txBody>
          <a:bodyPr lIns="0" tIns="0" rIns="0" bIns="0" rtlCol="0" anchor="t">
            <a:spAutoFit/>
          </a:bodyPr>
          <a:lstStyle/>
          <a:p>
            <a:pPr algn="ctr">
              <a:lnSpc>
                <a:spcPts val="3640"/>
              </a:lnSpc>
              <a:spcBef>
                <a:spcPct val="0"/>
              </a:spcBef>
            </a:pPr>
            <a:r>
              <a:rPr lang="en" sz="2600">
                <a:solidFill>
                  <a:srgbClr val="000000"/>
                </a:solidFill>
                <a:latin typeface="Garet"/>
                <a:ea typeface="Garet"/>
                <a:cs typeface="Garet"/>
                <a:sym typeface="Garet"/>
              </a:rPr>
              <a:t>Odesa - 2026</a:t>
            </a:r>
          </a:p>
        </p:txBody>
      </p:sp>
      <p:sp>
        <p:nvSpPr>
          <p:cNvPr id="15" name="TextBox 15"/>
          <p:cNvSpPr txBox="1"/>
          <p:nvPr/>
        </p:nvSpPr>
        <p:spPr>
          <a:xfrm>
            <a:off x="4309116" y="613908"/>
            <a:ext cx="10137048" cy="2165080"/>
          </a:xfrm>
          <a:prstGeom prst="rect">
            <a:avLst/>
          </a:prstGeom>
        </p:spPr>
        <p:txBody>
          <a:bodyPr lIns="0" tIns="0" rIns="0" bIns="0" rtlCol="0" anchor="t">
            <a:spAutoFit/>
          </a:bodyPr>
          <a:lstStyle/>
          <a:p>
            <a:pPr algn="ctr">
              <a:lnSpc>
                <a:spcPts val="3421"/>
              </a:lnSpc>
            </a:pPr>
            <a:r>
              <a:rPr lang="en" sz="2443" dirty="0">
                <a:solidFill>
                  <a:srgbClr val="000000"/>
                </a:solidFill>
                <a:latin typeface="Garet"/>
                <a:ea typeface="Garet"/>
                <a:cs typeface="Garet"/>
                <a:sym typeface="Garet"/>
              </a:rPr>
              <a:t>Ministry of Health of Ukraine</a:t>
            </a:r>
          </a:p>
          <a:p>
            <a:pPr algn="ctr">
              <a:lnSpc>
                <a:spcPts val="3421"/>
              </a:lnSpc>
            </a:pPr>
            <a:r>
              <a:rPr lang="en" sz="2443" dirty="0" smtClean="0">
                <a:solidFill>
                  <a:srgbClr val="000000"/>
                </a:solidFill>
                <a:latin typeface="Garet"/>
                <a:ea typeface="Garet"/>
                <a:cs typeface="Garet"/>
                <a:sym typeface="Garet"/>
              </a:rPr>
              <a:t>Odesa </a:t>
            </a:r>
            <a:r>
              <a:rPr lang="en" sz="2443" dirty="0">
                <a:solidFill>
                  <a:srgbClr val="000000"/>
                </a:solidFill>
                <a:latin typeface="Garet"/>
                <a:ea typeface="Garet"/>
                <a:cs typeface="Garet"/>
                <a:sym typeface="Garet"/>
              </a:rPr>
              <a:t>National Medical University</a:t>
            </a:r>
          </a:p>
          <a:p>
            <a:pPr algn="ctr">
              <a:lnSpc>
                <a:spcPts val="3421"/>
              </a:lnSpc>
            </a:pPr>
            <a:r>
              <a:rPr lang="en" sz="2443" dirty="0">
                <a:solidFill>
                  <a:srgbClr val="000000"/>
                </a:solidFill>
                <a:latin typeface="Garet"/>
                <a:ea typeface="Garet"/>
                <a:cs typeface="Garet"/>
                <a:sym typeface="Garet"/>
              </a:rPr>
              <a:t>Faculty of Medicine and Pharmacy</a:t>
            </a:r>
          </a:p>
          <a:p>
            <a:pPr algn="ctr">
              <a:lnSpc>
                <a:spcPts val="3421"/>
              </a:lnSpc>
              <a:spcBef>
                <a:spcPct val="0"/>
              </a:spcBef>
            </a:pPr>
            <a:r>
              <a:rPr lang="en" sz="2443" dirty="0">
                <a:solidFill>
                  <a:srgbClr val="000000"/>
                </a:solidFill>
                <a:latin typeface="Garet"/>
                <a:ea typeface="Garet"/>
                <a:cs typeface="Garet"/>
                <a:sym typeface="Garet"/>
              </a:rPr>
              <a:t>Department of Organization and Economics of Pharmacy with </a:t>
            </a:r>
            <a:r>
              <a:rPr lang="en" sz="2443" dirty="0" smtClean="0">
                <a:solidFill>
                  <a:srgbClr val="000000"/>
                </a:solidFill>
                <a:latin typeface="Garet"/>
                <a:ea typeface="Garet"/>
                <a:cs typeface="Garet"/>
                <a:sym typeface="Garet"/>
              </a:rPr>
              <a:t>postdiploma specialization</a:t>
            </a:r>
            <a:endParaRPr lang="en" sz="2443" dirty="0">
              <a:solidFill>
                <a:srgbClr val="000000"/>
              </a:solidFill>
              <a:latin typeface="Garet"/>
              <a:ea typeface="Garet"/>
              <a:cs typeface="Garet"/>
              <a:sym typeface="Garet"/>
            </a:endParaRPr>
          </a:p>
        </p:txBody>
      </p:sp>
    </p:spTree>
    <p:extLst>
      <p:ext uri="{BB962C8B-B14F-4D97-AF65-F5344CB8AC3E}">
        <p14:creationId xmlns:p14="http://schemas.microsoft.com/office/powerpoint/2010/main" val="103875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54000" y="2706217"/>
            <a:ext cx="5570808" cy="5104283"/>
          </a:xfrm>
          <a:custGeom>
            <a:avLst/>
            <a:gdLst/>
            <a:ahLst/>
            <a:cxnLst/>
            <a:rect l="l" t="t" r="r" b="b"/>
            <a:pathLst>
              <a:path w="5948150" h="5539215">
                <a:moveTo>
                  <a:pt x="0" y="0"/>
                </a:moveTo>
                <a:lnTo>
                  <a:pt x="5948150" y="0"/>
                </a:lnTo>
                <a:lnTo>
                  <a:pt x="5948150" y="5539215"/>
                </a:lnTo>
                <a:lnTo>
                  <a:pt x="0" y="553921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12834880" y="4449242"/>
            <a:ext cx="749303" cy="800323"/>
          </a:xfrm>
          <a:custGeom>
            <a:avLst/>
            <a:gdLst/>
            <a:ahLst/>
            <a:cxnLst/>
            <a:rect l="l" t="t" r="r" b="b"/>
            <a:pathLst>
              <a:path w="749303" h="800323">
                <a:moveTo>
                  <a:pt x="0" y="0"/>
                </a:moveTo>
                <a:lnTo>
                  <a:pt x="749303" y="0"/>
                </a:lnTo>
                <a:lnTo>
                  <a:pt x="749303" y="800324"/>
                </a:lnTo>
                <a:lnTo>
                  <a:pt x="0" y="800324"/>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a:off x="10865835" y="8336369"/>
            <a:ext cx="1710823" cy="1182607"/>
          </a:xfrm>
          <a:custGeom>
            <a:avLst/>
            <a:gdLst/>
            <a:ahLst/>
            <a:cxnLst/>
            <a:rect l="l" t="t" r="r" b="b"/>
            <a:pathLst>
              <a:path w="1710823" h="1182607">
                <a:moveTo>
                  <a:pt x="0" y="0"/>
                </a:moveTo>
                <a:lnTo>
                  <a:pt x="1710823" y="0"/>
                </a:lnTo>
                <a:lnTo>
                  <a:pt x="1710823" y="1182606"/>
                </a:lnTo>
                <a:lnTo>
                  <a:pt x="0" y="118260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a:ln cap="sq">
            <a:noFill/>
            <a:prstDash val="solid"/>
            <a:miter/>
          </a:ln>
        </p:spPr>
      </p:sp>
      <p:sp>
        <p:nvSpPr>
          <p:cNvPr id="5" name="Freeform 5"/>
          <p:cNvSpPr/>
          <p:nvPr/>
        </p:nvSpPr>
        <p:spPr>
          <a:xfrm>
            <a:off x="9878783" y="7907220"/>
            <a:ext cx="541138" cy="676422"/>
          </a:xfrm>
          <a:custGeom>
            <a:avLst/>
            <a:gdLst/>
            <a:ahLst/>
            <a:cxnLst/>
            <a:rect l="l" t="t" r="r" b="b"/>
            <a:pathLst>
              <a:path w="541138" h="676422">
                <a:moveTo>
                  <a:pt x="0" y="0"/>
                </a:moveTo>
                <a:lnTo>
                  <a:pt x="541138" y="0"/>
                </a:lnTo>
                <a:lnTo>
                  <a:pt x="541138" y="676422"/>
                </a:lnTo>
                <a:lnTo>
                  <a:pt x="0" y="676422"/>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Freeform 6"/>
          <p:cNvSpPr/>
          <p:nvPr/>
        </p:nvSpPr>
        <p:spPr>
          <a:xfrm>
            <a:off x="15136184" y="1557874"/>
            <a:ext cx="1207193" cy="1148343"/>
          </a:xfrm>
          <a:custGeom>
            <a:avLst/>
            <a:gdLst/>
            <a:ahLst/>
            <a:cxnLst/>
            <a:rect l="l" t="t" r="r" b="b"/>
            <a:pathLst>
              <a:path w="1207193" h="1148343">
                <a:moveTo>
                  <a:pt x="0" y="0"/>
                </a:moveTo>
                <a:lnTo>
                  <a:pt x="1207194" y="0"/>
                </a:lnTo>
                <a:lnTo>
                  <a:pt x="1207194" y="1148342"/>
                </a:lnTo>
                <a:lnTo>
                  <a:pt x="0" y="1148342"/>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7" name="Freeform 7"/>
          <p:cNvSpPr/>
          <p:nvPr/>
        </p:nvSpPr>
        <p:spPr>
          <a:xfrm rot="8354212">
            <a:off x="12368019" y="624841"/>
            <a:ext cx="2926393" cy="1657070"/>
          </a:xfrm>
          <a:custGeom>
            <a:avLst/>
            <a:gdLst/>
            <a:ahLst/>
            <a:cxnLst/>
            <a:rect l="l" t="t" r="r" b="b"/>
            <a:pathLst>
              <a:path w="2926393" h="1657070">
                <a:moveTo>
                  <a:pt x="0" y="0"/>
                </a:moveTo>
                <a:lnTo>
                  <a:pt x="2926393" y="0"/>
                </a:lnTo>
                <a:lnTo>
                  <a:pt x="2926393" y="1657070"/>
                </a:lnTo>
                <a:lnTo>
                  <a:pt x="0" y="165707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8" name="Freeform 8"/>
          <p:cNvSpPr/>
          <p:nvPr/>
        </p:nvSpPr>
        <p:spPr>
          <a:xfrm>
            <a:off x="1028700" y="9194244"/>
            <a:ext cx="848612" cy="215335"/>
          </a:xfrm>
          <a:custGeom>
            <a:avLst/>
            <a:gdLst/>
            <a:ahLst/>
            <a:cxnLst/>
            <a:rect l="l" t="t" r="r" b="b"/>
            <a:pathLst>
              <a:path w="848612" h="215335">
                <a:moveTo>
                  <a:pt x="0" y="0"/>
                </a:moveTo>
                <a:lnTo>
                  <a:pt x="848612" y="0"/>
                </a:lnTo>
                <a:lnTo>
                  <a:pt x="848612" y="215335"/>
                </a:lnTo>
                <a:lnTo>
                  <a:pt x="0" y="215335"/>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9" name="TextBox 9"/>
          <p:cNvSpPr txBox="1"/>
          <p:nvPr/>
        </p:nvSpPr>
        <p:spPr>
          <a:xfrm>
            <a:off x="381000" y="486004"/>
            <a:ext cx="13892249" cy="809581"/>
          </a:xfrm>
          <a:prstGeom prst="rect">
            <a:avLst/>
          </a:prstGeom>
        </p:spPr>
        <p:txBody>
          <a:bodyPr wrap="square" lIns="0" tIns="0" rIns="0" bIns="0" rtlCol="0" anchor="t">
            <a:spAutoFit/>
          </a:bodyPr>
          <a:lstStyle/>
          <a:p>
            <a:pPr algn="ctr">
              <a:lnSpc>
                <a:spcPts val="6200"/>
              </a:lnSpc>
            </a:pPr>
            <a:r>
              <a:rPr lang="en" sz="6200" b="1" dirty="0" smtClean="0">
                <a:solidFill>
                  <a:srgbClr val="293A54"/>
                </a:solidFill>
                <a:latin typeface="Poppins Bold"/>
                <a:ea typeface="Poppins Bold"/>
                <a:cs typeface="Poppins Bold"/>
                <a:sym typeface="Poppins Bold"/>
              </a:rPr>
              <a:t>Relevance of the topic</a:t>
            </a:r>
            <a:endParaRPr lang="uk-UA" sz="6200" b="1" dirty="0">
              <a:solidFill>
                <a:srgbClr val="293A54"/>
              </a:solidFill>
              <a:latin typeface="Poppins Bold"/>
              <a:ea typeface="Poppins Bold"/>
              <a:cs typeface="Poppins Bold"/>
              <a:sym typeface="Poppins Bold"/>
            </a:endParaRPr>
          </a:p>
        </p:txBody>
      </p:sp>
      <p:sp>
        <p:nvSpPr>
          <p:cNvPr id="10" name="TextBox 10"/>
          <p:cNvSpPr txBox="1"/>
          <p:nvPr/>
        </p:nvSpPr>
        <p:spPr>
          <a:xfrm>
            <a:off x="-30646" y="2615280"/>
            <a:ext cx="12607304" cy="3680495"/>
          </a:xfrm>
          <a:prstGeom prst="rect">
            <a:avLst/>
          </a:prstGeom>
        </p:spPr>
        <p:txBody>
          <a:bodyPr wrap="square" lIns="0" tIns="0" rIns="0" bIns="0" rtlCol="0" anchor="t">
            <a:spAutoFit/>
          </a:bodyPr>
          <a:lstStyle/>
          <a:p>
            <a:pPr marL="314689" lvl="1" algn="just">
              <a:lnSpc>
                <a:spcPts val="4081"/>
              </a:lnSpc>
            </a:pPr>
            <a:r>
              <a:rPr lang="en" sz="2915" dirty="0">
                <a:solidFill>
                  <a:srgbClr val="000000"/>
                </a:solidFill>
                <a:latin typeface="Garet"/>
                <a:ea typeface="Garet"/>
                <a:cs typeface="Garet"/>
                <a:sym typeface="Garet"/>
              </a:rPr>
              <a:t>In the conditions reforming the healthcare system of </a:t>
            </a:r>
            <a:r>
              <a:rPr lang="en" sz="2915" dirty="0" smtClean="0">
                <a:solidFill>
                  <a:srgbClr val="000000"/>
                </a:solidFill>
                <a:latin typeface="Garet"/>
                <a:ea typeface="Garet"/>
                <a:cs typeface="Garet"/>
                <a:sym typeface="Garet"/>
              </a:rPr>
              <a:t>Ukraine, </a:t>
            </a:r>
            <a:r>
              <a:rPr lang="en" sz="2915" dirty="0">
                <a:solidFill>
                  <a:srgbClr val="000000"/>
                </a:solidFill>
                <a:latin typeface="Garet"/>
                <a:ea typeface="Garet"/>
                <a:cs typeface="Garet"/>
                <a:sym typeface="Garet"/>
              </a:rPr>
              <a:t>growth competition in the pharmaceutical market and shortages qualified personnel payroll system becomes key tool personnel </a:t>
            </a:r>
            <a:r>
              <a:rPr lang="en" sz="2915" dirty="0" smtClean="0">
                <a:solidFill>
                  <a:srgbClr val="000000"/>
                </a:solidFill>
                <a:latin typeface="Garet"/>
                <a:ea typeface="Garet"/>
                <a:cs typeface="Garet"/>
                <a:sym typeface="Garet"/>
              </a:rPr>
              <a:t>management. </a:t>
            </a:r>
            <a:r>
              <a:rPr lang="en" sz="2915" dirty="0">
                <a:solidFill>
                  <a:srgbClr val="000000"/>
                </a:solidFill>
                <a:latin typeface="Garet"/>
                <a:ea typeface="Garet"/>
                <a:cs typeface="Garet"/>
                <a:sym typeface="Garet"/>
              </a:rPr>
              <a:t>Effectively reward system built provides not only material interest </a:t>
            </a:r>
            <a:r>
              <a:rPr lang="en" sz="2915" dirty="0" smtClean="0">
                <a:solidFill>
                  <a:srgbClr val="000000"/>
                </a:solidFill>
                <a:latin typeface="Garet"/>
                <a:ea typeface="Garet"/>
                <a:cs typeface="Garet"/>
                <a:sym typeface="Garet"/>
              </a:rPr>
              <a:t>employees, </a:t>
            </a:r>
            <a:r>
              <a:rPr lang="en" sz="2915" dirty="0">
                <a:solidFill>
                  <a:srgbClr val="000000"/>
                </a:solidFill>
                <a:latin typeface="Garet"/>
                <a:ea typeface="Garet"/>
                <a:cs typeface="Garet"/>
                <a:sym typeface="Garet"/>
              </a:rPr>
              <a:t>but also increases quality pharmaceutical </a:t>
            </a:r>
            <a:r>
              <a:rPr lang="en" sz="2915" dirty="0" smtClean="0">
                <a:solidFill>
                  <a:srgbClr val="000000"/>
                </a:solidFill>
                <a:latin typeface="Garet"/>
                <a:ea typeface="Garet"/>
                <a:cs typeface="Garet"/>
                <a:sym typeface="Garet"/>
              </a:rPr>
              <a:t>services, </a:t>
            </a:r>
            <a:r>
              <a:rPr lang="en" sz="2915" dirty="0">
                <a:solidFill>
                  <a:srgbClr val="000000"/>
                </a:solidFill>
                <a:latin typeface="Garet"/>
                <a:ea typeface="Garet"/>
                <a:cs typeface="Garet"/>
                <a:sym typeface="Garet"/>
              </a:rPr>
              <a:t>staff loyalty and stability to the team .</a:t>
            </a:r>
            <a:endParaRPr lang="en-US" sz="2915" dirty="0">
              <a:solidFill>
                <a:srgbClr val="000000"/>
              </a:solidFill>
              <a:latin typeface="Garet"/>
              <a:ea typeface="Garet"/>
              <a:cs typeface="Garet"/>
              <a:sym typeface="Gare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697776" y="1823028"/>
            <a:ext cx="5123048" cy="6035992"/>
          </a:xfrm>
          <a:custGeom>
            <a:avLst/>
            <a:gdLst/>
            <a:ahLst/>
            <a:cxnLst/>
            <a:rect l="l" t="t" r="r" b="b"/>
            <a:pathLst>
              <a:path w="5123048" h="6035992">
                <a:moveTo>
                  <a:pt x="0" y="0"/>
                </a:moveTo>
                <a:lnTo>
                  <a:pt x="5123048" y="0"/>
                </a:lnTo>
                <a:lnTo>
                  <a:pt x="5123048" y="6035993"/>
                </a:lnTo>
                <a:lnTo>
                  <a:pt x="0" y="603599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451569" y="2656000"/>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9440542">
            <a:off x="14124356" y="-69768"/>
            <a:ext cx="2405947" cy="3124607"/>
          </a:xfrm>
          <a:custGeom>
            <a:avLst/>
            <a:gdLst/>
            <a:ahLst/>
            <a:cxnLst/>
            <a:rect l="l" t="t" r="r" b="b"/>
            <a:pathLst>
              <a:path w="2405947" h="3124607">
                <a:moveTo>
                  <a:pt x="0" y="0"/>
                </a:moveTo>
                <a:lnTo>
                  <a:pt x="2405948" y="0"/>
                </a:lnTo>
                <a:lnTo>
                  <a:pt x="2405948" y="3124607"/>
                </a:lnTo>
                <a:lnTo>
                  <a:pt x="0" y="3124607"/>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a:off x="-1013941" y="8916210"/>
            <a:ext cx="2752624" cy="2752624"/>
          </a:xfrm>
          <a:custGeom>
            <a:avLst/>
            <a:gdLst/>
            <a:ahLst/>
            <a:cxnLst/>
            <a:rect l="l" t="t" r="r" b="b"/>
            <a:pathLst>
              <a:path w="2752624" h="2752624">
                <a:moveTo>
                  <a:pt x="0" y="0"/>
                </a:moveTo>
                <a:lnTo>
                  <a:pt x="2752624" y="0"/>
                </a:lnTo>
                <a:lnTo>
                  <a:pt x="2752624" y="2752624"/>
                </a:lnTo>
                <a:lnTo>
                  <a:pt x="0" y="2752624"/>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Freeform 6"/>
          <p:cNvSpPr/>
          <p:nvPr/>
        </p:nvSpPr>
        <p:spPr>
          <a:xfrm>
            <a:off x="16796687" y="593257"/>
            <a:ext cx="877750" cy="1229772"/>
          </a:xfrm>
          <a:custGeom>
            <a:avLst/>
            <a:gdLst/>
            <a:ahLst/>
            <a:cxnLst/>
            <a:rect l="l" t="t" r="r" b="b"/>
            <a:pathLst>
              <a:path w="877750" h="1229772">
                <a:moveTo>
                  <a:pt x="0" y="0"/>
                </a:moveTo>
                <a:lnTo>
                  <a:pt x="877750" y="0"/>
                </a:lnTo>
                <a:lnTo>
                  <a:pt x="877750" y="1229771"/>
                </a:lnTo>
                <a:lnTo>
                  <a:pt x="0" y="1229771"/>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7" name="Freeform 7"/>
          <p:cNvSpPr/>
          <p:nvPr/>
        </p:nvSpPr>
        <p:spPr>
          <a:xfrm>
            <a:off x="16554076" y="8615622"/>
            <a:ext cx="485222" cy="642678"/>
          </a:xfrm>
          <a:custGeom>
            <a:avLst/>
            <a:gdLst/>
            <a:ahLst/>
            <a:cxnLst/>
            <a:rect l="l" t="t" r="r" b="b"/>
            <a:pathLst>
              <a:path w="485222" h="642678">
                <a:moveTo>
                  <a:pt x="0" y="0"/>
                </a:moveTo>
                <a:lnTo>
                  <a:pt x="485222" y="0"/>
                </a:lnTo>
                <a:lnTo>
                  <a:pt x="485222" y="642678"/>
                </a:lnTo>
                <a:lnTo>
                  <a:pt x="0" y="642678"/>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8" name="Freeform 8"/>
          <p:cNvSpPr/>
          <p:nvPr/>
        </p:nvSpPr>
        <p:spPr>
          <a:xfrm>
            <a:off x="8177087" y="7668088"/>
            <a:ext cx="1399434" cy="488053"/>
          </a:xfrm>
          <a:custGeom>
            <a:avLst/>
            <a:gdLst/>
            <a:ahLst/>
            <a:cxnLst/>
            <a:rect l="l" t="t" r="r" b="b"/>
            <a:pathLst>
              <a:path w="1399434" h="488053">
                <a:moveTo>
                  <a:pt x="0" y="0"/>
                </a:moveTo>
                <a:lnTo>
                  <a:pt x="1399434" y="0"/>
                </a:lnTo>
                <a:lnTo>
                  <a:pt x="1399434" y="488052"/>
                </a:lnTo>
                <a:lnTo>
                  <a:pt x="0" y="488052"/>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9" name="Freeform 9"/>
          <p:cNvSpPr/>
          <p:nvPr/>
        </p:nvSpPr>
        <p:spPr>
          <a:xfrm>
            <a:off x="-260957" y="0"/>
            <a:ext cx="2347016" cy="1906950"/>
          </a:xfrm>
          <a:custGeom>
            <a:avLst/>
            <a:gdLst/>
            <a:ahLst/>
            <a:cxnLst/>
            <a:rect l="l" t="t" r="r" b="b"/>
            <a:pathLst>
              <a:path w="2347016" h="1906950">
                <a:moveTo>
                  <a:pt x="0" y="0"/>
                </a:moveTo>
                <a:lnTo>
                  <a:pt x="2347016" y="0"/>
                </a:lnTo>
                <a:lnTo>
                  <a:pt x="2347016" y="1906950"/>
                </a:lnTo>
                <a:lnTo>
                  <a:pt x="0" y="1906950"/>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10" name="TextBox 10"/>
          <p:cNvSpPr txBox="1"/>
          <p:nvPr/>
        </p:nvSpPr>
        <p:spPr>
          <a:xfrm>
            <a:off x="1830008" y="669457"/>
            <a:ext cx="11128852" cy="987425"/>
          </a:xfrm>
          <a:prstGeom prst="rect">
            <a:avLst/>
          </a:prstGeom>
        </p:spPr>
        <p:txBody>
          <a:bodyPr lIns="0" tIns="0" rIns="0" bIns="0" rtlCol="0" anchor="t">
            <a:spAutoFit/>
          </a:bodyPr>
          <a:lstStyle/>
          <a:p>
            <a:pPr algn="ctr">
              <a:lnSpc>
                <a:spcPts val="6999"/>
              </a:lnSpc>
            </a:pPr>
            <a:r>
              <a:rPr lang="en" sz="6999" b="1">
                <a:solidFill>
                  <a:srgbClr val="293A54"/>
                </a:solidFill>
                <a:latin typeface="Poppins Bold"/>
                <a:ea typeface="Poppins Bold"/>
                <a:cs typeface="Poppins Bold"/>
                <a:sym typeface="Poppins Bold"/>
              </a:rPr>
              <a:t>LECTURE STRUCTURE</a:t>
            </a:r>
          </a:p>
        </p:txBody>
      </p:sp>
      <p:sp>
        <p:nvSpPr>
          <p:cNvPr id="11" name="TextBox 11"/>
          <p:cNvSpPr txBox="1"/>
          <p:nvPr/>
        </p:nvSpPr>
        <p:spPr>
          <a:xfrm>
            <a:off x="1175796" y="2608375"/>
            <a:ext cx="13319666" cy="396262"/>
          </a:xfrm>
          <a:prstGeom prst="rect">
            <a:avLst/>
          </a:prstGeom>
        </p:spPr>
        <p:txBody>
          <a:bodyPr lIns="0" tIns="0" rIns="0" bIns="0" rtlCol="0" anchor="t">
            <a:spAutoFit/>
          </a:bodyPr>
          <a:lstStyle/>
          <a:p>
            <a:pPr>
              <a:lnSpc>
                <a:spcPts val="3220"/>
              </a:lnSpc>
            </a:pPr>
            <a:r>
              <a:rPr lang="en" sz="2300" dirty="0" smtClean="0">
                <a:solidFill>
                  <a:srgbClr val="000000"/>
                </a:solidFill>
                <a:latin typeface="Garet"/>
                <a:ea typeface="Garet"/>
                <a:cs typeface="Garet"/>
                <a:sym typeface="Garet"/>
              </a:rPr>
              <a:t>Theoretical foundations of payroll management in healthcare</a:t>
            </a:r>
            <a:endParaRPr lang="uk-UA" sz="2300" dirty="0">
              <a:solidFill>
                <a:srgbClr val="000000"/>
              </a:solidFill>
              <a:latin typeface="Garet"/>
              <a:ea typeface="Garet"/>
              <a:cs typeface="Garet"/>
              <a:sym typeface="Garet"/>
            </a:endParaRPr>
          </a:p>
        </p:txBody>
      </p:sp>
      <p:sp>
        <p:nvSpPr>
          <p:cNvPr id="12" name="TextBox 12"/>
          <p:cNvSpPr txBox="1"/>
          <p:nvPr/>
        </p:nvSpPr>
        <p:spPr>
          <a:xfrm>
            <a:off x="1175796" y="3810760"/>
            <a:ext cx="13319666" cy="400110"/>
          </a:xfrm>
          <a:prstGeom prst="rect">
            <a:avLst/>
          </a:prstGeom>
        </p:spPr>
        <p:txBody>
          <a:bodyPr lIns="0" tIns="0" rIns="0" bIns="0" rtlCol="0" anchor="t">
            <a:spAutoFit/>
          </a:bodyPr>
          <a:lstStyle/>
          <a:p>
            <a:pPr>
              <a:lnSpc>
                <a:spcPts val="3220"/>
              </a:lnSpc>
            </a:pPr>
            <a:r>
              <a:rPr lang="en" sz="2400" dirty="0" smtClean="0">
                <a:latin typeface="Garet" panose="020B0604020202020204" charset="-52"/>
              </a:rPr>
              <a:t>Formation of the remuneration system in pharmaceutical institutions: theory and practice</a:t>
            </a:r>
            <a:endParaRPr lang="uk-UA" sz="2300" dirty="0">
              <a:solidFill>
                <a:srgbClr val="000000"/>
              </a:solidFill>
              <a:latin typeface="Garet" panose="020B0604020202020204" charset="-52"/>
              <a:ea typeface="Garet"/>
              <a:cs typeface="Garet"/>
              <a:sym typeface="Garet"/>
            </a:endParaRPr>
          </a:p>
        </p:txBody>
      </p:sp>
      <p:sp>
        <p:nvSpPr>
          <p:cNvPr id="14" name="Freeform 14"/>
          <p:cNvSpPr/>
          <p:nvPr/>
        </p:nvSpPr>
        <p:spPr>
          <a:xfrm>
            <a:off x="451569" y="3675865"/>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6" name="TextBox 13"/>
          <p:cNvSpPr txBox="1"/>
          <p:nvPr/>
        </p:nvSpPr>
        <p:spPr>
          <a:xfrm>
            <a:off x="1188153" y="4835947"/>
            <a:ext cx="13319666" cy="400110"/>
          </a:xfrm>
          <a:prstGeom prst="rect">
            <a:avLst/>
          </a:prstGeom>
        </p:spPr>
        <p:txBody>
          <a:bodyPr lIns="0" tIns="0" rIns="0" bIns="0" rtlCol="0" anchor="t">
            <a:spAutoFit/>
          </a:bodyPr>
          <a:lstStyle/>
          <a:p>
            <a:pPr algn="just">
              <a:lnSpc>
                <a:spcPts val="3220"/>
              </a:lnSpc>
            </a:pPr>
            <a:r>
              <a:rPr lang="en" sz="2400" dirty="0" smtClean="0">
                <a:latin typeface="Garet" panose="020B0604020202020204" charset="-52"/>
              </a:rPr>
              <a:t>Forms and systems of remuneration in public and private pharmacies</a:t>
            </a:r>
            <a:endParaRPr lang="uk-UA" sz="2300" dirty="0">
              <a:solidFill>
                <a:srgbClr val="000000"/>
              </a:solidFill>
              <a:latin typeface="Garet" panose="020B0604020202020204" charset="-52"/>
              <a:ea typeface="Garet"/>
              <a:cs typeface="Garet"/>
              <a:sym typeface="Garet"/>
            </a:endParaRPr>
          </a:p>
        </p:txBody>
      </p:sp>
      <p:sp>
        <p:nvSpPr>
          <p:cNvPr id="17" name="Freeform 15"/>
          <p:cNvSpPr/>
          <p:nvPr/>
        </p:nvSpPr>
        <p:spPr>
          <a:xfrm>
            <a:off x="476282" y="4754258"/>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8" name="TextBox 13"/>
          <p:cNvSpPr txBox="1"/>
          <p:nvPr/>
        </p:nvSpPr>
        <p:spPr>
          <a:xfrm>
            <a:off x="1143000" y="5760369"/>
            <a:ext cx="13319666" cy="400110"/>
          </a:xfrm>
          <a:prstGeom prst="rect">
            <a:avLst/>
          </a:prstGeom>
        </p:spPr>
        <p:txBody>
          <a:bodyPr lIns="0" tIns="0" rIns="0" bIns="0" rtlCol="0" anchor="t">
            <a:spAutoFit/>
          </a:bodyPr>
          <a:lstStyle/>
          <a:p>
            <a:pPr algn="just">
              <a:lnSpc>
                <a:spcPts val="3220"/>
              </a:lnSpc>
            </a:pPr>
            <a:r>
              <a:rPr lang="en" sz="2400" dirty="0" smtClean="0">
                <a:latin typeface="Garet" panose="020B0604020202020204" charset="-52"/>
              </a:rPr>
              <a:t>Principles of forming salaries, bonuses and social packages</a:t>
            </a:r>
            <a:endParaRPr lang="uk-UA" sz="2300" dirty="0">
              <a:solidFill>
                <a:srgbClr val="000000"/>
              </a:solidFill>
              <a:latin typeface="Garet" panose="020B0604020202020204" charset="-52"/>
              <a:ea typeface="Garet"/>
              <a:cs typeface="Garet"/>
              <a:sym typeface="Garet"/>
            </a:endParaRPr>
          </a:p>
        </p:txBody>
      </p:sp>
      <p:sp>
        <p:nvSpPr>
          <p:cNvPr id="19" name="Freeform 15"/>
          <p:cNvSpPr/>
          <p:nvPr/>
        </p:nvSpPr>
        <p:spPr>
          <a:xfrm>
            <a:off x="451569" y="5699467"/>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3" name="Прямоугольник 12"/>
          <p:cNvSpPr/>
          <p:nvPr/>
        </p:nvSpPr>
        <p:spPr>
          <a:xfrm>
            <a:off x="1143000" y="6743666"/>
            <a:ext cx="11644534" cy="461665"/>
          </a:xfrm>
          <a:prstGeom prst="rect">
            <a:avLst/>
          </a:prstGeom>
        </p:spPr>
        <p:txBody>
          <a:bodyPr wrap="none">
            <a:spAutoFit/>
          </a:bodyPr>
          <a:lstStyle/>
          <a:p>
            <a:r>
              <a:rPr lang="en" sz="2400" dirty="0" smtClean="0">
                <a:latin typeface="Garet" panose="020B0604020202020204" charset="-52"/>
              </a:rPr>
              <a:t>The role of transparent and fair remuneration in human resources management</a:t>
            </a:r>
            <a:endParaRPr lang="uk-UA" sz="2400" dirty="0">
              <a:latin typeface="Garet" panose="020B0604020202020204" charset="-52"/>
            </a:endParaRPr>
          </a:p>
        </p:txBody>
      </p:sp>
      <p:sp>
        <p:nvSpPr>
          <p:cNvPr id="20" name="Freeform 15"/>
          <p:cNvSpPr/>
          <p:nvPr/>
        </p:nvSpPr>
        <p:spPr>
          <a:xfrm>
            <a:off x="476282" y="6671719"/>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633184" y="2025292"/>
            <a:ext cx="5496141" cy="5368929"/>
            <a:chOff x="0" y="0"/>
            <a:chExt cx="4828540" cy="4716780"/>
          </a:xfrm>
        </p:grpSpPr>
        <p:sp>
          <p:nvSpPr>
            <p:cNvPr id="3" name="Freeform 3"/>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6"/>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6" y="88897"/>
                    <a:pt x="4029877" y="88897"/>
                    <a:pt x="4118777" y="104137"/>
                  </a:cubicBezTo>
                  <a:cubicBezTo>
                    <a:pt x="4172117" y="113027"/>
                    <a:pt x="4226727" y="129537"/>
                    <a:pt x="4272447" y="156207"/>
                  </a:cubicBezTo>
                  <a:cubicBezTo>
                    <a:pt x="4321977" y="184147"/>
                    <a:pt x="4360077" y="229867"/>
                    <a:pt x="4404527" y="267967"/>
                  </a:cubicBezTo>
                  <a:cubicBezTo>
                    <a:pt x="4421036"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8" y="4272277"/>
                    <a:pt x="4534067" y="4326887"/>
                    <a:pt x="4490888" y="4373877"/>
                  </a:cubicBezTo>
                  <a:cubicBezTo>
                    <a:pt x="4452788" y="4415786"/>
                    <a:pt x="4410878" y="4457697"/>
                    <a:pt x="4344838" y="4458967"/>
                  </a:cubicBezTo>
                  <a:cubicBezTo>
                    <a:pt x="4329597" y="4458967"/>
                    <a:pt x="4315628" y="4474207"/>
                    <a:pt x="4300388" y="4481827"/>
                  </a:cubicBezTo>
                  <a:cubicBezTo>
                    <a:pt x="4235617" y="4509767"/>
                    <a:pt x="4168308" y="4533897"/>
                    <a:pt x="4104808" y="4564377"/>
                  </a:cubicBezTo>
                  <a:cubicBezTo>
                    <a:pt x="3987967" y="4620257"/>
                    <a:pt x="3862238" y="4629147"/>
                    <a:pt x="3736508" y="4634227"/>
                  </a:cubicBezTo>
                  <a:cubicBezTo>
                    <a:pt x="3688248" y="4636767"/>
                    <a:pt x="3638717" y="4632957"/>
                    <a:pt x="3590458" y="4636767"/>
                  </a:cubicBezTo>
                  <a:cubicBezTo>
                    <a:pt x="3566328" y="4638037"/>
                    <a:pt x="3543467" y="4649467"/>
                    <a:pt x="3520608" y="4654547"/>
                  </a:cubicBezTo>
                  <a:cubicBezTo>
                    <a:pt x="3510448" y="4657087"/>
                    <a:pt x="3500288" y="4655817"/>
                    <a:pt x="3488858" y="4657087"/>
                  </a:cubicBezTo>
                  <a:cubicBezTo>
                    <a:pt x="3473617" y="4658357"/>
                    <a:pt x="3458378" y="4662167"/>
                    <a:pt x="3443138" y="4660897"/>
                  </a:cubicBezTo>
                  <a:cubicBezTo>
                    <a:pt x="3427897" y="4658357"/>
                    <a:pt x="3417738" y="4653277"/>
                    <a:pt x="3415197" y="4653277"/>
                  </a:cubicBezTo>
                  <a:close/>
                </a:path>
              </a:pathLst>
            </a:custGeom>
            <a:blipFill>
              <a:blip r:embed="rId2"/>
              <a:stretch>
                <a:fillRect t="-26865" b="-26865"/>
              </a:stretch>
            </a:blipFill>
          </p:spPr>
        </p:sp>
      </p:grpSp>
      <p:sp>
        <p:nvSpPr>
          <p:cNvPr id="4" name="Freeform 4"/>
          <p:cNvSpPr/>
          <p:nvPr/>
        </p:nvSpPr>
        <p:spPr>
          <a:xfrm>
            <a:off x="8382000" y="3519826"/>
            <a:ext cx="2057400" cy="1716780"/>
          </a:xfrm>
          <a:custGeom>
            <a:avLst/>
            <a:gdLst/>
            <a:ahLst/>
            <a:cxnLst/>
            <a:rect l="l" t="t" r="r" b="b"/>
            <a:pathLst>
              <a:path w="2529846" h="2343270">
                <a:moveTo>
                  <a:pt x="0" y="0"/>
                </a:moveTo>
                <a:lnTo>
                  <a:pt x="2529846" y="0"/>
                </a:lnTo>
                <a:lnTo>
                  <a:pt x="2529846" y="2343270"/>
                </a:lnTo>
                <a:lnTo>
                  <a:pt x="0" y="2343270"/>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5" name="Freeform 5"/>
          <p:cNvSpPr/>
          <p:nvPr/>
        </p:nvSpPr>
        <p:spPr>
          <a:xfrm>
            <a:off x="831798" y="7394221"/>
            <a:ext cx="3360034" cy="2524226"/>
          </a:xfrm>
          <a:custGeom>
            <a:avLst/>
            <a:gdLst/>
            <a:ahLst/>
            <a:cxnLst/>
            <a:rect l="l" t="t" r="r" b="b"/>
            <a:pathLst>
              <a:path w="3360034" h="2524226">
                <a:moveTo>
                  <a:pt x="0" y="0"/>
                </a:moveTo>
                <a:lnTo>
                  <a:pt x="3360035" y="0"/>
                </a:lnTo>
                <a:lnTo>
                  <a:pt x="3360035" y="2524226"/>
                </a:lnTo>
                <a:lnTo>
                  <a:pt x="0" y="2524226"/>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6" name="Freeform 6"/>
          <p:cNvSpPr/>
          <p:nvPr/>
        </p:nvSpPr>
        <p:spPr>
          <a:xfrm rot="-1101188">
            <a:off x="3371242" y="78983"/>
            <a:ext cx="1666581" cy="2013995"/>
          </a:xfrm>
          <a:custGeom>
            <a:avLst/>
            <a:gdLst/>
            <a:ahLst/>
            <a:cxnLst/>
            <a:rect l="l" t="t" r="r" b="b"/>
            <a:pathLst>
              <a:path w="1666581" h="2013995">
                <a:moveTo>
                  <a:pt x="0" y="0"/>
                </a:moveTo>
                <a:lnTo>
                  <a:pt x="1666581" y="0"/>
                </a:lnTo>
                <a:lnTo>
                  <a:pt x="1666581" y="2013995"/>
                </a:lnTo>
                <a:lnTo>
                  <a:pt x="0" y="2013995"/>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a:ln cap="sq">
            <a:noFill/>
            <a:prstDash val="solid"/>
            <a:miter/>
          </a:ln>
        </p:spPr>
      </p:sp>
      <p:sp>
        <p:nvSpPr>
          <p:cNvPr id="7" name="Freeform 7"/>
          <p:cNvSpPr/>
          <p:nvPr/>
        </p:nvSpPr>
        <p:spPr>
          <a:xfrm rot="376352">
            <a:off x="2120278" y="2051394"/>
            <a:ext cx="505486" cy="505486"/>
          </a:xfrm>
          <a:custGeom>
            <a:avLst/>
            <a:gdLst/>
            <a:ahLst/>
            <a:cxnLst/>
            <a:rect l="l" t="t" r="r" b="b"/>
            <a:pathLst>
              <a:path w="505486" h="505486">
                <a:moveTo>
                  <a:pt x="0" y="0"/>
                </a:moveTo>
                <a:lnTo>
                  <a:pt x="505486" y="0"/>
                </a:lnTo>
                <a:lnTo>
                  <a:pt x="505486" y="505486"/>
                </a:lnTo>
                <a:lnTo>
                  <a:pt x="0" y="505486"/>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8" name="Freeform 8"/>
          <p:cNvSpPr/>
          <p:nvPr/>
        </p:nvSpPr>
        <p:spPr>
          <a:xfrm rot="-7956612">
            <a:off x="15617095" y="-426133"/>
            <a:ext cx="4124422" cy="2783985"/>
          </a:xfrm>
          <a:custGeom>
            <a:avLst/>
            <a:gdLst/>
            <a:ahLst/>
            <a:cxnLst/>
            <a:rect l="l" t="t" r="r" b="b"/>
            <a:pathLst>
              <a:path w="4124422" h="2783985">
                <a:moveTo>
                  <a:pt x="0" y="0"/>
                </a:moveTo>
                <a:lnTo>
                  <a:pt x="4124422" y="0"/>
                </a:lnTo>
                <a:lnTo>
                  <a:pt x="4124422" y="2783985"/>
                </a:lnTo>
                <a:lnTo>
                  <a:pt x="0" y="2783985"/>
                </a:lnTo>
                <a:lnTo>
                  <a:pt x="0" y="0"/>
                </a:lnTo>
                <a:close/>
              </a:path>
            </a:pathLst>
          </a:custGeom>
          <a:blipFill>
            <a:blip r:embed="rId11">
              <a:alphaModFix amt="14000"/>
              <a:extLst>
                <a:ext uri="{96DAC541-7B7A-43D3-8B79-37D633B846F1}">
                  <asvg:svgBlip xmlns="" xmlns:asvg="http://schemas.microsoft.com/office/drawing/2016/SVG/main" r:embed="rId12"/>
                </a:ext>
              </a:extLst>
            </a:blip>
            <a:stretch>
              <a:fillRect/>
            </a:stretch>
          </a:blipFill>
        </p:spPr>
      </p:sp>
      <p:sp>
        <p:nvSpPr>
          <p:cNvPr id="10" name="Freeform 10"/>
          <p:cNvSpPr/>
          <p:nvPr/>
        </p:nvSpPr>
        <p:spPr>
          <a:xfrm>
            <a:off x="4841649" y="9258300"/>
            <a:ext cx="399000" cy="399000"/>
          </a:xfrm>
          <a:custGeom>
            <a:avLst/>
            <a:gdLst/>
            <a:ahLst/>
            <a:cxnLst/>
            <a:rect l="l" t="t" r="r" b="b"/>
            <a:pathLst>
              <a:path w="399000" h="399000">
                <a:moveTo>
                  <a:pt x="0" y="0"/>
                </a:moveTo>
                <a:lnTo>
                  <a:pt x="399000" y="0"/>
                </a:lnTo>
                <a:lnTo>
                  <a:pt x="399000" y="399000"/>
                </a:lnTo>
                <a:lnTo>
                  <a:pt x="0" y="399000"/>
                </a:lnTo>
                <a:lnTo>
                  <a:pt x="0" y="0"/>
                </a:lnTo>
                <a:close/>
              </a:path>
            </a:pathLst>
          </a:custGeom>
          <a:blipFill>
            <a:blip r:embed="rId13">
              <a:extLst>
                <a:ext uri="{96DAC541-7B7A-43D3-8B79-37D633B846F1}">
                  <asvg:svgBlip xmlns="" xmlns:asvg="http://schemas.microsoft.com/office/drawing/2016/SVG/main" r:embed="rId16"/>
                </a:ext>
              </a:extLst>
            </a:blip>
            <a:stretch>
              <a:fillRect/>
            </a:stretch>
          </a:blipFill>
        </p:spPr>
      </p:sp>
      <p:sp>
        <p:nvSpPr>
          <p:cNvPr id="11" name="TextBox 11"/>
          <p:cNvSpPr txBox="1"/>
          <p:nvPr/>
        </p:nvSpPr>
        <p:spPr>
          <a:xfrm>
            <a:off x="5571089" y="487043"/>
            <a:ext cx="11078336" cy="483146"/>
          </a:xfrm>
          <a:prstGeom prst="rect">
            <a:avLst/>
          </a:prstGeom>
        </p:spPr>
        <p:txBody>
          <a:bodyPr lIns="0" tIns="0" rIns="0" bIns="0" rtlCol="0" anchor="t">
            <a:spAutoFit/>
          </a:bodyPr>
          <a:lstStyle/>
          <a:p>
            <a:pPr algn="ctr">
              <a:lnSpc>
                <a:spcPts val="3700"/>
              </a:lnSpc>
            </a:pPr>
            <a:r>
              <a:rPr lang="en" sz="3700" b="1" dirty="0" smtClean="0">
                <a:solidFill>
                  <a:srgbClr val="293A54"/>
                </a:solidFill>
                <a:latin typeface="Poppins Bold"/>
                <a:ea typeface="Poppins Bold"/>
                <a:cs typeface="Poppins Bold"/>
                <a:sym typeface="Poppins Bold"/>
              </a:rPr>
              <a:t>The concept and functions of remuneration</a:t>
            </a:r>
            <a:endParaRPr lang="uk-UA" sz="3700" b="1" dirty="0">
              <a:solidFill>
                <a:srgbClr val="293A54"/>
              </a:solidFill>
              <a:latin typeface="Poppins Bold"/>
              <a:ea typeface="Poppins Bold"/>
              <a:cs typeface="Poppins Bold"/>
              <a:sym typeface="Poppins Bold"/>
            </a:endParaRPr>
          </a:p>
        </p:txBody>
      </p:sp>
      <p:sp>
        <p:nvSpPr>
          <p:cNvPr id="12" name="TextBox 12"/>
          <p:cNvSpPr txBox="1"/>
          <p:nvPr/>
        </p:nvSpPr>
        <p:spPr>
          <a:xfrm>
            <a:off x="7577663" y="1675287"/>
            <a:ext cx="9299465" cy="1723549"/>
          </a:xfrm>
          <a:prstGeom prst="rect">
            <a:avLst/>
          </a:prstGeom>
        </p:spPr>
        <p:style>
          <a:lnRef idx="1">
            <a:schemeClr val="accent2"/>
          </a:lnRef>
          <a:fillRef idx="2">
            <a:schemeClr val="accent2"/>
          </a:fillRef>
          <a:effectRef idx="1">
            <a:schemeClr val="accent2"/>
          </a:effectRef>
          <a:fontRef idx="minor">
            <a:schemeClr val="dk1"/>
          </a:fontRef>
        </p:style>
        <p:txBody>
          <a:bodyPr wrap="square" lIns="0" tIns="0" rIns="0" bIns="0" rtlCol="0" anchor="t">
            <a:spAutoFit/>
          </a:bodyPr>
          <a:lstStyle/>
          <a:p>
            <a:r>
              <a:rPr lang="en" sz="2800" b="1" dirty="0"/>
              <a:t>Remuneration is a system of economic relations between an employer and an employee regarding remuneration for work performed in accordance with its complexity, quantity, quality, and conditions.</a:t>
            </a:r>
            <a:endParaRPr lang="uk-UA" sz="2800" b="1" dirty="0">
              <a:solidFill>
                <a:srgbClr val="000000"/>
              </a:solidFill>
              <a:latin typeface="Garet"/>
              <a:ea typeface="Garet"/>
              <a:cs typeface="Garet"/>
              <a:sym typeface="Garet"/>
            </a:endParaRPr>
          </a:p>
        </p:txBody>
      </p:sp>
      <p:sp>
        <p:nvSpPr>
          <p:cNvPr id="14" name="TextBox 13"/>
          <p:cNvSpPr txBox="1"/>
          <p:nvPr/>
        </p:nvSpPr>
        <p:spPr>
          <a:xfrm>
            <a:off x="7287282" y="5352997"/>
            <a:ext cx="10775183" cy="3016210"/>
          </a:xfrm>
          <a:prstGeom prst="rect">
            <a:avLst/>
          </a:prstGeom>
        </p:spPr>
        <p:txBody>
          <a:bodyPr wrap="square" lIns="0" tIns="0" rIns="0" bIns="0" rtlCol="0" anchor="t">
            <a:spAutoFit/>
          </a:bodyPr>
          <a:lstStyle/>
          <a:p>
            <a:pPr algn="ctr"/>
            <a:r>
              <a:rPr lang="en" sz="2800" b="1" dirty="0"/>
              <a:t>Main functions of remuneration </a:t>
            </a:r>
            <a:r>
              <a:rPr lang="en" sz="2800" b="1" dirty="0" smtClean="0"/>
              <a:t>:</a:t>
            </a:r>
          </a:p>
          <a:p>
            <a:pPr marL="457200" indent="-457200" algn="just">
              <a:buFont typeface="Wingdings" panose="05000000000000000000" pitchFamily="2" charset="2"/>
              <a:buChar char="q"/>
            </a:pPr>
            <a:r>
              <a:rPr lang="en" sz="2800" b="1" dirty="0" smtClean="0"/>
              <a:t>restorative </a:t>
            </a:r>
            <a:r>
              <a:rPr lang="en" sz="2800" dirty="0"/>
              <a:t>– ensuring the restoration of the employee's working capacity </a:t>
            </a:r>
            <a:r>
              <a:rPr lang="en" sz="2800" dirty="0" smtClean="0"/>
              <a:t>;</a:t>
            </a:r>
          </a:p>
          <a:p>
            <a:pPr marL="457200" indent="-457200" algn="just">
              <a:buFont typeface="Wingdings" panose="05000000000000000000" pitchFamily="2" charset="2"/>
              <a:buChar char="q"/>
            </a:pPr>
            <a:r>
              <a:rPr lang="en" sz="2800" b="1" dirty="0" smtClean="0"/>
              <a:t>stimulating </a:t>
            </a:r>
            <a:r>
              <a:rPr lang="en" sz="2800" dirty="0"/>
              <a:t>– encouragement to increase productivity and quality of work </a:t>
            </a:r>
            <a:r>
              <a:rPr lang="en" sz="2800" dirty="0" smtClean="0"/>
              <a:t>;</a:t>
            </a:r>
          </a:p>
          <a:p>
            <a:pPr marL="457200" indent="-457200" algn="just">
              <a:buFont typeface="Wingdings" panose="05000000000000000000" pitchFamily="2" charset="2"/>
              <a:buChar char="q"/>
            </a:pPr>
            <a:r>
              <a:rPr lang="en" sz="2800" b="1" dirty="0" smtClean="0"/>
              <a:t>social </a:t>
            </a:r>
            <a:r>
              <a:rPr lang="en" sz="2800" dirty="0"/>
              <a:t>– ensuring social justice </a:t>
            </a:r>
            <a:r>
              <a:rPr lang="en" sz="2800" dirty="0" smtClean="0"/>
              <a:t>;</a:t>
            </a:r>
          </a:p>
          <a:p>
            <a:pPr marL="457200" indent="-457200" algn="just">
              <a:buFont typeface="Wingdings" panose="05000000000000000000" pitchFamily="2" charset="2"/>
              <a:buChar char="q"/>
            </a:pPr>
            <a:r>
              <a:rPr lang="en" sz="2800" b="1" dirty="0" smtClean="0"/>
              <a:t>regulatory </a:t>
            </a:r>
            <a:r>
              <a:rPr lang="en" sz="2800" dirty="0"/>
              <a:t>– impact on the labor market and employment </a:t>
            </a:r>
            <a:r>
              <a:rPr lang="en" sz="2800" dirty="0" smtClean="0"/>
              <a:t>.</a:t>
            </a:r>
          </a:p>
        </p:txBody>
      </p:sp>
      <p:sp>
        <p:nvSpPr>
          <p:cNvPr id="9" name="Прямоугольник 8"/>
          <p:cNvSpPr/>
          <p:nvPr/>
        </p:nvSpPr>
        <p:spPr>
          <a:xfrm>
            <a:off x="5638800" y="8845130"/>
            <a:ext cx="12268200" cy="954107"/>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r>
              <a:rPr lang="en" sz="2800" dirty="0"/>
              <a:t>In the healthcare sector, these functions take on particular importance, as the outcome of work is directly related to the health and safety of patients.</a:t>
            </a:r>
            <a:endParaRPr lang="uk-UA" sz="2800" dirty="0">
              <a:solidFill>
                <a:srgbClr val="000000"/>
              </a:solidFill>
              <a:latin typeface="Garet"/>
              <a:ea typeface="Garet"/>
              <a:cs typeface="Garet"/>
              <a:sym typeface="Garet"/>
            </a:endParaRPr>
          </a:p>
        </p:txBody>
      </p:sp>
    </p:spTree>
    <p:extLst>
      <p:ext uri="{BB962C8B-B14F-4D97-AF65-F5344CB8AC3E}">
        <p14:creationId xmlns:p14="http://schemas.microsoft.com/office/powerpoint/2010/main" val="4482916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257252" y="1906266"/>
            <a:ext cx="749303" cy="800323"/>
          </a:xfrm>
          <a:custGeom>
            <a:avLst/>
            <a:gdLst/>
            <a:ahLst/>
            <a:cxnLst/>
            <a:rect l="l" t="t" r="r" b="b"/>
            <a:pathLst>
              <a:path w="749303" h="800323">
                <a:moveTo>
                  <a:pt x="0" y="0"/>
                </a:moveTo>
                <a:lnTo>
                  <a:pt x="749302" y="0"/>
                </a:lnTo>
                <a:lnTo>
                  <a:pt x="749302" y="800323"/>
                </a:lnTo>
                <a:lnTo>
                  <a:pt x="0" y="80032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1143000" y="2552700"/>
            <a:ext cx="1710823" cy="1182607"/>
          </a:xfrm>
          <a:custGeom>
            <a:avLst/>
            <a:gdLst/>
            <a:ahLst/>
            <a:cxnLst/>
            <a:rect l="l" t="t" r="r" b="b"/>
            <a:pathLst>
              <a:path w="1710823" h="1182607">
                <a:moveTo>
                  <a:pt x="0" y="0"/>
                </a:moveTo>
                <a:lnTo>
                  <a:pt x="1710824" y="0"/>
                </a:lnTo>
                <a:lnTo>
                  <a:pt x="1710824" y="1182607"/>
                </a:lnTo>
                <a:lnTo>
                  <a:pt x="0" y="118260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4" name="Freeform 4"/>
          <p:cNvSpPr/>
          <p:nvPr/>
        </p:nvSpPr>
        <p:spPr>
          <a:xfrm>
            <a:off x="8937746" y="5981700"/>
            <a:ext cx="541138" cy="676422"/>
          </a:xfrm>
          <a:custGeom>
            <a:avLst/>
            <a:gdLst/>
            <a:ahLst/>
            <a:cxnLst/>
            <a:rect l="l" t="t" r="r" b="b"/>
            <a:pathLst>
              <a:path w="541138" h="676422">
                <a:moveTo>
                  <a:pt x="0" y="0"/>
                </a:moveTo>
                <a:lnTo>
                  <a:pt x="541138" y="0"/>
                </a:lnTo>
                <a:lnTo>
                  <a:pt x="541138" y="676422"/>
                </a:lnTo>
                <a:lnTo>
                  <a:pt x="0" y="676422"/>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a:off x="8488345" y="919119"/>
            <a:ext cx="1207193" cy="1148343"/>
          </a:xfrm>
          <a:custGeom>
            <a:avLst/>
            <a:gdLst/>
            <a:ahLst/>
            <a:cxnLst/>
            <a:rect l="l" t="t" r="r" b="b"/>
            <a:pathLst>
              <a:path w="1207193" h="1148343">
                <a:moveTo>
                  <a:pt x="0" y="0"/>
                </a:moveTo>
                <a:lnTo>
                  <a:pt x="1207194" y="0"/>
                </a:lnTo>
                <a:lnTo>
                  <a:pt x="1207194" y="1148342"/>
                </a:lnTo>
                <a:lnTo>
                  <a:pt x="0" y="1148342"/>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TextBox 6"/>
          <p:cNvSpPr txBox="1"/>
          <p:nvPr/>
        </p:nvSpPr>
        <p:spPr>
          <a:xfrm>
            <a:off x="1028700" y="367765"/>
            <a:ext cx="15977855" cy="496226"/>
          </a:xfrm>
          <a:prstGeom prst="rect">
            <a:avLst/>
          </a:prstGeom>
        </p:spPr>
        <p:txBody>
          <a:bodyPr lIns="0" tIns="0" rIns="0" bIns="0" rtlCol="0" anchor="t">
            <a:spAutoFit/>
          </a:bodyPr>
          <a:lstStyle/>
          <a:p>
            <a:pPr algn="ctr">
              <a:lnSpc>
                <a:spcPts val="3800"/>
              </a:lnSpc>
            </a:pPr>
            <a:r>
              <a:rPr lang="en" sz="3800" b="1" dirty="0" smtClean="0">
                <a:solidFill>
                  <a:srgbClr val="293A54"/>
                </a:solidFill>
                <a:latin typeface="Poppins Bold"/>
                <a:ea typeface="Poppins Bold"/>
                <a:cs typeface="Poppins Bold"/>
                <a:sym typeface="Poppins Bold"/>
              </a:rPr>
              <a:t>The main forms and systems of remuneration for medical workers :</a:t>
            </a:r>
            <a:endParaRPr lang="uk-UA" sz="3800" b="1" dirty="0">
              <a:solidFill>
                <a:srgbClr val="293A54"/>
              </a:solidFill>
              <a:latin typeface="Poppins Bold"/>
              <a:ea typeface="Poppins Bold"/>
              <a:cs typeface="Poppins Bold"/>
              <a:sym typeface="Poppins Bold"/>
            </a:endParaRPr>
          </a:p>
        </p:txBody>
      </p:sp>
      <p:sp>
        <p:nvSpPr>
          <p:cNvPr id="7" name="TextBox 7"/>
          <p:cNvSpPr txBox="1"/>
          <p:nvPr/>
        </p:nvSpPr>
        <p:spPr>
          <a:xfrm>
            <a:off x="4953000" y="2122590"/>
            <a:ext cx="9155434" cy="2769989"/>
          </a:xfrm>
          <a:prstGeom prst="rect">
            <a:avLst/>
          </a:prstGeom>
        </p:spPr>
        <p:style>
          <a:lnRef idx="1">
            <a:schemeClr val="accent4"/>
          </a:lnRef>
          <a:fillRef idx="2">
            <a:schemeClr val="accent4"/>
          </a:fillRef>
          <a:effectRef idx="1">
            <a:schemeClr val="accent4"/>
          </a:effectRef>
          <a:fontRef idx="minor">
            <a:schemeClr val="dk1"/>
          </a:fontRef>
        </p:style>
        <p:txBody>
          <a:bodyPr wrap="square" lIns="0" tIns="0" rIns="0" bIns="0" rtlCol="0" anchor="t">
            <a:spAutoFit/>
          </a:bodyPr>
          <a:lstStyle/>
          <a:p>
            <a:pPr algn="just"/>
            <a:r>
              <a:rPr lang="en" sz="3600" b="1" dirty="0" smtClean="0"/>
              <a:t>Hourly wage: </a:t>
            </a:r>
            <a:r>
              <a:rPr lang="en" sz="3600" dirty="0" smtClean="0"/>
              <a:t>depends on the amount of time worked. It can be calculated by multiplying the hourly rate by the actual time worked.</a:t>
            </a:r>
            <a:endParaRPr lang="uk-UA" sz="3600" dirty="0">
              <a:solidFill>
                <a:srgbClr val="000000"/>
              </a:solidFill>
              <a:latin typeface="Garet"/>
              <a:ea typeface="Garet"/>
              <a:cs typeface="Garet"/>
              <a:sym typeface="Garet"/>
            </a:endParaRPr>
          </a:p>
        </p:txBody>
      </p:sp>
      <p:sp>
        <p:nvSpPr>
          <p:cNvPr id="8" name="TextBox 8"/>
          <p:cNvSpPr txBox="1"/>
          <p:nvPr/>
        </p:nvSpPr>
        <p:spPr>
          <a:xfrm>
            <a:off x="10363200" y="5829300"/>
            <a:ext cx="7366925" cy="1292662"/>
          </a:xfrm>
          <a:prstGeom prst="rect">
            <a:avLst/>
          </a:prstGeom>
        </p:spPr>
        <p:style>
          <a:lnRef idx="1">
            <a:schemeClr val="accent5"/>
          </a:lnRef>
          <a:fillRef idx="2">
            <a:schemeClr val="accent5"/>
          </a:fillRef>
          <a:effectRef idx="1">
            <a:schemeClr val="accent5"/>
          </a:effectRef>
          <a:fontRef idx="minor">
            <a:schemeClr val="dk1"/>
          </a:fontRef>
        </p:style>
        <p:txBody>
          <a:bodyPr wrap="square" lIns="0" tIns="0" rIns="0" bIns="0" rtlCol="0" anchor="t">
            <a:spAutoFit/>
          </a:bodyPr>
          <a:lstStyle/>
          <a:p>
            <a:pPr algn="just"/>
            <a:r>
              <a:rPr lang="en" sz="2800" b="1" dirty="0" smtClean="0"/>
              <a:t>simple hourly system: </a:t>
            </a:r>
            <a:r>
              <a:rPr lang="en" sz="2800" dirty="0" smtClean="0"/>
              <a:t>the calculation depends on the tariff rate, or salary, and the time worked</a:t>
            </a:r>
            <a:endParaRPr lang="uk-UA" sz="2515" dirty="0">
              <a:solidFill>
                <a:srgbClr val="000000"/>
              </a:solidFill>
              <a:latin typeface="Garet"/>
              <a:ea typeface="Garet"/>
              <a:cs typeface="Garet"/>
              <a:sym typeface="Garet"/>
            </a:endParaRPr>
          </a:p>
        </p:txBody>
      </p:sp>
      <p:sp>
        <p:nvSpPr>
          <p:cNvPr id="10" name="Freeform 7"/>
          <p:cNvSpPr/>
          <p:nvPr/>
        </p:nvSpPr>
        <p:spPr>
          <a:xfrm rot="3880268">
            <a:off x="14291496" y="3734770"/>
            <a:ext cx="2926393" cy="1657070"/>
          </a:xfrm>
          <a:custGeom>
            <a:avLst/>
            <a:gdLst/>
            <a:ahLst/>
            <a:cxnLst/>
            <a:rect l="l" t="t" r="r" b="b"/>
            <a:pathLst>
              <a:path w="2926393" h="1657070">
                <a:moveTo>
                  <a:pt x="0" y="0"/>
                </a:moveTo>
                <a:lnTo>
                  <a:pt x="2926393" y="0"/>
                </a:lnTo>
                <a:lnTo>
                  <a:pt x="2926393" y="1657070"/>
                </a:lnTo>
                <a:lnTo>
                  <a:pt x="0" y="1657070"/>
                </a:lnTo>
                <a:lnTo>
                  <a:pt x="0" y="0"/>
                </a:lnTo>
                <a:close/>
              </a:path>
            </a:pathLst>
          </a:custGeom>
          <a:blipFill>
            <a:blip r:embed="rId10">
              <a:extLst>
                <a:ext uri="{96DAC541-7B7A-43D3-8B79-37D633B846F1}">
                  <asvg:svgBlip xmlns:asvg="http://schemas.microsoft.com/office/drawing/2016/SVG/main" xmlns="" r:embed="rId13"/>
                </a:ext>
              </a:extLst>
            </a:blip>
            <a:stretch>
              <a:fillRect/>
            </a:stretch>
          </a:blipFill>
        </p:spPr>
      </p:sp>
      <p:sp>
        <p:nvSpPr>
          <p:cNvPr id="11" name="Freeform 11"/>
          <p:cNvSpPr/>
          <p:nvPr/>
        </p:nvSpPr>
        <p:spPr>
          <a:xfrm rot="-5258917">
            <a:off x="577920" y="7481592"/>
            <a:ext cx="2840980" cy="3010310"/>
          </a:xfrm>
          <a:custGeom>
            <a:avLst/>
            <a:gdLst/>
            <a:ahLst/>
            <a:cxnLst/>
            <a:rect l="l" t="t" r="r" b="b"/>
            <a:pathLst>
              <a:path w="2840980" h="3010310">
                <a:moveTo>
                  <a:pt x="0" y="0"/>
                </a:moveTo>
                <a:lnTo>
                  <a:pt x="2840979" y="0"/>
                </a:lnTo>
                <a:lnTo>
                  <a:pt x="2840979" y="3010310"/>
                </a:lnTo>
                <a:lnTo>
                  <a:pt x="0" y="3010310"/>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2" name="TextBox 8"/>
          <p:cNvSpPr txBox="1"/>
          <p:nvPr/>
        </p:nvSpPr>
        <p:spPr>
          <a:xfrm>
            <a:off x="304800" y="5665528"/>
            <a:ext cx="7366925" cy="1723549"/>
          </a:xfrm>
          <a:prstGeom prst="rect">
            <a:avLst/>
          </a:prstGeom>
        </p:spPr>
        <p:style>
          <a:lnRef idx="1">
            <a:schemeClr val="accent5"/>
          </a:lnRef>
          <a:fillRef idx="2">
            <a:schemeClr val="accent5"/>
          </a:fillRef>
          <a:effectRef idx="1">
            <a:schemeClr val="accent5"/>
          </a:effectRef>
          <a:fontRef idx="minor">
            <a:schemeClr val="dk1"/>
          </a:fontRef>
        </p:style>
        <p:txBody>
          <a:bodyPr wrap="square" lIns="0" tIns="0" rIns="0" bIns="0" rtlCol="0" anchor="t">
            <a:spAutoFit/>
          </a:bodyPr>
          <a:lstStyle/>
          <a:p>
            <a:pPr algn="just"/>
            <a:r>
              <a:rPr lang="en" sz="2800" b="1" dirty="0" smtClean="0"/>
              <a:t>The hourly bonus system </a:t>
            </a:r>
            <a:r>
              <a:rPr lang="en" sz="2800" dirty="0" smtClean="0"/>
              <a:t>provides for receiving bonuses for achieving certain quantitative and qualitative indicators in addition to earnings at the tariff rate (salary).</a:t>
            </a:r>
            <a:endParaRPr lang="uk-UA" sz="2515" dirty="0">
              <a:solidFill>
                <a:srgbClr val="000000"/>
              </a:solidFill>
              <a:latin typeface="Garet"/>
              <a:ea typeface="Garet"/>
              <a:cs typeface="Garet"/>
              <a:sym typeface="Garet"/>
            </a:endParaRPr>
          </a:p>
        </p:txBody>
      </p:sp>
      <p:sp>
        <p:nvSpPr>
          <p:cNvPr id="13" name="Прямоугольник 12"/>
          <p:cNvSpPr/>
          <p:nvPr/>
        </p:nvSpPr>
        <p:spPr>
          <a:xfrm>
            <a:off x="3415041" y="7701845"/>
            <a:ext cx="11353800" cy="2308324"/>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pPr algn="just"/>
            <a:r>
              <a:rPr lang="en" sz="2400" i="1" dirty="0" smtClean="0"/>
              <a:t>The hourly form has the disadvantage </a:t>
            </a:r>
            <a:r>
              <a:rPr lang="en" sz="2400" dirty="0" smtClean="0"/>
              <a:t>that the employee has a reduced economic incentive to increase the intensity and productivity of work. On the one hand, it is easy to calculate the weekly and monthly salary, the costs of it in a healthcare institution, and on the other hand, hourly payment requires greater control over the employee, makes it necessary to have staff supervising the work, who also receive a salary, and this increases the price medical </a:t>
            </a:r>
            <a:r>
              <a:rPr lang="en" sz="2400" dirty="0"/>
              <a:t>services.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221200" y="518957"/>
            <a:ext cx="749303" cy="800323"/>
          </a:xfrm>
          <a:custGeom>
            <a:avLst/>
            <a:gdLst/>
            <a:ahLst/>
            <a:cxnLst/>
            <a:rect l="l" t="t" r="r" b="b"/>
            <a:pathLst>
              <a:path w="749303" h="800323">
                <a:moveTo>
                  <a:pt x="0" y="0"/>
                </a:moveTo>
                <a:lnTo>
                  <a:pt x="749302" y="0"/>
                </a:lnTo>
                <a:lnTo>
                  <a:pt x="749302" y="800323"/>
                </a:lnTo>
                <a:lnTo>
                  <a:pt x="0" y="80032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381000" y="8598770"/>
            <a:ext cx="1710823" cy="1182607"/>
          </a:xfrm>
          <a:custGeom>
            <a:avLst/>
            <a:gdLst/>
            <a:ahLst/>
            <a:cxnLst/>
            <a:rect l="l" t="t" r="r" b="b"/>
            <a:pathLst>
              <a:path w="1710823" h="1182607">
                <a:moveTo>
                  <a:pt x="0" y="0"/>
                </a:moveTo>
                <a:lnTo>
                  <a:pt x="1710824" y="0"/>
                </a:lnTo>
                <a:lnTo>
                  <a:pt x="1710824" y="1182607"/>
                </a:lnTo>
                <a:lnTo>
                  <a:pt x="0" y="118260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4" name="Freeform 4"/>
          <p:cNvSpPr/>
          <p:nvPr/>
        </p:nvSpPr>
        <p:spPr>
          <a:xfrm>
            <a:off x="15316200" y="1333270"/>
            <a:ext cx="541138" cy="676422"/>
          </a:xfrm>
          <a:custGeom>
            <a:avLst/>
            <a:gdLst/>
            <a:ahLst/>
            <a:cxnLst/>
            <a:rect l="l" t="t" r="r" b="b"/>
            <a:pathLst>
              <a:path w="541138" h="676422">
                <a:moveTo>
                  <a:pt x="0" y="0"/>
                </a:moveTo>
                <a:lnTo>
                  <a:pt x="541138" y="0"/>
                </a:lnTo>
                <a:lnTo>
                  <a:pt x="541138" y="676422"/>
                </a:lnTo>
                <a:lnTo>
                  <a:pt x="0" y="676422"/>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a:off x="8488345" y="919119"/>
            <a:ext cx="1207193" cy="1148343"/>
          </a:xfrm>
          <a:custGeom>
            <a:avLst/>
            <a:gdLst/>
            <a:ahLst/>
            <a:cxnLst/>
            <a:rect l="l" t="t" r="r" b="b"/>
            <a:pathLst>
              <a:path w="1207193" h="1148343">
                <a:moveTo>
                  <a:pt x="0" y="0"/>
                </a:moveTo>
                <a:lnTo>
                  <a:pt x="1207194" y="0"/>
                </a:lnTo>
                <a:lnTo>
                  <a:pt x="1207194" y="1148342"/>
                </a:lnTo>
                <a:lnTo>
                  <a:pt x="0" y="1148342"/>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TextBox 6"/>
          <p:cNvSpPr txBox="1"/>
          <p:nvPr/>
        </p:nvSpPr>
        <p:spPr>
          <a:xfrm>
            <a:off x="1028700" y="367765"/>
            <a:ext cx="15977855" cy="496226"/>
          </a:xfrm>
          <a:prstGeom prst="rect">
            <a:avLst/>
          </a:prstGeom>
        </p:spPr>
        <p:txBody>
          <a:bodyPr lIns="0" tIns="0" rIns="0" bIns="0" rtlCol="0" anchor="t">
            <a:spAutoFit/>
          </a:bodyPr>
          <a:lstStyle/>
          <a:p>
            <a:pPr algn="ctr">
              <a:lnSpc>
                <a:spcPts val="3800"/>
              </a:lnSpc>
            </a:pPr>
            <a:r>
              <a:rPr lang="en" sz="3800" b="1" dirty="0" smtClean="0">
                <a:solidFill>
                  <a:srgbClr val="293A54"/>
                </a:solidFill>
                <a:latin typeface="Poppins Bold"/>
                <a:ea typeface="Poppins Bold"/>
                <a:cs typeface="Poppins Bold"/>
                <a:sym typeface="Poppins Bold"/>
              </a:rPr>
              <a:t>The main forms and systems of remuneration for medical workers :</a:t>
            </a:r>
            <a:endParaRPr lang="uk-UA" sz="3800" b="1" dirty="0">
              <a:solidFill>
                <a:srgbClr val="293A54"/>
              </a:solidFill>
              <a:latin typeface="Poppins Bold"/>
              <a:ea typeface="Poppins Bold"/>
              <a:cs typeface="Poppins Bold"/>
              <a:sym typeface="Poppins Bold"/>
            </a:endParaRPr>
          </a:p>
        </p:txBody>
      </p:sp>
      <p:sp>
        <p:nvSpPr>
          <p:cNvPr id="7" name="TextBox 7"/>
          <p:cNvSpPr txBox="1"/>
          <p:nvPr/>
        </p:nvSpPr>
        <p:spPr>
          <a:xfrm>
            <a:off x="4439910" y="3880009"/>
            <a:ext cx="9155434" cy="2215991"/>
          </a:xfrm>
          <a:prstGeom prst="rect">
            <a:avLst/>
          </a:prstGeom>
        </p:spPr>
        <p:style>
          <a:lnRef idx="1">
            <a:schemeClr val="accent4"/>
          </a:lnRef>
          <a:fillRef idx="2">
            <a:schemeClr val="accent4"/>
          </a:fillRef>
          <a:effectRef idx="1">
            <a:schemeClr val="accent4"/>
          </a:effectRef>
          <a:fontRef idx="minor">
            <a:schemeClr val="dk1"/>
          </a:fontRef>
        </p:style>
        <p:txBody>
          <a:bodyPr wrap="square" lIns="0" tIns="0" rIns="0" bIns="0" rtlCol="0" anchor="t">
            <a:spAutoFit/>
          </a:bodyPr>
          <a:lstStyle/>
          <a:p>
            <a:pPr algn="just"/>
            <a:r>
              <a:rPr lang="en" sz="3600" b="1" dirty="0" smtClean="0"/>
              <a:t>Piecework wages </a:t>
            </a:r>
            <a:r>
              <a:rPr lang="en" sz="3600" dirty="0" smtClean="0"/>
              <a:t>are considered more flexible, the payment scheme involves payment either simply for the quantity or for the degree of work performed.</a:t>
            </a:r>
            <a:endParaRPr lang="uk-UA" sz="3600" dirty="0">
              <a:solidFill>
                <a:srgbClr val="000000"/>
              </a:solidFill>
              <a:latin typeface="Garet"/>
              <a:ea typeface="Garet"/>
              <a:cs typeface="Garet"/>
              <a:sym typeface="Garet"/>
            </a:endParaRPr>
          </a:p>
        </p:txBody>
      </p:sp>
      <p:sp>
        <p:nvSpPr>
          <p:cNvPr id="9" name="Овальная выноска 8"/>
          <p:cNvSpPr/>
          <p:nvPr/>
        </p:nvSpPr>
        <p:spPr>
          <a:xfrm>
            <a:off x="10480689" y="2067436"/>
            <a:ext cx="2188978" cy="1143000"/>
          </a:xfrm>
          <a:prstGeom prst="wedgeEllipseCallout">
            <a:avLst>
              <a:gd name="adj1" fmla="val -57884"/>
              <a:gd name="adj2" fmla="val 100065"/>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 dirty="0" smtClean="0"/>
              <a:t>Direct piecework</a:t>
            </a:r>
            <a:endParaRPr lang="uk-UA" dirty="0"/>
          </a:p>
        </p:txBody>
      </p:sp>
      <p:sp>
        <p:nvSpPr>
          <p:cNvPr id="15" name="Овальная выноска 14"/>
          <p:cNvSpPr/>
          <p:nvPr/>
        </p:nvSpPr>
        <p:spPr>
          <a:xfrm>
            <a:off x="4826397" y="1981200"/>
            <a:ext cx="2188978" cy="1143000"/>
          </a:xfrm>
          <a:prstGeom prst="wedgeEllipseCallout">
            <a:avLst>
              <a:gd name="adj1" fmla="val 49636"/>
              <a:gd name="adj2" fmla="val 108413"/>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 dirty="0" smtClean="0"/>
              <a:t>Indirect piecework</a:t>
            </a:r>
            <a:endParaRPr lang="uk-UA" dirty="0"/>
          </a:p>
        </p:txBody>
      </p:sp>
      <p:sp>
        <p:nvSpPr>
          <p:cNvPr id="16" name="Овальная выноска 15"/>
          <p:cNvSpPr/>
          <p:nvPr/>
        </p:nvSpPr>
        <p:spPr>
          <a:xfrm>
            <a:off x="14442925" y="3845004"/>
            <a:ext cx="2188978" cy="1143000"/>
          </a:xfrm>
          <a:prstGeom prst="wedgeEllipseCallout">
            <a:avLst>
              <a:gd name="adj1" fmla="val -84037"/>
              <a:gd name="adj2" fmla="val 54848"/>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 dirty="0" smtClean="0"/>
              <a:t>Piece-rate bonus</a:t>
            </a:r>
            <a:endParaRPr lang="uk-UA" dirty="0"/>
          </a:p>
        </p:txBody>
      </p:sp>
      <p:sp>
        <p:nvSpPr>
          <p:cNvPr id="17" name="Овальная выноска 16"/>
          <p:cNvSpPr/>
          <p:nvPr/>
        </p:nvSpPr>
        <p:spPr>
          <a:xfrm>
            <a:off x="1143000" y="4062883"/>
            <a:ext cx="2188978" cy="1143000"/>
          </a:xfrm>
          <a:prstGeom prst="wedgeEllipseCallout">
            <a:avLst>
              <a:gd name="adj1" fmla="val 99763"/>
              <a:gd name="adj2" fmla="val 46500"/>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 dirty="0" smtClean="0"/>
              <a:t>Piece-by-piece progressive</a:t>
            </a:r>
            <a:endParaRPr lang="uk-UA" dirty="0"/>
          </a:p>
        </p:txBody>
      </p:sp>
      <p:sp>
        <p:nvSpPr>
          <p:cNvPr id="18" name="Овальная выноска 17"/>
          <p:cNvSpPr/>
          <p:nvPr/>
        </p:nvSpPr>
        <p:spPr>
          <a:xfrm>
            <a:off x="2636756" y="7455770"/>
            <a:ext cx="2188978" cy="1143000"/>
          </a:xfrm>
          <a:prstGeom prst="wedgeEllipseCallout">
            <a:avLst>
              <a:gd name="adj1" fmla="val 77242"/>
              <a:gd name="adj2" fmla="val -164283"/>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 dirty="0" smtClean="0"/>
              <a:t>Chord-piece</a:t>
            </a:r>
            <a:endParaRPr lang="uk-UA" dirty="0"/>
          </a:p>
        </p:txBody>
      </p:sp>
      <p:sp>
        <p:nvSpPr>
          <p:cNvPr id="19" name="Овальная выноска 18"/>
          <p:cNvSpPr/>
          <p:nvPr/>
        </p:nvSpPr>
        <p:spPr>
          <a:xfrm>
            <a:off x="7923138" y="7734300"/>
            <a:ext cx="2188978" cy="1143000"/>
          </a:xfrm>
          <a:prstGeom prst="wedgeEllipseCallout">
            <a:avLst>
              <a:gd name="adj1" fmla="val -4851"/>
              <a:gd name="adj2" fmla="val -187239"/>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 dirty="0" smtClean="0"/>
              <a:t>Collective piecework</a:t>
            </a:r>
            <a:endParaRPr lang="uk-UA" dirty="0"/>
          </a:p>
        </p:txBody>
      </p:sp>
      <p:sp>
        <p:nvSpPr>
          <p:cNvPr id="20" name="Овальная выноска 19"/>
          <p:cNvSpPr/>
          <p:nvPr/>
        </p:nvSpPr>
        <p:spPr>
          <a:xfrm>
            <a:off x="13397791" y="7505699"/>
            <a:ext cx="2188978" cy="1143000"/>
          </a:xfrm>
          <a:prstGeom prst="wedgeEllipseCallout">
            <a:avLst>
              <a:gd name="adj1" fmla="val -97478"/>
              <a:gd name="adj2" fmla="val -169848"/>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 dirty="0" smtClean="0"/>
              <a:t>Salary system</a:t>
            </a:r>
            <a:endParaRPr lang="uk-UA" dirty="0"/>
          </a:p>
        </p:txBody>
      </p:sp>
    </p:spTree>
    <p:extLst>
      <p:ext uri="{BB962C8B-B14F-4D97-AF65-F5344CB8AC3E}">
        <p14:creationId xmlns:p14="http://schemas.microsoft.com/office/powerpoint/2010/main" val="194170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кругленный прямоугольник 5"/>
          <p:cNvSpPr/>
          <p:nvPr/>
        </p:nvSpPr>
        <p:spPr>
          <a:xfrm>
            <a:off x="1981200" y="419100"/>
            <a:ext cx="12925164" cy="2133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 sz="2700" b="1" cap="all" dirty="0"/>
              <a:t>With permanent employment, employees are provided with additional benefits:</a:t>
            </a:r>
          </a:p>
          <a:p>
            <a:pPr algn="just"/>
            <a:r>
              <a:rPr lang="en" sz="2700" b="1" dirty="0" smtClean="0"/>
              <a:t>payment of sick leave, pension benefits; some organizations subsidize lunches and transportation costs, conclude health insurance contracts, pay for legal advice, etc.</a:t>
            </a:r>
            <a:endParaRPr lang="uk-UA" sz="2700" dirty="0"/>
          </a:p>
        </p:txBody>
      </p:sp>
      <p:sp>
        <p:nvSpPr>
          <p:cNvPr id="7" name="Прямоугольник 6"/>
          <p:cNvSpPr/>
          <p:nvPr/>
        </p:nvSpPr>
        <p:spPr>
          <a:xfrm>
            <a:off x="2438400" y="7581900"/>
            <a:ext cx="13212483" cy="2169825"/>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r>
              <a:rPr lang="en" sz="2700" b="1" dirty="0" smtClean="0">
                <a:solidFill>
                  <a:srgbClr val="231F20"/>
                </a:solidFill>
                <a:latin typeface="Calibri" panose="020F0502020204030204" pitchFamily="34" charset="0"/>
                <a:ea typeface="Calibri" panose="020F0502020204030204" pitchFamily="34" charset="0"/>
              </a:rPr>
              <a:t>The individual value of additional benefits </a:t>
            </a:r>
            <a:r>
              <a:rPr lang="en" sz="2700" dirty="0" smtClean="0">
                <a:solidFill>
                  <a:srgbClr val="231F20"/>
                </a:solidFill>
                <a:latin typeface="Calibri" panose="020F0502020204030204" pitchFamily="34" charset="0"/>
                <a:ea typeface="Calibri" panose="020F0502020204030204" pitchFamily="34" charset="0"/>
              </a:rPr>
              <a:t>for an employee depends on factors such as age , marital status, family size, etc. Some organizations give the employee the right to choose, within established limits, the package of benefits that suits him best. As a rule, this form of remuneration is practiced in the non-state sector, including in relevant healthcare structures.</a:t>
            </a:r>
            <a:endParaRPr lang="uk-UA" sz="2700" dirty="0"/>
          </a:p>
        </p:txBody>
      </p:sp>
      <p:sp>
        <p:nvSpPr>
          <p:cNvPr id="9" name="Freeform 2"/>
          <p:cNvSpPr/>
          <p:nvPr/>
        </p:nvSpPr>
        <p:spPr>
          <a:xfrm>
            <a:off x="15032090" y="258149"/>
            <a:ext cx="3209224" cy="4006272"/>
          </a:xfrm>
          <a:custGeom>
            <a:avLst/>
            <a:gdLst/>
            <a:ahLst/>
            <a:cxnLst/>
            <a:rect l="l" t="t" r="r" b="b"/>
            <a:pathLst>
              <a:path w="5123048" h="6035992">
                <a:moveTo>
                  <a:pt x="0" y="0"/>
                </a:moveTo>
                <a:lnTo>
                  <a:pt x="5123048" y="0"/>
                </a:lnTo>
                <a:lnTo>
                  <a:pt x="5123048" y="6035993"/>
                </a:lnTo>
                <a:lnTo>
                  <a:pt x="0" y="6035993"/>
                </a:lnTo>
                <a:lnTo>
                  <a:pt x="0" y="0"/>
                </a:lnTo>
                <a:close/>
              </a:path>
            </a:pathLst>
          </a:custGeom>
          <a:blipFill>
            <a:blip r:embed="rId2">
              <a:extLst>
                <a:ext uri="{96DAC541-7B7A-43D3-8B79-37D633B846F1}">
                  <asvg:svgBlip xmlns:asvg="http://schemas.microsoft.com/office/drawing/2016/SVG/main" xmlns="" r:embed="rId8"/>
                </a:ext>
              </a:extLst>
            </a:blip>
            <a:stretch>
              <a:fillRect/>
            </a:stretch>
          </a:blipFill>
        </p:spPr>
      </p:sp>
      <p:sp>
        <p:nvSpPr>
          <p:cNvPr id="10" name="Freeform 3"/>
          <p:cNvSpPr/>
          <p:nvPr/>
        </p:nvSpPr>
        <p:spPr>
          <a:xfrm>
            <a:off x="457200" y="4991100"/>
            <a:ext cx="1710823" cy="1182607"/>
          </a:xfrm>
          <a:custGeom>
            <a:avLst/>
            <a:gdLst/>
            <a:ahLst/>
            <a:cxnLst/>
            <a:rect l="l" t="t" r="r" b="b"/>
            <a:pathLst>
              <a:path w="1710823" h="1182607">
                <a:moveTo>
                  <a:pt x="0" y="0"/>
                </a:moveTo>
                <a:lnTo>
                  <a:pt x="1710824" y="0"/>
                </a:lnTo>
                <a:lnTo>
                  <a:pt x="1710824" y="1182607"/>
                </a:lnTo>
                <a:lnTo>
                  <a:pt x="0" y="1182607"/>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a:ln cap="sq">
            <a:noFill/>
            <a:prstDash val="solid"/>
            <a:miter/>
          </a:ln>
        </p:spPr>
      </p:sp>
      <p:sp>
        <p:nvSpPr>
          <p:cNvPr id="2" name="Прямоугольник 1"/>
          <p:cNvSpPr/>
          <p:nvPr/>
        </p:nvSpPr>
        <p:spPr>
          <a:xfrm>
            <a:off x="4876800" y="4838700"/>
            <a:ext cx="10029564" cy="175432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en" sz="3600" i="1" dirty="0"/>
              <a:t>The traditional approach to </a:t>
            </a:r>
            <a:r>
              <a:rPr lang="en" sz="3600" i="1" dirty="0" smtClean="0"/>
              <a:t>providing additional benefits </a:t>
            </a:r>
            <a:r>
              <a:rPr lang="en" sz="3600" dirty="0" smtClean="0"/>
              <a:t>is that workers at the same level have the same benefits </a:t>
            </a:r>
            <a:r>
              <a:rPr lang="en" sz="3600" dirty="0"/>
              <a:t>.</a:t>
            </a:r>
          </a:p>
        </p:txBody>
      </p:sp>
      <p:sp>
        <p:nvSpPr>
          <p:cNvPr id="11" name="Freeform 10"/>
          <p:cNvSpPr/>
          <p:nvPr/>
        </p:nvSpPr>
        <p:spPr>
          <a:xfrm rot="-406515">
            <a:off x="6722901" y="2636582"/>
            <a:ext cx="2849188" cy="1753740"/>
          </a:xfrm>
          <a:custGeom>
            <a:avLst/>
            <a:gdLst/>
            <a:ahLst/>
            <a:cxnLst/>
            <a:rect l="l" t="t" r="r" b="b"/>
            <a:pathLst>
              <a:path w="4235136" h="2874598">
                <a:moveTo>
                  <a:pt x="0" y="0"/>
                </a:moveTo>
                <a:lnTo>
                  <a:pt x="4235135" y="0"/>
                </a:lnTo>
                <a:lnTo>
                  <a:pt x="4235135" y="2874599"/>
                </a:lnTo>
                <a:lnTo>
                  <a:pt x="0" y="2874599"/>
                </a:lnTo>
                <a:lnTo>
                  <a:pt x="0" y="0"/>
                </a:lnTo>
                <a:close/>
              </a:path>
            </a:pathLst>
          </a:custGeom>
          <a:blipFill>
            <a:blip r:embed="rId11">
              <a:extLst>
                <a:ext uri="{96DAC541-7B7A-43D3-8B79-37D633B846F1}">
                  <asvg:svgBlip xmlns:asvg="http://schemas.microsoft.com/office/drawing/2016/SVG/main" xmlns="" r:embed="rId13"/>
                </a:ext>
              </a:extLst>
            </a:blip>
            <a:stretch>
              <a:fillRect/>
            </a:stretch>
          </a:blipFill>
        </p:spPr>
      </p:sp>
    </p:spTree>
    <p:extLst>
      <p:ext uri="{BB962C8B-B14F-4D97-AF65-F5344CB8AC3E}">
        <p14:creationId xmlns:p14="http://schemas.microsoft.com/office/powerpoint/2010/main" val="3437762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a:off x="1524000" y="1679790"/>
            <a:ext cx="2529846" cy="2343270"/>
          </a:xfrm>
          <a:custGeom>
            <a:avLst/>
            <a:gdLst/>
            <a:ahLst/>
            <a:cxnLst/>
            <a:rect l="l" t="t" r="r" b="b"/>
            <a:pathLst>
              <a:path w="2529846" h="2343270">
                <a:moveTo>
                  <a:pt x="0" y="0"/>
                </a:moveTo>
                <a:lnTo>
                  <a:pt x="2529846" y="0"/>
                </a:lnTo>
                <a:lnTo>
                  <a:pt x="2529846" y="2343270"/>
                </a:lnTo>
                <a:lnTo>
                  <a:pt x="0" y="2343270"/>
                </a:lnTo>
                <a:lnTo>
                  <a:pt x="0" y="0"/>
                </a:lnTo>
                <a:close/>
              </a:path>
            </a:pathLst>
          </a:custGeom>
          <a:blipFill>
            <a:blip r:embed="rId2">
              <a:extLst>
                <a:ext uri="{96DAC541-7B7A-43D3-8B79-37D633B846F1}">
                  <asvg:svgBlip xmlns:asvg="http://schemas.microsoft.com/office/drawing/2016/SVG/main" xmlns="" r:embed="rId4"/>
                </a:ext>
              </a:extLst>
            </a:blip>
            <a:stretch>
              <a:fillRect/>
            </a:stretch>
          </a:blipFill>
        </p:spPr>
      </p:sp>
      <p:sp>
        <p:nvSpPr>
          <p:cNvPr id="5" name="Freeform 5"/>
          <p:cNvSpPr/>
          <p:nvPr/>
        </p:nvSpPr>
        <p:spPr>
          <a:xfrm>
            <a:off x="6527164" y="2869201"/>
            <a:ext cx="2007236" cy="1437239"/>
          </a:xfrm>
          <a:custGeom>
            <a:avLst/>
            <a:gdLst/>
            <a:ahLst/>
            <a:cxnLst/>
            <a:rect l="l" t="t" r="r" b="b"/>
            <a:pathLst>
              <a:path w="3360034" h="2524226">
                <a:moveTo>
                  <a:pt x="0" y="0"/>
                </a:moveTo>
                <a:lnTo>
                  <a:pt x="3360035" y="0"/>
                </a:lnTo>
                <a:lnTo>
                  <a:pt x="3360035" y="2524226"/>
                </a:lnTo>
                <a:lnTo>
                  <a:pt x="0" y="2524226"/>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6" name="Freeform 6"/>
          <p:cNvSpPr/>
          <p:nvPr/>
        </p:nvSpPr>
        <p:spPr>
          <a:xfrm rot="-1101188">
            <a:off x="2865488" y="1459597"/>
            <a:ext cx="1666581" cy="2013995"/>
          </a:xfrm>
          <a:custGeom>
            <a:avLst/>
            <a:gdLst/>
            <a:ahLst/>
            <a:cxnLst/>
            <a:rect l="l" t="t" r="r" b="b"/>
            <a:pathLst>
              <a:path w="1666581" h="2013995">
                <a:moveTo>
                  <a:pt x="0" y="0"/>
                </a:moveTo>
                <a:lnTo>
                  <a:pt x="1666581" y="0"/>
                </a:lnTo>
                <a:lnTo>
                  <a:pt x="1666581" y="2013995"/>
                </a:lnTo>
                <a:lnTo>
                  <a:pt x="0" y="2013995"/>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a:ln cap="sq">
            <a:noFill/>
            <a:prstDash val="solid"/>
            <a:miter/>
          </a:ln>
        </p:spPr>
      </p:sp>
      <p:sp>
        <p:nvSpPr>
          <p:cNvPr id="7" name="Freeform 7"/>
          <p:cNvSpPr/>
          <p:nvPr/>
        </p:nvSpPr>
        <p:spPr>
          <a:xfrm rot="376352">
            <a:off x="559502" y="515848"/>
            <a:ext cx="505486" cy="505486"/>
          </a:xfrm>
          <a:custGeom>
            <a:avLst/>
            <a:gdLst/>
            <a:ahLst/>
            <a:cxnLst/>
            <a:rect l="l" t="t" r="r" b="b"/>
            <a:pathLst>
              <a:path w="505486" h="505486">
                <a:moveTo>
                  <a:pt x="0" y="0"/>
                </a:moveTo>
                <a:lnTo>
                  <a:pt x="505486" y="0"/>
                </a:lnTo>
                <a:lnTo>
                  <a:pt x="505486" y="505486"/>
                </a:lnTo>
                <a:lnTo>
                  <a:pt x="0" y="505486"/>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8" name="Freeform 8"/>
          <p:cNvSpPr/>
          <p:nvPr/>
        </p:nvSpPr>
        <p:spPr>
          <a:xfrm rot="-7956612">
            <a:off x="14776313" y="912144"/>
            <a:ext cx="4124422" cy="2783985"/>
          </a:xfrm>
          <a:custGeom>
            <a:avLst/>
            <a:gdLst/>
            <a:ahLst/>
            <a:cxnLst/>
            <a:rect l="l" t="t" r="r" b="b"/>
            <a:pathLst>
              <a:path w="4124422" h="2783985">
                <a:moveTo>
                  <a:pt x="0" y="0"/>
                </a:moveTo>
                <a:lnTo>
                  <a:pt x="4124422" y="0"/>
                </a:lnTo>
                <a:lnTo>
                  <a:pt x="4124422" y="2783985"/>
                </a:lnTo>
                <a:lnTo>
                  <a:pt x="0" y="2783985"/>
                </a:lnTo>
                <a:lnTo>
                  <a:pt x="0" y="0"/>
                </a:lnTo>
                <a:close/>
              </a:path>
            </a:pathLst>
          </a:custGeom>
          <a:blipFill>
            <a:blip r:embed="rId11">
              <a:alphaModFix amt="14000"/>
              <a:extLst>
                <a:ext uri="{96DAC541-7B7A-43D3-8B79-37D633B846F1}">
                  <asvg:svgBlip xmlns:asvg="http://schemas.microsoft.com/office/drawing/2016/SVG/main" xmlns="" r:embed="rId12"/>
                </a:ext>
              </a:extLst>
            </a:blip>
            <a:stretch>
              <a:fillRect/>
            </a:stretch>
          </a:blipFill>
        </p:spPr>
      </p:sp>
      <p:sp>
        <p:nvSpPr>
          <p:cNvPr id="9" name="Freeform 9"/>
          <p:cNvSpPr/>
          <p:nvPr/>
        </p:nvSpPr>
        <p:spPr>
          <a:xfrm>
            <a:off x="5867400" y="8705335"/>
            <a:ext cx="829913" cy="466826"/>
          </a:xfrm>
          <a:custGeom>
            <a:avLst/>
            <a:gdLst/>
            <a:ahLst/>
            <a:cxnLst/>
            <a:rect l="l" t="t" r="r" b="b"/>
            <a:pathLst>
              <a:path w="829913" h="466826">
                <a:moveTo>
                  <a:pt x="0" y="0"/>
                </a:moveTo>
                <a:lnTo>
                  <a:pt x="829913" y="0"/>
                </a:lnTo>
                <a:lnTo>
                  <a:pt x="829913" y="466826"/>
                </a:lnTo>
                <a:lnTo>
                  <a:pt x="0" y="466826"/>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0" name="Freeform 10"/>
          <p:cNvSpPr/>
          <p:nvPr/>
        </p:nvSpPr>
        <p:spPr>
          <a:xfrm>
            <a:off x="1828800" y="8724900"/>
            <a:ext cx="399000" cy="399000"/>
          </a:xfrm>
          <a:custGeom>
            <a:avLst/>
            <a:gdLst/>
            <a:ahLst/>
            <a:cxnLst/>
            <a:rect l="l" t="t" r="r" b="b"/>
            <a:pathLst>
              <a:path w="399000" h="399000">
                <a:moveTo>
                  <a:pt x="0" y="0"/>
                </a:moveTo>
                <a:lnTo>
                  <a:pt x="399000" y="0"/>
                </a:lnTo>
                <a:lnTo>
                  <a:pt x="399000" y="399000"/>
                </a:lnTo>
                <a:lnTo>
                  <a:pt x="0" y="399000"/>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11" name="TextBox 11"/>
          <p:cNvSpPr txBox="1"/>
          <p:nvPr/>
        </p:nvSpPr>
        <p:spPr>
          <a:xfrm>
            <a:off x="3810000" y="289775"/>
            <a:ext cx="11078336" cy="957634"/>
          </a:xfrm>
          <a:prstGeom prst="rect">
            <a:avLst/>
          </a:prstGeom>
        </p:spPr>
        <p:txBody>
          <a:bodyPr lIns="0" tIns="0" rIns="0" bIns="0" rtlCol="0" anchor="t">
            <a:spAutoFit/>
          </a:bodyPr>
          <a:lstStyle/>
          <a:p>
            <a:pPr algn="ctr">
              <a:lnSpc>
                <a:spcPts val="3700"/>
              </a:lnSpc>
            </a:pPr>
            <a:r>
              <a:rPr lang="en" sz="3700" b="1" dirty="0" smtClean="0">
                <a:solidFill>
                  <a:srgbClr val="293A54"/>
                </a:solidFill>
                <a:latin typeface="Poppins Bold"/>
                <a:ea typeface="Poppins Bold"/>
                <a:cs typeface="Poppins Bold"/>
                <a:sym typeface="Poppins Bold"/>
              </a:rPr>
              <a:t>Forms and systems of remuneration in public and private pharmacies</a:t>
            </a:r>
            <a:endParaRPr lang="uk-UA" sz="3700" b="1" dirty="0">
              <a:solidFill>
                <a:srgbClr val="293A54"/>
              </a:solidFill>
              <a:latin typeface="Poppins Bold"/>
              <a:ea typeface="Poppins Bold"/>
              <a:cs typeface="Poppins Bold"/>
              <a:sym typeface="Poppins Bold"/>
            </a:endParaRPr>
          </a:p>
        </p:txBody>
      </p:sp>
      <p:sp>
        <p:nvSpPr>
          <p:cNvPr id="12" name="TextBox 12"/>
          <p:cNvSpPr txBox="1"/>
          <p:nvPr/>
        </p:nvSpPr>
        <p:spPr>
          <a:xfrm>
            <a:off x="8534400" y="1713175"/>
            <a:ext cx="8851852" cy="215443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t">
            <a:spAutoFit/>
          </a:bodyPr>
          <a:lstStyle/>
          <a:p>
            <a:pPr algn="just"/>
            <a:r>
              <a:rPr lang="en" sz="2800" b="1" dirty="0" smtClean="0"/>
              <a:t>The formation of wages is carried out taking into account:</a:t>
            </a:r>
          </a:p>
          <a:p>
            <a:pPr marL="457200" indent="-457200" algn="just">
              <a:buFont typeface="Wingdings" panose="05000000000000000000" pitchFamily="2" charset="2"/>
              <a:buChar char="q"/>
            </a:pPr>
            <a:r>
              <a:rPr lang="en" sz="2800" dirty="0" smtClean="0">
                <a:hlinkClick r:id="rId17"/>
              </a:rPr>
              <a:t>Labor Code of Ukraine</a:t>
            </a:r>
            <a:endParaRPr lang="uk-UA" sz="2800" dirty="0" smtClean="0"/>
          </a:p>
          <a:p>
            <a:pPr marL="457200" indent="-457200" algn="just">
              <a:buFont typeface="Wingdings" panose="05000000000000000000" pitchFamily="2" charset="2"/>
              <a:buChar char="q"/>
            </a:pPr>
            <a:r>
              <a:rPr lang="en" sz="2800" dirty="0" smtClean="0">
                <a:hlinkClick r:id="rId18"/>
              </a:rPr>
              <a:t>The Law of Ukraine "On Remuneration"</a:t>
            </a:r>
            <a:endParaRPr lang="uk-UA" sz="2800" dirty="0" smtClean="0"/>
          </a:p>
          <a:p>
            <a:pPr marL="457200" indent="-457200" algn="just">
              <a:buFont typeface="Wingdings" panose="05000000000000000000" pitchFamily="2" charset="2"/>
              <a:buChar char="q"/>
            </a:pPr>
            <a:r>
              <a:rPr lang="en" sz="2800" dirty="0" smtClean="0"/>
              <a:t>industry agreements</a:t>
            </a:r>
          </a:p>
          <a:p>
            <a:pPr marL="457200" indent="-457200" algn="just">
              <a:buFont typeface="Wingdings" panose="05000000000000000000" pitchFamily="2" charset="2"/>
              <a:buChar char="q"/>
            </a:pPr>
            <a:r>
              <a:rPr lang="en" sz="2800" dirty="0" smtClean="0"/>
              <a:t>internal regulations of the pharmacy</a:t>
            </a:r>
            <a:endParaRPr lang="uk-UA" sz="2800" dirty="0">
              <a:solidFill>
                <a:srgbClr val="000000"/>
              </a:solidFill>
              <a:latin typeface="Garet"/>
              <a:ea typeface="Garet"/>
              <a:cs typeface="Garet"/>
              <a:sym typeface="Garet"/>
            </a:endParaRPr>
          </a:p>
        </p:txBody>
      </p:sp>
      <p:sp>
        <p:nvSpPr>
          <p:cNvPr id="13" name="Прямоугольник 12"/>
          <p:cNvSpPr/>
          <p:nvPr/>
        </p:nvSpPr>
        <p:spPr>
          <a:xfrm>
            <a:off x="381000" y="4363995"/>
            <a:ext cx="8255636" cy="2677656"/>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
            <a:r>
              <a:rPr lang="en" sz="2800" dirty="0"/>
              <a:t>Ministry of Labor and Social Policy of Ukraine, Ministry of Health of Ukraine. </a:t>
            </a:r>
            <a:r>
              <a:rPr lang="en" sz="2800" dirty="0" smtClean="0"/>
              <a:t>"On </a:t>
            </a:r>
            <a:r>
              <a:rPr lang="en" sz="2800" dirty="0"/>
              <a:t>regulating the conditions of remuneration of employees of health care institutions and social protection institutions </a:t>
            </a:r>
            <a:r>
              <a:rPr lang="en" sz="2800" dirty="0" smtClean="0"/>
              <a:t>" </a:t>
            </a:r>
            <a:r>
              <a:rPr lang="en" sz="2800" dirty="0"/>
              <a:t>: </a:t>
            </a:r>
            <a:r>
              <a:rPr lang="en" sz="2800" b="1" dirty="0">
                <a:hlinkClick r:id="rId19"/>
              </a:rPr>
              <a:t>Order No. 308/519 of 05.10.2005.</a:t>
            </a:r>
            <a:endParaRPr lang="uk-UA" sz="2800" dirty="0"/>
          </a:p>
        </p:txBody>
      </p:sp>
      <p:sp>
        <p:nvSpPr>
          <p:cNvPr id="14" name="Прямоугольник 13"/>
          <p:cNvSpPr/>
          <p:nvPr/>
        </p:nvSpPr>
        <p:spPr>
          <a:xfrm>
            <a:off x="9067800" y="7200900"/>
            <a:ext cx="8686800" cy="2677656"/>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en" sz="2800" u="sng" dirty="0">
                <a:hlinkClick r:id="rId20"/>
              </a:rPr>
              <a:t>Terms of remuneration of employees of healthcare institutions and social protection institutions based on the Unified Tariff Scale of Categories and Coefficients for Remuneration of Employees of Institutions, Establishments and Organizations of Certain Sectors of the Budgetary Sector</a:t>
            </a:r>
            <a:endParaRPr lang="uk-UA" sz="2800" dirty="0"/>
          </a:p>
        </p:txBody>
      </p:sp>
      <p:sp>
        <p:nvSpPr>
          <p:cNvPr id="15" name="Freeform 7"/>
          <p:cNvSpPr/>
          <p:nvPr/>
        </p:nvSpPr>
        <p:spPr>
          <a:xfrm rot="3777442">
            <a:off x="9049631" y="5135779"/>
            <a:ext cx="2438038" cy="1965307"/>
          </a:xfrm>
          <a:custGeom>
            <a:avLst/>
            <a:gdLst/>
            <a:ahLst/>
            <a:cxnLst/>
            <a:rect l="l" t="t" r="r" b="b"/>
            <a:pathLst>
              <a:path w="2926393" h="1657070">
                <a:moveTo>
                  <a:pt x="0" y="0"/>
                </a:moveTo>
                <a:lnTo>
                  <a:pt x="2926393" y="0"/>
                </a:lnTo>
                <a:lnTo>
                  <a:pt x="2926393" y="1657070"/>
                </a:lnTo>
                <a:lnTo>
                  <a:pt x="0" y="1657070"/>
                </a:lnTo>
                <a:lnTo>
                  <a:pt x="0" y="0"/>
                </a:lnTo>
                <a:close/>
              </a:path>
            </a:pathLst>
          </a:custGeom>
          <a:blipFill>
            <a:blip r:embed="rId21">
              <a:extLst>
                <a:ext uri="{96DAC541-7B7A-43D3-8B79-37D633B846F1}">
                  <asvg:svgBlip xmlns:asvg="http://schemas.microsoft.com/office/drawing/2016/SVG/main" xmlns="" r:embed="rId22"/>
                </a:ext>
              </a:extLst>
            </a:blip>
            <a:stretch>
              <a:fillRect/>
            </a:stretch>
          </a:blipFill>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04800" y="3467100"/>
            <a:ext cx="9525000" cy="3352800"/>
          </a:xfrm>
        </p:spPr>
        <p:style>
          <a:lnRef idx="1">
            <a:schemeClr val="accent4"/>
          </a:lnRef>
          <a:fillRef idx="2">
            <a:schemeClr val="accent4"/>
          </a:fillRef>
          <a:effectRef idx="1">
            <a:schemeClr val="accent4"/>
          </a:effectRef>
          <a:fontRef idx="minor">
            <a:schemeClr val="dk1"/>
          </a:fontRef>
        </p:style>
        <p:txBody>
          <a:bodyPr>
            <a:normAutofit lnSpcReduction="10000"/>
          </a:bodyPr>
          <a:lstStyle/>
          <a:p>
            <a:pPr marL="0" lvl="0" indent="0">
              <a:buNone/>
            </a:pPr>
            <a:r>
              <a:rPr lang="en"/>
              <a:t>Characteristic features </a:t>
            </a:r>
            <a:r>
              <a:rPr lang="en" smtClean="0"/>
              <a:t>:</a:t>
            </a:r>
          </a:p>
          <a:p>
            <a:pPr lvl="0">
              <a:buFont typeface="Wingdings" panose="05000000000000000000" pitchFamily="2" charset="2"/>
              <a:buChar char="q"/>
            </a:pPr>
            <a:r>
              <a:rPr lang="en" dirty="0" smtClean="0"/>
              <a:t>tariff </a:t>
            </a:r>
            <a:r>
              <a:rPr lang="en" dirty="0"/>
              <a:t>system of remuneration </a:t>
            </a:r>
            <a:r>
              <a:rPr lang="en" dirty="0" smtClean="0"/>
              <a:t>;</a:t>
            </a:r>
          </a:p>
          <a:p>
            <a:pPr lvl="0">
              <a:buFont typeface="Wingdings" panose="05000000000000000000" pitchFamily="2" charset="2"/>
              <a:buChar char="q"/>
            </a:pPr>
            <a:r>
              <a:rPr lang="en" dirty="0" smtClean="0"/>
              <a:t>fixed </a:t>
            </a:r>
            <a:r>
              <a:rPr lang="en" dirty="0"/>
              <a:t>salaries </a:t>
            </a:r>
            <a:r>
              <a:rPr lang="en" dirty="0" smtClean="0"/>
              <a:t>;</a:t>
            </a:r>
          </a:p>
          <a:p>
            <a:pPr lvl="0">
              <a:buFont typeface="Wingdings" panose="05000000000000000000" pitchFamily="2" charset="2"/>
              <a:buChar char="q"/>
            </a:pPr>
            <a:r>
              <a:rPr lang="en" dirty="0" smtClean="0"/>
              <a:t>allowances </a:t>
            </a:r>
            <a:r>
              <a:rPr lang="en" dirty="0"/>
              <a:t>for length of service, qualifications, working conditions </a:t>
            </a:r>
            <a:r>
              <a:rPr lang="en" dirty="0" smtClean="0"/>
              <a:t>;</a:t>
            </a:r>
          </a:p>
          <a:p>
            <a:pPr lvl="0">
              <a:buFont typeface="Wingdings" panose="05000000000000000000" pitchFamily="2" charset="2"/>
              <a:buChar char="q"/>
            </a:pPr>
            <a:r>
              <a:rPr lang="en" dirty="0" smtClean="0"/>
              <a:t>limited </a:t>
            </a:r>
            <a:r>
              <a:rPr lang="en" dirty="0"/>
              <a:t>bonus opportunities.</a:t>
            </a:r>
            <a:endParaRPr lang="uk-UA" dirty="0"/>
          </a:p>
        </p:txBody>
      </p:sp>
      <p:sp>
        <p:nvSpPr>
          <p:cNvPr id="5" name="TextBox 6"/>
          <p:cNvSpPr txBox="1"/>
          <p:nvPr/>
        </p:nvSpPr>
        <p:spPr>
          <a:xfrm>
            <a:off x="4191000" y="476498"/>
            <a:ext cx="9791700" cy="496226"/>
          </a:xfrm>
          <a:prstGeom prst="rect">
            <a:avLst/>
          </a:prstGeom>
        </p:spPr>
        <p:txBody>
          <a:bodyPr wrap="square" lIns="0" tIns="0" rIns="0" bIns="0" rtlCol="0" anchor="t">
            <a:spAutoFit/>
          </a:bodyPr>
          <a:lstStyle/>
          <a:p>
            <a:pPr algn="ctr">
              <a:lnSpc>
                <a:spcPts val="3800"/>
              </a:lnSpc>
            </a:pPr>
            <a:r>
              <a:rPr lang="en" sz="3800" b="1" dirty="0">
                <a:solidFill>
                  <a:srgbClr val="293A54"/>
                </a:solidFill>
                <a:latin typeface="Poppins Bold"/>
                <a:ea typeface="Poppins Bold"/>
                <a:cs typeface="Poppins Bold"/>
                <a:sym typeface="Poppins Bold"/>
              </a:rPr>
              <a:t>State and municipal sector</a:t>
            </a:r>
            <a:endParaRPr lang="uk-UA" sz="3800" b="1" dirty="0">
              <a:solidFill>
                <a:srgbClr val="293A54"/>
              </a:solidFill>
              <a:latin typeface="Poppins Bold"/>
              <a:ea typeface="Poppins Bold"/>
              <a:cs typeface="Poppins Bold"/>
              <a:sym typeface="Poppins Bold"/>
            </a:endParaRPr>
          </a:p>
        </p:txBody>
      </p:sp>
      <p:sp>
        <p:nvSpPr>
          <p:cNvPr id="6" name="Freeform 10"/>
          <p:cNvSpPr/>
          <p:nvPr/>
        </p:nvSpPr>
        <p:spPr>
          <a:xfrm rot="-406515">
            <a:off x="4599518" y="1162078"/>
            <a:ext cx="2992963" cy="1935479"/>
          </a:xfrm>
          <a:custGeom>
            <a:avLst/>
            <a:gdLst/>
            <a:ahLst/>
            <a:cxnLst/>
            <a:rect l="l" t="t" r="r" b="b"/>
            <a:pathLst>
              <a:path w="4235136" h="2874598">
                <a:moveTo>
                  <a:pt x="0" y="0"/>
                </a:moveTo>
                <a:lnTo>
                  <a:pt x="4235135" y="0"/>
                </a:lnTo>
                <a:lnTo>
                  <a:pt x="4235135" y="2874599"/>
                </a:lnTo>
                <a:lnTo>
                  <a:pt x="0" y="2874599"/>
                </a:lnTo>
                <a:lnTo>
                  <a:pt x="0" y="0"/>
                </a:lnTo>
                <a:close/>
              </a:path>
            </a:pathLst>
          </a:custGeom>
          <a:blipFill>
            <a:blip r:embed="rId2">
              <a:extLst>
                <a:ext uri="{96DAC541-7B7A-43D3-8B79-37D633B846F1}">
                  <asvg:svgBlip xmlns:asvg="http://schemas.microsoft.com/office/drawing/2016/SVG/main" xmlns="" r:embed="rId13"/>
                </a:ext>
              </a:extLst>
            </a:blip>
            <a:stretch>
              <a:fillRect/>
            </a:stretch>
          </a:blipFill>
        </p:spPr>
      </p:sp>
      <p:graphicFrame>
        <p:nvGraphicFramePr>
          <p:cNvPr id="2" name="Схема 1"/>
          <p:cNvGraphicFramePr/>
          <p:nvPr>
            <p:extLst>
              <p:ext uri="{D42A27DB-BD31-4B8C-83A1-F6EECF244321}">
                <p14:modId xmlns:p14="http://schemas.microsoft.com/office/powerpoint/2010/main" val="3931632268"/>
              </p:ext>
            </p:extLst>
          </p:nvPr>
        </p:nvGraphicFramePr>
        <p:xfrm>
          <a:off x="10058400" y="4610100"/>
          <a:ext cx="7924800" cy="5054600"/>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Tree>
    <p:extLst>
      <p:ext uri="{BB962C8B-B14F-4D97-AF65-F5344CB8AC3E}">
        <p14:creationId xmlns:p14="http://schemas.microsoft.com/office/powerpoint/2010/main" val="3106055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04800" y="3467100"/>
            <a:ext cx="9525000" cy="3352800"/>
          </a:xfrm>
        </p:spPr>
        <p:style>
          <a:lnRef idx="1">
            <a:schemeClr val="accent4"/>
          </a:lnRef>
          <a:fillRef idx="2">
            <a:schemeClr val="accent4"/>
          </a:fillRef>
          <a:effectRef idx="1">
            <a:schemeClr val="accent4"/>
          </a:effectRef>
          <a:fontRef idx="minor">
            <a:schemeClr val="dk1"/>
          </a:fontRef>
        </p:style>
        <p:txBody>
          <a:bodyPr/>
          <a:lstStyle/>
          <a:p>
            <a:pPr marL="0" lvl="0" indent="0">
              <a:buNone/>
            </a:pPr>
            <a:r>
              <a:rPr lang="en" dirty="0"/>
              <a:t>Characteristic features </a:t>
            </a:r>
            <a:r>
              <a:rPr lang="en" dirty="0" smtClean="0"/>
              <a:t>:</a:t>
            </a:r>
          </a:p>
          <a:p>
            <a:pPr lvl="0">
              <a:buFont typeface="Wingdings" panose="05000000000000000000" pitchFamily="2" charset="2"/>
              <a:buChar char="q"/>
            </a:pPr>
            <a:r>
              <a:rPr lang="en" dirty="0" smtClean="0"/>
              <a:t>flexible pay systems;</a:t>
            </a:r>
          </a:p>
          <a:p>
            <a:pPr lvl="0">
              <a:buFont typeface="Wingdings" panose="05000000000000000000" pitchFamily="2" charset="2"/>
              <a:buChar char="q"/>
            </a:pPr>
            <a:r>
              <a:rPr lang="en" dirty="0" smtClean="0"/>
              <a:t>combination of fixed and variable parts;</a:t>
            </a:r>
          </a:p>
          <a:p>
            <a:pPr lvl="0">
              <a:buFont typeface="Wingdings" panose="05000000000000000000" pitchFamily="2" charset="2"/>
              <a:buChar char="q"/>
            </a:pPr>
            <a:r>
              <a:rPr lang="en" dirty="0" smtClean="0"/>
              <a:t>bonuses for sales volume, service, and KPI performance.</a:t>
            </a:r>
            <a:endParaRPr lang="uk-UA" dirty="0"/>
          </a:p>
        </p:txBody>
      </p:sp>
      <p:sp>
        <p:nvSpPr>
          <p:cNvPr id="5" name="TextBox 6"/>
          <p:cNvSpPr txBox="1"/>
          <p:nvPr/>
        </p:nvSpPr>
        <p:spPr>
          <a:xfrm>
            <a:off x="4191000" y="476498"/>
            <a:ext cx="9791700" cy="496226"/>
          </a:xfrm>
          <a:prstGeom prst="rect">
            <a:avLst/>
          </a:prstGeom>
        </p:spPr>
        <p:txBody>
          <a:bodyPr wrap="square" lIns="0" tIns="0" rIns="0" bIns="0" rtlCol="0" anchor="t">
            <a:spAutoFit/>
          </a:bodyPr>
          <a:lstStyle/>
          <a:p>
            <a:pPr algn="ctr">
              <a:lnSpc>
                <a:spcPts val="3800"/>
              </a:lnSpc>
            </a:pPr>
            <a:r>
              <a:rPr lang="en" sz="3800" b="1" dirty="0">
                <a:solidFill>
                  <a:srgbClr val="293A54"/>
                </a:solidFill>
                <a:latin typeface="Poppins Bold"/>
                <a:ea typeface="Poppins Bold"/>
                <a:cs typeface="Poppins Bold"/>
                <a:sym typeface="Poppins Bold"/>
              </a:rPr>
              <a:t>Private and chain pharmacies</a:t>
            </a:r>
            <a:endParaRPr lang="uk-UA" sz="3800" b="1" dirty="0">
              <a:solidFill>
                <a:srgbClr val="293A54"/>
              </a:solidFill>
              <a:latin typeface="Poppins Bold"/>
              <a:ea typeface="Poppins Bold"/>
              <a:cs typeface="Poppins Bold"/>
              <a:sym typeface="Poppins Bold"/>
            </a:endParaRPr>
          </a:p>
        </p:txBody>
      </p:sp>
      <p:sp>
        <p:nvSpPr>
          <p:cNvPr id="6" name="Freeform 10"/>
          <p:cNvSpPr/>
          <p:nvPr/>
        </p:nvSpPr>
        <p:spPr>
          <a:xfrm rot="-406515">
            <a:off x="4599518" y="1162078"/>
            <a:ext cx="2992963" cy="1935479"/>
          </a:xfrm>
          <a:custGeom>
            <a:avLst/>
            <a:gdLst/>
            <a:ahLst/>
            <a:cxnLst/>
            <a:rect l="l" t="t" r="r" b="b"/>
            <a:pathLst>
              <a:path w="4235136" h="2874598">
                <a:moveTo>
                  <a:pt x="0" y="0"/>
                </a:moveTo>
                <a:lnTo>
                  <a:pt x="4235135" y="0"/>
                </a:lnTo>
                <a:lnTo>
                  <a:pt x="4235135" y="2874599"/>
                </a:lnTo>
                <a:lnTo>
                  <a:pt x="0" y="2874599"/>
                </a:lnTo>
                <a:lnTo>
                  <a:pt x="0" y="0"/>
                </a:lnTo>
                <a:close/>
              </a:path>
            </a:pathLst>
          </a:custGeom>
          <a:blipFill>
            <a:blip r:embed="rId2">
              <a:extLst>
                <a:ext uri="{96DAC541-7B7A-43D3-8B79-37D633B846F1}">
                  <asvg:svgBlip xmlns:asvg="http://schemas.microsoft.com/office/drawing/2016/SVG/main" xmlns="" r:embed="rId13"/>
                </a:ext>
              </a:extLst>
            </a:blip>
            <a:stretch>
              <a:fillRect/>
            </a:stretch>
          </a:blipFill>
        </p:spPr>
      </p:sp>
      <p:graphicFrame>
        <p:nvGraphicFramePr>
          <p:cNvPr id="2" name="Схема 1"/>
          <p:cNvGraphicFramePr/>
          <p:nvPr>
            <p:extLst>
              <p:ext uri="{D42A27DB-BD31-4B8C-83A1-F6EECF244321}">
                <p14:modId xmlns:p14="http://schemas.microsoft.com/office/powerpoint/2010/main" val="3409788916"/>
              </p:ext>
            </p:extLst>
          </p:nvPr>
        </p:nvGraphicFramePr>
        <p:xfrm>
          <a:off x="10058400" y="4610100"/>
          <a:ext cx="7924800" cy="5054600"/>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Tree>
    <p:extLst>
      <p:ext uri="{BB962C8B-B14F-4D97-AF65-F5344CB8AC3E}">
        <p14:creationId xmlns:p14="http://schemas.microsoft.com/office/powerpoint/2010/main" val="448155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435455" y="4207450"/>
            <a:ext cx="3854338" cy="3303758"/>
          </a:xfrm>
          <a:custGeom>
            <a:avLst/>
            <a:gdLst/>
            <a:ahLst/>
            <a:cxnLst/>
            <a:rect l="l" t="t" r="r" b="b"/>
            <a:pathLst>
              <a:path w="3911488" h="3911488">
                <a:moveTo>
                  <a:pt x="0" y="0"/>
                </a:moveTo>
                <a:lnTo>
                  <a:pt x="3911488" y="0"/>
                </a:lnTo>
                <a:lnTo>
                  <a:pt x="3911488" y="3911487"/>
                </a:lnTo>
                <a:lnTo>
                  <a:pt x="0" y="391148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w="66675" cap="rnd">
            <a:solidFill>
              <a:srgbClr val="38B6FF"/>
            </a:solidFill>
            <a:prstDash val="solid"/>
            <a:round/>
          </a:ln>
        </p:spPr>
      </p:sp>
      <p:sp>
        <p:nvSpPr>
          <p:cNvPr id="3" name="Freeform 3"/>
          <p:cNvSpPr/>
          <p:nvPr/>
        </p:nvSpPr>
        <p:spPr>
          <a:xfrm>
            <a:off x="9480293" y="4271651"/>
            <a:ext cx="3582436" cy="3239558"/>
          </a:xfrm>
          <a:custGeom>
            <a:avLst/>
            <a:gdLst/>
            <a:ahLst/>
            <a:cxnLst/>
            <a:rect l="l" t="t" r="r" b="b"/>
            <a:pathLst>
              <a:path w="3505603" h="3505603">
                <a:moveTo>
                  <a:pt x="0" y="0"/>
                </a:moveTo>
                <a:lnTo>
                  <a:pt x="3505602" y="0"/>
                </a:lnTo>
                <a:lnTo>
                  <a:pt x="3505602" y="3505603"/>
                </a:lnTo>
                <a:lnTo>
                  <a:pt x="0" y="350560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w="66675" cap="rnd">
            <a:solidFill>
              <a:srgbClr val="38B6FF"/>
            </a:solidFill>
            <a:prstDash val="solid"/>
            <a:round/>
          </a:ln>
        </p:spPr>
      </p:sp>
      <p:sp>
        <p:nvSpPr>
          <p:cNvPr id="4" name="Freeform 4"/>
          <p:cNvSpPr/>
          <p:nvPr/>
        </p:nvSpPr>
        <p:spPr>
          <a:xfrm>
            <a:off x="13262120" y="4315505"/>
            <a:ext cx="3578080" cy="3233283"/>
          </a:xfrm>
          <a:custGeom>
            <a:avLst/>
            <a:gdLst/>
            <a:ahLst/>
            <a:cxnLst/>
            <a:rect l="l" t="t" r="r" b="b"/>
            <a:pathLst>
              <a:path w="3505603" h="3505603">
                <a:moveTo>
                  <a:pt x="0" y="0"/>
                </a:moveTo>
                <a:lnTo>
                  <a:pt x="3505603" y="0"/>
                </a:lnTo>
                <a:lnTo>
                  <a:pt x="3505603" y="3505603"/>
                </a:lnTo>
                <a:lnTo>
                  <a:pt x="0" y="350560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w="66675" cap="rnd">
            <a:solidFill>
              <a:srgbClr val="38B6FF"/>
            </a:solidFill>
            <a:prstDash val="solid"/>
            <a:round/>
          </a:ln>
        </p:spPr>
      </p:sp>
      <p:sp>
        <p:nvSpPr>
          <p:cNvPr id="5" name="Freeform 5"/>
          <p:cNvSpPr/>
          <p:nvPr/>
        </p:nvSpPr>
        <p:spPr>
          <a:xfrm>
            <a:off x="6951013" y="3622561"/>
            <a:ext cx="789132" cy="1059238"/>
          </a:xfrm>
          <a:custGeom>
            <a:avLst/>
            <a:gdLst/>
            <a:ahLst/>
            <a:cxnLst/>
            <a:rect l="l" t="t" r="r" b="b"/>
            <a:pathLst>
              <a:path w="789132" h="1059238">
                <a:moveTo>
                  <a:pt x="0" y="0"/>
                </a:moveTo>
                <a:lnTo>
                  <a:pt x="789133" y="0"/>
                </a:lnTo>
                <a:lnTo>
                  <a:pt x="789133" y="1059238"/>
                </a:lnTo>
                <a:lnTo>
                  <a:pt x="0" y="1059238"/>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6" name="Freeform 6"/>
          <p:cNvSpPr/>
          <p:nvPr/>
        </p:nvSpPr>
        <p:spPr>
          <a:xfrm>
            <a:off x="10512627" y="3729121"/>
            <a:ext cx="1174235" cy="1172767"/>
          </a:xfrm>
          <a:custGeom>
            <a:avLst/>
            <a:gdLst/>
            <a:ahLst/>
            <a:cxnLst/>
            <a:rect l="l" t="t" r="r" b="b"/>
            <a:pathLst>
              <a:path w="1174235" h="1172767">
                <a:moveTo>
                  <a:pt x="0" y="0"/>
                </a:moveTo>
                <a:lnTo>
                  <a:pt x="1174234" y="0"/>
                </a:lnTo>
                <a:lnTo>
                  <a:pt x="1174234" y="1172767"/>
                </a:lnTo>
                <a:lnTo>
                  <a:pt x="0" y="1172767"/>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a:ln cap="sq">
            <a:noFill/>
            <a:prstDash val="solid"/>
            <a:miter/>
          </a:ln>
        </p:spPr>
      </p:sp>
      <p:sp>
        <p:nvSpPr>
          <p:cNvPr id="7" name="Freeform 7"/>
          <p:cNvSpPr/>
          <p:nvPr/>
        </p:nvSpPr>
        <p:spPr>
          <a:xfrm>
            <a:off x="1242968" y="4152180"/>
            <a:ext cx="3935946" cy="3359028"/>
          </a:xfrm>
          <a:custGeom>
            <a:avLst/>
            <a:gdLst/>
            <a:ahLst/>
            <a:cxnLst/>
            <a:rect l="l" t="t" r="r" b="b"/>
            <a:pathLst>
              <a:path w="4060220" h="4060220">
                <a:moveTo>
                  <a:pt x="0" y="0"/>
                </a:moveTo>
                <a:lnTo>
                  <a:pt x="4060220" y="0"/>
                </a:lnTo>
                <a:lnTo>
                  <a:pt x="4060220" y="4060220"/>
                </a:lnTo>
                <a:lnTo>
                  <a:pt x="0" y="406022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w="66675" cap="rnd">
            <a:solidFill>
              <a:srgbClr val="38B6FF"/>
            </a:solidFill>
            <a:prstDash val="solid"/>
            <a:round/>
          </a:ln>
        </p:spPr>
      </p:sp>
      <p:sp>
        <p:nvSpPr>
          <p:cNvPr id="8" name="Freeform 8"/>
          <p:cNvSpPr/>
          <p:nvPr/>
        </p:nvSpPr>
        <p:spPr>
          <a:xfrm>
            <a:off x="2788384" y="4207450"/>
            <a:ext cx="1296864" cy="1388878"/>
          </a:xfrm>
          <a:custGeom>
            <a:avLst/>
            <a:gdLst/>
            <a:ahLst/>
            <a:cxnLst/>
            <a:rect l="l" t="t" r="r" b="b"/>
            <a:pathLst>
              <a:path w="1296864" h="1388878">
                <a:moveTo>
                  <a:pt x="0" y="0"/>
                </a:moveTo>
                <a:lnTo>
                  <a:pt x="1296865" y="0"/>
                </a:lnTo>
                <a:lnTo>
                  <a:pt x="1296865" y="1388877"/>
                </a:lnTo>
                <a:lnTo>
                  <a:pt x="0" y="1388877"/>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a:ln cap="sq">
            <a:noFill/>
            <a:prstDash val="solid"/>
            <a:miter/>
          </a:ln>
        </p:spPr>
      </p:sp>
      <p:sp>
        <p:nvSpPr>
          <p:cNvPr id="9" name="Freeform 9"/>
          <p:cNvSpPr/>
          <p:nvPr/>
        </p:nvSpPr>
        <p:spPr>
          <a:xfrm>
            <a:off x="14384044" y="3620629"/>
            <a:ext cx="1271650" cy="1281259"/>
          </a:xfrm>
          <a:custGeom>
            <a:avLst/>
            <a:gdLst/>
            <a:ahLst/>
            <a:cxnLst/>
            <a:rect l="l" t="t" r="r" b="b"/>
            <a:pathLst>
              <a:path w="1271650" h="1281259">
                <a:moveTo>
                  <a:pt x="0" y="0"/>
                </a:moveTo>
                <a:lnTo>
                  <a:pt x="1271650" y="0"/>
                </a:lnTo>
                <a:lnTo>
                  <a:pt x="1271650" y="1281259"/>
                </a:lnTo>
                <a:lnTo>
                  <a:pt x="0" y="128125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a:ln cap="sq">
            <a:noFill/>
            <a:prstDash val="solid"/>
            <a:miter/>
          </a:ln>
        </p:spPr>
      </p:sp>
      <p:sp>
        <p:nvSpPr>
          <p:cNvPr id="10" name="Freeform 10"/>
          <p:cNvSpPr/>
          <p:nvPr/>
        </p:nvSpPr>
        <p:spPr>
          <a:xfrm rot="-406515">
            <a:off x="15174647" y="120837"/>
            <a:ext cx="4235136" cy="2874598"/>
          </a:xfrm>
          <a:custGeom>
            <a:avLst/>
            <a:gdLst/>
            <a:ahLst/>
            <a:cxnLst/>
            <a:rect l="l" t="t" r="r" b="b"/>
            <a:pathLst>
              <a:path w="4235136" h="2874598">
                <a:moveTo>
                  <a:pt x="0" y="0"/>
                </a:moveTo>
                <a:lnTo>
                  <a:pt x="4235135" y="0"/>
                </a:lnTo>
                <a:lnTo>
                  <a:pt x="4235135" y="2874599"/>
                </a:lnTo>
                <a:lnTo>
                  <a:pt x="0" y="2874599"/>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11" name="Freeform 11"/>
          <p:cNvSpPr/>
          <p:nvPr/>
        </p:nvSpPr>
        <p:spPr>
          <a:xfrm rot="-5258917">
            <a:off x="454160" y="7753145"/>
            <a:ext cx="2840980" cy="3010310"/>
          </a:xfrm>
          <a:custGeom>
            <a:avLst/>
            <a:gdLst/>
            <a:ahLst/>
            <a:cxnLst/>
            <a:rect l="l" t="t" r="r" b="b"/>
            <a:pathLst>
              <a:path w="2840980" h="3010310">
                <a:moveTo>
                  <a:pt x="0" y="0"/>
                </a:moveTo>
                <a:lnTo>
                  <a:pt x="2840979" y="0"/>
                </a:lnTo>
                <a:lnTo>
                  <a:pt x="2840979" y="3010310"/>
                </a:lnTo>
                <a:lnTo>
                  <a:pt x="0" y="3010310"/>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2" name="Freeform 12"/>
          <p:cNvSpPr/>
          <p:nvPr/>
        </p:nvSpPr>
        <p:spPr>
          <a:xfrm>
            <a:off x="8067217" y="2884229"/>
            <a:ext cx="1971535" cy="179903"/>
          </a:xfrm>
          <a:custGeom>
            <a:avLst/>
            <a:gdLst/>
            <a:ahLst/>
            <a:cxnLst/>
            <a:rect l="l" t="t" r="r" b="b"/>
            <a:pathLst>
              <a:path w="1971535" h="179903">
                <a:moveTo>
                  <a:pt x="0" y="0"/>
                </a:moveTo>
                <a:lnTo>
                  <a:pt x="1971535" y="0"/>
                </a:lnTo>
                <a:lnTo>
                  <a:pt x="1971535" y="179902"/>
                </a:lnTo>
                <a:lnTo>
                  <a:pt x="0" y="179902"/>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13" name="Freeform 13"/>
          <p:cNvSpPr/>
          <p:nvPr/>
        </p:nvSpPr>
        <p:spPr>
          <a:xfrm>
            <a:off x="312483" y="3235219"/>
            <a:ext cx="830042" cy="972231"/>
          </a:xfrm>
          <a:custGeom>
            <a:avLst/>
            <a:gdLst/>
            <a:ahLst/>
            <a:cxnLst/>
            <a:rect l="l" t="t" r="r" b="b"/>
            <a:pathLst>
              <a:path w="830042" h="972231">
                <a:moveTo>
                  <a:pt x="0" y="0"/>
                </a:moveTo>
                <a:lnTo>
                  <a:pt x="830042" y="0"/>
                </a:lnTo>
                <a:lnTo>
                  <a:pt x="830042" y="972231"/>
                </a:lnTo>
                <a:lnTo>
                  <a:pt x="0" y="972231"/>
                </a:lnTo>
                <a:lnTo>
                  <a:pt x="0" y="0"/>
                </a:lnTo>
                <a:close/>
              </a:path>
            </a:pathLst>
          </a:custGeom>
          <a:blipFill>
            <a:blip r:embed="rId18">
              <a:extLst>
                <a:ext uri="{96DAC541-7B7A-43D3-8B79-37D633B846F1}">
                  <asvg:svgBlip xmlns:asvg="http://schemas.microsoft.com/office/drawing/2016/SVG/main" xmlns="" r:embed="rId19"/>
                </a:ext>
              </a:extLst>
            </a:blip>
            <a:stretch>
              <a:fillRect/>
            </a:stretch>
          </a:blipFill>
        </p:spPr>
      </p:sp>
      <p:sp>
        <p:nvSpPr>
          <p:cNvPr id="14" name="Freeform 14"/>
          <p:cNvSpPr/>
          <p:nvPr/>
        </p:nvSpPr>
        <p:spPr>
          <a:xfrm flipH="1">
            <a:off x="16482961" y="8225799"/>
            <a:ext cx="981881" cy="742547"/>
          </a:xfrm>
          <a:custGeom>
            <a:avLst/>
            <a:gdLst/>
            <a:ahLst/>
            <a:cxnLst/>
            <a:rect l="l" t="t" r="r" b="b"/>
            <a:pathLst>
              <a:path w="981881" h="742547">
                <a:moveTo>
                  <a:pt x="981880" y="0"/>
                </a:moveTo>
                <a:lnTo>
                  <a:pt x="0" y="0"/>
                </a:lnTo>
                <a:lnTo>
                  <a:pt x="0" y="742548"/>
                </a:lnTo>
                <a:lnTo>
                  <a:pt x="981880" y="742548"/>
                </a:lnTo>
                <a:lnTo>
                  <a:pt x="981880" y="0"/>
                </a:lnTo>
                <a:close/>
              </a:path>
            </a:pathLst>
          </a:custGeom>
          <a:blipFill>
            <a:blip r:embed="rId20">
              <a:extLst>
                <a:ext uri="{96DAC541-7B7A-43D3-8B79-37D633B846F1}">
                  <asvg:svgBlip xmlns:asvg="http://schemas.microsoft.com/office/drawing/2016/SVG/main" xmlns="" r:embed="rId21"/>
                </a:ext>
              </a:extLst>
            </a:blip>
            <a:stretch>
              <a:fillRect/>
            </a:stretch>
          </a:blipFill>
        </p:spPr>
      </p:sp>
      <p:sp>
        <p:nvSpPr>
          <p:cNvPr id="15" name="Freeform 15"/>
          <p:cNvSpPr/>
          <p:nvPr/>
        </p:nvSpPr>
        <p:spPr>
          <a:xfrm>
            <a:off x="-1028700" y="-1230571"/>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2">
              <a:extLst>
                <a:ext uri="{96DAC541-7B7A-43D3-8B79-37D633B846F1}">
                  <asvg:svgBlip xmlns:asvg="http://schemas.microsoft.com/office/drawing/2016/SVG/main" xmlns="" r:embed="rId23"/>
                </a:ext>
              </a:extLst>
            </a:blip>
            <a:stretch>
              <a:fillRect/>
            </a:stretch>
          </a:blipFill>
        </p:spPr>
      </p:sp>
      <p:sp>
        <p:nvSpPr>
          <p:cNvPr id="16" name="TextBox 16"/>
          <p:cNvSpPr txBox="1"/>
          <p:nvPr/>
        </p:nvSpPr>
        <p:spPr>
          <a:xfrm>
            <a:off x="2085237" y="762844"/>
            <a:ext cx="13868400" cy="797078"/>
          </a:xfrm>
          <a:prstGeom prst="rect">
            <a:avLst/>
          </a:prstGeom>
        </p:spPr>
        <p:txBody>
          <a:bodyPr wrap="square" lIns="0" tIns="0" rIns="0" bIns="0" rtlCol="0" anchor="t">
            <a:spAutoFit/>
          </a:bodyPr>
          <a:lstStyle/>
          <a:p>
            <a:pPr algn="ctr">
              <a:lnSpc>
                <a:spcPts val="6999"/>
              </a:lnSpc>
            </a:pPr>
            <a:r>
              <a:rPr lang="en" sz="3600" b="1" dirty="0">
                <a:solidFill>
                  <a:srgbClr val="293A54"/>
                </a:solidFill>
                <a:latin typeface="Poppins Bold"/>
                <a:ea typeface="Poppins Bold"/>
                <a:cs typeface="Poppins Bold"/>
                <a:sym typeface="Poppins Bold"/>
              </a:rPr>
              <a:t>Principles of wage formation</a:t>
            </a:r>
            <a:endParaRPr lang="uk-UA" sz="3600" b="1" dirty="0">
              <a:solidFill>
                <a:srgbClr val="293A54"/>
              </a:solidFill>
              <a:latin typeface="Poppins Bold"/>
              <a:ea typeface="Poppins Bold"/>
              <a:cs typeface="Poppins Bold"/>
              <a:sym typeface="Poppins Bold"/>
            </a:endParaRPr>
          </a:p>
        </p:txBody>
      </p:sp>
      <p:sp>
        <p:nvSpPr>
          <p:cNvPr id="17" name="TextBox 17"/>
          <p:cNvSpPr txBox="1"/>
          <p:nvPr/>
        </p:nvSpPr>
        <p:spPr>
          <a:xfrm>
            <a:off x="1793924" y="5662062"/>
            <a:ext cx="2919900" cy="810478"/>
          </a:xfrm>
          <a:prstGeom prst="rect">
            <a:avLst/>
          </a:prstGeom>
        </p:spPr>
        <p:txBody>
          <a:bodyPr wrap="square" lIns="0" tIns="0" rIns="0" bIns="0" rtlCol="0" anchor="t">
            <a:spAutoFit/>
          </a:bodyPr>
          <a:lstStyle/>
          <a:p>
            <a:pPr algn="ctr">
              <a:lnSpc>
                <a:spcPts val="3220"/>
              </a:lnSpc>
            </a:pPr>
            <a:r>
              <a:rPr lang="en" sz="2400" dirty="0"/>
              <a:t>fairness and transparency</a:t>
            </a:r>
            <a:endParaRPr lang="uk-UA" sz="2300" dirty="0">
              <a:solidFill>
                <a:srgbClr val="000000"/>
              </a:solidFill>
              <a:latin typeface="Garet"/>
              <a:ea typeface="Garet"/>
              <a:cs typeface="Garet"/>
              <a:sym typeface="Garet"/>
            </a:endParaRPr>
          </a:p>
        </p:txBody>
      </p:sp>
      <p:sp>
        <p:nvSpPr>
          <p:cNvPr id="18" name="TextBox 18"/>
          <p:cNvSpPr txBox="1"/>
          <p:nvPr/>
        </p:nvSpPr>
        <p:spPr>
          <a:xfrm>
            <a:off x="5691996" y="5777051"/>
            <a:ext cx="3398406" cy="1220847"/>
          </a:xfrm>
          <a:prstGeom prst="rect">
            <a:avLst/>
          </a:prstGeom>
        </p:spPr>
        <p:txBody>
          <a:bodyPr lIns="0" tIns="0" rIns="0" bIns="0" rtlCol="0" anchor="t">
            <a:spAutoFit/>
          </a:bodyPr>
          <a:lstStyle/>
          <a:p>
            <a:pPr algn="ctr">
              <a:lnSpc>
                <a:spcPts val="3220"/>
              </a:lnSpc>
            </a:pPr>
            <a:r>
              <a:rPr lang="en" sz="2400" dirty="0"/>
              <a:t>differentiation by qualification and </a:t>
            </a:r>
            <a:r>
              <a:rPr lang="en" sz="2400" dirty="0" smtClean="0"/>
              <a:t>responsibility</a:t>
            </a:r>
            <a:endParaRPr lang="en-US" sz="2300" dirty="0">
              <a:solidFill>
                <a:srgbClr val="000000"/>
              </a:solidFill>
              <a:latin typeface="Garet"/>
              <a:ea typeface="Garet"/>
              <a:cs typeface="Garet"/>
              <a:sym typeface="Garet"/>
            </a:endParaRPr>
          </a:p>
        </p:txBody>
      </p:sp>
      <p:sp>
        <p:nvSpPr>
          <p:cNvPr id="19" name="TextBox 19"/>
          <p:cNvSpPr txBox="1"/>
          <p:nvPr/>
        </p:nvSpPr>
        <p:spPr>
          <a:xfrm>
            <a:off x="9668438" y="5530538"/>
            <a:ext cx="3129311" cy="788036"/>
          </a:xfrm>
          <a:prstGeom prst="rect">
            <a:avLst/>
          </a:prstGeom>
        </p:spPr>
        <p:txBody>
          <a:bodyPr lIns="0" tIns="0" rIns="0" bIns="0" rtlCol="0" anchor="t">
            <a:spAutoFit/>
          </a:bodyPr>
          <a:lstStyle/>
          <a:p>
            <a:pPr algn="ctr">
              <a:lnSpc>
                <a:spcPts val="3092"/>
              </a:lnSpc>
            </a:pPr>
            <a:r>
              <a:rPr lang="en" sz="2400" dirty="0"/>
              <a:t>compliance with market conditions</a:t>
            </a:r>
            <a:endParaRPr lang="uk-UA" sz="2209" dirty="0">
              <a:solidFill>
                <a:srgbClr val="000000"/>
              </a:solidFill>
              <a:latin typeface="Garet"/>
              <a:ea typeface="Garet"/>
              <a:cs typeface="Garet"/>
              <a:sym typeface="Garet"/>
            </a:endParaRPr>
          </a:p>
        </p:txBody>
      </p:sp>
      <p:sp>
        <p:nvSpPr>
          <p:cNvPr id="20" name="TextBox 20"/>
          <p:cNvSpPr txBox="1"/>
          <p:nvPr/>
        </p:nvSpPr>
        <p:spPr>
          <a:xfrm>
            <a:off x="13319270" y="5444403"/>
            <a:ext cx="3257953" cy="810478"/>
          </a:xfrm>
          <a:prstGeom prst="rect">
            <a:avLst/>
          </a:prstGeom>
        </p:spPr>
        <p:txBody>
          <a:bodyPr lIns="0" tIns="0" rIns="0" bIns="0" rtlCol="0" anchor="t">
            <a:spAutoFit/>
          </a:bodyPr>
          <a:lstStyle/>
          <a:p>
            <a:pPr algn="ctr">
              <a:lnSpc>
                <a:spcPts val="3220"/>
              </a:lnSpc>
            </a:pPr>
            <a:r>
              <a:rPr lang="en" sz="2400" dirty="0"/>
              <a:t>connection with performance results</a:t>
            </a:r>
            <a:endParaRPr lang="en-US" sz="2300" dirty="0">
              <a:solidFill>
                <a:srgbClr val="000000"/>
              </a:solidFill>
              <a:latin typeface="Garet"/>
              <a:ea typeface="Garet"/>
              <a:cs typeface="Garet"/>
              <a:sym typeface="Garet"/>
            </a:endParaRPr>
          </a:p>
        </p:txBody>
      </p:sp>
      <p:sp>
        <p:nvSpPr>
          <p:cNvPr id="21" name="Прямоугольник 20"/>
          <p:cNvSpPr/>
          <p:nvPr/>
        </p:nvSpPr>
        <p:spPr>
          <a:xfrm>
            <a:off x="4202667" y="7978621"/>
            <a:ext cx="10174251" cy="1754326"/>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pPr algn="ctr"/>
            <a:r>
              <a:rPr lang="en" sz="3600" dirty="0" smtClean="0"/>
              <a:t>It is especially important to ensure a balance between economic performance and the pharmacist's social and medical responsibility.</a:t>
            </a:r>
            <a:endParaRPr lang="uk-UA" sz="3600" dirty="0"/>
          </a:p>
        </p:txBody>
      </p:sp>
    </p:spTree>
    <p:extLst>
      <p:ext uri="{BB962C8B-B14F-4D97-AF65-F5344CB8AC3E}">
        <p14:creationId xmlns:p14="http://schemas.microsoft.com/office/powerpoint/2010/main" val="34386944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435455" y="4207450"/>
            <a:ext cx="3854338" cy="3303758"/>
          </a:xfrm>
          <a:custGeom>
            <a:avLst/>
            <a:gdLst/>
            <a:ahLst/>
            <a:cxnLst/>
            <a:rect l="l" t="t" r="r" b="b"/>
            <a:pathLst>
              <a:path w="3911488" h="3911488">
                <a:moveTo>
                  <a:pt x="0" y="0"/>
                </a:moveTo>
                <a:lnTo>
                  <a:pt x="3911488" y="0"/>
                </a:lnTo>
                <a:lnTo>
                  <a:pt x="3911488" y="3911487"/>
                </a:lnTo>
                <a:lnTo>
                  <a:pt x="0" y="391148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w="66675" cap="rnd">
            <a:solidFill>
              <a:srgbClr val="38B6FF"/>
            </a:solidFill>
            <a:prstDash val="solid"/>
            <a:round/>
          </a:ln>
        </p:spPr>
      </p:sp>
      <p:sp>
        <p:nvSpPr>
          <p:cNvPr id="3" name="Freeform 3"/>
          <p:cNvSpPr/>
          <p:nvPr/>
        </p:nvSpPr>
        <p:spPr>
          <a:xfrm>
            <a:off x="9480293" y="4271651"/>
            <a:ext cx="3582436" cy="3239558"/>
          </a:xfrm>
          <a:custGeom>
            <a:avLst/>
            <a:gdLst/>
            <a:ahLst/>
            <a:cxnLst/>
            <a:rect l="l" t="t" r="r" b="b"/>
            <a:pathLst>
              <a:path w="3505603" h="3505603">
                <a:moveTo>
                  <a:pt x="0" y="0"/>
                </a:moveTo>
                <a:lnTo>
                  <a:pt x="3505602" y="0"/>
                </a:lnTo>
                <a:lnTo>
                  <a:pt x="3505602" y="3505603"/>
                </a:lnTo>
                <a:lnTo>
                  <a:pt x="0" y="350560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w="66675" cap="rnd">
            <a:solidFill>
              <a:srgbClr val="38B6FF"/>
            </a:solidFill>
            <a:prstDash val="solid"/>
            <a:round/>
          </a:ln>
        </p:spPr>
      </p:sp>
      <p:sp>
        <p:nvSpPr>
          <p:cNvPr id="4" name="Freeform 4"/>
          <p:cNvSpPr/>
          <p:nvPr/>
        </p:nvSpPr>
        <p:spPr>
          <a:xfrm>
            <a:off x="13262120" y="4315505"/>
            <a:ext cx="3578080" cy="3233283"/>
          </a:xfrm>
          <a:custGeom>
            <a:avLst/>
            <a:gdLst/>
            <a:ahLst/>
            <a:cxnLst/>
            <a:rect l="l" t="t" r="r" b="b"/>
            <a:pathLst>
              <a:path w="3505603" h="3505603">
                <a:moveTo>
                  <a:pt x="0" y="0"/>
                </a:moveTo>
                <a:lnTo>
                  <a:pt x="3505603" y="0"/>
                </a:lnTo>
                <a:lnTo>
                  <a:pt x="3505603" y="3505603"/>
                </a:lnTo>
                <a:lnTo>
                  <a:pt x="0" y="350560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w="66675" cap="rnd">
            <a:solidFill>
              <a:srgbClr val="38B6FF"/>
            </a:solidFill>
            <a:prstDash val="solid"/>
            <a:round/>
          </a:ln>
        </p:spPr>
      </p:sp>
      <p:sp>
        <p:nvSpPr>
          <p:cNvPr id="5" name="Freeform 5"/>
          <p:cNvSpPr/>
          <p:nvPr/>
        </p:nvSpPr>
        <p:spPr>
          <a:xfrm>
            <a:off x="7016072" y="4282978"/>
            <a:ext cx="789132" cy="1059238"/>
          </a:xfrm>
          <a:custGeom>
            <a:avLst/>
            <a:gdLst/>
            <a:ahLst/>
            <a:cxnLst/>
            <a:rect l="l" t="t" r="r" b="b"/>
            <a:pathLst>
              <a:path w="789132" h="1059238">
                <a:moveTo>
                  <a:pt x="0" y="0"/>
                </a:moveTo>
                <a:lnTo>
                  <a:pt x="789133" y="0"/>
                </a:lnTo>
                <a:lnTo>
                  <a:pt x="789133" y="1059238"/>
                </a:lnTo>
                <a:lnTo>
                  <a:pt x="0" y="1059238"/>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6" name="Freeform 6"/>
          <p:cNvSpPr/>
          <p:nvPr/>
        </p:nvSpPr>
        <p:spPr>
          <a:xfrm>
            <a:off x="10645256" y="4152180"/>
            <a:ext cx="1174235" cy="1172767"/>
          </a:xfrm>
          <a:custGeom>
            <a:avLst/>
            <a:gdLst/>
            <a:ahLst/>
            <a:cxnLst/>
            <a:rect l="l" t="t" r="r" b="b"/>
            <a:pathLst>
              <a:path w="1174235" h="1172767">
                <a:moveTo>
                  <a:pt x="0" y="0"/>
                </a:moveTo>
                <a:lnTo>
                  <a:pt x="1174234" y="0"/>
                </a:lnTo>
                <a:lnTo>
                  <a:pt x="1174234" y="1172767"/>
                </a:lnTo>
                <a:lnTo>
                  <a:pt x="0" y="1172767"/>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a:ln cap="sq">
            <a:noFill/>
            <a:prstDash val="solid"/>
            <a:miter/>
          </a:ln>
        </p:spPr>
      </p:sp>
      <p:sp>
        <p:nvSpPr>
          <p:cNvPr id="7" name="Freeform 7"/>
          <p:cNvSpPr/>
          <p:nvPr/>
        </p:nvSpPr>
        <p:spPr>
          <a:xfrm>
            <a:off x="1242968" y="4152180"/>
            <a:ext cx="3935946" cy="3359028"/>
          </a:xfrm>
          <a:custGeom>
            <a:avLst/>
            <a:gdLst/>
            <a:ahLst/>
            <a:cxnLst/>
            <a:rect l="l" t="t" r="r" b="b"/>
            <a:pathLst>
              <a:path w="4060220" h="4060220">
                <a:moveTo>
                  <a:pt x="0" y="0"/>
                </a:moveTo>
                <a:lnTo>
                  <a:pt x="4060220" y="0"/>
                </a:lnTo>
                <a:lnTo>
                  <a:pt x="4060220" y="4060220"/>
                </a:lnTo>
                <a:lnTo>
                  <a:pt x="0" y="406022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w="66675" cap="rnd">
            <a:solidFill>
              <a:srgbClr val="38B6FF"/>
            </a:solidFill>
            <a:prstDash val="solid"/>
            <a:round/>
          </a:ln>
        </p:spPr>
      </p:sp>
      <p:sp>
        <p:nvSpPr>
          <p:cNvPr id="8" name="Freeform 8"/>
          <p:cNvSpPr/>
          <p:nvPr/>
        </p:nvSpPr>
        <p:spPr>
          <a:xfrm>
            <a:off x="2562509" y="4044123"/>
            <a:ext cx="1296864" cy="1388878"/>
          </a:xfrm>
          <a:custGeom>
            <a:avLst/>
            <a:gdLst/>
            <a:ahLst/>
            <a:cxnLst/>
            <a:rect l="l" t="t" r="r" b="b"/>
            <a:pathLst>
              <a:path w="1296864" h="1388878">
                <a:moveTo>
                  <a:pt x="0" y="0"/>
                </a:moveTo>
                <a:lnTo>
                  <a:pt x="1296865" y="0"/>
                </a:lnTo>
                <a:lnTo>
                  <a:pt x="1296865" y="1388877"/>
                </a:lnTo>
                <a:lnTo>
                  <a:pt x="0" y="1388877"/>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a:ln cap="sq">
            <a:noFill/>
            <a:prstDash val="solid"/>
            <a:miter/>
          </a:ln>
        </p:spPr>
      </p:sp>
      <p:sp>
        <p:nvSpPr>
          <p:cNvPr id="9" name="Freeform 9"/>
          <p:cNvSpPr/>
          <p:nvPr/>
        </p:nvSpPr>
        <p:spPr>
          <a:xfrm>
            <a:off x="14384044" y="4097933"/>
            <a:ext cx="1271650" cy="1281259"/>
          </a:xfrm>
          <a:custGeom>
            <a:avLst/>
            <a:gdLst/>
            <a:ahLst/>
            <a:cxnLst/>
            <a:rect l="l" t="t" r="r" b="b"/>
            <a:pathLst>
              <a:path w="1271650" h="1281259">
                <a:moveTo>
                  <a:pt x="0" y="0"/>
                </a:moveTo>
                <a:lnTo>
                  <a:pt x="1271650" y="0"/>
                </a:lnTo>
                <a:lnTo>
                  <a:pt x="1271650" y="1281259"/>
                </a:lnTo>
                <a:lnTo>
                  <a:pt x="0" y="128125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a:ln cap="sq">
            <a:noFill/>
            <a:prstDash val="solid"/>
            <a:miter/>
          </a:ln>
        </p:spPr>
      </p:sp>
      <p:sp>
        <p:nvSpPr>
          <p:cNvPr id="10" name="Freeform 10"/>
          <p:cNvSpPr/>
          <p:nvPr/>
        </p:nvSpPr>
        <p:spPr>
          <a:xfrm rot="-406515">
            <a:off x="15174647" y="120837"/>
            <a:ext cx="4235136" cy="2874598"/>
          </a:xfrm>
          <a:custGeom>
            <a:avLst/>
            <a:gdLst/>
            <a:ahLst/>
            <a:cxnLst/>
            <a:rect l="l" t="t" r="r" b="b"/>
            <a:pathLst>
              <a:path w="4235136" h="2874598">
                <a:moveTo>
                  <a:pt x="0" y="0"/>
                </a:moveTo>
                <a:lnTo>
                  <a:pt x="4235135" y="0"/>
                </a:lnTo>
                <a:lnTo>
                  <a:pt x="4235135" y="2874599"/>
                </a:lnTo>
                <a:lnTo>
                  <a:pt x="0" y="2874599"/>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11" name="Freeform 11"/>
          <p:cNvSpPr/>
          <p:nvPr/>
        </p:nvSpPr>
        <p:spPr>
          <a:xfrm rot="-5258917">
            <a:off x="454160" y="7753145"/>
            <a:ext cx="2840980" cy="3010310"/>
          </a:xfrm>
          <a:custGeom>
            <a:avLst/>
            <a:gdLst/>
            <a:ahLst/>
            <a:cxnLst/>
            <a:rect l="l" t="t" r="r" b="b"/>
            <a:pathLst>
              <a:path w="2840980" h="3010310">
                <a:moveTo>
                  <a:pt x="0" y="0"/>
                </a:moveTo>
                <a:lnTo>
                  <a:pt x="2840979" y="0"/>
                </a:lnTo>
                <a:lnTo>
                  <a:pt x="2840979" y="3010310"/>
                </a:lnTo>
                <a:lnTo>
                  <a:pt x="0" y="3010310"/>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2" name="Freeform 12"/>
          <p:cNvSpPr/>
          <p:nvPr/>
        </p:nvSpPr>
        <p:spPr>
          <a:xfrm>
            <a:off x="8067217" y="2884229"/>
            <a:ext cx="1971535" cy="179903"/>
          </a:xfrm>
          <a:custGeom>
            <a:avLst/>
            <a:gdLst/>
            <a:ahLst/>
            <a:cxnLst/>
            <a:rect l="l" t="t" r="r" b="b"/>
            <a:pathLst>
              <a:path w="1971535" h="179903">
                <a:moveTo>
                  <a:pt x="0" y="0"/>
                </a:moveTo>
                <a:lnTo>
                  <a:pt x="1971535" y="0"/>
                </a:lnTo>
                <a:lnTo>
                  <a:pt x="1971535" y="179902"/>
                </a:lnTo>
                <a:lnTo>
                  <a:pt x="0" y="179902"/>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13" name="Freeform 13"/>
          <p:cNvSpPr/>
          <p:nvPr/>
        </p:nvSpPr>
        <p:spPr>
          <a:xfrm>
            <a:off x="312483" y="3235219"/>
            <a:ext cx="830042" cy="972231"/>
          </a:xfrm>
          <a:custGeom>
            <a:avLst/>
            <a:gdLst/>
            <a:ahLst/>
            <a:cxnLst/>
            <a:rect l="l" t="t" r="r" b="b"/>
            <a:pathLst>
              <a:path w="830042" h="972231">
                <a:moveTo>
                  <a:pt x="0" y="0"/>
                </a:moveTo>
                <a:lnTo>
                  <a:pt x="830042" y="0"/>
                </a:lnTo>
                <a:lnTo>
                  <a:pt x="830042" y="972231"/>
                </a:lnTo>
                <a:lnTo>
                  <a:pt x="0" y="972231"/>
                </a:lnTo>
                <a:lnTo>
                  <a:pt x="0" y="0"/>
                </a:lnTo>
                <a:close/>
              </a:path>
            </a:pathLst>
          </a:custGeom>
          <a:blipFill>
            <a:blip r:embed="rId18">
              <a:extLst>
                <a:ext uri="{96DAC541-7B7A-43D3-8B79-37D633B846F1}">
                  <asvg:svgBlip xmlns:asvg="http://schemas.microsoft.com/office/drawing/2016/SVG/main" xmlns="" r:embed="rId19"/>
                </a:ext>
              </a:extLst>
            </a:blip>
            <a:stretch>
              <a:fillRect/>
            </a:stretch>
          </a:blipFill>
        </p:spPr>
      </p:sp>
      <p:sp>
        <p:nvSpPr>
          <p:cNvPr id="14" name="Freeform 14"/>
          <p:cNvSpPr/>
          <p:nvPr/>
        </p:nvSpPr>
        <p:spPr>
          <a:xfrm flipH="1">
            <a:off x="16482961" y="8225799"/>
            <a:ext cx="981881" cy="742547"/>
          </a:xfrm>
          <a:custGeom>
            <a:avLst/>
            <a:gdLst/>
            <a:ahLst/>
            <a:cxnLst/>
            <a:rect l="l" t="t" r="r" b="b"/>
            <a:pathLst>
              <a:path w="981881" h="742547">
                <a:moveTo>
                  <a:pt x="981880" y="0"/>
                </a:moveTo>
                <a:lnTo>
                  <a:pt x="0" y="0"/>
                </a:lnTo>
                <a:lnTo>
                  <a:pt x="0" y="742548"/>
                </a:lnTo>
                <a:lnTo>
                  <a:pt x="981880" y="742548"/>
                </a:lnTo>
                <a:lnTo>
                  <a:pt x="981880" y="0"/>
                </a:lnTo>
                <a:close/>
              </a:path>
            </a:pathLst>
          </a:custGeom>
          <a:blipFill>
            <a:blip r:embed="rId20">
              <a:extLst>
                <a:ext uri="{96DAC541-7B7A-43D3-8B79-37D633B846F1}">
                  <asvg:svgBlip xmlns:asvg="http://schemas.microsoft.com/office/drawing/2016/SVG/main" xmlns="" r:embed="rId21"/>
                </a:ext>
              </a:extLst>
            </a:blip>
            <a:stretch>
              <a:fillRect/>
            </a:stretch>
          </a:blipFill>
        </p:spPr>
      </p:sp>
      <p:sp>
        <p:nvSpPr>
          <p:cNvPr id="15" name="Freeform 15"/>
          <p:cNvSpPr/>
          <p:nvPr/>
        </p:nvSpPr>
        <p:spPr>
          <a:xfrm>
            <a:off x="-1028700" y="-1230571"/>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2">
              <a:extLst>
                <a:ext uri="{96DAC541-7B7A-43D3-8B79-37D633B846F1}">
                  <asvg:svgBlip xmlns:asvg="http://schemas.microsoft.com/office/drawing/2016/SVG/main" xmlns="" r:embed="rId23"/>
                </a:ext>
              </a:extLst>
            </a:blip>
            <a:stretch>
              <a:fillRect/>
            </a:stretch>
          </a:blipFill>
        </p:spPr>
      </p:sp>
      <p:sp>
        <p:nvSpPr>
          <p:cNvPr id="16" name="TextBox 16"/>
          <p:cNvSpPr txBox="1"/>
          <p:nvPr/>
        </p:nvSpPr>
        <p:spPr>
          <a:xfrm>
            <a:off x="2085237" y="762844"/>
            <a:ext cx="13868400" cy="1694759"/>
          </a:xfrm>
          <a:prstGeom prst="rect">
            <a:avLst/>
          </a:prstGeom>
        </p:spPr>
        <p:txBody>
          <a:bodyPr wrap="square" lIns="0" tIns="0" rIns="0" bIns="0" rtlCol="0" anchor="t">
            <a:spAutoFit/>
          </a:bodyPr>
          <a:lstStyle/>
          <a:p>
            <a:pPr algn="ctr">
              <a:lnSpc>
                <a:spcPts val="6999"/>
              </a:lnSpc>
            </a:pPr>
            <a:r>
              <a:rPr lang="en" sz="3600" b="1" dirty="0" smtClean="0">
                <a:solidFill>
                  <a:srgbClr val="293A54"/>
                </a:solidFill>
                <a:latin typeface="Poppins Bold"/>
                <a:ea typeface="Poppins Bold"/>
                <a:cs typeface="Poppins Bold"/>
                <a:sym typeface="Poppins Bold"/>
              </a:rPr>
              <a:t>The role of transparent and fair remuneration in human resources management</a:t>
            </a:r>
            <a:endParaRPr lang="uk-UA" sz="3600" b="1" dirty="0">
              <a:solidFill>
                <a:srgbClr val="293A54"/>
              </a:solidFill>
              <a:latin typeface="Poppins Bold"/>
              <a:ea typeface="Poppins Bold"/>
              <a:cs typeface="Poppins Bold"/>
              <a:sym typeface="Poppins Bold"/>
            </a:endParaRPr>
          </a:p>
        </p:txBody>
      </p:sp>
      <p:sp>
        <p:nvSpPr>
          <p:cNvPr id="17" name="TextBox 17"/>
          <p:cNvSpPr txBox="1"/>
          <p:nvPr/>
        </p:nvSpPr>
        <p:spPr>
          <a:xfrm>
            <a:off x="1793924" y="5662062"/>
            <a:ext cx="2919900" cy="810478"/>
          </a:xfrm>
          <a:prstGeom prst="rect">
            <a:avLst/>
          </a:prstGeom>
        </p:spPr>
        <p:txBody>
          <a:bodyPr wrap="square" lIns="0" tIns="0" rIns="0" bIns="0" rtlCol="0" anchor="t">
            <a:spAutoFit/>
          </a:bodyPr>
          <a:lstStyle/>
          <a:p>
            <a:pPr algn="ctr">
              <a:lnSpc>
                <a:spcPts val="3220"/>
              </a:lnSpc>
            </a:pPr>
            <a:r>
              <a:rPr lang="en" sz="2400" dirty="0"/>
              <a:t>increases trust in management</a:t>
            </a:r>
            <a:endParaRPr lang="uk-UA" sz="2300" dirty="0">
              <a:solidFill>
                <a:srgbClr val="000000"/>
              </a:solidFill>
              <a:latin typeface="Garet"/>
              <a:ea typeface="Garet"/>
              <a:cs typeface="Garet"/>
              <a:sym typeface="Garet"/>
            </a:endParaRPr>
          </a:p>
        </p:txBody>
      </p:sp>
      <p:sp>
        <p:nvSpPr>
          <p:cNvPr id="18" name="TextBox 18"/>
          <p:cNvSpPr txBox="1"/>
          <p:nvPr/>
        </p:nvSpPr>
        <p:spPr>
          <a:xfrm>
            <a:off x="5691996" y="5777051"/>
            <a:ext cx="3398406" cy="400110"/>
          </a:xfrm>
          <a:prstGeom prst="rect">
            <a:avLst/>
          </a:prstGeom>
        </p:spPr>
        <p:txBody>
          <a:bodyPr lIns="0" tIns="0" rIns="0" bIns="0" rtlCol="0" anchor="t">
            <a:spAutoFit/>
          </a:bodyPr>
          <a:lstStyle/>
          <a:p>
            <a:pPr algn="ctr">
              <a:lnSpc>
                <a:spcPts val="3220"/>
              </a:lnSpc>
            </a:pPr>
            <a:r>
              <a:rPr lang="en" sz="2400" dirty="0"/>
              <a:t>reduces staff turnover</a:t>
            </a:r>
            <a:endParaRPr lang="en-US" sz="2300" dirty="0">
              <a:solidFill>
                <a:srgbClr val="000000"/>
              </a:solidFill>
              <a:latin typeface="Garet"/>
              <a:ea typeface="Garet"/>
              <a:cs typeface="Garet"/>
              <a:sym typeface="Garet"/>
            </a:endParaRPr>
          </a:p>
        </p:txBody>
      </p:sp>
      <p:sp>
        <p:nvSpPr>
          <p:cNvPr id="19" name="TextBox 19"/>
          <p:cNvSpPr txBox="1"/>
          <p:nvPr/>
        </p:nvSpPr>
        <p:spPr>
          <a:xfrm>
            <a:off x="9667719" y="5831694"/>
            <a:ext cx="3129311" cy="788036"/>
          </a:xfrm>
          <a:prstGeom prst="rect">
            <a:avLst/>
          </a:prstGeom>
        </p:spPr>
        <p:txBody>
          <a:bodyPr lIns="0" tIns="0" rIns="0" bIns="0" rtlCol="0" anchor="t">
            <a:spAutoFit/>
          </a:bodyPr>
          <a:lstStyle/>
          <a:p>
            <a:pPr algn="ctr">
              <a:lnSpc>
                <a:spcPts val="3092"/>
              </a:lnSpc>
            </a:pPr>
            <a:r>
              <a:rPr lang="en" sz="2400" dirty="0"/>
              <a:t>builds staff loyalty</a:t>
            </a:r>
            <a:endParaRPr lang="uk-UA" sz="2209" dirty="0">
              <a:solidFill>
                <a:srgbClr val="000000"/>
              </a:solidFill>
              <a:latin typeface="Garet"/>
              <a:ea typeface="Garet"/>
              <a:cs typeface="Garet"/>
              <a:sym typeface="Garet"/>
            </a:endParaRPr>
          </a:p>
        </p:txBody>
      </p:sp>
      <p:sp>
        <p:nvSpPr>
          <p:cNvPr id="20" name="TextBox 20"/>
          <p:cNvSpPr txBox="1"/>
          <p:nvPr/>
        </p:nvSpPr>
        <p:spPr>
          <a:xfrm>
            <a:off x="13362949" y="5820099"/>
            <a:ext cx="3257953" cy="810478"/>
          </a:xfrm>
          <a:prstGeom prst="rect">
            <a:avLst/>
          </a:prstGeom>
        </p:spPr>
        <p:txBody>
          <a:bodyPr lIns="0" tIns="0" rIns="0" bIns="0" rtlCol="0" anchor="t">
            <a:spAutoFit/>
          </a:bodyPr>
          <a:lstStyle/>
          <a:p>
            <a:pPr algn="ctr">
              <a:lnSpc>
                <a:spcPts val="3220"/>
              </a:lnSpc>
            </a:pPr>
            <a:r>
              <a:rPr lang="en" sz="2400" dirty="0"/>
              <a:t>contributes to the stability of the team</a:t>
            </a:r>
            <a:endParaRPr lang="en-US" sz="2300" dirty="0">
              <a:solidFill>
                <a:srgbClr val="000000"/>
              </a:solidFill>
              <a:latin typeface="Garet"/>
              <a:ea typeface="Garet"/>
              <a:cs typeface="Garet"/>
              <a:sym typeface="Garet"/>
            </a:endParaRPr>
          </a:p>
        </p:txBody>
      </p:sp>
      <p:sp>
        <p:nvSpPr>
          <p:cNvPr id="21" name="Прямоугольник 20"/>
          <p:cNvSpPr/>
          <p:nvPr/>
        </p:nvSpPr>
        <p:spPr>
          <a:xfrm>
            <a:off x="4343400" y="7765170"/>
            <a:ext cx="10174251" cy="2308324"/>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pPr algn="ctr"/>
            <a:r>
              <a:rPr lang="en" sz="3600" dirty="0" smtClean="0"/>
              <a:t>In pharmaceutical institutions, fair remuneration is a factor in the professional dignity of a pharmacist and a prerequisite for compliance with ethical standards.</a:t>
            </a:r>
            <a:endParaRPr lang="uk-UA" sz="3600" dirty="0"/>
          </a:p>
        </p:txBody>
      </p:sp>
    </p:spTree>
    <p:extLst>
      <p:ext uri="{BB962C8B-B14F-4D97-AF65-F5344CB8AC3E}">
        <p14:creationId xmlns:p14="http://schemas.microsoft.com/office/powerpoint/2010/main" val="42145894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801461" y="2270362"/>
            <a:ext cx="4427332" cy="4552527"/>
          </a:xfrm>
          <a:custGeom>
            <a:avLst/>
            <a:gdLst/>
            <a:ahLst/>
            <a:cxnLst/>
            <a:rect l="l" t="t" r="r" b="b"/>
            <a:pathLst>
              <a:path w="4427332" h="4552527">
                <a:moveTo>
                  <a:pt x="0" y="0"/>
                </a:moveTo>
                <a:lnTo>
                  <a:pt x="4427333" y="0"/>
                </a:lnTo>
                <a:lnTo>
                  <a:pt x="4427333" y="4552526"/>
                </a:lnTo>
                <a:lnTo>
                  <a:pt x="0" y="4552526"/>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152400" y="2162771"/>
            <a:ext cx="521914" cy="521914"/>
          </a:xfrm>
          <a:custGeom>
            <a:avLst/>
            <a:gdLst/>
            <a:ahLst/>
            <a:cxnLst/>
            <a:rect l="l" t="t" r="r" b="b"/>
            <a:pathLst>
              <a:path w="521914" h="521914">
                <a:moveTo>
                  <a:pt x="0" y="0"/>
                </a:moveTo>
                <a:lnTo>
                  <a:pt x="521914" y="0"/>
                </a:lnTo>
                <a:lnTo>
                  <a:pt x="521914" y="521914"/>
                </a:lnTo>
                <a:lnTo>
                  <a:pt x="0" y="521914"/>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Freeform 4"/>
          <p:cNvSpPr/>
          <p:nvPr/>
        </p:nvSpPr>
        <p:spPr>
          <a:xfrm rot="-6363121" flipH="1">
            <a:off x="13119612" y="144835"/>
            <a:ext cx="940503" cy="3271314"/>
          </a:xfrm>
          <a:custGeom>
            <a:avLst/>
            <a:gdLst/>
            <a:ahLst/>
            <a:cxnLst/>
            <a:rect l="l" t="t" r="r" b="b"/>
            <a:pathLst>
              <a:path w="940503" h="3271314">
                <a:moveTo>
                  <a:pt x="940502" y="0"/>
                </a:moveTo>
                <a:lnTo>
                  <a:pt x="0" y="0"/>
                </a:lnTo>
                <a:lnTo>
                  <a:pt x="0" y="3271313"/>
                </a:lnTo>
                <a:lnTo>
                  <a:pt x="940502" y="3271313"/>
                </a:lnTo>
                <a:lnTo>
                  <a:pt x="940502"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5" name="Freeform 5"/>
          <p:cNvSpPr/>
          <p:nvPr/>
        </p:nvSpPr>
        <p:spPr>
          <a:xfrm>
            <a:off x="16657413" y="1311531"/>
            <a:ext cx="1203773" cy="300943"/>
          </a:xfrm>
          <a:custGeom>
            <a:avLst/>
            <a:gdLst/>
            <a:ahLst/>
            <a:cxnLst/>
            <a:rect l="l" t="t" r="r" b="b"/>
            <a:pathLst>
              <a:path w="1203773" h="300943">
                <a:moveTo>
                  <a:pt x="0" y="0"/>
                </a:moveTo>
                <a:lnTo>
                  <a:pt x="1203774" y="0"/>
                </a:lnTo>
                <a:lnTo>
                  <a:pt x="1203774" y="300943"/>
                </a:lnTo>
                <a:lnTo>
                  <a:pt x="0" y="300943"/>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8" name="TextBox 8"/>
          <p:cNvSpPr txBox="1"/>
          <p:nvPr/>
        </p:nvSpPr>
        <p:spPr>
          <a:xfrm>
            <a:off x="762000" y="2274669"/>
            <a:ext cx="11125949" cy="2482731"/>
          </a:xfrm>
          <a:prstGeom prst="rect">
            <a:avLst/>
          </a:prstGeom>
        </p:spPr>
        <p:style>
          <a:lnRef idx="1">
            <a:schemeClr val="accent5"/>
          </a:lnRef>
          <a:fillRef idx="2">
            <a:schemeClr val="accent5"/>
          </a:fillRef>
          <a:effectRef idx="1">
            <a:schemeClr val="accent5"/>
          </a:effectRef>
          <a:fontRef idx="minor">
            <a:schemeClr val="dk1"/>
          </a:fontRef>
        </p:style>
        <p:txBody>
          <a:bodyPr wrap="square" lIns="0" tIns="0" rIns="0" bIns="0" rtlCol="0" anchor="t">
            <a:spAutoFit/>
          </a:bodyPr>
          <a:lstStyle/>
          <a:p>
            <a:pPr algn="just">
              <a:lnSpc>
                <a:spcPts val="3220"/>
              </a:lnSpc>
            </a:pPr>
            <a:r>
              <a:rPr lang="en" sz="3200" dirty="0"/>
              <a:t>Payroll management is a strategic direction of healthcare management. A rationally constructed remuneration system allows combining the economic efficiency of a pharmacy with high quality pharmaceutical care and social responsibility to society.</a:t>
            </a:r>
            <a:endParaRPr lang="en-US" sz="3200" dirty="0">
              <a:solidFill>
                <a:srgbClr val="000000"/>
              </a:solidFill>
              <a:latin typeface="Garet"/>
              <a:ea typeface="Garet"/>
              <a:cs typeface="Garet"/>
              <a:sym typeface="Garet"/>
            </a:endParaRPr>
          </a:p>
        </p:txBody>
      </p:sp>
      <p:pic>
        <p:nvPicPr>
          <p:cNvPr id="2054" name="Picture 6" descr="Сохраните сегодня 23 идей на доске «челики для презентаций» | презентация,  доски для презентаций, белые люди и т. д."/>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77000" y="5600700"/>
            <a:ext cx="3342707" cy="4362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51345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367</TotalTime>
  <Words>946</Words>
  <Application>Microsoft Office PowerPoint</Application>
  <PresentationFormat>Произвольный</PresentationFormat>
  <Paragraphs>79</Paragraphs>
  <Slides>13</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13</vt:i4>
      </vt:variant>
    </vt:vector>
  </HeadingPairs>
  <TitlesOfParts>
    <vt:vector size="19" baseType="lpstr">
      <vt:lpstr>Garet</vt:lpstr>
      <vt:lpstr>Wingdings</vt:lpstr>
      <vt:lpstr>Calibri</vt:lpstr>
      <vt:lpstr>Poppins Bold</vt:lpstr>
      <vt:lpstr>Arial</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Лекція №1_Менеджмент в ОЗ</dc:title>
  <cp:lastModifiedBy>Учетная запись Майкрософт</cp:lastModifiedBy>
  <cp:revision>54</cp:revision>
  <dcterms:created xsi:type="dcterms:W3CDTF">2006-08-16T00:00:00Z</dcterms:created>
  <dcterms:modified xsi:type="dcterms:W3CDTF">2026-02-03T21:10:36Z</dcterms:modified>
  <dc:identifier>DAG_cGeNO-0</dc:identifier>
</cp:coreProperties>
</file>