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62" r:id="rId4"/>
    <p:sldId id="263" r:id="rId5"/>
    <p:sldId id="272" r:id="rId6"/>
    <p:sldId id="273" r:id="rId7"/>
    <p:sldId id="282" r:id="rId8"/>
    <p:sldId id="283" r:id="rId9"/>
    <p:sldId id="284" r:id="rId10"/>
    <p:sldId id="285" r:id="rId11"/>
    <p:sldId id="286" r:id="rId12"/>
    <p:sldId id="287" r:id="rId13"/>
    <p:sldId id="265" r:id="rId14"/>
    <p:sldId id="288" r:id="rId15"/>
    <p:sldId id="289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до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46449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 реагент на катіони IV аналітичної групи. Аналітичні реакції катіонів IV аналітичної групи (Al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Zn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умови їх виконання. Аналіз суміші катіонів IV аналітичної групи.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Розвязування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 по темі ”Рівноваги в реакціях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комплексоутворення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Якісні реакції визначення катіонів V і VI аналітичних груп. Груповий реагент на катіони V аналітичної групи. Аналітичні реакції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катионів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 аналітичної групи (Mg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Mn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</a:t>
            </a:r>
            <a:r>
              <a:rPr lang="uk-UA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uk-UA" baseline="30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умови їх виконання.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uk-UA" dirty="0" smtClean="0"/>
              <a:t>Груповий </a:t>
            </a:r>
            <a:r>
              <a:rPr lang="uk-UA" dirty="0"/>
              <a:t>реагент на катіони VI аналітичної групи. Аналітичні реакції </a:t>
            </a:r>
            <a:r>
              <a:rPr lang="uk-UA" dirty="0" err="1"/>
              <a:t>катионів</a:t>
            </a:r>
            <a:r>
              <a:rPr lang="uk-UA" dirty="0"/>
              <a:t> VI аналітичної групи (Cu</a:t>
            </a:r>
            <a:r>
              <a:rPr lang="uk-UA" baseline="30000" dirty="0"/>
              <a:t>2+</a:t>
            </a:r>
            <a:r>
              <a:rPr lang="uk-UA" dirty="0"/>
              <a:t>, Co</a:t>
            </a:r>
            <a:r>
              <a:rPr lang="uk-UA" baseline="30000" dirty="0"/>
              <a:t>2+</a:t>
            </a:r>
            <a:r>
              <a:rPr lang="uk-UA" dirty="0"/>
              <a:t>, Cd</a:t>
            </a:r>
            <a:r>
              <a:rPr lang="uk-UA" baseline="30000" dirty="0"/>
              <a:t>2+</a:t>
            </a:r>
            <a:r>
              <a:rPr lang="uk-UA" dirty="0"/>
              <a:t>, Hg</a:t>
            </a:r>
            <a:r>
              <a:rPr lang="uk-UA" baseline="30000" dirty="0"/>
              <a:t>2+</a:t>
            </a:r>
            <a:r>
              <a:rPr lang="uk-UA" dirty="0"/>
              <a:t>, Ni</a:t>
            </a:r>
            <a:r>
              <a:rPr lang="uk-UA" baseline="30000" dirty="0"/>
              <a:t>2+</a:t>
            </a:r>
            <a:r>
              <a:rPr lang="uk-UA" dirty="0"/>
              <a:t>), умови їх виконання. 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dirty="0" smtClean="0"/>
              <a:t>Аналіз </a:t>
            </a:r>
            <a:r>
              <a:rPr lang="uk-UA" dirty="0"/>
              <a:t>суміші катіонів IV, V, VI аналітичних груп (контрольна робота). Розв'язання розрахункових та ситуаційних задач з аналізу катіонів IV - VI груп</a:t>
            </a:r>
            <a:r>
              <a:rPr lang="uk-UA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uk-UA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dirty="0"/>
              <a:t>Аналіз суміші катіонів I-VI аналітичних груп. Розв’язання розрахункових та ситуаційних задач з аналізу катіонів I-VI груп</a:t>
            </a:r>
            <a:r>
              <a:rPr lang="uk-UA" dirty="0" smtClean="0"/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69560" cy="1296144"/>
          </a:xfrm>
        </p:spPr>
        <p:txBody>
          <a:bodyPr>
            <a:normAutofit/>
          </a:bodyPr>
          <a:lstStyle/>
          <a:p>
            <a:r>
              <a:rPr lang="ru-RU" sz="3200" b="1" i="1" dirty="0" err="1" smtClean="0"/>
              <a:t>Лабораторна</a:t>
            </a:r>
            <a:r>
              <a:rPr lang="ru-RU" sz="3200" b="1" i="1" dirty="0" smtClean="0"/>
              <a:t> робота </a:t>
            </a:r>
            <a:r>
              <a:rPr lang="ru-RU" sz="3200" b="1" i="1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четвертої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Zn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Cr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Sn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Sn(IV), As(III), As(V)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763" y="1556792"/>
            <a:ext cx="8229600" cy="489654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реакції катіонів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 групи</a:t>
            </a:r>
          </a:p>
          <a:p>
            <a:pPr>
              <a:spcBef>
                <a:spcPts val="0"/>
              </a:spcBef>
              <a:buNone/>
            </a:pPr>
            <a:endParaRPr lang="uk-UA" sz="2200" dirty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гідроксидами лужних металів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три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пробірки поміщають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3 4 краплі розчину солі одного з катіонів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 групи і по 1-2 краплі розчину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 утворення опадів і вивчають їх ставлення до дії надлишку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NH4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ОН. Аналогічно реакцію проводять з розчинами солей інших катіонів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 групи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+ 2 OH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Zn(OH)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+ 3 OH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Al(OH)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+ 2 OH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Sn(OH)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+ 3 OH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Cr(OH)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↓,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сіро-зелений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сіро-фіолетовий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(друга частина дії групового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реагента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/>
              <a:t>Zn(OH)</a:t>
            </a:r>
            <a:r>
              <a:rPr lang="en-US" baseline="-25000" dirty="0"/>
              <a:t>2</a:t>
            </a:r>
            <a:r>
              <a:rPr lang="en-US" dirty="0"/>
              <a:t>↓ + </a:t>
            </a:r>
            <a:r>
              <a:rPr lang="uk-UA" dirty="0"/>
              <a:t>2</a:t>
            </a:r>
            <a:r>
              <a:rPr lang="en-US" dirty="0" smtClean="0"/>
              <a:t> </a:t>
            </a:r>
            <a:r>
              <a:rPr lang="en-US" dirty="0" err="1"/>
              <a:t>NaOH</a:t>
            </a:r>
            <a:r>
              <a:rPr lang="en-US" dirty="0"/>
              <a:t> = </a:t>
            </a:r>
            <a:r>
              <a:rPr lang="en-US" dirty="0" smtClean="0"/>
              <a:t>Na</a:t>
            </a:r>
            <a:r>
              <a:rPr lang="uk-UA" baseline="-25000" dirty="0"/>
              <a:t>2</a:t>
            </a:r>
            <a:r>
              <a:rPr lang="en-US" dirty="0" smtClean="0"/>
              <a:t>[Zn(OH)</a:t>
            </a:r>
            <a:r>
              <a:rPr lang="en-US" baseline="-25000" dirty="0" smtClean="0"/>
              <a:t>4</a:t>
            </a:r>
            <a:r>
              <a:rPr lang="en-US" dirty="0"/>
              <a:t>],</a:t>
            </a:r>
          </a:p>
          <a:p>
            <a:pPr marL="0" indent="0" algn="ctr">
              <a:buNone/>
            </a:pPr>
            <a:r>
              <a:rPr lang="en-US" dirty="0"/>
              <a:t>Al(OH)</a:t>
            </a:r>
            <a:r>
              <a:rPr lang="en-US" baseline="-25000" dirty="0"/>
              <a:t>3</a:t>
            </a:r>
            <a:r>
              <a:rPr lang="en-US" dirty="0"/>
              <a:t>↓ + </a:t>
            </a:r>
            <a:r>
              <a:rPr lang="uk-UA" dirty="0" smtClean="0"/>
              <a:t>3</a:t>
            </a:r>
            <a:r>
              <a:rPr lang="en-US" dirty="0" err="1" smtClean="0"/>
              <a:t>NaOH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Na</a:t>
            </a:r>
            <a:r>
              <a:rPr lang="uk-UA" sz="1900" dirty="0" smtClean="0"/>
              <a:t>3</a:t>
            </a:r>
            <a:r>
              <a:rPr lang="en-US" dirty="0" smtClean="0"/>
              <a:t>[Al(OH)</a:t>
            </a:r>
            <a:r>
              <a:rPr lang="uk-UA" baseline="-25000" dirty="0"/>
              <a:t>6</a:t>
            </a:r>
            <a:r>
              <a:rPr lang="en-US" dirty="0" smtClean="0"/>
              <a:t>],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Sn(OH)</a:t>
            </a:r>
            <a:r>
              <a:rPr lang="en-US" baseline="-25000" dirty="0"/>
              <a:t>2</a:t>
            </a:r>
            <a:r>
              <a:rPr lang="en-US" dirty="0"/>
              <a:t>↓ + </a:t>
            </a:r>
            <a:r>
              <a:rPr lang="uk-UA" dirty="0" smtClean="0"/>
              <a:t>4</a:t>
            </a:r>
            <a:r>
              <a:rPr lang="en-US" dirty="0" smtClean="0"/>
              <a:t> </a:t>
            </a:r>
            <a:r>
              <a:rPr lang="en-US" dirty="0" err="1"/>
              <a:t>NaOH</a:t>
            </a:r>
            <a:r>
              <a:rPr lang="en-US" dirty="0"/>
              <a:t> = </a:t>
            </a:r>
            <a:r>
              <a:rPr lang="en-US" dirty="0" smtClean="0"/>
              <a:t>Na</a:t>
            </a:r>
            <a:r>
              <a:rPr lang="uk-UA" baseline="-25000" dirty="0"/>
              <a:t>4</a:t>
            </a:r>
            <a:r>
              <a:rPr lang="en-US" dirty="0" smtClean="0"/>
              <a:t>[Sn(OH)</a:t>
            </a:r>
            <a:r>
              <a:rPr lang="uk-UA" baseline="-25000" dirty="0"/>
              <a:t>6</a:t>
            </a:r>
            <a:r>
              <a:rPr lang="en-US" dirty="0" smtClean="0"/>
              <a:t>],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Cr(OH)</a:t>
            </a:r>
            <a:r>
              <a:rPr lang="en-US" baseline="-25000" dirty="0"/>
              <a:t>3</a:t>
            </a:r>
            <a:r>
              <a:rPr lang="en-US" dirty="0"/>
              <a:t>↓ </a:t>
            </a:r>
            <a:r>
              <a:rPr lang="en-US" dirty="0" smtClean="0"/>
              <a:t>+</a:t>
            </a:r>
            <a:r>
              <a:rPr lang="uk-UA" dirty="0" smtClean="0"/>
              <a:t>3</a:t>
            </a:r>
            <a:r>
              <a:rPr lang="en-US" dirty="0" smtClean="0"/>
              <a:t> </a:t>
            </a:r>
            <a:r>
              <a:rPr lang="en-US" dirty="0" err="1"/>
              <a:t>NaOH</a:t>
            </a:r>
            <a:r>
              <a:rPr lang="en-US" dirty="0"/>
              <a:t> = </a:t>
            </a:r>
            <a:r>
              <a:rPr lang="en-US" dirty="0" smtClean="0"/>
              <a:t>Na</a:t>
            </a:r>
            <a:r>
              <a:rPr lang="uk-UA" sz="2400" dirty="0" smtClean="0"/>
              <a:t>3</a:t>
            </a:r>
            <a:r>
              <a:rPr lang="en-US" dirty="0" smtClean="0"/>
              <a:t>[Cr(OH)</a:t>
            </a:r>
            <a:r>
              <a:rPr lang="uk-UA" baseline="-25000" dirty="0"/>
              <a:t>6</a:t>
            </a:r>
            <a:r>
              <a:rPr lang="en-US" dirty="0" smtClean="0"/>
              <a:t>],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безбарвних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, хром (ІІІ)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зелений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i="1" dirty="0" err="1" smtClean="0"/>
              <a:t>Виконання</a:t>
            </a:r>
            <a:r>
              <a:rPr lang="ru-RU" b="1" i="1" dirty="0"/>
              <a:t>:</a:t>
            </a:r>
            <a:r>
              <a:rPr lang="ru-RU" dirty="0"/>
              <a:t> у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чисті</a:t>
            </a:r>
            <a:r>
              <a:rPr lang="ru-RU" dirty="0"/>
              <a:t> </a:t>
            </a:r>
            <a:r>
              <a:rPr lang="ru-RU" dirty="0" err="1"/>
              <a:t>пробірки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по 2 – 3 </a:t>
            </a:r>
            <a:r>
              <a:rPr lang="ru-RU" dirty="0" err="1"/>
              <a:t>краплі</a:t>
            </a:r>
            <a:r>
              <a:rPr lang="ru-RU" dirty="0"/>
              <a:t> </a:t>
            </a:r>
            <a:r>
              <a:rPr lang="ru-RU" dirty="0" err="1"/>
              <a:t>розчинів</a:t>
            </a:r>
            <a:r>
              <a:rPr lang="ru-RU" dirty="0"/>
              <a:t> солей </a:t>
            </a:r>
            <a:r>
              <a:rPr lang="ru-RU" dirty="0" err="1"/>
              <a:t>алюмінію</a:t>
            </a:r>
            <a:r>
              <a:rPr lang="ru-RU" dirty="0"/>
              <a:t>, цинку, </a:t>
            </a:r>
            <a:r>
              <a:rPr lang="ru-RU" dirty="0" err="1"/>
              <a:t>стануму</a:t>
            </a:r>
            <a:r>
              <a:rPr lang="ru-RU" dirty="0"/>
              <a:t> та хрому (ІІІ) і </a:t>
            </a:r>
            <a:r>
              <a:rPr lang="ru-RU" dirty="0" err="1"/>
              <a:t>додавати</a:t>
            </a:r>
            <a:r>
              <a:rPr lang="ru-RU" dirty="0"/>
              <a:t> у </a:t>
            </a:r>
            <a:r>
              <a:rPr lang="ru-RU" dirty="0" err="1"/>
              <a:t>кожну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по </a:t>
            </a:r>
            <a:r>
              <a:rPr lang="ru-RU" dirty="0" err="1"/>
              <a:t>краплях</a:t>
            </a:r>
            <a:r>
              <a:rPr lang="ru-RU" dirty="0"/>
              <a:t> </a:t>
            </a:r>
            <a:r>
              <a:rPr lang="ru-RU" dirty="0" smtClean="0"/>
              <a:t>6 </a:t>
            </a:r>
            <a:r>
              <a:rPr lang="ru-RU" dirty="0"/>
              <a:t>М </a:t>
            </a:r>
            <a:r>
              <a:rPr lang="ru-RU" dirty="0" err="1"/>
              <a:t>розчин</a:t>
            </a:r>
            <a:r>
              <a:rPr lang="ru-RU" dirty="0"/>
              <a:t> </a:t>
            </a:r>
            <a:r>
              <a:rPr lang="en-US" b="1" i="1" dirty="0"/>
              <a:t>N</a:t>
            </a:r>
            <a:r>
              <a:rPr lang="ru-RU" b="1" i="1" dirty="0"/>
              <a:t>а</a:t>
            </a:r>
            <a:r>
              <a:rPr lang="en-US" b="1" i="1" dirty="0"/>
              <a:t>OH</a:t>
            </a:r>
            <a:r>
              <a:rPr lang="en-US" dirty="0"/>
              <a:t>,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осадів</a:t>
            </a:r>
            <a:r>
              <a:rPr lang="ru-RU" dirty="0"/>
              <a:t>. </a:t>
            </a:r>
            <a:r>
              <a:rPr lang="ru-RU" dirty="0" err="1"/>
              <a:t>Відібрати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кожного з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осадів</a:t>
            </a:r>
            <a:r>
              <a:rPr lang="ru-RU" dirty="0"/>
              <a:t> у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чотири</a:t>
            </a:r>
            <a:r>
              <a:rPr lang="ru-RU" dirty="0"/>
              <a:t> </a:t>
            </a:r>
            <a:r>
              <a:rPr lang="ru-RU" dirty="0" err="1"/>
              <a:t>чисті</a:t>
            </a:r>
            <a:r>
              <a:rPr lang="ru-RU" dirty="0"/>
              <a:t> </a:t>
            </a:r>
            <a:r>
              <a:rPr lang="ru-RU" dirty="0" err="1"/>
              <a:t>пробірки</a:t>
            </a:r>
            <a:r>
              <a:rPr lang="ru-RU" dirty="0"/>
              <a:t>, </a:t>
            </a:r>
            <a:r>
              <a:rPr lang="ru-RU" dirty="0" err="1"/>
              <a:t>додавати</a:t>
            </a:r>
            <a:r>
              <a:rPr lang="ru-RU" dirty="0"/>
              <a:t> </a:t>
            </a:r>
            <a:r>
              <a:rPr lang="ru-RU" dirty="0" err="1"/>
              <a:t>надлишок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N</a:t>
            </a:r>
            <a:r>
              <a:rPr lang="ru-RU" dirty="0"/>
              <a:t>а</a:t>
            </a:r>
            <a:r>
              <a:rPr lang="en-US" dirty="0"/>
              <a:t>OH </a:t>
            </a:r>
            <a:r>
              <a:rPr lang="ru-RU" dirty="0"/>
              <a:t>і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розчинення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надлишку</a:t>
            </a:r>
            <a:r>
              <a:rPr lang="ru-RU" dirty="0"/>
              <a:t> реагенту. </a:t>
            </a:r>
            <a:r>
              <a:rPr lang="ru-RU" dirty="0" err="1"/>
              <a:t>Останні</a:t>
            </a:r>
            <a:r>
              <a:rPr lang="ru-RU" dirty="0"/>
              <a:t> </a:t>
            </a:r>
            <a:r>
              <a:rPr lang="ru-RU" dirty="0" err="1"/>
              <a:t>пробірки</a:t>
            </a:r>
            <a:r>
              <a:rPr lang="ru-RU" dirty="0"/>
              <a:t> </a:t>
            </a:r>
            <a:r>
              <a:rPr lang="ru-RU" dirty="0" err="1"/>
              <a:t>залишити</a:t>
            </a:r>
            <a:r>
              <a:rPr lang="ru-RU" dirty="0"/>
              <a:t> для </a:t>
            </a:r>
            <a:r>
              <a:rPr lang="ru-RU" dirty="0" err="1"/>
              <a:t>подальших</a:t>
            </a:r>
            <a:r>
              <a:rPr lang="ru-RU" dirty="0"/>
              <a:t> </a:t>
            </a:r>
            <a:r>
              <a:rPr lang="ru-RU" dirty="0" err="1"/>
              <a:t>дослідів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02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оксоаніонів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ступенях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Виконання: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3-4 каплями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гексагідроксохромат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-аніону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2[Cr(OH)</a:t>
            </a:r>
            <a:r>
              <a:rPr lang="uk-UA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+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2CrO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+ 8H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+2OH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 algn="ctr">
              <a:buNone/>
            </a:pPr>
            <a:r>
              <a:rPr lang="uk-UA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жовтий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28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само, як і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NH4OH.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NH4OH,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716304"/>
              </p:ext>
            </p:extLst>
          </p:nvPr>
        </p:nvGraphicFramePr>
        <p:xfrm>
          <a:off x="683568" y="1556792"/>
          <a:ext cx="7344816" cy="4752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0801">
                  <a:extLst>
                    <a:ext uri="{9D8B030D-6E8A-4147-A177-3AD203B41FA5}">
                      <a16:colId xmlns:a16="http://schemas.microsoft.com/office/drawing/2014/main" val="2443722318"/>
                    </a:ext>
                  </a:extLst>
                </a:gridCol>
                <a:gridCol w="6134015">
                  <a:extLst>
                    <a:ext uri="{9D8B030D-6E8A-4147-A177-3AD203B41FA5}">
                      <a16:colId xmlns:a16="http://schemas.microsoft.com/office/drawing/2014/main" val="3824808363"/>
                    </a:ext>
                  </a:extLst>
                </a:gridCol>
              </a:tblGrid>
              <a:tr h="1064566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+ 3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↔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+ 3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3050373"/>
                  </a:ext>
                </a:extLst>
              </a:tr>
              <a:tr h="988526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↔ 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+ 2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167842"/>
                  </a:ext>
                </a:extLst>
              </a:tr>
              <a:tr h="988526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SnCl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2−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+ 4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↔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+ 6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+ 4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белый</a:t>
                      </a: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7877853"/>
                  </a:ext>
                </a:extLst>
              </a:tr>
              <a:tr h="1026546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3+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+3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↔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+ 3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6413175"/>
                  </a:ext>
                </a:extLst>
              </a:tr>
              <a:tr h="684364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2+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↔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+ 2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ru-RU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81000"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uk-UA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ілий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3945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4921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rmAutofit/>
          </a:bodyPr>
          <a:lstStyle/>
          <a:p>
            <a:r>
              <a:rPr lang="ru-RU" b="1" dirty="0" err="1"/>
              <a:t>Реакція</a:t>
            </a:r>
            <a:r>
              <a:rPr lang="ru-RU" b="1" dirty="0"/>
              <a:t> з </a:t>
            </a:r>
            <a:r>
              <a:rPr lang="ru-RU" b="1" dirty="0" err="1"/>
              <a:t>аміаком</a:t>
            </a:r>
            <a:r>
              <a:rPr lang="ru-RU" b="1" dirty="0"/>
              <a:t>. </a:t>
            </a:r>
            <a:r>
              <a:rPr lang="ru-RU" dirty="0"/>
              <a:t>У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поміщають</a:t>
            </a:r>
            <a:r>
              <a:rPr lang="ru-RU" dirty="0"/>
              <a:t> 3-4 </a:t>
            </a:r>
            <a:r>
              <a:rPr lang="ru-RU" dirty="0" err="1"/>
              <a:t>краплі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солі</a:t>
            </a:r>
            <a:r>
              <a:rPr lang="ru-RU" dirty="0"/>
              <a:t> </a:t>
            </a:r>
            <a:r>
              <a:rPr lang="ru-RU" dirty="0" err="1"/>
              <a:t>алюмінію</a:t>
            </a:r>
            <a:r>
              <a:rPr lang="ru-RU" dirty="0"/>
              <a:t> і </a:t>
            </a:r>
            <a:r>
              <a:rPr lang="ru-RU" dirty="0" err="1"/>
              <a:t>додають</a:t>
            </a:r>
            <a:r>
              <a:rPr lang="ru-RU" dirty="0"/>
              <a:t> по </a:t>
            </a:r>
            <a:r>
              <a:rPr lang="ru-RU" dirty="0" err="1"/>
              <a:t>краплях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ru-RU" dirty="0" err="1"/>
              <a:t>аміаку</a:t>
            </a:r>
            <a:r>
              <a:rPr lang="ru-RU" dirty="0"/>
              <a:t> до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осаду. Осад А</a:t>
            </a:r>
            <a:r>
              <a:rPr lang="en-US" dirty="0"/>
              <a:t>I (</a:t>
            </a:r>
            <a:r>
              <a:rPr lang="ru-RU" dirty="0" smtClean="0"/>
              <a:t>ОН)</a:t>
            </a:r>
            <a:r>
              <a:rPr lang="ru-RU" sz="1800" dirty="0" smtClean="0"/>
              <a:t>3</a:t>
            </a:r>
            <a:r>
              <a:rPr lang="ru-RU" dirty="0" smtClean="0"/>
              <a:t> </a:t>
            </a:r>
            <a:r>
              <a:rPr lang="ru-RU" dirty="0" err="1"/>
              <a:t>розчиняють</a:t>
            </a:r>
            <a:r>
              <a:rPr lang="ru-RU" dirty="0"/>
              <a:t> в </a:t>
            </a:r>
            <a:r>
              <a:rPr lang="en-US" dirty="0" err="1"/>
              <a:t>NaOH</a:t>
            </a:r>
            <a:r>
              <a:rPr lang="en-US" dirty="0"/>
              <a:t>, </a:t>
            </a:r>
            <a:r>
              <a:rPr lang="ru-RU" dirty="0" err="1"/>
              <a:t>додають</a:t>
            </a:r>
            <a:r>
              <a:rPr lang="ru-RU" dirty="0"/>
              <a:t>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кристалів</a:t>
            </a:r>
            <a:r>
              <a:rPr lang="ru-RU" dirty="0"/>
              <a:t> </a:t>
            </a:r>
            <a:r>
              <a:rPr lang="en-US" dirty="0"/>
              <a:t>NH</a:t>
            </a:r>
            <a:r>
              <a:rPr lang="en-US" sz="1800" dirty="0"/>
              <a:t>4</a:t>
            </a:r>
            <a:r>
              <a:rPr lang="en-US" dirty="0"/>
              <a:t>Cl </a:t>
            </a:r>
            <a:r>
              <a:rPr lang="ru-RU" dirty="0"/>
              <a:t>і </a:t>
            </a:r>
            <a:r>
              <a:rPr lang="ru-RU" dirty="0" err="1"/>
              <a:t>нагрівають</a:t>
            </a:r>
            <a:r>
              <a:rPr lang="ru-RU" dirty="0"/>
              <a:t>. </a:t>
            </a:r>
            <a:r>
              <a:rPr lang="ru-RU" dirty="0" err="1"/>
              <a:t>Спостерігають</a:t>
            </a:r>
            <a:r>
              <a:rPr lang="ru-RU" dirty="0"/>
              <a:t> </a:t>
            </a:r>
            <a:r>
              <a:rPr lang="ru-RU" dirty="0" err="1" smtClean="0"/>
              <a:t>випадіння</a:t>
            </a:r>
            <a:r>
              <a:rPr lang="ru-RU" dirty="0" smtClean="0"/>
              <a:t> осаду </a:t>
            </a:r>
            <a:r>
              <a:rPr lang="ru-RU" dirty="0"/>
              <a:t>А</a:t>
            </a:r>
            <a:r>
              <a:rPr lang="en-US" dirty="0"/>
              <a:t>l (</a:t>
            </a:r>
            <a:r>
              <a:rPr lang="ru-RU" dirty="0" smtClean="0"/>
              <a:t>ОН)</a:t>
            </a:r>
            <a:r>
              <a:rPr lang="ru-RU" sz="1800" dirty="0" smtClean="0"/>
              <a:t>3</a:t>
            </a:r>
            <a:r>
              <a:rPr lang="ru-RU" dirty="0" smtClean="0"/>
              <a:t>.</a:t>
            </a:r>
          </a:p>
          <a:p>
            <a:r>
              <a:rPr lang="ru-RU" dirty="0" err="1"/>
              <a:t>Таку</a:t>
            </a:r>
            <a:r>
              <a:rPr lang="ru-RU" dirty="0"/>
              <a:t> ж </a:t>
            </a:r>
            <a:r>
              <a:rPr lang="ru-RU" dirty="0" err="1"/>
              <a:t>реакцію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en-US" dirty="0" smtClean="0"/>
              <a:t>Sn</a:t>
            </a:r>
            <a:r>
              <a:rPr lang="en-US" baseline="30000" dirty="0" smtClean="0"/>
              <a:t>2+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4445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алізарину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(1,2-діоксиантрахінон)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внутрішньокомплексну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яскраво-червоного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краплинним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[Fe(CN)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[Fe(CN)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зв‘язуються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малорозчинні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гексаціаноферати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розмиванні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з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[Fe(CN)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переміщуються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парами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аміаку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потримати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відкитою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склянкою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25 %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ОН)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піпеткою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рожеве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алізаринату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алізарину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висушуванні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алюмінієвого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мкг.</a:t>
            </a:r>
          </a:p>
        </p:txBody>
      </p:sp>
    </p:spTree>
    <p:extLst>
      <p:ext uri="{BB962C8B-B14F-4D97-AF65-F5344CB8AC3E}">
        <p14:creationId xmlns:p14="http://schemas.microsoft.com/office/powerpoint/2010/main" val="5079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нітрату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кобальту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сухим способом.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кобальту при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прожарюванні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солями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кобальту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тенарова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синь»:</a:t>
            </a:r>
          </a:p>
          <a:p>
            <a:pPr marL="0" indent="0"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+ 2 Co(NO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2 Co(AlO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+ 4 NO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+ 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+ 6 SO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</a:p>
          <a:p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солей кобальту.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тіглі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3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Co(NO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блакитних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Co(AlO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платиновій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дротині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прожарюючи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змочену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кобальту,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фільтрувальному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спалювання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попіл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531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/>
              <a:t>Катіони</a:t>
            </a:r>
            <a:r>
              <a:rPr lang="ru-RU" sz="3600" b="1" dirty="0"/>
              <a:t> цинку </a:t>
            </a:r>
            <a:r>
              <a:rPr lang="en-US" sz="3600" b="1" dirty="0"/>
              <a:t>Zn</a:t>
            </a:r>
            <a:r>
              <a:rPr lang="en-US" sz="3600" b="1" baseline="30000" dirty="0"/>
              <a:t>2</a:t>
            </a:r>
            <a:r>
              <a:rPr lang="en-US" sz="3600" b="1" baseline="30000" dirty="0" smtClean="0"/>
              <a:t>+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 err="1"/>
              <a:t>Сульфід</a:t>
            </a:r>
            <a:r>
              <a:rPr lang="ru-RU" b="1" i="1" dirty="0"/>
              <a:t> </a:t>
            </a:r>
            <a:r>
              <a:rPr lang="ru-RU" b="1" i="1" dirty="0" err="1"/>
              <a:t>натрію</a:t>
            </a:r>
            <a:r>
              <a:rPr lang="ru-RU" b="1" i="1" dirty="0"/>
              <a:t> </a:t>
            </a:r>
            <a:r>
              <a:rPr lang="en-US" b="1" i="1" dirty="0"/>
              <a:t>Na</a:t>
            </a:r>
            <a:r>
              <a:rPr lang="en-US" b="1" i="1" baseline="-25000" dirty="0"/>
              <a:t>2</a:t>
            </a:r>
            <a:r>
              <a:rPr lang="en-US" b="1" i="1" dirty="0"/>
              <a:t>S</a:t>
            </a:r>
            <a:r>
              <a:rPr lang="ru-RU" baseline="-25000" dirty="0" err="1"/>
              <a:t>насичений</a:t>
            </a:r>
            <a:r>
              <a:rPr lang="ru-RU" b="1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цинку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 </a:t>
            </a:r>
            <a:r>
              <a:rPr lang="ru-RU" dirty="0" err="1"/>
              <a:t>сульфіду</a:t>
            </a:r>
            <a:r>
              <a:rPr lang="ru-RU" dirty="0"/>
              <a:t> цинку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лужного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endParaRPr lang="ru-RU" dirty="0"/>
          </a:p>
          <a:p>
            <a:pPr marL="0" indent="0" algn="ctr">
              <a:buNone/>
            </a:pP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[Zn(OH)</a:t>
            </a:r>
            <a:r>
              <a:rPr lang="en-US" baseline="-25000" dirty="0"/>
              <a:t>4</a:t>
            </a:r>
            <a:r>
              <a:rPr lang="en-US" dirty="0"/>
              <a:t>] + Na</a:t>
            </a:r>
            <a:r>
              <a:rPr lang="en-US" baseline="-25000" dirty="0"/>
              <a:t>2</a:t>
            </a:r>
            <a:r>
              <a:rPr lang="en-US" dirty="0"/>
              <a:t>S = </a:t>
            </a:r>
            <a:r>
              <a:rPr lang="en-US" dirty="0" err="1"/>
              <a:t>ZnS</a:t>
            </a:r>
            <a:r>
              <a:rPr lang="en-US" dirty="0"/>
              <a:t>↓ + 4 </a:t>
            </a:r>
            <a:r>
              <a:rPr lang="en-US" dirty="0" err="1"/>
              <a:t>NaOH</a:t>
            </a:r>
            <a:r>
              <a:rPr lang="en-US" dirty="0"/>
              <a:t>.</a:t>
            </a:r>
          </a:p>
          <a:p>
            <a:r>
              <a:rPr lang="ru-RU" b="1" i="1" dirty="0" err="1" smtClean="0"/>
              <a:t>Виконання</a:t>
            </a:r>
            <a:r>
              <a:rPr lang="ru-RU" b="1" i="1" dirty="0"/>
              <a:t>:</a:t>
            </a:r>
            <a:r>
              <a:rPr lang="ru-RU" dirty="0"/>
              <a:t> у ту </a:t>
            </a:r>
            <a:r>
              <a:rPr lang="ru-RU" dirty="0" err="1"/>
              <a:t>пробірку</a:t>
            </a:r>
            <a:r>
              <a:rPr lang="ru-RU" dirty="0"/>
              <a:t>, де у </a:t>
            </a:r>
            <a:r>
              <a:rPr lang="ru-RU" dirty="0" err="1"/>
              <a:t>досліді</a:t>
            </a:r>
            <a:r>
              <a:rPr lang="ru-RU" dirty="0"/>
              <a:t> з </a:t>
            </a:r>
            <a:r>
              <a:rPr lang="ru-RU" dirty="0" err="1"/>
              <a:t>надлишком</a:t>
            </a:r>
            <a:r>
              <a:rPr lang="ru-RU" dirty="0"/>
              <a:t> </a:t>
            </a:r>
            <a:r>
              <a:rPr lang="ru-RU" dirty="0" err="1"/>
              <a:t>групового</a:t>
            </a:r>
            <a:r>
              <a:rPr lang="ru-RU" dirty="0"/>
              <a:t> реагенту </a:t>
            </a:r>
            <a:r>
              <a:rPr lang="ru-RU" dirty="0" err="1"/>
              <a:t>утворився</a:t>
            </a:r>
            <a:r>
              <a:rPr lang="ru-RU" dirty="0"/>
              <a:t> </a:t>
            </a:r>
            <a:r>
              <a:rPr lang="ru-RU" dirty="0" err="1"/>
              <a:t>безбарвний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[Zn(OH)</a:t>
            </a:r>
            <a:r>
              <a:rPr lang="en-US" baseline="-25000" dirty="0"/>
              <a:t>4</a:t>
            </a:r>
            <a:r>
              <a:rPr lang="en-US" dirty="0"/>
              <a:t>],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Н</a:t>
            </a:r>
            <a:r>
              <a:rPr lang="ru-RU" baseline="-25000" dirty="0"/>
              <a:t>2</a:t>
            </a:r>
            <a:r>
              <a:rPr lang="en-US" dirty="0"/>
              <a:t>S (Na</a:t>
            </a:r>
            <a:r>
              <a:rPr lang="en-US" baseline="-25000" dirty="0"/>
              <a:t>2</a:t>
            </a:r>
            <a:r>
              <a:rPr lang="en-US" dirty="0"/>
              <a:t>S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сульфід</a:t>
            </a:r>
            <a:r>
              <a:rPr lang="ru-RU" dirty="0"/>
              <a:t> </a:t>
            </a:r>
            <a:r>
              <a:rPr lang="ru-RU" dirty="0" err="1"/>
              <a:t>амонію</a:t>
            </a:r>
            <a:r>
              <a:rPr lang="ru-RU" dirty="0"/>
              <a:t>).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білого</a:t>
            </a:r>
            <a:r>
              <a:rPr lang="ru-RU" dirty="0"/>
              <a:t> осаду.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063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err="1"/>
              <a:t>Катіони</a:t>
            </a:r>
            <a:r>
              <a:rPr lang="ru-RU" b="1" dirty="0"/>
              <a:t> </a:t>
            </a:r>
            <a:r>
              <a:rPr lang="ru-RU" b="1" dirty="0" err="1"/>
              <a:t>стануму</a:t>
            </a:r>
            <a:r>
              <a:rPr lang="ru-RU" b="1" dirty="0"/>
              <a:t> </a:t>
            </a:r>
            <a:r>
              <a:rPr lang="en-US" b="1" dirty="0"/>
              <a:t>Sn</a:t>
            </a:r>
            <a:r>
              <a:rPr lang="en-US" b="1" baseline="30000" dirty="0"/>
              <a:t>2+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P</a:t>
            </a:r>
            <a:r>
              <a:rPr lang="ru-RU" b="1" i="1" dirty="0" err="1"/>
              <a:t>озчин</a:t>
            </a:r>
            <a:r>
              <a:rPr lang="ru-RU" b="1" i="1" dirty="0"/>
              <a:t> </a:t>
            </a:r>
            <a:r>
              <a:rPr lang="en-US" b="1" i="1" dirty="0"/>
              <a:t>Na</a:t>
            </a:r>
            <a:r>
              <a:rPr lang="en-US" b="1" i="1" baseline="-25000" dirty="0"/>
              <a:t>2</a:t>
            </a:r>
            <a:r>
              <a:rPr lang="en-US" b="1" i="1" dirty="0"/>
              <a:t>S</a:t>
            </a:r>
            <a:r>
              <a:rPr lang="ru-RU" baseline="-25000" dirty="0" err="1"/>
              <a:t>насичений</a:t>
            </a:r>
            <a:r>
              <a:rPr lang="ru-RU" b="1" dirty="0"/>
              <a:t> </a:t>
            </a:r>
            <a:r>
              <a:rPr lang="ru-RU" dirty="0" err="1"/>
              <a:t>осаджує</a:t>
            </a:r>
            <a:r>
              <a:rPr lang="ru-RU" dirty="0"/>
              <a:t> </a:t>
            </a:r>
            <a:r>
              <a:rPr lang="ru-RU" dirty="0" err="1"/>
              <a:t>катіони</a:t>
            </a:r>
            <a:r>
              <a:rPr lang="ru-RU" dirty="0"/>
              <a:t> </a:t>
            </a:r>
            <a:r>
              <a:rPr lang="en-US" dirty="0"/>
              <a:t>Sn</a:t>
            </a:r>
            <a:r>
              <a:rPr lang="en-US" baseline="30000" dirty="0"/>
              <a:t>2+</a:t>
            </a:r>
            <a:r>
              <a:rPr lang="en-US" dirty="0"/>
              <a:t> </a:t>
            </a:r>
            <a:r>
              <a:rPr lang="ru-RU" dirty="0"/>
              <a:t>у </a:t>
            </a:r>
            <a:r>
              <a:rPr lang="ru-RU" dirty="0" err="1"/>
              <a:t>вигляді</a:t>
            </a:r>
            <a:r>
              <a:rPr lang="ru-RU" dirty="0"/>
              <a:t> шоколадно-коричневого осаду </a:t>
            </a:r>
            <a:r>
              <a:rPr lang="ru-RU" dirty="0" err="1"/>
              <a:t>сульфіду</a:t>
            </a:r>
            <a:r>
              <a:rPr lang="ru-RU" dirty="0"/>
              <a:t> </a:t>
            </a:r>
            <a:r>
              <a:rPr lang="ru-RU" dirty="0" err="1"/>
              <a:t>стануму</a:t>
            </a:r>
            <a:r>
              <a:rPr lang="ru-RU" dirty="0"/>
              <a:t> (ІІ)</a:t>
            </a:r>
          </a:p>
          <a:p>
            <a:pPr marL="0" indent="0" algn="ctr">
              <a:buNone/>
            </a:pPr>
            <a:r>
              <a:rPr lang="en-US" dirty="0"/>
              <a:t>Sn</a:t>
            </a:r>
            <a:r>
              <a:rPr lang="ru-RU" dirty="0"/>
              <a:t>СІ</a:t>
            </a:r>
            <a:r>
              <a:rPr lang="ru-RU" baseline="-25000" dirty="0"/>
              <a:t>2</a:t>
            </a:r>
            <a:r>
              <a:rPr lang="ru-RU" dirty="0"/>
              <a:t> + </a:t>
            </a: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S = </a:t>
            </a:r>
            <a:r>
              <a:rPr lang="en-US" dirty="0" err="1"/>
              <a:t>SnS</a:t>
            </a:r>
            <a:r>
              <a:rPr lang="en-US" dirty="0"/>
              <a:t>↓ + 2 Na</a:t>
            </a:r>
            <a:r>
              <a:rPr lang="ru-RU" dirty="0"/>
              <a:t>СІ</a:t>
            </a:r>
          </a:p>
          <a:p>
            <a:r>
              <a:rPr lang="ru-RU" b="1" i="1" dirty="0" err="1" smtClean="0"/>
              <a:t>Виконання</a:t>
            </a:r>
            <a:r>
              <a:rPr lang="ru-RU" b="1" i="1" dirty="0"/>
              <a:t>:</a:t>
            </a:r>
            <a:r>
              <a:rPr lang="ru-RU" dirty="0"/>
              <a:t> у </a:t>
            </a:r>
            <a:r>
              <a:rPr lang="ru-RU" dirty="0" err="1"/>
              <a:t>чисту</a:t>
            </a:r>
            <a:r>
              <a:rPr lang="ru-RU" dirty="0"/>
              <a:t> </a:t>
            </a:r>
            <a:r>
              <a:rPr lang="ru-RU" dirty="0" err="1"/>
              <a:t>пробірку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5 </a:t>
            </a:r>
            <a:r>
              <a:rPr lang="ru-RU" dirty="0" err="1"/>
              <a:t>крапель</a:t>
            </a:r>
            <a:r>
              <a:rPr lang="ru-RU" dirty="0"/>
              <a:t> 2 М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 err="1"/>
              <a:t>HCl</a:t>
            </a:r>
            <a:r>
              <a:rPr lang="en-US" dirty="0"/>
              <a:t>, </a:t>
            </a:r>
            <a:r>
              <a:rPr lang="ru-RU" dirty="0" err="1"/>
              <a:t>краплю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en-US" dirty="0"/>
              <a:t>Sn</a:t>
            </a:r>
            <a:r>
              <a:rPr lang="ru-RU" dirty="0"/>
              <a:t>СІ</a:t>
            </a:r>
            <a:r>
              <a:rPr lang="ru-RU" baseline="-25000" dirty="0"/>
              <a:t>2</a:t>
            </a:r>
            <a:r>
              <a:rPr lang="ru-RU" dirty="0"/>
              <a:t>,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розчин</a:t>
            </a:r>
            <a:r>
              <a:rPr lang="ru-RU" dirty="0"/>
              <a:t> </a:t>
            </a: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S. </a:t>
            </a:r>
            <a:r>
              <a:rPr lang="ru-RU" dirty="0" err="1"/>
              <a:t>Спостерігати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коричневого осаду.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95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5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AutoNum type="arabicPeriod"/>
            </a:pPr>
            <a:endParaRPr lang="uk-UA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язково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систематичного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пероксид?</a:t>
            </a: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Чи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катіони четвертої аналітичної групи виявляти у лужному середовищі?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Амфотерні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амфотерності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Використання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 гідролізу в аналізі катіонів четвертої аналітичної групи.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пробах?</a:t>
            </a: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Хрому та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Алюмінію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осади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сульфідів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сульфідами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4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чином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відтворюваність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надхромових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кислот?</a:t>
            </a:r>
          </a:p>
          <a:p>
            <a:pPr marL="0" lv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Дайте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порівняльну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іменних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арсену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яку).</a:t>
            </a: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Напишіть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реакції, які дозволяють розрізнити катіони четвертої аналітичної групи з різним ступенем окиснення.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Чи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використати натрій гідроксид для відокремлення катіонів п’ятої аналітичної групи від катіонів четвертої та шостої аналітичних груп?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Використання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 гідролізу в аналізі катіонів п’ятої аналітичної групи.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Запропонувати 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 реакції катіонів п’ятої аналітичної групи для проведення </a:t>
            </a:r>
            <a:r>
              <a:rPr lang="uk-UA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дробного</a:t>
            </a:r>
            <a:r>
              <a:rPr lang="uk-UA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аналізу суміші цих катіонів</a:t>
            </a:r>
            <a:r>
              <a:rPr lang="uk-UA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6336704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органічних реагентів для виявлення катіонів шостої аналітичної групи.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Особливості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 групового реагенту на суміш катіонів шостої аналітичної групи.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У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розчиняються сульфіди Кобальту, </a:t>
            </a:r>
            <a:r>
              <a:rPr lang="uk-UA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Ніколу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Купруму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Меркурію</a:t>
            </a: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Як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 катіони Меркурію (II) та Кобальту у суміші?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На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базується систематичний хід аналізу суміші катіонів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 груп за кислотно-основною класифікацією? В якій послідовності проводять аналіз суміші катіонів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 груп? Які катіони необхідно визначати попередніми дослідженнями?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В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якій послідовності та якими реакціями можна визначити катіони в наступних сумішах катіонів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 груп?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Sb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Mg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Cd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Ni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Hg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Sb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Bi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Cd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Fe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Mg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</a:t>
            </a:r>
            <a:r>
              <a:rPr lang="en-US" sz="7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indent="-457200" algn="just">
              <a:spcBef>
                <a:spcPts val="0"/>
              </a:spcBef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130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82210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 можливе одночасне знаходження в розчині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lang="uk-UA" sz="21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3_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uk-UA" sz="2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Які висновки можна зробити при визначенні одного з цих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Виберіть окисники, за допомогою яких можна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окиснити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 (III) до хромат- і дихромат-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йонів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виявлення яких катіонів п’ятої аналітичної групи використовуються окисно-відновні реакції?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Напишіть рівняння реакцій, які дозволяють розрізнити катіони п’ятої аналітичної групи з різним ступенем окиснення</a:t>
            </a: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можна відрізнити катіони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Стибію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катіонів Арсену при проведенні реакції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Марша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uk-UA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реакцій </a:t>
            </a:r>
            <a:r>
              <a:rPr lang="uk-UA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комплексоутворення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ході аналізу суміші катіонів шостої аналітичної групи.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243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1107</Words>
  <Application>Microsoft Office PowerPoint</Application>
  <PresentationFormat>Экран (4:3)</PresentationFormat>
  <Paragraphs>106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Методичні вказівки до практичних занять за темами:</vt:lpstr>
      <vt:lpstr>Презентация PowerPoint</vt:lpstr>
      <vt:lpstr>Лабораторна робота   Реакції катіонів четвертої аналітичної групи: Al3+, Zn2+, Cr3+, Sn2+  Sn(IV), As(III), As(V)</vt:lpstr>
      <vt:lpstr>Презентация PowerPoint</vt:lpstr>
      <vt:lpstr>Презентация PowerPoint</vt:lpstr>
      <vt:lpstr>Презентация PowerPoint</vt:lpstr>
      <vt:lpstr>2. Реакція з розчином аміаку.  Реакцію проводять так само, як і з гідроксидами, додаючи замість NaOH розчин NH4OH. Вивчають розчинність осадів в надлишку NH4OH, NaOH, HCl:</vt:lpstr>
      <vt:lpstr>Реакції Al3+-іонів</vt:lpstr>
      <vt:lpstr>Дія алізарину. Алізарин (1,2-діоксиантрахінон) утворює з гідроксидом алюмінію внутрішньокомплексну сполуку − алізаринат алюмінію яскраво-червоного кольору (алюмінієвий лак). Виконання: Реакцію з алізарином дають багато інших катіонів, тому її доцільно проводити краплинним методом у присутності K4[Fe(CN)6]. На фільтрувальний папір на носять спочатку краплю розчину K4[Fe(CN)6], а потім – краплю розчину, що аналізується. Катіони, що заважають визначенню іонів алюмінію, при цьому зв‘язуються у малорозчинні гексаціаноферати і при розмиванні плями водою залишаються в центрі на відміну від іонів алюмінію, які не утворюють осаду з K4[Fe(CN)6] і переміщуються до периферії плями. При наступній обробці плями парами аміаку (фільтрувальний папір потримати над відкитою склянкою з 25 % розчином NН4ОН) і розчином алізарину (піпеткою з розчином алізарину провести по зовнішньому колу плями) на периферії плями утворюється рожеве забарвлення алізаринату алюмінію на фоні фіолетового забарвлення алізарину. Фіолетове забарвлення фону зникає при висушуванні паперу, а забарвлення алюмінієвого лаку залишається. Чутливість реакції 0,5 мкг.</vt:lpstr>
      <vt:lpstr>Презентация PowerPoint</vt:lpstr>
      <vt:lpstr>Катіони цинку Zn2+</vt:lpstr>
      <vt:lpstr>Катіони стануму Sn2+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70</cp:revision>
  <dcterms:created xsi:type="dcterms:W3CDTF">2020-10-30T14:19:43Z</dcterms:created>
  <dcterms:modified xsi:type="dcterms:W3CDTF">2020-11-25T18:30:57Z</dcterms:modified>
</cp:coreProperties>
</file>