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69" r:id="rId6"/>
    <p:sldId id="267" r:id="rId7"/>
    <p:sldId id="270" r:id="rId8"/>
    <p:sldId id="282" r:id="rId9"/>
    <p:sldId id="283" r:id="rId10"/>
    <p:sldId id="271" r:id="rId11"/>
    <p:sldId id="262" r:id="rId12"/>
    <p:sldId id="263" r:id="rId13"/>
    <p:sldId id="272" r:id="rId14"/>
    <p:sldId id="273" r:id="rId15"/>
    <p:sldId id="274" r:id="rId16"/>
    <p:sldId id="278" r:id="rId17"/>
    <p:sldId id="279" r:id="rId18"/>
    <p:sldId id="280" r:id="rId19"/>
    <p:sldId id="281" r:id="rId20"/>
    <p:sldId id="275" r:id="rId21"/>
    <p:sldId id="264" r:id="rId22"/>
    <p:sldId id="276" r:id="rId23"/>
    <p:sldId id="265" r:id="rId2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26.11.2020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10445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 і безпеки в хіміко-аналітичній лабораторії. Кислотно-основна класифікація катіонів. 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катіонів І аналітичної групи (К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NH</a:t>
            </a:r>
            <a:r>
              <a:rPr lang="uk-UA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умови їх виконання.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Розвязування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 по темі „Теорія сильних електролітів”.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Розвязування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по темі „Гетерогенні рівноваги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визначення катіонів II та III аналітичних груп. Груповий реагент на катіони III аналітичної групи. Аналітичні реакції катіонів III аналітичної групи (Ca</a:t>
            </a:r>
            <a:r>
              <a:rPr lang="uk-UA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</a:t>
            </a:r>
            <a:r>
              <a:rPr lang="uk-UA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Sr</a:t>
            </a:r>
            <a:r>
              <a:rPr lang="uk-UA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), умови їх виконання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 катіонів I-III аналітичних груп.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Кислотно-основні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 в аналітичній хімії.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роботи і безпеки в хіміко-аналітичній лабораторії.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конспекту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лекцій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рекомендованої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освоїти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лід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лабораторному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протоколу, яка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Лише за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відповідей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студент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допускається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усного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73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методиками і правилами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лабораторному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остаточного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протоколу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робота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день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вилиті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розсипані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посуд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06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розмовляти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пересуватися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розбите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сірники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викидати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сміття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Дбайливо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поводитися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приладами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посудом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взято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категорично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склянку.</a:t>
            </a:r>
          </a:p>
          <a:p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реактиву банку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склянку зразу ж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корком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Категорично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викладачем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ртуті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склянки.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919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реактивами,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склянках і банках з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етикетками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шпателем,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піпетками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бюреток. При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аліквотних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піпетками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гумовими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грушами.</a:t>
            </a:r>
          </a:p>
          <a:p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Неприпустимо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смак. Гази,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нюхати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направляючи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рукою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посуду до себе.</a:t>
            </a:r>
          </a:p>
          <a:p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лугів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окисників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на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обличчя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потрапили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бризки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(2%)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концентрованим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лугом,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а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(5%)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борної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реактивів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і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термічного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змочити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обпечене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міцним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87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сумішшю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пробіркотримачем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особливо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приливати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у воду (а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 тонкою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цівкою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легкозаймистих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витяжною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15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ДОПОМОГА ПРИ НЕЩАСНИХ ВИПАДКАХ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необережної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трапився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1%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NaHCO3.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промиванням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витерти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сухим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ватним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тампоном.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лугів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лимонною кислотами,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фенолу, брому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(спирт,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хлором, бромом, оксидами азоту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вдихати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молоко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полум'ям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1%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спиртового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таніну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05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75635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порізах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спиртовим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перев'язати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вимкнути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подачу газу.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засипати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піском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накрити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протипожежною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ковдрою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загасити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вогонь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вогнегасника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воду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гасіння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448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Кислотно-основна класифікація катіонів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99416"/>
              </p:ext>
            </p:extLst>
          </p:nvPr>
        </p:nvGraphicFramePr>
        <p:xfrm>
          <a:off x="611558" y="836713"/>
          <a:ext cx="8075241" cy="6016318"/>
        </p:xfrm>
        <a:graphic>
          <a:graphicData uri="http://schemas.openxmlformats.org/drawingml/2006/table">
            <a:tbl>
              <a:tblPr/>
              <a:tblGrid>
                <a:gridCol w="544868">
                  <a:extLst>
                    <a:ext uri="{9D8B030D-6E8A-4147-A177-3AD203B41FA5}">
                      <a16:colId xmlns:a16="http://schemas.microsoft.com/office/drawing/2014/main" val="2638474927"/>
                    </a:ext>
                  </a:extLst>
                </a:gridCol>
                <a:gridCol w="1494898">
                  <a:extLst>
                    <a:ext uri="{9D8B030D-6E8A-4147-A177-3AD203B41FA5}">
                      <a16:colId xmlns:a16="http://schemas.microsoft.com/office/drawing/2014/main" val="679728465"/>
                    </a:ext>
                  </a:extLst>
                </a:gridCol>
                <a:gridCol w="2361099">
                  <a:extLst>
                    <a:ext uri="{9D8B030D-6E8A-4147-A177-3AD203B41FA5}">
                      <a16:colId xmlns:a16="http://schemas.microsoft.com/office/drawing/2014/main" val="1791526439"/>
                    </a:ext>
                  </a:extLst>
                </a:gridCol>
                <a:gridCol w="1173565">
                  <a:extLst>
                    <a:ext uri="{9D8B030D-6E8A-4147-A177-3AD203B41FA5}">
                      <a16:colId xmlns:a16="http://schemas.microsoft.com/office/drawing/2014/main" val="1020667821"/>
                    </a:ext>
                  </a:extLst>
                </a:gridCol>
                <a:gridCol w="2500811">
                  <a:extLst>
                    <a:ext uri="{9D8B030D-6E8A-4147-A177-3AD203B41FA5}">
                      <a16:colId xmlns:a16="http://schemas.microsoft.com/office/drawing/2014/main" val="97606500"/>
                    </a:ext>
                  </a:extLst>
                </a:gridCol>
              </a:tblGrid>
              <a:tr h="523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Катіони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Хімічні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властивості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Груповий реагент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 утворюється при дії групового реагента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746010"/>
                  </a:ext>
                </a:extLst>
              </a:tr>
              <a:tr h="67380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Na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NH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Хлориди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гідроксиди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Відсутній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2990010"/>
                  </a:ext>
                </a:extLst>
              </a:tr>
              <a:tr h="6827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Ag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(Hg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Хлориди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малорозчинні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воді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HCl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PbCl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AgCl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243877"/>
                  </a:ext>
                </a:extLst>
              </a:tr>
              <a:tr h="6827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(Sr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)Ba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n-US" sz="1400" baseline="30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малорозчинні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воді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CaSO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↓, BaSO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</a:p>
                    <a:p>
                      <a:pPr algn="ctr"/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осади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418256"/>
                  </a:ext>
                </a:extLst>
              </a:tr>
              <a:tr h="10929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Zn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Sn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  ,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Sn(IV)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As(II) , As (V)I</a:t>
                      </a:r>
                    </a:p>
                    <a:p>
                      <a:pPr algn="ctr"/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Амфотерні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гідроксиди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нерозчинні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лугах</a:t>
                      </a: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M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(KOH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+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9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Mg(OH)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(OH)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білий,темніє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Fe(OH)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білий,чорніє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Fe(OH)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бурий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41819"/>
                  </a:ext>
                </a:extLst>
              </a:tr>
              <a:tr h="112439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Mn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Fe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</a:p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r>
                        <a:rPr lang="en-US" sz="1400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Sb(III), Sb(V)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Гідроксиди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нерозчинні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лугах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 (25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Mg(OH)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(OH)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білий,темніє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Fe(OH)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білий,чорніє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Fe(OH)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бурий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380778"/>
                  </a:ext>
                </a:extLst>
              </a:tr>
              <a:tr h="1124393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Ni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Cd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Гідроксиди нерозчинні у воді, розчинні у надлишку NH</a:t>
                      </a:r>
                      <a:r>
                        <a:rPr lang="ru-RU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 у присутності NH</a:t>
                      </a:r>
                      <a:r>
                        <a:rPr lang="ru-RU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400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(25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[Co(NH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[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Ni(NH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[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Cu(NH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[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Cd(NH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безбарвний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95" marR="35095" marT="35095" marB="350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89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694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9560" cy="926976"/>
          </a:xfrm>
        </p:spPr>
        <p:txBody>
          <a:bodyPr>
            <a:normAutofit/>
          </a:bodyPr>
          <a:lstStyle/>
          <a:p>
            <a:r>
              <a:rPr lang="ru-RU" sz="3200" b="1" i="1" dirty="0" err="1" smtClean="0"/>
              <a:t>Лабораторна</a:t>
            </a:r>
            <a:r>
              <a:rPr lang="ru-RU" sz="3200" b="1" i="1" dirty="0" smtClean="0"/>
              <a:t> робота 1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Na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NH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517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Na</a:t>
            </a:r>
            <a:r>
              <a:rPr lang="en-US" sz="2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NH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підгруп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однозарядні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зарядом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ж, як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осади солей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електростатичної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осади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реактивами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KOH, Ca(OH)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запахом: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OH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/>
              <a:t> =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 </a:t>
            </a:r>
            <a:r>
              <a:rPr lang="ru-RU" dirty="0"/>
              <a:t>= 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+ 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</a:t>
            </a: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для того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[HgJ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водному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невеликою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оксодимеркурамоній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-йодиду: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+ 4OH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2[HgJ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2−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OHg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+ 7J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+ 3H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реактивом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лугом.</a:t>
            </a:r>
          </a:p>
          <a:p>
            <a:pPr marL="0" indent="0">
              <a:buNone/>
            </a:pP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внести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Cl, 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5 − 10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4 − 5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пипеткою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характерного осаду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реактивом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у сильно–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входить до складу реагенту),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важкорозчинні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осад.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реактивом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жовтуватий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осад,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бурого осаду,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якшо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темнозабарвлені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ферум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(ІІІ),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Fe(OH)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Гексанітрокобальтат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(ІІІ)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[Co(NO</a:t>
            </a:r>
            <a:r>
              <a:rPr lang="en-US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нейтральному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слабокислому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2K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Na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 smtClean="0"/>
              <a:t> </a:t>
            </a:r>
            <a:r>
              <a:rPr lang="ru-RU" dirty="0"/>
              <a:t>↓ </a:t>
            </a:r>
            <a:endParaRPr lang="en-US" dirty="0" smtClean="0"/>
          </a:p>
          <a:p>
            <a:pPr marL="0" indent="0" algn="ctr"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внести 1 –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KNO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реагентом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осад, тому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упевнитися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[Co(NO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темно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червонуватим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відтінком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Реагент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характерного осаду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свіжий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021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гідротартрат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NaHC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слабокислому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HC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KHC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↓,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кислотах і лугах. У сильнокислому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і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Гідротартрат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пересичені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такому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внести 3 –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–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NaHC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краном з холодною водою,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осад. Тому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упевнитися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вони є,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280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нарію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Гексагідроксостибіат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дигідроантимонат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K[Sb(OH)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(KH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водному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гексагідроксостибіат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K[Sb(OH)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NaH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ru-RU" dirty="0"/>
              <a:t> ↓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малочутлива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Продукт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дигідроантимонат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пересичені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внести 5 –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NaNO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–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тримаючи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краном з холодною водою.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сильнолужному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кислому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слабокислому,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реагент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HSbO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осад, як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газового пальника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яскраво-жовтий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упевнитися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яку буде нанесений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111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Лабораторна робота 2</a:t>
            </a:r>
            <a:br>
              <a:rPr lang="uk-UA" dirty="0" smtClean="0"/>
            </a:b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sz="27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Ag</a:t>
            </a:r>
            <a:r>
              <a:rPr lang="en-US" sz="27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(Hg</a:t>
            </a:r>
            <a:r>
              <a:rPr lang="en-US" sz="27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5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i="1" dirty="0" err="1"/>
              <a:t>Груповий</a:t>
            </a:r>
            <a:r>
              <a:rPr lang="ru-RU" b="1" i="1" dirty="0"/>
              <a:t> реагент 1 М </a:t>
            </a:r>
            <a:r>
              <a:rPr lang="ru-RU" b="1" i="1" dirty="0" err="1"/>
              <a:t>розчин</a:t>
            </a:r>
            <a:r>
              <a:rPr lang="ru-RU" b="1" i="1" dirty="0"/>
              <a:t> </a:t>
            </a:r>
            <a:r>
              <a:rPr lang="en-US" b="1" i="1" dirty="0" err="1"/>
              <a:t>HCl</a:t>
            </a:r>
            <a:r>
              <a:rPr lang="en-US" dirty="0"/>
              <a:t> – </a:t>
            </a:r>
            <a:r>
              <a:rPr lang="ru-RU" dirty="0" err="1"/>
              <a:t>дає</a:t>
            </a:r>
            <a:r>
              <a:rPr lang="ru-RU" dirty="0"/>
              <a:t> з </a:t>
            </a:r>
            <a:r>
              <a:rPr lang="ru-RU" dirty="0" err="1"/>
              <a:t>катіонами</a:t>
            </a:r>
            <a:r>
              <a:rPr lang="ru-RU" dirty="0"/>
              <a:t> </a:t>
            </a: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/>
              <a:t>і </a:t>
            </a:r>
            <a:r>
              <a:rPr lang="en-US" dirty="0"/>
              <a:t>Ag</a:t>
            </a:r>
            <a:r>
              <a:rPr lang="en-US" baseline="30000" dirty="0"/>
              <a:t>+</a:t>
            </a:r>
            <a:r>
              <a:rPr lang="en-US" dirty="0"/>
              <a:t> </a:t>
            </a:r>
            <a:r>
              <a:rPr lang="ru-RU" dirty="0" err="1"/>
              <a:t>білі</a:t>
            </a:r>
            <a:r>
              <a:rPr lang="ru-RU" dirty="0"/>
              <a:t> осади:</a:t>
            </a:r>
          </a:p>
          <a:p>
            <a:pPr marL="0" indent="0" algn="ctr">
              <a:buNone/>
            </a:pP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+ 2 Cl</a:t>
            </a:r>
            <a:r>
              <a:rPr lang="en-US" baseline="30000" dirty="0"/>
              <a:t>−</a:t>
            </a:r>
            <a:r>
              <a:rPr lang="en-US" dirty="0"/>
              <a:t> = </a:t>
            </a:r>
            <a:r>
              <a:rPr lang="en-US" dirty="0" smtClean="0"/>
              <a:t>PbCl</a:t>
            </a:r>
            <a:r>
              <a:rPr lang="en-US" baseline="-25000" dirty="0" smtClean="0"/>
              <a:t>2</a:t>
            </a:r>
            <a:r>
              <a:rPr lang="ru-RU" dirty="0"/>
              <a:t> ↓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Ag</a:t>
            </a:r>
            <a:r>
              <a:rPr lang="en-US" baseline="30000" dirty="0"/>
              <a:t>+</a:t>
            </a:r>
            <a:r>
              <a:rPr lang="en-US" dirty="0"/>
              <a:t> + </a:t>
            </a:r>
            <a:r>
              <a:rPr lang="ru-RU" dirty="0"/>
              <a:t>СІ</a:t>
            </a:r>
            <a:r>
              <a:rPr lang="ru-RU" baseline="30000" dirty="0"/>
              <a:t>−</a:t>
            </a:r>
            <a:r>
              <a:rPr lang="ru-RU" dirty="0"/>
              <a:t> = </a:t>
            </a:r>
            <a:r>
              <a:rPr lang="en-US" dirty="0"/>
              <a:t>Ag</a:t>
            </a:r>
            <a:r>
              <a:rPr lang="ru-RU" dirty="0"/>
              <a:t>СІ↓</a:t>
            </a:r>
          </a:p>
          <a:p>
            <a:pPr marL="0" indent="0">
              <a:buNone/>
            </a:pPr>
            <a:r>
              <a:rPr lang="ru-RU" dirty="0"/>
              <a:t>Осад </a:t>
            </a:r>
            <a:r>
              <a:rPr lang="en-US" dirty="0"/>
              <a:t>PbCl</a:t>
            </a:r>
            <a:r>
              <a:rPr lang="en-US" baseline="-25000" dirty="0"/>
              <a:t>2 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при </a:t>
            </a:r>
            <a:r>
              <a:rPr lang="ru-RU" dirty="0" err="1"/>
              <a:t>нагріванні</a:t>
            </a:r>
            <a:r>
              <a:rPr lang="ru-RU" dirty="0"/>
              <a:t>. Осад </a:t>
            </a:r>
            <a:r>
              <a:rPr lang="en-US" dirty="0" err="1"/>
              <a:t>AgC</a:t>
            </a:r>
            <a:r>
              <a:rPr lang="ru-RU" dirty="0"/>
              <a:t>І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dirty="0"/>
              <a:t>OH</a:t>
            </a:r>
            <a:r>
              <a:rPr lang="en-US" dirty="0" smtClean="0"/>
              <a:t>.</a:t>
            </a:r>
            <a:endParaRPr lang="uk-UA" dirty="0"/>
          </a:p>
          <a:p>
            <a:pPr marL="0" indent="0">
              <a:buNone/>
            </a:pPr>
            <a:r>
              <a:rPr lang="ru-RU" b="1" i="1" dirty="0" err="1" smtClean="0"/>
              <a:t>Виконання</a:t>
            </a:r>
            <a:r>
              <a:rPr lang="ru-RU" b="1" i="1" dirty="0"/>
              <a:t>:</a:t>
            </a:r>
            <a:r>
              <a:rPr lang="ru-RU" b="1" dirty="0"/>
              <a:t> у 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</a:t>
            </a:r>
            <a:r>
              <a:rPr lang="ru-RU" dirty="0" err="1"/>
              <a:t>краплю</a:t>
            </a:r>
            <a:r>
              <a:rPr lang="ru-RU" dirty="0"/>
              <a:t>, 0,5 н.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плюмбуму</a:t>
            </a:r>
            <a:r>
              <a:rPr lang="ru-RU" dirty="0"/>
              <a:t> (ІІ) (</a:t>
            </a:r>
            <a:r>
              <a:rPr lang="en-US" dirty="0" err="1"/>
              <a:t>Pb</a:t>
            </a:r>
            <a:r>
              <a:rPr lang="en-US" dirty="0"/>
              <a:t>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 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en-US" dirty="0" err="1"/>
              <a:t>Pb</a:t>
            </a:r>
            <a:r>
              <a:rPr lang="en-US" dirty="0"/>
              <a:t>(CH</a:t>
            </a:r>
            <a:r>
              <a:rPr lang="en-US" baseline="-25000" dirty="0"/>
              <a:t>3</a:t>
            </a:r>
            <a:r>
              <a:rPr lang="en-US" dirty="0"/>
              <a:t>COO)</a:t>
            </a:r>
            <a:r>
              <a:rPr lang="en-US" baseline="-25000" dirty="0"/>
              <a:t>2</a:t>
            </a:r>
            <a:r>
              <a:rPr lang="en-US" dirty="0"/>
              <a:t>) </a:t>
            </a:r>
            <a:r>
              <a:rPr lang="ru-RU" dirty="0"/>
              <a:t>і </a:t>
            </a:r>
            <a:r>
              <a:rPr lang="ru-RU" dirty="0" err="1"/>
              <a:t>додати</a:t>
            </a:r>
            <a:r>
              <a:rPr lang="ru-RU" dirty="0"/>
              <a:t> 4 – 5 </a:t>
            </a:r>
            <a:r>
              <a:rPr lang="ru-RU" dirty="0" err="1"/>
              <a:t>крапель</a:t>
            </a:r>
            <a:r>
              <a:rPr lang="ru-RU" dirty="0"/>
              <a:t> 1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 err="1"/>
              <a:t>HCl</a:t>
            </a:r>
            <a:r>
              <a:rPr lang="en-US" dirty="0"/>
              <a:t>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осаду. </a:t>
            </a:r>
            <a:r>
              <a:rPr lang="ru-RU" dirty="0" err="1"/>
              <a:t>Відібрати</a:t>
            </a:r>
            <a:r>
              <a:rPr lang="ru-RU" dirty="0"/>
              <a:t> </a:t>
            </a:r>
            <a:r>
              <a:rPr lang="ru-RU" dirty="0" err="1"/>
              <a:t>піпеткою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осаду </a:t>
            </a:r>
            <a:r>
              <a:rPr lang="en-US" dirty="0"/>
              <a:t>PbCl</a:t>
            </a:r>
            <a:r>
              <a:rPr lang="en-US" baseline="-25000" dirty="0"/>
              <a:t>2 </a:t>
            </a:r>
            <a:r>
              <a:rPr lang="ru-RU" dirty="0"/>
              <a:t>у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,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дистильованої</a:t>
            </a:r>
            <a:r>
              <a:rPr lang="ru-RU" dirty="0"/>
              <a:t> води до 1/3 - 1/2 </a:t>
            </a:r>
            <a:r>
              <a:rPr lang="ru-RU" dirty="0" err="1"/>
              <a:t>об’єму</a:t>
            </a:r>
            <a:r>
              <a:rPr lang="ru-RU" dirty="0"/>
              <a:t> </a:t>
            </a:r>
            <a:r>
              <a:rPr lang="ru-RU" dirty="0" err="1"/>
              <a:t>пробірки</a:t>
            </a:r>
            <a:r>
              <a:rPr lang="ru-RU" dirty="0"/>
              <a:t> і </a:t>
            </a:r>
            <a:r>
              <a:rPr lang="ru-RU" dirty="0" err="1"/>
              <a:t>нагріти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до </a:t>
            </a:r>
            <a:r>
              <a:rPr lang="ru-RU" dirty="0" err="1"/>
              <a:t>кипіння</a:t>
            </a:r>
            <a:r>
              <a:rPr lang="ru-RU" dirty="0"/>
              <a:t>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розчинення</a:t>
            </a:r>
            <a:r>
              <a:rPr lang="ru-RU" dirty="0"/>
              <a:t> осаду. У ту ж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додати</a:t>
            </a:r>
            <a:r>
              <a:rPr lang="ru-RU" dirty="0"/>
              <a:t> К</a:t>
            </a:r>
            <a:r>
              <a:rPr lang="en-US" dirty="0"/>
              <a:t>J </a:t>
            </a:r>
            <a:r>
              <a:rPr lang="ru-RU" dirty="0"/>
              <a:t>і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розчинного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 </a:t>
            </a:r>
            <a:r>
              <a:rPr lang="en-US" dirty="0" smtClean="0"/>
              <a:t>PbJ</a:t>
            </a:r>
            <a:r>
              <a:rPr lang="en-US" baseline="-25000" dirty="0" smtClean="0"/>
              <a:t>2</a:t>
            </a:r>
            <a:r>
              <a:rPr lang="ru-RU" dirty="0"/>
              <a:t> ↓</a:t>
            </a:r>
            <a:r>
              <a:rPr lang="en-US" dirty="0" smtClean="0"/>
              <a:t>.</a:t>
            </a:r>
            <a:endParaRPr lang="uk-UA" dirty="0" smtClean="0"/>
          </a:p>
          <a:p>
            <a:pPr marL="0" indent="0">
              <a:buNone/>
            </a:pPr>
            <a:r>
              <a:rPr lang="ru-RU" dirty="0"/>
              <a:t>У другу 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1 – 2 </a:t>
            </a:r>
            <a:r>
              <a:rPr lang="ru-RU" dirty="0" err="1"/>
              <a:t>краплі</a:t>
            </a:r>
            <a:r>
              <a:rPr lang="ru-RU" dirty="0"/>
              <a:t> 1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AgNO</a:t>
            </a:r>
            <a:r>
              <a:rPr lang="en-US" baseline="-25000" dirty="0"/>
              <a:t>3</a:t>
            </a:r>
            <a:r>
              <a:rPr lang="en-US" dirty="0"/>
              <a:t> </a:t>
            </a:r>
            <a:r>
              <a:rPr lang="ru-RU" dirty="0"/>
              <a:t>і </a:t>
            </a:r>
            <a:r>
              <a:rPr lang="ru-RU" dirty="0" err="1"/>
              <a:t>додати</a:t>
            </a:r>
            <a:r>
              <a:rPr lang="ru-RU" dirty="0"/>
              <a:t> 4 – 5 </a:t>
            </a:r>
            <a:r>
              <a:rPr lang="ru-RU" dirty="0" err="1"/>
              <a:t>крапель</a:t>
            </a:r>
            <a:r>
              <a:rPr lang="ru-RU" dirty="0"/>
              <a:t> 1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 err="1"/>
              <a:t>HCl</a:t>
            </a:r>
            <a:r>
              <a:rPr lang="en-US" dirty="0"/>
              <a:t>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осаду. </a:t>
            </a:r>
            <a:r>
              <a:rPr lang="ru-RU" dirty="0" err="1"/>
              <a:t>Відібрати</a:t>
            </a:r>
            <a:r>
              <a:rPr lang="ru-RU" dirty="0"/>
              <a:t> </a:t>
            </a:r>
            <a:r>
              <a:rPr lang="ru-RU" dirty="0" err="1"/>
              <a:t>піпеткою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осаду </a:t>
            </a:r>
            <a:r>
              <a:rPr lang="en-US" dirty="0" err="1"/>
              <a:t>AgCl</a:t>
            </a:r>
            <a:r>
              <a:rPr lang="en-US" baseline="-25000" dirty="0"/>
              <a:t> </a:t>
            </a:r>
            <a:r>
              <a:rPr lang="ru-RU" dirty="0"/>
              <a:t>у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, </a:t>
            </a:r>
            <a:r>
              <a:rPr lang="ru-RU" dirty="0" err="1"/>
              <a:t>додати</a:t>
            </a:r>
            <a:r>
              <a:rPr lang="ru-RU" dirty="0"/>
              <a:t> 5 – 10 </a:t>
            </a:r>
            <a:r>
              <a:rPr lang="ru-RU" dirty="0" err="1"/>
              <a:t>крапель</a:t>
            </a:r>
            <a:r>
              <a:rPr lang="ru-RU" dirty="0"/>
              <a:t> 25 %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dirty="0"/>
              <a:t>OH </a:t>
            </a:r>
            <a:r>
              <a:rPr lang="ru-RU" dirty="0"/>
              <a:t>і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розчинення</a:t>
            </a:r>
            <a:r>
              <a:rPr lang="ru-RU" dirty="0"/>
              <a:t> осаду:</a:t>
            </a:r>
          </a:p>
          <a:p>
            <a:pPr marL="0" indent="0" algn="ctr">
              <a:buNone/>
            </a:pPr>
            <a:r>
              <a:rPr lang="en-US" dirty="0" err="1"/>
              <a:t>AgCl</a:t>
            </a:r>
            <a:r>
              <a:rPr lang="en-US" dirty="0"/>
              <a:t>↓ + 2 NH</a:t>
            </a:r>
            <a:r>
              <a:rPr lang="en-US" baseline="-25000" dirty="0"/>
              <a:t>4</a:t>
            </a:r>
            <a:r>
              <a:rPr lang="en-US" dirty="0"/>
              <a:t>OH = [Ag(NH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]</a:t>
            </a:r>
            <a:r>
              <a:rPr lang="en-US" baseline="30000" dirty="0"/>
              <a:t>+</a:t>
            </a:r>
            <a:r>
              <a:rPr lang="en-US" dirty="0"/>
              <a:t> + Cl</a:t>
            </a:r>
            <a:r>
              <a:rPr lang="en-US" baseline="30000" dirty="0"/>
              <a:t>−</a:t>
            </a:r>
            <a:r>
              <a:rPr lang="en-US" dirty="0"/>
              <a:t> + 2H</a:t>
            </a:r>
            <a:r>
              <a:rPr lang="en-US" baseline="-25000" dirty="0"/>
              <a:t>2</a:t>
            </a:r>
            <a:r>
              <a:rPr lang="en-US" dirty="0"/>
              <a:t>O.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133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Катіони</a:t>
            </a:r>
            <a:r>
              <a:rPr lang="ru-RU" b="1" dirty="0"/>
              <a:t> </a:t>
            </a:r>
            <a:r>
              <a:rPr lang="ru-RU" b="1" dirty="0" err="1"/>
              <a:t>плюмбуму</a:t>
            </a:r>
            <a:r>
              <a:rPr lang="ru-RU" b="1" dirty="0"/>
              <a:t> (ІІ) </a:t>
            </a:r>
            <a:r>
              <a:rPr lang="en-US" b="1" dirty="0"/>
              <a:t>Pb</a:t>
            </a:r>
            <a:r>
              <a:rPr lang="en-US" b="1" baseline="30000" dirty="0"/>
              <a:t>2+</a:t>
            </a:r>
            <a:r>
              <a:rPr lang="en-US" b="1" dirty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1. </a:t>
            </a:r>
            <a:r>
              <a:rPr lang="ru-RU" b="1" i="1" dirty="0"/>
              <a:t>Йодид </a:t>
            </a:r>
            <a:r>
              <a:rPr lang="ru-RU" b="1" i="1" dirty="0" err="1"/>
              <a:t>калію</a:t>
            </a:r>
            <a:r>
              <a:rPr lang="ru-RU" b="1" i="1" dirty="0"/>
              <a:t> </a:t>
            </a:r>
            <a:r>
              <a:rPr lang="en-US" b="1" i="1" dirty="0"/>
              <a:t>KJ</a:t>
            </a:r>
            <a:r>
              <a:rPr lang="en-US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ru-RU" dirty="0" err="1"/>
              <a:t>плюмбуму</a:t>
            </a:r>
            <a:r>
              <a:rPr lang="ru-RU" dirty="0"/>
              <a:t> (ІІ)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яскраво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</a:t>
            </a:r>
          </a:p>
          <a:p>
            <a:pPr marL="0" indent="0" algn="ctr">
              <a:buNone/>
            </a:pPr>
            <a:r>
              <a:rPr lang="en-US" dirty="0" err="1"/>
              <a:t>Pb</a:t>
            </a:r>
            <a:r>
              <a:rPr lang="en-US" baseline="30000" dirty="0"/>
              <a:t> 2+</a:t>
            </a:r>
            <a:r>
              <a:rPr lang="en-US" dirty="0"/>
              <a:t> + 2 J</a:t>
            </a:r>
            <a:r>
              <a:rPr lang="en-US" baseline="30000" dirty="0"/>
              <a:t>−</a:t>
            </a:r>
            <a:r>
              <a:rPr lang="en-US" dirty="0"/>
              <a:t> = </a:t>
            </a:r>
            <a:r>
              <a:rPr lang="en-US" dirty="0" smtClean="0"/>
              <a:t>PbJ</a:t>
            </a:r>
            <a:r>
              <a:rPr lang="en-US" baseline="-25000" dirty="0" smtClean="0"/>
              <a:t>2</a:t>
            </a:r>
            <a:r>
              <a:rPr lang="ru-RU" dirty="0"/>
              <a:t> ↓ 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Осад </a:t>
            </a:r>
            <a:r>
              <a:rPr lang="ru-RU" dirty="0" err="1"/>
              <a:t>розчиняється</a:t>
            </a:r>
            <a:r>
              <a:rPr lang="ru-RU" dirty="0"/>
              <a:t> при </a:t>
            </a:r>
            <a:r>
              <a:rPr lang="ru-RU" dirty="0" err="1"/>
              <a:t>нагріванні</a:t>
            </a:r>
            <a:r>
              <a:rPr lang="ru-RU" dirty="0"/>
              <a:t>, а при </a:t>
            </a:r>
            <a:r>
              <a:rPr lang="ru-RU" dirty="0" err="1"/>
              <a:t>подальшому</a:t>
            </a:r>
            <a:r>
              <a:rPr lang="ru-RU" dirty="0"/>
              <a:t> </a:t>
            </a:r>
            <a:r>
              <a:rPr lang="ru-RU" dirty="0" err="1"/>
              <a:t>охолодженні</a:t>
            </a:r>
            <a:r>
              <a:rPr lang="ru-RU" dirty="0"/>
              <a:t> </a:t>
            </a:r>
            <a:r>
              <a:rPr lang="ru-RU" dirty="0" err="1"/>
              <a:t>знову</a:t>
            </a:r>
            <a:r>
              <a:rPr lang="ru-RU" dirty="0"/>
              <a:t> </a:t>
            </a:r>
            <a:r>
              <a:rPr lang="ru-RU" dirty="0" err="1"/>
              <a:t>випадає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характерних</a:t>
            </a:r>
            <a:r>
              <a:rPr lang="ru-RU" dirty="0"/>
              <a:t> </a:t>
            </a:r>
            <a:r>
              <a:rPr lang="ru-RU" dirty="0" err="1"/>
              <a:t>кристалів</a:t>
            </a:r>
            <a:r>
              <a:rPr lang="ru-RU" dirty="0"/>
              <a:t> (“</a:t>
            </a:r>
            <a:r>
              <a:rPr lang="ru-RU" dirty="0" err="1"/>
              <a:t>золотий</a:t>
            </a:r>
            <a:r>
              <a:rPr lang="ru-RU" dirty="0"/>
              <a:t> </a:t>
            </a:r>
            <a:r>
              <a:rPr lang="ru-RU" dirty="0" err="1"/>
              <a:t>дощ</a:t>
            </a:r>
            <a:r>
              <a:rPr lang="ru-RU" dirty="0"/>
              <a:t>”).</a:t>
            </a:r>
          </a:p>
          <a:p>
            <a:pPr marL="0" indent="0">
              <a:buNone/>
            </a:pPr>
            <a:r>
              <a:rPr lang="ru-RU" b="1" i="1" dirty="0" err="1"/>
              <a:t>Виконання</a:t>
            </a:r>
            <a:r>
              <a:rPr lang="ru-RU" b="1" i="1" dirty="0"/>
              <a:t>:</a:t>
            </a:r>
            <a:r>
              <a:rPr lang="ru-RU" b="1" dirty="0"/>
              <a:t> у 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</a:t>
            </a:r>
            <a:r>
              <a:rPr lang="ru-RU" dirty="0" err="1"/>
              <a:t>краплю</a:t>
            </a:r>
            <a:r>
              <a:rPr lang="ru-RU" dirty="0"/>
              <a:t> 0,5 н.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плюмбуму</a:t>
            </a:r>
            <a:r>
              <a:rPr lang="ru-RU" dirty="0"/>
              <a:t> (ІІ) (</a:t>
            </a:r>
            <a:r>
              <a:rPr lang="en-US" dirty="0" err="1"/>
              <a:t>Pb</a:t>
            </a:r>
            <a:r>
              <a:rPr lang="en-US" dirty="0"/>
              <a:t>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 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en-US" dirty="0" err="1"/>
              <a:t>Pb</a:t>
            </a:r>
            <a:r>
              <a:rPr lang="en-US" dirty="0"/>
              <a:t>(CH</a:t>
            </a:r>
            <a:r>
              <a:rPr lang="en-US" baseline="-25000" dirty="0"/>
              <a:t>3</a:t>
            </a:r>
            <a:r>
              <a:rPr lang="en-US" dirty="0"/>
              <a:t>COO)</a:t>
            </a:r>
            <a:r>
              <a:rPr lang="en-US" baseline="-25000" dirty="0"/>
              <a:t>2</a:t>
            </a:r>
            <a:r>
              <a:rPr lang="en-US" dirty="0"/>
              <a:t>), </a:t>
            </a:r>
            <a:r>
              <a:rPr lang="ru-RU" dirty="0" err="1"/>
              <a:t>додати</a:t>
            </a:r>
            <a:r>
              <a:rPr lang="ru-RU" dirty="0"/>
              <a:t> 3 – 4 </a:t>
            </a:r>
            <a:r>
              <a:rPr lang="ru-RU" dirty="0" err="1"/>
              <a:t>краплі</a:t>
            </a:r>
            <a:r>
              <a:rPr lang="ru-RU" dirty="0"/>
              <a:t> </a:t>
            </a:r>
            <a:r>
              <a:rPr lang="en-US" dirty="0"/>
              <a:t>KJ </a:t>
            </a:r>
            <a:r>
              <a:rPr lang="ru-RU" dirty="0"/>
              <a:t>і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осаду. </a:t>
            </a:r>
            <a:r>
              <a:rPr lang="ru-RU" dirty="0" err="1"/>
              <a:t>Частину</a:t>
            </a:r>
            <a:r>
              <a:rPr lang="ru-RU" dirty="0"/>
              <a:t> осаду </a:t>
            </a:r>
            <a:r>
              <a:rPr lang="ru-RU" dirty="0" err="1"/>
              <a:t>відокремити</a:t>
            </a:r>
            <a:r>
              <a:rPr lang="ru-RU" dirty="0"/>
              <a:t> у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,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туди</a:t>
            </a:r>
            <a:r>
              <a:rPr lang="ru-RU" dirty="0"/>
              <a:t> 10 </a:t>
            </a:r>
            <a:r>
              <a:rPr lang="ru-RU" dirty="0" err="1"/>
              <a:t>крапель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KJ </a:t>
            </a:r>
            <a:r>
              <a:rPr lang="ru-RU" dirty="0"/>
              <a:t>і до 1/3 </a:t>
            </a:r>
            <a:r>
              <a:rPr lang="ru-RU" dirty="0" err="1"/>
              <a:t>об’єму</a:t>
            </a:r>
            <a:r>
              <a:rPr lang="ru-RU" dirty="0"/>
              <a:t> </a:t>
            </a:r>
            <a:r>
              <a:rPr lang="ru-RU" dirty="0" err="1"/>
              <a:t>пробірки</a:t>
            </a:r>
            <a:r>
              <a:rPr lang="ru-RU" dirty="0"/>
              <a:t> 2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COO</a:t>
            </a:r>
            <a:r>
              <a:rPr lang="ru-RU" dirty="0"/>
              <a:t>Н, </a:t>
            </a:r>
            <a:r>
              <a:rPr lang="ru-RU" dirty="0" err="1"/>
              <a:t>обережно</a:t>
            </a:r>
            <a:r>
              <a:rPr lang="ru-RU" dirty="0"/>
              <a:t> </a:t>
            </a:r>
            <a:r>
              <a:rPr lang="ru-RU" dirty="0" err="1"/>
              <a:t>нагріти</a:t>
            </a:r>
            <a:r>
              <a:rPr lang="ru-RU" dirty="0"/>
              <a:t> до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розчинення</a:t>
            </a:r>
            <a:r>
              <a:rPr lang="ru-RU" dirty="0"/>
              <a:t> осаду і </a:t>
            </a:r>
            <a:r>
              <a:rPr lang="ru-RU" dirty="0" err="1"/>
              <a:t>залишити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у </a:t>
            </a:r>
            <a:r>
              <a:rPr lang="ru-RU" dirty="0" err="1"/>
              <a:t>штативі</a:t>
            </a:r>
            <a:r>
              <a:rPr lang="ru-RU" dirty="0"/>
              <a:t>. При </a:t>
            </a:r>
            <a:r>
              <a:rPr lang="ru-RU" dirty="0" err="1"/>
              <a:t>поступовому</a:t>
            </a:r>
            <a:r>
              <a:rPr lang="ru-RU" dirty="0"/>
              <a:t> </a:t>
            </a:r>
            <a:r>
              <a:rPr lang="ru-RU" dirty="0" err="1"/>
              <a:t>охолодженні</a:t>
            </a:r>
            <a:r>
              <a:rPr lang="ru-RU" dirty="0"/>
              <a:t>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утворєння</a:t>
            </a:r>
            <a:r>
              <a:rPr lang="ru-RU" dirty="0"/>
              <a:t> </a:t>
            </a:r>
            <a:r>
              <a:rPr lang="ru-RU" dirty="0" err="1"/>
              <a:t>кристалів</a:t>
            </a:r>
            <a:r>
              <a:rPr lang="ru-RU" dirty="0"/>
              <a:t> “золотого </a:t>
            </a:r>
            <a:r>
              <a:rPr lang="ru-RU" dirty="0" err="1"/>
              <a:t>дощу</a:t>
            </a:r>
            <a:r>
              <a:rPr lang="ru-RU" dirty="0"/>
              <a:t>”.</a:t>
            </a:r>
          </a:p>
          <a:p>
            <a:pPr marL="0" indent="0">
              <a:buNone/>
            </a:pPr>
            <a:r>
              <a:rPr lang="ru-RU" dirty="0"/>
              <a:t>2.</a:t>
            </a:r>
            <a:r>
              <a:rPr lang="ru-RU" b="1" dirty="0"/>
              <a:t> </a:t>
            </a:r>
            <a:r>
              <a:rPr lang="ru-RU" b="1" i="1" dirty="0"/>
              <a:t>Хромат </a:t>
            </a:r>
            <a:r>
              <a:rPr lang="ru-RU" b="1" i="1" dirty="0" err="1"/>
              <a:t>калію</a:t>
            </a:r>
            <a:r>
              <a:rPr lang="ru-RU" b="1" i="1" dirty="0"/>
              <a:t> </a:t>
            </a:r>
            <a:r>
              <a:rPr lang="en-US" b="1" i="1" dirty="0"/>
              <a:t>K</a:t>
            </a:r>
            <a:r>
              <a:rPr lang="en-US" b="1" i="1" baseline="-25000" dirty="0"/>
              <a:t>2</a:t>
            </a:r>
            <a:r>
              <a:rPr lang="en-US" b="1" i="1" dirty="0"/>
              <a:t>CrO</a:t>
            </a:r>
            <a:r>
              <a:rPr lang="en-US" b="1" i="1" baseline="-25000" dirty="0"/>
              <a:t>4</a:t>
            </a:r>
            <a:r>
              <a:rPr lang="en-US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 err="1"/>
              <a:t>Pb</a:t>
            </a:r>
            <a:r>
              <a:rPr lang="en-US" baseline="30000" dirty="0"/>
              <a:t> 2+</a:t>
            </a:r>
            <a:r>
              <a:rPr lang="en-US" dirty="0"/>
              <a:t> 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осаду:</a:t>
            </a:r>
          </a:p>
          <a:p>
            <a:pPr marL="0" indent="0" algn="ctr">
              <a:buNone/>
            </a:pP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+ CrO</a:t>
            </a:r>
            <a:r>
              <a:rPr lang="en-US" baseline="-25000" dirty="0"/>
              <a:t>4</a:t>
            </a:r>
            <a:r>
              <a:rPr lang="en-US" baseline="30000" dirty="0"/>
              <a:t>2−</a:t>
            </a:r>
            <a:r>
              <a:rPr lang="en-US" dirty="0"/>
              <a:t> = </a:t>
            </a:r>
            <a:r>
              <a:rPr lang="en-US" dirty="0" smtClean="0"/>
              <a:t>PbCrO</a:t>
            </a:r>
            <a:r>
              <a:rPr lang="en-US" baseline="-25000" dirty="0" smtClean="0"/>
              <a:t>4</a:t>
            </a:r>
            <a:r>
              <a:rPr lang="ru-RU" dirty="0"/>
              <a:t> ↓</a:t>
            </a:r>
            <a:r>
              <a:rPr lang="en-US" dirty="0" smtClean="0"/>
              <a:t>,</a:t>
            </a:r>
            <a:endParaRPr lang="en-US" dirty="0"/>
          </a:p>
          <a:p>
            <a:pPr marL="0" indent="0">
              <a:buNone/>
            </a:pPr>
            <a:r>
              <a:rPr lang="ru-RU" dirty="0" err="1" smtClean="0"/>
              <a:t>який</a:t>
            </a:r>
            <a:r>
              <a:rPr lang="ru-RU" dirty="0"/>
              <a:t>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en-US" dirty="0"/>
              <a:t>CrO</a:t>
            </a:r>
            <a:r>
              <a:rPr lang="en-US" baseline="-25000" dirty="0"/>
              <a:t>4</a:t>
            </a:r>
            <a:r>
              <a:rPr lang="en-US" dirty="0"/>
              <a:t>, </a:t>
            </a:r>
            <a:r>
              <a:rPr lang="ru-RU" dirty="0" err="1"/>
              <a:t>розчиняється</a:t>
            </a:r>
            <a:r>
              <a:rPr lang="ru-RU" dirty="0"/>
              <a:t> у лугах при </a:t>
            </a:r>
            <a:r>
              <a:rPr lang="ru-RU" dirty="0" err="1"/>
              <a:t>нагріванні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238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3.</a:t>
            </a:r>
            <a:r>
              <a:rPr lang="en-US" b="1" dirty="0"/>
              <a:t> </a:t>
            </a:r>
            <a:r>
              <a:rPr lang="en-US" b="1" i="1" dirty="0"/>
              <a:t>H</a:t>
            </a:r>
            <a:r>
              <a:rPr lang="en-US" b="1" i="1" baseline="-25000" dirty="0"/>
              <a:t>2</a:t>
            </a:r>
            <a:r>
              <a:rPr lang="en-US" b="1" i="1" dirty="0"/>
              <a:t>SO</a:t>
            </a:r>
            <a:r>
              <a:rPr lang="en-US" b="1" i="1" baseline="-25000" dirty="0"/>
              <a:t>4</a:t>
            </a:r>
            <a:r>
              <a:rPr lang="en-US" i="1" dirty="0"/>
              <a:t> </a:t>
            </a:r>
            <a:r>
              <a:rPr lang="en-US" dirty="0"/>
              <a:t>– </a:t>
            </a:r>
            <a:r>
              <a:rPr lang="ru-RU" dirty="0" err="1"/>
              <a:t>розведена</a:t>
            </a:r>
            <a:r>
              <a:rPr lang="ru-RU" dirty="0"/>
              <a:t> </a:t>
            </a:r>
            <a:r>
              <a:rPr lang="ru-RU" dirty="0" err="1"/>
              <a:t>сульфатна</a:t>
            </a:r>
            <a:r>
              <a:rPr lang="ru-RU" dirty="0"/>
              <a:t> кислота 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 err="1"/>
              <a:t>подібно</a:t>
            </a:r>
            <a:r>
              <a:rPr lang="ru-RU" dirty="0"/>
              <a:t> до </a:t>
            </a:r>
            <a:r>
              <a:rPr lang="ru-RU" dirty="0" err="1"/>
              <a:t>катіонів</a:t>
            </a:r>
            <a:r>
              <a:rPr lang="ru-RU" dirty="0"/>
              <a:t> 2-ї </a:t>
            </a:r>
            <a:r>
              <a:rPr lang="ru-RU" dirty="0" err="1"/>
              <a:t>аналітичної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en-US" dirty="0"/>
              <a:t>Ca</a:t>
            </a:r>
            <a:r>
              <a:rPr lang="en-US" baseline="30000" dirty="0"/>
              <a:t>2+</a:t>
            </a:r>
            <a:r>
              <a:rPr lang="en-US" dirty="0"/>
              <a:t>, (Sr</a:t>
            </a:r>
            <a:r>
              <a:rPr lang="en-US" baseline="30000" dirty="0"/>
              <a:t>2+</a:t>
            </a:r>
            <a:r>
              <a:rPr lang="en-US" dirty="0"/>
              <a:t>), Ba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</a:t>
            </a:r>
          </a:p>
          <a:p>
            <a:pPr marL="0" indent="0" algn="ctr">
              <a:buNone/>
            </a:pP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+ SO</a:t>
            </a:r>
            <a:r>
              <a:rPr lang="en-US" baseline="-25000" dirty="0"/>
              <a:t>4</a:t>
            </a:r>
            <a:r>
              <a:rPr lang="en-US" baseline="30000" dirty="0"/>
              <a:t>2−</a:t>
            </a:r>
            <a:r>
              <a:rPr lang="en-US" dirty="0"/>
              <a:t> </a:t>
            </a:r>
            <a:r>
              <a:rPr lang="en-US" dirty="0" smtClean="0"/>
              <a:t>= PbSO</a:t>
            </a:r>
            <a:r>
              <a:rPr lang="en-US" baseline="-25000" dirty="0" smtClean="0"/>
              <a:t>4</a:t>
            </a:r>
            <a:r>
              <a:rPr lang="ru-RU" dirty="0"/>
              <a:t> ↓</a:t>
            </a:r>
            <a:r>
              <a:rPr lang="en-US" dirty="0" smtClean="0"/>
              <a:t>,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розчинного</a:t>
            </a:r>
            <a:r>
              <a:rPr lang="ru-RU" dirty="0"/>
              <a:t> у </a:t>
            </a:r>
            <a:r>
              <a:rPr lang="ru-RU" dirty="0" err="1"/>
              <a:t>концентрованій</a:t>
            </a:r>
            <a:r>
              <a:rPr lang="ru-RU" dirty="0"/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r>
              <a:rPr lang="en-US" dirty="0"/>
              <a:t>PbSO</a:t>
            </a:r>
            <a:r>
              <a:rPr lang="en-US" baseline="-25000" dirty="0"/>
              <a:t>4</a:t>
            </a:r>
            <a:r>
              <a:rPr lang="en-US" dirty="0"/>
              <a:t>↓ +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 = </a:t>
            </a:r>
            <a:r>
              <a:rPr lang="en-US" dirty="0" err="1"/>
              <a:t>Pb</a:t>
            </a:r>
            <a:r>
              <a:rPr lang="en-US" dirty="0"/>
              <a:t>(HSO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та,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en-US" dirty="0"/>
              <a:t>Ca</a:t>
            </a:r>
            <a:r>
              <a:rPr lang="en-US" baseline="30000" dirty="0"/>
              <a:t>2+</a:t>
            </a:r>
            <a:r>
              <a:rPr lang="en-US" dirty="0"/>
              <a:t>, (Sr</a:t>
            </a:r>
            <a:r>
              <a:rPr lang="en-US" baseline="30000" dirty="0"/>
              <a:t>2+</a:t>
            </a:r>
            <a:r>
              <a:rPr lang="en-US" dirty="0"/>
              <a:t>), Ba</a:t>
            </a:r>
            <a:r>
              <a:rPr lang="en-US" baseline="30000" dirty="0"/>
              <a:t>2+</a:t>
            </a:r>
            <a:r>
              <a:rPr lang="en-US" dirty="0"/>
              <a:t>, </a:t>
            </a:r>
            <a:r>
              <a:rPr lang="ru-RU" dirty="0"/>
              <a:t>у </a:t>
            </a:r>
            <a:r>
              <a:rPr lang="en-US" dirty="0" err="1"/>
              <a:t>NaOH</a:t>
            </a:r>
            <a:r>
              <a:rPr lang="en-US" dirty="0"/>
              <a:t> </a:t>
            </a:r>
            <a:r>
              <a:rPr lang="ru-RU" dirty="0"/>
              <a:t>при </a:t>
            </a:r>
            <a:r>
              <a:rPr lang="ru-RU" dirty="0" err="1"/>
              <a:t>нагріванні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en-US" dirty="0"/>
              <a:t>PbSO</a:t>
            </a:r>
            <a:r>
              <a:rPr lang="en-US" baseline="-25000" dirty="0"/>
              <a:t>4</a:t>
            </a:r>
            <a:r>
              <a:rPr lang="en-US" dirty="0"/>
              <a:t>↓ + 4 </a:t>
            </a:r>
            <a:r>
              <a:rPr lang="en-US" dirty="0" err="1"/>
              <a:t>NaOH</a:t>
            </a:r>
            <a:r>
              <a:rPr lang="en-US" dirty="0"/>
              <a:t> = Na</a:t>
            </a:r>
            <a:r>
              <a:rPr lang="en-US" baseline="-25000" dirty="0"/>
              <a:t>2</a:t>
            </a:r>
            <a:r>
              <a:rPr lang="en-US" dirty="0"/>
              <a:t>[</a:t>
            </a:r>
            <a:r>
              <a:rPr lang="en-US" dirty="0" err="1"/>
              <a:t>Pb</a:t>
            </a:r>
            <a:r>
              <a:rPr lang="en-US" dirty="0"/>
              <a:t>(OH)</a:t>
            </a:r>
            <a:r>
              <a:rPr lang="en-US" baseline="-25000" dirty="0"/>
              <a:t>4</a:t>
            </a:r>
            <a:r>
              <a:rPr lang="en-US" dirty="0"/>
              <a:t>] + Na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en-US" dirty="0" smtClean="0"/>
              <a:t>4</a:t>
            </a:r>
            <a:r>
              <a:rPr lang="en-US" dirty="0"/>
              <a:t>.</a:t>
            </a:r>
            <a:r>
              <a:rPr lang="en-US" b="1" dirty="0"/>
              <a:t> </a:t>
            </a:r>
            <a:r>
              <a:rPr lang="en-US" b="1" i="1" dirty="0" err="1"/>
              <a:t>NaOH</a:t>
            </a:r>
            <a:r>
              <a:rPr lang="en-US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 err="1"/>
              <a:t>подібно</a:t>
            </a:r>
            <a:r>
              <a:rPr lang="ru-RU" dirty="0"/>
              <a:t> до </a:t>
            </a:r>
            <a:r>
              <a:rPr lang="ru-RU" dirty="0" err="1"/>
              <a:t>катіонів</a:t>
            </a:r>
            <a:r>
              <a:rPr lang="ru-RU" dirty="0"/>
              <a:t> 5-ї </a:t>
            </a:r>
            <a:r>
              <a:rPr lang="ru-RU" dirty="0" err="1"/>
              <a:t>аналітичної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en-US" dirty="0"/>
              <a:t>Al</a:t>
            </a:r>
            <a:r>
              <a:rPr lang="en-US" baseline="30000" dirty="0"/>
              <a:t>3+</a:t>
            </a:r>
            <a:r>
              <a:rPr lang="en-US" dirty="0"/>
              <a:t>, Zn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/>
              <a:t>та </a:t>
            </a:r>
            <a:r>
              <a:rPr lang="en-US" dirty="0"/>
              <a:t>Sn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осаду:</a:t>
            </a:r>
          </a:p>
          <a:p>
            <a:pPr marL="0" indent="0" algn="ctr">
              <a:buNone/>
            </a:pP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+ 2 OH</a:t>
            </a:r>
            <a:r>
              <a:rPr lang="en-US" baseline="30000" dirty="0"/>
              <a:t>−</a:t>
            </a:r>
            <a:r>
              <a:rPr lang="en-US" dirty="0"/>
              <a:t> = </a:t>
            </a:r>
            <a:r>
              <a:rPr lang="en-US" dirty="0" err="1"/>
              <a:t>Pb</a:t>
            </a:r>
            <a:r>
              <a:rPr lang="en-US" dirty="0"/>
              <a:t>(OH)</a:t>
            </a:r>
            <a:r>
              <a:rPr lang="en-US" baseline="-25000" dirty="0"/>
              <a:t>2</a:t>
            </a:r>
            <a:r>
              <a:rPr lang="en-US" dirty="0"/>
              <a:t>↓,</a:t>
            </a:r>
          </a:p>
          <a:p>
            <a:pPr marL="0" indent="0">
              <a:buNone/>
            </a:pPr>
            <a:r>
              <a:rPr lang="ru-RU" dirty="0" err="1"/>
              <a:t>розчинного</a:t>
            </a:r>
            <a:r>
              <a:rPr lang="ru-RU" dirty="0"/>
              <a:t> у </a:t>
            </a:r>
            <a:r>
              <a:rPr lang="ru-RU" dirty="0" err="1"/>
              <a:t>надлишку</a:t>
            </a:r>
            <a:r>
              <a:rPr lang="ru-RU" dirty="0"/>
              <a:t> </a:t>
            </a:r>
            <a:r>
              <a:rPr lang="en-US" dirty="0" err="1"/>
              <a:t>NaOH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r>
              <a:rPr lang="en-US" dirty="0" err="1"/>
              <a:t>Pb</a:t>
            </a:r>
            <a:r>
              <a:rPr lang="en-US" dirty="0"/>
              <a:t>(OH)</a:t>
            </a:r>
            <a:r>
              <a:rPr lang="en-US" baseline="-25000" dirty="0"/>
              <a:t>2</a:t>
            </a:r>
            <a:r>
              <a:rPr lang="en-US" dirty="0"/>
              <a:t>↓ + 2 </a:t>
            </a:r>
            <a:r>
              <a:rPr lang="en-US" dirty="0" err="1"/>
              <a:t>NaOH</a:t>
            </a:r>
            <a:r>
              <a:rPr lang="en-US" dirty="0"/>
              <a:t> = Na</a:t>
            </a:r>
            <a:r>
              <a:rPr lang="en-US" baseline="-25000" dirty="0"/>
              <a:t>2</a:t>
            </a:r>
            <a:r>
              <a:rPr lang="en-US" dirty="0"/>
              <a:t>[</a:t>
            </a:r>
            <a:r>
              <a:rPr lang="en-US" dirty="0" err="1"/>
              <a:t>Pb</a:t>
            </a:r>
            <a:r>
              <a:rPr lang="en-US" dirty="0"/>
              <a:t>(OH)</a:t>
            </a:r>
            <a:r>
              <a:rPr lang="en-US" baseline="-25000" dirty="0"/>
              <a:t>4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/>
              <a:t>5. </a:t>
            </a:r>
            <a:r>
              <a:rPr lang="en-US" b="1" i="1" dirty="0"/>
              <a:t>NH</a:t>
            </a:r>
            <a:r>
              <a:rPr lang="en-US" b="1" i="1" baseline="-25000" dirty="0"/>
              <a:t>4</a:t>
            </a:r>
            <a:r>
              <a:rPr lang="en-US" b="1" i="1" dirty="0"/>
              <a:t>OH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ru-RU" dirty="0"/>
              <a:t>у </a:t>
            </a:r>
            <a:r>
              <a:rPr lang="ru-RU" dirty="0" err="1"/>
              <a:t>присутності</a:t>
            </a:r>
            <a:r>
              <a:rPr lang="ru-RU" dirty="0"/>
              <a:t> 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ru-RU" dirty="0"/>
              <a:t>СІ) 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(</a:t>
            </a:r>
            <a:r>
              <a:rPr lang="ru-RU" dirty="0" err="1"/>
              <a:t>подібно</a:t>
            </a:r>
            <a:r>
              <a:rPr lang="ru-RU" dirty="0"/>
              <a:t> до АІ</a:t>
            </a:r>
            <a:r>
              <a:rPr lang="ru-RU" baseline="30000" dirty="0"/>
              <a:t>3+</a:t>
            </a:r>
            <a:r>
              <a:rPr lang="ru-RU" dirty="0"/>
              <a:t> та </a:t>
            </a:r>
            <a:r>
              <a:rPr lang="en-US" dirty="0"/>
              <a:t>Sn</a:t>
            </a:r>
            <a:r>
              <a:rPr lang="en-US" baseline="30000" dirty="0"/>
              <a:t>2</a:t>
            </a:r>
            <a:r>
              <a:rPr lang="en-US" b="1" baseline="30000" dirty="0"/>
              <a:t>+</a:t>
            </a:r>
            <a:r>
              <a:rPr lang="en-US" dirty="0"/>
              <a:t>) 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осаду:</a:t>
            </a:r>
          </a:p>
          <a:p>
            <a:pPr marL="0" indent="0" algn="ctr">
              <a:buNone/>
            </a:pPr>
            <a:r>
              <a:rPr lang="en-US" dirty="0"/>
              <a:t>Pb</a:t>
            </a:r>
            <a:r>
              <a:rPr lang="en-US" baseline="30000" dirty="0"/>
              <a:t>2+</a:t>
            </a:r>
            <a:r>
              <a:rPr lang="en-US" dirty="0"/>
              <a:t> + 2 NH</a:t>
            </a:r>
            <a:r>
              <a:rPr lang="en-US" baseline="-25000" dirty="0"/>
              <a:t>4</a:t>
            </a:r>
            <a:r>
              <a:rPr lang="en-US" dirty="0"/>
              <a:t>OH = </a:t>
            </a:r>
            <a:r>
              <a:rPr lang="en-US" dirty="0" err="1"/>
              <a:t>Pb</a:t>
            </a:r>
            <a:r>
              <a:rPr lang="en-US" dirty="0"/>
              <a:t>(OH)</a:t>
            </a:r>
            <a:r>
              <a:rPr lang="en-US" baseline="-25000" dirty="0"/>
              <a:t>2</a:t>
            </a:r>
            <a:r>
              <a:rPr lang="en-US" dirty="0"/>
              <a:t>↓ + 2 NH</a:t>
            </a:r>
            <a:r>
              <a:rPr lang="en-US" baseline="-25000" dirty="0"/>
              <a:t>4</a:t>
            </a:r>
            <a:r>
              <a:rPr lang="en-US" baseline="30000" dirty="0"/>
              <a:t>+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ru-RU" dirty="0" err="1" smtClean="0"/>
              <a:t>нерозчинного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надлишку</a:t>
            </a:r>
            <a:r>
              <a:rPr lang="ru-RU" dirty="0"/>
              <a:t> 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en-US" dirty="0"/>
              <a:t>OH.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153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Катіони</a:t>
            </a:r>
            <a:r>
              <a:rPr lang="ru-RU" b="1" dirty="0"/>
              <a:t> </a:t>
            </a:r>
            <a:r>
              <a:rPr lang="ru-RU" b="1" dirty="0" err="1"/>
              <a:t>аргентуму</a:t>
            </a:r>
            <a:r>
              <a:rPr lang="ru-RU" b="1" dirty="0"/>
              <a:t> </a:t>
            </a:r>
            <a:r>
              <a:rPr lang="en-US" b="1" dirty="0"/>
              <a:t>Ag</a:t>
            </a:r>
            <a:r>
              <a:rPr lang="en-US" b="1" baseline="30000" dirty="0"/>
              <a:t>+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1.</a:t>
            </a:r>
            <a:r>
              <a:rPr lang="en-US" b="1" dirty="0"/>
              <a:t> </a:t>
            </a:r>
            <a:r>
              <a:rPr lang="en-US" b="1" i="1" dirty="0" err="1"/>
              <a:t>NaOH</a:t>
            </a:r>
            <a:r>
              <a:rPr lang="en-US" b="1" dirty="0"/>
              <a:t>. 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Ag</a:t>
            </a:r>
            <a:r>
              <a:rPr lang="en-US" baseline="30000" dirty="0"/>
              <a:t>+</a:t>
            </a:r>
            <a:r>
              <a:rPr lang="en-US" dirty="0"/>
              <a:t> </a:t>
            </a:r>
            <a:r>
              <a:rPr lang="ru-RU" dirty="0"/>
              <a:t>з лугами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білий</a:t>
            </a:r>
            <a:r>
              <a:rPr lang="ru-RU" dirty="0"/>
              <a:t> осад </a:t>
            </a:r>
            <a:r>
              <a:rPr lang="ru-RU" dirty="0" err="1"/>
              <a:t>гідроксиду</a:t>
            </a:r>
            <a:r>
              <a:rPr lang="ru-RU" dirty="0"/>
              <a:t> </a:t>
            </a:r>
            <a:r>
              <a:rPr lang="en-US" dirty="0" err="1"/>
              <a:t>AgOH</a:t>
            </a:r>
            <a:r>
              <a:rPr lang="en-US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розкладається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оксиду:</a:t>
            </a:r>
          </a:p>
          <a:p>
            <a:pPr marL="0" indent="0" algn="ctr">
              <a:buNone/>
            </a:pPr>
            <a:r>
              <a:rPr lang="en-US" dirty="0"/>
              <a:t>Ag</a:t>
            </a:r>
            <a:r>
              <a:rPr lang="en-US" baseline="30000" dirty="0"/>
              <a:t>+</a:t>
            </a:r>
            <a:r>
              <a:rPr lang="en-US" dirty="0"/>
              <a:t> + </a:t>
            </a:r>
            <a:r>
              <a:rPr lang="ru-RU" dirty="0"/>
              <a:t>ОН</a:t>
            </a:r>
            <a:r>
              <a:rPr lang="ru-RU" baseline="30000" dirty="0"/>
              <a:t>−</a:t>
            </a:r>
            <a:r>
              <a:rPr lang="ru-RU" dirty="0"/>
              <a:t> = </a:t>
            </a:r>
            <a:r>
              <a:rPr lang="en-US" dirty="0" err="1"/>
              <a:t>AgOH</a:t>
            </a:r>
            <a:r>
              <a:rPr lang="en-US" dirty="0"/>
              <a:t>↓</a:t>
            </a:r>
          </a:p>
          <a:p>
            <a:pPr marL="0" indent="0" algn="ctr">
              <a:buNone/>
            </a:pPr>
            <a:r>
              <a:rPr lang="en-US" dirty="0"/>
              <a:t>2 </a:t>
            </a:r>
            <a:r>
              <a:rPr lang="en-US" dirty="0" err="1"/>
              <a:t>AgOH</a:t>
            </a:r>
            <a:r>
              <a:rPr lang="en-US" dirty="0"/>
              <a:t>↓ = Ag</a:t>
            </a:r>
            <a:r>
              <a:rPr lang="en-US" baseline="-25000" dirty="0"/>
              <a:t>2</a:t>
            </a:r>
            <a:r>
              <a:rPr lang="en-US" dirty="0"/>
              <a:t>O↓ 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>
              <a:buNone/>
            </a:pPr>
            <a:r>
              <a:rPr lang="en-US" dirty="0"/>
              <a:t>2. </a:t>
            </a:r>
            <a:r>
              <a:rPr lang="ru-RU" b="1" i="1" dirty="0"/>
              <a:t>Йодид </a:t>
            </a:r>
            <a:r>
              <a:rPr lang="ru-RU" b="1" i="1" dirty="0" err="1"/>
              <a:t>калію</a:t>
            </a:r>
            <a:r>
              <a:rPr lang="ru-RU" b="1" i="1" dirty="0"/>
              <a:t> </a:t>
            </a:r>
            <a:r>
              <a:rPr lang="en-US" b="1" i="1" dirty="0"/>
              <a:t>KJ</a:t>
            </a:r>
            <a:r>
              <a:rPr lang="en-US" b="1" dirty="0"/>
              <a:t>. 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Ag</a:t>
            </a:r>
            <a:r>
              <a:rPr lang="en-US" baseline="30000" dirty="0"/>
              <a:t>+</a:t>
            </a:r>
            <a:r>
              <a:rPr lang="en-US" dirty="0"/>
              <a:t> </a:t>
            </a:r>
            <a:r>
              <a:rPr lang="ru-RU" dirty="0" err="1"/>
              <a:t>утворюють</a:t>
            </a:r>
            <a:r>
              <a:rPr lang="ru-RU" dirty="0"/>
              <a:t> осад </a:t>
            </a:r>
            <a:r>
              <a:rPr lang="ru-RU" dirty="0" err="1"/>
              <a:t>жовтого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en-US" dirty="0"/>
              <a:t>Ag</a:t>
            </a:r>
            <a:r>
              <a:rPr lang="en-US" baseline="30000" dirty="0"/>
              <a:t>+</a:t>
            </a:r>
            <a:r>
              <a:rPr lang="en-US" dirty="0"/>
              <a:t> + J</a:t>
            </a:r>
            <a:r>
              <a:rPr lang="en-US" baseline="30000" dirty="0"/>
              <a:t>−</a:t>
            </a:r>
            <a:r>
              <a:rPr lang="en-US" dirty="0"/>
              <a:t> = </a:t>
            </a:r>
            <a:r>
              <a:rPr lang="en-US" dirty="0" err="1"/>
              <a:t>AgJ</a:t>
            </a:r>
            <a:r>
              <a:rPr lang="en-US" dirty="0"/>
              <a:t>↓</a:t>
            </a:r>
          </a:p>
          <a:p>
            <a:pPr marL="0" indent="0">
              <a:buNone/>
            </a:pPr>
            <a:r>
              <a:rPr lang="en-US" dirty="0"/>
              <a:t>3. </a:t>
            </a:r>
            <a:r>
              <a:rPr lang="en-US" b="1" i="1" dirty="0"/>
              <a:t>NH</a:t>
            </a:r>
            <a:r>
              <a:rPr lang="en-US" b="1" i="1" baseline="-25000" dirty="0"/>
              <a:t>4</a:t>
            </a:r>
            <a:r>
              <a:rPr lang="en-US" b="1" i="1" dirty="0"/>
              <a:t>OH</a:t>
            </a:r>
            <a:r>
              <a:rPr lang="en-US" b="1" dirty="0"/>
              <a:t>. 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ru-RU" dirty="0" err="1"/>
              <a:t>аргентуму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з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аміаку</a:t>
            </a:r>
            <a:r>
              <a:rPr lang="ru-RU" dirty="0"/>
              <a:t> осад </a:t>
            </a:r>
            <a:r>
              <a:rPr lang="ru-RU" dirty="0" err="1"/>
              <a:t>гідроксиду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буріє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гідроксид</a:t>
            </a:r>
            <a:r>
              <a:rPr lang="ru-RU" dirty="0"/>
              <a:t> переходить в оксид, Осад </a:t>
            </a:r>
            <a:r>
              <a:rPr lang="ru-RU" dirty="0" err="1"/>
              <a:t>розчинний</a:t>
            </a:r>
            <a:r>
              <a:rPr lang="ru-RU" dirty="0"/>
              <a:t> в </a:t>
            </a:r>
            <a:r>
              <a:rPr lang="ru-RU" dirty="0" err="1"/>
              <a:t>надлишку</a:t>
            </a:r>
            <a:r>
              <a:rPr lang="ru-RU" dirty="0"/>
              <a:t> </a:t>
            </a:r>
            <a:r>
              <a:rPr lang="ru-RU" dirty="0" err="1"/>
              <a:t>аміаку</a:t>
            </a:r>
            <a:r>
              <a:rPr lang="ru-RU" dirty="0" smtClean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Ag</a:t>
            </a:r>
            <a:r>
              <a:rPr lang="en-US" baseline="30000" dirty="0" smtClean="0"/>
              <a:t>+</a:t>
            </a:r>
            <a:r>
              <a:rPr lang="en-US" dirty="0"/>
              <a:t> + </a:t>
            </a:r>
            <a:r>
              <a:rPr lang="en-US" dirty="0" smtClean="0"/>
              <a:t> NH</a:t>
            </a:r>
            <a:r>
              <a:rPr lang="en-US" baseline="-25000" dirty="0" smtClean="0"/>
              <a:t>4</a:t>
            </a:r>
            <a:r>
              <a:rPr lang="en-US" dirty="0" smtClean="0"/>
              <a:t>OH = </a:t>
            </a:r>
            <a:r>
              <a:rPr lang="en-US" dirty="0" err="1" smtClean="0"/>
              <a:t>AgOH</a:t>
            </a:r>
            <a:r>
              <a:rPr lang="en-US" dirty="0" smtClean="0"/>
              <a:t>↓ </a:t>
            </a:r>
            <a:r>
              <a:rPr lang="en-US" dirty="0"/>
              <a:t>+ </a:t>
            </a:r>
            <a:r>
              <a:rPr lang="en-US" dirty="0" smtClean="0"/>
              <a:t>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 smtClean="0"/>
              <a:t>+</a:t>
            </a:r>
          </a:p>
          <a:p>
            <a:pPr marL="0" indent="0" algn="ctr">
              <a:buNone/>
            </a:pPr>
            <a:r>
              <a:rPr lang="en-US" dirty="0"/>
              <a:t>2 </a:t>
            </a:r>
            <a:r>
              <a:rPr lang="en-US" dirty="0" err="1" smtClean="0"/>
              <a:t>AgOH</a:t>
            </a:r>
            <a:r>
              <a:rPr lang="en-US" dirty="0" smtClean="0"/>
              <a:t>↓ </a:t>
            </a:r>
            <a:r>
              <a:rPr lang="en-US" dirty="0"/>
              <a:t>= Ag</a:t>
            </a:r>
            <a:r>
              <a:rPr lang="en-US" baseline="-25000" dirty="0"/>
              <a:t>2</a:t>
            </a:r>
            <a:r>
              <a:rPr lang="en-US" dirty="0"/>
              <a:t>O↓ +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</a:p>
          <a:p>
            <a:pPr marL="0" indent="0" algn="ctr">
              <a:buNone/>
            </a:pPr>
            <a:r>
              <a:rPr lang="en-US" dirty="0"/>
              <a:t>Ag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dirty="0" smtClean="0"/>
              <a:t>↓</a:t>
            </a:r>
            <a:r>
              <a:rPr lang="en-US" dirty="0"/>
              <a:t> </a:t>
            </a:r>
            <a:r>
              <a:rPr lang="en-US" dirty="0" smtClean="0"/>
              <a:t>+2  NH</a:t>
            </a:r>
            <a:r>
              <a:rPr lang="en-US" baseline="-25000" dirty="0" smtClean="0"/>
              <a:t>4</a:t>
            </a:r>
            <a:r>
              <a:rPr lang="en-US" dirty="0" smtClean="0"/>
              <a:t>OH</a:t>
            </a:r>
            <a:r>
              <a:rPr lang="en-US" dirty="0"/>
              <a:t> </a:t>
            </a:r>
            <a:r>
              <a:rPr lang="en-US" dirty="0" smtClean="0"/>
              <a:t>= [Ag(NH</a:t>
            </a:r>
            <a:r>
              <a:rPr lang="en-US" baseline="-25000" dirty="0" smtClean="0"/>
              <a:t>3</a:t>
            </a:r>
            <a:r>
              <a:rPr lang="en-US" dirty="0" smtClean="0"/>
              <a:t> )</a:t>
            </a:r>
            <a:r>
              <a:rPr lang="en-US" baseline="-25000" dirty="0" smtClean="0"/>
              <a:t>2 </a:t>
            </a:r>
            <a:r>
              <a:rPr lang="en-US" dirty="0" smtClean="0"/>
              <a:t>]</a:t>
            </a:r>
            <a:r>
              <a:rPr lang="en-US" dirty="0"/>
              <a:t> </a:t>
            </a:r>
            <a:r>
              <a:rPr lang="en-US" baseline="30000" dirty="0" smtClean="0"/>
              <a:t>+</a:t>
            </a:r>
            <a:r>
              <a:rPr lang="en-US" dirty="0" smtClean="0"/>
              <a:t>  + 2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baseline="30000" dirty="0" smtClean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693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Лабораторна робота 3 </a:t>
            </a:r>
            <a:br>
              <a:rPr lang="uk-UA" dirty="0" smtClean="0"/>
            </a:b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третьої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27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7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27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Ba</a:t>
            </a:r>
            <a:r>
              <a:rPr lang="en-US" sz="27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Н</a:t>
            </a:r>
            <a:r>
              <a:rPr lang="ru-RU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кислотах: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/>
              <a:t> =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CaSO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/>
              <a:t> ↓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/>
              <a:t> =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BaSO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/>
              <a:t> ↓ 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Стронцій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продуктах, тому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2 − 3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aCl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 –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пересичені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такому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тримаючи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краном з холодною водою).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030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3367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Катіони</a:t>
            </a:r>
            <a:r>
              <a:rPr lang="ru-RU" b="1" dirty="0"/>
              <a:t> </a:t>
            </a:r>
            <a:r>
              <a:rPr lang="ru-RU" b="1" dirty="0" err="1"/>
              <a:t>барію</a:t>
            </a:r>
            <a:r>
              <a:rPr lang="ru-RU" b="1" dirty="0"/>
              <a:t> Ва</a:t>
            </a:r>
            <a:r>
              <a:rPr lang="ru-RU" b="1" baseline="30000" dirty="0"/>
              <a:t>2+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</a:t>
            </a:r>
            <a:r>
              <a:rPr lang="ru-RU" b="1" dirty="0"/>
              <a:t> </a:t>
            </a:r>
            <a:r>
              <a:rPr lang="ru-RU" b="1" i="1" dirty="0" err="1"/>
              <a:t>Біхромат</a:t>
            </a:r>
            <a:r>
              <a:rPr lang="ru-RU" b="1" i="1" dirty="0"/>
              <a:t> </a:t>
            </a:r>
            <a:r>
              <a:rPr lang="ru-RU" b="1" i="1" dirty="0" err="1"/>
              <a:t>калію</a:t>
            </a:r>
            <a:r>
              <a:rPr lang="ru-RU" b="1" i="1" dirty="0"/>
              <a:t> </a:t>
            </a:r>
            <a:r>
              <a:rPr lang="en-US" b="1" i="1" dirty="0"/>
              <a:t>K</a:t>
            </a:r>
            <a:r>
              <a:rPr lang="en-US" b="1" i="1" baseline="-25000" dirty="0"/>
              <a:t>2</a:t>
            </a:r>
            <a:r>
              <a:rPr lang="en-US" b="1" i="1" dirty="0"/>
              <a:t>Cr</a:t>
            </a:r>
            <a:r>
              <a:rPr lang="en-US" b="1" i="1" baseline="-25000" dirty="0"/>
              <a:t>2</a:t>
            </a:r>
            <a:r>
              <a:rPr lang="en-US" b="1" i="1" dirty="0"/>
              <a:t>O</a:t>
            </a:r>
            <a:r>
              <a:rPr lang="en-US" b="1" i="1" baseline="-25000" dirty="0"/>
              <a:t>7</a:t>
            </a:r>
            <a:r>
              <a:rPr lang="en-US" dirty="0"/>
              <a:t> (</a:t>
            </a:r>
            <a:r>
              <a:rPr lang="ru-RU" dirty="0" err="1"/>
              <a:t>діхромат</a:t>
            </a:r>
            <a:r>
              <a:rPr lang="ru-RU" dirty="0"/>
              <a:t> </a:t>
            </a:r>
            <a:r>
              <a:rPr lang="ru-RU" dirty="0" err="1"/>
              <a:t>калію</a:t>
            </a:r>
            <a:r>
              <a:rPr lang="ru-RU" dirty="0"/>
              <a:t>) </a:t>
            </a:r>
            <a:r>
              <a:rPr lang="ru-RU" dirty="0" err="1"/>
              <a:t>утворює</a:t>
            </a:r>
            <a:r>
              <a:rPr lang="ru-RU" dirty="0"/>
              <a:t> з </a:t>
            </a:r>
            <a:r>
              <a:rPr lang="ru-RU" dirty="0" err="1"/>
              <a:t>іонами</a:t>
            </a:r>
            <a:r>
              <a:rPr lang="ru-RU" dirty="0"/>
              <a:t> Ва</a:t>
            </a:r>
            <a:r>
              <a:rPr lang="ru-RU" baseline="30000" dirty="0"/>
              <a:t>2+</a:t>
            </a:r>
            <a:r>
              <a:rPr lang="ru-RU" dirty="0"/>
              <a:t> </a:t>
            </a:r>
            <a:r>
              <a:rPr lang="ru-RU" dirty="0" err="1"/>
              <a:t>жовтий</a:t>
            </a:r>
            <a:r>
              <a:rPr lang="ru-RU" dirty="0"/>
              <a:t> </a:t>
            </a:r>
            <a:r>
              <a:rPr lang="ru-RU" dirty="0" err="1"/>
              <a:t>кристалічний</a:t>
            </a:r>
            <a:r>
              <a:rPr lang="ru-RU" dirty="0"/>
              <a:t> осад </a:t>
            </a:r>
            <a:r>
              <a:rPr lang="ru-RU" b="1" i="1" dirty="0"/>
              <a:t>хромату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ru-RU" dirty="0"/>
              <a:t>2 </a:t>
            </a:r>
            <a:r>
              <a:rPr lang="en-US" dirty="0"/>
              <a:t>Ba</a:t>
            </a:r>
            <a:r>
              <a:rPr lang="en-US" baseline="30000" dirty="0"/>
              <a:t>2+</a:t>
            </a:r>
            <a:r>
              <a:rPr lang="en-US" dirty="0"/>
              <a:t> + Cr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baseline="30000" dirty="0"/>
              <a:t>2−</a:t>
            </a:r>
            <a:r>
              <a:rPr lang="en-US" dirty="0"/>
              <a:t> + H</a:t>
            </a:r>
            <a:r>
              <a:rPr lang="en-US" baseline="-25000" dirty="0"/>
              <a:t>2</a:t>
            </a:r>
            <a:r>
              <a:rPr lang="en-US" dirty="0"/>
              <a:t>O </a:t>
            </a:r>
            <a:r>
              <a:rPr lang="ru-RU" dirty="0"/>
              <a:t>=</a:t>
            </a:r>
            <a:r>
              <a:rPr lang="en-US" dirty="0" smtClean="0"/>
              <a:t> </a:t>
            </a:r>
            <a:r>
              <a:rPr lang="en-US" dirty="0"/>
              <a:t>2 </a:t>
            </a:r>
            <a:r>
              <a:rPr lang="en-US" dirty="0" smtClean="0"/>
              <a:t>BaCrO</a:t>
            </a:r>
            <a:r>
              <a:rPr lang="en-US" baseline="-25000" dirty="0" smtClean="0"/>
              <a:t>4</a:t>
            </a:r>
            <a:r>
              <a:rPr lang="ru-RU" dirty="0" smtClean="0"/>
              <a:t> </a:t>
            </a:r>
            <a:r>
              <a:rPr lang="ru-RU" dirty="0"/>
              <a:t>↓</a:t>
            </a:r>
            <a:r>
              <a:rPr lang="en-US" dirty="0" smtClean="0"/>
              <a:t> </a:t>
            </a:r>
            <a:r>
              <a:rPr lang="en-US" dirty="0"/>
              <a:t>+ 2 H</a:t>
            </a:r>
            <a:r>
              <a:rPr lang="en-US" baseline="30000" dirty="0"/>
              <a:t>+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сильних</a:t>
            </a:r>
            <a:r>
              <a:rPr lang="ru-RU" dirty="0"/>
              <a:t> кислотах, але не </a:t>
            </a:r>
            <a:r>
              <a:rPr lang="ru-RU" dirty="0" err="1"/>
              <a:t>розчиняється</a:t>
            </a:r>
            <a:r>
              <a:rPr lang="ru-RU" dirty="0"/>
              <a:t> в </a:t>
            </a:r>
            <a:r>
              <a:rPr lang="ru-RU" dirty="0" err="1"/>
              <a:t>оцтовій</a:t>
            </a:r>
            <a:r>
              <a:rPr lang="ru-RU" dirty="0"/>
              <a:t> </a:t>
            </a:r>
            <a:r>
              <a:rPr lang="ru-RU" dirty="0" err="1"/>
              <a:t>кислоті</a:t>
            </a:r>
            <a:r>
              <a:rPr lang="ru-RU" dirty="0"/>
              <a:t>. Як видно з </a:t>
            </a:r>
            <a:r>
              <a:rPr lang="ru-RU" dirty="0" err="1"/>
              <a:t>рівняння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, при </a:t>
            </a:r>
            <a:r>
              <a:rPr lang="ru-RU" dirty="0" err="1"/>
              <a:t>перетворениі</a:t>
            </a:r>
            <a:r>
              <a:rPr lang="ru-RU" dirty="0"/>
              <a:t> </a:t>
            </a:r>
            <a:r>
              <a:rPr lang="ru-RU" dirty="0" err="1"/>
              <a:t>діхромату</a:t>
            </a:r>
            <a:r>
              <a:rPr lang="ru-RU" dirty="0"/>
              <a:t> у хромат у </a:t>
            </a:r>
            <a:r>
              <a:rPr lang="ru-RU" dirty="0" err="1"/>
              <a:t>розчині</a:t>
            </a:r>
            <a:r>
              <a:rPr lang="ru-RU" dirty="0"/>
              <a:t> </a:t>
            </a:r>
            <a:r>
              <a:rPr lang="ru-RU" dirty="0" err="1"/>
              <a:t>з’являється</a:t>
            </a:r>
            <a:r>
              <a:rPr lang="ru-RU" dirty="0"/>
              <a:t> сильна кислота (</a:t>
            </a:r>
            <a:r>
              <a:rPr lang="ru-RU" dirty="0" err="1"/>
              <a:t>вільні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Н</a:t>
            </a:r>
            <a:r>
              <a:rPr lang="ru-RU" baseline="30000" dirty="0"/>
              <a:t>+</a:t>
            </a:r>
            <a:r>
              <a:rPr lang="ru-RU" dirty="0"/>
              <a:t>), яка </a:t>
            </a:r>
            <a:r>
              <a:rPr lang="ru-RU" dirty="0" err="1"/>
              <a:t>спричиняє</a:t>
            </a:r>
            <a:r>
              <a:rPr lang="ru-RU" dirty="0"/>
              <a:t> </a:t>
            </a:r>
            <a:r>
              <a:rPr lang="ru-RU" dirty="0" err="1"/>
              <a:t>зворотню</a:t>
            </a:r>
            <a:r>
              <a:rPr lang="ru-RU" dirty="0"/>
              <a:t> </a:t>
            </a:r>
            <a:r>
              <a:rPr lang="ru-RU" dirty="0" err="1"/>
              <a:t>реакцію</a:t>
            </a:r>
            <a:r>
              <a:rPr lang="ru-RU" dirty="0"/>
              <a:t> – </a:t>
            </a:r>
            <a:r>
              <a:rPr lang="ru-RU" dirty="0" err="1"/>
              <a:t>розчинення</a:t>
            </a:r>
            <a:r>
              <a:rPr lang="ru-RU" dirty="0"/>
              <a:t> осаду. Для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осадження</a:t>
            </a:r>
            <a:r>
              <a:rPr lang="ru-RU" dirty="0"/>
              <a:t> </a:t>
            </a:r>
            <a:r>
              <a:rPr lang="en-US" dirty="0"/>
              <a:t>Ba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змістити</a:t>
            </a:r>
            <a:r>
              <a:rPr lang="ru-RU" dirty="0"/>
              <a:t> </a:t>
            </a:r>
            <a:r>
              <a:rPr lang="ru-RU" dirty="0" err="1"/>
              <a:t>рівновагу</a:t>
            </a:r>
            <a:r>
              <a:rPr lang="ru-RU" dirty="0"/>
              <a:t> вправо, </a:t>
            </a:r>
            <a:r>
              <a:rPr lang="ru-RU" dirty="0" err="1"/>
              <a:t>зв’язуючи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Н</a:t>
            </a:r>
            <a:r>
              <a:rPr lang="ru-RU" baseline="30000" dirty="0"/>
              <a:t>+</a:t>
            </a:r>
            <a:r>
              <a:rPr lang="ru-RU" dirty="0"/>
              <a:t> </a:t>
            </a:r>
            <a:r>
              <a:rPr lang="ru-RU" b="1" i="1" dirty="0"/>
              <a:t>ацетатом </a:t>
            </a:r>
            <a:r>
              <a:rPr lang="ru-RU" b="1" i="1" dirty="0" err="1"/>
              <a:t>натрію</a:t>
            </a:r>
            <a:r>
              <a:rPr lang="ru-RU" dirty="0"/>
              <a:t> у </a:t>
            </a:r>
            <a:r>
              <a:rPr lang="ru-RU" dirty="0" err="1"/>
              <a:t>молекули</a:t>
            </a:r>
            <a:r>
              <a:rPr lang="ru-RU" dirty="0"/>
              <a:t> </a:t>
            </a:r>
            <a:r>
              <a:rPr lang="ru-RU" dirty="0" err="1"/>
              <a:t>слабкої</a:t>
            </a:r>
            <a:r>
              <a:rPr lang="ru-RU" dirty="0"/>
              <a:t> </a:t>
            </a:r>
            <a:r>
              <a:rPr lang="ru-RU" dirty="0" err="1"/>
              <a:t>оцтової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, яка не </a:t>
            </a:r>
            <a:r>
              <a:rPr lang="ru-RU" dirty="0" err="1"/>
              <a:t>заважає</a:t>
            </a:r>
            <a:r>
              <a:rPr lang="ru-RU" dirty="0"/>
              <a:t> </a:t>
            </a:r>
            <a:r>
              <a:rPr lang="ru-RU" dirty="0" err="1"/>
              <a:t>осадженню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 + CH</a:t>
            </a:r>
            <a:r>
              <a:rPr lang="en-US" baseline="-25000" dirty="0"/>
              <a:t>3</a:t>
            </a:r>
            <a:r>
              <a:rPr lang="en-US" dirty="0"/>
              <a:t>COO</a:t>
            </a:r>
            <a:r>
              <a:rPr lang="en-US" baseline="30000" dirty="0"/>
              <a:t>−</a:t>
            </a:r>
            <a:r>
              <a:rPr lang="en-US" dirty="0"/>
              <a:t> </a:t>
            </a:r>
            <a:r>
              <a:rPr lang="ru-RU" dirty="0"/>
              <a:t> =</a:t>
            </a:r>
            <a:r>
              <a:rPr lang="en-US" dirty="0" smtClean="0"/>
              <a:t> 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COOH</a:t>
            </a:r>
          </a:p>
          <a:p>
            <a:pPr marL="0" indent="0">
              <a:buNone/>
            </a:pPr>
            <a:r>
              <a:rPr lang="ru-RU" b="1" i="1" dirty="0" err="1"/>
              <a:t>Виконання</a:t>
            </a:r>
            <a:r>
              <a:rPr lang="ru-RU" b="1" i="1" dirty="0"/>
              <a:t>:</a:t>
            </a:r>
            <a:r>
              <a:rPr lang="ru-RU" b="1" dirty="0"/>
              <a:t> у 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2 – 3 </a:t>
            </a:r>
            <a:r>
              <a:rPr lang="ru-RU" dirty="0" err="1"/>
              <a:t>краплі</a:t>
            </a:r>
            <a:r>
              <a:rPr lang="ru-RU" dirty="0"/>
              <a:t> 0,5 н.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барію</a:t>
            </a:r>
            <a:r>
              <a:rPr lang="ru-RU" dirty="0"/>
              <a:t> (</a:t>
            </a:r>
            <a:r>
              <a:rPr lang="ru-RU" dirty="0" err="1"/>
              <a:t>Ва</a:t>
            </a:r>
            <a:r>
              <a:rPr lang="ru-RU" dirty="0"/>
              <a:t>(</a:t>
            </a:r>
            <a:r>
              <a:rPr lang="en-US" dirty="0"/>
              <a:t>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 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en-US" dirty="0"/>
              <a:t>BaCl</a:t>
            </a:r>
            <a:r>
              <a:rPr lang="en-US" baseline="-25000" dirty="0"/>
              <a:t>2</a:t>
            </a:r>
            <a:r>
              <a:rPr lang="en-US" dirty="0"/>
              <a:t>), </a:t>
            </a:r>
            <a:r>
              <a:rPr lang="ru-RU" dirty="0"/>
              <a:t>і </a:t>
            </a:r>
            <a:r>
              <a:rPr lang="ru-RU" dirty="0" err="1"/>
              <a:t>додати</a:t>
            </a:r>
            <a:r>
              <a:rPr lang="ru-RU" dirty="0"/>
              <a:t> 3 – 4 </a:t>
            </a:r>
            <a:r>
              <a:rPr lang="ru-RU" dirty="0" err="1"/>
              <a:t>краплі</a:t>
            </a:r>
            <a:r>
              <a:rPr lang="ru-RU" dirty="0"/>
              <a:t> 0,5 н.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Cr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незначної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лимонно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осаду. </a:t>
            </a:r>
            <a:r>
              <a:rPr lang="ru-RU" dirty="0" err="1"/>
              <a:t>Додати</a:t>
            </a:r>
            <a:r>
              <a:rPr lang="ru-RU" dirty="0"/>
              <a:t> 2 – 3 </a:t>
            </a:r>
            <a:r>
              <a:rPr lang="ru-RU" dirty="0" err="1"/>
              <a:t>краплі</a:t>
            </a:r>
            <a:r>
              <a:rPr lang="ru-RU" dirty="0"/>
              <a:t> 1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COONa </a:t>
            </a:r>
            <a:r>
              <a:rPr lang="ru-RU" dirty="0"/>
              <a:t>і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різке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жовтого</a:t>
            </a:r>
            <a:r>
              <a:rPr lang="ru-RU" dirty="0"/>
              <a:t> осаду.</a:t>
            </a:r>
          </a:p>
          <a:p>
            <a:pPr marL="0" indent="0">
              <a:buNone/>
            </a:pPr>
            <a:r>
              <a:rPr lang="ru-RU" dirty="0" err="1" smtClean="0"/>
              <a:t>Катіони</a:t>
            </a:r>
            <a:r>
              <a:rPr lang="ru-RU" dirty="0" smtClean="0"/>
              <a:t> </a:t>
            </a:r>
            <a:r>
              <a:rPr lang="ru-RU" dirty="0" err="1"/>
              <a:t>кальцію</a:t>
            </a:r>
            <a:r>
              <a:rPr lang="ru-RU" dirty="0"/>
              <a:t> та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аналітичної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не </a:t>
            </a:r>
            <a:r>
              <a:rPr lang="ru-RU" dirty="0" err="1"/>
              <a:t>заважають</a:t>
            </a:r>
            <a:r>
              <a:rPr lang="ru-RU" dirty="0"/>
              <a:t>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.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самий</a:t>
            </a:r>
            <a:r>
              <a:rPr lang="ru-RU" dirty="0"/>
              <a:t> осад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 </a:t>
            </a:r>
            <a:r>
              <a:rPr lang="en-US" b="1" dirty="0"/>
              <a:t>Pb</a:t>
            </a:r>
            <a:r>
              <a:rPr lang="en-US" b="1" baseline="30000" dirty="0"/>
              <a:t>2+</a:t>
            </a:r>
            <a:r>
              <a:rPr lang="en-US" dirty="0"/>
              <a:t>, </a:t>
            </a:r>
            <a:r>
              <a:rPr lang="ru-RU" dirty="0" err="1"/>
              <a:t>якщо</a:t>
            </a:r>
            <a:r>
              <a:rPr lang="ru-RU" dirty="0"/>
              <a:t> вони </a:t>
            </a:r>
            <a:r>
              <a:rPr lang="ru-RU" dirty="0" err="1"/>
              <a:t>присутні</a:t>
            </a:r>
            <a:r>
              <a:rPr lang="ru-RU" dirty="0"/>
              <a:t> у </a:t>
            </a:r>
            <a:r>
              <a:rPr lang="ru-RU" dirty="0" err="1"/>
              <a:t>розчині</a:t>
            </a:r>
            <a:r>
              <a:rPr lang="ru-RU" dirty="0"/>
              <a:t>. Але </a:t>
            </a:r>
            <a:r>
              <a:rPr lang="en-US" dirty="0" smtClean="0"/>
              <a:t>PbCrO</a:t>
            </a:r>
            <a:r>
              <a:rPr lang="en-US" baseline="-25000" dirty="0" smtClean="0"/>
              <a:t>4</a:t>
            </a:r>
            <a:r>
              <a:rPr lang="en-US" dirty="0" smtClean="0"/>
              <a:t>, </a:t>
            </a:r>
            <a:r>
              <a:rPr lang="ru-RU" dirty="0"/>
              <a:t>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en-US" dirty="0"/>
              <a:t>CrO</a:t>
            </a:r>
            <a:r>
              <a:rPr lang="en-US" baseline="-25000" dirty="0"/>
              <a:t>4</a:t>
            </a:r>
            <a:r>
              <a:rPr lang="en-US" dirty="0"/>
              <a:t>, </a:t>
            </a:r>
            <a:r>
              <a:rPr lang="ru-RU" dirty="0" err="1"/>
              <a:t>розчиняється</a:t>
            </a:r>
            <a:r>
              <a:rPr lang="ru-RU" dirty="0"/>
              <a:t> у лугах при </a:t>
            </a:r>
            <a:r>
              <a:rPr lang="ru-RU" dirty="0" err="1"/>
              <a:t>нагріванні</a:t>
            </a:r>
            <a:r>
              <a:rPr lang="ru-RU" dirty="0"/>
              <a:t>.</a:t>
            </a:r>
          </a:p>
          <a:p>
            <a:pPr algn="just">
              <a:buNone/>
            </a:pPr>
            <a:endParaRPr lang="uk-UA" sz="1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Катіони</a:t>
            </a:r>
            <a:r>
              <a:rPr lang="ru-RU" b="1" dirty="0"/>
              <a:t> </a:t>
            </a:r>
            <a:r>
              <a:rPr lang="ru-RU" b="1" dirty="0" err="1"/>
              <a:t>кальцію</a:t>
            </a:r>
            <a:r>
              <a:rPr lang="ru-RU" b="1" dirty="0"/>
              <a:t> Са</a:t>
            </a:r>
            <a:r>
              <a:rPr lang="ru-RU" b="1" baseline="30000" dirty="0"/>
              <a:t>2+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</a:t>
            </a:r>
            <a:r>
              <a:rPr lang="ru-RU" b="1" dirty="0"/>
              <a:t> </a:t>
            </a:r>
            <a:r>
              <a:rPr lang="ru-RU" b="1" i="1" dirty="0"/>
              <a:t>Оксалат </a:t>
            </a:r>
            <a:r>
              <a:rPr lang="ru-RU" b="1" i="1" dirty="0" err="1"/>
              <a:t>амонію</a:t>
            </a:r>
            <a:r>
              <a:rPr lang="ru-RU" b="1" i="1" dirty="0"/>
              <a:t> (</a:t>
            </a:r>
            <a:r>
              <a:rPr lang="en-US" b="1" i="1" dirty="0"/>
              <a:t>NH</a:t>
            </a:r>
            <a:r>
              <a:rPr lang="en-US" b="1" i="1" baseline="-25000" dirty="0"/>
              <a:t>4</a:t>
            </a:r>
            <a:r>
              <a:rPr lang="en-US" b="1" i="1" dirty="0"/>
              <a:t>)</a:t>
            </a:r>
            <a:r>
              <a:rPr lang="en-US" b="1" i="1" baseline="-25000" dirty="0"/>
              <a:t>2</a:t>
            </a:r>
            <a:r>
              <a:rPr lang="en-US" b="1" i="1" dirty="0"/>
              <a:t>C</a:t>
            </a:r>
            <a:r>
              <a:rPr lang="en-US" b="1" i="1" baseline="-25000" dirty="0"/>
              <a:t>2</a:t>
            </a:r>
            <a:r>
              <a:rPr lang="en-US" b="1" i="1" dirty="0"/>
              <a:t>O</a:t>
            </a:r>
            <a:r>
              <a:rPr lang="en-US" b="1" i="1" baseline="-25000" dirty="0"/>
              <a:t>4</a:t>
            </a:r>
            <a:r>
              <a:rPr lang="en-US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кальцій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</a:t>
            </a:r>
            <a:r>
              <a:rPr lang="ru-RU" dirty="0" err="1"/>
              <a:t>кристалічного</a:t>
            </a:r>
            <a:r>
              <a:rPr lang="ru-RU" dirty="0"/>
              <a:t> осаду оксалату </a:t>
            </a:r>
            <a:r>
              <a:rPr lang="ru-RU" dirty="0" err="1"/>
              <a:t>кальцію</a:t>
            </a:r>
            <a:r>
              <a:rPr lang="ru-RU" dirty="0"/>
              <a:t>:</a:t>
            </a:r>
          </a:p>
          <a:p>
            <a:pPr marL="0" indent="0" algn="ctr">
              <a:buNone/>
            </a:pPr>
            <a:r>
              <a:rPr lang="en-US" dirty="0"/>
              <a:t>Ca</a:t>
            </a:r>
            <a:r>
              <a:rPr lang="en-US" baseline="30000" dirty="0"/>
              <a:t>2+</a:t>
            </a:r>
            <a:r>
              <a:rPr lang="en-US" dirty="0"/>
              <a:t> + C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baseline="30000" dirty="0"/>
              <a:t>2−</a:t>
            </a:r>
            <a:r>
              <a:rPr lang="en-US" dirty="0"/>
              <a:t> = </a:t>
            </a:r>
            <a:r>
              <a:rPr lang="en-US" dirty="0" smtClean="0"/>
              <a:t>CaC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4</a:t>
            </a:r>
            <a:r>
              <a:rPr lang="ru-RU" dirty="0" smtClean="0"/>
              <a:t>↓</a:t>
            </a:r>
            <a:r>
              <a:rPr lang="en-US" dirty="0" smtClean="0"/>
              <a:t>,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розчиняється</a:t>
            </a:r>
            <a:r>
              <a:rPr lang="ru-RU" dirty="0"/>
              <a:t> у </a:t>
            </a:r>
            <a:r>
              <a:rPr lang="ru-RU" dirty="0" err="1"/>
              <a:t>сильних</a:t>
            </a:r>
            <a:r>
              <a:rPr lang="ru-RU" dirty="0"/>
              <a:t> кислотах і не </a:t>
            </a:r>
            <a:r>
              <a:rPr lang="ru-RU" dirty="0" err="1"/>
              <a:t>розчиняється</a:t>
            </a:r>
            <a:r>
              <a:rPr lang="ru-RU" dirty="0"/>
              <a:t> в </a:t>
            </a:r>
            <a:r>
              <a:rPr lang="ru-RU" dirty="0" err="1"/>
              <a:t>оцтовій</a:t>
            </a:r>
            <a:r>
              <a:rPr lang="ru-RU" dirty="0"/>
              <a:t> </a:t>
            </a:r>
            <a:r>
              <a:rPr lang="ru-RU" dirty="0" err="1"/>
              <a:t>кислоті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 err="1" smtClean="0"/>
              <a:t>Виконання</a:t>
            </a:r>
            <a:r>
              <a:rPr lang="ru-RU" b="1" i="1" dirty="0"/>
              <a:t>:</a:t>
            </a:r>
            <a:r>
              <a:rPr lang="ru-RU" b="1" dirty="0"/>
              <a:t> у 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1 – 2 </a:t>
            </a:r>
            <a:r>
              <a:rPr lang="ru-RU" dirty="0" err="1"/>
              <a:t>краплі</a:t>
            </a:r>
            <a:r>
              <a:rPr lang="ru-RU" dirty="0"/>
              <a:t> 0,5 н.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(</a:t>
            </a:r>
            <a:r>
              <a:rPr lang="ru-RU" dirty="0" err="1"/>
              <a:t>Са</a:t>
            </a:r>
            <a:r>
              <a:rPr lang="ru-RU" dirty="0"/>
              <a:t>(</a:t>
            </a:r>
            <a:r>
              <a:rPr lang="en-US" dirty="0"/>
              <a:t>NO</a:t>
            </a:r>
            <a:r>
              <a:rPr lang="en-US" baseline="-25000" dirty="0"/>
              <a:t>3 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 </a:t>
            </a:r>
            <a:r>
              <a:rPr lang="ru-RU" dirty="0" err="1"/>
              <a:t>або</a:t>
            </a:r>
            <a:r>
              <a:rPr lang="ru-RU" dirty="0"/>
              <a:t> С</a:t>
            </a:r>
            <a:r>
              <a:rPr lang="en-US" dirty="0"/>
              <a:t>aCl</a:t>
            </a:r>
            <a:r>
              <a:rPr lang="en-US" baseline="-25000" dirty="0"/>
              <a:t>2</a:t>
            </a:r>
            <a:r>
              <a:rPr lang="en-US" dirty="0"/>
              <a:t>), </a:t>
            </a:r>
            <a:r>
              <a:rPr lang="ru-RU" dirty="0"/>
              <a:t>і </a:t>
            </a:r>
            <a:r>
              <a:rPr lang="ru-RU" dirty="0" err="1"/>
              <a:t>додати</a:t>
            </a:r>
            <a:r>
              <a:rPr lang="ru-RU" dirty="0"/>
              <a:t> 2 – 3 </a:t>
            </a:r>
            <a:r>
              <a:rPr lang="ru-RU" dirty="0" err="1"/>
              <a:t>краплі</a:t>
            </a:r>
            <a:r>
              <a:rPr lang="ru-RU" dirty="0"/>
              <a:t> 0,5 н. </a:t>
            </a:r>
            <a:r>
              <a:rPr lang="ru-RU" dirty="0" err="1"/>
              <a:t>розчину</a:t>
            </a:r>
            <a:r>
              <a:rPr lang="ru-RU" dirty="0"/>
              <a:t> (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C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осаду.</a:t>
            </a:r>
          </a:p>
          <a:p>
            <a:pPr marL="0" indent="0">
              <a:buNone/>
            </a:pPr>
            <a:r>
              <a:rPr lang="ru-RU" dirty="0" err="1" smtClean="0"/>
              <a:t>Катіони</a:t>
            </a:r>
            <a:r>
              <a:rPr lang="ru-RU" dirty="0" smtClean="0"/>
              <a:t> </a:t>
            </a:r>
            <a:r>
              <a:rPr lang="ru-RU" dirty="0" err="1"/>
              <a:t>барію</a:t>
            </a:r>
            <a:r>
              <a:rPr lang="ru-RU" dirty="0"/>
              <a:t> </a:t>
            </a:r>
            <a:r>
              <a:rPr lang="ru-RU" dirty="0" err="1"/>
              <a:t>утворюють</a:t>
            </a:r>
            <a:r>
              <a:rPr lang="ru-RU" dirty="0"/>
              <a:t> з оксалатом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самий</a:t>
            </a:r>
            <a:r>
              <a:rPr lang="ru-RU" dirty="0"/>
              <a:t> </a:t>
            </a:r>
            <a:r>
              <a:rPr lang="ru-RU" dirty="0" err="1"/>
              <a:t>білий</a:t>
            </a:r>
            <a:r>
              <a:rPr lang="ru-RU" dirty="0"/>
              <a:t> осад і </a:t>
            </a:r>
            <a:r>
              <a:rPr lang="ru-RU" dirty="0" err="1"/>
              <a:t>заважають</a:t>
            </a:r>
            <a:r>
              <a:rPr lang="ru-RU" dirty="0"/>
              <a:t> </a:t>
            </a:r>
            <a:r>
              <a:rPr lang="ru-RU" dirty="0" err="1"/>
              <a:t>виконанню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на </a:t>
            </a:r>
            <a:r>
              <a:rPr lang="ru-RU" dirty="0" err="1"/>
              <a:t>кальцій</a:t>
            </a:r>
            <a:r>
              <a:rPr lang="ru-RU" dirty="0"/>
              <a:t> у </a:t>
            </a:r>
            <a:r>
              <a:rPr lang="ru-RU" dirty="0" err="1"/>
              <a:t>досліджуваному</a:t>
            </a:r>
            <a:r>
              <a:rPr lang="ru-RU" dirty="0"/>
              <a:t> </a:t>
            </a:r>
            <a:r>
              <a:rPr lang="ru-RU" dirty="0" err="1"/>
              <a:t>розчині</a:t>
            </a:r>
            <a:r>
              <a:rPr lang="ru-RU" dirty="0"/>
              <a:t>. Тому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Ва</a:t>
            </a:r>
            <a:r>
              <a:rPr lang="ru-RU" baseline="30000" dirty="0"/>
              <a:t>2+</a:t>
            </a:r>
            <a:r>
              <a:rPr lang="ru-RU" dirty="0"/>
              <a:t> 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Cr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  <a:r>
              <a:rPr lang="en-US" dirty="0"/>
              <a:t> </a:t>
            </a:r>
            <a:r>
              <a:rPr lang="ru-RU" dirty="0"/>
              <a:t>і </a:t>
            </a:r>
            <a:r>
              <a:rPr lang="ru-RU" dirty="0" err="1"/>
              <a:t>відокремити</a:t>
            </a:r>
            <a:r>
              <a:rPr lang="ru-RU" dirty="0"/>
              <a:t> осад, а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потім</a:t>
            </a:r>
            <a:r>
              <a:rPr lang="ru-RU" dirty="0"/>
              <a:t> до </a:t>
            </a:r>
            <a:r>
              <a:rPr lang="ru-RU" dirty="0" err="1"/>
              <a:t>розчину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 </a:t>
            </a:r>
            <a:r>
              <a:rPr lang="ru-RU" dirty="0" err="1"/>
              <a:t>іони</a:t>
            </a:r>
            <a:r>
              <a:rPr lang="ru-RU" dirty="0"/>
              <a:t> Ва</a:t>
            </a:r>
            <a:r>
              <a:rPr lang="ru-RU" baseline="30000" dirty="0"/>
              <a:t>2+</a:t>
            </a:r>
            <a:r>
              <a:rPr lang="ru-RU" dirty="0"/>
              <a:t>, </a:t>
            </a:r>
            <a:r>
              <a:rPr lang="ru-RU" dirty="0" err="1"/>
              <a:t>додавати</a:t>
            </a:r>
            <a:r>
              <a:rPr lang="ru-RU" dirty="0"/>
              <a:t> (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C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4 </a:t>
            </a:r>
            <a:r>
              <a:rPr lang="ru-RU" dirty="0"/>
              <a:t>і </a:t>
            </a:r>
            <a:r>
              <a:rPr lang="ru-RU" dirty="0" err="1"/>
              <a:t>відкривати</a:t>
            </a:r>
            <a:r>
              <a:rPr lang="ru-RU" dirty="0"/>
              <a:t> Са</a:t>
            </a:r>
            <a:r>
              <a:rPr lang="ru-RU" baseline="30000" dirty="0"/>
              <a:t>2+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986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AutoNum type="arabicPeriod"/>
            </a:pPr>
            <a:endParaRPr lang="uk-UA" dirty="0" smtClean="0"/>
          </a:p>
          <a:p>
            <a:pPr marL="417150" indent="-51435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і задачі аналітичної хімії. Значення аналітичної хімії у підготовці провізорів-аналітиків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17150" indent="-514350" algn="just">
              <a:spcBef>
                <a:spcPts val="0"/>
              </a:spcBef>
              <a:buFont typeface="Arial" pitchFamily="34" charset="0"/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 якісного хімічного аналізу. Класифікація методів якісного аналізу (частковий та систематичний, по кількості речовини, що визначають і способу виконання: </a:t>
            </a:r>
            <a:r>
              <a:rPr lang="uk-UA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мікрокристалоскопічний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краплинний аналіз, реакції забарвлення полум'я).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Font typeface="Arial" pitchFamily="34" charset="0"/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 властивості речовин і аналітичні реакції. Вимоги до аналітичних реакцій. Типи аналітичних реакцій.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Font typeface="Arial" pitchFamily="34" charset="0"/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Загальні, групові та специфічні реагенти.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AutoNum type="arabicPeriod"/>
            </a:pP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 катіонів по групах: сульфідна, </a:t>
            </a:r>
            <a:r>
              <a:rPr lang="uk-UA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аміачно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-фосфатна та кислотно-основна. Критерії, що лежать в основі розділення катіонів на групи. Групові реагенти, вимоги до них, роль групових реагентів при аналізі суміші катіонів. Переваги та недоліки цих класифікацій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Кислотно-основна класифікація катіонів. Групові реагенти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 I аналітичної групи. Напишіть рівняння реакцій та умови їх виявлення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суміші катіонів I аналітичної групи.</a:t>
            </a:r>
            <a:endParaRPr lang="uk-UA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Груповий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реагент на II аналітичну групу катіонів особливості його застосування. Аналітичні реакції катіонів II аналітичної групи: </a:t>
            </a:r>
            <a:r>
              <a:rPr lang="uk-UA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uk-UA" sz="2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Pb</a:t>
            </a:r>
            <a:r>
              <a:rPr lang="uk-UA" sz="2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Hg</a:t>
            </a:r>
            <a:r>
              <a:rPr lang="uk-UA" sz="2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Напишіть рівняння реакцій та умови їх виявлення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суміші катіонів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IІ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 групи.</a:t>
            </a:r>
            <a:endParaRPr lang="uk-UA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 реагент на III</a:t>
            </a: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аналітичну групу катіонів, особливості його застосування. Аналітичні реакції катіонів III</a:t>
            </a: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аналітичній групи: Ва</a:t>
            </a:r>
            <a:r>
              <a:rPr lang="uk-UA" sz="29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,Са</a:t>
            </a:r>
            <a:r>
              <a:rPr lang="uk-UA" sz="29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Sr</a:t>
            </a:r>
            <a:r>
              <a:rPr lang="uk-UA" sz="29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Умови їх виявлення.</a:t>
            </a:r>
          </a:p>
          <a:p>
            <a:pPr marL="360000" indent="-457200" algn="just">
              <a:spcBef>
                <a:spcPts val="0"/>
              </a:spcBef>
              <a:buAutoNum type="arabicPeriod"/>
            </a:pP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суміші катіонів </a:t>
            </a:r>
            <a:r>
              <a:rPr lang="uk-UA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IІІ 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 групи.</a:t>
            </a:r>
            <a:endParaRPr lang="uk-UA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-457200" algn="just">
              <a:spcBef>
                <a:spcPts val="0"/>
              </a:spcBef>
              <a:buNone/>
            </a:pPr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1434</Words>
  <Application>Microsoft Office PowerPoint</Application>
  <PresentationFormat>Экран (4:3)</PresentationFormat>
  <Paragraphs>210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Тема Office</vt:lpstr>
      <vt:lpstr>Методичні вказівки до практичних занять за темами:</vt:lpstr>
      <vt:lpstr>Презентация PowerPoint</vt:lpstr>
      <vt:lpstr>Правила роботи і безпеки в хіміко-аналітичній лабораторії.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Кислотно-основна класифікація катіонів</vt:lpstr>
      <vt:lpstr>Лабораторна робота 1  Реакції катіонів першої аналітичної групи: K+, Na+, NH4+</vt:lpstr>
      <vt:lpstr>Презентация PowerPoint</vt:lpstr>
      <vt:lpstr>Презентация PowerPoint</vt:lpstr>
      <vt:lpstr>Презентация PowerPoint</vt:lpstr>
      <vt:lpstr>Презентация PowerPoint</vt:lpstr>
      <vt:lpstr>Лабораторна робота 2 Реакції катіонів другої аналітичної групи: Pb2+, Ag+ (Hg22+)</vt:lpstr>
      <vt:lpstr>Презентация PowerPoint</vt:lpstr>
      <vt:lpstr>Презентация PowerPoint</vt:lpstr>
      <vt:lpstr>Презентация PowerPoint</vt:lpstr>
      <vt:lpstr>Лабораторна робота 3  Реакції катіонів третьої аналітичної групи:  Ca2+, Sr2+, Ba2+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45</cp:revision>
  <dcterms:created xsi:type="dcterms:W3CDTF">2020-10-30T14:19:43Z</dcterms:created>
  <dcterms:modified xsi:type="dcterms:W3CDTF">2020-11-26T08:30:23Z</dcterms:modified>
</cp:coreProperties>
</file>