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265" r:id="rId30"/>
    <p:sldId id="290" r:id="rId3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практичних занять за темами: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76864" cy="4464496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Розвязування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задач по темі ”Окисно-відновні рівноваги в аналітичній хімії”.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Групові реагенти в аналізі аніонів та їх призначення. Аналітичні реакції аніонів I аналітичної групи, умови їх виконання.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Групові реагенти в аналізі аніонів та їх призначення. Аналітичні реакції аніонів II-III аналітичних груп, умови їх виконання.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uk-UA" dirty="0"/>
              <a:t>Аналіз  суміші  аніонів  I-III  аналітичних  груп  (контрольна робота). Розв'язування ситуаційних задач з аналізу аніонів I-III аналітичних груп. Аналіз сполуки невідомого складу</a:t>
            </a:r>
            <a:r>
              <a:rPr lang="uk-UA" dirty="0" smtClean="0"/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хроматографічних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електрохімічних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загальновизнаної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повсюди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Описано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окислювально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будь–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всяка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18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нейтральному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слабколужному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Ba2+.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реагентом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хлориду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BaCl2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включено 10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SO4 2–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SO3 2–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S2O3 2–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оксалат–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C2O4 2–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карбонат–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CO3 2–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тетраборат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B4O7 2–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BO2 – 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фосфат–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ортофосфат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PO4 3–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арсенат–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AsO4 3–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арсеніт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AsO3 3–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фторид–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F– .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хромат–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CrO4 2– 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дихромат–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Cr2O7 2–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іодат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IO3 – 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IO4 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тартрат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C4H4O6 2– ,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цитрат–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C6H5O7 3– . 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VO3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, SiO3 2– , MoO4 2– , WoO4 2– , GeO3 2– , PO3 – , P4O7 2– , [SiF6]2– , SeO3 2– , SeO4 2– , TeO4 2– , TeO3 2– 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130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Ag+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реагентом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азотнокислий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AgNO3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Cl– 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бромід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Br– 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йодид–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I– 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бромат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BrO3 –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бромат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AgBrO3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азотній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ціанід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CN– 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тіоціонат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роданід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SCN– 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2–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335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третьої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нітрит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NO2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NO3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ацетат–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CH3COO– 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HOC6H4COO– 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бромат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О3 – , перхлорат–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ClO4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третьої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741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1-ої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сульфат–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Сульфат–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двохосновної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H2SO4 (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рК2 = 1,94). У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безбарвний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не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гідролізується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Сульфат–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ліганд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малостійкі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сульфатні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розчиняються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стронцію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хімічному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Сульфат–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Ва2+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дрібнокристалічний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сульфату: </a:t>
            </a:r>
            <a:endParaRPr lang="ru-RU"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/>
              <a:t>Ba2+ + SO4 2– → BaSO4</a:t>
            </a:r>
            <a:r>
              <a:rPr lang="en-US" dirty="0" smtClean="0"/>
              <a:t>↓</a:t>
            </a:r>
            <a:endParaRPr lang="uk-UA" dirty="0" smtClean="0"/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лугах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кислотах,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en-US" dirty="0"/>
              <a:t>BaSO4 + H2SO4 → </a:t>
            </a:r>
            <a:r>
              <a:rPr lang="en-US" dirty="0" smtClean="0"/>
              <a:t>Ba(HSO4)2</a:t>
            </a:r>
            <a:endParaRPr lang="uk-UA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перманганат, то 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адсорбції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MnO4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Методика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2–3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BaCl2.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сульфату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08993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Pb2+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дрібнокристалічний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PbSO4: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+ SO4 2– → PbSO4↓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кислотах,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лугах і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CH3COONa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CH3COONH4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лугах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PbSO4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+ 4NaOH → Na2[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(OH)4] + Na2SO4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ацетатів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приписують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неоднаковий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склад. Методика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(NO3)2.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Дослідіть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кислот, лугу,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ацетату.</a:t>
            </a:r>
          </a:p>
        </p:txBody>
      </p:sp>
    </p:spTree>
    <p:extLst>
      <p:ext uri="{BB962C8B-B14F-4D97-AF65-F5344CB8AC3E}">
        <p14:creationId xmlns:p14="http://schemas.microsoft.com/office/powerpoint/2010/main" val="611120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SO3 2–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HSO3 –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двохосновної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нестабільної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сірчистої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H2SO3,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кислотою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(рК1 = 1,85), а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(рК2 = 7,20).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відновниками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киснем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цинк у кислому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відновлювати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сірководню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комплексотворними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ліганд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812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хлоридом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BaSO3: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+ SO3 2– → BaSO3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HNO3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газоподібного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диоксиду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SO2,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BaSO3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+ 2HCl → SO2 + BaCl2 + H2O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стронцію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хлоридом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SrCl2.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Na2SO3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BaCl2.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1978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58941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2. </a:t>
            </a:r>
            <a:r>
              <a:rPr lang="ru-RU" b="1" dirty="0" err="1"/>
              <a:t>Реакція</a:t>
            </a:r>
            <a:r>
              <a:rPr lang="ru-RU" b="1" dirty="0"/>
              <a:t> </a:t>
            </a:r>
            <a:r>
              <a:rPr lang="ru-RU" b="1" dirty="0" err="1"/>
              <a:t>розкладання</a:t>
            </a:r>
            <a:r>
              <a:rPr lang="ru-RU" b="1" dirty="0"/>
              <a:t> </a:t>
            </a:r>
            <a:r>
              <a:rPr lang="ru-RU" b="1" dirty="0" err="1"/>
              <a:t>сульфітів</a:t>
            </a:r>
            <a:r>
              <a:rPr lang="ru-RU" b="1" dirty="0"/>
              <a:t> кислотами (</a:t>
            </a:r>
            <a:r>
              <a:rPr lang="ru-RU" b="1" dirty="0" err="1"/>
              <a:t>фармакопейна</a:t>
            </a:r>
            <a:r>
              <a:rPr lang="ru-RU" b="1" dirty="0" smtClean="0"/>
              <a:t>).</a:t>
            </a:r>
          </a:p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кислотами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газоподібного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диоксиду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dirty="0"/>
              <a:t>SO3 2– + 2H + → SO2 + H2O </a:t>
            </a:r>
            <a:endParaRPr lang="uk-UA" dirty="0" smtClean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Диоксид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характерному запаху,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en-US" dirty="0"/>
              <a:t>SO2 + I2 + 2H2O → H2SO4 + 2HI </a:t>
            </a:r>
            <a:endParaRPr lang="uk-UA" dirty="0" smtClean="0"/>
          </a:p>
          <a:p>
            <a:pPr marL="0" indent="0" algn="ctr">
              <a:buNone/>
            </a:pPr>
            <a:r>
              <a:rPr lang="en-US" dirty="0" smtClean="0"/>
              <a:t>5SO2 </a:t>
            </a:r>
            <a:r>
              <a:rPr lang="en-US" dirty="0"/>
              <a:t>+ 2KMnO4 + 2H2O → K2SO4 + 2MnSO4 + 2H2SO4 </a:t>
            </a:r>
            <a:endParaRPr lang="uk-UA" dirty="0" smtClean="0"/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(мал. 17.1),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газовідвідною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вигнутою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40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6–8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6–8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зразу 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закривають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газовідвідною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підкисленого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86874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AgNO3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Ag2SO3,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дисульфітоаргентат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Ag(SO3)2]3– 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+ SO3 2– → Ag2SO3↓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Ag2SO3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+ 3SO3 2– → 2[Ag(SO3)2] 3–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кип’ятінні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сутеніє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оксиду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Ag2O: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Ag2SO3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Ag2O + SO2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утворилася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осаду.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кип’ятять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бурим. </a:t>
            </a:r>
          </a:p>
        </p:txBody>
      </p:sp>
    </p:spTree>
    <p:extLst>
      <p:ext uri="{BB962C8B-B14F-4D97-AF65-F5344CB8AC3E}">
        <p14:creationId xmlns:p14="http://schemas.microsoft.com/office/powerpoint/2010/main" val="2567593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перманганатом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перманганатом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KMnO4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кислому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сульфат–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SO3 2– + 2MnO4 – + 6H+ → 2Mn2+ + 5SO4 2– + 3H2O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нейтральному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перманганат–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сульфат–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пластівчастий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OH)2: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3SO3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 + 2MnO4 – + 3H2O → 2MnO(OH)2 + 3SO4 2– + 2OH–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одну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H2SO4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сильно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перманганату.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пластівчастий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OH)2.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254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слабкокислих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йодом до сульфат–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до йодид–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SO3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 + I2 + H2O → SO4 2– + 2I– + 2H +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бромною водою.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 лакмусовому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папірцю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3972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металевим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цинком у кислому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цинком у кислому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сірководню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схемою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SO3 2– + 2H + → SO2 + H2O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+ 3Zn + 6H + → H2S + 3Zn2+ + 2H2O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Газоподібний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сірководень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почорнінню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змоченого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PbS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 + Pb2+ →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PbS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+ 2H +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цинку.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поміщають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смужку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змоченого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чорніє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3949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S2O3 2–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нестійкої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двохосновної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тіосірчаної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H2S2O3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(рК1 = 0,60, рК2 = 1,72), яка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H2S2O3 → S + SO2 + H2O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практично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відновником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лігандом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комплексоутворювачем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стронцію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цинку,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кадмію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марганцю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(ІІ), кобальту (ІІ),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5015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хлоридом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дрібнокристалічний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+ S2O3 2– → Ba2S2O3↓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кислотах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Ba2S2O3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+ 2H+ → Ba2+ + S + SO2 + H2O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Na2S2O3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паличкою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474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кислотами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нестабільна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тіосірчана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H2S2O3,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газоподібного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диоксиду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помутніння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S2O3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 + 2H+ → H2S2O3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H2S2O3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S + SO2 + H2O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Газоподібний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диоксид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характерному запаху,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перманганату.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соляної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каламутніє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запах диоксиду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6–8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6–8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газовідвідною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занурюють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сильно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KMn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О4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сильно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каламутніє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6916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йодом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відновлюючи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 до йодид–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тетратіонат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S4O6 2– 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2S2O3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 + I2 → S4O6 2– + 2I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титриметричному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йоду.</a:t>
            </a:r>
          </a:p>
        </p:txBody>
      </p:sp>
    </p:spTree>
    <p:extLst>
      <p:ext uri="{BB962C8B-B14F-4D97-AF65-F5344CB8AC3E}">
        <p14:creationId xmlns:p14="http://schemas.microsoft.com/office/powerpoint/2010/main" val="2484237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срібла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Ag+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Ag2S2O3: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+ S2O3 2– → Ag2S2O3↓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Ag2S.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схемою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Ag2S2O3 + H2O → Ag2S + H2SO4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дитіосульфатоаргентат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Ag(S2O)2]3– 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Ag2S2O3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+ 3S2O3 2– → 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g(S2O3)2] 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AgNO3.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буро–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осаду. </a:t>
            </a:r>
          </a:p>
        </p:txBody>
      </p:sp>
    </p:spTree>
    <p:extLst>
      <p:ext uri="{BB962C8B-B14F-4D97-AF65-F5344CB8AC3E}">
        <p14:creationId xmlns:p14="http://schemas.microsoft.com/office/powerpoint/2010/main" val="3669982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)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сульфатом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(ІІ)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Cu2+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Cu2S: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2Cu2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+ 3S2O3 2– → Cu2S2O3 + S4O6 2–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Cu2S2O3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H2O → Cu2S↓ + H2SO4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тіосульфату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(ІІ) сульфату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CuSO4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9035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2-ої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хлорид–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сирнистий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+ Ag+ →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карбонату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+ 2NH3 → [Ag(NH3)2]+ + Cl–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хлориду.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44561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бромід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Бромід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Ag + + Br– →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+ 2NH3 → [Ag(NH3)2]+ + Br–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4–5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AgNO3.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окисників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Бромід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хлорамін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KMnO4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кислому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жовтогарячий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–2 е + 2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Br–→Br2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+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Cl2 → 2Cl–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Сумарно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2Br– + Cl2 → Br2 + 2Cl–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4–5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Збовтують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4–5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хлороформу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збовтують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темно–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коричневий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блідо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627784" y="407707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974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йодид–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Йодид–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I– + Ag+ →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4– 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йодиду.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Йодид–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PbI2,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золотистих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лусочок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I– + Pb2+ → PbI2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йодиду.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йодиду.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кислотою,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склянку з холодною водою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PbI2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золотисто–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1222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окисників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фармакопейна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йодид–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хлороформний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е + 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l2 → 2Cl–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+ 2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I– → I2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Сумарно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+ 2I– → 2Cl– + I2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е +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I2 + 6H2O → 2IO3 – + 12H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+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Cl2 → 2Cl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Сумарно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I2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+ 6H2O + 5Cl2 → 2IO3 – + 12H+ + 10Cl–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КІ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хлороформу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збовтують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йоду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йодат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483768" y="1268760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427984" y="3212976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483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Ag2S: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 + 2Ag+ → Ag2S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2–3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сірководень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запахом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почорнінням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паперу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завчасно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пропитали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II):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2– + 2H+ → H2S↑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H2S + Pb2+ →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 + 2H+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тягою) 2–3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розбавленого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соляної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сірчаної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запах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сірководню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отвору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підносять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змочений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ацетату.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чорніє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10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нітропрусиду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Na2[Fe(CN)5NO] 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нітропрусидом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pH&gt;7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 + [Fe(CN)5NO]2– → [Fe(CN)5NOS]4–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свіжоприготовленого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нітропрусиду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кадмію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кадмію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+ S 2– →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кадмію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коричневий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кадмію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2940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</a:t>
            </a:r>
            <a:r>
              <a:rPr lang="uk-UA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запитання</a:t>
            </a:r>
            <a:endParaRPr lang="ru-RU" sz="9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7150" indent="-514350" algn="just">
              <a:spcBef>
                <a:spcPts val="0"/>
              </a:spcBef>
              <a:buAutoNum type="arabicPeriod"/>
            </a:pPr>
            <a:endParaRPr lang="uk-UA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AutoNum type="arabicPeriod"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1-ої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основана на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малорозчинних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(І)),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характеристика.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реагент,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lv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.Характерні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SO4 2– . </a:t>
            </a:r>
            <a:endParaRPr lang="uk-UA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SO3 2– 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S2O3 2– 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O3 2– . </a:t>
            </a:r>
            <a:endParaRPr lang="uk-UA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O4 3– 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С2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O4 2– . </a:t>
            </a:r>
            <a:endParaRPr lang="uk-UA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арсенат–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арсеніт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хромат– та дихромат–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тетраборат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та метаборат–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фторид–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силікат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1-ої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2-ої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основана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(І)),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характеристика. </a:t>
            </a: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 на 2-у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Cl– . 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І– . </a:t>
            </a: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S2– . 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Br–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реакціями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розділити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арсеніт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та арсенат–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Запропонуйте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основана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розчинності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(І)).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Напишіть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вкажіть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заважаючі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О7 2-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S2O3 2-; 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РО4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3-, 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SO3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SO4 2-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O3 2-. 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3-ої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основана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малорозчинних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арґентуму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(І)),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характеристика. 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NO2 – . 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NO3 – . 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CH3COO– .</a:t>
            </a:r>
            <a:endParaRPr lang="uk-UA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8017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3989</Words>
  <Application>Microsoft Office PowerPoint</Application>
  <PresentationFormat>Экран (4:3)</PresentationFormat>
  <Paragraphs>251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Тема Office</vt:lpstr>
      <vt:lpstr>CS</vt:lpstr>
      <vt:lpstr>Методичні вказівки до практичних занять за темами:</vt:lpstr>
      <vt:lpstr>Презентация PowerPoint</vt:lpstr>
      <vt:lpstr>Аналітичні класифікації аніонів по групах</vt:lpstr>
      <vt:lpstr>Презентация PowerPoint</vt:lpstr>
      <vt:lpstr>Презентация PowerPoint</vt:lpstr>
      <vt:lpstr>Презентация PowerPoint</vt:lpstr>
      <vt:lpstr>Лабораторна робота   Характерні реакції аніонів 1-ої аналітичної групи, умови їх виконання</vt:lpstr>
      <vt:lpstr>Презентация PowerPoint</vt:lpstr>
      <vt:lpstr>Характерні реакції сульфіт–аніону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Характерні реакції тіосульфат–аніону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Характерні реакції аніонів 2-ої аналітичної групи, умови їх виконання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указания к практическим занятиям по темам</dc:title>
  <dc:creator>e230480nov</dc:creator>
  <cp:lastModifiedBy>User</cp:lastModifiedBy>
  <cp:revision>92</cp:revision>
  <dcterms:created xsi:type="dcterms:W3CDTF">2020-10-30T14:19:43Z</dcterms:created>
  <dcterms:modified xsi:type="dcterms:W3CDTF">2020-11-25T20:02:55Z</dcterms:modified>
</cp:coreProperties>
</file>