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5" r:id="rId11"/>
    <p:sldId id="276" r:id="rId12"/>
    <p:sldId id="265" r:id="rId13"/>
    <p:sldId id="273" r:id="rId14"/>
    <p:sldId id="274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9CF9D-6EC5-4712-8211-431DA5B8B5BF}" type="datetimeFigureOut">
              <a:rPr lang="uk-UA" smtClean="0"/>
              <a:pPr/>
              <a:t>25.11.2020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651B7-589C-4D2D-8451-00B3109060B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вказівки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практичних занять за темами: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6864" cy="4464496"/>
          </a:xfrm>
        </p:spPr>
        <p:txBody>
          <a:bodyPr>
            <a:normAutofit fontScale="77500" lnSpcReduction="20000"/>
          </a:bodyPr>
          <a:lstStyle/>
          <a:p>
            <a:pPr marL="514350" indent="-514350" algn="l">
              <a:buAutoNum type="arabicPeriod"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Сутність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та завдання кількісного аналізу. Класифікація методів кількісного аналізу. Помилки у кількісному аналізі. Правильність, відтворюваність та точність аналізу. Обладнання та техніка виконання основних операцій у кількісному аналізі. Ваги та техніка зважування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Методи розділення та концентрування речовин в аналітичній хімії</a:t>
            </a: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uk-U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Гравіметричний 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аналіз. Застосування гравіметрії для аналізу лікарських речовин. Визначення кристалізаційної води в ВаСl</a:t>
            </a:r>
            <a:r>
              <a:rPr lang="uk-UA" baseline="-25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·nН</a:t>
            </a:r>
            <a:r>
              <a:rPr lang="uk-UA" baseline="-25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О. Визначення масової частки сульфат-іонів в  MgSO</a:t>
            </a:r>
            <a:r>
              <a:rPr lang="uk-UA" baseline="-25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uk-UA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гравіметричним методом.</a:t>
            </a:r>
          </a:p>
          <a:p>
            <a:pPr marL="514350" indent="-514350" algn="l">
              <a:buAutoNum type="arabicPeriod"/>
            </a:pPr>
            <a:endParaRPr lang="uk-UA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 algn="l">
              <a:buAutoNum type="arabicPeriod"/>
            </a:pPr>
            <a:endParaRPr lang="uk-UA" dirty="0" smtClean="0"/>
          </a:p>
          <a:p>
            <a:pPr algn="l"/>
            <a:endParaRPr lang="uk-U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6886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uk-UA" dirty="0"/>
              <a:t>Введення в </a:t>
            </a:r>
            <a:r>
              <a:rPr lang="uk-UA" dirty="0" err="1"/>
              <a:t>титриметричний</a:t>
            </a:r>
            <a:r>
              <a:rPr lang="uk-UA" dirty="0"/>
              <a:t> аналіз. Техніка зважування на аналітичних терезах. Мірний посуд. Перевірка ємності мірного посуду. Приготування </a:t>
            </a:r>
            <a:r>
              <a:rPr lang="uk-UA" dirty="0" err="1"/>
              <a:t>титрантів</a:t>
            </a:r>
            <a:r>
              <a:rPr lang="uk-UA" dirty="0"/>
              <a:t>. Первинні та вторинні стандарти. Розрахунки при їх приготуванні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dirty="0"/>
              <a:t>Кислотно-основне титрування. Стандартизація розчинів </a:t>
            </a:r>
            <a:r>
              <a:rPr lang="uk-UA" dirty="0" err="1"/>
              <a:t>HCl</a:t>
            </a:r>
            <a:r>
              <a:rPr lang="uk-UA" dirty="0"/>
              <a:t> та </a:t>
            </a:r>
            <a:r>
              <a:rPr lang="uk-UA" dirty="0" err="1"/>
              <a:t>NaOH</a:t>
            </a:r>
            <a:r>
              <a:rPr lang="uk-UA" dirty="0"/>
              <a:t> за первинними стандартами. Картковий контроль. Титрування сильних кислот та сильних основ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dirty="0"/>
              <a:t>Кислотно-основне титрування. Титрування слабких кислот лугами і слабких основ сильними кислотами. Визначення вмісту аміаку та масової частки (у відсотках) оцтової кислоти в аналітичних пробах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dirty="0"/>
              <a:t>Кислотно-основне титрування. Титрування </a:t>
            </a:r>
            <a:r>
              <a:rPr lang="uk-UA" dirty="0" err="1"/>
              <a:t>багатоосновних</a:t>
            </a:r>
            <a:r>
              <a:rPr lang="uk-UA" dirty="0"/>
              <a:t> кислот, основ, сумішей кислот, основ. Визначення масової частки (у відсотках) суміші NaHCO</a:t>
            </a:r>
            <a:r>
              <a:rPr lang="uk-UA" baseline="-25000" dirty="0"/>
              <a:t>3</a:t>
            </a:r>
            <a:r>
              <a:rPr lang="uk-UA" dirty="0"/>
              <a:t> і Na</a:t>
            </a:r>
            <a:r>
              <a:rPr lang="uk-UA" baseline="-25000" dirty="0"/>
              <a:t>2</a:t>
            </a:r>
            <a:r>
              <a:rPr lang="uk-UA" dirty="0"/>
              <a:t>CO</a:t>
            </a:r>
            <a:r>
              <a:rPr lang="uk-UA" baseline="-25000" dirty="0"/>
              <a:t>3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dirty="0"/>
              <a:t>Кислотно-основне титрування. Титрування </a:t>
            </a:r>
            <a:r>
              <a:rPr lang="uk-UA" dirty="0" err="1"/>
              <a:t>амфолітів</a:t>
            </a:r>
            <a:r>
              <a:rPr lang="uk-UA" dirty="0"/>
              <a:t>. Визначення масової частки у відсотках натрію </a:t>
            </a:r>
            <a:r>
              <a:rPr lang="uk-UA" dirty="0" err="1"/>
              <a:t>дигідрофосфату</a:t>
            </a:r>
            <a:r>
              <a:rPr lang="uk-UA" dirty="0"/>
              <a:t> та натрію </a:t>
            </a:r>
            <a:r>
              <a:rPr lang="uk-UA" dirty="0" err="1"/>
              <a:t>гідрофосфату</a:t>
            </a:r>
            <a:r>
              <a:rPr lang="uk-UA" dirty="0"/>
              <a:t> за попередньо розробленими методиками.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Метрологічні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простота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притаманні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одному методу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високочутливий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 д.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метрологічні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методу (методики)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похибки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Похибки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за способом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відносні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за характером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промахи.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сигналу систематична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промахи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правило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компонента, яку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визначувана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границею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(ГВ),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межею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(МВ).</a:t>
            </a:r>
          </a:p>
        </p:txBody>
      </p:sp>
    </p:spTree>
    <p:extLst>
      <p:ext uri="{BB962C8B-B14F-4D97-AF65-F5344CB8AC3E}">
        <p14:creationId xmlns:p14="http://schemas.microsoft.com/office/powerpoint/2010/main" val="2681046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компонента, 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визначувана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границею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(ГВ),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близькістю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нуля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похибок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Відтворюваність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близкість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Збіжність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близкість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 і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компонента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аналізованому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Селективність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вибірковість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Експресністю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вимозі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фізико-хімічні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28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Гравіметричне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сульфатів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при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переводять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 . Методика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SO4 2–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солей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SO4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 + Ba2+ → BaSO4 </a:t>
            </a:r>
            <a:endParaRPr lang="uk-UA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відфільтровують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зважують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осаду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вагової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BaSO4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- 2,3 мг в 1л.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одноіменних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створивши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буде практично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нерозчинний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SO4 2–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становитиме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1·10-6 моль/л.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однойменних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добутку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розчинності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сульфату.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буде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осаду. Тому осад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порціями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134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осаду.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треба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дотримуючись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розведених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кислому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сульфату,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пересичених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таких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наростають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ж таки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крізь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синьою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осаду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700-750о С,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дисоціація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BaSO4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SO3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вуглецю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сульфату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сульфіду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BaSO4 + 4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+ 4 CO2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0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Тому при </a:t>
            </a:r>
            <a:r>
              <a:rPr lang="ru-RU" dirty="0" err="1"/>
              <a:t>прожарюванні</a:t>
            </a:r>
            <a:r>
              <a:rPr lang="ru-RU" dirty="0"/>
              <a:t> осаду треба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максимальний</a:t>
            </a:r>
            <a:r>
              <a:rPr lang="ru-RU" dirty="0"/>
              <a:t> доступ </a:t>
            </a:r>
            <a:r>
              <a:rPr lang="ru-RU" dirty="0" err="1"/>
              <a:t>кисню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запобігти</a:t>
            </a:r>
            <a:r>
              <a:rPr lang="ru-RU" dirty="0"/>
              <a:t> </a:t>
            </a:r>
            <a:r>
              <a:rPr lang="ru-RU" dirty="0" err="1"/>
              <a:t>відновленню</a:t>
            </a:r>
            <a:r>
              <a:rPr lang="ru-RU" dirty="0"/>
              <a:t> осаду.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перебігає</a:t>
            </a:r>
            <a:r>
              <a:rPr lang="ru-RU" dirty="0"/>
              <a:t> за схемою: </a:t>
            </a:r>
            <a:endParaRPr lang="ru-RU" dirty="0" smtClean="0"/>
          </a:p>
          <a:p>
            <a:pPr marL="0" indent="0" algn="ctr">
              <a:buNone/>
            </a:pPr>
            <a:r>
              <a:rPr lang="en-US" dirty="0" smtClean="0"/>
              <a:t>K2SO4 </a:t>
            </a:r>
            <a:r>
              <a:rPr lang="uk-UA" dirty="0"/>
              <a:t>→</a:t>
            </a:r>
            <a:r>
              <a:rPr lang="en-US" dirty="0" smtClean="0"/>
              <a:t> </a:t>
            </a:r>
            <a:r>
              <a:rPr lang="en-US" dirty="0"/>
              <a:t>SO4 </a:t>
            </a:r>
            <a:r>
              <a:rPr lang="en-US" dirty="0" smtClean="0"/>
              <a:t>2-</a:t>
            </a:r>
            <a:r>
              <a:rPr lang="uk-UA" dirty="0" smtClean="0"/>
              <a:t> →</a:t>
            </a:r>
            <a:r>
              <a:rPr lang="en-US" dirty="0" smtClean="0"/>
              <a:t>BaSO4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en-US" dirty="0" smtClean="0"/>
              <a:t> </a:t>
            </a:r>
            <a:r>
              <a:rPr lang="uk-UA" dirty="0" smtClean="0"/>
              <a:t>→</a:t>
            </a:r>
            <a:r>
              <a:rPr lang="en-US" dirty="0" smtClean="0"/>
              <a:t> </a:t>
            </a:r>
            <a:r>
              <a:rPr lang="en-US" dirty="0"/>
              <a:t>BaSO4 </a:t>
            </a:r>
            <a:endParaRPr lang="uk-UA" dirty="0" smtClean="0"/>
          </a:p>
          <a:p>
            <a:pPr marL="0" indent="0">
              <a:buNone/>
            </a:pPr>
            <a:r>
              <a:rPr lang="ru-RU" dirty="0" err="1" smtClean="0"/>
              <a:t>Наважку</a:t>
            </a:r>
            <a:r>
              <a:rPr lang="ru-RU" dirty="0" smtClean="0"/>
              <a:t> </a:t>
            </a:r>
            <a:r>
              <a:rPr lang="ru-RU" dirty="0" err="1"/>
              <a:t>розчинного</a:t>
            </a:r>
            <a:r>
              <a:rPr lang="ru-RU" dirty="0"/>
              <a:t> сульфату, </a:t>
            </a:r>
            <a:r>
              <a:rPr lang="ru-RU" dirty="0" err="1"/>
              <a:t>наприклад</a:t>
            </a:r>
            <a:r>
              <a:rPr lang="ru-RU" dirty="0"/>
              <a:t> </a:t>
            </a:r>
            <a:r>
              <a:rPr lang="en-US" dirty="0"/>
              <a:t>K2SO4, </a:t>
            </a:r>
            <a:r>
              <a:rPr lang="ru-RU" dirty="0" err="1"/>
              <a:t>обчислюють</a:t>
            </a:r>
            <a:r>
              <a:rPr lang="ru-RU" dirty="0"/>
              <a:t> </a:t>
            </a:r>
            <a:r>
              <a:rPr lang="ru-RU" dirty="0" err="1"/>
              <a:t>виходячи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гравіметричної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повинна бути </a:t>
            </a:r>
            <a:r>
              <a:rPr lang="ru-RU" dirty="0" err="1"/>
              <a:t>близько</a:t>
            </a:r>
            <a:r>
              <a:rPr lang="ru-RU" dirty="0"/>
              <a:t> 0,5 г. </a:t>
            </a:r>
            <a:endParaRPr lang="ru-RU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7668344" y="2060848"/>
            <a:ext cx="720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779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0,4г)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стакан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300- 400 мл,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250 мл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бюретки 2 мл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(1:1)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нагрівають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кипіння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бюретки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перемішуванні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мл 5%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(синя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методом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декантації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стакані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декантуванням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3-4 рази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хлорид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кладуть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тигель,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озолюють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400оС,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прожарюють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50-60хв.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тигель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ексикаторі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іонів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/>
              <a:t>W</a:t>
            </a:r>
            <a:r>
              <a:rPr lang="ru-RU" sz="2000" dirty="0" smtClean="0"/>
              <a:t> (</a:t>
            </a:r>
            <a:r>
              <a:rPr lang="en-US" sz="2000" dirty="0"/>
              <a:t>SO4 2-</a:t>
            </a:r>
            <a:r>
              <a:rPr lang="uk-UA" sz="2000" dirty="0"/>
              <a:t> </a:t>
            </a:r>
            <a:r>
              <a:rPr lang="uk-UA" sz="2000" dirty="0" smtClean="0"/>
              <a:t>) = </a:t>
            </a:r>
            <a:r>
              <a:rPr lang="en-US" sz="2000" dirty="0" smtClean="0"/>
              <a:t>a*F*100</a:t>
            </a:r>
            <a:r>
              <a:rPr lang="ru-RU" sz="2000" dirty="0" smtClean="0"/>
              <a:t>%</a:t>
            </a: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                            m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860032" y="5301208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34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Титриметричний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протолітичного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(кислотно-основного)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err="1" smtClean="0"/>
              <a:t>Лабораторна</a:t>
            </a:r>
            <a:r>
              <a:rPr lang="ru-RU" sz="2000" b="1" dirty="0" smtClean="0"/>
              <a:t> робота</a:t>
            </a:r>
          </a:p>
          <a:p>
            <a:pPr marL="0" indent="0"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тетраборатом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 (11-11,7 М) –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титрований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леткість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Ареометром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за таблицею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відміряють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розводять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водою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добре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перемішують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22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ρ=1,14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г/см3 ,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густині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8,8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моль/л.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1л 0,1М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соляної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Відміряти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11,4 мл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незручно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округляють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11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мл і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розводять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1000 мл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колбі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одержуємо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прблизно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 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карбонат,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лугу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2НС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+ Na2B4O7 + 5H2O =. 2NaCl + 4H3BO3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дорівнювати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/>
              <a:t>5,12.</a:t>
            </a:r>
          </a:p>
          <a:p>
            <a:pPr marL="0" indent="0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метилового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=5,5).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тому,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45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822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тетраборату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0,38 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колбу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дистильованій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мл).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кімнатної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краплини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метилового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НСl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016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</a:t>
            </a:r>
            <a:r>
              <a:rPr lang="uk-UA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запитання</a:t>
            </a:r>
            <a:endParaRPr lang="ru-RU" sz="9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7150" indent="-514350" algn="just">
              <a:spcBef>
                <a:spcPts val="0"/>
              </a:spcBef>
              <a:buAutoNum type="arabicPeriod"/>
            </a:pPr>
            <a:endParaRPr lang="uk-UA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lvl="0" indent="-363538">
              <a:buAutoNum type="arabicPeriod"/>
            </a:pPr>
            <a:r>
              <a:rPr lang="ru-RU" sz="8000" dirty="0" err="1" smtClean="0"/>
              <a:t>Перерахуйте</a:t>
            </a:r>
            <a:r>
              <a:rPr lang="ru-RU" sz="8000" dirty="0" smtClean="0"/>
              <a:t> </a:t>
            </a:r>
            <a:r>
              <a:rPr lang="ru-RU" sz="8000" dirty="0" err="1"/>
              <a:t>метрологічні</a:t>
            </a:r>
            <a:r>
              <a:rPr lang="ru-RU" sz="8000" dirty="0"/>
              <a:t> характеристики </a:t>
            </a:r>
            <a:r>
              <a:rPr lang="ru-RU" sz="8000" dirty="0" err="1"/>
              <a:t>результатів</a:t>
            </a:r>
            <a:r>
              <a:rPr lang="ru-RU" sz="8000" dirty="0"/>
              <a:t> </a:t>
            </a:r>
            <a:r>
              <a:rPr lang="ru-RU" sz="8000" dirty="0" err="1"/>
              <a:t>аналізу</a:t>
            </a:r>
            <a:r>
              <a:rPr lang="ru-RU" sz="8000" dirty="0" smtClean="0"/>
              <a:t>.</a:t>
            </a:r>
          </a:p>
          <a:p>
            <a:pPr marL="0" lvl="0" indent="0">
              <a:buAutoNum type="arabicPeriod"/>
            </a:pPr>
            <a:r>
              <a:rPr lang="ru-RU" sz="8000" dirty="0" smtClean="0"/>
              <a:t> </a:t>
            </a:r>
            <a:r>
              <a:rPr lang="ru-RU" sz="8000" dirty="0"/>
              <a:t>З </a:t>
            </a:r>
            <a:r>
              <a:rPr lang="ru-RU" sz="8000" dirty="0" err="1"/>
              <a:t>якими</a:t>
            </a:r>
            <a:r>
              <a:rPr lang="ru-RU" sz="8000" dirty="0"/>
              <a:t> </a:t>
            </a:r>
            <a:r>
              <a:rPr lang="ru-RU" sz="8000" dirty="0" err="1"/>
              <a:t>похибками</a:t>
            </a:r>
            <a:r>
              <a:rPr lang="ru-RU" sz="8000" dirty="0"/>
              <a:t> </a:t>
            </a:r>
            <a:r>
              <a:rPr lang="ru-RU" sz="8000" dirty="0" err="1"/>
              <a:t>повʼязані</a:t>
            </a:r>
            <a:r>
              <a:rPr lang="ru-RU" sz="8000" dirty="0"/>
              <a:t> </a:t>
            </a:r>
            <a:r>
              <a:rPr lang="ru-RU" sz="8000" dirty="0" err="1"/>
              <a:t>поняття</a:t>
            </a:r>
            <a:r>
              <a:rPr lang="ru-RU" sz="8000" dirty="0"/>
              <a:t> </a:t>
            </a:r>
            <a:r>
              <a:rPr lang="ru-RU" sz="8000" dirty="0" err="1"/>
              <a:t>правильність</a:t>
            </a:r>
            <a:r>
              <a:rPr lang="ru-RU" sz="8000" dirty="0"/>
              <a:t> та </a:t>
            </a:r>
            <a:r>
              <a:rPr lang="ru-RU" sz="8000" dirty="0" err="1"/>
              <a:t>відтворюваність</a:t>
            </a:r>
            <a:r>
              <a:rPr lang="ru-RU" sz="8000" dirty="0"/>
              <a:t> </a:t>
            </a:r>
            <a:r>
              <a:rPr lang="ru-RU" sz="8000" dirty="0" err="1"/>
              <a:t>результатів</a:t>
            </a:r>
            <a:r>
              <a:rPr lang="ru-RU" sz="8000" dirty="0"/>
              <a:t> </a:t>
            </a:r>
            <a:r>
              <a:rPr lang="ru-RU" sz="8000" dirty="0" err="1"/>
              <a:t>аналізу</a:t>
            </a:r>
            <a:r>
              <a:rPr lang="ru-RU" sz="8000" dirty="0" smtClean="0"/>
              <a:t>?</a:t>
            </a:r>
          </a:p>
          <a:p>
            <a:pPr marL="0" lvl="0" indent="0">
              <a:buAutoNum type="arabicPeriod"/>
            </a:pPr>
            <a:r>
              <a:rPr lang="ru-RU" sz="8000" dirty="0" smtClean="0"/>
              <a:t> </a:t>
            </a:r>
            <a:r>
              <a:rPr lang="ru-RU" sz="8000" dirty="0" err="1" smtClean="0"/>
              <a:t>Класифікація</a:t>
            </a:r>
            <a:r>
              <a:rPr lang="ru-RU" sz="8000" dirty="0" smtClean="0"/>
              <a:t> </a:t>
            </a:r>
            <a:r>
              <a:rPr lang="ru-RU" sz="8000" dirty="0" err="1"/>
              <a:t>похибок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 Дайте </a:t>
            </a:r>
            <a:r>
              <a:rPr lang="ru-RU" sz="8000" dirty="0" err="1"/>
              <a:t>визначення</a:t>
            </a:r>
            <a:r>
              <a:rPr lang="ru-RU" sz="8000" dirty="0"/>
              <a:t> </a:t>
            </a:r>
            <a:r>
              <a:rPr lang="ru-RU" sz="8000" dirty="0" err="1"/>
              <a:t>поняттям</a:t>
            </a:r>
            <a:r>
              <a:rPr lang="ru-RU" sz="8000" dirty="0"/>
              <a:t> </a:t>
            </a:r>
            <a:r>
              <a:rPr lang="ru-RU" sz="8000" dirty="0" err="1"/>
              <a:t>точність</a:t>
            </a:r>
            <a:r>
              <a:rPr lang="ru-RU" sz="8000" dirty="0"/>
              <a:t> і </a:t>
            </a:r>
            <a:r>
              <a:rPr lang="ru-RU" sz="8000" dirty="0" err="1"/>
              <a:t>збіжність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 Дайте </a:t>
            </a:r>
            <a:r>
              <a:rPr lang="ru-RU" sz="8000" dirty="0" err="1"/>
              <a:t>визначення</a:t>
            </a:r>
            <a:r>
              <a:rPr lang="ru-RU" sz="8000" dirty="0"/>
              <a:t> </a:t>
            </a:r>
            <a:r>
              <a:rPr lang="ru-RU" sz="8000" dirty="0" err="1"/>
              <a:t>поняттям</a:t>
            </a:r>
            <a:r>
              <a:rPr lang="ru-RU" sz="8000" dirty="0"/>
              <a:t> </a:t>
            </a:r>
            <a:r>
              <a:rPr lang="ru-RU" sz="8000" dirty="0" err="1"/>
              <a:t>правильність</a:t>
            </a:r>
            <a:r>
              <a:rPr lang="ru-RU" sz="8000" dirty="0"/>
              <a:t> і </a:t>
            </a:r>
            <a:r>
              <a:rPr lang="ru-RU" sz="8000" dirty="0" err="1"/>
              <a:t>відтворюваність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 Дайте </a:t>
            </a:r>
            <a:r>
              <a:rPr lang="ru-RU" sz="8000" dirty="0"/>
              <a:t>характеристику </a:t>
            </a:r>
            <a:r>
              <a:rPr lang="ru-RU" sz="8000" dirty="0" err="1"/>
              <a:t>стадій</a:t>
            </a:r>
            <a:r>
              <a:rPr lang="ru-RU" sz="8000" dirty="0"/>
              <a:t> </a:t>
            </a:r>
            <a:r>
              <a:rPr lang="ru-RU" sz="8000" dirty="0" err="1"/>
              <a:t>аналітичного</a:t>
            </a:r>
            <a:r>
              <a:rPr lang="ru-RU" sz="8000" dirty="0"/>
              <a:t> </a:t>
            </a:r>
            <a:r>
              <a:rPr lang="ru-RU" sz="8000" dirty="0" err="1"/>
              <a:t>процесу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 </a:t>
            </a:r>
            <a:r>
              <a:rPr lang="ru-RU" sz="8000" dirty="0" err="1" smtClean="0"/>
              <a:t>Чому</a:t>
            </a:r>
            <a:r>
              <a:rPr lang="ru-RU" sz="8000" dirty="0" smtClean="0"/>
              <a:t> </a:t>
            </a:r>
            <a:r>
              <a:rPr lang="ru-RU" sz="8000" dirty="0"/>
              <a:t>не </a:t>
            </a:r>
            <a:r>
              <a:rPr lang="ru-RU" sz="8000" dirty="0" err="1"/>
              <a:t>рекомендується</a:t>
            </a:r>
            <a:r>
              <a:rPr lang="ru-RU" sz="8000" dirty="0"/>
              <a:t> при </a:t>
            </a:r>
            <a:r>
              <a:rPr lang="ru-RU" sz="8000" dirty="0" err="1"/>
              <a:t>одержанні</a:t>
            </a:r>
            <a:r>
              <a:rPr lang="ru-RU" sz="8000" dirty="0"/>
              <a:t> </a:t>
            </a:r>
            <a:r>
              <a:rPr lang="ru-RU" sz="8000" dirty="0" err="1"/>
              <a:t>осадів</a:t>
            </a:r>
            <a:r>
              <a:rPr lang="ru-RU" sz="8000" dirty="0"/>
              <a:t> </a:t>
            </a:r>
            <a:r>
              <a:rPr lang="ru-RU" sz="8000" dirty="0" err="1"/>
              <a:t>брати</a:t>
            </a:r>
            <a:r>
              <a:rPr lang="ru-RU" sz="8000" dirty="0"/>
              <a:t> </a:t>
            </a:r>
            <a:r>
              <a:rPr lang="ru-RU" sz="8000" dirty="0" err="1"/>
              <a:t>великі</a:t>
            </a:r>
            <a:r>
              <a:rPr lang="ru-RU" sz="8000" dirty="0"/>
              <a:t> </a:t>
            </a:r>
            <a:r>
              <a:rPr lang="ru-RU" sz="8000" dirty="0" err="1"/>
              <a:t>надлишки</a:t>
            </a:r>
            <a:r>
              <a:rPr lang="ru-RU" sz="8000" dirty="0"/>
              <a:t> </a:t>
            </a:r>
            <a:r>
              <a:rPr lang="ru-RU" sz="8000" dirty="0" err="1"/>
              <a:t>осаджувача</a:t>
            </a:r>
            <a:r>
              <a:rPr lang="ru-RU" sz="8000" dirty="0"/>
              <a:t>? </a:t>
            </a:r>
            <a:r>
              <a:rPr lang="ru-RU" sz="8000" dirty="0" err="1"/>
              <a:t>Проілюструйте</a:t>
            </a:r>
            <a:r>
              <a:rPr lang="ru-RU" sz="8000" dirty="0"/>
              <a:t> </a:t>
            </a:r>
            <a:r>
              <a:rPr lang="ru-RU" sz="8000" dirty="0" err="1"/>
              <a:t>графічно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 </a:t>
            </a:r>
            <a:r>
              <a:rPr lang="ru-RU" sz="8000" dirty="0" err="1"/>
              <a:t>Чи</a:t>
            </a:r>
            <a:r>
              <a:rPr lang="ru-RU" sz="8000" dirty="0"/>
              <a:t> </a:t>
            </a:r>
            <a:r>
              <a:rPr lang="ru-RU" sz="8000" dirty="0" err="1"/>
              <a:t>можна</a:t>
            </a:r>
            <a:r>
              <a:rPr lang="ru-RU" sz="8000" dirty="0"/>
              <a:t> </a:t>
            </a:r>
            <a:r>
              <a:rPr lang="ru-RU" sz="8000" dirty="0" err="1"/>
              <a:t>порівнювати</a:t>
            </a:r>
            <a:r>
              <a:rPr lang="ru-RU" sz="8000" dirty="0"/>
              <a:t> </a:t>
            </a:r>
            <a:r>
              <a:rPr lang="ru-RU" sz="8000" dirty="0" err="1"/>
              <a:t>розчинність</a:t>
            </a:r>
            <a:r>
              <a:rPr lang="ru-RU" sz="8000" dirty="0"/>
              <a:t> за ДР? </a:t>
            </a:r>
            <a:r>
              <a:rPr lang="ru-RU" sz="8000" dirty="0" err="1"/>
              <a:t>Якщо</a:t>
            </a:r>
            <a:r>
              <a:rPr lang="ru-RU" sz="8000" dirty="0"/>
              <a:t> </a:t>
            </a:r>
            <a:r>
              <a:rPr lang="ru-RU" sz="8000" dirty="0" err="1"/>
              <a:t>можна</a:t>
            </a:r>
            <a:r>
              <a:rPr lang="ru-RU" sz="8000" dirty="0"/>
              <a:t>, то у </a:t>
            </a:r>
            <a:r>
              <a:rPr lang="ru-RU" sz="8000" dirty="0" err="1"/>
              <a:t>яких</a:t>
            </a:r>
            <a:r>
              <a:rPr lang="ru-RU" sz="8000" dirty="0"/>
              <a:t> </a:t>
            </a:r>
            <a:r>
              <a:rPr lang="ru-RU" sz="8000" dirty="0" err="1"/>
              <a:t>випадках</a:t>
            </a:r>
            <a:r>
              <a:rPr lang="ru-RU" sz="8000" dirty="0"/>
              <a:t>? 8. </a:t>
            </a:r>
            <a:r>
              <a:rPr lang="ru-RU" sz="8000" dirty="0" err="1"/>
              <a:t>Чи</a:t>
            </a:r>
            <a:r>
              <a:rPr lang="ru-RU" sz="8000" dirty="0"/>
              <a:t> буде </a:t>
            </a:r>
            <a:r>
              <a:rPr lang="en-US" sz="8000" dirty="0"/>
              <a:t>Al(OH)3 </a:t>
            </a:r>
            <a:r>
              <a:rPr lang="ru-RU" sz="8000" dirty="0" err="1"/>
              <a:t>існувати</a:t>
            </a:r>
            <a:r>
              <a:rPr lang="ru-RU" sz="8000" dirty="0"/>
              <a:t> у </a:t>
            </a:r>
            <a:r>
              <a:rPr lang="ru-RU" sz="8000" dirty="0" err="1"/>
              <a:t>розчині</a:t>
            </a:r>
            <a:r>
              <a:rPr lang="ru-RU" sz="8000" dirty="0"/>
              <a:t> </a:t>
            </a:r>
            <a:r>
              <a:rPr lang="en-US" sz="8000" dirty="0" err="1"/>
              <a:t>NaF</a:t>
            </a:r>
            <a:r>
              <a:rPr lang="en-US" sz="8000" dirty="0"/>
              <a:t>?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en-US" sz="8000" dirty="0" smtClean="0"/>
              <a:t> </a:t>
            </a:r>
            <a:r>
              <a:rPr lang="ru-RU" sz="8000" dirty="0"/>
              <a:t>Правила </a:t>
            </a:r>
            <a:r>
              <a:rPr lang="ru-RU" sz="8000" dirty="0" err="1"/>
              <a:t>одержання</a:t>
            </a:r>
            <a:r>
              <a:rPr lang="ru-RU" sz="8000" dirty="0"/>
              <a:t> </a:t>
            </a:r>
            <a:r>
              <a:rPr lang="ru-RU" sz="8000" dirty="0" err="1"/>
              <a:t>аморфних</a:t>
            </a:r>
            <a:r>
              <a:rPr lang="ru-RU" sz="8000" dirty="0"/>
              <a:t> та </a:t>
            </a:r>
            <a:r>
              <a:rPr lang="ru-RU" sz="8000" dirty="0" err="1"/>
              <a:t>кристалічних</a:t>
            </a:r>
            <a:r>
              <a:rPr lang="ru-RU" sz="8000" dirty="0"/>
              <a:t> </a:t>
            </a:r>
            <a:r>
              <a:rPr lang="ru-RU" sz="8000" dirty="0" err="1"/>
              <a:t>осадів</a:t>
            </a:r>
            <a:r>
              <a:rPr lang="ru-RU" sz="8000" dirty="0"/>
              <a:t>. Роль </a:t>
            </a:r>
            <a:r>
              <a:rPr lang="ru-RU" sz="8000" dirty="0" err="1"/>
              <a:t>пересичення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/>
              <a:t> </a:t>
            </a:r>
            <a:r>
              <a:rPr lang="ru-RU" sz="8000" dirty="0" err="1" smtClean="0"/>
              <a:t>Поясніть</a:t>
            </a:r>
            <a:r>
              <a:rPr lang="ru-RU" sz="8000" dirty="0" smtClean="0"/>
              <a:t> </a:t>
            </a:r>
            <a:r>
              <a:rPr lang="ru-RU" sz="8000" dirty="0"/>
              <a:t>схему </a:t>
            </a:r>
            <a:r>
              <a:rPr lang="ru-RU" sz="8000" dirty="0" err="1"/>
              <a:t>утворення</a:t>
            </a:r>
            <a:r>
              <a:rPr lang="ru-RU" sz="8000" dirty="0"/>
              <a:t> </a:t>
            </a:r>
            <a:r>
              <a:rPr lang="ru-RU" sz="8000" dirty="0" err="1"/>
              <a:t>осадів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smtClean="0"/>
              <a:t>Причини </a:t>
            </a:r>
            <a:r>
              <a:rPr lang="ru-RU" sz="8000" dirty="0" err="1"/>
              <a:t>забруднення</a:t>
            </a:r>
            <a:r>
              <a:rPr lang="ru-RU" sz="8000" dirty="0"/>
              <a:t> </a:t>
            </a:r>
            <a:r>
              <a:rPr lang="ru-RU" sz="8000" dirty="0" err="1"/>
              <a:t>осадів</a:t>
            </a:r>
            <a:r>
              <a:rPr lang="ru-RU" sz="8000" dirty="0" smtClean="0"/>
              <a:t>.</a:t>
            </a:r>
          </a:p>
          <a:p>
            <a:pPr marL="0" lvl="0" indent="0">
              <a:buAutoNum type="arabicPeriod"/>
            </a:pPr>
            <a:r>
              <a:rPr lang="ru-RU" sz="8000" dirty="0" smtClean="0"/>
              <a:t>Дайте </a:t>
            </a:r>
            <a:r>
              <a:rPr lang="ru-RU" sz="8000" dirty="0" err="1"/>
              <a:t>визначення</a:t>
            </a:r>
            <a:r>
              <a:rPr lang="ru-RU" sz="8000" dirty="0"/>
              <a:t> і характеристику </a:t>
            </a:r>
            <a:r>
              <a:rPr lang="ru-RU" sz="8000" dirty="0" err="1"/>
              <a:t>поняттям</a:t>
            </a:r>
            <a:r>
              <a:rPr lang="ru-RU" sz="8000" dirty="0"/>
              <a:t>: </a:t>
            </a:r>
            <a:r>
              <a:rPr lang="ru-RU" sz="8000" dirty="0" err="1"/>
              <a:t>колоїди</a:t>
            </a:r>
            <a:r>
              <a:rPr lang="ru-RU" sz="8000" dirty="0"/>
              <a:t>, </a:t>
            </a:r>
            <a:r>
              <a:rPr lang="ru-RU" sz="8000" dirty="0" err="1"/>
              <a:t>пересичення</a:t>
            </a:r>
            <a:r>
              <a:rPr lang="ru-RU" sz="8000" dirty="0"/>
              <a:t>, </a:t>
            </a:r>
            <a:r>
              <a:rPr lang="ru-RU" sz="8000" dirty="0" err="1"/>
              <a:t>коагуляція</a:t>
            </a:r>
            <a:r>
              <a:rPr lang="ru-RU" sz="8000" dirty="0"/>
              <a:t>, </a:t>
            </a:r>
            <a:r>
              <a:rPr lang="ru-RU" sz="8000" dirty="0" err="1"/>
              <a:t>пептизація</a:t>
            </a:r>
            <a:r>
              <a:rPr lang="ru-RU" sz="8000" dirty="0"/>
              <a:t>, </a:t>
            </a:r>
            <a:r>
              <a:rPr lang="ru-RU" sz="8000" dirty="0" err="1"/>
              <a:t>співосадження</a:t>
            </a:r>
            <a:r>
              <a:rPr lang="ru-RU" sz="8000" dirty="0"/>
              <a:t>, </a:t>
            </a:r>
            <a:r>
              <a:rPr lang="ru-RU" sz="8000" dirty="0" err="1"/>
              <a:t>оклюзія</a:t>
            </a:r>
            <a:r>
              <a:rPr lang="ru-RU" sz="8000" dirty="0"/>
              <a:t>. </a:t>
            </a:r>
            <a:endParaRPr lang="ru-RU" sz="8000" dirty="0" smtClean="0"/>
          </a:p>
          <a:p>
            <a:pPr marL="0" lvl="0" indent="0">
              <a:buAutoNum type="arabicPeriod"/>
            </a:pPr>
            <a:r>
              <a:rPr lang="ru-RU" sz="8000" dirty="0" err="1" smtClean="0"/>
              <a:t>Поясніть</a:t>
            </a:r>
            <a:r>
              <a:rPr lang="ru-RU" sz="8000" dirty="0" smtClean="0"/>
              <a:t> </a:t>
            </a:r>
            <a:r>
              <a:rPr lang="ru-RU" sz="8000" dirty="0"/>
              <a:t>роль </a:t>
            </a:r>
            <a:r>
              <a:rPr lang="ru-RU" sz="8000" dirty="0" err="1"/>
              <a:t>протиіонів</a:t>
            </a:r>
            <a:r>
              <a:rPr lang="ru-RU" sz="8000" dirty="0"/>
              <a:t> в </a:t>
            </a:r>
            <a:r>
              <a:rPr lang="ru-RU" sz="8000" dirty="0" err="1"/>
              <a:t>стабілізації</a:t>
            </a:r>
            <a:r>
              <a:rPr lang="ru-RU" sz="8000" dirty="0"/>
              <a:t> </a:t>
            </a:r>
            <a:r>
              <a:rPr lang="ru-RU" sz="8000" dirty="0" err="1" smtClean="0"/>
              <a:t>колоїдів</a:t>
            </a:r>
            <a:r>
              <a:rPr lang="ru-RU" sz="8000" dirty="0" smtClean="0"/>
              <a:t>.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поясніть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а)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Mg2+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MgNH4PO4;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Н3О +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CaCO3 ;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Hg2+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розчинність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HgI2.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гравіметрії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промивання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осадів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молярну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500 мл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2,183 г 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gNO3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20 мл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8,879 г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500 мл 0,005 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1000 мл 0,193 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гідроксиду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моль-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n),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в 1,1688 г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100 мл 0,2 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формула для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титриметрії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титриметрії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Розрахуйте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рН 0,1 М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H2С2O4.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711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HNO2 у водному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НСООН лугом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наважку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фенолу,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індиферентних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домішок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метилетилкетону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витрачалось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5,0 мл 0,1М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бензольнометанольного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тетраетиламонію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титрування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0,1758 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саліциловокислого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індиферентні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домішки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льодяної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9,87 мл 0,1 М (К=1,1008)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HClO4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льодяній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оцтовій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(%)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зразку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450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1849</Words>
  <Application>Microsoft Office PowerPoint</Application>
  <PresentationFormat>Экран (4:3)</PresentationFormat>
  <Paragraphs>97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Microsoft Equation 3.0</vt:lpstr>
      <vt:lpstr>CS</vt:lpstr>
      <vt:lpstr>Методичні вказівки до практичних занять за темами:</vt:lpstr>
      <vt:lpstr>Презентация PowerPoint</vt:lpstr>
      <vt:lpstr>Метрологічні характеристики методів аналізу та вимоги до них</vt:lpstr>
      <vt:lpstr>Презентация PowerPoint</vt:lpstr>
      <vt:lpstr>Лабораторна робота «Гравіметричне визначення сульфатів»</vt:lpstr>
      <vt:lpstr>Презентация PowerPoint</vt:lpstr>
      <vt:lpstr>Презентация PowerPoint</vt:lpstr>
      <vt:lpstr>Хід аналізу:</vt:lpstr>
      <vt:lpstr>Титриметричний аналіз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указания к практическим занятиям по темам</dc:title>
  <dc:creator>e230480nov</dc:creator>
  <cp:lastModifiedBy>User</cp:lastModifiedBy>
  <cp:revision>106</cp:revision>
  <dcterms:created xsi:type="dcterms:W3CDTF">2020-10-30T14:19:43Z</dcterms:created>
  <dcterms:modified xsi:type="dcterms:W3CDTF">2020-11-25T21:51:29Z</dcterms:modified>
</cp:coreProperties>
</file>