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65" r:id="rId13"/>
    <p:sldId id="273" r:id="rId1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772400" cy="1470025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вказівки до практичних занять за темами: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060848"/>
            <a:ext cx="7776864" cy="4464496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AutoNum type="arabicPeriod"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Окисно-відновне титрування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514350" indent="-514350" algn="l">
              <a:buAutoNum type="arabicPeriod"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Окисно-відновне титрування.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Перманганатометричне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титрування. Визначення масової частки (у відсотках) пероксиду водню, солей заліза(ІІ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).</a:t>
            </a:r>
          </a:p>
          <a:p>
            <a:pPr marL="514350" indent="-514350" algn="l">
              <a:buAutoNum type="arabicPeriod"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Окисно-відновне титрування. Йоді- і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йодометричне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титрування. Визначення іонів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Сu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(ІІ). Визначення масової частки (у відсотках) аскорбінової кислоти та пероксиду водню.</a:t>
            </a:r>
            <a:endParaRPr lang="uk-UA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14350" indent="-514350" algn="l">
              <a:buAutoNum type="arabicPeriod"/>
            </a:pPr>
            <a:endParaRPr lang="uk-UA" dirty="0" smtClean="0"/>
          </a:p>
          <a:p>
            <a:pPr algn="l"/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04664"/>
            <a:ext cx="8784976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en-US" dirty="0" smtClean="0"/>
              <a:t>4. </a:t>
            </a:r>
            <a:r>
              <a:rPr lang="uk-UA" dirty="0"/>
              <a:t>Окисно-відновне титрування. </a:t>
            </a:r>
            <a:r>
              <a:rPr lang="uk-UA" dirty="0" err="1"/>
              <a:t>Дихроматометричне</a:t>
            </a:r>
            <a:r>
              <a:rPr lang="uk-UA" dirty="0"/>
              <a:t> титрування. Визначення масової частки (у відсотках) солей заліза(ІІ</a:t>
            </a:r>
            <a:r>
              <a:rPr lang="uk-UA" dirty="0" smtClean="0"/>
              <a:t>).</a:t>
            </a: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dirty="0"/>
              <a:t>Окисно-відновне титрування. </a:t>
            </a:r>
            <a:r>
              <a:rPr lang="uk-UA" dirty="0" err="1"/>
              <a:t>Бромато</a:t>
            </a:r>
            <a:r>
              <a:rPr lang="uk-UA" dirty="0"/>
              <a:t>- і </a:t>
            </a:r>
            <a:r>
              <a:rPr lang="uk-UA" dirty="0" err="1"/>
              <a:t>бромометричне</a:t>
            </a:r>
            <a:r>
              <a:rPr lang="uk-UA" dirty="0"/>
              <a:t> титрування. Визначення масової частки (у відсотках) натрію </a:t>
            </a:r>
            <a:r>
              <a:rPr lang="uk-UA" dirty="0" err="1"/>
              <a:t>саліцилату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dirty="0"/>
              <a:t>Окисно-відновне титрування. </a:t>
            </a:r>
            <a:r>
              <a:rPr lang="uk-UA" dirty="0" err="1"/>
              <a:t>Нітритометричне</a:t>
            </a:r>
            <a:r>
              <a:rPr lang="uk-UA" dirty="0"/>
              <a:t> титрування. Визначення масової частки (у відсотках) новокаїну, стрептоциду</a:t>
            </a:r>
            <a:r>
              <a:rPr lang="uk-UA" dirty="0" smtClean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молярної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еквіваленту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вихідного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перманганату </a:t>
            </a:r>
            <a:r>
              <a:rPr lang="ru-R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988840"/>
            <a:ext cx="8229600" cy="46085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молярну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еквіваленту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перманганату 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Бюретку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наповнюють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перманганату. В колбу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піпеткою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20,00 мл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щавелевої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доливають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15–20 мл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сірчаної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(1:4)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70–80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(не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доводити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кипіння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щавлева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кислота)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перманганату. На початку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гарячого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щавелевої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доливають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перманганату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чекають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рожевого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KMnO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доливають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формулою: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4256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udfile.net/html/2706/709/html_wnFZY0kkmH.cMlC/img-OjOdvv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41600"/>
            <a:ext cx="8229600" cy="244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849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 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масової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заліза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Мора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u="sng" dirty="0"/>
              <a:t>Мета </a:t>
            </a:r>
            <a:r>
              <a:rPr lang="ru-RU" b="1" u="sng" dirty="0" err="1"/>
              <a:t>роботи</a:t>
            </a:r>
            <a:r>
              <a:rPr lang="ru-RU" b="1" u="sng" dirty="0"/>
              <a:t>:</a:t>
            </a:r>
            <a:r>
              <a:rPr lang="ru-RU" dirty="0"/>
              <a:t> </a:t>
            </a: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масову</a:t>
            </a:r>
            <a:r>
              <a:rPr lang="ru-RU" dirty="0"/>
              <a:t> </a:t>
            </a:r>
            <a:r>
              <a:rPr lang="ru-RU" dirty="0" err="1"/>
              <a:t>частку</a:t>
            </a:r>
            <a:r>
              <a:rPr lang="ru-RU" dirty="0"/>
              <a:t> </a:t>
            </a:r>
            <a:r>
              <a:rPr lang="ru-RU" dirty="0" err="1"/>
              <a:t>заліза</a:t>
            </a:r>
            <a:r>
              <a:rPr lang="ru-RU" dirty="0"/>
              <a:t> в </a:t>
            </a:r>
            <a:r>
              <a:rPr lang="ru-RU" dirty="0" err="1"/>
              <a:t>солі</a:t>
            </a:r>
            <a:r>
              <a:rPr lang="ru-RU" dirty="0"/>
              <a:t> Мора.</a:t>
            </a:r>
          </a:p>
          <a:p>
            <a:pPr marL="0" indent="0">
              <a:buNone/>
            </a:pPr>
            <a:r>
              <a:rPr lang="ru-RU" dirty="0"/>
              <a:t>В кислому </a:t>
            </a:r>
            <a:r>
              <a:rPr lang="ru-RU" dirty="0" err="1"/>
              <a:t>середовищі</a:t>
            </a:r>
            <a:r>
              <a:rPr lang="ru-RU" dirty="0"/>
              <a:t> </a:t>
            </a:r>
            <a:r>
              <a:rPr lang="ru-RU" dirty="0" err="1"/>
              <a:t>залізо</a:t>
            </a:r>
            <a:r>
              <a:rPr lang="ru-RU" dirty="0"/>
              <a:t> (ІІ) </a:t>
            </a:r>
            <a:r>
              <a:rPr lang="ru-RU" dirty="0" err="1"/>
              <a:t>окислюється</a:t>
            </a:r>
            <a:r>
              <a:rPr lang="ru-RU" dirty="0"/>
              <a:t> перманганатом </a:t>
            </a:r>
            <a:r>
              <a:rPr lang="ru-RU" dirty="0" err="1"/>
              <a:t>калію</a:t>
            </a:r>
            <a:r>
              <a:rPr lang="ru-RU" dirty="0"/>
              <a:t> до </a:t>
            </a:r>
            <a:r>
              <a:rPr lang="ru-RU" dirty="0" err="1"/>
              <a:t>заліза</a:t>
            </a:r>
            <a:r>
              <a:rPr lang="ru-RU" dirty="0"/>
              <a:t> (ІІІ):</a:t>
            </a:r>
          </a:p>
          <a:p>
            <a:pPr marL="0" indent="0" algn="ctr">
              <a:buNone/>
            </a:pPr>
            <a:r>
              <a:rPr lang="ru-RU" dirty="0"/>
              <a:t>10</a:t>
            </a:r>
            <a:r>
              <a:rPr lang="en-US" dirty="0"/>
              <a:t>FeSO</a:t>
            </a:r>
            <a:r>
              <a:rPr lang="en-US" baseline="-25000" dirty="0"/>
              <a:t>4</a:t>
            </a:r>
            <a:r>
              <a:rPr lang="en-US" dirty="0"/>
              <a:t> + 2KMnO</a:t>
            </a:r>
            <a:r>
              <a:rPr lang="en-US" baseline="-25000" dirty="0"/>
              <a:t>4</a:t>
            </a:r>
            <a:r>
              <a:rPr lang="en-US" dirty="0"/>
              <a:t> + 8H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 = 5Fe</a:t>
            </a:r>
            <a:r>
              <a:rPr lang="en-US" baseline="-25000" dirty="0"/>
              <a:t>2</a:t>
            </a:r>
            <a:r>
              <a:rPr lang="en-US" dirty="0"/>
              <a:t>(SO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3 </a:t>
            </a:r>
            <a:r>
              <a:rPr lang="en-US" dirty="0"/>
              <a:t>+ 2MnSO</a:t>
            </a:r>
            <a:r>
              <a:rPr lang="en-US" baseline="-25000" dirty="0"/>
              <a:t>4</a:t>
            </a:r>
            <a:r>
              <a:rPr lang="en-US" dirty="0"/>
              <a:t> + K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 + 8H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marL="0" indent="0">
              <a:buNone/>
            </a:pPr>
            <a:r>
              <a:rPr lang="ru-RU" dirty="0" err="1" smtClean="0"/>
              <a:t>Використовуючи</a:t>
            </a:r>
            <a:r>
              <a:rPr lang="ru-RU" dirty="0" smtClean="0"/>
              <a:t> </a:t>
            </a:r>
            <a:r>
              <a:rPr lang="ru-RU" dirty="0"/>
              <a:t>метод прямого </a:t>
            </a:r>
            <a:r>
              <a:rPr lang="ru-RU" dirty="0" err="1"/>
              <a:t>титрування</a:t>
            </a:r>
            <a:r>
              <a:rPr lang="ru-RU" dirty="0"/>
              <a:t>, легко </a:t>
            </a:r>
            <a:r>
              <a:rPr lang="ru-RU" dirty="0" err="1"/>
              <a:t>розрахувати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заліза</a:t>
            </a:r>
            <a:r>
              <a:rPr lang="ru-RU" dirty="0"/>
              <a:t> в </a:t>
            </a:r>
            <a:r>
              <a:rPr lang="ru-RU" dirty="0" err="1"/>
              <a:t>досліджуваному</a:t>
            </a:r>
            <a:r>
              <a:rPr lang="ru-RU" dirty="0"/>
              <a:t> </a:t>
            </a:r>
            <a:r>
              <a:rPr lang="ru-RU" dirty="0" err="1"/>
              <a:t>розчині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874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ru-RU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Хід</a:t>
            </a: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34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піпетування</a:t>
            </a:r>
            <a:r>
              <a:rPr lang="ru-RU" sz="3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en-US" sz="3400" i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Точну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наважку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Мора (1,5–2 г)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розчиняють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невеликому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дистильованої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і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повного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розчинення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переносять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мірну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колбу на 100,00 мл,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доводять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колби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мітки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дистильованою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водою і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перемішують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Відміряють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піпеткою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20,00 мл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одержаного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Мора,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переносять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конічну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колбу для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добавляють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10–15 мл 2Н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сірчаної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титрують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0,05 Н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робочим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перманганату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описаної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п. </a:t>
            </a:r>
            <a:r>
              <a:rPr lang="ru-RU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повторюють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таблицю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6.3.</a:t>
            </a:r>
          </a:p>
          <a:p>
            <a:endParaRPr lang="en-US" sz="3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4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3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3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Розраховують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титр перманганату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залізом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заліза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досліджуваній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наважці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2257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studfile.net/html/2706/709/html_wnFZY0kkmH.cMlC/img-L_8mto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76873"/>
            <a:ext cx="8229600" cy="260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601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методу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пипетування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 descr="https://studfile.net/html/2706/709/html_wnFZY0kkmH.cMlC/img-f1rXl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02335"/>
            <a:ext cx="8229600" cy="212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297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молярної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еквіваленту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молярну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еквіваленту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Бюретку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наповнюють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колбу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наливають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15–20 мл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10%) і 15–20 мл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(1:4).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відтінок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знебарвлення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обережно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ввести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доливають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піпетки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20,00 мл стандартного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накривши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колбу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леткого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темноті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наливають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колбу 100–150 мл води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Коли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темно–бурого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доливають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 5 мл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крохмалю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переходу темно–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зелене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3587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7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7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7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доливають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 добре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перемішуючи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повторюють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розраховують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молярну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еквіваленту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робочого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титрованого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7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7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7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      </a:t>
            </a:r>
            <a:r>
              <a:rPr lang="ru-RU" dirty="0" smtClean="0"/>
              <a:t>формулою</a:t>
            </a:r>
            <a:r>
              <a:rPr lang="ru-RU" dirty="0"/>
              <a:t>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studfile.net/html/2706/709/html_wnFZY0kkmH.cMlC/img-IN0U5O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47963"/>
            <a:ext cx="8229600" cy="232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619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1587402"/>
              </p:ext>
            </p:extLst>
          </p:nvPr>
        </p:nvGraphicFramePr>
        <p:xfrm>
          <a:off x="899592" y="1988840"/>
          <a:ext cx="7632847" cy="4032448"/>
        </p:xfrm>
        <a:graphic>
          <a:graphicData uri="http://schemas.openxmlformats.org/drawingml/2006/table">
            <a:tbl>
              <a:tblPr/>
              <a:tblGrid>
                <a:gridCol w="494119">
                  <a:extLst>
                    <a:ext uri="{9D8B030D-6E8A-4147-A177-3AD203B41FA5}">
                      <a16:colId xmlns:a16="http://schemas.microsoft.com/office/drawing/2014/main" val="3463742680"/>
                    </a:ext>
                  </a:extLst>
                </a:gridCol>
                <a:gridCol w="1781431">
                  <a:extLst>
                    <a:ext uri="{9D8B030D-6E8A-4147-A177-3AD203B41FA5}">
                      <a16:colId xmlns:a16="http://schemas.microsoft.com/office/drawing/2014/main" val="2603194312"/>
                    </a:ext>
                  </a:extLst>
                </a:gridCol>
                <a:gridCol w="1794435">
                  <a:extLst>
                    <a:ext uri="{9D8B030D-6E8A-4147-A177-3AD203B41FA5}">
                      <a16:colId xmlns:a16="http://schemas.microsoft.com/office/drawing/2014/main" val="49392829"/>
                    </a:ext>
                  </a:extLst>
                </a:gridCol>
                <a:gridCol w="1742422">
                  <a:extLst>
                    <a:ext uri="{9D8B030D-6E8A-4147-A177-3AD203B41FA5}">
                      <a16:colId xmlns:a16="http://schemas.microsoft.com/office/drawing/2014/main" val="4148224773"/>
                    </a:ext>
                  </a:extLst>
                </a:gridCol>
                <a:gridCol w="1820440">
                  <a:extLst>
                    <a:ext uri="{9D8B030D-6E8A-4147-A177-3AD203B41FA5}">
                      <a16:colId xmlns:a16="http://schemas.microsoft.com/office/drawing/2014/main" val="4272956052"/>
                    </a:ext>
                  </a:extLst>
                </a:gridCol>
              </a:tblGrid>
              <a:tr h="2929232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№</a:t>
                      </a:r>
                    </a:p>
                    <a:p>
                      <a:pPr algn="ctr"/>
                      <a:r>
                        <a:rPr lang="ru-RU">
                          <a:effectLst/>
                        </a:rPr>
                        <a:t>п/п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Об’єм розчину калію дихромату, см</a:t>
                      </a:r>
                      <a:r>
                        <a:rPr lang="ru-RU" baseline="30000">
                          <a:effectLst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Об’єм розчину Na</a:t>
                      </a:r>
                      <a:r>
                        <a:rPr lang="ru-RU" baseline="-25000">
                          <a:effectLst/>
                        </a:rPr>
                        <a:t>2</a:t>
                      </a:r>
                      <a:r>
                        <a:rPr lang="ru-RU">
                          <a:effectLst/>
                        </a:rPr>
                        <a:t>S</a:t>
                      </a:r>
                      <a:r>
                        <a:rPr lang="ru-RU" baseline="-25000">
                          <a:effectLst/>
                        </a:rPr>
                        <a:t>2</a:t>
                      </a:r>
                      <a:r>
                        <a:rPr lang="ru-RU">
                          <a:effectLst/>
                        </a:rPr>
                        <a:t>O</a:t>
                      </a:r>
                      <a:r>
                        <a:rPr lang="ru-RU" baseline="-25000">
                          <a:effectLst/>
                        </a:rPr>
                        <a:t>3</a:t>
                      </a:r>
                      <a:r>
                        <a:rPr lang="ru-RU">
                          <a:effectLst/>
                        </a:rPr>
                        <a:t> , витрачений на титрування, см</a:t>
                      </a:r>
                      <a:r>
                        <a:rPr lang="ru-RU" baseline="30000">
                          <a:effectLst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Середнє значення об’єму розчину</a:t>
                      </a:r>
                    </a:p>
                    <a:p>
                      <a:pPr algn="ctr"/>
                      <a:r>
                        <a:rPr lang="ru-RU">
                          <a:effectLst/>
                        </a:rPr>
                        <a:t>Na</a:t>
                      </a:r>
                      <a:r>
                        <a:rPr lang="ru-RU" baseline="-25000">
                          <a:effectLst/>
                        </a:rPr>
                        <a:t>2</a:t>
                      </a:r>
                      <a:r>
                        <a:rPr lang="ru-RU">
                          <a:effectLst/>
                        </a:rPr>
                        <a:t>S</a:t>
                      </a:r>
                      <a:r>
                        <a:rPr lang="ru-RU" baseline="-25000">
                          <a:effectLst/>
                        </a:rPr>
                        <a:t>2</a:t>
                      </a:r>
                      <a:r>
                        <a:rPr lang="ru-RU">
                          <a:effectLst/>
                        </a:rPr>
                        <a:t>O</a:t>
                      </a:r>
                      <a:r>
                        <a:rPr lang="ru-RU" baseline="-25000">
                          <a:effectLst/>
                        </a:rPr>
                        <a:t>3</a:t>
                      </a:r>
                      <a:r>
                        <a:rPr lang="ru-RU">
                          <a:effectLst/>
                        </a:rPr>
                        <a:t>, см</a:t>
                      </a:r>
                      <a:r>
                        <a:rPr lang="ru-RU" baseline="30000">
                          <a:effectLst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Молярна концентрація еквіваленту</a:t>
                      </a:r>
                    </a:p>
                    <a:p>
                      <a:pPr algn="ctr"/>
                      <a:r>
                        <a:rPr lang="ru-RU">
                          <a:effectLst/>
                        </a:rPr>
                        <a:t>Na</a:t>
                      </a:r>
                      <a:r>
                        <a:rPr lang="ru-RU" baseline="-25000">
                          <a:effectLst/>
                        </a:rPr>
                        <a:t>2</a:t>
                      </a:r>
                      <a:r>
                        <a:rPr lang="ru-RU">
                          <a:effectLst/>
                        </a:rPr>
                        <a:t>S</a:t>
                      </a:r>
                      <a:r>
                        <a:rPr lang="ru-RU" baseline="-25000">
                          <a:effectLst/>
                        </a:rPr>
                        <a:t>2</a:t>
                      </a:r>
                      <a:r>
                        <a:rPr lang="ru-RU">
                          <a:effectLst/>
                        </a:rPr>
                        <a:t>O</a:t>
                      </a:r>
                      <a:r>
                        <a:rPr lang="ru-RU" baseline="-25000">
                          <a:effectLst/>
                        </a:rPr>
                        <a:t>3 </a:t>
                      </a:r>
                      <a:r>
                        <a:rPr lang="ru-RU">
                          <a:effectLst/>
                        </a:rPr>
                        <a:t>, моль/л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492801"/>
                  </a:ext>
                </a:extLst>
              </a:tr>
              <a:tr h="581498">
                <a:tc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9537136"/>
                  </a:ext>
                </a:extLst>
              </a:tr>
              <a:tr h="52171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439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287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264696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5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</a:t>
            </a:r>
            <a:r>
              <a:rPr lang="uk-UA" sz="5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запитання</a:t>
            </a:r>
            <a:endParaRPr lang="ru-RU" sz="5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окислювально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редокс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окислювально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окислювально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окислювально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окислювально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Перманганатометричне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суть методу,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титрант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Йодометрія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Титрант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йодометрії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Йодиметрія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Титрант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йодиметрії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йодиметричного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препаратах.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47644"/>
            <a:ext cx="8229600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Характеристика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нітритометричного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Суть методу,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титранту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нітритометрії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нітритометрії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Броматометрія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Титрант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броматометрії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броматометрії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Бромометрія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титрант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7117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382</Words>
  <Application>Microsoft Office PowerPoint</Application>
  <PresentationFormat>Экран (4:3)</PresentationFormat>
  <Paragraphs>60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Методичні вказівки до практичних занять за темами:</vt:lpstr>
      <vt:lpstr>Презентация PowerPoint</vt:lpstr>
      <vt:lpstr>Лабораторна робота Встановлення молярної концентрації еквіваленту вихідного розчину перманганату калію</vt:lpstr>
      <vt:lpstr>Презентация PowerPoint</vt:lpstr>
      <vt:lpstr>Лабораторна робота  Визначення масової частки заліза в солі Мора </vt:lpstr>
      <vt:lpstr>Хід роботи.</vt:lpstr>
      <vt:lpstr>Презентация PowerPoint</vt:lpstr>
      <vt:lpstr>Для методу пипетування</vt:lpstr>
      <vt:lpstr>Лабораторна робота Встановлення молярної концентрації еквіваленту розчину тіосульфату натрію</vt:lpstr>
      <vt:lpstr>Останні краплини розчину Na2S2O3 доливають повільно, кожен раз добре перемішуючи розчин. Титрування повторюють декілька разів і розраховують молярну концентрацію еквіваленту робочого титрованого розчину Na2S2O3  за       формулою:</vt:lpstr>
      <vt:lpstr>Результати досліджень і розрахунків вносять в таблицю 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указания к практическим занятиям по темам</dc:title>
  <dc:creator>e230480nov</dc:creator>
  <cp:lastModifiedBy>User</cp:lastModifiedBy>
  <cp:revision>113</cp:revision>
  <dcterms:created xsi:type="dcterms:W3CDTF">2020-10-30T14:19:43Z</dcterms:created>
  <dcterms:modified xsi:type="dcterms:W3CDTF">2020-11-26T05:39:59Z</dcterms:modified>
</cp:coreProperties>
</file>