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65" r:id="rId13"/>
    <p:sldId id="273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 до практичних занять за темами: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776864" cy="4464496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uk-UA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Осаджувальне</a:t>
            </a:r>
            <a:r>
              <a:rPr lang="uk-UA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титрування. </a:t>
            </a:r>
            <a:endParaRPr lang="uk-UA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buAutoNum type="arabicPeriod"/>
            </a:pPr>
            <a:endParaRPr lang="uk-UA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buAutoNum type="arabicPeriod"/>
            </a:pPr>
            <a:endParaRPr lang="uk-UA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buAutoNum type="arabicPeriod"/>
            </a:pPr>
            <a:r>
              <a:rPr lang="uk-UA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Осаджувальне</a:t>
            </a:r>
            <a:r>
              <a:rPr lang="uk-UA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титрування. Аргентометрія. </a:t>
            </a:r>
            <a:r>
              <a:rPr lang="uk-UA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Меркурометрія</a:t>
            </a:r>
            <a:r>
              <a:rPr lang="uk-UA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uk-UA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784976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</a:t>
            </a:r>
            <a:r>
              <a:rPr lang="uk-U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Комплексиметричне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титр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вання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Комплексонометрія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en-US" dirty="0" smtClean="0"/>
              <a:t>4</a:t>
            </a:r>
            <a:r>
              <a:rPr lang="en-US" dirty="0" smtClean="0"/>
              <a:t>. </a:t>
            </a:r>
            <a:r>
              <a:rPr lang="uk-UA" dirty="0"/>
              <a:t>Оптичні методи аналізу. </a:t>
            </a:r>
            <a:r>
              <a:rPr lang="uk-UA" dirty="0" err="1"/>
              <a:t>Фотоколориметрія</a:t>
            </a:r>
            <a:r>
              <a:rPr lang="uk-UA" dirty="0"/>
              <a:t> та спектрофотометрія. Умови фотометричного  визначення.  Оптичні методи визначення  концентрації досліджуваного розчину. Електрохімічні методи аналізу Потенціометричний аналіз. Потенціометричне титрування окислювально-відновних систем</a:t>
            </a:r>
            <a:r>
              <a:rPr lang="uk-UA" dirty="0" smtClean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 м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срібла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хлоридом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988840"/>
            <a:ext cx="8229600" cy="2736304"/>
          </a:xfrm>
        </p:spPr>
        <p:txBody>
          <a:bodyPr>
            <a:normAutofit/>
          </a:bodyPr>
          <a:lstStyle/>
          <a:p>
            <a:r>
              <a:rPr lang="ru-RU" u="sng" dirty="0"/>
              <a:t>Мета </a:t>
            </a:r>
            <a:r>
              <a:rPr lang="ru-RU" u="sng" dirty="0" err="1"/>
              <a:t>роботи</a:t>
            </a:r>
            <a:r>
              <a:rPr lang="ru-RU" u="sng" dirty="0"/>
              <a:t>:</a:t>
            </a:r>
            <a:r>
              <a:rPr lang="ru-RU" dirty="0"/>
              <a:t> </a:t>
            </a:r>
            <a:r>
              <a:rPr lang="ru-RU" dirty="0" err="1"/>
              <a:t>встановити</a:t>
            </a:r>
            <a:r>
              <a:rPr lang="ru-RU" dirty="0"/>
              <a:t> </a:t>
            </a:r>
            <a:r>
              <a:rPr lang="ru-RU" dirty="0" err="1"/>
              <a:t>молярну</a:t>
            </a:r>
            <a:r>
              <a:rPr lang="ru-RU" dirty="0"/>
              <a:t> </a:t>
            </a:r>
            <a:r>
              <a:rPr lang="ru-RU" dirty="0" err="1"/>
              <a:t>концентрацію</a:t>
            </a:r>
            <a:r>
              <a:rPr lang="ru-RU" dirty="0"/>
              <a:t> </a:t>
            </a:r>
            <a:r>
              <a:rPr lang="ru-RU" dirty="0" err="1"/>
              <a:t>еквіваленту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срібла</a:t>
            </a:r>
            <a:r>
              <a:rPr lang="ru-RU" dirty="0"/>
              <a:t> </a:t>
            </a:r>
            <a:r>
              <a:rPr lang="ru-RU" dirty="0" err="1"/>
              <a:t>нітрату</a:t>
            </a:r>
            <a:r>
              <a:rPr lang="ru-RU" dirty="0"/>
              <a:t> за </a:t>
            </a:r>
            <a:r>
              <a:rPr lang="ru-RU" dirty="0" err="1"/>
              <a:t>натрію</a:t>
            </a:r>
            <a:r>
              <a:rPr lang="ru-RU" dirty="0"/>
              <a:t> хлоридом.</a:t>
            </a:r>
          </a:p>
          <a:p>
            <a:r>
              <a:rPr lang="ru-RU" dirty="0"/>
              <a:t>В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лежать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рівняння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256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1" name="Picture 9" descr="https://studfile.net/html/2706/709/html_wnFZY0kkmH.cMlC/img-ydJGP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5"/>
            <a:ext cx="82296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177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udfile.net/html/2706/709/html_wnFZY0kkmH.cMlC/img-dqo2Ff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822960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120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9661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конічну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колбу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відбирають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піпеткою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20,00 мл 0,1000 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2–4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хромату (5%-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тих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цегляно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відтінку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повторюють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відтворюваних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поправковий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9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заносять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таблицю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105537"/>
              </p:ext>
            </p:extLst>
          </p:nvPr>
        </p:nvGraphicFramePr>
        <p:xfrm>
          <a:off x="457200" y="1700807"/>
          <a:ext cx="7931223" cy="4680522"/>
        </p:xfrm>
        <a:graphic>
          <a:graphicData uri="http://schemas.openxmlformats.org/drawingml/2006/table">
            <a:tbl>
              <a:tblPr/>
              <a:tblGrid>
                <a:gridCol w="511691">
                  <a:extLst>
                    <a:ext uri="{9D8B030D-6E8A-4147-A177-3AD203B41FA5}">
                      <a16:colId xmlns:a16="http://schemas.microsoft.com/office/drawing/2014/main" val="4016106200"/>
                    </a:ext>
                  </a:extLst>
                </a:gridCol>
                <a:gridCol w="1854883">
                  <a:extLst>
                    <a:ext uri="{9D8B030D-6E8A-4147-A177-3AD203B41FA5}">
                      <a16:colId xmlns:a16="http://schemas.microsoft.com/office/drawing/2014/main" val="1628820342"/>
                    </a:ext>
                  </a:extLst>
                </a:gridCol>
                <a:gridCol w="1854883">
                  <a:extLst>
                    <a:ext uri="{9D8B030D-6E8A-4147-A177-3AD203B41FA5}">
                      <a16:colId xmlns:a16="http://schemas.microsoft.com/office/drawing/2014/main" val="3629320437"/>
                    </a:ext>
                  </a:extLst>
                </a:gridCol>
                <a:gridCol w="1854883">
                  <a:extLst>
                    <a:ext uri="{9D8B030D-6E8A-4147-A177-3AD203B41FA5}">
                      <a16:colId xmlns:a16="http://schemas.microsoft.com/office/drawing/2014/main" val="884026211"/>
                    </a:ext>
                  </a:extLst>
                </a:gridCol>
                <a:gridCol w="1854883">
                  <a:extLst>
                    <a:ext uri="{9D8B030D-6E8A-4147-A177-3AD203B41FA5}">
                      <a16:colId xmlns:a16="http://schemas.microsoft.com/office/drawing/2014/main" val="2832992337"/>
                    </a:ext>
                  </a:extLst>
                </a:gridCol>
              </a:tblGrid>
              <a:tr h="2608894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№</a:t>
                      </a:r>
                    </a:p>
                    <a:p>
                      <a:pPr algn="ctr"/>
                      <a:r>
                        <a:rPr lang="ru-RU">
                          <a:effectLst/>
                        </a:rPr>
                        <a:t>п/п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Об’єм розчину натрію хлориду, см</a:t>
                      </a:r>
                      <a:r>
                        <a:rPr lang="ru-RU" baseline="30000">
                          <a:effectLst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Об’єм розчину срібла нітрату, витраченого на титрування, см</a:t>
                      </a:r>
                      <a:r>
                        <a:rPr lang="ru-RU" baseline="30000">
                          <a:effectLst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Середнє значення об’єму розчину срібла нітрату, см</a:t>
                      </a:r>
                      <a:r>
                        <a:rPr lang="ru-RU" baseline="30000">
                          <a:effectLst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Молярна концентрація розчину срібла нітрату, моль/л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335850"/>
                  </a:ext>
                </a:extLst>
              </a:tr>
              <a:tr h="517907"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393759"/>
                  </a:ext>
                </a:extLst>
              </a:tr>
              <a:tr h="517907"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351694"/>
                  </a:ext>
                </a:extLst>
              </a:tr>
              <a:tr h="517907"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710245"/>
                  </a:ext>
                </a:extLst>
              </a:tr>
              <a:tr h="517907"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52228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 flipV="1">
            <a:off x="-1136387" y="-300309"/>
            <a:ext cx="110028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25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Трилонометричне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магнію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0770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(г)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Реактиви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Амонійна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мл 20%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100 мл 20%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дистильованою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 до 1 л.</a:t>
            </a:r>
          </a:p>
          <a:p>
            <a:pPr marL="0" indent="0">
              <a:buNone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Еріохром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0,5 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еріохрому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10 мл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амонійної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етиловим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спиртом до 100 мл.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Хромоген темно–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0,5 г хромогену темно–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10 мл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амонійної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 до 100 мл.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30–40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трилону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0,05 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трилон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точною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наважкою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фіксаналу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трилону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372,24:2=186,12 г/моль.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Наважку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формулою: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трилону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Б) ∙ V(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трилону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Б) ∙ M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трилону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304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8418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мірній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колбі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100,00 мл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доводять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Відбирають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20,00 мл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конічну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колбу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доливають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мл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амонійної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еріохром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темного вишнево–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робочим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трилону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вишнево–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(г)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формулою:</a:t>
            </a:r>
            <a:r>
              <a:rPr lang="ru-RU" dirty="0"/>
              <a:t/>
            </a:r>
            <a:br>
              <a:rPr lang="ru-RU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https://studfile.net/html/2706/709/html_wnFZY0kkmH.cMlC/img-F8UW0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65613"/>
            <a:ext cx="8229600" cy="167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618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де </a:t>
            </a:r>
            <a:r>
              <a:rPr lang="en-US" i="1" dirty="0"/>
              <a:t>N</a:t>
            </a:r>
            <a:r>
              <a:rPr lang="ru-RU" i="1" baseline="-25000" dirty="0" err="1"/>
              <a:t>трилону</a:t>
            </a:r>
            <a:r>
              <a:rPr lang="ru-RU" dirty="0"/>
              <a:t> – </a:t>
            </a:r>
            <a:r>
              <a:rPr lang="ru-RU" dirty="0" err="1"/>
              <a:t>молярна</a:t>
            </a:r>
            <a:r>
              <a:rPr lang="ru-RU" dirty="0"/>
              <a:t>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еквіваленту</a:t>
            </a:r>
            <a:r>
              <a:rPr lang="ru-RU" dirty="0"/>
              <a:t> </a:t>
            </a:r>
            <a:r>
              <a:rPr lang="ru-RU" dirty="0" err="1"/>
              <a:t>трилону</a:t>
            </a:r>
            <a:r>
              <a:rPr lang="ru-RU" dirty="0"/>
              <a:t> Б; </a:t>
            </a:r>
            <a:r>
              <a:rPr lang="en-US" i="1" dirty="0"/>
              <a:t>V</a:t>
            </a:r>
            <a:r>
              <a:rPr lang="ru-RU" i="1" baseline="-25000" dirty="0" err="1"/>
              <a:t>трилону</a:t>
            </a:r>
            <a:r>
              <a:rPr lang="ru-RU" baseline="-25000" dirty="0"/>
              <a:t> </a:t>
            </a:r>
            <a:r>
              <a:rPr lang="ru-RU" dirty="0"/>
              <a:t>–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трилону</a:t>
            </a:r>
            <a:r>
              <a:rPr lang="ru-RU" dirty="0"/>
              <a:t> Б, </a:t>
            </a:r>
            <a:r>
              <a:rPr lang="ru-RU" dirty="0" err="1"/>
              <a:t>витраченого</a:t>
            </a:r>
            <a:r>
              <a:rPr lang="ru-RU" dirty="0"/>
              <a:t> на </a:t>
            </a:r>
            <a:r>
              <a:rPr lang="ru-RU" dirty="0" err="1"/>
              <a:t>титрування</a:t>
            </a:r>
            <a:r>
              <a:rPr lang="ru-RU" dirty="0"/>
              <a:t>; </a:t>
            </a:r>
            <a:r>
              <a:rPr lang="en-US" i="1" dirty="0" err="1"/>
              <a:t>m</a:t>
            </a:r>
            <a:r>
              <a:rPr lang="en-US" i="1" baseline="-25000" dirty="0" err="1"/>
              <a:t>E</a:t>
            </a:r>
            <a:r>
              <a:rPr lang="en-US" i="1" dirty="0"/>
              <a:t>(Mg)</a:t>
            </a:r>
            <a:r>
              <a:rPr lang="en-US" dirty="0"/>
              <a:t> – </a:t>
            </a:r>
            <a:r>
              <a:rPr lang="ru-RU" dirty="0" err="1"/>
              <a:t>молярна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еквіваленту</a:t>
            </a:r>
            <a:r>
              <a:rPr lang="ru-RU" dirty="0"/>
              <a:t>; </a:t>
            </a:r>
            <a:r>
              <a:rPr lang="en-US" i="1" dirty="0"/>
              <a:t>A</a:t>
            </a:r>
            <a:r>
              <a:rPr lang="en-US" dirty="0"/>
              <a:t> – </a:t>
            </a:r>
            <a:r>
              <a:rPr lang="ru-RU" dirty="0" err="1"/>
              <a:t>аліквотний</a:t>
            </a:r>
            <a:r>
              <a:rPr lang="ru-RU" dirty="0"/>
              <a:t>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задачі</a:t>
            </a:r>
            <a:r>
              <a:rPr lang="ru-RU" dirty="0"/>
              <a:t>, мл.</a:t>
            </a:r>
          </a:p>
          <a:p>
            <a:pPr marL="0" indent="0">
              <a:buNone/>
            </a:pPr>
            <a:r>
              <a:rPr lang="ru-RU" dirty="0" err="1" smtClean="0"/>
              <a:t>Результати</a:t>
            </a:r>
            <a:r>
              <a:rPr lang="ru-RU" dirty="0" smtClean="0"/>
              <a:t> </a:t>
            </a:r>
            <a:r>
              <a:rPr lang="ru-RU" dirty="0" err="1"/>
              <a:t>дослідження</a:t>
            </a:r>
            <a:r>
              <a:rPr lang="ru-RU" dirty="0"/>
              <a:t> і </a:t>
            </a:r>
            <a:r>
              <a:rPr lang="ru-RU" dirty="0" err="1"/>
              <a:t>розрахунків</a:t>
            </a:r>
            <a:r>
              <a:rPr lang="ru-RU" dirty="0"/>
              <a:t> </a:t>
            </a:r>
            <a:r>
              <a:rPr lang="ru-RU" dirty="0" err="1"/>
              <a:t>заносять</a:t>
            </a:r>
            <a:r>
              <a:rPr lang="ru-RU" dirty="0"/>
              <a:t> в </a:t>
            </a:r>
            <a:r>
              <a:rPr lang="ru-RU" dirty="0" err="1"/>
              <a:t>таблицю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612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8536263"/>
              </p:ext>
            </p:extLst>
          </p:nvPr>
        </p:nvGraphicFramePr>
        <p:xfrm>
          <a:off x="467544" y="908718"/>
          <a:ext cx="8208912" cy="5472611"/>
        </p:xfrm>
        <a:graphic>
          <a:graphicData uri="http://schemas.openxmlformats.org/drawingml/2006/table">
            <a:tbl>
              <a:tblPr/>
              <a:tblGrid>
                <a:gridCol w="1561847">
                  <a:extLst>
                    <a:ext uri="{9D8B030D-6E8A-4147-A177-3AD203B41FA5}">
                      <a16:colId xmlns:a16="http://schemas.microsoft.com/office/drawing/2014/main" val="1898250877"/>
                    </a:ext>
                  </a:extLst>
                </a:gridCol>
                <a:gridCol w="1710285">
                  <a:extLst>
                    <a:ext uri="{9D8B030D-6E8A-4147-A177-3AD203B41FA5}">
                      <a16:colId xmlns:a16="http://schemas.microsoft.com/office/drawing/2014/main" val="2872925088"/>
                    </a:ext>
                  </a:extLst>
                </a:gridCol>
                <a:gridCol w="1673896">
                  <a:extLst>
                    <a:ext uri="{9D8B030D-6E8A-4147-A177-3AD203B41FA5}">
                      <a16:colId xmlns:a16="http://schemas.microsoft.com/office/drawing/2014/main" val="4122900273"/>
                    </a:ext>
                  </a:extLst>
                </a:gridCol>
                <a:gridCol w="1637507">
                  <a:extLst>
                    <a:ext uri="{9D8B030D-6E8A-4147-A177-3AD203B41FA5}">
                      <a16:colId xmlns:a16="http://schemas.microsoft.com/office/drawing/2014/main" val="3458656955"/>
                    </a:ext>
                  </a:extLst>
                </a:gridCol>
                <a:gridCol w="1625377">
                  <a:extLst>
                    <a:ext uri="{9D8B030D-6E8A-4147-A177-3AD203B41FA5}">
                      <a16:colId xmlns:a16="http://schemas.microsoft.com/office/drawing/2014/main" val="2990520532"/>
                    </a:ext>
                  </a:extLst>
                </a:gridCol>
              </a:tblGrid>
              <a:tr h="3050399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№</a:t>
                      </a:r>
                    </a:p>
                    <a:p>
                      <a:pPr algn="ctr"/>
                      <a:r>
                        <a:rPr lang="ru-RU">
                          <a:effectLst/>
                        </a:rPr>
                        <a:t>п/п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Об’єм досліджуваного розчину, см</a:t>
                      </a:r>
                      <a:r>
                        <a:rPr lang="ru-RU" baseline="30000">
                          <a:effectLst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Об’єм розчину трилону Б витрачений на титрування, см</a:t>
                      </a:r>
                      <a:r>
                        <a:rPr lang="ru-RU" baseline="30000">
                          <a:effectLst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Середнє значення об’єму трилону Б, см</a:t>
                      </a:r>
                      <a:r>
                        <a:rPr lang="ru-RU" baseline="30000">
                          <a:effectLst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Вміст магнію,</a:t>
                      </a:r>
                    </a:p>
                    <a:p>
                      <a:pPr algn="ctr"/>
                      <a:r>
                        <a:rPr lang="ru-RU">
                          <a:effectLst/>
                        </a:rPr>
                        <a:t>г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309252"/>
                  </a:ext>
                </a:extLst>
              </a:tr>
              <a:tr h="605553"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047228"/>
                  </a:ext>
                </a:extLst>
              </a:tr>
              <a:tr h="605553"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80205"/>
                  </a:ext>
                </a:extLst>
              </a:tr>
              <a:tr h="605553"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019534"/>
                  </a:ext>
                </a:extLst>
              </a:tr>
              <a:tr h="605553">
                <a:tc>
                  <a:txBody>
                    <a:bodyPr/>
                    <a:lstStyle/>
                    <a:p>
                      <a:pPr algn="l"/>
                      <a:endParaRPr lang="ru-RU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805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1442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26469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5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</a:t>
            </a:r>
            <a:r>
              <a:rPr lang="uk-UA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запитання</a:t>
            </a:r>
            <a:endParaRPr lang="ru-RU" sz="5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осаджувальному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металохромні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адсорбційні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Аргентометрія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аргентометричних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Мора.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Аргентометрія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Фольгарда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прямого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тіоціанату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Аргентометрія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Фаянса–Ходакова,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Тіоціанатометрія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Меркурометрія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меркурометричного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аргентометрією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47644"/>
            <a:ext cx="8229600" cy="60486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інструментальних методів, їх переваги та недоліки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 та класифікація оптичних методів аналізу.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Спектрофотометричні терміни: довжина хвилі, нанометр, хвильове число, пропускання, оптична густина, молярний коефіцієнт поглинання. Області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світопоглинання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ультрафіолетова, видима, інфрачервона.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Абсорбційно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-молекулярна спектроскопія. Спектри поглинання. Основні характеристики. Способи реєстрації.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Абсорбційно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-молекулярна спектроскопія. Сутність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спектрофото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-метричного методу аналізу. Спектрофотометрія,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фотоколориметрія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колориметрія.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Абсорбційно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-молекулярна спектроскопія. Прибори, джерела електромагнітного випромінювання.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світлопоглинання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Бугера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-Ламберта, Бера.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Об'єднаний закон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Бугера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-Ламберта-Бера. Причини відхилення від основного закону поглинання світла. Визначення меж підпорядкування.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Молярний та питомий коефіцієнти поглинання, їх взаємозв'язок.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Фотоелектроколоріметрія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Сутність методу. Умови фотометричних визначень.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7117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454</Words>
  <Application>Microsoft Office PowerPoint</Application>
  <PresentationFormat>Экран (4:3)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Методичні вказівки до практичних занять за темами:</vt:lpstr>
      <vt:lpstr>Презентация PowerPoint</vt:lpstr>
      <vt:lpstr>Лабораторна робота Стандартизація 0,1 м розчину срібла нітрату за натрію хлоридом</vt:lpstr>
      <vt:lpstr>Презентация PowerPoint</vt:lpstr>
      <vt:lpstr>Презентация PowerPoint</vt:lpstr>
      <vt:lpstr>Презентация PowerPoint</vt:lpstr>
      <vt:lpstr>Результати досліджень і розрахунків заносять в таблицю</vt:lpstr>
      <vt:lpstr>Лабораторна робота Трилонометричне визначення магнію</vt:lpstr>
      <vt:lpstr>Методика роботи.  Розчин контрольної задачі задачі в мірній колбі на 100,00 мл доводять до мітки водою і гарно перемішують. Відбирають 20,00 мл цього розчину, переносять в конічну колбу для титрування, доливають 5 мл амонійної буферної суміші та декілька краплин індикатору еріохром чорного Т до появи помітного, але не занадто темного вишнево–червоного забарвлення розчину. Після цього титрують робочим розчином трилону Б до зміни забарвлення з вишнево–червоного на синє. Вміст магнію (г) в розчині розраховують за формулою: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указания к практическим занятиям по темам</dc:title>
  <dc:creator>e230480nov</dc:creator>
  <cp:lastModifiedBy>User</cp:lastModifiedBy>
  <cp:revision>121</cp:revision>
  <dcterms:created xsi:type="dcterms:W3CDTF">2020-10-30T14:19:43Z</dcterms:created>
  <dcterms:modified xsi:type="dcterms:W3CDTF">2020-11-26T06:22:35Z</dcterms:modified>
</cp:coreProperties>
</file>