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2" r:id="rId5"/>
    <p:sldId id="268" r:id="rId6"/>
    <p:sldId id="269" r:id="rId7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 varScale="1">
        <p:scale>
          <a:sx n="154" d="100"/>
          <a:sy n="154" d="100"/>
        </p:scale>
        <p:origin x="57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E709B35-4EE9-49A9-AF09-42E3859E13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22400" y="838200"/>
            <a:ext cx="1036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uk-UA" altLang="uk-UA" noProof="0"/>
              <a:t>Клацніть, щоб редагувати стиль зразка заголовка</a:t>
            </a:r>
            <a:endParaRPr lang="en-US" altLang="uk-UA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0D122D3-53A0-4270-9EA7-889064B25C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22400" y="1524000"/>
            <a:ext cx="103632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uk-UA" altLang="uk-UA" noProof="0"/>
              <a:t>Клацніть, щоб редагувати стиль зразка підзаголовка</a:t>
            </a:r>
            <a:endParaRPr lang="en-US" altLang="uk-UA" noProof="0"/>
          </a:p>
        </p:txBody>
      </p:sp>
    </p:spTree>
    <p:extLst>
      <p:ext uri="{BB962C8B-B14F-4D97-AF65-F5344CB8AC3E}">
        <p14:creationId xmlns:p14="http://schemas.microsoft.com/office/powerpoint/2010/main" val="108827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B71E3-EF87-4BCF-B359-47DB510F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29D89B-6472-4233-8BF4-04114A8C7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028713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75429-53EB-4CD4-B198-DA27DAA17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C339FEB-7AF3-41E8-9384-B98E04080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1775016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B7EC0-87F4-4A0C-A175-BDC8D8DD2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059F9F2-109C-41EC-B23C-F25661611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02538B0-178A-4758-B489-0CEE0E4AD3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4775200" cy="48006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308926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DB7D57-4AB0-4A25-A441-59846BC1C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9564034-9AC8-4763-876A-4F987EFB9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12E7957-AA68-41B5-A922-B9FAB1504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4F5A01A-5C61-4FBC-B7BE-B714C400C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F232A9B4-E381-4809-80BC-4D48AFE59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435159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B01ED-C8E0-4853-BCA7-2F974294F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27589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108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40026-7910-4FFD-B619-192D2719A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8B88006-8887-43AA-A37D-492407469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17ADBC7-550E-441D-B067-4EDAC5714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633014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4DA29-C561-4364-AA39-9FCE1877F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8C39BC4-BC4D-442C-8B4A-0A82A9C59C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E799F2F-6902-489D-99B5-5FDB94036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381828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391B1-6C85-4147-8023-6F5C20969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CCB9FE1-612B-4DFB-84BF-153F504CA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32062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C98DF22C-0047-4892-9DFD-002735432E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67800" y="304800"/>
            <a:ext cx="2616200" cy="632460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F35CD84-7709-491D-9F8C-86DBE3498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9200" y="304800"/>
            <a:ext cx="7645400" cy="632460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132224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F74EFC2-A616-417E-A9E3-98330D7263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0" y="304801"/>
            <a:ext cx="86360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редагувати стиль зразка заголовка</a:t>
            </a:r>
            <a:endParaRPr lang="en-US" altLang="uk-UA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12D2949-1F3D-4CDC-B711-8104A592C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828800"/>
            <a:ext cx="9753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Клацніть, щоб відредагувати стилі зразків тексту</a:t>
            </a:r>
          </a:p>
          <a:p>
            <a:pPr lvl="1"/>
            <a:r>
              <a:rPr lang="uk-UA" altLang="uk-UA"/>
              <a:t>Другий рівень</a:t>
            </a:r>
          </a:p>
          <a:p>
            <a:pPr lvl="2"/>
            <a:r>
              <a:rPr lang="uk-UA" altLang="uk-UA"/>
              <a:t>Третій рівень</a:t>
            </a:r>
          </a:p>
          <a:p>
            <a:pPr lvl="3"/>
            <a:r>
              <a:rPr lang="uk-UA" altLang="uk-UA"/>
              <a:t>Четвертий рівень</a:t>
            </a:r>
          </a:p>
          <a:p>
            <a:pPr lvl="4"/>
            <a:r>
              <a:rPr lang="uk-UA" altLang="uk-UA"/>
              <a:t>П’ятий рівень</a:t>
            </a:r>
            <a:endParaRPr lang="en-US" altLang="uk-UA"/>
          </a:p>
        </p:txBody>
      </p:sp>
    </p:spTree>
    <p:extLst>
      <p:ext uri="{BB962C8B-B14F-4D97-AF65-F5344CB8AC3E}">
        <p14:creationId xmlns:p14="http://schemas.microsoft.com/office/powerpoint/2010/main" val="111032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5.wmf"/><Relationship Id="rId12" Type="http://schemas.openxmlformats.org/officeDocument/2006/relationships/oleObject" Target="../embeddings/oleObject6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8.emf"/><Relationship Id="rId3" Type="http://schemas.openxmlformats.org/officeDocument/2006/relationships/oleObject" Target="../embeddings/oleObject7.bin"/><Relationship Id="rId7" Type="http://schemas.openxmlformats.org/officeDocument/2006/relationships/image" Target="../media/image13.emf"/><Relationship Id="rId12" Type="http://schemas.openxmlformats.org/officeDocument/2006/relationships/image" Target="../media/image17.emf"/><Relationship Id="rId17" Type="http://schemas.openxmlformats.org/officeDocument/2006/relationships/image" Target="../media/image22.emf"/><Relationship Id="rId2" Type="http://schemas.openxmlformats.org/officeDocument/2006/relationships/image" Target="../media/image9.emf"/><Relationship Id="rId16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11" Type="http://schemas.openxmlformats.org/officeDocument/2006/relationships/image" Target="../media/image16.emf"/><Relationship Id="rId5" Type="http://schemas.openxmlformats.org/officeDocument/2006/relationships/image" Target="../media/image11.emf"/><Relationship Id="rId15" Type="http://schemas.openxmlformats.org/officeDocument/2006/relationships/image" Target="../media/image20.emf"/><Relationship Id="rId10" Type="http://schemas.openxmlformats.org/officeDocument/2006/relationships/image" Target="../media/image15.emf"/><Relationship Id="rId4" Type="http://schemas.openxmlformats.org/officeDocument/2006/relationships/image" Target="../media/image10.wmf"/><Relationship Id="rId9" Type="http://schemas.openxmlformats.org/officeDocument/2006/relationships/image" Target="../media/image14.emf"/><Relationship Id="rId14" Type="http://schemas.openxmlformats.org/officeDocument/2006/relationships/image" Target="../media/image19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13" Type="http://schemas.openxmlformats.org/officeDocument/2006/relationships/image" Target="../media/image32.emf"/><Relationship Id="rId18" Type="http://schemas.openxmlformats.org/officeDocument/2006/relationships/image" Target="../media/image35.emf"/><Relationship Id="rId3" Type="http://schemas.openxmlformats.org/officeDocument/2006/relationships/oleObject" Target="../embeddings/oleObject9.bin"/><Relationship Id="rId21" Type="http://schemas.openxmlformats.org/officeDocument/2006/relationships/image" Target="../media/image38.emf"/><Relationship Id="rId7" Type="http://schemas.openxmlformats.org/officeDocument/2006/relationships/image" Target="../media/image27.emf"/><Relationship Id="rId12" Type="http://schemas.openxmlformats.org/officeDocument/2006/relationships/image" Target="../media/image31.emf"/><Relationship Id="rId17" Type="http://schemas.openxmlformats.org/officeDocument/2006/relationships/image" Target="../media/image34.emf"/><Relationship Id="rId2" Type="http://schemas.openxmlformats.org/officeDocument/2006/relationships/image" Target="../media/image23.emf"/><Relationship Id="rId16" Type="http://schemas.openxmlformats.org/officeDocument/2006/relationships/image" Target="../media/image10.wmf"/><Relationship Id="rId20" Type="http://schemas.openxmlformats.org/officeDocument/2006/relationships/image" Target="../media/image3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emf"/><Relationship Id="rId11" Type="http://schemas.openxmlformats.org/officeDocument/2006/relationships/image" Target="../media/image30.emf"/><Relationship Id="rId5" Type="http://schemas.openxmlformats.org/officeDocument/2006/relationships/image" Target="../media/image25.emf"/><Relationship Id="rId15" Type="http://schemas.openxmlformats.org/officeDocument/2006/relationships/oleObject" Target="../embeddings/oleObject11.bin"/><Relationship Id="rId10" Type="http://schemas.openxmlformats.org/officeDocument/2006/relationships/image" Target="../media/image29.emf"/><Relationship Id="rId19" Type="http://schemas.openxmlformats.org/officeDocument/2006/relationships/image" Target="../media/image36.e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33.emf"/><Relationship Id="rId22" Type="http://schemas.openxmlformats.org/officeDocument/2006/relationships/image" Target="../media/image3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41.emf"/><Relationship Id="rId7" Type="http://schemas.openxmlformats.org/officeDocument/2006/relationships/image" Target="../media/image45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Relationship Id="rId9" Type="http://schemas.openxmlformats.org/officeDocument/2006/relationships/image" Target="../media/image2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image" Target="../media/image47.emf"/><Relationship Id="rId7" Type="http://schemas.openxmlformats.org/officeDocument/2006/relationships/image" Target="../media/image51.emf"/><Relationship Id="rId12" Type="http://schemas.openxmlformats.org/officeDocument/2006/relationships/image" Target="../media/image54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emf"/><Relationship Id="rId11" Type="http://schemas.openxmlformats.org/officeDocument/2006/relationships/image" Target="../media/image53.emf"/><Relationship Id="rId5" Type="http://schemas.openxmlformats.org/officeDocument/2006/relationships/image" Target="../media/image49.emf"/><Relationship Id="rId10" Type="http://schemas.openxmlformats.org/officeDocument/2006/relationships/image" Target="../media/image24.wmf"/><Relationship Id="rId4" Type="http://schemas.openxmlformats.org/officeDocument/2006/relationships/image" Target="../media/image48.emf"/><Relationship Id="rId9" Type="http://schemas.openxmlformats.org/officeDocument/2006/relationships/oleObject" Target="../embeddings/oleObject1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5F4DC-23EB-4341-B974-72C842BD4D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4939" y="1087016"/>
            <a:ext cx="9137779" cy="1545771"/>
          </a:xfrm>
        </p:spPr>
        <p:txBody>
          <a:bodyPr/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3-members heterocyclic compounds.</a:t>
            </a: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4-members heterocyclic compounds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860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D442A-8FE3-4248-A86F-497817085AB5}"/>
              </a:ext>
            </a:extLst>
          </p:cNvPr>
          <p:cNvSpPr txBox="1">
            <a:spLocks/>
          </p:cNvSpPr>
          <p:nvPr/>
        </p:nvSpPr>
        <p:spPr>
          <a:xfrm>
            <a:off x="2668554" y="214604"/>
            <a:ext cx="9523445" cy="102792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a name according to IUPAC nomenclature and trivial names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1B863D-9314-4C5C-82D0-F23F9B63D073}"/>
              </a:ext>
            </a:extLst>
          </p:cNvPr>
          <p:cNvSpPr txBox="1"/>
          <p:nvPr/>
        </p:nvSpPr>
        <p:spPr>
          <a:xfrm>
            <a:off x="2626406" y="1863088"/>
            <a:ext cx="2218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Isopropyloxyran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4C6973-B74B-41C3-BAF3-E5155A9947AF}"/>
              </a:ext>
            </a:extLst>
          </p:cNvPr>
          <p:cNvSpPr txBox="1"/>
          <p:nvPr/>
        </p:nvSpPr>
        <p:spPr>
          <a:xfrm>
            <a:off x="2659846" y="3564591"/>
            <a:ext cx="2736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N-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butanoyl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aziridine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DC55F4-00E8-4080-A83D-C93CDD7A4BD5}"/>
              </a:ext>
            </a:extLst>
          </p:cNvPr>
          <p:cNvSpPr txBox="1"/>
          <p:nvPr/>
        </p:nvSpPr>
        <p:spPr>
          <a:xfrm>
            <a:off x="2047051" y="5511682"/>
            <a:ext cx="3531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2-chloro-3-ethoxyoxethane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B8CF92-B082-4EC0-A89C-A378D2744385}"/>
              </a:ext>
            </a:extLst>
          </p:cNvPr>
          <p:cNvSpPr txBox="1"/>
          <p:nvPr/>
        </p:nvSpPr>
        <p:spPr>
          <a:xfrm>
            <a:off x="8360073" y="1863088"/>
            <a:ext cx="3571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N-methyl-3-aminoazetidine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7AA04E8-B22E-4F21-A519-2CB562222589}"/>
              </a:ext>
            </a:extLst>
          </p:cNvPr>
          <p:cNvSpPr txBox="1"/>
          <p:nvPr/>
        </p:nvSpPr>
        <p:spPr>
          <a:xfrm>
            <a:off x="7774458" y="3564588"/>
            <a:ext cx="4209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2,4-dimethyl-3-methoxicoxetane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375B784-8AB6-44C8-A66A-ACD5D7FE1FC2}"/>
              </a:ext>
            </a:extLst>
          </p:cNvPr>
          <p:cNvSpPr txBox="1"/>
          <p:nvPr/>
        </p:nvSpPr>
        <p:spPr>
          <a:xfrm>
            <a:off x="8309672" y="5511681"/>
            <a:ext cx="3602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2-chloro-3-isopropyloxyran</a:t>
            </a:r>
            <a:endParaRPr lang="uk-UA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75FE9A62-960D-442A-A1BF-7BD12FAAE3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8603143"/>
              </p:ext>
            </p:extLst>
          </p:nvPr>
        </p:nvGraphicFramePr>
        <p:xfrm>
          <a:off x="718522" y="1770532"/>
          <a:ext cx="898525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896040" imgH="774360" progId="ACD.ChemSketch.20">
                  <p:embed/>
                </p:oleObj>
              </mc:Choice>
              <mc:Fallback>
                <p:oleObj name="ChemSketch" r:id="rId2" imgW="896040" imgH="774360" progId="ACD.ChemSketch.20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522" y="1770532"/>
                        <a:ext cx="898525" cy="773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A2D5A83-A7F2-422A-8DC9-E3490CE6CB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9983299"/>
              </p:ext>
            </p:extLst>
          </p:nvPr>
        </p:nvGraphicFramePr>
        <p:xfrm>
          <a:off x="612775" y="3454903"/>
          <a:ext cx="1336675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334880" imgH="682920" progId="ACD.ChemSketch.20">
                  <p:embed/>
                </p:oleObj>
              </mc:Choice>
              <mc:Fallback>
                <p:oleObj name="ChemSketch" r:id="rId4" imgW="1334880" imgH="682920" progId="ACD.ChemSketch.2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" y="3454903"/>
                        <a:ext cx="1336675" cy="681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02124598-65E6-49BE-BF21-887F7D6B41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4141680"/>
              </p:ext>
            </p:extLst>
          </p:nvPr>
        </p:nvGraphicFramePr>
        <p:xfrm>
          <a:off x="612775" y="5440095"/>
          <a:ext cx="1147763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145880" imgH="606600" progId="ACD.ChemSketch.20">
                  <p:embed/>
                </p:oleObj>
              </mc:Choice>
              <mc:Fallback>
                <p:oleObj name="ChemSketch" r:id="rId6" imgW="1145880" imgH="606600" progId="ACD.ChemSketch.20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" y="5440095"/>
                        <a:ext cx="1147763" cy="604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11061047-F41A-4182-AEC2-A6DFD16A5C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1217223"/>
              </p:ext>
            </p:extLst>
          </p:nvPr>
        </p:nvGraphicFramePr>
        <p:xfrm>
          <a:off x="7103835" y="1698632"/>
          <a:ext cx="99695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999720" imgH="789480" progId="ACD.ChemSketch.20">
                  <p:embed/>
                </p:oleObj>
              </mc:Choice>
              <mc:Fallback>
                <p:oleObj name="ChemSketch" r:id="rId8" imgW="999720" imgH="789480" progId="ACD.ChemSketch.2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3835" y="1698632"/>
                        <a:ext cx="996950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7B60BA28-E60F-4D83-84A4-C57D67F832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2497930"/>
              </p:ext>
            </p:extLst>
          </p:nvPr>
        </p:nvGraphicFramePr>
        <p:xfrm>
          <a:off x="6604566" y="3197707"/>
          <a:ext cx="998537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999720" imgH="1033200" progId="ACD.ChemSketch.20">
                  <p:embed/>
                </p:oleObj>
              </mc:Choice>
              <mc:Fallback>
                <p:oleObj name="ChemSketch" r:id="rId10" imgW="999720" imgH="1033200" progId="ACD.ChemSketch.20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566" y="3197707"/>
                        <a:ext cx="998537" cy="1031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73E29EB5-423A-4C11-A056-3D66443CCE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3603203"/>
              </p:ext>
            </p:extLst>
          </p:nvPr>
        </p:nvGraphicFramePr>
        <p:xfrm>
          <a:off x="6939433" y="5311638"/>
          <a:ext cx="83502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2" imgW="835200" imgH="871560" progId="ACD.ChemSketch.20">
                  <p:embed/>
                </p:oleObj>
              </mc:Choice>
              <mc:Fallback>
                <p:oleObj name="ChemSketch" r:id="rId12" imgW="835200" imgH="871560" progId="ACD.ChemSketch.20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9433" y="5311638"/>
                        <a:ext cx="835025" cy="87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242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2" grpId="0"/>
      <p:bldP spid="29" grpId="0"/>
      <p:bldP spid="34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B232E6BC-B666-4FA3-83EF-F2EB9C92E9E6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reaction product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7B7A54-D1FF-4885-A224-C4F5B388B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193" y="1590734"/>
            <a:ext cx="659558" cy="717754"/>
          </a:xfrm>
          <a:prstGeom prst="rect">
            <a:avLst/>
          </a:prstGeom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008BBEA0-C045-4254-AD12-4A20553179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226806"/>
              </p:ext>
            </p:extLst>
          </p:nvPr>
        </p:nvGraphicFramePr>
        <p:xfrm>
          <a:off x="3765129" y="1059768"/>
          <a:ext cx="2990234" cy="1980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499760" imgH="993600" progId="ACD.ChemSketch.20">
                  <p:embed/>
                </p:oleObj>
              </mc:Choice>
              <mc:Fallback>
                <p:oleObj name="ChemSketch" r:id="rId3" imgW="1499760" imgH="9936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65129" y="1059768"/>
                        <a:ext cx="2990234" cy="19808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B8B5B7-AAB1-4DD4-BCA4-1FC528A216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7041" y="890736"/>
            <a:ext cx="696768" cy="25981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9CE42AD-5534-40E4-8183-77F1E977FF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9802" y="1754560"/>
            <a:ext cx="791245" cy="25981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2B84FD2-A0D5-4670-A0A5-36B2EC3B32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1705" y="2527887"/>
            <a:ext cx="1027437" cy="354289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E67E5BA8-8083-45B7-967C-C1A60120D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193" y="4548538"/>
            <a:ext cx="659558" cy="717754"/>
          </a:xfrm>
          <a:prstGeom prst="rect">
            <a:avLst/>
          </a:prstGeom>
        </p:spPr>
      </p:pic>
      <p:graphicFrame>
        <p:nvGraphicFramePr>
          <p:cNvPr id="36" name="Объект 35">
            <a:extLst>
              <a:ext uri="{FF2B5EF4-FFF2-40B4-BE49-F238E27FC236}">
                <a16:creationId xmlns:a16="http://schemas.microsoft.com/office/drawing/2014/main" id="{DBD4B7E1-3177-42CE-96B2-799E1EFF1A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3039432"/>
              </p:ext>
            </p:extLst>
          </p:nvPr>
        </p:nvGraphicFramePr>
        <p:xfrm>
          <a:off x="3765129" y="3916998"/>
          <a:ext cx="2990234" cy="1980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499760" imgH="993600" progId="ACD.ChemSketch.20">
                  <p:embed/>
                </p:oleObj>
              </mc:Choice>
              <mc:Fallback>
                <p:oleObj name="ChemSketch" r:id="rId8" imgW="1499760" imgH="993600" progId="ACD.ChemSketch.20">
                  <p:embed/>
                  <p:pic>
                    <p:nvPicPr>
                      <p:cNvPr id="6" name="Объект 5">
                        <a:extLst>
                          <a:ext uri="{FF2B5EF4-FFF2-40B4-BE49-F238E27FC236}">
                            <a16:creationId xmlns:a16="http://schemas.microsoft.com/office/drawing/2014/main" id="{008BBEA0-C045-4254-AD12-4A20553179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65129" y="3916998"/>
                        <a:ext cx="2990234" cy="19808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3FB9C15-73C5-43EC-AF33-019B8E7006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7041" y="3666673"/>
            <a:ext cx="684958" cy="35428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0E07C0B-0960-48AD-B577-7D58AAF0CE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3924" y="4621718"/>
            <a:ext cx="330669" cy="21257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B749F7DA-BF6E-40A6-A629-6FADD04F6B5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62375" y="5450876"/>
            <a:ext cx="354289" cy="25981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C5C9F4B-2C0F-4541-B132-4B2AC4E42F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12319" y="1059768"/>
            <a:ext cx="2533852" cy="314942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37BBB8A0-6F67-4CEE-B864-E469585A80E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14122" y="1945409"/>
            <a:ext cx="2605429" cy="314942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F6E105CC-61CF-4A92-809F-E58CFFE8502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2319" y="2832606"/>
            <a:ext cx="2562483" cy="314942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812CB9D4-630E-495C-91B0-53F056AE268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12319" y="3959886"/>
            <a:ext cx="2047123" cy="314942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6F0E847F-A3A6-4AE2-BB0F-AAE966C8415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12319" y="4834291"/>
            <a:ext cx="1946914" cy="314942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73291F8F-3A42-496C-8D4C-2072F420046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06823" y="5688281"/>
            <a:ext cx="2118701" cy="31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2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D50B7-E493-4860-B68F-093E71579353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5318450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reaction product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EE9AC4-FEF7-4EF9-902B-B9A0765CD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D12F71-F5B6-4B42-AB4F-7DD1D9697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349" y="1584894"/>
            <a:ext cx="433276" cy="688144"/>
          </a:xfrm>
          <a:prstGeom prst="rect">
            <a:avLst/>
          </a:prstGeom>
        </p:spPr>
      </p:pic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8BA13B7B-570E-4A70-B214-7880D3AA10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9212428"/>
              </p:ext>
            </p:extLst>
          </p:nvPr>
        </p:nvGraphicFramePr>
        <p:xfrm>
          <a:off x="1594078" y="1399950"/>
          <a:ext cx="2026201" cy="118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514880" imgH="883800" progId="ACD.ChemSketch.20">
                  <p:embed/>
                </p:oleObj>
              </mc:Choice>
              <mc:Fallback>
                <p:oleObj name="ChemSketch" r:id="rId3" imgW="1514880" imgH="88380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94078" y="1399950"/>
                        <a:ext cx="2026201" cy="1183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F10E5D0-8E92-424D-B19A-2B33D2E1A3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6783" y="1295174"/>
            <a:ext cx="382302" cy="28035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EFD3B87-5FE5-43FF-977E-A3F4D108FC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7258" y="2168525"/>
            <a:ext cx="395045" cy="28035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6CFA3CE-F0A8-4B4D-99C4-5A450B37CA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4522" y="1370496"/>
            <a:ext cx="1893850" cy="26880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BC9BEF7-7BB4-4D49-838E-6073D06E5E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4522" y="2343958"/>
            <a:ext cx="1820540" cy="268805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30A7FF32-3074-4082-91B0-131BA7265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088" y="5458050"/>
            <a:ext cx="433276" cy="688144"/>
          </a:xfrm>
          <a:prstGeom prst="rect">
            <a:avLst/>
          </a:prstGeom>
        </p:spPr>
      </p:pic>
      <p:graphicFrame>
        <p:nvGraphicFramePr>
          <p:cNvPr id="44" name="Объект 43">
            <a:extLst>
              <a:ext uri="{FF2B5EF4-FFF2-40B4-BE49-F238E27FC236}">
                <a16:creationId xmlns:a16="http://schemas.microsoft.com/office/drawing/2014/main" id="{30FF3B5C-E28A-4257-9A9F-8E6C1A6FF2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607650"/>
              </p:ext>
            </p:extLst>
          </p:nvPr>
        </p:nvGraphicFramePr>
        <p:xfrm>
          <a:off x="1589817" y="5210616"/>
          <a:ext cx="2026201" cy="118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514880" imgH="883800" progId="ACD.ChemSketch.20">
                  <p:embed/>
                </p:oleObj>
              </mc:Choice>
              <mc:Fallback>
                <p:oleObj name="ChemSketch" r:id="rId9" imgW="1514880" imgH="883800" progId="ACD.ChemSketch.20">
                  <p:embed/>
                  <p:pic>
                    <p:nvPicPr>
                      <p:cNvPr id="8" name="Объект 7">
                        <a:extLst>
                          <a:ext uri="{FF2B5EF4-FFF2-40B4-BE49-F238E27FC236}">
                            <a16:creationId xmlns:a16="http://schemas.microsoft.com/office/drawing/2014/main" id="{8BA13B7B-570E-4A70-B214-7880D3AA10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817" y="5210616"/>
                        <a:ext cx="2026201" cy="1183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2519A5DF-5204-4521-A517-EFBC10752B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90817" y="5210616"/>
            <a:ext cx="908432" cy="302811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480AA07-C9C1-474B-8A4D-A895D0287A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72094" y="6145874"/>
            <a:ext cx="371631" cy="247754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2E1E9313-A680-470A-82D8-87DAD51C843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88973" y="5210615"/>
            <a:ext cx="2407027" cy="268805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1F6925B2-715F-413B-A400-E9758C3B1F7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80261" y="6222955"/>
            <a:ext cx="1722796" cy="268805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366DF1F8-99D2-464B-974A-FCD6760FE17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47612" y="3334970"/>
            <a:ext cx="662571" cy="554396"/>
          </a:xfrm>
          <a:prstGeom prst="rect">
            <a:avLst/>
          </a:prstGeom>
        </p:spPr>
      </p:pic>
      <p:graphicFrame>
        <p:nvGraphicFramePr>
          <p:cNvPr id="60" name="Объект 59">
            <a:extLst>
              <a:ext uri="{FF2B5EF4-FFF2-40B4-BE49-F238E27FC236}">
                <a16:creationId xmlns:a16="http://schemas.microsoft.com/office/drawing/2014/main" id="{87B933DA-2C01-4E06-A21A-4C8CA463E4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3999678"/>
              </p:ext>
            </p:extLst>
          </p:nvPr>
        </p:nvGraphicFramePr>
        <p:xfrm>
          <a:off x="6504033" y="2621751"/>
          <a:ext cx="2990234" cy="1980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5" imgW="1499760" imgH="993600" progId="ACD.ChemSketch.20">
                  <p:embed/>
                </p:oleObj>
              </mc:Choice>
              <mc:Fallback>
                <p:oleObj name="ChemSketch" r:id="rId15" imgW="1499760" imgH="993600" progId="ACD.ChemSketch.20">
                  <p:embed/>
                  <p:pic>
                    <p:nvPicPr>
                      <p:cNvPr id="6" name="Объект 5">
                        <a:extLst>
                          <a:ext uri="{FF2B5EF4-FFF2-40B4-BE49-F238E27FC236}">
                            <a16:creationId xmlns:a16="http://schemas.microsoft.com/office/drawing/2014/main" id="{008BBEA0-C045-4254-AD12-4A20553179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504033" y="2621751"/>
                        <a:ext cx="2990234" cy="19808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5242B401-2EE3-4864-A64C-86E84EA99D8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84290" y="2514553"/>
            <a:ext cx="333375" cy="209550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5DBBEA37-A216-48CB-A0F9-3F67842CD31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27127" y="4218082"/>
            <a:ext cx="676275" cy="17145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86778B1A-8F49-42BB-BED0-D4E05219A30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602086" y="2168525"/>
            <a:ext cx="1231179" cy="1048782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1A22E92B-C2D6-4B80-8ACF-5002CAD4833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160452" y="2942391"/>
            <a:ext cx="742950" cy="66675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3EDD179A-DF5D-4C18-8240-CCD73DB45C0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02086" y="3078166"/>
            <a:ext cx="1435601" cy="1311366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66D8BEBE-9CE4-4ED2-8D8D-5F62CCFCC75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602086" y="4218082"/>
            <a:ext cx="1124579" cy="50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3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B232E6BC-B666-4FA3-83EF-F2EB9C92E9E6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7032172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reaction product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6F50782-2A67-4902-9377-152643389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114" y="2633191"/>
            <a:ext cx="1352550" cy="66675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23B65E2-B31D-48D5-B94D-96D664124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775" y="2633191"/>
            <a:ext cx="1104900" cy="3810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E71D671-41B7-443E-A58A-CDD878BEC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881" y="2633191"/>
            <a:ext cx="1032297" cy="8312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1EA594B-0051-4D8B-94A3-92111C91413C}"/>
              </a:ext>
            </a:extLst>
          </p:cNvPr>
          <p:cNvSpPr txBox="1"/>
          <p:nvPr/>
        </p:nvSpPr>
        <p:spPr>
          <a:xfrm>
            <a:off x="4632134" y="3464391"/>
            <a:ext cx="1349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-лактам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69B586D-7DAF-4B94-8384-F0AE4F7D51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6403" y="2328779"/>
            <a:ext cx="552450" cy="28575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DB381FA-55E0-4682-BFB7-AB6F8EE249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6258" y="3299941"/>
            <a:ext cx="285750" cy="20955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C3E80ED1-5698-4A6C-882F-D3390FC6A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1703" y="1947779"/>
            <a:ext cx="1352550" cy="66675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709488AA-45D7-4ABF-8910-A6029E6D60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1703" y="3076575"/>
            <a:ext cx="1409700" cy="704850"/>
          </a:xfrm>
          <a:prstGeom prst="rect">
            <a:avLst/>
          </a:prstGeom>
        </p:spPr>
      </p:pic>
      <p:graphicFrame>
        <p:nvGraphicFramePr>
          <p:cNvPr id="55" name="Объект 54">
            <a:extLst>
              <a:ext uri="{FF2B5EF4-FFF2-40B4-BE49-F238E27FC236}">
                <a16:creationId xmlns:a16="http://schemas.microsoft.com/office/drawing/2014/main" id="{FCB4CCF4-D590-442A-8FAC-238EF5EF1B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844270"/>
              </p:ext>
            </p:extLst>
          </p:nvPr>
        </p:nvGraphicFramePr>
        <p:xfrm>
          <a:off x="5981925" y="2380144"/>
          <a:ext cx="2026201" cy="118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514880" imgH="883800" progId="ACD.ChemSketch.20">
                  <p:embed/>
                </p:oleObj>
              </mc:Choice>
              <mc:Fallback>
                <p:oleObj name="ChemSketch" r:id="rId8" imgW="1514880" imgH="883800" progId="ACD.ChemSketch.20">
                  <p:embed/>
                  <p:pic>
                    <p:nvPicPr>
                      <p:cNvPr id="8" name="Объект 7">
                        <a:extLst>
                          <a:ext uri="{FF2B5EF4-FFF2-40B4-BE49-F238E27FC236}">
                            <a16:creationId xmlns:a16="http://schemas.microsoft.com/office/drawing/2014/main" id="{8BA13B7B-570E-4A70-B214-7880D3AA10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81925" y="2380144"/>
                        <a:ext cx="2026201" cy="1183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42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B232E6BC-B666-4FA3-83EF-F2EB9C92E9E6}"/>
              </a:ext>
            </a:extLst>
          </p:cNvPr>
          <p:cNvSpPr txBox="1">
            <a:spLocks/>
          </p:cNvSpPr>
          <p:nvPr/>
        </p:nvSpPr>
        <p:spPr>
          <a:xfrm>
            <a:off x="3436775" y="167951"/>
            <a:ext cx="7032172" cy="56916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2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reaction product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267986-40FC-40D9-AC76-A3ACE3B9D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905" y="3026421"/>
            <a:ext cx="1081084" cy="3088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54BFE6-0F2B-4E19-AA73-604626CA3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2989" y="2867508"/>
            <a:ext cx="940682" cy="4212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02CDFAE-F23E-4E50-998C-8D85E2704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3671" y="3026421"/>
            <a:ext cx="1726926" cy="30888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6EFFEB4-A0C7-4B1F-B373-51B111A68F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475" y="2895588"/>
            <a:ext cx="1474204" cy="39312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F7D7F91-8BAA-4FA2-B32F-15CF299F7D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6859" y="2699027"/>
            <a:ext cx="477361" cy="75816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5DEB9C0-90FF-433B-B30A-634A860D19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4269" y="2683996"/>
            <a:ext cx="400050" cy="20955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F91FDBB-83EB-486A-86E9-DD87AE9A87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9406" y="3457189"/>
            <a:ext cx="647700" cy="209550"/>
          </a:xfrm>
          <a:prstGeom prst="rect">
            <a:avLst/>
          </a:prstGeom>
        </p:spPr>
      </p:pic>
      <p:graphicFrame>
        <p:nvGraphicFramePr>
          <p:cNvPr id="45" name="Объект 44">
            <a:extLst>
              <a:ext uri="{FF2B5EF4-FFF2-40B4-BE49-F238E27FC236}">
                <a16:creationId xmlns:a16="http://schemas.microsoft.com/office/drawing/2014/main" id="{01DEB244-1FF3-4741-9C9F-F212516E48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829348"/>
              </p:ext>
            </p:extLst>
          </p:nvPr>
        </p:nvGraphicFramePr>
        <p:xfrm>
          <a:off x="7221868" y="2582065"/>
          <a:ext cx="2026201" cy="118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514880" imgH="883800" progId="ACD.ChemSketch.20">
                  <p:embed/>
                </p:oleObj>
              </mc:Choice>
              <mc:Fallback>
                <p:oleObj name="ChemSketch" r:id="rId9" imgW="1514880" imgH="883800" progId="ACD.ChemSketch.20">
                  <p:embed/>
                  <p:pic>
                    <p:nvPicPr>
                      <p:cNvPr id="55" name="Объект 54">
                        <a:extLst>
                          <a:ext uri="{FF2B5EF4-FFF2-40B4-BE49-F238E27FC236}">
                            <a16:creationId xmlns:a16="http://schemas.microsoft.com/office/drawing/2014/main" id="{FCB4CCF4-D590-442A-8FAC-238EF5EF1B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221868" y="2582065"/>
                        <a:ext cx="2026201" cy="1183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2B6AD2F-E2B2-497E-B025-12C463641B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45717" y="1988865"/>
            <a:ext cx="708903" cy="98951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D506F32F-9FFB-488A-A5F9-701A8D74826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28367" y="3173571"/>
            <a:ext cx="1240580" cy="121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0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2">
  <a:themeElements>
    <a:clrScheme name="powerpoint-template-24 15">
      <a:dk1>
        <a:srgbClr val="4D4D4D"/>
      </a:dk1>
      <a:lt1>
        <a:srgbClr val="FFFFFF"/>
      </a:lt1>
      <a:dk2>
        <a:srgbClr val="4D4D4D"/>
      </a:dk2>
      <a:lt2>
        <a:srgbClr val="2D2D2D"/>
      </a:lt2>
      <a:accent1>
        <a:srgbClr val="353535"/>
      </a:accent1>
      <a:accent2>
        <a:srgbClr val="4F4F4F"/>
      </a:accent2>
      <a:accent3>
        <a:srgbClr val="FFFFFF"/>
      </a:accent3>
      <a:accent4>
        <a:srgbClr val="404040"/>
      </a:accent4>
      <a:accent5>
        <a:srgbClr val="AEAEAE"/>
      </a:accent5>
      <a:accent6>
        <a:srgbClr val="474747"/>
      </a:accent6>
      <a:hlink>
        <a:srgbClr val="7D7D7D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uk-U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A29AA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F4FBE"/>
        </a:lt2>
        <a:accent1>
          <a:srgbClr val="0664E4"/>
        </a:accent1>
        <a:accent2>
          <a:srgbClr val="0A8AF4"/>
        </a:accent2>
        <a:accent3>
          <a:srgbClr val="FFFFFF"/>
        </a:accent3>
        <a:accent4>
          <a:srgbClr val="404040"/>
        </a:accent4>
        <a:accent5>
          <a:srgbClr val="AAB8EF"/>
        </a:accent5>
        <a:accent6>
          <a:srgbClr val="087DDD"/>
        </a:accent6>
        <a:hlink>
          <a:srgbClr val="0B99F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345B9"/>
        </a:lt2>
        <a:accent1>
          <a:srgbClr val="1E65CA"/>
        </a:accent1>
        <a:accent2>
          <a:srgbClr val="2C77D1"/>
        </a:accent2>
        <a:accent3>
          <a:srgbClr val="FFFFFF"/>
        </a:accent3>
        <a:accent4>
          <a:srgbClr val="404040"/>
        </a:accent4>
        <a:accent5>
          <a:srgbClr val="ABB8E1"/>
        </a:accent5>
        <a:accent6>
          <a:srgbClr val="276BBD"/>
        </a:accent6>
        <a:hlink>
          <a:srgbClr val="4091D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5CA3E0"/>
        </a:lt2>
        <a:accent1>
          <a:srgbClr val="6DAFE4"/>
        </a:accent1>
        <a:accent2>
          <a:srgbClr val="72B3E5"/>
        </a:accent2>
        <a:accent3>
          <a:srgbClr val="FFFFFF"/>
        </a:accent3>
        <a:accent4>
          <a:srgbClr val="404040"/>
        </a:accent4>
        <a:accent5>
          <a:srgbClr val="BAD4EF"/>
        </a:accent5>
        <a:accent6>
          <a:srgbClr val="67A2CF"/>
        </a:accent6>
        <a:hlink>
          <a:srgbClr val="7DB8E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2D2D2D"/>
        </a:lt2>
        <a:accent1>
          <a:srgbClr val="353535"/>
        </a:accent1>
        <a:accent2>
          <a:srgbClr val="4F4F4F"/>
        </a:accent2>
        <a:accent3>
          <a:srgbClr val="FFFFFF"/>
        </a:accent3>
        <a:accent4>
          <a:srgbClr val="404040"/>
        </a:accent4>
        <a:accent5>
          <a:srgbClr val="AEAEAE"/>
        </a:accent5>
        <a:accent6>
          <a:srgbClr val="474747"/>
        </a:accent6>
        <a:hlink>
          <a:srgbClr val="7D7D7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2" id="{C0C4D37A-BA2F-4212-943E-6B86B4A3163E}" vid="{EB4967C8-BA3B-44EA-B99B-DC5A31779F1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472</TotalTime>
  <Words>43</Words>
  <Application>Microsoft Office PowerPoint</Application>
  <PresentationFormat>Широкоэкранный</PresentationFormat>
  <Paragraphs>13</Paragraphs>
  <Slides>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Microsoft Sans Serif</vt:lpstr>
      <vt:lpstr>Times New Roman</vt:lpstr>
      <vt:lpstr>Тема2</vt:lpstr>
      <vt:lpstr>ChemSketch</vt:lpstr>
      <vt:lpstr>3-members heterocyclic compounds. 4-members heterocyclic compounds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Монокарбонові кислоти</dc:title>
  <dc:creator>ivan.shyshkin@onmedu.edu.ua</dc:creator>
  <cp:lastModifiedBy>ivan.shyshkin@onmedu.edu.ua</cp:lastModifiedBy>
  <cp:revision>36</cp:revision>
  <dcterms:created xsi:type="dcterms:W3CDTF">2023-02-08T17:20:33Z</dcterms:created>
  <dcterms:modified xsi:type="dcterms:W3CDTF">2023-03-06T10:34:12Z</dcterms:modified>
</cp:coreProperties>
</file>