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56" r:id="rId1"/>
  </p:sldMasterIdLst>
  <p:notesMasterIdLst>
    <p:notesMasterId r:id="rId28"/>
  </p:notesMasterIdLst>
  <p:sldIdLst>
    <p:sldId id="268" r:id="rId2"/>
    <p:sldId id="297" r:id="rId3"/>
    <p:sldId id="303" r:id="rId4"/>
    <p:sldId id="299" r:id="rId5"/>
    <p:sldId id="333" r:id="rId6"/>
    <p:sldId id="334" r:id="rId7"/>
    <p:sldId id="338" r:id="rId8"/>
    <p:sldId id="316" r:id="rId9"/>
    <p:sldId id="340" r:id="rId10"/>
    <p:sldId id="258" r:id="rId11"/>
    <p:sldId id="288" r:id="rId12"/>
    <p:sldId id="327" r:id="rId13"/>
    <p:sldId id="341" r:id="rId14"/>
    <p:sldId id="326" r:id="rId15"/>
    <p:sldId id="309" r:id="rId16"/>
    <p:sldId id="328" r:id="rId17"/>
    <p:sldId id="289" r:id="rId18"/>
    <p:sldId id="290" r:id="rId19"/>
    <p:sldId id="292" r:id="rId20"/>
    <p:sldId id="293" r:id="rId21"/>
    <p:sldId id="294" r:id="rId22"/>
    <p:sldId id="307" r:id="rId23"/>
    <p:sldId id="329" r:id="rId24"/>
    <p:sldId id="332" r:id="rId25"/>
    <p:sldId id="342" r:id="rId26"/>
    <p:sldId id="335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B1F6"/>
    <a:srgbClr val="66A2D8"/>
    <a:srgbClr val="2DF3EE"/>
    <a:srgbClr val="F17123"/>
    <a:srgbClr val="FFCC29"/>
    <a:srgbClr val="25DEF7"/>
    <a:srgbClr val="0EF0EB"/>
    <a:srgbClr val="17F1F1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Помір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Помірний стиль 3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ітлий стиль 3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389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4344C-9AED-42E2-8BCA-F9AA3879288F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44ED0-8B2D-4A56-B710-47458DF43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061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44ED0-8B2D-4A56-B710-47458DF430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6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405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3457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840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38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88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300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98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326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05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32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DD152-DA50-44EB-A778-A90C7C51B23B}" type="datetimeFigureOut">
              <a:rPr lang="uk-UA" smtClean="0"/>
              <a:pPr/>
              <a:t>09.02.2024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437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BD%D0%BE%D1%82%D0%B2%D0%BE%D1%80%D0%BD%D1%8B%D0%B5_%D1%81%D1%80%D0%B5%D0%B4%D1%81%D1%82%D0%B2%D0%B0" TargetMode="External"/><Relationship Id="rId5" Type="http://schemas.openxmlformats.org/officeDocument/2006/relationships/hyperlink" Target="https://ru.wikipedia.org/wiki/%D0%A1%D1%80%D0%B5%D0%B4%D1%81%D1%82%D0%B2%D0%B0_%D0%B4%D0%BB%D1%8F_%D0%BD%D0%B0%D1%80%D0%BA%D0%BE%D0%B7%D0%B0" TargetMode="External"/><Relationship Id="rId4" Type="http://schemas.openxmlformats.org/officeDocument/2006/relationships/hyperlink" Target="https://ru.wikipedia.org/wiki/%D0%A1%D0%B5%D0%B4%D0%B0%D1%82%D0%B8%D0%B2%D0%BD%D1%8B%D0%B5_%D1%81%D1%80%D0%B5%D0%B4%D1%81%D1%82%D0%B2%D0%B0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круглений прямокутник 4"/>
          <p:cNvSpPr/>
          <p:nvPr/>
        </p:nvSpPr>
        <p:spPr>
          <a:xfrm>
            <a:off x="0" y="206764"/>
            <a:ext cx="12191999" cy="2889115"/>
          </a:xfrm>
          <a:prstGeom prst="roundRect">
            <a:avLst/>
          </a:prstGeom>
          <a:solidFill>
            <a:srgbClr val="66A2D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40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endParaRPr lang="uk-UA" sz="4000" dirty="0" smtClean="0">
              <a:solidFill>
                <a:srgbClr val="5239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40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здобувачів ІІІ курсу</a:t>
            </a:r>
            <a:endParaRPr lang="uk-UA" sz="4000" dirty="0"/>
          </a:p>
          <a:p>
            <a:pPr algn="ctr"/>
            <a:endParaRPr lang="uk-UA" sz="4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683824" y="3761838"/>
            <a:ext cx="64839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Arial Black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78029" y="4115781"/>
            <a:ext cx="89539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173" y="3500228"/>
            <a:ext cx="11595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uk-UA" sz="40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наркозу.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снодійні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Характеристика,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і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7319" y="1313234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67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28638"/>
            <a:ext cx="10363200" cy="542926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Нервова система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39881"/>
            <a:ext cx="5181600" cy="4351338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Центральна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86584" y="1639881"/>
            <a:ext cx="5181600" cy="4351338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Периферична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600451" y="1057274"/>
            <a:ext cx="2343150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900738" y="1071563"/>
            <a:ext cx="2243138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71513" y="2611077"/>
            <a:ext cx="11101387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Основною структурною одиницею ЦНС є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нейрон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Нервові клітини керують функціями організму за допомогою спеціальних хімічних сигнальних речовин –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нейрогормонів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uk-UA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Нейромедіатори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(з лат. </a:t>
            </a:r>
            <a:r>
              <a:rPr lang="uk-UA" sz="2400" b="1" i="1" dirty="0" err="1" smtClean="0">
                <a:latin typeface="Times New Roman" pitchFamily="18" charset="0"/>
                <a:cs typeface="Times New Roman" pitchFamily="18" charset="0"/>
              </a:rPr>
              <a:t>mediator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 – посередник)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короткоживучі речовини локальної дії; вони виділяються в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синаптичну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щілину і передають сигнал сусіднім клітинам.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Відомо більш ніж </a:t>
            </a:r>
            <a:r>
              <a:rPr lang="uk-UA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сполук різної будови, що виконують функції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Нейрогормони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існують більш тривалий термін, передають сигнал на більшу відстань, потрапляючи в кров. Однак межа між двома групами досить умовна, оскільки більшість медіаторів одночасно діє і як гормони.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842963" y="796503"/>
            <a:ext cx="10301288" cy="5693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Медіатори в  ЦНС: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норадреналін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адреналін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дофамін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серотонін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гамма-аміномасляна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кислота (ГАМК)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253137"/>
              </p:ext>
            </p:extLst>
          </p:nvPr>
        </p:nvGraphicFramePr>
        <p:xfrm>
          <a:off x="6043612" y="1513851"/>
          <a:ext cx="3370370" cy="1330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6" name="ISIS/Draw Sketch" r:id="rId3" imgW="2124000" imgH="838080" progId="ISISServer">
                  <p:embed/>
                </p:oleObj>
              </mc:Choice>
              <mc:Fallback>
                <p:oleObj name="ISIS/Draw Sketch" r:id="rId3" imgW="2124000" imgH="838080" progId="ISISServer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612" y="1513851"/>
                        <a:ext cx="3370370" cy="1330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976601"/>
              </p:ext>
            </p:extLst>
          </p:nvPr>
        </p:nvGraphicFramePr>
        <p:xfrm>
          <a:off x="3432664" y="2688790"/>
          <a:ext cx="3299129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7" name="ISIS/Draw Sketch" r:id="rId5" imgW="2066760" imgH="742680" progId="ISISServer">
                  <p:embed/>
                </p:oleObj>
              </mc:Choice>
              <mc:Fallback>
                <p:oleObj name="ISIS/Draw Sketch" r:id="rId5" imgW="2066760" imgH="742680" progId="ISISServer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664" y="2688790"/>
                        <a:ext cx="3299129" cy="118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216996"/>
              </p:ext>
            </p:extLst>
          </p:nvPr>
        </p:nvGraphicFramePr>
        <p:xfrm>
          <a:off x="3495673" y="3936874"/>
          <a:ext cx="3104094" cy="1330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8" name="ISIS/Draw Sketch" r:id="rId7" imgW="2000160" imgH="857160" progId="ISISServer">
                  <p:embed/>
                </p:oleObj>
              </mc:Choice>
              <mc:Fallback>
                <p:oleObj name="ISIS/Draw Sketch" r:id="rId7" imgW="2000160" imgH="857160" progId="ISISServer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3" y="3936874"/>
                        <a:ext cx="3104094" cy="1330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29583" y="3326860"/>
            <a:ext cx="5797684" cy="1974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811294" y="3715966"/>
            <a:ext cx="6215973" cy="1828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43039" y="2809527"/>
            <a:ext cx="9115424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Лікарські речовини, що діють на ЦНС:</a:t>
            </a:r>
          </a:p>
          <a:p>
            <a:pPr lvl="0"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засоби для наркозу (загальної анестезії);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снодійні;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протисудомні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антиконвульсійні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Заспокійливі (транквілізатори);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психотропні (нейролептики); </a:t>
            </a: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анальгетики (знеболювальні);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засоби, що стимулюють ЦНС (аналептики).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круглений прямокутник 5"/>
          <p:cNvSpPr/>
          <p:nvPr/>
        </p:nvSpPr>
        <p:spPr>
          <a:xfrm>
            <a:off x="1091777" y="585701"/>
            <a:ext cx="9595262" cy="19824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лікарських засобів,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які діють переважно на ЦНС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відносяться речовини, які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змінюють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її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функції, безпосередньо впливаючи на різні відділи мозку (пригнічують або стимулюють їх). </a:t>
            </a:r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026" y="448780"/>
            <a:ext cx="1125490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Засоби для наркозу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давн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грецьк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. νάρκωσις – оніміння, оціпеніння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 також називають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засобами для загальної анестезії.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 терапевтичних дозах вони викликають зворотне пригнічення спинномозкових рефлексів, втрату свідомості, всіх видів чутливості, зниження тонусу скелетної мускулатури із збереженням діяльності дихального та судинного центрів.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В залежності від фізико-хімічних властивостей та методів їх застосування, засоби для наркозу ділять на інгаляційні та неінгаляційні. Для наркозу (загальної анестезії) застосовуються лікарські засоби різної хімічної будови.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026" y="3046654"/>
            <a:ext cx="11254902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Лікарські засоби, які дають можливість відрегулювати сон, називають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снодійними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гіпнотиками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сприяють налагодженню нормального сну, викликають заспокоєння за рахунок пригнічення підвищеної збудливості ЦНС. Жорстокої межі між снодійними препаратами та засобами для загальної анестезії немає, різниця полягає лише в глибині сну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 цілому снодійні речовини також можна віднести до наркотичних ЛЗ: у малих дозах вони виявляють седативний ефект (діють заспокійливо на ЦНС), в середніх дозах – снодійний ефект різної сили, а у великих дозах – стан некерованого глибокого наркозу, що може призвести до смерті. </a:t>
            </a:r>
          </a:p>
          <a:p>
            <a:pPr algn="just"/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За хімічною будовою снодійні засоби дуже різноманітні: це й представники галогенопохідних аліфатичного ряду і складні гетероциклічні сполуки. </a:t>
            </a:r>
          </a:p>
        </p:txBody>
      </p:sp>
    </p:spTree>
    <p:extLst>
      <p:ext uri="{BB962C8B-B14F-4D97-AF65-F5344CB8AC3E}">
        <p14:creationId xmlns:p14="http://schemas.microsoft.com/office/powerpoint/2010/main" val="197536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834" y="1950842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Заспокійливі засоби  (транквілізатори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антидепресанти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речовини, що позбавляють відчуття страху, напруженості, тривоги. Це одна з чисельніших груп ЛЗ в світі. Найбільш ефективні транквілізатори відносять до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бензодіазепінового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ряду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834" y="528413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Протисудомні</a:t>
            </a:r>
            <a:r>
              <a:rPr lang="vi-VN" sz="2000" dirty="0">
                <a:solidFill>
                  <a:srgbClr val="0000FF"/>
                </a:solidFill>
                <a:latin typeface="+mj-lt"/>
                <a:cs typeface="Calibri" pitchFamily="34" charset="0"/>
              </a:rPr>
              <a:t> 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препара</a:t>
            </a:r>
            <a:r>
              <a:rPr lang="uk-UA" sz="2000" b="1" dirty="0">
                <a:solidFill>
                  <a:srgbClr val="0000FF"/>
                </a:solidFill>
                <a:latin typeface="+mj-lt"/>
                <a:cs typeface="Calibri" pitchFamily="34" charset="0"/>
              </a:rPr>
              <a:t>т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и</a:t>
            </a:r>
            <a:r>
              <a:rPr lang="vi-VN" sz="2000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 (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антиконвульсанти</a:t>
            </a:r>
            <a:r>
              <a:rPr lang="vi-VN" sz="2000" dirty="0">
                <a:latin typeface="+mj-lt"/>
                <a:cs typeface="Calibri" pitchFamily="34" charset="0"/>
              </a:rPr>
              <a:t>, від лат. </a:t>
            </a:r>
            <a:r>
              <a:rPr lang="en-US" sz="2000" dirty="0" err="1">
                <a:latin typeface="+mj-lt"/>
                <a:cs typeface="Calibri" pitchFamily="34" charset="0"/>
              </a:rPr>
              <a:t>convulsio</a:t>
            </a:r>
            <a:r>
              <a:rPr lang="en-US" sz="2000" dirty="0">
                <a:latin typeface="+mj-lt"/>
                <a:cs typeface="Calibri" pitchFamily="34" charset="0"/>
              </a:rPr>
              <a:t> — </a:t>
            </a:r>
            <a:r>
              <a:rPr lang="vi-VN" sz="2000" dirty="0">
                <a:latin typeface="+mj-lt"/>
                <a:cs typeface="Calibri" pitchFamily="34" charset="0"/>
              </a:rPr>
              <a:t>судоми) — фармацевтичні препарати протисудомної дії, що використовують для лікування епілепсії, зняття м'язових судом різноманітного </a:t>
            </a:r>
            <a:r>
              <a:rPr lang="vi-VN" sz="2000" dirty="0" smtClean="0">
                <a:latin typeface="+mj-lt"/>
                <a:cs typeface="Calibri" pitchFamily="34" charset="0"/>
              </a:rPr>
              <a:t>походження</a:t>
            </a:r>
            <a:r>
              <a:rPr lang="uk-UA" sz="2000" dirty="0" smtClean="0">
                <a:latin typeface="+mj-lt"/>
                <a:cs typeface="Calibri" pitchFamily="34" charset="0"/>
              </a:rPr>
              <a:t>.</a:t>
            </a:r>
            <a:r>
              <a:rPr lang="vi-VN" sz="2000" dirty="0" smtClean="0">
                <a:latin typeface="+mj-lt"/>
                <a:cs typeface="Calibri" pitchFamily="34" charset="0"/>
              </a:rPr>
              <a:t> </a:t>
            </a:r>
            <a:endParaRPr lang="uk-UA" sz="2000" dirty="0">
              <a:latin typeface="+mj-lt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8834" y="3384328"/>
            <a:ext cx="114300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Нейролептики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це препарати для лікування психічних розладів.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хімічним походженням нейролептики можна поділити на наступні групи: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похідні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фенотіазину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бутирофенону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та ін.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834" y="4497437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Анальгетики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— це препарати, що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мають здатність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усувати відчуття болю або послаблювати його.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Їх застосування в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терапевтичних дозах не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супроводжується виходом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людини зі стану свідомості і вираженим порушенням рухових функцій.</a:t>
            </a:r>
          </a:p>
        </p:txBody>
      </p:sp>
    </p:spTree>
    <p:extLst>
      <p:ext uri="{BB962C8B-B14F-4D97-AF65-F5344CB8AC3E}">
        <p14:creationId xmlns:p14="http://schemas.microsoft.com/office/powerpoint/2010/main" val="77343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8769" y="1517985"/>
            <a:ext cx="1085404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 залежності від фізико-хімічних властивостей та методів їх застосування, засоби для наркозу ділять на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інгаляційні та неінгаляційні.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круглений прямокутник 4"/>
          <p:cNvSpPr/>
          <p:nvPr/>
        </p:nvSpPr>
        <p:spPr>
          <a:xfrm>
            <a:off x="1719944" y="460599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Arial Black" pitchFamily="34" charset="0"/>
              </a:rPr>
              <a:t>Засоби для наркозу (загальної анестезії)</a:t>
            </a:r>
            <a:endParaRPr lang="uk-UA" sz="2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7558" y="2903379"/>
            <a:ext cx="711209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Засоби для інгаляційного наркозу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2529" y="4229959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5633826"/>
            <a:ext cx="1287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8769" y="3794714"/>
            <a:ext cx="10854047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До засобів для інгаляційного наркозу відносять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Ряд </a:t>
            </a:r>
            <a:r>
              <a:rPr lang="uk-UA" sz="2400" dirty="0">
                <a:latin typeface="Times New Roman"/>
                <a:ea typeface="Times New Roman"/>
              </a:rPr>
              <a:t>рідин, які легко випаровуються: </a:t>
            </a:r>
            <a:r>
              <a:rPr lang="uk-UA" sz="2400" dirty="0" smtClean="0">
                <a:latin typeface="Times New Roman"/>
                <a:ea typeface="Times New Roman"/>
              </a:rPr>
              <a:t>галогенопохідні вуглеводнів: </a:t>
            </a:r>
            <a:r>
              <a:rPr lang="uk-UA" sz="2400" b="1" i="1" dirty="0" smtClean="0">
                <a:latin typeface="Times New Roman"/>
                <a:ea typeface="Times New Roman"/>
              </a:rPr>
              <a:t>хлороформ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b="1" i="1" dirty="0" err="1" smtClean="0">
                <a:latin typeface="Times New Roman"/>
                <a:ea typeface="Times New Roman"/>
              </a:rPr>
              <a:t>фторотан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b="1" i="1" dirty="0" err="1" smtClean="0">
                <a:latin typeface="Times New Roman"/>
                <a:ea typeface="Times New Roman"/>
              </a:rPr>
              <a:t>метоксифлуран</a:t>
            </a:r>
            <a:r>
              <a:rPr lang="uk-UA" sz="2400" b="1" i="1" dirty="0" smtClean="0">
                <a:latin typeface="Times New Roman"/>
                <a:ea typeface="Times New Roman"/>
              </a:rPr>
              <a:t> </a:t>
            </a:r>
            <a:r>
              <a:rPr lang="uk-UA" sz="2400" dirty="0" smtClean="0">
                <a:latin typeface="Times New Roman"/>
                <a:ea typeface="Times New Roman"/>
              </a:rPr>
              <a:t>та деякі інші сполуки: </a:t>
            </a:r>
            <a:r>
              <a:rPr lang="uk-UA" sz="2400" b="1" i="1" dirty="0" smtClean="0">
                <a:latin typeface="Times New Roman"/>
                <a:ea typeface="Times New Roman"/>
              </a:rPr>
              <a:t>діетиловий </a:t>
            </a:r>
            <a:r>
              <a:rPr lang="uk-UA" sz="2400" b="1" i="1" dirty="0" err="1">
                <a:latin typeface="Times New Roman"/>
                <a:ea typeface="Times New Roman"/>
              </a:rPr>
              <a:t>етер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Деякі газоподібні речовини:  </a:t>
            </a:r>
            <a:r>
              <a:rPr lang="uk-UA" sz="2400" b="1" i="1" dirty="0">
                <a:latin typeface="Times New Roman"/>
                <a:ea typeface="Times New Roman"/>
              </a:rPr>
              <a:t>закис </a:t>
            </a:r>
            <a:r>
              <a:rPr lang="uk-UA" sz="2400" b="1" i="1" dirty="0" smtClean="0">
                <a:latin typeface="Times New Roman"/>
                <a:ea typeface="Times New Roman"/>
              </a:rPr>
              <a:t>азоту </a:t>
            </a:r>
            <a:r>
              <a:rPr lang="en-US" sz="2400" b="1" i="1" dirty="0" smtClean="0">
                <a:latin typeface="Times New Roman"/>
                <a:ea typeface="Times New Roman"/>
              </a:rPr>
              <a:t>N</a:t>
            </a:r>
            <a:r>
              <a:rPr lang="en-US" sz="2400" b="1" i="1" baseline="-25000" dirty="0" smtClean="0">
                <a:latin typeface="Times New Roman"/>
                <a:ea typeface="Times New Roman"/>
              </a:rPr>
              <a:t>2</a:t>
            </a:r>
            <a:r>
              <a:rPr lang="en-US" sz="2400" b="1" i="1" dirty="0" smtClean="0">
                <a:latin typeface="Times New Roman"/>
                <a:ea typeface="Times New Roman"/>
              </a:rPr>
              <a:t>O</a:t>
            </a:r>
            <a:r>
              <a:rPr lang="uk-UA" sz="2400" dirty="0" smtClean="0">
                <a:latin typeface="Times New Roman"/>
                <a:ea typeface="Times New Roman"/>
              </a:rPr>
              <a:t>. </a:t>
            </a:r>
            <a:endParaRPr lang="en-US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2400" dirty="0">
                <a:latin typeface="Times New Roman"/>
                <a:ea typeface="Times New Roman"/>
              </a:rPr>
              <a:t>	</a:t>
            </a:r>
            <a:r>
              <a:rPr lang="uk-UA" sz="2400" dirty="0" smtClean="0">
                <a:latin typeface="Times New Roman"/>
                <a:ea typeface="Times New Roman"/>
              </a:rPr>
              <a:t>Препарати </a:t>
            </a:r>
            <a:r>
              <a:rPr lang="uk-UA" sz="2400" dirty="0">
                <a:latin typeface="Times New Roman"/>
                <a:ea typeface="Times New Roman"/>
              </a:rPr>
              <a:t>цієї групи вводять в організм шляхом інгаляції. Інгаляційні наркотичні засоби швидко всмоктуються і також швидко виводяться з організму через дихальні шляхи.</a:t>
            </a:r>
            <a:endParaRPr lang="uk-UA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4195746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7558" y="1249619"/>
            <a:ext cx="711209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Засоби для інгаляційного наркозу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7558" y="432467"/>
            <a:ext cx="711209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Галогенопохідні вуглеводнів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73342"/>
              </p:ext>
            </p:extLst>
          </p:nvPr>
        </p:nvGraphicFramePr>
        <p:xfrm>
          <a:off x="5158616" y="1976971"/>
          <a:ext cx="1874769" cy="514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1" name="ISIS/Draw Sketch" r:id="rId3" imgW="967592" imgH="269761" progId="ISISServer">
                  <p:embed/>
                </p:oleObj>
              </mc:Choice>
              <mc:Fallback>
                <p:oleObj name="ISIS/Draw Sketch" r:id="rId3" imgW="967592" imgH="269761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616" y="1976971"/>
                        <a:ext cx="1874769" cy="51464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90876" y="2478919"/>
            <a:ext cx="16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625077"/>
            <a:ext cx="11014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Метоксифлуран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Енфлуран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Ізофлуран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679044"/>
              </p:ext>
            </p:extLst>
          </p:nvPr>
        </p:nvGraphicFramePr>
        <p:xfrm>
          <a:off x="1003115" y="3096288"/>
          <a:ext cx="10185771" cy="5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52" name="ISIS/Draw Sketch" r:id="rId5" imgW="4724280" imgH="276120" progId="ISISServer">
                  <p:embed/>
                </p:oleObj>
              </mc:Choice>
              <mc:Fallback>
                <p:oleObj name="ISIS/Draw Sketch" r:id="rId5" imgW="4724280" imgH="27612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115" y="3096288"/>
                        <a:ext cx="10185771" cy="595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07396" y="4786970"/>
            <a:ext cx="108463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Діетиловий </a:t>
            </a:r>
            <a:r>
              <a:rPr lang="uk-UA" dirty="0" err="1"/>
              <a:t>етер</a:t>
            </a:r>
            <a:r>
              <a:rPr lang="uk-UA" dirty="0"/>
              <a:t>, хлористий етил та хлороформ почали широко застосовуватись для анестезії з перших років її виникнення (з 1844 р.). Довгий час ці сполуки були домінуючими інгаляційними анестетиками, проте, в наш час вони витіснені менш токсичними та більш активними сполуками: </a:t>
            </a:r>
            <a:r>
              <a:rPr lang="uk-UA" dirty="0" err="1"/>
              <a:t>фторотаном</a:t>
            </a:r>
            <a:r>
              <a:rPr lang="uk-UA" dirty="0"/>
              <a:t> (</a:t>
            </a:r>
            <a:r>
              <a:rPr lang="uk-UA" dirty="0" err="1"/>
              <a:t>галатаном</a:t>
            </a:r>
            <a:r>
              <a:rPr lang="uk-UA" dirty="0"/>
              <a:t>), </a:t>
            </a:r>
            <a:r>
              <a:rPr lang="uk-UA" dirty="0" err="1" smtClean="0"/>
              <a:t>енфлураном</a:t>
            </a:r>
            <a:r>
              <a:rPr lang="uk-UA" dirty="0" smtClean="0"/>
              <a:t>  </a:t>
            </a:r>
            <a:r>
              <a:rPr lang="uk-UA" dirty="0"/>
              <a:t>та іншими </a:t>
            </a:r>
            <a:r>
              <a:rPr lang="uk-UA" dirty="0" err="1" smtClean="0"/>
              <a:t>флуоровмісними</a:t>
            </a:r>
            <a:r>
              <a:rPr lang="uk-UA" dirty="0" smtClean="0"/>
              <a:t> </a:t>
            </a:r>
            <a:r>
              <a:rPr lang="uk-UA" dirty="0"/>
              <a:t>речовинами аліфатичного ряду. </a:t>
            </a:r>
          </a:p>
        </p:txBody>
      </p:sp>
    </p:spTree>
    <p:extLst>
      <p:ext uri="{BB962C8B-B14F-4D97-AF65-F5344CB8AC3E}">
        <p14:creationId xmlns:p14="http://schemas.microsoft.com/office/powerpoint/2010/main" val="421465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3314671" y="306224"/>
            <a:ext cx="4872037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Фторотан</a:t>
            </a:r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Галотан</a:t>
            </a:r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0783" y="2442933"/>
            <a:ext cx="4855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Метод одержання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фторотану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756847"/>
              </p:ext>
            </p:extLst>
          </p:nvPr>
        </p:nvGraphicFramePr>
        <p:xfrm>
          <a:off x="4754699" y="1641636"/>
          <a:ext cx="2054663" cy="564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4" name="ISIS/Draw Sketch" r:id="rId3" imgW="967592" imgH="269761" progId="ISISServer">
                  <p:embed/>
                </p:oleObj>
              </mc:Choice>
              <mc:Fallback>
                <p:oleObj name="ISIS/Draw Sketch" r:id="rId3" imgW="967592" imgH="269761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699" y="1641636"/>
                        <a:ext cx="2054663" cy="5640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59956"/>
              </p:ext>
            </p:extLst>
          </p:nvPr>
        </p:nvGraphicFramePr>
        <p:xfrm>
          <a:off x="1560521" y="3097024"/>
          <a:ext cx="9070959" cy="762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5" name="ISIS/Draw Sketch" r:id="rId5" imgW="4643120" imgH="394970" progId="ISISServer">
                  <p:embed/>
                </p:oleObj>
              </mc:Choice>
              <mc:Fallback>
                <p:oleObj name="ISIS/Draw Sketch" r:id="rId5" imgW="4643120" imgH="39497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521" y="3097024"/>
                        <a:ext cx="9070959" cy="7621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03115" y="4086055"/>
            <a:ext cx="1106034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Синтез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фторотану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інших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анестетиків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цього ряду ґрунтується на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радикальному високотемпературному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бромуванні або хлоруванні відповідних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фреонів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115" y="5090845"/>
            <a:ext cx="11060349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Вперше </a:t>
            </a:r>
            <a:r>
              <a:rPr lang="uk-UA" sz="2000" b="1" i="1" dirty="0" err="1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(МНН –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Halothane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було запроваджено у практику у 1956 р. у Великобританії. Речовина, на відміну від діетилового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етеру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не є вибуховою, не горить, дає велику глибину наркозу та менше побічних ефектів. За активністю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 2 рази перевищує діетиловий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етер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у 4 рази хлороформ.</a:t>
            </a:r>
          </a:p>
        </p:txBody>
      </p:sp>
    </p:spTree>
    <p:extLst>
      <p:ext uri="{BB962C8B-B14F-4D97-AF65-F5344CB8AC3E}">
        <p14:creationId xmlns:p14="http://schemas.microsoft.com/office/powerpoint/2010/main" val="31315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42937" y="151294"/>
            <a:ext cx="10801351" cy="6555641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</a:t>
            </a:r>
            <a:r>
              <a:rPr lang="uk-UA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визначення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endParaRPr lang="uk-UA" sz="28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препаратів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встановлюють: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За фізичними константами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наявністю атомів галогену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додаванні до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концентрованої H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препарат знаходиться в нижньому шарі.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доведення наявності атомів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галогенів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молекулі застосовують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пробу </a:t>
            </a:r>
            <a:r>
              <a:rPr lang="uk-UA" sz="20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Бейльштейна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Хімічні методи: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 мінералізації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сплавлення з металічним натрієм: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C-CHClBr + 5Na + 4H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O→ 3NaF +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NaCl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+ 2NaBr + 2CO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↑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Хлорид-</a:t>
            </a:r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бромід-іони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що утворюються в реакції виявляють за допомогою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розчину нітрату арґентуму (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 білого та </a:t>
            </a:r>
            <a:r>
              <a:rPr lang="uk-UA" sz="2000" b="1" i="1" dirty="0" smtClean="0">
                <a:solidFill>
                  <a:srgbClr val="FFCC2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жовтуватого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осадів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</a:t>
            </a:r>
            <a:r>
              <a:rPr lang="uk-UA" sz="2000" b="1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флуорид-іону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доводять реакціями: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розчином алізаринового червоного та розчином нітрату цирконію – в присутності F</a:t>
            </a:r>
            <a:r>
              <a:rPr lang="uk-UA" sz="2000" b="1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червоне забарвлення 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переходить у </a:t>
            </a:r>
            <a:r>
              <a:rPr lang="uk-UA" sz="2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світло-жовте</a:t>
            </a:r>
            <a:r>
              <a:rPr lang="uk-UA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розчинними солями кальцію (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 білий осад </a:t>
            </a:r>
            <a:r>
              <a:rPr lang="uk-UA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флуориду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кальцію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допомогою ІЧ-спектроскопії (порівнюють спектри препарату та стандартних зразків).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6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8713" y="2690227"/>
            <a:ext cx="104013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Барбітурати пригнічують діяльність ЦНС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та в залежності від будови та дози їх ефект може виявлятися від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легкого заспокійливого до стадії наркозу.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З синтезованих сполук цього класу більш ніж 50 застосовуються в клінічній практиці.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Округлений прямокутник 4"/>
          <p:cNvSpPr/>
          <p:nvPr/>
        </p:nvSpPr>
        <p:spPr>
          <a:xfrm>
            <a:off x="1527243" y="1050568"/>
            <a:ext cx="9406646" cy="13326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Похідні барбітурової та  </a:t>
            </a:r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тіобарбітурової</a:t>
            </a:r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кислот </a:t>
            </a:r>
          </a:p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(барбітурати та </a:t>
            </a:r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тіобарбітурати</a:t>
            </a:r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90" y="4592535"/>
            <a:ext cx="4751219" cy="15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9013" y="5810094"/>
            <a:ext cx="73443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      Барбітурова кислота                  Барбітурати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7243" y="208723"/>
            <a:ext cx="879633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Засоби для неінгаляційного наркозу, снодійні засоби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Picture 2" descr="https://upload.wikimedia.org/wikipedia/commons/thumb/1/1f/Barbiturates_generic_numbered.svg/800px-Barbiturates_generic_numbered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388" y="600918"/>
            <a:ext cx="2634149" cy="292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upload.wikimedia.org/wikipedia/commons/thumb/9/94/Thiobarbiturates_generic_numbered.svg/800px-Thiobarbiturates_generic_numbered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40" y="587848"/>
            <a:ext cx="2645924" cy="293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3190" y="3687706"/>
            <a:ext cx="116926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В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залежності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від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будови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барбітурати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та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тіобарбітурати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можуть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мати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наступні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ефекти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: </a:t>
            </a: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  <a:hlinkClick r:id="rId5" tooltip="Средства для наркоза"/>
              </a:rPr>
              <a:t>наркотичний</a:t>
            </a:r>
            <a:r>
              <a:rPr lang="ru-RU" sz="2400" b="1" u="sng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  <a:hlinkClick r:id="rId6" tooltip="Снотворные средства"/>
              </a:rPr>
              <a:t>снодійний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заспокійливий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противосудомний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протитривожний</a:t>
            </a:r>
            <a:r>
              <a:rPr lang="ru-RU" sz="2400" b="1" u="sng" dirty="0" smtClean="0">
                <a:solidFill>
                  <a:srgbClr val="0000FF"/>
                </a:solidFill>
              </a:rPr>
              <a:t> (</a:t>
            </a:r>
            <a:r>
              <a:rPr lang="ru-RU" sz="2400" b="1" u="sng" dirty="0" err="1" smtClean="0">
                <a:solidFill>
                  <a:srgbClr val="0000FF"/>
                </a:solidFill>
              </a:rPr>
              <a:t>транквілізатори</a:t>
            </a:r>
            <a:r>
              <a:rPr lang="ru-RU" sz="2400" b="1" u="sng" dirty="0" smtClean="0">
                <a:solidFill>
                  <a:srgbClr val="0000FF"/>
                </a:solidFill>
              </a:rPr>
              <a:t>) 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749" y="708630"/>
            <a:ext cx="11371634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/>
                <a:ea typeface="Times New Roman"/>
              </a:rPr>
              <a:t>Вперше барбітурову кислоту одержав німецький хімік А. Байєр в 1864 р. конденсацією сечовини з </a:t>
            </a:r>
            <a:r>
              <a:rPr lang="uk-UA" sz="2000" dirty="0" err="1">
                <a:latin typeface="Times New Roman"/>
                <a:ea typeface="Times New Roman"/>
              </a:rPr>
              <a:t>малоновою</a:t>
            </a:r>
            <a:r>
              <a:rPr lang="uk-UA" sz="2000" dirty="0">
                <a:latin typeface="Times New Roman"/>
                <a:ea typeface="Times New Roman"/>
              </a:rPr>
              <a:t> кислотою. </a:t>
            </a:r>
            <a:r>
              <a:rPr lang="uk-UA" sz="2000" dirty="0" smtClean="0">
                <a:latin typeface="Times New Roman"/>
                <a:ea typeface="Times New Roman"/>
              </a:rPr>
              <a:t>Перший барбітурат </a:t>
            </a:r>
            <a:r>
              <a:rPr lang="uk-UA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веронал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(барбітал)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синтезований у 1903 р. в лабораторії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німецького хіміка 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Фішера (в загальній формулі барбітуратів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uk-UA" sz="2000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uk-UA" sz="2000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uk-UA" sz="2000" dirty="0" smtClean="0">
                <a:latin typeface="Times New Roman"/>
                <a:ea typeface="Times New Roman"/>
              </a:rPr>
              <a:t>Для </a:t>
            </a:r>
            <a:r>
              <a:rPr lang="uk-UA" sz="2000" dirty="0">
                <a:latin typeface="Times New Roman"/>
                <a:ea typeface="Times New Roman"/>
              </a:rPr>
              <a:t>барбітурової кислоти (та 5-монозаміщених барбітуратів) можливі </a:t>
            </a:r>
            <a:r>
              <a:rPr lang="uk-UA" sz="2000" dirty="0" err="1">
                <a:latin typeface="Times New Roman"/>
                <a:ea typeface="Times New Roman"/>
              </a:rPr>
              <a:t>таутомерні</a:t>
            </a:r>
            <a:r>
              <a:rPr lang="uk-UA" sz="2000" dirty="0">
                <a:latin typeface="Times New Roman"/>
                <a:ea typeface="Times New Roman"/>
              </a:rPr>
              <a:t> форми. У розчинах рівновага зсунута в бік неароматичної форми, однак, </a:t>
            </a:r>
            <a:r>
              <a:rPr lang="uk-UA" sz="2000" dirty="0" err="1">
                <a:latin typeface="Times New Roman"/>
                <a:ea typeface="Times New Roman"/>
              </a:rPr>
              <a:t>депротонування</a:t>
            </a:r>
            <a:r>
              <a:rPr lang="uk-UA" sz="2000" dirty="0">
                <a:latin typeface="Times New Roman"/>
                <a:ea typeface="Times New Roman"/>
              </a:rPr>
              <a:t> барбітурової кислоти веде до утворення резонансно стабілізованого ароматичного аніону, що обумовлює її кислотні властивості.</a:t>
            </a:r>
            <a:endParaRPr lang="uk-UA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32100" name="Picture 4" descr="Лактим-лактамная таутомерия барбитурато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699" y="3367066"/>
            <a:ext cx="8892601" cy="200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87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311125"/>
              </p:ext>
            </p:extLst>
          </p:nvPr>
        </p:nvGraphicFramePr>
        <p:xfrm>
          <a:off x="2292002" y="1269879"/>
          <a:ext cx="7215966" cy="2405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8" name="ISIS/Draw Sketch" r:id="rId3" imgW="4029710" imgH="1344930" progId="ISISServer">
                  <p:embed/>
                </p:oleObj>
              </mc:Choice>
              <mc:Fallback>
                <p:oleObj name="ISIS/Draw Sketch" r:id="rId3" imgW="4029710" imgH="134493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002" y="1269879"/>
                        <a:ext cx="7215966" cy="24058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92002" y="3675710"/>
            <a:ext cx="699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Тіопентал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натрію                                       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Гексенал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0459" y="315294"/>
            <a:ext cx="833657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Засоби для ін’єкційного наркозу з групи барбітуратів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6229" y="4526621"/>
            <a:ext cx="1019458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 err="1"/>
              <a:t>Тіопентал</a:t>
            </a:r>
            <a:r>
              <a:rPr lang="uk-UA" dirty="0"/>
              <a:t> натрію використовують також для індукції наркотичної дії </a:t>
            </a:r>
            <a:r>
              <a:rPr lang="uk-UA" dirty="0" err="1"/>
              <a:t>фторотану</a:t>
            </a:r>
            <a:r>
              <a:rPr lang="uk-UA" dirty="0"/>
              <a:t> – після внутрішньовенної ін’єкції хворий засинає за 15 секунд. Треба зазначити, що засоби для ін’єкційного наркозу часто комбінують з інгаляційними засобами, що дозволяє використовувати більш низькі дози обох компонентів (синергізм ЛЗ).</a:t>
            </a:r>
          </a:p>
        </p:txBody>
      </p:sp>
    </p:spTree>
    <p:extLst>
      <p:ext uri="{BB962C8B-B14F-4D97-AF65-F5344CB8AC3E}">
        <p14:creationId xmlns:p14="http://schemas.microsoft.com/office/powerpoint/2010/main" val="2209659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1624941" y="306224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Снодійні засоби з групи барбітуратів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42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775970"/>
              </p:ext>
            </p:extLst>
          </p:nvPr>
        </p:nvGraphicFramePr>
        <p:xfrm>
          <a:off x="1181708" y="2097892"/>
          <a:ext cx="10066290" cy="2390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1" name="ISIS/Draw Sketch" r:id="rId3" imgW="5130305" imgH="1219624" progId="ISISServer">
                  <p:embed/>
                </p:oleObj>
              </mc:Choice>
              <mc:Fallback>
                <p:oleObj name="ISIS/Draw Sketch" r:id="rId3" imgW="5130305" imgH="1219624" progId="ISISServer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708" y="2097892"/>
                        <a:ext cx="10066290" cy="23905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14389" y="4606075"/>
            <a:ext cx="10529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Веронал (Барбітал)                  </a:t>
            </a:r>
            <a:r>
              <a:rPr lang="uk-UA" sz="2400" b="1" dirty="0" err="1" smtClean="0"/>
              <a:t>Етамінал</a:t>
            </a:r>
            <a:r>
              <a:rPr lang="uk-UA" sz="2400" b="1" dirty="0" smtClean="0"/>
              <a:t> натрію                                  </a:t>
            </a:r>
            <a:r>
              <a:rPr lang="uk-UA" sz="2400" b="1" dirty="0" err="1" smtClean="0"/>
              <a:t>Циклобарбітал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7551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1513" y="571395"/>
            <a:ext cx="10887075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Протисудомні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засоби (</a:t>
            </a: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антиконвульсанти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uk-UA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811370"/>
              </p:ext>
            </p:extLst>
          </p:nvPr>
        </p:nvGraphicFramePr>
        <p:xfrm>
          <a:off x="3607138" y="1765149"/>
          <a:ext cx="4501474" cy="2668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90" name="ISIS/Draw Sketch" r:id="rId3" imgW="2923920" imgH="1733400" progId="ISISServer">
                  <p:embed/>
                </p:oleObj>
              </mc:Choice>
              <mc:Fallback>
                <p:oleObj name="ISIS/Draw Sketch" r:id="rId3" imgW="2923920" imgH="173340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7138" y="1765149"/>
                        <a:ext cx="4501474" cy="2668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85988" y="4370958"/>
            <a:ext cx="734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           </a:t>
            </a:r>
            <a:r>
              <a:rPr lang="uk-UA" sz="2400" b="1" i="1" dirty="0" smtClean="0"/>
              <a:t>Фенобарбітал</a:t>
            </a:r>
            <a:r>
              <a:rPr lang="uk-UA" sz="2400" b="1" dirty="0" smtClean="0"/>
              <a:t>                          </a:t>
            </a:r>
            <a:r>
              <a:rPr lang="uk-UA" sz="2400" b="1" i="1" dirty="0" err="1" smtClean="0"/>
              <a:t>Бензонал</a:t>
            </a:r>
            <a:r>
              <a:rPr lang="uk-UA" sz="2400" b="1" i="1" dirty="0" smtClean="0"/>
              <a:t>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502753786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4797" y="429598"/>
            <a:ext cx="668240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Загальна схема одержання барбітуратів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289244"/>
              </p:ext>
            </p:extLst>
          </p:nvPr>
        </p:nvGraphicFramePr>
        <p:xfrm>
          <a:off x="1907110" y="2911015"/>
          <a:ext cx="8151289" cy="107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4" name="ISIS/Draw Sketch" r:id="rId3" imgW="5785265" imgH="761788" progId="ISISServer">
                  <p:embed/>
                </p:oleObj>
              </mc:Choice>
              <mc:Fallback>
                <p:oleObj name="ISIS/Draw Sketch" r:id="rId3" imgW="5785265" imgH="761788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110" y="2911015"/>
                        <a:ext cx="8151289" cy="10743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556123"/>
              </p:ext>
            </p:extLst>
          </p:nvPr>
        </p:nvGraphicFramePr>
        <p:xfrm>
          <a:off x="3616311" y="4335663"/>
          <a:ext cx="4771310" cy="104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5" name="ISIS/Draw Sketch" r:id="rId5" imgW="3514680" imgH="771480" progId="ISISServer">
                  <p:embed/>
                </p:oleObj>
              </mc:Choice>
              <mc:Fallback>
                <p:oleObj name="ISIS/Draw Sketch" r:id="rId5" imgW="3514680" imgH="771480" progId="ISISServer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11" y="4335663"/>
                        <a:ext cx="4771310" cy="1047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17123" y="1294119"/>
            <a:ext cx="10894979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/>
                <a:ea typeface="Times New Roman"/>
              </a:rPr>
              <a:t>Похідні барбітурової кислоти одержують шляхом </a:t>
            </a:r>
            <a:r>
              <a:rPr lang="uk-UA" sz="2000" i="1" dirty="0">
                <a:latin typeface="Times New Roman"/>
                <a:ea typeface="Times New Roman"/>
              </a:rPr>
              <a:t>конденсації сечовини </a:t>
            </a:r>
            <a:r>
              <a:rPr lang="uk-UA" sz="2000" dirty="0">
                <a:latin typeface="Times New Roman"/>
                <a:ea typeface="Times New Roman"/>
              </a:rPr>
              <a:t>і</a:t>
            </a:r>
            <a:r>
              <a:rPr lang="uk-UA" sz="2000" i="1" dirty="0">
                <a:latin typeface="Times New Roman"/>
                <a:ea typeface="Times New Roman"/>
              </a:rPr>
              <a:t> відповідних </a:t>
            </a:r>
            <a:r>
              <a:rPr lang="uk-UA" sz="2000" i="1" dirty="0" err="1">
                <a:latin typeface="Times New Roman"/>
                <a:ea typeface="Times New Roman"/>
              </a:rPr>
              <a:t>естерів</a:t>
            </a:r>
            <a:r>
              <a:rPr lang="uk-UA" sz="2000" i="1" dirty="0">
                <a:latin typeface="Times New Roman"/>
                <a:ea typeface="Times New Roman"/>
              </a:rPr>
              <a:t> </a:t>
            </a:r>
            <a:r>
              <a:rPr lang="uk-UA" sz="2000" i="1" dirty="0" err="1">
                <a:latin typeface="Times New Roman"/>
                <a:ea typeface="Times New Roman"/>
              </a:rPr>
              <a:t>малонової</a:t>
            </a:r>
            <a:r>
              <a:rPr lang="uk-UA" sz="2000" i="1" dirty="0">
                <a:latin typeface="Times New Roman"/>
                <a:ea typeface="Times New Roman"/>
              </a:rPr>
              <a:t> кислоти</a:t>
            </a:r>
            <a:r>
              <a:rPr lang="uk-UA" sz="2000" dirty="0">
                <a:latin typeface="Times New Roman"/>
                <a:ea typeface="Times New Roman"/>
              </a:rPr>
              <a:t>. Тому синтез складається з двох етапів. </a:t>
            </a:r>
            <a:endParaRPr lang="uk-UA" sz="2000" dirty="0" smtClean="0">
              <a:latin typeface="Times New Roman"/>
              <a:ea typeface="Times New Roman"/>
            </a:endParaRPr>
          </a:p>
          <a:p>
            <a:endParaRPr lang="uk-UA" sz="2000" dirty="0" smtClean="0">
              <a:latin typeface="Times New Roman"/>
              <a:ea typeface="Times New Roman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цією схемою одержують препарати з різними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алкільними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замісниками 5-му положенні циклу.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689166"/>
              </p:ext>
            </p:extLst>
          </p:nvPr>
        </p:nvGraphicFramePr>
        <p:xfrm>
          <a:off x="2838484" y="782794"/>
          <a:ext cx="6957269" cy="377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0" name="ISIS/Draw Sketch" r:id="rId3" imgW="5078730" imgH="2758440" progId="ISISServer">
                  <p:embed/>
                </p:oleObj>
              </mc:Choice>
              <mc:Fallback>
                <p:oleObj name="ISIS/Draw Sketch" r:id="rId3" imgW="5078730" imgH="275844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84" y="782794"/>
                        <a:ext cx="6957269" cy="377829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00391" y="5117223"/>
            <a:ext cx="10943618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Похідні барбітурової кислоти – кристалічні сполуки. Для кращої розчинності у воді препарати цього ряду часто застосовують у вигляді натрієвих солей.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848093" y="966281"/>
            <a:ext cx="10829925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 ЛЗ класу барбітуратів встановлюють: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фізичними константами (температура плавлення),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ядом загальних реакцій: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творення комплексних сполук з солями кобальт (II) нітрату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синьо-фіолетового забарвлення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0657" name="Object 1"/>
          <p:cNvGraphicFramePr>
            <a:graphicFrameLocks noChangeAspect="1"/>
          </p:cNvGraphicFramePr>
          <p:nvPr/>
        </p:nvGraphicFramePr>
        <p:xfrm>
          <a:off x="553444" y="2986173"/>
          <a:ext cx="10913662" cy="2357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8" name="ISIS/Draw Sketch" r:id="rId3" imgW="5957570" imgH="1286510" progId="ISISServer">
                  <p:embed/>
                </p:oleObj>
              </mc:Choice>
              <mc:Fallback>
                <p:oleObj name="ISIS/Draw Sketch" r:id="rId3" imgW="5957570" imgH="128651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44" y="2986173"/>
                        <a:ext cx="10913662" cy="23573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873919" y="5510434"/>
            <a:ext cx="104441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якості лігандів 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виступають молекули розчинника. Реакцію можна застосовувати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визначення справжності усіх барбітуратів крім 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тіопенталу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натрію.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7096" y="329582"/>
            <a:ext cx="627780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Загальні методи аналізу барбітуратів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1157288" y="461522"/>
            <a:ext cx="102727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реакції з розчином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купрум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(II) сульфату у присутності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 гідрокарбонату і калію карбонату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синє забарвлення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осад бузкового кольору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/>
        </p:nvGraphicFramePr>
        <p:xfrm>
          <a:off x="2133479" y="1971684"/>
          <a:ext cx="7875589" cy="4086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2" name="ISIS/Draw Sketch" r:id="rId3" imgW="4296027" imgH="2231950" progId="ISISServer">
                  <p:embed/>
                </p:oleObj>
              </mc:Choice>
              <mc:Fallback>
                <p:oleObj name="ISIS/Draw Sketch" r:id="rId3" imgW="4296027" imgH="223195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479" y="1971684"/>
                        <a:ext cx="7875589" cy="40862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26860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771525" y="809222"/>
            <a:ext cx="105870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 сплавленні з лугом барбітурати утворюють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амоніак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сіль 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діалкілоцтової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кислоти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яка при підкисленні перетворюється на відповідну кислоту з характерним запахом.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Г)</a:t>
            </a:r>
            <a:r>
              <a:rPr lang="uk-UA" sz="24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При реакції з розчином 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арґентум нітрату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середовищі натрій карбонату утворюються </a:t>
            </a:r>
            <a:r>
              <a:rPr lang="uk-UA" sz="2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однозаміщені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(розчинні у воді) і </a:t>
            </a:r>
            <a:r>
              <a:rPr lang="uk-UA" sz="24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двозаміщені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солі арґентуму (</a:t>
            </a:r>
            <a:r>
              <a:rPr lang="uk-UA" sz="24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нерозчинні у воді, білого кольору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Д)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Існують 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специфічні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реакції для окремих препаратів.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428625" y="165582"/>
            <a:ext cx="11444287" cy="65556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Залежність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стуктура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активність для барбітуратів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Снодійний ефект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виявляють похідні барбітурової кислоти, які в положенні 5 містять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алкільні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ароматичні  радикали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Сила і тривалість дії збільшується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подовженні карбонових ланцюгів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алкільних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замісників 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п'яти-шести атомів Карбону.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Подальше збільшення довжини призводить до виникнення збудливої дії.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Розгалуження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карбонових ланцюгах замісників,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в них ненасичених зв'язків, спиртового гідроксилу, атома галогену (особливо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підсилює фармакологічний ефект.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одного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</a:t>
            </a:r>
            <a:r>
              <a:rPr kumimoji="0" lang="uk-UA" sz="2000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uk-UA" sz="2000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радикалу в положенні 5 підсилює дію,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змінюючи її тривалості,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введення другого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радикалу знижує снодійний ефект.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Похідні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тіобарбітурової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кислоти виявляють сильнішу, проте більш короткочасну дію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порівняно з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оксигеновмісними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аналогами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Підвищення активності барбітуратів, як правило, супроводжується скороченням тривалості снодійного ефекту.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1624941" y="306224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Бензодіазепіни</a:t>
            </a:r>
            <a:endParaRPr lang="uk-UA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52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697227"/>
              </p:ext>
            </p:extLst>
          </p:nvPr>
        </p:nvGraphicFramePr>
        <p:xfrm>
          <a:off x="1696629" y="1498060"/>
          <a:ext cx="2348501" cy="1666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4" name="ISIS/Draw Sketch" r:id="rId3" imgW="1409400" imgH="1000080" progId="ISISServer">
                  <p:embed/>
                </p:oleObj>
              </mc:Choice>
              <mc:Fallback>
                <p:oleObj name="ISIS/Draw Sketch" r:id="rId3" imgW="1409400" imgH="100008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6629" y="1498060"/>
                        <a:ext cx="2348501" cy="1666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620639" y="1530327"/>
            <a:ext cx="7110918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Окрім основної (снодійної) дії препарати класу </a:t>
            </a:r>
            <a:r>
              <a:rPr lang="uk-UA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бензодіазепінів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виявляють також заспокійливий,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протисудомний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протитривожний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ефекти.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найбільш активні сполуки, що містять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акцепторний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замісник в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положенні.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069134"/>
              </p:ext>
            </p:extLst>
          </p:nvPr>
        </p:nvGraphicFramePr>
        <p:xfrm>
          <a:off x="2568101" y="3685301"/>
          <a:ext cx="7266562" cy="209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25" name="ISIS/Draw Sketch" r:id="rId5" imgW="6076500" imgH="1752494" progId="ISISServer">
                  <p:embed/>
                </p:oleObj>
              </mc:Choice>
              <mc:Fallback>
                <p:oleObj name="ISIS/Draw Sketch" r:id="rId5" imgW="6076500" imgH="1752494" progId="ISISServer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101" y="3685301"/>
                        <a:ext cx="7266562" cy="209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61481" y="5960091"/>
            <a:ext cx="1129381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uk-UA" b="1" i="1" dirty="0" smtClean="0"/>
              <a:t>                         </a:t>
            </a:r>
            <a:r>
              <a:rPr lang="uk-UA" b="1" i="1" dirty="0" err="1" smtClean="0"/>
              <a:t>Діазепам</a:t>
            </a:r>
            <a:r>
              <a:rPr lang="uk-UA" b="1" i="1" dirty="0" smtClean="0"/>
              <a:t> (</a:t>
            </a:r>
            <a:r>
              <a:rPr lang="uk-UA" b="1" i="1" dirty="0" err="1" smtClean="0"/>
              <a:t>валіум</a:t>
            </a:r>
            <a:r>
              <a:rPr lang="uk-UA" b="1" i="1" dirty="0" smtClean="0"/>
              <a:t>)                 </a:t>
            </a:r>
            <a:r>
              <a:rPr lang="uk-UA" b="1" i="1" dirty="0" err="1" smtClean="0"/>
              <a:t>Нітразепам</a:t>
            </a:r>
            <a:r>
              <a:rPr lang="uk-UA" b="1" i="1" dirty="0" smtClean="0"/>
              <a:t>	          </a:t>
            </a:r>
            <a:r>
              <a:rPr lang="uk-UA" b="1" i="1" dirty="0" err="1" smtClean="0"/>
              <a:t>Флуразепам</a:t>
            </a:r>
            <a:r>
              <a:rPr lang="uk-UA" b="1" i="1" dirty="0" smtClean="0"/>
              <a:t>                </a:t>
            </a:r>
            <a:r>
              <a:rPr lang="uk-UA" b="1" i="1" dirty="0" err="1" smtClean="0"/>
              <a:t>Триазолам</a:t>
            </a:r>
            <a:r>
              <a:rPr lang="uk-UA" b="1" i="1" dirty="0" smtClean="0"/>
              <a:t>                            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553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230" y="356404"/>
            <a:ext cx="1104423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Молекули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бензодіазепінів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мають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амфотерний характер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Вони мають слабкі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властивості за рахунок атому Нітрогену в положенні 4 та слабкі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кислотні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властивості за рахунок таутомерії в положенні 1-2.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813" y="3779872"/>
            <a:ext cx="109728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бензодіазипіну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– кристалічні сполуки, мають забарвлення від слабко-жовтого до лимонно-жовтого, практично нерозчинні у воді, мало розчинні в етанолі та діетиловому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етері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проте добре розчинні в хлороформі. 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Усі сполуки мають характерну температуру плавлення.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35877"/>
              </p:ext>
            </p:extLst>
          </p:nvPr>
        </p:nvGraphicFramePr>
        <p:xfrm>
          <a:off x="4760811" y="1629409"/>
          <a:ext cx="2496023" cy="1771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5" name="ISIS/Draw Sketch" r:id="rId3" imgW="1407259" imgH="1003548" progId="ISISServer">
                  <p:embed/>
                </p:oleObj>
              </mc:Choice>
              <mc:Fallback>
                <p:oleObj name="ISIS/Draw Sketch" r:id="rId3" imgW="1407259" imgH="1003548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811" y="1629409"/>
                        <a:ext cx="2496023" cy="1771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7944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Object 2"/>
          <p:cNvGraphicFramePr>
            <a:graphicFrameLocks noChangeAspect="1"/>
          </p:cNvGraphicFramePr>
          <p:nvPr/>
        </p:nvGraphicFramePr>
        <p:xfrm>
          <a:off x="8415573" y="2903592"/>
          <a:ext cx="2695575" cy="254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9" name="ISIS/Draw Sketch" r:id="rId3" imgW="1657080" imgH="1562040" progId="ISISServer">
                  <p:embed/>
                </p:oleObj>
              </mc:Choice>
              <mc:Fallback>
                <p:oleObj name="ISIS/Draw Sketch" r:id="rId3" imgW="1657080" imgH="156204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5573" y="2903592"/>
                        <a:ext cx="2695575" cy="2540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000253" y="5644718"/>
            <a:ext cx="209140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ОКСАЗЕПАМ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657044" y="2016689"/>
            <a:ext cx="674846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Вивчення метаболізму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бензодіазепінів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в організмі показало, що після їх введення в організмі вони швидко трансформуються з утворенням спільного метаболіту: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ОКСАЗЕПАМУ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9458325" y="1014427"/>
            <a:ext cx="657225" cy="1843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60204" y="443886"/>
            <a:ext cx="286565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ea typeface="Times New Roman" pitchFamily="18" charset="0"/>
              </a:rPr>
              <a:t>БЕНЗОДІАЗЕПІНИ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2740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42937" y="212850"/>
            <a:ext cx="10801351" cy="6432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</a:t>
            </a:r>
            <a:r>
              <a:rPr lang="uk-UA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визначення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бензодіазепінів</a:t>
            </a:r>
            <a:endParaRPr lang="uk-UA" sz="3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 препаратів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бензодіазепінового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ряду встановлюють: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фізичними константами (характерна температура плавлення)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 поглинанням світла в ІЧ- та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УФ-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областях спектра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Хімічні методи: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изначення атомів галогенів проводять після мінералізації якісними реакціями з нітратом арґентуму; пробою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Бельштейна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Осадження з розчинів алкалоїдними реактивами (наприклад з реактивами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Драгендорфа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Майера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утворюються осади з характерною формою кристалів);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Реакції окиснення та гідролітичного розщеплення;</a:t>
            </a: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</TotalTime>
  <Words>1646</Words>
  <Application>Microsoft Office PowerPoint</Application>
  <PresentationFormat>Широкоэкранный</PresentationFormat>
  <Paragraphs>155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Times New Roman</vt:lpstr>
      <vt:lpstr>Тема Office</vt:lpstr>
      <vt:lpstr>ISIS/Draw Sketch</vt:lpstr>
      <vt:lpstr>Презентация PowerPoint</vt:lpstr>
      <vt:lpstr>Нервова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настя</dc:creator>
  <cp:lastModifiedBy>Олексій Володимирович Нікітін</cp:lastModifiedBy>
  <cp:revision>128</cp:revision>
  <dcterms:created xsi:type="dcterms:W3CDTF">2016-04-11T18:45:50Z</dcterms:created>
  <dcterms:modified xsi:type="dcterms:W3CDTF">2024-02-09T06:43:38Z</dcterms:modified>
</cp:coreProperties>
</file>