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07.02.2024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Лекція</a:t>
            </a:r>
            <a:r>
              <a:rPr lang="en-US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дисципліни «Фармацевтична хімія»</a:t>
            </a:r>
            <a:b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uk-UA" sz="3600" dirty="0" smtClean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 </a:t>
            </a:r>
            <a:r>
              <a:rPr lang="uk-UA" sz="3600" dirty="0">
                <a:solidFill>
                  <a:srgbClr val="52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 курсу</a:t>
            </a:r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Протисудомні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паркінсонізму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Характеристика,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912" y="820594"/>
            <a:ext cx="11265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uk-UA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Протиепілептичні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антиконвульсанти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це лікарські препарати, які вибірково попереджують або усувають прояви епілепсії - хронічного захворювання, що характеризується періодичною появою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пароксизмів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(судом чи їх еквівалентів). Як гетерогенний симптомокомплекс це захворювання дуже поширене у світі. У США, наприклад, хворіє близько 1 % населення. Стандартна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терапія ефективна лише у 80 % хворих, тоді як у 20 % епілепсія лікуванню не піддається.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660585"/>
            <a:ext cx="10961511" cy="4866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Судоми - це стан тимчасової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дисфункції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мозку, який викликається аномальними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нейрональними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розрядами. Вони супроводжують багато захворювань: від інфекційних до злоякісних і травм чи запальних процесів мозку. Певне значення має також спадковість.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560711" y="101601"/>
            <a:ext cx="3070577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2312287">
            <a:off x="3872271" y="1628803"/>
            <a:ext cx="745381" cy="16368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низ 5"/>
          <p:cNvSpPr/>
          <p:nvPr/>
        </p:nvSpPr>
        <p:spPr>
          <a:xfrm rot="19635868">
            <a:off x="7619702" y="1727549"/>
            <a:ext cx="745381" cy="16368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1473954" y="3245621"/>
            <a:ext cx="3939142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парціальні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508044" y="3245621"/>
            <a:ext cx="4024489" cy="1670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5389" y="1110852"/>
            <a:ext cx="3425189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6989" y="476285"/>
            <a:ext cx="3425189" cy="5730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Парціальні: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 парціальні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 парціальні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парціальні судоми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/>
              <a:t> </a:t>
            </a:r>
            <a:br>
              <a:rPr lang="uk-UA" sz="2400" dirty="0"/>
            </a:br>
            <a:r>
              <a:rPr lang="uk-UA" sz="2400" dirty="0"/>
              <a:t> </a:t>
            </a:r>
            <a:br>
              <a:rPr lang="uk-UA" sz="2400" dirty="0"/>
            </a:br>
            <a:r>
              <a:rPr lang="uk-UA" sz="2400" dirty="0"/>
              <a:t> </a:t>
            </a:r>
            <a:br>
              <a:rPr lang="uk-UA" sz="2400" dirty="0"/>
            </a:b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2046" y="476285"/>
            <a:ext cx="4233332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тоніко-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судоми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mal 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напади)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абсанс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petit mal 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малі напади)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тонічні судоми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атонічні судоми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міоклонічні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інфантильні спазми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/>
              <a:t/>
            </a:r>
            <a:br>
              <a:rPr lang="uk-UA" sz="2800" dirty="0"/>
            </a:br>
            <a:r>
              <a:rPr lang="uk-UA" dirty="0"/>
              <a:t> </a:t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8933" y="666044"/>
            <a:ext cx="10487378" cy="5131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препаратів відносяться також засоби інших фармакологічних груп, зокрема деякі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ацетазоламід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броміди тощо.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Кожен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 відрізняється особливостями своєї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фармакодинаміки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фармакокінетики і механізму дії. Останній завжди дуже складний і ще недостатньо вивчений.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1112" y="275883"/>
            <a:ext cx="4752622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 </a:t>
            </a:r>
            <a:r>
              <a:rPr lang="uk-UA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протиепілептичної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 препаратів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Стрелка углом вверх 12"/>
          <p:cNvSpPr/>
          <p:nvPr/>
        </p:nvSpPr>
        <p:spPr>
          <a:xfrm rot="10800000">
            <a:off x="1473201" y="1315156"/>
            <a:ext cx="2269068" cy="114017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углом вверх 14"/>
          <p:cNvSpPr/>
          <p:nvPr/>
        </p:nvSpPr>
        <p:spPr>
          <a:xfrm rot="10800000" flipH="1">
            <a:off x="8912577" y="1278099"/>
            <a:ext cx="2054578" cy="114017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2401" y="2945010"/>
            <a:ext cx="32399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полегшення ГАМК-залежної (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інгібуючої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передачі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uk-UA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98244" y="2920305"/>
            <a:ext cx="35955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пригнічення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збуджуючої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глутаматергічної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703734" y="2914661"/>
            <a:ext cx="3239911" cy="1614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 іонних струмів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5904089" y="2202029"/>
            <a:ext cx="383822" cy="718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87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689" y="280580"/>
            <a:ext cx="94713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клінічної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покладений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судом (табл.)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758" y="1234687"/>
            <a:ext cx="6009240" cy="526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844" y="573250"/>
            <a:ext cx="114356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генералізованих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тоніко-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клонічних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і всіх видів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парціальних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використовуються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 першої групи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карбамазепін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фенобарбітал, а також препарати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вальпроєвої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кислоти;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абсансу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етосуксимід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триметин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клоназепам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натрію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вальпроат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 </a:t>
            </a:r>
            <a:r>
              <a:rPr lang="uk-UA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міоклонічних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натрій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вальпроат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атонічних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судом,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нечутливих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протиепілептичних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інфантильних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спазмів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кортикотропін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/>
              <a:t>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281" y="377826"/>
            <a:ext cx="9458325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0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83823"/>
            <a:ext cx="10047111" cy="43236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707467"/>
            <a:ext cx="888682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88" y="1084968"/>
            <a:ext cx="10323817" cy="48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79" y="275167"/>
            <a:ext cx="95616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911" y="413985"/>
            <a:ext cx="9493955" cy="1514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911" y="1928460"/>
            <a:ext cx="9640711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7" y="417337"/>
            <a:ext cx="9697156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20" y="917222"/>
            <a:ext cx="9584267" cy="213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19" y="3050822"/>
            <a:ext cx="9584267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32" y="146756"/>
            <a:ext cx="9426223" cy="67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422" y="17163"/>
            <a:ext cx="6050844" cy="26373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249" y="2756104"/>
            <a:ext cx="8286044" cy="8002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468" y="3657981"/>
            <a:ext cx="928946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7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799" y="546701"/>
            <a:ext cx="9603281" cy="2486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799" y="3033006"/>
            <a:ext cx="9603281" cy="248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33" y="519113"/>
            <a:ext cx="10330018" cy="582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43" y="1292224"/>
            <a:ext cx="8562217" cy="454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46" y="103891"/>
            <a:ext cx="9086694" cy="5391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45" y="5407377"/>
            <a:ext cx="9086695" cy="12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23" y="213254"/>
            <a:ext cx="9094611" cy="1781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982" y="2204155"/>
            <a:ext cx="903463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8" y="196144"/>
            <a:ext cx="10239022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31" y="1715910"/>
            <a:ext cx="10320869" cy="311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22" y="727428"/>
            <a:ext cx="9256889" cy="533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44" y="833613"/>
            <a:ext cx="10429377" cy="438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" y="733778"/>
            <a:ext cx="958426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44" y="529695"/>
            <a:ext cx="9147527" cy="447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11" y="963258"/>
            <a:ext cx="931686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702" y="605367"/>
            <a:ext cx="8685410" cy="57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43291"/>
            <a:ext cx="9979378" cy="24498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093156"/>
            <a:ext cx="997937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37" y="272168"/>
            <a:ext cx="10332841" cy="62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5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162" y="972078"/>
            <a:ext cx="9770625" cy="506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17" y="1828800"/>
            <a:ext cx="9846147" cy="8909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18" y="2832628"/>
            <a:ext cx="9846147" cy="254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0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284" y="756885"/>
            <a:ext cx="7371458" cy="51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9" y="923218"/>
            <a:ext cx="10992521" cy="516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34" y="543101"/>
            <a:ext cx="10236098" cy="59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3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621" y="191911"/>
            <a:ext cx="10035823" cy="64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9" y="602015"/>
            <a:ext cx="9911645" cy="5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292</TotalTime>
  <Words>324</Words>
  <Application>Microsoft Office PowerPoint</Application>
  <PresentationFormat>Широкоэкранный</PresentationFormat>
  <Paragraphs>30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35</cp:revision>
  <dcterms:created xsi:type="dcterms:W3CDTF">2023-02-08T19:04:28Z</dcterms:created>
  <dcterms:modified xsi:type="dcterms:W3CDTF">2024-02-07T16:06:31Z</dcterms:modified>
</cp:coreProperties>
</file>