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6" r:id="rId2"/>
    <p:sldId id="265" r:id="rId3"/>
    <p:sldId id="267" r:id="rId4"/>
    <p:sldId id="270" r:id="rId5"/>
    <p:sldId id="271" r:id="rId6"/>
    <p:sldId id="272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307" r:id="rId16"/>
    <p:sldId id="309" r:id="rId17"/>
    <p:sldId id="308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288" r:id="rId26"/>
    <p:sldId id="289" r:id="rId27"/>
    <p:sldId id="292" r:id="rId28"/>
    <p:sldId id="317" r:id="rId29"/>
    <p:sldId id="318" r:id="rId30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369E"/>
    <a:srgbClr val="9D34B2"/>
    <a:srgbClr val="DDD355"/>
    <a:srgbClr val="FF33CC"/>
    <a:srgbClr val="C49500"/>
    <a:srgbClr val="FFCC66"/>
    <a:srgbClr val="FFFF66"/>
    <a:srgbClr val="FFFF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576" y="1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2AF78E-FFAD-974F-90F9-90119C17D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8C8B07-75A3-9C4F-9A69-BB07F220A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2594" y="386093"/>
            <a:ext cx="6951023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98A3C-02AC-914E-A09C-C8F676EF5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2594" y="2865768"/>
            <a:ext cx="6951023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48E05-6956-964B-B33D-04221FC7A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17198-8907-CC4F-8457-C8DEA733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3B9CC-6EEE-D342-A7DC-0BDE23FBA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835066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BD58-8D43-074F-8DF2-81CBD57B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C0DA5-062C-FC4B-9F9E-28A9FDD29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2B3BD-B302-6147-BA67-5EF395652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C19E1-B44C-8847-92DB-EBE555816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45334-FB0C-2049-BAEB-A9626AB9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22307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CDA05-80D8-B64B-A82D-AF42D2783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6F644-B84D-F949-8EE9-3B0C79070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650DC-E998-A14A-A1FA-7F7795C94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19A3D-296C-154C-B563-1CD340492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53863-70CC-BC4C-9402-7E25458BB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411549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441F0-411F-C54D-A62B-1DE275549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6DD56-7651-4D41-8F5F-62BDE1CE25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1F6FB-2E7D-C74E-8C47-474C6230B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8016E-FDBD-3541-A493-066F04A6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820F6-3AB0-1541-AC39-95B86E1B5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32DF6-DF21-4046-99FE-363EDE10C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25472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84ED0-4543-2B4F-AFCB-65BBB2497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C5FFB-92F8-E54D-AD06-648E729B4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F6AC2-2466-3549-BBB9-3F1D77D44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223CC8-D38B-2044-8ABC-EF21CEEC7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33D2D5-2037-3C46-93D6-68EAC5027B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441699-DA27-854F-AC5D-F79E4836B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C92B1E-848C-A840-B0B5-85A9862AE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F103FE-6351-8D45-A975-5BB171BF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737390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DA1EF-62E2-AC42-9015-618B853B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E4884F-BF98-BD44-B257-130C719C0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77D90-56D4-8A4F-9DFD-B6A0BC87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BE8076-C607-9040-B443-8A861EBA7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254712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E20E3-1C3C-9442-9684-6CCA770AA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4C7B46-7491-9A45-92F8-C4017F96A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928C7-1355-E648-B677-496C5A66B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84050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AED14-6227-9644-93EC-8313A0BD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7118A-D15D-8247-B3AD-7B2A4C240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A907F-BF8E-7F42-A4AD-F32741569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24769-5E2E-C94A-B42F-8CE6EB60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9B174-5679-5743-8986-253CFCBF8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A4750-E891-DF48-9523-D3D98FB03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38929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EF48A-A2AF-6E4B-9C7B-FDB75859B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F61E7B-2C28-6D4B-9FD5-99F9D7707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3F178-38E3-2A4B-A91C-70AA268F2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42584-6FB9-E844-909C-B74C6F294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71D32-4203-B846-A0B9-834EC497B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D1E65-1590-9B47-8909-306BA91DA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40802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89905-0108-8B45-A428-A0F1F06F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F70BE0-6C8E-854C-9840-DA8A44895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00063-A534-6A4D-BACD-68D2F9535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9B807-D7D4-9645-A69C-A0646C5A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BBDD1-51AC-F944-8963-5F65D126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918148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251DA0-B9BA-9242-8EFE-C7553949B7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EFA50B-018D-064B-9201-D7AE34ED2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A4066-701A-3F4C-B222-07DD33769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F88E7-4AE2-8F43-8235-9CAAFC4F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0A215-8897-094D-A802-2B2F5A43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80712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308632-BD79-504E-84F5-B9D1CDB58A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2EA1D7-B0C6-8541-B84D-84C6CE766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656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D699E-5BD7-CB4F-AA57-8FAF46396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C304F-C3C0-9242-B331-4BDCB53C2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65691-7500-384C-868B-9CA170B9C10D}" type="datetimeFigureOut">
              <a:rPr lang="en-UA" smtClean="0"/>
              <a:t>09/03/2024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C86FD-8B03-FD4A-96E7-80895F48D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3E9A3-57F4-694F-8A6C-0A8A8E37C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6DA36-B87B-7948-A26F-7371C2392CCB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352391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emf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8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3EF63-52E8-4F2A-8729-0FFD85B66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340768"/>
            <a:ext cx="7772400" cy="704850"/>
          </a:xfrm>
        </p:spPr>
        <p:txBody>
          <a:bodyPr>
            <a:normAutofit fontScale="90000"/>
          </a:bodyPr>
          <a:lstStyle/>
          <a:p>
            <a:r>
              <a:rPr lang="uk-UA" b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№3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77C91F-81BD-4A01-8E82-0E685223C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3532" y="2456892"/>
            <a:ext cx="8424936" cy="1944216"/>
          </a:xfrm>
        </p:spPr>
        <p:txBody>
          <a:bodyPr>
            <a:normAutofit fontScale="92500"/>
          </a:bodyPr>
          <a:lstStyle/>
          <a:p>
            <a:pPr lvl="2"/>
            <a:r>
              <a:rPr lang="uk-UA" sz="6600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ідентифікації лікарських засобів</a:t>
            </a:r>
          </a:p>
        </p:txBody>
      </p:sp>
    </p:spTree>
    <p:extLst>
      <p:ext uri="{BB962C8B-B14F-4D97-AF65-F5344CB8AC3E}">
        <p14:creationId xmlns:p14="http://schemas.microsoft.com/office/powerpoint/2010/main" val="3860626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CD91A6B4-4D32-4B82-BF7B-AB6A0AD5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32657"/>
            <a:ext cx="7886700" cy="656153"/>
          </a:xfrm>
        </p:spPr>
        <p:txBody>
          <a:bodyPr/>
          <a:lstStyle/>
          <a:p>
            <a:pPr algn="ctr"/>
            <a:r>
              <a:rPr lang="uk-UA" alt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фармацевтичного аналізу</a:t>
            </a:r>
            <a:endParaRPr lang="ru-RU" altLang="uk-UA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Объект 2">
            <a:extLst>
              <a:ext uri="{FF2B5EF4-FFF2-40B4-BE49-F238E27FC236}">
                <a16:creationId xmlns:a16="http://schemas.microsoft.com/office/drawing/2014/main" id="{A406F968-8899-45FF-83C6-BBDCDDA72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268760"/>
            <a:ext cx="11449272" cy="5112568"/>
          </a:xfrm>
        </p:spPr>
        <p:txBody>
          <a:bodyPr/>
          <a:lstStyle/>
          <a:p>
            <a:pPr algn="just"/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різних цілей аналізу важливі такі критерії, як </a:t>
            </a:r>
            <a:r>
              <a:rPr lang="uk-UA" alt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вибірковість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аналізу, </a:t>
            </a:r>
            <a:r>
              <a:rPr lang="uk-UA" alt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 аналізу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досліджуваної речовини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alt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Вибірковість аналізу 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 при аналізі комплексних препаратів, що складаються з кількох діючих речовин. У цьому випадку селективність аналізу дуже важлива для кількісного визначення кожної з речовин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 до </a:t>
            </a:r>
            <a:r>
              <a:rPr lang="uk-UA" alt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точності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alt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залежать від об'єкта та мети дослідження. Високочутливі методи використовуються при ідентифікації на чистоту або домішки. Для поетапного контролю виробництва важливий </a:t>
            </a:r>
            <a:r>
              <a:rPr lang="uk-UA" alt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 часу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витраченого на аналіз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0B203E3-435F-484F-ABD4-73E4F93EF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548680"/>
            <a:ext cx="11449272" cy="5472608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Відтворюваність</a:t>
            </a:r>
            <a:r>
              <a:rPr lang="uk-UA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описує розкид результатів тесту порівняно із середнім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uk-UA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Правильність</a:t>
            </a:r>
            <a:r>
              <a:rPr lang="uk-UA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відображає різницю між фактичним і знайденим вмістом речовини. Точність аналізу залежить від якості приладів, досвіду аналітика тощо. Точність аналізу не може бути вищою за точність найменш точного вимірювання. Це означає, що якщо точність титрування становить ± 0,2 мл плюс похибка витоку також ± 0,2 мл, тобто загалом ± 0,4 мл, то при використанні 20 мл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похибка становить 0,2%. Зі зменшенням маси і кількості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титранта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точність знижується. Таким чином,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титриметричний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аналіз дозволяє визначити з відносною похибкою ± (0,2-0,3)%. Кожен із способів має свою точність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93A170F0-061D-4ACB-A000-2016F7251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544" y="188640"/>
            <a:ext cx="8208912" cy="1031776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ідентифікації лікарських речовин.</a:t>
            </a:r>
            <a:endParaRPr lang="ru-RU" altLang="uk-UA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Объект 2">
            <a:extLst>
              <a:ext uri="{FF2B5EF4-FFF2-40B4-BE49-F238E27FC236}">
                <a16:creationId xmlns:a16="http://schemas.microsoft.com/office/drawing/2014/main" id="{3DBC202A-CEEB-469F-9B10-4BB408254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124744"/>
            <a:ext cx="11521280" cy="4789512"/>
          </a:xfrm>
        </p:spPr>
        <p:txBody>
          <a:bodyPr>
            <a:normAutofit/>
          </a:bodyPr>
          <a:lstStyle/>
          <a:p>
            <a:pPr algn="just"/>
            <a:r>
              <a:rPr lang="uk-UA" alt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Найважливішим показником при перевірці лікарських речовин є їх </a:t>
            </a:r>
            <a:r>
              <a:rPr lang="uk-UA" alt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uk-UA" alt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або, як прийнято в монографіях, </a:t>
            </a:r>
            <a:r>
              <a:rPr lang="uk-UA" alt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справжність</a:t>
            </a:r>
            <a:r>
              <a:rPr lang="uk-UA" alt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визначення автентичності лікарських речовин використовуються численні методи. Усі основні та загальні описані в ДФУ 1 видання, випуск 1. Історично основна увага приділялася хімічним, у </a:t>
            </a:r>
            <a:r>
              <a:rPr lang="uk-UA" alt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uk-UA" alt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якісні кольорові реакції</a:t>
            </a:r>
            <a:r>
              <a:rPr lang="uk-UA" alt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характеризують наявність певних іонів або функціональних груп в органічних сполуках, водночас широко використовувалися фізичні методи. </a:t>
            </a:r>
          </a:p>
          <a:p>
            <a:pPr marL="0" indent="0" algn="just">
              <a:buNone/>
            </a:pPr>
            <a:endParaRPr lang="uk-UA" alt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alt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uk-UA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сучасних фармакопеях акцент робиться на фізико-хімічні методи</a:t>
            </a:r>
            <a:r>
              <a:rPr lang="en-US" altLang="uk-UA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447B7151-DEA5-4E4D-908B-645A22B9E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381001"/>
            <a:ext cx="8784976" cy="715963"/>
          </a:xfrm>
        </p:spPr>
        <p:txBody>
          <a:bodyPr/>
          <a:lstStyle/>
          <a:p>
            <a:pPr algn="ctr"/>
            <a:r>
              <a:rPr lang="uk-UA" altLang="uk-UA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 основні фізичні методи.</a:t>
            </a:r>
            <a:endParaRPr lang="ru-RU" altLang="uk-UA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Объект 2">
            <a:extLst>
              <a:ext uri="{FF2B5EF4-FFF2-40B4-BE49-F238E27FC236}">
                <a16:creationId xmlns:a16="http://schemas.microsoft.com/office/drawing/2014/main" id="{CCF92272-59A2-4672-A947-29C499DDA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412776"/>
            <a:ext cx="11449272" cy="496855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altLang="uk-UA" sz="1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плавлення 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досить стабільна константа, що характеризує речовину, її чистоту і справжність. Цей показник широко використовується для стандартизації лікарських субстанцій. Методи визначення температури плавлення детально описані в ДФУ 1-видання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lvl="1" algn="just"/>
            <a:r>
              <a:rPr lang="uk-UA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Чиста речовина має постійну температуру плавлення; однак при додаванні до нього домішок температура плавлення зазвичай досить значно знижується. Цей ефект називається тестом на змішування, і саме тест на змішування дозволяє встановити автентичність лікарського засобу за наявності стандартного зразка або відомого зразка. Є, однак, винятки, так рацемічна кислота </a:t>
            </a:r>
            <a:r>
              <a:rPr lang="uk-UA" alt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сульфокамфорная</a:t>
            </a:r>
            <a:r>
              <a:rPr lang="uk-UA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плавиться при більш високій температурі, а різні кристалічні форми </a:t>
            </a:r>
            <a:r>
              <a:rPr lang="uk-UA" alt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індометацину</a:t>
            </a:r>
            <a:r>
              <a:rPr lang="uk-UA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відрізняються за температурою плавлення. Саме цей метод є одним з показників, що характеризують як чистоту продукту, так і його справжність</a:t>
            </a:r>
            <a:r>
              <a:rPr lang="ru-RU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1" indent="0" algn="just">
              <a:buNone/>
            </a:pPr>
            <a:endParaRPr lang="en-US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деяких ліків використовується такий показник, як </a:t>
            </a:r>
            <a:r>
              <a:rPr lang="uk-UA" altLang="uk-UA" sz="1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застигання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 одним показником, що характеризує речовину, є </a:t>
            </a:r>
            <a:r>
              <a:rPr lang="uk-UA" altLang="uk-UA" sz="1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кипіння 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altLang="uk-UA" sz="1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температурні межі перегонки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Цей показник характеризує рідкі речовини, наприклад, етиловий спирт. Температура кипіння менш характерна, сильно залежить від атмосферного тиску, можливості утворення сумішей або </a:t>
            </a:r>
            <a:r>
              <a:rPr lang="uk-UA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азеотропів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використовується </a:t>
            </a:r>
            <a:r>
              <a:rPr lang="uk-UA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ъект 2">
            <a:extLst>
              <a:ext uri="{FF2B5EF4-FFF2-40B4-BE49-F238E27FC236}">
                <a16:creationId xmlns:a16="http://schemas.microsoft.com/office/drawing/2014/main" id="{1FF07F2D-2128-4371-9999-89BD99C5B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764704"/>
            <a:ext cx="11449272" cy="4392488"/>
          </a:xfrm>
        </p:spPr>
        <p:txBody>
          <a:bodyPr/>
          <a:lstStyle/>
          <a:p>
            <a:pPr algn="just"/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інших фізичних методів слід відзначити </a:t>
            </a:r>
            <a:r>
              <a:rPr lang="uk-UA" altLang="uk-UA" sz="2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густини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altLang="uk-UA" sz="2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в'язкості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Стандартні методи аналізу описані в ДФУ 1-е вид. </a:t>
            </a:r>
          </a:p>
          <a:p>
            <a:pPr marL="0" indent="0" algn="just">
              <a:buNone/>
            </a:pPr>
            <a:endParaRPr lang="uk-UA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Методом, що характеризує справжність лікарського засобу, також є визначення його </a:t>
            </a:r>
            <a:r>
              <a:rPr lang="uk-UA" altLang="uk-UA" sz="2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розчинності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різних розчинниках. За матеріалами ДФУ 1-е вид. цей метод характеризується як властивість, яка може служити орієнтовною характеристикою досліджуваного препарату</a:t>
            </a:r>
            <a:r>
              <a:rPr lang="en-US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9356" y="1498924"/>
            <a:ext cx="11593288" cy="5112568"/>
          </a:xfrm>
        </p:spPr>
        <p:txBody>
          <a:bodyPr numCol="2"/>
          <a:lstStyle/>
          <a:p>
            <a:pPr>
              <a:buAutoNum type="arabicPeriod"/>
            </a:pPr>
            <a:r>
              <a:rPr lang="uk-UA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Спектральні методи</a:t>
            </a:r>
            <a:r>
              <a:rPr lang="en-US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УФ-спектроскопія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Спектроскопія у видимому світлі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ІЧ-спектроскопія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Флуоресцентна спектроскопія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Атомно-абсорбційна спектроскопія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Рентгенологічні методи дослідження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Ядерно-магнітний резонанс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Рентгеноструктурний аналіз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Сорбційні</a:t>
            </a:r>
            <a:r>
              <a:rPr lang="uk-UA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 аналізу</a:t>
            </a:r>
            <a:r>
              <a:rPr lang="en-US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Тонкошарова хроматографія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Газорідинна хроматографія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Високоефективна рідинна хроматографія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Електрофорез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Іонофорез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Гель-хроматографія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Масові методи аналізу </a:t>
            </a:r>
            <a:r>
              <a:rPr lang="en-US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Мас-спектрометрія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Хроматомас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-спектрометрія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Електрохімічні методи аналізу </a:t>
            </a:r>
            <a:r>
              <a:rPr lang="en-US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Полярографія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парамагнітний резонанс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стандартних зразків</a:t>
            </a:r>
            <a:r>
              <a:rPr lang="en-US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8DE3DB-CE81-4514-A5EC-8C84BB9397F0}"/>
              </a:ext>
            </a:extLst>
          </p:cNvPr>
          <p:cNvSpPr txBox="1"/>
          <p:nvPr/>
        </p:nvSpPr>
        <p:spPr>
          <a:xfrm>
            <a:off x="1938366" y="0"/>
            <a:ext cx="84061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методи визначення справжності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280AD0-529E-47F2-A22E-ECD8F0A30332}"/>
              </a:ext>
            </a:extLst>
          </p:cNvPr>
          <p:cNvSpPr txBox="1"/>
          <p:nvPr/>
        </p:nvSpPr>
        <p:spPr>
          <a:xfrm>
            <a:off x="479376" y="483261"/>
            <a:ext cx="112332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 інформативними, з точки зору визначення справжності речовин, є фізико-хімічні методи, засновані на властивостях молекул речовин разом з будь-якими фізичними факторами.</a:t>
            </a:r>
          </a:p>
          <a:p>
            <a:pPr algn="ctr"/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фізико-хімічних методів відносяться: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764704"/>
            <a:ext cx="11593288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лікарських речовин хімічними методами використовується в основному для неорганічних лікарських речовин, оскільки інші методи часто недоступні або вимагають складного та дорогого обладнання.</a:t>
            </a:r>
          </a:p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 методи поділяються на такі:</a:t>
            </a:r>
          </a:p>
          <a:p>
            <a:r>
              <a:rPr lang="uk-UA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осадження аніонів і катіонів: </a:t>
            </a:r>
          </a:p>
          <a:p>
            <a:pPr marL="0" indent="0" algn="just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Типовими прикладами є реакції осадження іонів натрію та калію з (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метоксифенілоцтовою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винною кислотою відповідно):</a:t>
            </a:r>
          </a:p>
          <a:p>
            <a:pPr marL="0" indent="0" algn="just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Таких реакцій використовується велика кількість і вони будуть детально розглянуті в спеціальних розділах фармацевтичної хімії.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0E0C88-0DF1-4982-A6E0-DD7022476952}"/>
              </a:ext>
            </a:extLst>
          </p:cNvPr>
          <p:cNvSpPr txBox="1"/>
          <p:nvPr/>
        </p:nvSpPr>
        <p:spPr>
          <a:xfrm>
            <a:off x="3019128" y="188640"/>
            <a:ext cx="6318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 методи ідентифікації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0C0F232-4C67-4CF7-A000-ACBD60905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45" y="360437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986AE33B-AEEA-474D-B64D-51325FA66A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261941"/>
              </p:ext>
            </p:extLst>
          </p:nvPr>
        </p:nvGraphicFramePr>
        <p:xfrm>
          <a:off x="1555849" y="3429600"/>
          <a:ext cx="52863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ChemSketch" r:id="rId3" imgW="4279392" imgH="621792" progId="ACD.ChemSketch.20">
                  <p:embed/>
                </p:oleObj>
              </mc:Choice>
              <mc:Fallback>
                <p:oleObj name="ChemSketch" r:id="rId3" imgW="4279392" imgH="621792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849" y="3429600"/>
                        <a:ext cx="5286375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>
            <a:extLst>
              <a:ext uri="{FF2B5EF4-FFF2-40B4-BE49-F238E27FC236}">
                <a16:creationId xmlns:a16="http://schemas.microsoft.com/office/drawing/2014/main" id="{8101A365-CA14-4A3A-84A5-32831835B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2384" y="36164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9F5E231A-FF54-4C7E-888A-A3E921538B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756245"/>
              </p:ext>
            </p:extLst>
          </p:nvPr>
        </p:nvGraphicFramePr>
        <p:xfrm>
          <a:off x="5879976" y="4293096"/>
          <a:ext cx="4370618" cy="958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ChemSketch" r:id="rId5" imgW="3736848" imgH="822960" progId="ACD.ChemSketch.20">
                  <p:embed/>
                </p:oleObj>
              </mc:Choice>
              <mc:Fallback>
                <p:oleObj name="ChemSketch" r:id="rId5" imgW="3736848" imgH="822960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9976" y="4293096"/>
                        <a:ext cx="4370618" cy="9588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9376" y="260648"/>
            <a:ext cx="11305256" cy="3574110"/>
          </a:xfrm>
        </p:spPr>
        <p:txBody>
          <a:bodyPr>
            <a:normAutofit/>
          </a:bodyPr>
          <a:lstStyle/>
          <a:p>
            <a:r>
              <a:rPr lang="uk-UA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Окисно-відновні реакції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Окисно-відновні реакції використовують для відновлення металів з оксидів. Наприклад, срібло з реактиву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Толленса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(реакція срібного дзеркала), або меркурію з реактиву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Несслера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 окислення дифеніламіну лежить в основі перевірки справжності </a:t>
            </a:r>
            <a:r>
              <a:rPr lang="uk-U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нітратів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нітритів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6BD61D-1479-47D7-984F-7BDE2D4D3603}"/>
              </a:ext>
            </a:extLst>
          </p:cNvPr>
          <p:cNvSpPr txBox="1"/>
          <p:nvPr/>
        </p:nvSpPr>
        <p:spPr>
          <a:xfrm>
            <a:off x="1847526" y="1443168"/>
            <a:ext cx="8406106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R–COH  +  2[Ag(NH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]NO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H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 →  2Ag↓  +  2NH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R–COONH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NH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↑</a:t>
            </a:r>
            <a:endParaRPr lang="uk-UA" b="1" i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DCF07FB4-0543-4081-A23E-1FBF0E329F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527132"/>
              </p:ext>
            </p:extLst>
          </p:nvPr>
        </p:nvGraphicFramePr>
        <p:xfrm>
          <a:off x="2149456" y="3645024"/>
          <a:ext cx="7802245" cy="1664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ChemSketch" r:id="rId3" imgW="6510528" imgH="1386840" progId="ACD.ChemSketch.20">
                  <p:embed/>
                </p:oleObj>
              </mc:Choice>
              <mc:Fallback>
                <p:oleObj name="ChemSketch" r:id="rId3" imgW="6510528" imgH="1386840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9456" y="3645024"/>
                        <a:ext cx="7802245" cy="16649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A054F8C-D836-4699-A8F6-579D376AED63}"/>
              </a:ext>
            </a:extLst>
          </p:cNvPr>
          <p:cNvSpPr/>
          <p:nvPr/>
        </p:nvSpPr>
        <p:spPr>
          <a:xfrm>
            <a:off x="1816231" y="2475808"/>
            <a:ext cx="8559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R–COH  +  K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[HgI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]  +  3KOH  →  R–COOK  +  Hg↓  +  4KI  +  2H</a:t>
            </a:r>
            <a:r>
              <a:rPr lang="en-US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endParaRPr lang="uk-UA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188640"/>
            <a:ext cx="11521280" cy="5184576"/>
          </a:xfrm>
        </p:spPr>
        <p:txBody>
          <a:bodyPr>
            <a:normAutofit/>
          </a:bodyPr>
          <a:lstStyle/>
          <a:p>
            <a:r>
              <a:rPr lang="uk-UA" sz="18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нейтралізації та розпаду аніонів</a:t>
            </a:r>
            <a:r>
              <a:rPr lang="ru-RU" sz="18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Карбонати і гідрокарбонати під дією мінеральних кислот утворюють вугільну кислоту, яка розкладається до </a:t>
            </a:r>
            <a:r>
              <a:rPr lang="uk-UA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вуглекислого газу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US" sz="18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H</a:t>
            </a:r>
            <a:r>
              <a:rPr lang="en-US" sz="18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CO</a:t>
            </a:r>
            <a:r>
              <a:rPr lang="en-US" sz="18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↑  +  H</a:t>
            </a:r>
            <a:r>
              <a:rPr lang="en-US" sz="18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ru-RU" sz="1800" b="1" i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HCO</a:t>
            </a:r>
            <a:r>
              <a:rPr lang="en-US" sz="18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H</a:t>
            </a:r>
            <a:r>
              <a:rPr lang="en-US" sz="18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CO</a:t>
            </a:r>
            <a:r>
              <a:rPr lang="en-US" sz="18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↑  +  H</a:t>
            </a:r>
            <a:r>
              <a:rPr lang="en-US" sz="18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uk-UA" sz="1800" b="1" i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само розкладаються </a:t>
            </a:r>
            <a:r>
              <a:rPr lang="uk-UA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нітрити, тіосульфати, солі амонію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Зміни кольору безбарвного полум'я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Солі натрію забарвлюють полум'я в </a:t>
            </a:r>
            <a:r>
              <a:rPr lang="uk-UA" sz="1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жовтий колір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міді – у </a:t>
            </a:r>
            <a:r>
              <a:rPr lang="uk-UA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зелений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калію – у </a:t>
            </a:r>
            <a:r>
              <a:rPr lang="uk-UA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фіолетовий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кальцію – </a:t>
            </a:r>
            <a:r>
              <a:rPr lang="uk-UA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цегляно-червоний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Саме цей принцип використовується в атомно-абсорбційній спектроскопії.</a:t>
            </a:r>
          </a:p>
          <a:p>
            <a:pPr marL="0" indent="0" algn="just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Розкладання речовин при піролізі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застосовують для препаратів йоду, миш'яку, ртуті. З застосовуваних в даний час найбільш характерна реакція нітрату вісмуту основного, який при нагріванні розкладається з утворенням оксидів азоту (червоно-бурий колір газу):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5EB8471-5C0A-476D-B04B-FE52D8A3D2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215186"/>
              </p:ext>
            </p:extLst>
          </p:nvPr>
        </p:nvGraphicFramePr>
        <p:xfrm>
          <a:off x="3350113" y="5385126"/>
          <a:ext cx="5491775" cy="820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ChemSketch" r:id="rId3" imgW="4154424" imgH="612648" progId="ACD.ChemSketch.20">
                  <p:embed/>
                </p:oleObj>
              </mc:Choice>
              <mc:Fallback>
                <p:oleObj name="ChemSketch" r:id="rId3" imgW="4154424" imgH="612648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0113" y="5385126"/>
                        <a:ext cx="5491775" cy="8206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352" y="692696"/>
            <a:ext cx="11665296" cy="5112568"/>
          </a:xfrm>
        </p:spPr>
        <p:txBody>
          <a:bodyPr/>
          <a:lstStyle/>
          <a:p>
            <a:r>
              <a:rPr lang="uk-UA" sz="18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елементоорганічних лікарських речовин</a:t>
            </a:r>
            <a:r>
              <a:rPr lang="uk-UA" sz="1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uk-UA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Якісний елементний аналіз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 для ідентифікації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містять в органічній молекулі нітроген, миш'як,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сульфур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вісмут, ртуть, фосфор і галогени. Оскільки атоми цих елементів не іонізовані, для їх ідентифікації використовується попередня мінералізація, або піроліз, або знову піроліз кислотою сульфатною.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Сульфур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визначають реакцією сірководню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нітропрусидом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калію або солями свинцю</a:t>
            </a:r>
            <a:r>
              <a:rPr lang="uk-UA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Йод визначають також шляхом піролізу з виділенням елементного йоду</a:t>
            </a:r>
            <a:r>
              <a:rPr lang="uk-UA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усіх цих реакцій ідентифікація миш'яку представляє інтерес не стільки як ліки - вони практично не використовуються, скільки як метод боротьби з домішками</a:t>
            </a:r>
            <a:r>
              <a:rPr lang="uk-UA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Перевірка справжності органічних лікарських речовин.</a:t>
            </a:r>
          </a:p>
          <a:p>
            <a:pPr algn="just"/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 реакції, що використовуються для перевірки справжності органічних лікарських речовин, можна розділити на три основні групи:</a:t>
            </a:r>
          </a:p>
          <a:p>
            <a:pPr lvl="1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хімічні реакції органічних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утворення солей і комплексних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lvl="1" algn="just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Реакції, що використовуються для визначення органічних основ та їх солей</a:t>
            </a:r>
            <a:r>
              <a:rPr lang="uk-UA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Усі ці реакції зрештою базуються на принципах функціонального аналізу, тобто реактивного центру молекули, який реагує, щоб дати аналітичний ефект. Найчастіше це зміна будь-яких властивостей речовини: кольору, розчинності, агрегатного стану та ін.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352" y="188646"/>
            <a:ext cx="11665296" cy="62989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18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нітрування та </a:t>
            </a:r>
            <a:r>
              <a:rPr lang="uk-UA" sz="18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нітрозування</a:t>
            </a:r>
            <a:r>
              <a:rPr lang="uk-UA" sz="1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використовуються досить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наприклад, для виявлення фенобарбіталу, фенацетину,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дикаїну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(Наприклад: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нітрозування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антипірину – </a:t>
            </a:r>
            <a:r>
              <a:rPr lang="uk-UA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смарагдово-зелений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колір).</a:t>
            </a:r>
          </a:p>
          <a:p>
            <a:pPr marL="0" indent="0">
              <a:buNone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18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</a:t>
            </a:r>
            <a:r>
              <a:rPr lang="uk-UA" sz="18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діазотування</a:t>
            </a:r>
            <a:r>
              <a:rPr lang="uk-UA" sz="18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наступним </a:t>
            </a:r>
            <a:r>
              <a:rPr lang="uk-UA" sz="18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азосполученням</a:t>
            </a:r>
            <a:r>
              <a:rPr lang="uk-UA" sz="1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 реакції використовуються для відкриття первинних ароматичних амінів.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Діазотований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амін з'єднується з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-нафтолом, даючи характерний </a:t>
            </a:r>
            <a:r>
              <a:rPr lang="uk-UA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sz="1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оранжевий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колір.</a:t>
            </a:r>
          </a:p>
          <a:p>
            <a:pPr marL="0" indent="0">
              <a:buNone/>
            </a:pP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18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галогенування</a:t>
            </a:r>
            <a:r>
              <a:rPr lang="uk-UA" sz="1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 для відкриття аліфатичних або ароматичних подвійних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коли додається бромна вода, бром додається до подвійного зв’язку, і розчин стає безбарвним. Характерна реакція аніліну і фенолу – при обробці їх бромною водою утворюється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трибромпохідне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випадає в осад.</a:t>
            </a:r>
          </a:p>
          <a:p>
            <a:pPr marL="0" indent="0">
              <a:buNone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6DB7A2E-4A30-45F2-9DDD-DE152E73F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1" y="130011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C84D4FD-61C6-48B5-B8D4-0F374B7BBC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552159"/>
              </p:ext>
            </p:extLst>
          </p:nvPr>
        </p:nvGraphicFramePr>
        <p:xfrm>
          <a:off x="3942631" y="896092"/>
          <a:ext cx="3816424" cy="1160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2" name="ChemSketch" r:id="rId3" imgW="3349752" imgH="1030224" progId="ACD.ChemSketch.20">
                  <p:embed/>
                </p:oleObj>
              </mc:Choice>
              <mc:Fallback>
                <p:oleObj name="ChemSketch" r:id="rId3" imgW="3349752" imgH="1030224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2631" y="896092"/>
                        <a:ext cx="3816424" cy="11601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5DDDF60D-1766-45C7-8DFF-138FC37FA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5" y="319271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760651B1-C98C-47EC-AD8C-2945778B44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258452"/>
              </p:ext>
            </p:extLst>
          </p:nvPr>
        </p:nvGraphicFramePr>
        <p:xfrm>
          <a:off x="1797054" y="2763644"/>
          <a:ext cx="3621935" cy="821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3" name="ChemSketch" r:id="rId5" imgW="3282696" imgH="743712" progId="ACD.ChemSketch.20">
                  <p:embed/>
                </p:oleObj>
              </mc:Choice>
              <mc:Fallback>
                <p:oleObj name="ChemSketch" r:id="rId5" imgW="3282696" imgH="743712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7054" y="2763644"/>
                        <a:ext cx="3621935" cy="8212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324DCC48-3DF4-499F-9645-36AE9A96FD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541176"/>
              </p:ext>
            </p:extLst>
          </p:nvPr>
        </p:nvGraphicFramePr>
        <p:xfrm>
          <a:off x="5850843" y="2521602"/>
          <a:ext cx="4536504" cy="1342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4" name="ChemSketch" r:id="rId7" imgW="4145280" imgH="1234440" progId="ACD.ChemSketch.20">
                  <p:embed/>
                </p:oleObj>
              </mc:Choice>
              <mc:Fallback>
                <p:oleObj name="ChemSketch" r:id="rId7" imgW="4145280" imgH="1234440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0843" y="2521602"/>
                        <a:ext cx="4536504" cy="13422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>
            <a:extLst>
              <a:ext uri="{FF2B5EF4-FFF2-40B4-BE49-F238E27FC236}">
                <a16:creationId xmlns:a16="http://schemas.microsoft.com/office/drawing/2014/main" id="{C78C7C03-6CE3-4DAE-B800-E872C5052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753" y="442143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3124FF41-2B32-4EF5-B090-F891556A0F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619120"/>
              </p:ext>
            </p:extLst>
          </p:nvPr>
        </p:nvGraphicFramePr>
        <p:xfrm>
          <a:off x="3576344" y="4483695"/>
          <a:ext cx="4548997" cy="1155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5" name="ChemSketch" r:id="rId9" imgW="4166616" imgH="1048512" progId="ACD.ChemSketch.20">
                  <p:embed/>
                </p:oleObj>
              </mc:Choice>
              <mc:Fallback>
                <p:oleObj name="ChemSketch" r:id="rId9" imgW="4166616" imgH="1048512" progId="ACD.ChemSketch.2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6344" y="4483695"/>
                        <a:ext cx="4548997" cy="11554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id="{90AB904E-0062-4D87-AD62-9ACD50526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45" y="54932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9376" y="2204864"/>
            <a:ext cx="11305256" cy="18722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18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окисної конденсації</a:t>
            </a:r>
            <a:r>
              <a:rPr lang="uk-UA" sz="1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основі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нінгідринової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реакції лежить процес окисного розщеплення й утворення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азометинового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барвника. Ця реакція широко використовується для виявлення і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фотоколориметричного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визначення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α-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амінокислот, у присутності яких з'являється інтенсивне </a:t>
            </a:r>
            <a:r>
              <a:rPr lang="uk-UA" sz="1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темно-синє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забарвлення. Це зумовлено утворенням заміщеної солі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дикетогідринділідендікетогідраміну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продукту конденсації надлишку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нінгідрину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відновленого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нінгідрину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аміаком, що виділяється при окисленні досліджуваної амінокислоти: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/>
          </a:p>
        </p:txBody>
      </p:sp>
      <p:graphicFrame>
        <p:nvGraphicFramePr>
          <p:cNvPr id="6" name="Об'єкт 5">
            <a:extLst>
              <a:ext uri="{FF2B5EF4-FFF2-40B4-BE49-F238E27FC236}">
                <a16:creationId xmlns:a16="http://schemas.microsoft.com/office/drawing/2014/main" id="{91EDBE9A-E298-4ED3-A0D0-4600478BF7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848655"/>
              </p:ext>
            </p:extLst>
          </p:nvPr>
        </p:nvGraphicFramePr>
        <p:xfrm>
          <a:off x="2649761" y="4626217"/>
          <a:ext cx="6460429" cy="1190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ChemSketch" r:id="rId3" imgW="5922264" imgH="1057656" progId="ACD.ChemSketch.20">
                  <p:embed/>
                </p:oleObj>
              </mc:Choice>
              <mc:Fallback>
                <p:oleObj name="ChemSketch" r:id="rId3" imgW="5922264" imgH="1057656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761" y="4626217"/>
                        <a:ext cx="6460429" cy="11906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CAEEE3-F5B9-4F2A-8329-5499A8B10D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6472" y="3481759"/>
            <a:ext cx="7639050" cy="1190625"/>
          </a:xfrm>
          <a:prstGeom prst="rect">
            <a:avLst/>
          </a:prstGeom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FAE5D2B-4980-4F28-9FB3-78B75E9D3ADB}"/>
              </a:ext>
            </a:extLst>
          </p:cNvPr>
          <p:cNvSpPr/>
          <p:nvPr/>
        </p:nvSpPr>
        <p:spPr>
          <a:xfrm>
            <a:off x="479376" y="137077"/>
            <a:ext cx="11305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 конденсації карбонільних </a:t>
            </a:r>
            <a:r>
              <a:rPr lang="uk-UA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 полягає в конденсації (з утворенням основ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Шиффа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Азометинові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барвники)) альдегідів або кетонів з первинними ароматичними амінами,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гідроксиламіном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гідразинами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семикарбазидом</a:t>
            </a:r>
            <a:endParaRPr lang="uk-UA" dirty="0"/>
          </a:p>
        </p:txBody>
      </p:sp>
      <p:graphicFrame>
        <p:nvGraphicFramePr>
          <p:cNvPr id="12" name="Объект 12">
            <a:extLst>
              <a:ext uri="{FF2B5EF4-FFF2-40B4-BE49-F238E27FC236}">
                <a16:creationId xmlns:a16="http://schemas.microsoft.com/office/drawing/2014/main" id="{A3994D31-7138-4B74-BF3F-107B547472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238061"/>
              </p:ext>
            </p:extLst>
          </p:nvPr>
        </p:nvGraphicFramePr>
        <p:xfrm>
          <a:off x="3431704" y="1211664"/>
          <a:ext cx="4896544" cy="772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ChemSketch" r:id="rId6" imgW="4642104" imgH="731520" progId="ACD.ChemSketch.20">
                  <p:embed/>
                </p:oleObj>
              </mc:Choice>
              <mc:Fallback>
                <p:oleObj name="ChemSketch" r:id="rId6" imgW="4642104" imgH="731520" progId="ACD.ChemSketch.20">
                  <p:embed/>
                  <p:pic>
                    <p:nvPicPr>
                      <p:cNvPr id="13" name="Объект 12">
                        <a:extLst>
                          <a:ext uri="{FF2B5EF4-FFF2-40B4-BE49-F238E27FC236}">
                            <a16:creationId xmlns:a16="http://schemas.microsoft.com/office/drawing/2014/main" id="{D436015C-EAA2-4C87-AD9D-454B5F9237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1704" y="1211664"/>
                        <a:ext cx="4896544" cy="7721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1196752"/>
            <a:ext cx="11521280" cy="37444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органічних основ та їх солей</a:t>
            </a:r>
            <a:r>
              <a:rPr lang="uk-UA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Ця група методів найчастіше використовується в готових формах, особливо при дослідженні розчинів.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Так, солі органічних амінів при додаванні лугів утворюють осад основи (наприклад, розчин папаверину гідрохлориду), і навпаки, солі органічних кислот при додаванні мінеральної кислоти випадають в осад органічну сполуку (для наприклад,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саліцилат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натрію).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Для ідентифікації органічних основ та їх солей широко використовують так звані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преципітаційні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реактиви. Відомо понад 200 реагентів-осадників, які утворюють з органічними сполуками нерозчинні у воді прості або комплексні солі.</a:t>
            </a: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A072380-E08A-4D65-AD95-BD12D259F5E8}"/>
              </a:ext>
            </a:extLst>
          </p:cNvPr>
          <p:cNvSpPr/>
          <p:nvPr/>
        </p:nvSpPr>
        <p:spPr>
          <a:xfrm>
            <a:off x="371364" y="146487"/>
            <a:ext cx="1144927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Прикладом є </a:t>
            </a:r>
            <a:r>
              <a:rPr lang="uk-UA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загальноалкалоїдні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осаджувальні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реактиви: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Загальноалкалоїдні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осаджувальні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реактиви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Реактив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Люголя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/Вагнера/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Бушарда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K[I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(I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•KI)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</a:t>
            </a:r>
            <a:r>
              <a:rPr lang="uk-UA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бурі осади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Реактив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Драгендорфа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K[BiI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</a:t>
            </a:r>
            <a:r>
              <a:rPr lang="uk-UA" i="1" dirty="0">
                <a:solidFill>
                  <a:srgbClr val="C495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оранжеві осади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Реактив Майєра 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[HgI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</a:t>
            </a:r>
            <a:r>
              <a:rPr lang="uk-UA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 осади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Реактив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Марме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CdI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</a:t>
            </a:r>
            <a:r>
              <a:rPr lang="uk-UA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 осади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Реактив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Зонненштейна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•12MO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</a:t>
            </a:r>
            <a:r>
              <a:rPr lang="uk-UA" i="1" dirty="0">
                <a:solidFill>
                  <a:srgbClr val="DDD3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жовті осади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Реактив Бертрана </a:t>
            </a:r>
            <a:r>
              <a:rPr lang="uk-UA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•12WO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пофарбовані розчини або осади;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Реактив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Шейблера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•12WO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</a:t>
            </a:r>
            <a:r>
              <a:rPr lang="uk-UA" i="1" dirty="0">
                <a:solidFill>
                  <a:srgbClr val="DDD3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біло-жовті осади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Реактив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Рейнеке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[Cr(SCN)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</a:t>
            </a:r>
            <a:r>
              <a:rPr lang="uk-UA" i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бузкові осади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Сіль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Рейнеке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[Cr(NCS)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(NH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]·H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тетрароданодиамінхроміат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амонію);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Пікрінова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 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HO-C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-(NO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 </a:t>
            </a:r>
            <a:r>
              <a:rPr lang="uk-UA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i="1" dirty="0">
                <a:solidFill>
                  <a:srgbClr val="DDD3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жовті осади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Всі ці реактиви використовуються для осадження органічних основ (наприклад: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нітроксолін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нікотинова кислота).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E87769E3-D1BC-44FB-BE27-E89AE1EBA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2852936"/>
            <a:ext cx="1746734" cy="1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1EAE706-BB1A-4A79-ADF6-848DDF13D621}"/>
              </a:ext>
            </a:extLst>
          </p:cNvPr>
          <p:cNvSpPr/>
          <p:nvPr/>
        </p:nvSpPr>
        <p:spPr>
          <a:xfrm>
            <a:off x="9577347" y="4376961"/>
            <a:ext cx="1984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Пікрінова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88433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42242-0D85-4E05-A13A-41E83C156E9A}"/>
              </a:ext>
            </a:extLst>
          </p:cNvPr>
          <p:cNvSpPr txBox="1">
            <a:spLocks/>
          </p:cNvSpPr>
          <p:nvPr/>
        </p:nvSpPr>
        <p:spPr>
          <a:xfrm>
            <a:off x="4367808" y="116632"/>
            <a:ext cx="3456384" cy="43204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 кольору полум’я</a:t>
            </a:r>
            <a:endParaRPr lang="ru-RU" altLang="uk-UA" sz="2000" b="1" i="1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6" descr="MIKRO+POLO - Barve plamenov. 🙃 | Facebook">
            <a:extLst>
              <a:ext uri="{FF2B5EF4-FFF2-40B4-BE49-F238E27FC236}">
                <a16:creationId xmlns:a16="http://schemas.microsoft.com/office/drawing/2014/main" id="{B38923C3-6825-4E8B-A1C4-DF7A49E1C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692696"/>
            <a:ext cx="3696047" cy="270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Không có mô tả ảnh.">
            <a:extLst>
              <a:ext uri="{FF2B5EF4-FFF2-40B4-BE49-F238E27FC236}">
                <a16:creationId xmlns:a16="http://schemas.microsoft.com/office/drawing/2014/main" id="{729711C6-DD90-400D-B4A6-70EA9E608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692696"/>
            <a:ext cx="4556392" cy="469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01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7F86B-39B0-4D2A-B46F-D9672A9BD168}"/>
              </a:ext>
            </a:extLst>
          </p:cNvPr>
          <p:cNvSpPr txBox="1">
            <a:spLocks/>
          </p:cNvSpPr>
          <p:nvPr/>
        </p:nvSpPr>
        <p:spPr>
          <a:xfrm>
            <a:off x="4367808" y="116632"/>
            <a:ext cx="3456384" cy="72008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катіонів</a:t>
            </a:r>
          </a:p>
          <a:p>
            <a:pPr algn="ctr"/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Катіон Алюмінію</a:t>
            </a:r>
            <a:endParaRPr lang="ru-RU" altLang="uk-UA" sz="2000" b="1" i="1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274177B-41E0-4537-9488-36A7E991129E}"/>
              </a:ext>
            </a:extLst>
          </p:cNvPr>
          <p:cNvSpPr/>
          <p:nvPr/>
        </p:nvSpPr>
        <p:spPr>
          <a:xfrm>
            <a:off x="299356" y="1124744"/>
            <a:ext cx="11593288" cy="4206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водного розчину, який містить катіон алюмінію, додають кислоту хлористоводневу розведену і реактив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тіоацетаміду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не має утворюватися осад (дослідження на відсутність домішок важких металів). Потім додають розчин натрію гідроксиду розведеного – утворюється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гелеподібний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білий осад, який розчиняється при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наступоному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додаванні надлишку реактиву: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3OH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(OH)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(OH)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3NaOH  →  Na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(OH)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До одержаного розчину поступово додають розчин амонію хлориду – знову утворюється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гелеподібний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білий осад: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Na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[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Al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(OH)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]  +  3NH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Cl  → 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Al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(OH)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↓  +  3NH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OH  +  3NaCl</a:t>
            </a:r>
            <a:endParaRPr lang="uk-UA" dirty="0"/>
          </a:p>
        </p:txBody>
      </p:sp>
      <p:pic>
        <p:nvPicPr>
          <p:cNvPr id="6146" name="Picture 2" descr="Амфотерные свойства гидроксида алюминия">
            <a:extLst>
              <a:ext uri="{FF2B5EF4-FFF2-40B4-BE49-F238E27FC236}">
                <a16:creationId xmlns:a16="http://schemas.microsoft.com/office/drawing/2014/main" id="{10D725F1-FD93-4413-802B-B698B0138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2492896"/>
            <a:ext cx="2376264" cy="174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404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AB89A-7456-45CD-B475-2389BC43A730}"/>
              </a:ext>
            </a:extLst>
          </p:cNvPr>
          <p:cNvSpPr txBox="1">
            <a:spLocks/>
          </p:cNvSpPr>
          <p:nvPr/>
        </p:nvSpPr>
        <p:spPr>
          <a:xfrm>
            <a:off x="4367808" y="116632"/>
            <a:ext cx="3456384" cy="72008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катіонів</a:t>
            </a:r>
          </a:p>
          <a:p>
            <a:pPr algn="ctr"/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Катіон Вісмуту (</a:t>
            </a:r>
            <a:r>
              <a:rPr lang="uk-UA" altLang="uk-UA" sz="2000" b="1" i="1" dirty="0" err="1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Бісмуту</a:t>
            </a:r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uk-UA" sz="2000" b="1" i="1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1C4812E-E506-4BAF-88CC-1B95E80D1B70}"/>
              </a:ext>
            </a:extLst>
          </p:cNvPr>
          <p:cNvSpPr/>
          <p:nvPr/>
        </p:nvSpPr>
        <p:spPr>
          <a:xfrm>
            <a:off x="191344" y="861630"/>
            <a:ext cx="11809312" cy="4719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розчином натрію сульфіду – утворюється коричневий осад: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2Bi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3S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Bi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розчином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тіосечовини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утворюється жовтувато-оранжеве забарвлення або оранжевий осад, який не знебарвлюється при додаванні розчину натрію фториду: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3NH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–C(S)–NH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[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((NH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субстанції додають кислоту сульфатну розведену та фільтрують. До фільтрату додають декілька крапель калію йодиду – утворюється чорний осад, який розчинний у надлишку реактиву з утворенням жовто-оранжевого розчину: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3I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BiI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</a:rPr>
              <a:t>BiI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 +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KI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 →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 K[BiI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]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DD9334-846D-41E7-A55B-E61206C76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224" y="467611"/>
            <a:ext cx="1265438" cy="15841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73B337-7CCC-4E61-B789-9BA2F0D68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5649" y="4437112"/>
            <a:ext cx="920751" cy="9794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2F6FF3-AC2C-4129-B376-93CB10ABE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584" y="5157192"/>
            <a:ext cx="829359" cy="125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46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7B8708-F54E-4CE1-B07A-65155D1A8C20}"/>
              </a:ext>
            </a:extLst>
          </p:cNvPr>
          <p:cNvSpPr txBox="1">
            <a:spLocks/>
          </p:cNvSpPr>
          <p:nvPr/>
        </p:nvSpPr>
        <p:spPr>
          <a:xfrm>
            <a:off x="3971764" y="116632"/>
            <a:ext cx="4248472" cy="72008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катіонів</a:t>
            </a:r>
          </a:p>
          <a:p>
            <a:pPr algn="ctr"/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Катіон Залізо (ІІ) (</a:t>
            </a:r>
            <a:r>
              <a:rPr lang="uk-UA" altLang="uk-UA" sz="2000" b="1" i="1" dirty="0" err="1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</a:t>
            </a:r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(ІІ)) </a:t>
            </a:r>
            <a:r>
              <a:rPr lang="en-US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altLang="uk-UA" sz="2000" b="1" i="1" baseline="30000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endParaRPr lang="ru-RU" altLang="uk-UA" sz="2000" b="1" i="1" baseline="30000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BB15375-E035-486E-A2C4-7A8C190055DA}"/>
              </a:ext>
            </a:extLst>
          </p:cNvPr>
          <p:cNvSpPr/>
          <p:nvPr/>
        </p:nvSpPr>
        <p:spPr>
          <a:xfrm>
            <a:off x="479376" y="1076305"/>
            <a:ext cx="11305256" cy="3874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Ідентифікують з розчином калію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фериціаніду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утворюється синій осад (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Турнбулева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синь), нерозчинний у кислоті хлористоводневій розведеній: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3Fe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[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(CN)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Fe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(CN)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субстанції розчин амонію сульфіду – утворюється чорний осад, який розчинний у розведених мінеральних кислотах: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S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2H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Fe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H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S↑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1C467A-0957-46C1-8721-E65DE3C36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240" y="1556792"/>
            <a:ext cx="1182107" cy="13161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7AFD07-E34A-4BED-8678-FBBEF5FEA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200" y="3501008"/>
            <a:ext cx="1101133" cy="139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45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D700D-9B1D-4EF7-B176-83CECD095F42}"/>
              </a:ext>
            </a:extLst>
          </p:cNvPr>
          <p:cNvSpPr txBox="1">
            <a:spLocks/>
          </p:cNvSpPr>
          <p:nvPr/>
        </p:nvSpPr>
        <p:spPr>
          <a:xfrm>
            <a:off x="3845750" y="116632"/>
            <a:ext cx="4500500" cy="72008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катіонів</a:t>
            </a:r>
          </a:p>
          <a:p>
            <a:pPr algn="ctr"/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Катіон Залізо (ІІІ) (</a:t>
            </a:r>
            <a:r>
              <a:rPr lang="uk-UA" altLang="uk-UA" sz="2000" b="1" i="1" dirty="0" err="1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</a:t>
            </a:r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(ІІІ)) </a:t>
            </a:r>
            <a:r>
              <a:rPr lang="en-US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uk-UA" altLang="uk-UA" sz="2000" b="1" i="1" baseline="30000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uk-UA" sz="2000" b="1" i="1" baseline="30000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altLang="uk-UA" sz="2000" b="1" i="1" baseline="30000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C80F5CE-DC40-4576-B53B-65C02593CFFA}"/>
              </a:ext>
            </a:extLst>
          </p:cNvPr>
          <p:cNvSpPr/>
          <p:nvPr/>
        </p:nvSpPr>
        <p:spPr>
          <a:xfrm>
            <a:off x="263352" y="1124744"/>
            <a:ext cx="11665296" cy="486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розчином калію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тіоціанату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середовищі кислоти хлористоводневої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з’являється криваво-червоне забарвлення (бутафорська кров):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3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SCN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[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SCN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Потім до однієї половини одержаного розчину додають ізоаміловий спирт або ефір і струшують – після розшаровування органічний шар набуває рожевого забарвлення. До другої – додають розчин меркурію (ІІ) хлориду – червоне забарвлення розчину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знакиє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2[Fe(SCN)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 +  3HgCl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3[Hg(SCN)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 +  2FeCl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розчином калію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фероціаніду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утворюється синій осад (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Берлинська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лазур), нерозчинний у кислоті хлористоводневій розведеній: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3Fe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[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(CN)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(CN)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27B3F4-3D9D-4AE3-A525-B686E54CD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192" y="868847"/>
            <a:ext cx="2508509" cy="1855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8F1AEE-2E8F-4D88-9B0C-0C3E8C542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216" y="5185710"/>
            <a:ext cx="1838584" cy="112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77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29DC5-D5C1-4F2E-BC04-6A3A7F3EFF02}"/>
              </a:ext>
            </a:extLst>
          </p:cNvPr>
          <p:cNvSpPr txBox="1">
            <a:spLocks/>
          </p:cNvSpPr>
          <p:nvPr/>
        </p:nvSpPr>
        <p:spPr>
          <a:xfrm>
            <a:off x="4367808" y="116632"/>
            <a:ext cx="3456384" cy="72008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катіонів</a:t>
            </a:r>
          </a:p>
          <a:p>
            <a:pPr algn="ctr"/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Катіон Магнію</a:t>
            </a:r>
            <a:endParaRPr lang="ru-RU" altLang="uk-UA" sz="2000" b="1" i="1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211F53C-1D47-40C7-B24B-812B4F5B4C7B}"/>
              </a:ext>
            </a:extLst>
          </p:cNvPr>
          <p:cNvSpPr/>
          <p:nvPr/>
        </p:nvSpPr>
        <p:spPr>
          <a:xfrm>
            <a:off x="371364" y="1124744"/>
            <a:ext cx="11449272" cy="1442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розчином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динатрію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гідрофосфату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присутності розчину амоніаку розведеного і амонію хлориду утворюється білий кристалічний осад: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Mg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HPO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MgPO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2193204-1ACA-4884-A182-F9B470093ED4}"/>
              </a:ext>
            </a:extLst>
          </p:cNvPr>
          <p:cNvSpPr txBox="1">
            <a:spLocks/>
          </p:cNvSpPr>
          <p:nvPr/>
        </p:nvSpPr>
        <p:spPr>
          <a:xfrm>
            <a:off x="4367808" y="2887600"/>
            <a:ext cx="3456384" cy="72008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катіонів</a:t>
            </a:r>
          </a:p>
          <a:p>
            <a:pPr algn="ctr"/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Катіон </a:t>
            </a:r>
            <a:r>
              <a:rPr lang="uk-UA" altLang="uk-UA" sz="2000" b="1" i="1" dirty="0" err="1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Аргентуму</a:t>
            </a:r>
            <a:endParaRPr lang="ru-RU" altLang="uk-UA" sz="2000" b="1" i="1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455BB9E-C25E-4322-9F4B-CE64C768D778}"/>
              </a:ext>
            </a:extLst>
          </p:cNvPr>
          <p:cNvSpPr/>
          <p:nvPr/>
        </p:nvSpPr>
        <p:spPr>
          <a:xfrm>
            <a:off x="371364" y="3607680"/>
            <a:ext cx="11449272" cy="1872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кислотою хлористоводневою утворюється білий сирнистий осад, який розчиняється при додаванні розчину амоніаку розведеного: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AgCl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AgCl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 +  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OH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 →  [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Ag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]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Cl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 +  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endParaRPr lang="uk-UA" dirty="0"/>
          </a:p>
        </p:txBody>
      </p:sp>
      <p:pic>
        <p:nvPicPr>
          <p:cNvPr id="8198" name="Picture 6" descr="Хімічні властивості солей - Хімія. Повторне видання. 8 клас. Григорович">
            <a:extLst>
              <a:ext uri="{FF2B5EF4-FFF2-40B4-BE49-F238E27FC236}">
                <a16:creationId xmlns:a16="http://schemas.microsoft.com/office/drawing/2014/main" id="{C14F79B1-E235-4E8B-AAE6-B71AE9B1C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4149080"/>
            <a:ext cx="1512168" cy="19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044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2D014-08CD-40B7-9119-61C856684F33}"/>
              </a:ext>
            </a:extLst>
          </p:cNvPr>
          <p:cNvSpPr txBox="1">
            <a:spLocks/>
          </p:cNvSpPr>
          <p:nvPr/>
        </p:nvSpPr>
        <p:spPr>
          <a:xfrm>
            <a:off x="4367808" y="116632"/>
            <a:ext cx="3456384" cy="72008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катіонів</a:t>
            </a:r>
          </a:p>
          <a:p>
            <a:pPr algn="ctr"/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Катіон Свинцю (</a:t>
            </a:r>
            <a:r>
              <a:rPr lang="uk-UA" altLang="uk-UA" sz="2000" b="1" i="1" dirty="0" err="1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uk-UA" sz="2000" b="1" i="1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67B389A-D4C4-4C31-9EA1-85FFAB7AADE5}"/>
              </a:ext>
            </a:extLst>
          </p:cNvPr>
          <p:cNvSpPr/>
          <p:nvPr/>
        </p:nvSpPr>
        <p:spPr>
          <a:xfrm>
            <a:off x="263352" y="1268760"/>
            <a:ext cx="11665296" cy="372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розчином калію хромату в середовищі кислоти оцтової – утворюється жовтий осад: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PbCrO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При додаванні розчину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катрію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гідроксиду концентрованого осад розчиняється: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PbCrO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4NaOH  →  Na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[Pb(OH)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 +  Na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розчином калію йодиду в середовищі кислоти оцтової – утворюється жовтий осад (реакція «Золотого дощу»):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PbI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кип’ятінні осад розчиняється, а при охолодженні випадає знову у вигляді блискучих жовтих пластинок.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Властивості та використання солей - Хімія. Повторне видання. 8 клас. Попель">
            <a:extLst>
              <a:ext uri="{FF2B5EF4-FFF2-40B4-BE49-F238E27FC236}">
                <a16:creationId xmlns:a16="http://schemas.microsoft.com/office/drawing/2014/main" id="{CA50EAD3-8862-4C2F-AB20-46719E677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4985901"/>
            <a:ext cx="128587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Lead chromate precipitate, 3 of 3 - Stock Image - C036/3127 - Science Photo  Library">
            <a:extLst>
              <a:ext uri="{FF2B5EF4-FFF2-40B4-BE49-F238E27FC236}">
                <a16:creationId xmlns:a16="http://schemas.microsoft.com/office/drawing/2014/main" id="{C330F53F-A660-4A55-9B33-027AEF01B0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1" t="27298" r="30875" b="12200"/>
          <a:stretch/>
        </p:blipFill>
        <p:spPr bwMode="auto">
          <a:xfrm>
            <a:off x="9264352" y="434093"/>
            <a:ext cx="1008111" cy="232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727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0AC00-99B4-4EA9-8C55-1CF24B01DA41}"/>
              </a:ext>
            </a:extLst>
          </p:cNvPr>
          <p:cNvSpPr txBox="1">
            <a:spLocks/>
          </p:cNvSpPr>
          <p:nvPr/>
        </p:nvSpPr>
        <p:spPr>
          <a:xfrm>
            <a:off x="4367808" y="116632"/>
            <a:ext cx="3456384" cy="72008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аніонів</a:t>
            </a:r>
          </a:p>
          <a:p>
            <a:pPr algn="ctr"/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Хлорид-аніону</a:t>
            </a:r>
            <a:endParaRPr lang="ru-RU" altLang="uk-UA" sz="2000" b="1" i="1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6A3DE18-CC0E-45B7-8909-9D9B1B278001}"/>
              </a:ext>
            </a:extLst>
          </p:cNvPr>
          <p:cNvSpPr/>
          <p:nvPr/>
        </p:nvSpPr>
        <p:spPr>
          <a:xfrm>
            <a:off x="227348" y="2060848"/>
            <a:ext cx="11737304" cy="1872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розчином срібла нітрату в присутності кислоти нітратної розведеної утворюється білий сирнистий осад, розчинний у розчині амоніаку: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</a:t>
            </a:r>
            <a:r>
              <a:rPr lang="uk-UA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AgCl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AgCl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 +  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OH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 →  [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Ag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NH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]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Cl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 +  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uk-UA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endParaRPr lang="uk-UA" dirty="0"/>
          </a:p>
        </p:txBody>
      </p:sp>
      <p:pic>
        <p:nvPicPr>
          <p:cNvPr id="4" name="Picture 6" descr="Хімічні властивості солей - Хімія. Повторне видання. 8 клас. Григорович">
            <a:extLst>
              <a:ext uri="{FF2B5EF4-FFF2-40B4-BE49-F238E27FC236}">
                <a16:creationId xmlns:a16="http://schemas.microsoft.com/office/drawing/2014/main" id="{A64A87F2-35D2-4A10-BC07-D5C879323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2636912"/>
            <a:ext cx="1512168" cy="198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559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22982B-5178-4425-BC17-37EEF405F0DC}"/>
              </a:ext>
            </a:extLst>
          </p:cNvPr>
          <p:cNvSpPr txBox="1">
            <a:spLocks/>
          </p:cNvSpPr>
          <p:nvPr/>
        </p:nvSpPr>
        <p:spPr>
          <a:xfrm>
            <a:off x="4367808" y="116632"/>
            <a:ext cx="3456384" cy="72008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2400" b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аніонів</a:t>
            </a:r>
          </a:p>
          <a:p>
            <a:pPr algn="ctr"/>
            <a:r>
              <a:rPr lang="uk-UA" altLang="uk-UA" sz="2000" b="1" i="1" dirty="0">
                <a:solidFill>
                  <a:srgbClr val="9C36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Хлорид-аніону</a:t>
            </a:r>
            <a:endParaRPr lang="ru-RU" altLang="uk-UA" sz="2000" b="1" i="1" dirty="0">
              <a:solidFill>
                <a:srgbClr val="9C36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'єкт 2">
            <a:extLst>
              <a:ext uri="{FF2B5EF4-FFF2-40B4-BE49-F238E27FC236}">
                <a16:creationId xmlns:a16="http://schemas.microsoft.com/office/drawing/2014/main" id="{EC92C283-A231-4DFC-8647-A7E8EA4EBA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882835"/>
              </p:ext>
            </p:extLst>
          </p:nvPr>
        </p:nvGraphicFramePr>
        <p:xfrm>
          <a:off x="3287688" y="2905611"/>
          <a:ext cx="479107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ChemSketch" r:id="rId3" imgW="4782312" imgH="1066800" progId="ACD.ChemSketch.20">
                  <p:embed/>
                </p:oleObj>
              </mc:Choice>
              <mc:Fallback>
                <p:oleObj name="ChemSketch" r:id="rId3" imgW="4782312" imgH="1066800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2905611"/>
                        <a:ext cx="4791075" cy="108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'єкт 3">
            <a:extLst>
              <a:ext uri="{FF2B5EF4-FFF2-40B4-BE49-F238E27FC236}">
                <a16:creationId xmlns:a16="http://schemas.microsoft.com/office/drawing/2014/main" id="{F83B1729-E84C-4495-B5AF-FFD1D89CD8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7476253"/>
              </p:ext>
            </p:extLst>
          </p:nvPr>
        </p:nvGraphicFramePr>
        <p:xfrm>
          <a:off x="3705225" y="4727288"/>
          <a:ext cx="478155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ChemSketch" r:id="rId5" imgW="4794504" imgH="1072896" progId="ACD.ChemSketch.20">
                  <p:embed/>
                </p:oleObj>
              </mc:Choice>
              <mc:Fallback>
                <p:oleObj name="ChemSketch" r:id="rId5" imgW="4794504" imgH="1072896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5225" y="4727288"/>
                        <a:ext cx="4781550" cy="108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>
            <a:extLst>
              <a:ext uri="{FF2B5EF4-FFF2-40B4-BE49-F238E27FC236}">
                <a16:creationId xmlns:a16="http://schemas.microsoft.com/office/drawing/2014/main" id="{427428D1-1CC3-4FB6-9771-131B4FF5E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340" y="839940"/>
            <a:ext cx="1188132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Реакцію сухої речовини з калію дихроматом і кислотою сульфатною – папір, просочений розчином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дифенілкарбазиду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забарвлюється у фіолетово-червоний колір. Хлориди взаємодіють з калію дихроматом у присутності кислоти сульфатної з утворенням леткої сполуки – хлористого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хромілу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</a:t>
            </a:r>
            <a:r>
              <a:rPr kumimoji="0" lang="uk-UA" altLang="uk-UA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</a:t>
            </a:r>
            <a:r>
              <a:rPr kumimoji="0" lang="uk-UA" altLang="uk-UA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kumimoji="0" lang="uk-UA" altLang="uk-UA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uk-UA" altLang="uk-UA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 6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kumimoji="0" lang="uk-UA" altLang="uk-UA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→  2</a:t>
            </a:r>
            <a:r>
              <a:rPr kumimoji="0" lang="en-US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kumimoji="0" lang="uk-UA" altLang="uk-UA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</a:t>
            </a:r>
            <a:r>
              <a:rPr kumimoji="0" lang="uk-UA" altLang="uk-UA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↑  +  3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kumimoji="0" lang="uk-UA" altLang="uk-UA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Хлористий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хроміл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окиснює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дифенілкарбазид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безбарвного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дифенілкарбазону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B1B1FFD-7224-4940-9308-93A1CD239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76" y="4183654"/>
            <a:ext cx="85689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Далі утворюється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внутрішньокомплексна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сплука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фіолетово-червоного кольору: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9E4D117-19D8-4A9D-8FF2-482CD71E2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92" y="544522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9311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1052737"/>
            <a:ext cx="11737304" cy="4886003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b="1" dirty="0"/>
              <a:t>	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вимоги до реакцій, що використовуються при випробуваннях на допустимі та неприпустимі домішки: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 чутливість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Специфічність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Відтворюваність використаної реакції.</a:t>
            </a:r>
          </a:p>
          <a:p>
            <a:pPr marL="342900" lvl="1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реакцій, що протікають з утворенням забарвлених продуктів, спостерігаються у відбитому світлі на тьмяно-білому тлі, а білі осади у вигляді помутніння і опалесценції – у світлі на чорному фоні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634974"/>
            <a:ext cx="11593288" cy="1055610"/>
          </a:xfrm>
        </p:spPr>
        <p:txBody>
          <a:bodyPr/>
          <a:lstStyle/>
          <a:p>
            <a:pPr marL="342900" indent="-342900" algn="just">
              <a:buAutoNum type="arabicPeriod"/>
            </a:pPr>
            <a:r>
              <a:rPr lang="uk-UA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 на хлориди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 на основі реакції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6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Сl</a:t>
            </a:r>
            <a:r>
              <a:rPr lang="ru-RU" sz="16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Ag </a:t>
            </a:r>
            <a:r>
              <a:rPr lang="ru-RU" sz="16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ru-RU" sz="16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↓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Білий сирнистий осад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CF596-C7B5-4133-A475-C675C88EB6CD}"/>
              </a:ext>
            </a:extLst>
          </p:cNvPr>
          <p:cNvSpPr txBox="1"/>
          <p:nvPr/>
        </p:nvSpPr>
        <p:spPr>
          <a:xfrm>
            <a:off x="3831163" y="188640"/>
            <a:ext cx="4745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на чистоту (наявність домішок)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F353CB67-FD3A-41BF-9558-DDCFCED30590}"/>
              </a:ext>
            </a:extLst>
          </p:cNvPr>
          <p:cNvSpPr txBox="1">
            <a:spLocks/>
          </p:cNvSpPr>
          <p:nvPr/>
        </p:nvSpPr>
        <p:spPr bwMode="auto">
          <a:xfrm>
            <a:off x="335360" y="1697494"/>
            <a:ext cx="11593288" cy="489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sz="16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16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 на сульфати. 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 на основі реакції	</a:t>
            </a:r>
          </a:p>
          <a:p>
            <a:pPr marL="0" indent="0" algn="ctr">
              <a:buNone/>
            </a:pP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Вa</a:t>
            </a:r>
            <a:r>
              <a:rPr lang="uk-UA" sz="1600" b="1" i="1" kern="0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SO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600" b="1" i="1" kern="0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BaSO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↓</a:t>
            </a:r>
            <a:r>
              <a:rPr lang="uk-UA" sz="1600" b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(білий осад)</a:t>
            </a:r>
          </a:p>
          <a:p>
            <a:pPr marL="0" indent="0" algn="just">
              <a:buNone/>
            </a:pPr>
            <a:r>
              <a:rPr lang="uk-UA" sz="16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Реакції на солі кальцію. 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 солей кальцію з розчинами оксалату амонію дають білий дрібнокристалічний осад або білувате помутніння, яке зникає при </a:t>
            </a:r>
            <a:r>
              <a:rPr lang="uk-UA" sz="1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додуванні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кислоти хлористоводневої або кислоти нітратної: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uk-UA" sz="1600" b="1" i="1" kern="0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C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600" b="1" i="1" kern="0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CaC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+ 2HC1 → CaCl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uk-UA" sz="1600" b="1" i="1" kern="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marL="0" indent="0" algn="ctr">
              <a:lnSpc>
                <a:spcPct val="150000"/>
              </a:lnSpc>
              <a:buNone/>
            </a:pPr>
            <a:endParaRPr lang="uk-UA" sz="1600" b="1" i="1" kern="0" baseline="-2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16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Реакції на солі заліза. 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 солей заліза 2</a:t>
            </a:r>
            <a:r>
              <a:rPr lang="uk-UA" sz="1600" kern="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3</a:t>
            </a:r>
            <a:r>
              <a:rPr lang="uk-UA" sz="1600" kern="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залежно від концентрації дають </a:t>
            </a:r>
            <a:r>
              <a:rPr lang="uk-UA" sz="16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буро-червоні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sz="1600" kern="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жовті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розчини </a:t>
            </a:r>
            <a:r>
              <a:rPr lang="uk-UA" sz="1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ферилсульфосаліцилатних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комплексів з розчином кислоти </a:t>
            </a:r>
            <a:r>
              <a:rPr lang="uk-UA" sz="1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сульфосаліцилової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аміачному середовищі: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(COO</a:t>
            </a:r>
            <a:r>
              <a:rPr lang="uk-UA" sz="1600" kern="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)ONS</a:t>
            </a:r>
            <a:r>
              <a:rPr lang="uk-UA" sz="1600" kern="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uk-UA" sz="1600" kern="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SO] + </a:t>
            </a:r>
            <a:r>
              <a:rPr lang="uk-UA" sz="1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0.5 – 2.0 (</a:t>
            </a:r>
            <a:r>
              <a:rPr lang="uk-UA" sz="16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фіолетовий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колір);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(COO</a:t>
            </a:r>
            <a:r>
              <a:rPr lang="uk-UA" sz="1600" kern="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OH (C</a:t>
            </a:r>
            <a:r>
              <a:rPr lang="uk-UA" sz="1600" kern="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uk-UA" sz="1600" kern="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SO)</a:t>
            </a:r>
            <a:r>
              <a:rPr lang="uk-UA" sz="1600" kern="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+ </a:t>
            </a:r>
            <a:r>
              <a:rPr lang="uk-UA" sz="1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7 (</a:t>
            </a:r>
            <a:r>
              <a:rPr lang="uk-UA" sz="1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колір);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(COO</a:t>
            </a:r>
            <a:r>
              <a:rPr lang="uk-UA" sz="1600" kern="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(O </a:t>
            </a:r>
            <a:r>
              <a:rPr lang="uk-UA" sz="1600" kern="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(C</a:t>
            </a:r>
            <a:r>
              <a:rPr lang="uk-UA" sz="1600" kern="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uk-UA" sz="1600" kern="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SO)</a:t>
            </a:r>
            <a:r>
              <a:rPr lang="uk-UA" sz="1600" kern="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+ </a:t>
            </a:r>
            <a:r>
              <a:rPr lang="uk-UA" sz="1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8 – 12 (</a:t>
            </a:r>
            <a:r>
              <a:rPr lang="uk-UA" sz="1600" kern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uk-UA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колір).</a:t>
            </a:r>
            <a:endParaRPr lang="uk-UA" sz="10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116632"/>
            <a:ext cx="11521280" cy="47885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Реакції на солі цинку.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проводять із калію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фероціанідом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середовищі хлористоводневої кислоти. :</a:t>
            </a:r>
          </a:p>
          <a:p>
            <a:pPr marL="0" indent="0" algn="ctr">
              <a:buNone/>
            </a:pP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3Zn</a:t>
            </a:r>
            <a:r>
              <a:rPr lang="uk-UA" sz="16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+ 2K </a:t>
            </a:r>
            <a:r>
              <a:rPr lang="uk-UA" sz="16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+ 2[</a:t>
            </a:r>
            <a:r>
              <a:rPr lang="uk-UA" sz="16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(CN)</a:t>
            </a:r>
            <a:r>
              <a:rPr lang="uk-UA" sz="16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16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K</a:t>
            </a:r>
            <a:r>
              <a:rPr lang="uk-UA" sz="16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uk-UA" sz="16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6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(CN)</a:t>
            </a:r>
            <a:r>
              <a:rPr lang="uk-UA" sz="16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16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↓</a:t>
            </a:r>
          </a:p>
          <a:p>
            <a:pPr marL="0" indent="0" algn="just"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Опалесценція випробуваного розчину не повинна перевищувати опалесценцію еталону.</a:t>
            </a:r>
          </a:p>
          <a:p>
            <a:pPr marL="0" indent="0" algn="just"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Утворюється білий осад, нерозчинний у розведених мінеральних кислотах, але розчинний в лугах. </a:t>
            </a:r>
          </a:p>
          <a:p>
            <a:pPr marL="0" indent="0" algn="just">
              <a:buNone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Реакції на солі важких металів.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важких належать метали з густиною понад 5. При їх визначенні ДФУ рекомендує виявляти свинець. Розчини солей свинцю в залежності від концентрації дають чорний осад з розчином сірчистого натрію або коричневе забарвлення розчину. :</a:t>
            </a:r>
          </a:p>
          <a:p>
            <a:pPr marL="0" indent="0" algn="ctr">
              <a:buNone/>
            </a:pP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uk-UA" sz="16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S</a:t>
            </a:r>
            <a:r>
              <a:rPr lang="uk-UA" sz="1600" b="1" i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uk-UA" sz="16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PbS</a:t>
            </a:r>
            <a:r>
              <a:rPr lang="uk-UA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pPr marL="0" indent="0" algn="just"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В органічних сполуках свинець, а також кальцій і залізо визначають після випалювання препарату в присутності концентрованої сірчаної кислоти з наступним прожарюванням. А потім ця домішка визначається в зольному залишку (важкі метали).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11695FA-D450-47D0-AC84-4B840D462386}"/>
              </a:ext>
            </a:extLst>
          </p:cNvPr>
          <p:cNvSpPr/>
          <p:nvPr/>
        </p:nvSpPr>
        <p:spPr>
          <a:xfrm>
            <a:off x="335360" y="3861048"/>
            <a:ext cx="11521280" cy="2575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Визначення домішки важких металів проводять взаємодією з </a:t>
            </a:r>
            <a:r>
              <a:rPr lang="uk-UA" sz="16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тіоацетамідним</a:t>
            </a:r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реактивом за певною методикою в залежності від того, яку природу має досліджувана речовина:</a:t>
            </a: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</a:t>
            </a:r>
            <a:r>
              <a:rPr lang="en-US" sz="16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–C(S)–NH</a:t>
            </a:r>
            <a:r>
              <a:rPr lang="en-US" sz="16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+  H</a:t>
            </a:r>
            <a:r>
              <a:rPr lang="en-US" sz="16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 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→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CH</a:t>
            </a:r>
            <a:r>
              <a:rPr lang="en-US" sz="16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COO</a:t>
            </a:r>
            <a:r>
              <a:rPr lang="en-US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+  H</a:t>
            </a:r>
            <a:r>
              <a:rPr lang="en-US" sz="16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  +  NH</a:t>
            </a:r>
            <a:r>
              <a:rPr lang="en-US" sz="16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ru-RU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2-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+ 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Pb</a:t>
            </a:r>
            <a:r>
              <a:rPr lang="ru-RU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2+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→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PbS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endParaRPr lang="uk-UA" sz="16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Коричневе забарвлення випробуваного розчину має бути не інтенсивнішим за забарвлення еталону. Порівняно з холостим розчином еталон повинен мати світло-коричневе забарвлення</a:t>
            </a:r>
            <a:endParaRPr lang="uk-UA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A9A6FEC-71D8-4277-9320-336D065E5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25" y="404664"/>
            <a:ext cx="11626750" cy="1155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Реакції на солі магнію.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 домішки магнію проводять у лужному середовищі взаємодією з розчином </a:t>
            </a:r>
            <a:r>
              <a:rPr kumimoji="0" lang="uk-UA" altLang="uk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гідроксихіноліну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хлороформі – жовто-зелене забарвлення випробуваного розчину не повинне перевищувати забарвлення еталону: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Об'єкт 2">
            <a:extLst>
              <a:ext uri="{FF2B5EF4-FFF2-40B4-BE49-F238E27FC236}">
                <a16:creationId xmlns:a16="http://schemas.microsoft.com/office/drawing/2014/main" id="{9403EF17-479A-4EA6-AF45-9AD8EDF00B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219625"/>
              </p:ext>
            </p:extLst>
          </p:nvPr>
        </p:nvGraphicFramePr>
        <p:xfrm>
          <a:off x="3503712" y="1412776"/>
          <a:ext cx="47625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ChemSketch" r:id="rId3" imgW="4764024" imgH="1069848" progId="ACD.ChemSketch.20">
                  <p:embed/>
                </p:oleObj>
              </mc:Choice>
              <mc:Fallback>
                <p:oleObj name="ChemSketch" r:id="rId3" imgW="4764024" imgH="1069848" progId="ACD.ChemSketch.2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712" y="1412776"/>
                        <a:ext cx="4762500" cy="108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286A4A3-D7E7-47A3-9293-1BDBC95AC1F0}"/>
              </a:ext>
            </a:extLst>
          </p:cNvPr>
          <p:cNvSpPr/>
          <p:nvPr/>
        </p:nvSpPr>
        <p:spPr>
          <a:xfrm>
            <a:off x="282625" y="3025676"/>
            <a:ext cx="11626750" cy="791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Реакції на солі алюмінію.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домішки алюмінію проводять з хлороформним розчином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гідроксихіноліну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інтенсивність жовто-зеленої флуоресценції випробуваного розчину має не перевищувати флуоресценцію еталону:</a:t>
            </a:r>
            <a:endParaRPr lang="uk-UA" sz="1600" dirty="0"/>
          </a:p>
        </p:txBody>
      </p:sp>
      <p:graphicFrame>
        <p:nvGraphicFramePr>
          <p:cNvPr id="6" name="Об'єкт 5">
            <a:extLst>
              <a:ext uri="{FF2B5EF4-FFF2-40B4-BE49-F238E27FC236}">
                <a16:creationId xmlns:a16="http://schemas.microsoft.com/office/drawing/2014/main" id="{61BCBE6E-AD75-42A4-B960-D29A100F65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865922"/>
              </p:ext>
            </p:extLst>
          </p:nvPr>
        </p:nvGraphicFramePr>
        <p:xfrm>
          <a:off x="3503712" y="3861048"/>
          <a:ext cx="4895850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ChemSketch" r:id="rId5" imgW="4706112" imgH="1865376" progId="ACD.ChemSketch.20">
                  <p:embed/>
                </p:oleObj>
              </mc:Choice>
              <mc:Fallback>
                <p:oleObj name="ChemSketch" r:id="rId5" imgW="4706112" imgH="1865376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712" y="3861048"/>
                        <a:ext cx="4895850" cy="192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68137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E406184-6F67-40D4-BC88-B833E293758E}"/>
              </a:ext>
            </a:extLst>
          </p:cNvPr>
          <p:cNvSpPr/>
          <p:nvPr/>
        </p:nvSpPr>
        <p:spPr>
          <a:xfrm>
            <a:off x="282625" y="188640"/>
            <a:ext cx="11626750" cy="1894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Реакції на фториди.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проводять у спеціальному приладі. Речовину змішують з піском (кремнію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диоксідом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додають кислоту сульфатну розведену, нагрівають і збирають відгін у колбу, яка містить натрію гідроксид і фенолфталеїн.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 проводять дослід з розчином еталону.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циліндри з досліджуваним розчином і еталоном додають реактив –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амінометилалізариндіоцтову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 – синє забарвлення, що з’являється замість червоного, має бути не інтенсивніше за забарвлення еталону: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7DD6006-746E-4886-BA41-1F72D82421F0}"/>
              </a:ext>
            </a:extLst>
          </p:cNvPr>
          <p:cNvSpPr/>
          <p:nvPr/>
        </p:nvSpPr>
        <p:spPr>
          <a:xfrm>
            <a:off x="4270821" y="2092817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SiO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 +  6HF  →  H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[SiF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]↑  +  2H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endParaRPr lang="uk-UA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61F0DD4-7646-433D-BBA4-0186D3DC2785}"/>
              </a:ext>
            </a:extLst>
          </p:cNvPr>
          <p:cNvSpPr/>
          <p:nvPr/>
        </p:nvSpPr>
        <p:spPr>
          <a:xfrm>
            <a:off x="3943808" y="2492896"/>
            <a:ext cx="4304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[SiF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]  +  2NaOH  →  Na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[SiF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]  +  2H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</a:t>
            </a:r>
            <a:endParaRPr lang="uk-UA" dirty="0"/>
          </a:p>
        </p:txBody>
      </p:sp>
      <p:graphicFrame>
        <p:nvGraphicFramePr>
          <p:cNvPr id="8" name="Об'єкт 7">
            <a:extLst>
              <a:ext uri="{FF2B5EF4-FFF2-40B4-BE49-F238E27FC236}">
                <a16:creationId xmlns:a16="http://schemas.microsoft.com/office/drawing/2014/main" id="{992CE9D8-D4AB-469D-93C5-987911F0EC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572790"/>
              </p:ext>
            </p:extLst>
          </p:nvPr>
        </p:nvGraphicFramePr>
        <p:xfrm>
          <a:off x="2387588" y="2892975"/>
          <a:ext cx="7416824" cy="3223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ChemSketch" r:id="rId3" imgW="7409688" imgH="3230880" progId="ACD.ChemSketch.20">
                  <p:embed/>
                </p:oleObj>
              </mc:Choice>
              <mc:Fallback>
                <p:oleObj name="ChemSketch" r:id="rId3" imgW="7409688" imgH="323088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588" y="2892975"/>
                        <a:ext cx="7416824" cy="32231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6796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E34C1910-08F9-49F5-BD63-42B64A3CAE1F}" vid="{21FD4412-8119-4784-B9B8-3703166FE4D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427</TotalTime>
  <Words>3017</Words>
  <Application>Microsoft Office PowerPoint</Application>
  <PresentationFormat>Широкий екран</PresentationFormat>
  <Paragraphs>230</Paragraphs>
  <Slides>29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2</vt:i4>
      </vt:variant>
      <vt:variant>
        <vt:lpstr>Заголовки слайдів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Wingdings</vt:lpstr>
      <vt:lpstr>Тема1</vt:lpstr>
      <vt:lpstr>ChemSketch</vt:lpstr>
      <vt:lpstr>ACD/ChemSketch</vt:lpstr>
      <vt:lpstr>Лекція №3</vt:lpstr>
      <vt:lpstr>Критерії фармацевтичного аналізу</vt:lpstr>
      <vt:lpstr>Презентація PowerPoint</vt:lpstr>
      <vt:lpstr>Методи ідентифікації лікарських речовин.</vt:lpstr>
      <vt:lpstr>Розглянемо основні фізичні методи.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OGMU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e181279oov</dc:creator>
  <cp:lastModifiedBy>Шишкін Іван Олегович</cp:lastModifiedBy>
  <cp:revision>32</cp:revision>
  <dcterms:created xsi:type="dcterms:W3CDTF">2020-09-16T12:23:03Z</dcterms:created>
  <dcterms:modified xsi:type="dcterms:W3CDTF">2024-09-03T14:25:31Z</dcterms:modified>
</cp:coreProperties>
</file>