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57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23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0DAE1-2433-4180-9BA4-A935D77BE335}" type="datetimeFigureOut">
              <a:rPr lang="ru-RU" smtClean="0"/>
              <a:t>01.06.2020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F2164-0DD7-494E-B5B9-E512D9F3C70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0DAE1-2433-4180-9BA4-A935D77BE335}" type="datetimeFigureOut">
              <a:rPr lang="ru-RU" smtClean="0"/>
              <a:t>01.06.2020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F2164-0DD7-494E-B5B9-E512D9F3C70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0DAE1-2433-4180-9BA4-A935D77BE335}" type="datetimeFigureOut">
              <a:rPr lang="ru-RU" smtClean="0"/>
              <a:t>01.06.2020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F2164-0DD7-494E-B5B9-E512D9F3C70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0DAE1-2433-4180-9BA4-A935D77BE335}" type="datetimeFigureOut">
              <a:rPr lang="ru-RU" smtClean="0"/>
              <a:t>01.06.2020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F2164-0DD7-494E-B5B9-E512D9F3C70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0DAE1-2433-4180-9BA4-A935D77BE335}" type="datetimeFigureOut">
              <a:rPr lang="ru-RU" smtClean="0"/>
              <a:t>01.06.2020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F2164-0DD7-494E-B5B9-E512D9F3C70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0DAE1-2433-4180-9BA4-A935D77BE335}" type="datetimeFigureOut">
              <a:rPr lang="ru-RU" smtClean="0"/>
              <a:t>01.06.2020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F2164-0DD7-494E-B5B9-E512D9F3C70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0DAE1-2433-4180-9BA4-A935D77BE335}" type="datetimeFigureOut">
              <a:rPr lang="ru-RU" smtClean="0"/>
              <a:t>01.06.2020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F2164-0DD7-494E-B5B9-E512D9F3C70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0DAE1-2433-4180-9BA4-A935D77BE335}" type="datetimeFigureOut">
              <a:rPr lang="ru-RU" smtClean="0"/>
              <a:t>01.06.2020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F2164-0DD7-494E-B5B9-E512D9F3C70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0DAE1-2433-4180-9BA4-A935D77BE335}" type="datetimeFigureOut">
              <a:rPr lang="ru-RU" smtClean="0"/>
              <a:t>01.06.2020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F2164-0DD7-494E-B5B9-E512D9F3C70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0DAE1-2433-4180-9BA4-A935D77BE335}" type="datetimeFigureOut">
              <a:rPr lang="ru-RU" smtClean="0"/>
              <a:t>01.06.2020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F2164-0DD7-494E-B5B9-E512D9F3C70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0DAE1-2433-4180-9BA4-A935D77BE335}" type="datetimeFigureOut">
              <a:rPr lang="ru-RU" smtClean="0"/>
              <a:t>01.06.2020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F2164-0DD7-494E-B5B9-E512D9F3C70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10DAE1-2433-4180-9BA4-A935D77BE335}" type="datetimeFigureOut">
              <a:rPr lang="ru-RU" smtClean="0"/>
              <a:t>01.06.2020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1F2164-0DD7-494E-B5B9-E512D9F3C70C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uk-UA" sz="3100" b="1" dirty="0" err="1"/>
              <a:t>Lecture</a:t>
            </a:r>
            <a:r>
              <a:rPr lang="uk-UA" sz="3100" b="1" dirty="0"/>
              <a:t> </a:t>
            </a:r>
            <a:r>
              <a:rPr lang="uk-UA" sz="3100" b="1" dirty="0" smtClean="0"/>
              <a:t>1</a:t>
            </a:r>
            <a:r>
              <a:rPr lang="en-US" sz="3100" b="1" dirty="0" smtClean="0"/>
              <a:t/>
            </a:r>
            <a:br>
              <a:rPr lang="en-US" sz="3100" b="1" dirty="0" smtClean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sz="3100" b="1" dirty="0" smtClean="0"/>
              <a:t>"</a:t>
            </a:r>
            <a:r>
              <a:rPr lang="uk-UA" sz="3100" b="1" dirty="0" err="1"/>
              <a:t>Drugs</a:t>
            </a:r>
            <a:r>
              <a:rPr lang="uk-UA" sz="3100" b="1" dirty="0"/>
              <a:t> </a:t>
            </a:r>
            <a:r>
              <a:rPr lang="uk-UA" sz="3100" b="1" dirty="0" err="1"/>
              <a:t>that</a:t>
            </a:r>
            <a:r>
              <a:rPr lang="uk-UA" sz="3100" b="1" dirty="0"/>
              <a:t> </a:t>
            </a:r>
            <a:r>
              <a:rPr lang="uk-UA" sz="3100" b="1" dirty="0" err="1"/>
              <a:t>affect</a:t>
            </a:r>
            <a:r>
              <a:rPr lang="uk-UA" sz="3100" b="1" dirty="0"/>
              <a:t> </a:t>
            </a:r>
            <a:r>
              <a:rPr lang="uk-UA" sz="3100" b="1" dirty="0" err="1"/>
              <a:t>the</a:t>
            </a:r>
            <a:r>
              <a:rPr lang="uk-UA" sz="3100" b="1" dirty="0"/>
              <a:t> </a:t>
            </a:r>
            <a:r>
              <a:rPr lang="uk-UA" sz="3100" b="1" dirty="0" err="1"/>
              <a:t>afferent</a:t>
            </a:r>
            <a:r>
              <a:rPr lang="uk-UA" sz="3100" b="1" dirty="0"/>
              <a:t> </a:t>
            </a:r>
            <a:r>
              <a:rPr lang="uk-UA" sz="3100" b="1" dirty="0" err="1"/>
              <a:t>nervous</a:t>
            </a:r>
            <a:r>
              <a:rPr lang="uk-UA" sz="3100" b="1" dirty="0"/>
              <a:t> </a:t>
            </a:r>
            <a:r>
              <a:rPr lang="uk-UA" sz="3100" b="1" dirty="0" err="1"/>
              <a:t>system</a:t>
            </a:r>
            <a:r>
              <a:rPr lang="uk-UA" sz="3100" b="1" dirty="0"/>
              <a:t>. </a:t>
            </a:r>
            <a:r>
              <a:rPr lang="uk-UA" sz="3100" b="1" dirty="0" err="1"/>
              <a:t>Characteristics</a:t>
            </a:r>
            <a:r>
              <a:rPr lang="uk-UA" sz="3100" b="1" dirty="0"/>
              <a:t>, </a:t>
            </a:r>
            <a:r>
              <a:rPr lang="uk-UA" sz="3100" b="1" dirty="0" err="1"/>
              <a:t>classification</a:t>
            </a:r>
            <a:r>
              <a:rPr lang="uk-UA" sz="3100" b="1" dirty="0"/>
              <a:t>, </a:t>
            </a:r>
            <a:r>
              <a:rPr lang="uk-UA" sz="3100" b="1" dirty="0" err="1"/>
              <a:t>relationship</a:t>
            </a:r>
            <a:r>
              <a:rPr lang="uk-UA" sz="3100" b="1" dirty="0"/>
              <a:t> </a:t>
            </a:r>
            <a:r>
              <a:rPr lang="uk-UA" sz="3100" b="1" dirty="0" err="1"/>
              <a:t>between</a:t>
            </a:r>
            <a:r>
              <a:rPr lang="uk-UA" sz="3100" b="1" dirty="0"/>
              <a:t> </a:t>
            </a:r>
            <a:r>
              <a:rPr lang="uk-UA" sz="3100" b="1" dirty="0" err="1"/>
              <a:t>structure</a:t>
            </a:r>
            <a:r>
              <a:rPr lang="uk-UA" sz="3100" b="1" dirty="0"/>
              <a:t> </a:t>
            </a:r>
            <a:r>
              <a:rPr lang="uk-UA" sz="3100" b="1" dirty="0" err="1"/>
              <a:t>and</a:t>
            </a:r>
            <a:r>
              <a:rPr lang="uk-UA" sz="3100" b="1" dirty="0"/>
              <a:t> </a:t>
            </a:r>
            <a:r>
              <a:rPr lang="uk-UA" sz="3100" b="1" dirty="0" err="1"/>
              <a:t>pharmacological</a:t>
            </a:r>
            <a:r>
              <a:rPr lang="uk-UA" sz="3100" b="1" dirty="0"/>
              <a:t> </a:t>
            </a:r>
            <a:r>
              <a:rPr lang="uk-UA" sz="3100" b="1" dirty="0" err="1"/>
              <a:t>action</a:t>
            </a:r>
            <a:r>
              <a:rPr lang="uk-UA" sz="3100" b="1" dirty="0"/>
              <a:t>, </a:t>
            </a:r>
            <a:r>
              <a:rPr lang="uk-UA" sz="3100" b="1" dirty="0" err="1"/>
              <a:t>mechanism</a:t>
            </a:r>
            <a:r>
              <a:rPr lang="uk-UA" sz="3100" b="1" dirty="0"/>
              <a:t> </a:t>
            </a:r>
            <a:r>
              <a:rPr lang="uk-UA" sz="3100" b="1" dirty="0" err="1"/>
              <a:t>of</a:t>
            </a:r>
            <a:r>
              <a:rPr lang="uk-UA" sz="3100" b="1" dirty="0"/>
              <a:t> </a:t>
            </a:r>
            <a:r>
              <a:rPr lang="uk-UA" sz="3100" b="1" dirty="0" err="1"/>
              <a:t>action</a:t>
            </a:r>
            <a:r>
              <a:rPr lang="uk-UA" sz="3100" b="1" dirty="0"/>
              <a:t>, </a:t>
            </a:r>
            <a:r>
              <a:rPr lang="uk-UA" sz="3100" b="1" dirty="0" err="1"/>
              <a:t>methods</a:t>
            </a:r>
            <a:r>
              <a:rPr lang="uk-UA" sz="3100" b="1" dirty="0"/>
              <a:t> </a:t>
            </a:r>
            <a:r>
              <a:rPr lang="uk-UA" sz="3100" b="1" dirty="0" err="1"/>
              <a:t>of</a:t>
            </a:r>
            <a:r>
              <a:rPr lang="uk-UA" sz="3100" b="1" dirty="0"/>
              <a:t> </a:t>
            </a:r>
            <a:r>
              <a:rPr lang="uk-UA" sz="3100" b="1" dirty="0" err="1"/>
              <a:t>production</a:t>
            </a:r>
            <a:r>
              <a:rPr lang="uk-UA" sz="3100" b="1" dirty="0"/>
              <a:t>, </a:t>
            </a:r>
            <a:r>
              <a:rPr lang="uk-UA" sz="3100" b="1" dirty="0" err="1"/>
              <a:t>methods</a:t>
            </a:r>
            <a:r>
              <a:rPr lang="uk-UA" sz="3100" b="1" dirty="0"/>
              <a:t> </a:t>
            </a:r>
            <a:r>
              <a:rPr lang="uk-UA" sz="3100" b="1" dirty="0" err="1"/>
              <a:t>of</a:t>
            </a:r>
            <a:r>
              <a:rPr lang="uk-UA" sz="3100" b="1" dirty="0"/>
              <a:t> </a:t>
            </a:r>
            <a:r>
              <a:rPr lang="uk-UA" sz="3100" b="1" dirty="0" err="1"/>
              <a:t>analysis</a:t>
            </a:r>
            <a:r>
              <a:rPr lang="uk-UA" sz="3100" b="1" dirty="0"/>
              <a:t>, </a:t>
            </a:r>
            <a:r>
              <a:rPr lang="uk-UA" sz="3100" b="1" dirty="0" err="1"/>
              <a:t>application</a:t>
            </a:r>
            <a:r>
              <a:rPr lang="uk-UA" sz="3100" b="1" dirty="0"/>
              <a:t> </a:t>
            </a:r>
            <a:r>
              <a:rPr lang="uk-UA" sz="3100" b="1" dirty="0" err="1"/>
              <a:t>in</a:t>
            </a:r>
            <a:r>
              <a:rPr lang="uk-UA" sz="3100" b="1" dirty="0"/>
              <a:t> </a:t>
            </a:r>
            <a:r>
              <a:rPr lang="uk-UA" sz="3100" b="1" dirty="0" err="1"/>
              <a:t>medicine</a:t>
            </a:r>
            <a:r>
              <a:rPr lang="uk-UA" sz="3100" b="1" dirty="0"/>
              <a:t> "</a:t>
            </a:r>
            <a:r>
              <a:rPr lang="ru-RU" sz="3100" dirty="0"/>
              <a:t/>
            </a:r>
            <a:br>
              <a:rPr lang="ru-RU" sz="3100" dirty="0"/>
            </a:br>
            <a:endParaRPr lang="ru-RU" sz="3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357166"/>
            <a:ext cx="8429684" cy="4525963"/>
          </a:xfrm>
        </p:spPr>
        <p:txBody>
          <a:bodyPr>
            <a:noAutofit/>
          </a:bodyPr>
          <a:lstStyle/>
          <a:p>
            <a:pPr algn="ctr"/>
            <a:r>
              <a:rPr lang="uk-UA" sz="2400" b="1" dirty="0">
                <a:cs typeface="Arial" pitchFamily="34" charset="0"/>
              </a:rPr>
              <a:t>MEDICINES AFFECTING THE AFFERENT NERVOUS SYSTEM</a:t>
            </a:r>
            <a:endParaRPr lang="ru-RU" sz="2400" dirty="0">
              <a:cs typeface="Arial" pitchFamily="34" charset="0"/>
            </a:endParaRPr>
          </a:p>
          <a:p>
            <a:pPr algn="just"/>
            <a:r>
              <a:rPr lang="en-US" sz="2400" b="1" dirty="0">
                <a:cs typeface="Arial" pitchFamily="34" charset="0"/>
              </a:rPr>
              <a:t> </a:t>
            </a:r>
            <a:endParaRPr lang="ru-RU" sz="2000" dirty="0">
              <a:cs typeface="Arial" pitchFamily="34" charset="0"/>
            </a:endParaRPr>
          </a:p>
          <a:p>
            <a:pPr algn="just"/>
            <a:r>
              <a:rPr lang="uk-UA" sz="2000" b="1" dirty="0" err="1">
                <a:cs typeface="Arial" pitchFamily="34" charset="0"/>
              </a:rPr>
              <a:t>Means</a:t>
            </a:r>
            <a:r>
              <a:rPr lang="uk-UA" sz="2000" b="1" dirty="0">
                <a:cs typeface="Arial" pitchFamily="34" charset="0"/>
              </a:rPr>
              <a:t> </a:t>
            </a:r>
            <a:r>
              <a:rPr lang="uk-UA" sz="2000" b="1" dirty="0" err="1">
                <a:cs typeface="Arial" pitchFamily="34" charset="0"/>
              </a:rPr>
              <a:t>acting</a:t>
            </a:r>
            <a:r>
              <a:rPr lang="uk-UA" sz="2000" b="1" dirty="0">
                <a:cs typeface="Arial" pitchFamily="34" charset="0"/>
              </a:rPr>
              <a:t> </a:t>
            </a:r>
            <a:r>
              <a:rPr lang="uk-UA" sz="2000" b="1" dirty="0" err="1">
                <a:cs typeface="Arial" pitchFamily="34" charset="0"/>
              </a:rPr>
              <a:t>in</a:t>
            </a:r>
            <a:r>
              <a:rPr lang="uk-UA" sz="2000" b="1" dirty="0">
                <a:cs typeface="Arial" pitchFamily="34" charset="0"/>
              </a:rPr>
              <a:t> </a:t>
            </a:r>
            <a:r>
              <a:rPr lang="uk-UA" sz="2000" b="1" dirty="0" err="1">
                <a:cs typeface="Arial" pitchFamily="34" charset="0"/>
              </a:rPr>
              <a:t>the</a:t>
            </a:r>
            <a:r>
              <a:rPr lang="uk-UA" sz="2000" b="1" dirty="0">
                <a:cs typeface="Arial" pitchFamily="34" charset="0"/>
              </a:rPr>
              <a:t> </a:t>
            </a:r>
            <a:r>
              <a:rPr lang="uk-UA" sz="2000" b="1" dirty="0" err="1">
                <a:cs typeface="Arial" pitchFamily="34" charset="0"/>
              </a:rPr>
              <a:t>area</a:t>
            </a:r>
            <a:r>
              <a:rPr lang="uk-UA" sz="2000" b="1" dirty="0">
                <a:cs typeface="Arial" pitchFamily="34" charset="0"/>
              </a:rPr>
              <a:t> </a:t>
            </a:r>
            <a:r>
              <a:rPr lang="uk-UA" sz="2000" b="1" dirty="0" err="1">
                <a:cs typeface="Arial" pitchFamily="34" charset="0"/>
              </a:rPr>
              <a:t>of</a:t>
            </a:r>
            <a:r>
              <a:rPr lang="uk-UA" sz="2000" b="1" dirty="0">
                <a:cs typeface="Arial" pitchFamily="34" charset="0"/>
              </a:rPr>
              <a:t> </a:t>
            </a:r>
            <a:r>
              <a:rPr lang="uk-UA" sz="2000" b="1" dirty="0" err="1">
                <a:cs typeface="Arial" pitchFamily="34" charset="0"/>
              </a:rPr>
              <a:t>the</a:t>
            </a:r>
            <a:r>
              <a:rPr lang="uk-UA" sz="2000" b="1" dirty="0">
                <a:cs typeface="Arial" pitchFamily="34" charset="0"/>
              </a:rPr>
              <a:t> </a:t>
            </a:r>
            <a:r>
              <a:rPr lang="uk-UA" sz="2000" b="1" dirty="0" err="1">
                <a:cs typeface="Arial" pitchFamily="34" charset="0"/>
              </a:rPr>
              <a:t>ends</a:t>
            </a:r>
            <a:r>
              <a:rPr lang="uk-UA" sz="2000" b="1" dirty="0">
                <a:cs typeface="Arial" pitchFamily="34" charset="0"/>
              </a:rPr>
              <a:t> </a:t>
            </a:r>
            <a:r>
              <a:rPr lang="uk-UA" sz="2000" b="1" dirty="0" err="1">
                <a:cs typeface="Arial" pitchFamily="34" charset="0"/>
              </a:rPr>
              <a:t>of</a:t>
            </a:r>
            <a:r>
              <a:rPr lang="uk-UA" sz="2000" b="1" dirty="0">
                <a:cs typeface="Arial" pitchFamily="34" charset="0"/>
              </a:rPr>
              <a:t> </a:t>
            </a:r>
            <a:r>
              <a:rPr lang="uk-UA" sz="2000" b="1" dirty="0" err="1">
                <a:cs typeface="Arial" pitchFamily="34" charset="0"/>
              </a:rPr>
              <a:t>the</a:t>
            </a:r>
            <a:r>
              <a:rPr lang="uk-UA" sz="2000" b="1" dirty="0">
                <a:cs typeface="Arial" pitchFamily="34" charset="0"/>
              </a:rPr>
              <a:t> </a:t>
            </a:r>
            <a:r>
              <a:rPr lang="uk-UA" sz="2000" b="1" dirty="0" err="1">
                <a:cs typeface="Arial" pitchFamily="34" charset="0"/>
              </a:rPr>
              <a:t>afferent</a:t>
            </a:r>
            <a:r>
              <a:rPr lang="uk-UA" sz="2000" b="1" dirty="0">
                <a:cs typeface="Arial" pitchFamily="34" charset="0"/>
              </a:rPr>
              <a:t> (</a:t>
            </a:r>
            <a:r>
              <a:rPr lang="uk-UA" sz="2000" b="1" dirty="0" err="1">
                <a:cs typeface="Arial" pitchFamily="34" charset="0"/>
              </a:rPr>
              <a:t>sensitive</a:t>
            </a:r>
            <a:r>
              <a:rPr lang="uk-UA" sz="2000" b="1" dirty="0">
                <a:cs typeface="Arial" pitchFamily="34" charset="0"/>
              </a:rPr>
              <a:t>) </a:t>
            </a:r>
            <a:r>
              <a:rPr lang="uk-UA" sz="2000" b="1" dirty="0" err="1">
                <a:cs typeface="Arial" pitchFamily="34" charset="0"/>
              </a:rPr>
              <a:t>nerves</a:t>
            </a:r>
            <a:r>
              <a:rPr lang="uk-UA" sz="2000" b="1" dirty="0">
                <a:cs typeface="Arial" pitchFamily="34" charset="0"/>
              </a:rPr>
              <a:t> </a:t>
            </a:r>
            <a:r>
              <a:rPr lang="uk-UA" sz="2000" b="1" dirty="0" err="1">
                <a:cs typeface="Arial" pitchFamily="34" charset="0"/>
              </a:rPr>
              <a:t>are</a:t>
            </a:r>
            <a:r>
              <a:rPr lang="uk-UA" sz="2000" b="1" dirty="0">
                <a:cs typeface="Arial" pitchFamily="34" charset="0"/>
              </a:rPr>
              <a:t> </a:t>
            </a:r>
            <a:r>
              <a:rPr lang="uk-UA" sz="2000" b="1" dirty="0" err="1">
                <a:cs typeface="Arial" pitchFamily="34" charset="0"/>
              </a:rPr>
              <a:t>divided</a:t>
            </a:r>
            <a:r>
              <a:rPr lang="uk-UA" sz="2000" b="1" dirty="0">
                <a:cs typeface="Arial" pitchFamily="34" charset="0"/>
              </a:rPr>
              <a:t> </a:t>
            </a:r>
            <a:r>
              <a:rPr lang="uk-UA" sz="2000" b="1" dirty="0" err="1">
                <a:cs typeface="Arial" pitchFamily="34" charset="0"/>
              </a:rPr>
              <a:t>into</a:t>
            </a:r>
            <a:r>
              <a:rPr lang="uk-UA" sz="2000" b="1" dirty="0">
                <a:cs typeface="Arial" pitchFamily="34" charset="0"/>
              </a:rPr>
              <a:t> </a:t>
            </a:r>
            <a:r>
              <a:rPr lang="uk-UA" sz="2000" b="1" dirty="0" err="1">
                <a:cs typeface="Arial" pitchFamily="34" charset="0"/>
              </a:rPr>
              <a:t>two</a:t>
            </a:r>
            <a:r>
              <a:rPr lang="uk-UA" sz="2000" b="1" dirty="0">
                <a:cs typeface="Arial" pitchFamily="34" charset="0"/>
              </a:rPr>
              <a:t> </a:t>
            </a:r>
            <a:r>
              <a:rPr lang="uk-UA" sz="2000" b="1" dirty="0" err="1">
                <a:cs typeface="Arial" pitchFamily="34" charset="0"/>
              </a:rPr>
              <a:t>groups</a:t>
            </a:r>
            <a:r>
              <a:rPr lang="uk-UA" sz="2000" b="1" dirty="0">
                <a:cs typeface="Arial" pitchFamily="34" charset="0"/>
              </a:rPr>
              <a:t>:</a:t>
            </a:r>
            <a:endParaRPr lang="ru-RU" sz="2000" b="1" dirty="0">
              <a:cs typeface="Arial" pitchFamily="34" charset="0"/>
            </a:endParaRPr>
          </a:p>
          <a:p>
            <a:pPr lvl="0" algn="just"/>
            <a:r>
              <a:rPr lang="uk-UA" sz="2000" b="1" dirty="0">
                <a:cs typeface="Arial" pitchFamily="34" charset="0"/>
              </a:rPr>
              <a:t> </a:t>
            </a:r>
            <a:r>
              <a:rPr lang="uk-UA" sz="2000" b="1" dirty="0" err="1">
                <a:cs typeface="Arial" pitchFamily="34" charset="0"/>
              </a:rPr>
              <a:t>Means</a:t>
            </a:r>
            <a:r>
              <a:rPr lang="uk-UA" sz="2000" b="1" dirty="0">
                <a:cs typeface="Arial" pitchFamily="34" charset="0"/>
              </a:rPr>
              <a:t> </a:t>
            </a:r>
            <a:r>
              <a:rPr lang="uk-UA" sz="2000" b="1" dirty="0" err="1">
                <a:cs typeface="Arial" pitchFamily="34" charset="0"/>
              </a:rPr>
              <a:t>that</a:t>
            </a:r>
            <a:r>
              <a:rPr lang="uk-UA" sz="2000" b="1" dirty="0">
                <a:cs typeface="Arial" pitchFamily="34" charset="0"/>
              </a:rPr>
              <a:t> </a:t>
            </a:r>
            <a:r>
              <a:rPr lang="uk-UA" sz="2000" b="1" dirty="0" err="1">
                <a:cs typeface="Arial" pitchFamily="34" charset="0"/>
              </a:rPr>
              <a:t>reduce</a:t>
            </a:r>
            <a:r>
              <a:rPr lang="uk-UA" sz="2000" b="1" dirty="0">
                <a:cs typeface="Arial" pitchFamily="34" charset="0"/>
              </a:rPr>
              <a:t> </a:t>
            </a:r>
            <a:r>
              <a:rPr lang="uk-UA" sz="2000" b="1" dirty="0" err="1">
                <a:cs typeface="Arial" pitchFamily="34" charset="0"/>
              </a:rPr>
              <a:t>the</a:t>
            </a:r>
            <a:r>
              <a:rPr lang="uk-UA" sz="2000" b="1" dirty="0">
                <a:cs typeface="Arial" pitchFamily="34" charset="0"/>
              </a:rPr>
              <a:t> </a:t>
            </a:r>
            <a:r>
              <a:rPr lang="uk-UA" sz="2000" b="1" dirty="0" err="1">
                <a:cs typeface="Arial" pitchFamily="34" charset="0"/>
              </a:rPr>
              <a:t>sensitivity</a:t>
            </a:r>
            <a:r>
              <a:rPr lang="uk-UA" sz="2000" b="1" dirty="0">
                <a:cs typeface="Arial" pitchFamily="34" charset="0"/>
              </a:rPr>
              <a:t> </a:t>
            </a:r>
            <a:r>
              <a:rPr lang="uk-UA" sz="2000" b="1" dirty="0" err="1">
                <a:cs typeface="Arial" pitchFamily="34" charset="0"/>
              </a:rPr>
              <a:t>of</a:t>
            </a:r>
            <a:r>
              <a:rPr lang="uk-UA" sz="2000" b="1" dirty="0">
                <a:cs typeface="Arial" pitchFamily="34" charset="0"/>
              </a:rPr>
              <a:t> </a:t>
            </a:r>
            <a:r>
              <a:rPr lang="uk-UA" sz="2000" b="1" dirty="0" err="1">
                <a:cs typeface="Arial" pitchFamily="34" charset="0"/>
              </a:rPr>
              <a:t>the</a:t>
            </a:r>
            <a:r>
              <a:rPr lang="uk-UA" sz="2000" b="1" dirty="0">
                <a:cs typeface="Arial" pitchFamily="34" charset="0"/>
              </a:rPr>
              <a:t> </a:t>
            </a:r>
            <a:r>
              <a:rPr lang="uk-UA" sz="2000" b="1" dirty="0" err="1">
                <a:cs typeface="Arial" pitchFamily="34" charset="0"/>
              </a:rPr>
              <a:t>afferent</a:t>
            </a:r>
            <a:r>
              <a:rPr lang="uk-UA" sz="2000" b="1" dirty="0">
                <a:cs typeface="Arial" pitchFamily="34" charset="0"/>
              </a:rPr>
              <a:t> </a:t>
            </a:r>
            <a:r>
              <a:rPr lang="uk-UA" sz="2000" b="1" dirty="0" err="1">
                <a:cs typeface="Arial" pitchFamily="34" charset="0"/>
              </a:rPr>
              <a:t>nerve</a:t>
            </a:r>
            <a:r>
              <a:rPr lang="uk-UA" sz="2000" b="1" dirty="0">
                <a:cs typeface="Arial" pitchFamily="34" charset="0"/>
              </a:rPr>
              <a:t> </a:t>
            </a:r>
            <a:r>
              <a:rPr lang="uk-UA" sz="2000" b="1" dirty="0" err="1">
                <a:cs typeface="Arial" pitchFamily="34" charset="0"/>
              </a:rPr>
              <a:t>endings</a:t>
            </a:r>
            <a:r>
              <a:rPr lang="uk-UA" sz="2000" b="1" dirty="0">
                <a:cs typeface="Arial" pitchFamily="34" charset="0"/>
              </a:rPr>
              <a:t> </a:t>
            </a:r>
            <a:r>
              <a:rPr lang="uk-UA" sz="2000" b="1" dirty="0" err="1">
                <a:cs typeface="Arial" pitchFamily="34" charset="0"/>
              </a:rPr>
              <a:t>or</a:t>
            </a:r>
            <a:r>
              <a:rPr lang="uk-UA" sz="2000" b="1" dirty="0">
                <a:cs typeface="Arial" pitchFamily="34" charset="0"/>
              </a:rPr>
              <a:t> </a:t>
            </a:r>
            <a:r>
              <a:rPr lang="uk-UA" sz="2000" b="1" dirty="0" err="1">
                <a:cs typeface="Arial" pitchFamily="34" charset="0"/>
              </a:rPr>
              <a:t>protect</a:t>
            </a:r>
            <a:r>
              <a:rPr lang="uk-UA" sz="2000" b="1" dirty="0">
                <a:cs typeface="Arial" pitchFamily="34" charset="0"/>
              </a:rPr>
              <a:t> </a:t>
            </a:r>
            <a:r>
              <a:rPr lang="uk-UA" sz="2000" b="1" dirty="0" err="1">
                <a:cs typeface="Arial" pitchFamily="34" charset="0"/>
              </a:rPr>
              <a:t>them</a:t>
            </a:r>
            <a:r>
              <a:rPr lang="uk-UA" sz="2000" b="1" dirty="0">
                <a:cs typeface="Arial" pitchFamily="34" charset="0"/>
              </a:rPr>
              <a:t> </a:t>
            </a:r>
            <a:r>
              <a:rPr lang="uk-UA" sz="2000" b="1" dirty="0" err="1">
                <a:cs typeface="Arial" pitchFamily="34" charset="0"/>
              </a:rPr>
              <a:t>from</a:t>
            </a:r>
            <a:r>
              <a:rPr lang="uk-UA" sz="2000" b="1" dirty="0">
                <a:cs typeface="Arial" pitchFamily="34" charset="0"/>
              </a:rPr>
              <a:t> </a:t>
            </a:r>
            <a:r>
              <a:rPr lang="uk-UA" sz="2000" b="1" dirty="0" err="1">
                <a:cs typeface="Arial" pitchFamily="34" charset="0"/>
              </a:rPr>
              <a:t>the</a:t>
            </a:r>
            <a:r>
              <a:rPr lang="uk-UA" sz="2000" b="1" dirty="0">
                <a:cs typeface="Arial" pitchFamily="34" charset="0"/>
              </a:rPr>
              <a:t> </a:t>
            </a:r>
            <a:r>
              <a:rPr lang="uk-UA" sz="2000" b="1" dirty="0" err="1">
                <a:cs typeface="Arial" pitchFamily="34" charset="0"/>
              </a:rPr>
              <a:t>irritating</a:t>
            </a:r>
            <a:r>
              <a:rPr lang="uk-UA" sz="2000" b="1" dirty="0">
                <a:cs typeface="Arial" pitchFamily="34" charset="0"/>
              </a:rPr>
              <a:t> </a:t>
            </a:r>
            <a:r>
              <a:rPr lang="uk-UA" sz="2000" b="1" dirty="0" err="1">
                <a:cs typeface="Arial" pitchFamily="34" charset="0"/>
              </a:rPr>
              <a:t>effects</a:t>
            </a:r>
            <a:r>
              <a:rPr lang="uk-UA" sz="2000" b="1" dirty="0">
                <a:cs typeface="Arial" pitchFamily="34" charset="0"/>
              </a:rPr>
              <a:t> </a:t>
            </a:r>
            <a:r>
              <a:rPr lang="uk-UA" sz="2000" b="1" dirty="0" err="1">
                <a:cs typeface="Arial" pitchFamily="34" charset="0"/>
              </a:rPr>
              <a:t>of</a:t>
            </a:r>
            <a:r>
              <a:rPr lang="uk-UA" sz="2000" b="1" dirty="0">
                <a:cs typeface="Arial" pitchFamily="34" charset="0"/>
              </a:rPr>
              <a:t> </a:t>
            </a:r>
            <a:r>
              <a:rPr lang="uk-UA" sz="2000" b="1" dirty="0" err="1">
                <a:cs typeface="Arial" pitchFamily="34" charset="0"/>
              </a:rPr>
              <a:t>various</a:t>
            </a:r>
            <a:r>
              <a:rPr lang="uk-UA" sz="2000" b="1" dirty="0">
                <a:cs typeface="Arial" pitchFamily="34" charset="0"/>
              </a:rPr>
              <a:t> </a:t>
            </a:r>
            <a:r>
              <a:rPr lang="uk-UA" sz="2000" b="1" dirty="0" err="1">
                <a:cs typeface="Arial" pitchFamily="34" charset="0"/>
              </a:rPr>
              <a:t>agents</a:t>
            </a:r>
            <a:r>
              <a:rPr lang="uk-UA" sz="2000" b="1" dirty="0">
                <a:cs typeface="Arial" pitchFamily="34" charset="0"/>
              </a:rPr>
              <a:t>:</a:t>
            </a:r>
            <a:endParaRPr lang="ru-RU" sz="2000" b="1" dirty="0">
              <a:cs typeface="Arial" pitchFamily="34" charset="0"/>
            </a:endParaRPr>
          </a:p>
          <a:p>
            <a:pPr lvl="0" algn="just"/>
            <a:r>
              <a:rPr lang="uk-UA" sz="2000" b="1" dirty="0">
                <a:cs typeface="Arial" pitchFamily="34" charset="0"/>
              </a:rPr>
              <a:t> </a:t>
            </a:r>
            <a:r>
              <a:rPr lang="uk-UA" sz="2000" b="1" dirty="0" err="1">
                <a:cs typeface="Arial" pitchFamily="34" charset="0"/>
              </a:rPr>
              <a:t>means</a:t>
            </a:r>
            <a:r>
              <a:rPr lang="uk-UA" sz="2000" b="1" dirty="0">
                <a:cs typeface="Arial" pitchFamily="34" charset="0"/>
              </a:rPr>
              <a:t> </a:t>
            </a:r>
            <a:r>
              <a:rPr lang="uk-UA" sz="2000" b="1" dirty="0" err="1">
                <a:cs typeface="Arial" pitchFamily="34" charset="0"/>
              </a:rPr>
              <a:t>for</a:t>
            </a:r>
            <a:r>
              <a:rPr lang="uk-UA" sz="2000" b="1" dirty="0">
                <a:cs typeface="Arial" pitchFamily="34" charset="0"/>
              </a:rPr>
              <a:t> </a:t>
            </a:r>
            <a:r>
              <a:rPr lang="uk-UA" sz="2000" b="1" dirty="0" err="1">
                <a:cs typeface="Arial" pitchFamily="34" charset="0"/>
              </a:rPr>
              <a:t>local</a:t>
            </a:r>
            <a:r>
              <a:rPr lang="uk-UA" sz="2000" b="1" dirty="0">
                <a:cs typeface="Arial" pitchFamily="34" charset="0"/>
              </a:rPr>
              <a:t> </a:t>
            </a:r>
            <a:r>
              <a:rPr lang="uk-UA" sz="2000" b="1" dirty="0" err="1">
                <a:cs typeface="Arial" pitchFamily="34" charset="0"/>
              </a:rPr>
              <a:t>anesthesia</a:t>
            </a:r>
            <a:r>
              <a:rPr lang="uk-UA" sz="2000" b="1" dirty="0">
                <a:cs typeface="Arial" pitchFamily="34" charset="0"/>
              </a:rPr>
              <a:t>;</a:t>
            </a:r>
            <a:endParaRPr lang="ru-RU" sz="2000" b="1" dirty="0">
              <a:cs typeface="Arial" pitchFamily="34" charset="0"/>
            </a:endParaRPr>
          </a:p>
          <a:p>
            <a:pPr lvl="0" algn="just"/>
            <a:r>
              <a:rPr lang="uk-UA" sz="2000" b="1" dirty="0">
                <a:cs typeface="Arial" pitchFamily="34" charset="0"/>
              </a:rPr>
              <a:t> </a:t>
            </a:r>
            <a:r>
              <a:rPr lang="uk-UA" sz="2000" b="1" dirty="0" err="1">
                <a:cs typeface="Arial" pitchFamily="34" charset="0"/>
              </a:rPr>
              <a:t>adsorbents</a:t>
            </a:r>
            <a:r>
              <a:rPr lang="uk-UA" sz="2000" b="1" dirty="0">
                <a:cs typeface="Arial" pitchFamily="34" charset="0"/>
              </a:rPr>
              <a:t>;</a:t>
            </a:r>
            <a:endParaRPr lang="ru-RU" sz="2000" b="1" dirty="0">
              <a:cs typeface="Arial" pitchFamily="34" charset="0"/>
            </a:endParaRPr>
          </a:p>
          <a:p>
            <a:pPr lvl="0" algn="just"/>
            <a:r>
              <a:rPr lang="uk-UA" sz="2000" b="1" dirty="0">
                <a:cs typeface="Arial" pitchFamily="34" charset="0"/>
              </a:rPr>
              <a:t> </a:t>
            </a:r>
            <a:r>
              <a:rPr lang="uk-UA" sz="2000" b="1" dirty="0" err="1">
                <a:cs typeface="Arial" pitchFamily="34" charset="0"/>
              </a:rPr>
              <a:t>enveloping</a:t>
            </a:r>
            <a:r>
              <a:rPr lang="uk-UA" sz="2000" b="1" dirty="0">
                <a:cs typeface="Arial" pitchFamily="34" charset="0"/>
              </a:rPr>
              <a:t>;</a:t>
            </a:r>
            <a:endParaRPr lang="ru-RU" sz="2000" b="1" dirty="0">
              <a:cs typeface="Arial" pitchFamily="34" charset="0"/>
            </a:endParaRPr>
          </a:p>
          <a:p>
            <a:pPr lvl="0" algn="just"/>
            <a:r>
              <a:rPr lang="uk-UA" sz="2000" b="1" dirty="0">
                <a:cs typeface="Arial" pitchFamily="34" charset="0"/>
              </a:rPr>
              <a:t> </a:t>
            </a:r>
            <a:r>
              <a:rPr lang="uk-UA" sz="2000" b="1" dirty="0" err="1">
                <a:cs typeface="Arial" pitchFamily="34" charset="0"/>
              </a:rPr>
              <a:t>emollients</a:t>
            </a:r>
            <a:r>
              <a:rPr lang="uk-UA" sz="2000" b="1" dirty="0">
                <a:cs typeface="Arial" pitchFamily="34" charset="0"/>
              </a:rPr>
              <a:t>;</a:t>
            </a:r>
            <a:endParaRPr lang="ru-RU" sz="2000" b="1" dirty="0">
              <a:cs typeface="Arial" pitchFamily="34" charset="0"/>
            </a:endParaRPr>
          </a:p>
          <a:p>
            <a:pPr lvl="0" algn="just"/>
            <a:r>
              <a:rPr lang="uk-UA" sz="2000" b="1" dirty="0">
                <a:cs typeface="Arial" pitchFamily="34" charset="0"/>
              </a:rPr>
              <a:t> </a:t>
            </a:r>
            <a:r>
              <a:rPr lang="uk-UA" sz="2000" b="1" dirty="0" err="1">
                <a:cs typeface="Arial" pitchFamily="34" charset="0"/>
              </a:rPr>
              <a:t>binders</a:t>
            </a:r>
            <a:r>
              <a:rPr lang="uk-UA" sz="2000" b="1" dirty="0">
                <a:cs typeface="Arial" pitchFamily="34" charset="0"/>
              </a:rPr>
              <a:t>.</a:t>
            </a:r>
            <a:endParaRPr lang="ru-RU" sz="2000" b="1" dirty="0">
              <a:cs typeface="Arial" pitchFamily="34" charset="0"/>
            </a:endParaRPr>
          </a:p>
          <a:p>
            <a:pPr lvl="0" algn="just"/>
            <a:r>
              <a:rPr lang="uk-UA" sz="2000" b="1" dirty="0">
                <a:cs typeface="Arial" pitchFamily="34" charset="0"/>
              </a:rPr>
              <a:t> </a:t>
            </a:r>
            <a:r>
              <a:rPr lang="uk-UA" sz="2000" b="1" dirty="0" err="1">
                <a:cs typeface="Arial" pitchFamily="34" charset="0"/>
              </a:rPr>
              <a:t>Means</a:t>
            </a:r>
            <a:r>
              <a:rPr lang="uk-UA" sz="2000" b="1" dirty="0">
                <a:cs typeface="Arial" pitchFamily="34" charset="0"/>
              </a:rPr>
              <a:t> </a:t>
            </a:r>
            <a:r>
              <a:rPr lang="uk-UA" sz="2000" b="1" dirty="0" err="1">
                <a:cs typeface="Arial" pitchFamily="34" charset="0"/>
              </a:rPr>
              <a:t>that</a:t>
            </a:r>
            <a:r>
              <a:rPr lang="uk-UA" sz="2000" b="1" dirty="0">
                <a:cs typeface="Arial" pitchFamily="34" charset="0"/>
              </a:rPr>
              <a:t> </a:t>
            </a:r>
            <a:r>
              <a:rPr lang="uk-UA" sz="2000" b="1" dirty="0" err="1">
                <a:cs typeface="Arial" pitchFamily="34" charset="0"/>
              </a:rPr>
              <a:t>stimulate</a:t>
            </a:r>
            <a:r>
              <a:rPr lang="uk-UA" sz="2000" b="1" dirty="0">
                <a:cs typeface="Arial" pitchFamily="34" charset="0"/>
              </a:rPr>
              <a:t> </a:t>
            </a:r>
            <a:r>
              <a:rPr lang="uk-UA" sz="2000" b="1" dirty="0" err="1">
                <a:cs typeface="Arial" pitchFamily="34" charset="0"/>
              </a:rPr>
              <a:t>the</a:t>
            </a:r>
            <a:r>
              <a:rPr lang="uk-UA" sz="2000" b="1" dirty="0">
                <a:cs typeface="Arial" pitchFamily="34" charset="0"/>
              </a:rPr>
              <a:t> </a:t>
            </a:r>
            <a:r>
              <a:rPr lang="uk-UA" sz="2000" b="1" dirty="0" err="1">
                <a:cs typeface="Arial" pitchFamily="34" charset="0"/>
              </a:rPr>
              <a:t>termination</a:t>
            </a:r>
            <a:r>
              <a:rPr lang="uk-UA" sz="2000" b="1" dirty="0">
                <a:cs typeface="Arial" pitchFamily="34" charset="0"/>
              </a:rPr>
              <a:t> </a:t>
            </a:r>
            <a:r>
              <a:rPr lang="uk-UA" sz="2000" b="1" dirty="0" err="1">
                <a:cs typeface="Arial" pitchFamily="34" charset="0"/>
              </a:rPr>
              <a:t>of</a:t>
            </a:r>
            <a:r>
              <a:rPr lang="uk-UA" sz="2000" b="1" dirty="0">
                <a:cs typeface="Arial" pitchFamily="34" charset="0"/>
              </a:rPr>
              <a:t> </a:t>
            </a:r>
            <a:r>
              <a:rPr lang="uk-UA" sz="2000" b="1" dirty="0" err="1">
                <a:cs typeface="Arial" pitchFamily="34" charset="0"/>
              </a:rPr>
              <a:t>afferent</a:t>
            </a:r>
            <a:r>
              <a:rPr lang="uk-UA" sz="2000" b="1" dirty="0">
                <a:cs typeface="Arial" pitchFamily="34" charset="0"/>
              </a:rPr>
              <a:t> </a:t>
            </a:r>
            <a:r>
              <a:rPr lang="uk-UA" sz="2000" b="1" dirty="0" err="1">
                <a:cs typeface="Arial" pitchFamily="34" charset="0"/>
              </a:rPr>
              <a:t>nerves</a:t>
            </a:r>
            <a:r>
              <a:rPr lang="uk-UA" sz="2000" b="1" dirty="0">
                <a:cs typeface="Arial" pitchFamily="34" charset="0"/>
              </a:rPr>
              <a:t>:</a:t>
            </a:r>
            <a:endParaRPr lang="ru-RU" sz="2000" b="1" dirty="0">
              <a:cs typeface="Arial" pitchFamily="34" charset="0"/>
            </a:endParaRPr>
          </a:p>
          <a:p>
            <a:pPr lvl="0" algn="just"/>
            <a:r>
              <a:rPr lang="uk-UA" sz="2000" b="1" dirty="0">
                <a:cs typeface="Arial" pitchFamily="34" charset="0"/>
              </a:rPr>
              <a:t> </a:t>
            </a:r>
            <a:r>
              <a:rPr lang="uk-UA" sz="2000" b="1" dirty="0" err="1">
                <a:cs typeface="Arial" pitchFamily="34" charset="0"/>
              </a:rPr>
              <a:t>irritants</a:t>
            </a:r>
            <a:r>
              <a:rPr lang="uk-UA" sz="2000" b="1" dirty="0">
                <a:cs typeface="Arial" pitchFamily="34" charset="0"/>
              </a:rPr>
              <a:t>;</a:t>
            </a:r>
            <a:endParaRPr lang="ru-RU" sz="2000" b="1" dirty="0">
              <a:cs typeface="Arial" pitchFamily="34" charset="0"/>
            </a:endParaRPr>
          </a:p>
          <a:p>
            <a:pPr lvl="0" algn="just"/>
            <a:r>
              <a:rPr lang="uk-UA" sz="2000" b="1" dirty="0">
                <a:cs typeface="Arial" pitchFamily="34" charset="0"/>
              </a:rPr>
              <a:t> </a:t>
            </a:r>
            <a:r>
              <a:rPr lang="uk-UA" sz="2000" b="1" dirty="0" err="1">
                <a:cs typeface="Arial" pitchFamily="34" charset="0"/>
              </a:rPr>
              <a:t>bitterness</a:t>
            </a:r>
            <a:r>
              <a:rPr lang="uk-UA" sz="2000" b="1" dirty="0">
                <a:cs typeface="Arial" pitchFamily="34" charset="0"/>
              </a:rPr>
              <a:t>;</a:t>
            </a:r>
            <a:endParaRPr lang="ru-RU" sz="2000" b="1" dirty="0">
              <a:cs typeface="Arial" pitchFamily="34" charset="0"/>
            </a:endParaRPr>
          </a:p>
          <a:p>
            <a:pPr lvl="0" algn="just"/>
            <a:r>
              <a:rPr lang="uk-UA" sz="2000" b="1" dirty="0">
                <a:cs typeface="Arial" pitchFamily="34" charset="0"/>
              </a:rPr>
              <a:t> </a:t>
            </a:r>
            <a:r>
              <a:rPr lang="uk-UA" sz="2000" b="1" dirty="0" err="1">
                <a:cs typeface="Arial" pitchFamily="34" charset="0"/>
              </a:rPr>
              <a:t>vomiting</a:t>
            </a:r>
            <a:r>
              <a:rPr lang="uk-UA" sz="2000" b="1" dirty="0">
                <a:cs typeface="Arial" pitchFamily="34" charset="0"/>
              </a:rPr>
              <a:t>;</a:t>
            </a:r>
            <a:endParaRPr lang="ru-RU" sz="2000" b="1" dirty="0">
              <a:cs typeface="Arial" pitchFamily="34" charset="0"/>
            </a:endParaRPr>
          </a:p>
          <a:p>
            <a:pPr lvl="0" algn="just"/>
            <a:r>
              <a:rPr lang="uk-UA" sz="2000" b="1" dirty="0">
                <a:cs typeface="Arial" pitchFamily="34" charset="0"/>
              </a:rPr>
              <a:t> </a:t>
            </a:r>
            <a:r>
              <a:rPr lang="uk-UA" sz="2000" b="1" dirty="0" err="1">
                <a:cs typeface="Arial" pitchFamily="34" charset="0"/>
              </a:rPr>
              <a:t>laxatives</a:t>
            </a:r>
            <a:r>
              <a:rPr lang="uk-UA" sz="2000" b="1" dirty="0">
                <a:cs typeface="Arial" pitchFamily="34" charset="0"/>
              </a:rPr>
              <a:t>;</a:t>
            </a:r>
            <a:endParaRPr lang="ru-RU" sz="2000" b="1" dirty="0">
              <a:cs typeface="Arial" pitchFamily="34" charset="0"/>
            </a:endParaRPr>
          </a:p>
          <a:p>
            <a:pPr lvl="0" algn="just"/>
            <a:r>
              <a:rPr lang="uk-UA" sz="2000" b="1" dirty="0">
                <a:cs typeface="Arial" pitchFamily="34" charset="0"/>
              </a:rPr>
              <a:t> </a:t>
            </a:r>
            <a:r>
              <a:rPr lang="uk-UA" sz="2000" b="1" dirty="0" err="1">
                <a:cs typeface="Arial" pitchFamily="34" charset="0"/>
              </a:rPr>
              <a:t>expectorants</a:t>
            </a:r>
            <a:r>
              <a:rPr lang="uk-UA" sz="2000" b="1" dirty="0">
                <a:cs typeface="Arial" pitchFamily="34" charset="0"/>
              </a:rPr>
              <a:t>.</a:t>
            </a:r>
            <a:endParaRPr lang="ru-RU" sz="2000" b="1" dirty="0">
              <a:cs typeface="Arial" pitchFamily="34" charset="0"/>
            </a:endParaRPr>
          </a:p>
          <a:p>
            <a:pPr algn="just"/>
            <a:endParaRPr lang="ru-RU" sz="2400" dirty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357166"/>
            <a:ext cx="8443914" cy="4525963"/>
          </a:xfrm>
        </p:spPr>
        <p:txBody>
          <a:bodyPr>
            <a:normAutofit fontScale="25000" lnSpcReduction="20000"/>
          </a:bodyPr>
          <a:lstStyle/>
          <a:p>
            <a:r>
              <a:rPr lang="uk-UA" b="1" dirty="0"/>
              <a:t> </a:t>
            </a:r>
            <a:endParaRPr lang="ru-RU" dirty="0"/>
          </a:p>
          <a:p>
            <a:pPr algn="ctr"/>
            <a:r>
              <a:rPr lang="uk-UA" sz="9600" b="1" dirty="0" err="1">
                <a:cs typeface="Arial" pitchFamily="34" charset="0"/>
              </a:rPr>
              <a:t>Drugs</a:t>
            </a:r>
            <a:r>
              <a:rPr lang="uk-UA" sz="9600" b="1" dirty="0">
                <a:cs typeface="Arial" pitchFamily="34" charset="0"/>
              </a:rPr>
              <a:t> </a:t>
            </a:r>
            <a:r>
              <a:rPr lang="uk-UA" sz="9600" b="1" dirty="0" err="1">
                <a:cs typeface="Arial" pitchFamily="34" charset="0"/>
              </a:rPr>
              <a:t>for</a:t>
            </a:r>
            <a:r>
              <a:rPr lang="uk-UA" sz="9600" b="1" dirty="0">
                <a:cs typeface="Arial" pitchFamily="34" charset="0"/>
              </a:rPr>
              <a:t> </a:t>
            </a:r>
            <a:r>
              <a:rPr lang="uk-UA" sz="9600" b="1" dirty="0" err="1">
                <a:cs typeface="Arial" pitchFamily="34" charset="0"/>
              </a:rPr>
              <a:t>local</a:t>
            </a:r>
            <a:r>
              <a:rPr lang="uk-UA" sz="9600" b="1" dirty="0">
                <a:cs typeface="Arial" pitchFamily="34" charset="0"/>
              </a:rPr>
              <a:t> </a:t>
            </a:r>
            <a:r>
              <a:rPr lang="uk-UA" sz="9600" b="1" dirty="0" err="1" smtClean="0">
                <a:cs typeface="Arial" pitchFamily="34" charset="0"/>
              </a:rPr>
              <a:t>anesthesia</a:t>
            </a:r>
            <a:endParaRPr lang="ru-RU" sz="9600" dirty="0">
              <a:cs typeface="Arial" pitchFamily="34" charset="0"/>
            </a:endParaRPr>
          </a:p>
          <a:p>
            <a:pPr algn="just"/>
            <a:r>
              <a:rPr lang="uk-UA" sz="9600" b="1" dirty="0" err="1">
                <a:cs typeface="Arial" pitchFamily="34" charset="0"/>
              </a:rPr>
              <a:t>Mechanism</a:t>
            </a:r>
            <a:r>
              <a:rPr lang="uk-UA" sz="9600" b="1" dirty="0">
                <a:cs typeface="Arial" pitchFamily="34" charset="0"/>
              </a:rPr>
              <a:t> </a:t>
            </a:r>
            <a:r>
              <a:rPr lang="uk-UA" sz="9600" b="1" dirty="0" err="1">
                <a:cs typeface="Arial" pitchFamily="34" charset="0"/>
              </a:rPr>
              <a:t>of</a:t>
            </a:r>
            <a:r>
              <a:rPr lang="uk-UA" sz="9600" b="1" dirty="0">
                <a:cs typeface="Arial" pitchFamily="34" charset="0"/>
              </a:rPr>
              <a:t> </a:t>
            </a:r>
            <a:r>
              <a:rPr lang="uk-UA" sz="9600" b="1" dirty="0" err="1">
                <a:cs typeface="Arial" pitchFamily="34" charset="0"/>
              </a:rPr>
              <a:t>action</a:t>
            </a:r>
            <a:r>
              <a:rPr lang="uk-UA" sz="9600" b="1" dirty="0">
                <a:cs typeface="Arial" pitchFamily="34" charset="0"/>
              </a:rPr>
              <a:t>.</a:t>
            </a:r>
            <a:r>
              <a:rPr lang="uk-UA" sz="9600" dirty="0">
                <a:cs typeface="Arial" pitchFamily="34" charset="0"/>
              </a:rPr>
              <a:t> </a:t>
            </a:r>
            <a:r>
              <a:rPr lang="uk-UA" sz="9600" dirty="0" err="1">
                <a:cs typeface="Arial" pitchFamily="34" charset="0"/>
              </a:rPr>
              <a:t>It</a:t>
            </a:r>
            <a:r>
              <a:rPr lang="uk-UA" sz="9600" dirty="0">
                <a:cs typeface="Arial" pitchFamily="34" charset="0"/>
              </a:rPr>
              <a:t> </a:t>
            </a:r>
            <a:r>
              <a:rPr lang="uk-UA" sz="9600" dirty="0" err="1">
                <a:cs typeface="Arial" pitchFamily="34" charset="0"/>
              </a:rPr>
              <a:t>is</a:t>
            </a:r>
            <a:r>
              <a:rPr lang="uk-UA" sz="9600" dirty="0">
                <a:cs typeface="Arial" pitchFamily="34" charset="0"/>
              </a:rPr>
              <a:t> </a:t>
            </a:r>
            <a:r>
              <a:rPr lang="uk-UA" sz="9600" dirty="0" err="1">
                <a:cs typeface="Arial" pitchFamily="34" charset="0"/>
              </a:rPr>
              <a:t>believed</a:t>
            </a:r>
            <a:r>
              <a:rPr lang="uk-UA" sz="9600" dirty="0">
                <a:cs typeface="Arial" pitchFamily="34" charset="0"/>
              </a:rPr>
              <a:t> </a:t>
            </a:r>
            <a:r>
              <a:rPr lang="uk-UA" sz="9600" dirty="0" err="1">
                <a:cs typeface="Arial" pitchFamily="34" charset="0"/>
              </a:rPr>
              <a:t>that</a:t>
            </a:r>
            <a:r>
              <a:rPr lang="uk-UA" sz="9600" dirty="0">
                <a:cs typeface="Arial" pitchFamily="34" charset="0"/>
              </a:rPr>
              <a:t> </a:t>
            </a:r>
            <a:r>
              <a:rPr lang="uk-UA" sz="9600" dirty="0" err="1">
                <a:cs typeface="Arial" pitchFamily="34" charset="0"/>
              </a:rPr>
              <a:t>they</a:t>
            </a:r>
            <a:r>
              <a:rPr lang="uk-UA" sz="9600" dirty="0">
                <a:cs typeface="Arial" pitchFamily="34" charset="0"/>
              </a:rPr>
              <a:t> </a:t>
            </a:r>
            <a:r>
              <a:rPr lang="uk-UA" sz="9600" dirty="0" err="1">
                <a:cs typeface="Arial" pitchFamily="34" charset="0"/>
              </a:rPr>
              <a:t>act</a:t>
            </a:r>
            <a:r>
              <a:rPr lang="uk-UA" sz="9600" dirty="0">
                <a:cs typeface="Arial" pitchFamily="34" charset="0"/>
              </a:rPr>
              <a:t> </a:t>
            </a:r>
            <a:r>
              <a:rPr lang="uk-UA" sz="9600" dirty="0" err="1">
                <a:cs typeface="Arial" pitchFamily="34" charset="0"/>
              </a:rPr>
              <a:t>on</a:t>
            </a:r>
            <a:r>
              <a:rPr lang="uk-UA" sz="9600" dirty="0">
                <a:cs typeface="Arial" pitchFamily="34" charset="0"/>
              </a:rPr>
              <a:t> </a:t>
            </a:r>
            <a:r>
              <a:rPr lang="uk-UA" sz="9600" dirty="0" err="1">
                <a:cs typeface="Arial" pitchFamily="34" charset="0"/>
              </a:rPr>
              <a:t>the</a:t>
            </a:r>
            <a:r>
              <a:rPr lang="uk-UA" sz="9600" dirty="0">
                <a:cs typeface="Arial" pitchFamily="34" charset="0"/>
              </a:rPr>
              <a:t> </a:t>
            </a:r>
            <a:r>
              <a:rPr lang="uk-UA" sz="9600" dirty="0" err="1">
                <a:cs typeface="Arial" pitchFamily="34" charset="0"/>
              </a:rPr>
              <a:t>membrane</a:t>
            </a:r>
            <a:r>
              <a:rPr lang="uk-UA" sz="9600" dirty="0">
                <a:cs typeface="Arial" pitchFamily="34" charset="0"/>
              </a:rPr>
              <a:t> </a:t>
            </a:r>
            <a:r>
              <a:rPr lang="uk-UA" sz="9600" dirty="0" err="1">
                <a:cs typeface="Arial" pitchFamily="34" charset="0"/>
              </a:rPr>
              <a:t>of</a:t>
            </a:r>
            <a:r>
              <a:rPr lang="uk-UA" sz="9600" dirty="0">
                <a:cs typeface="Arial" pitchFamily="34" charset="0"/>
              </a:rPr>
              <a:t> </a:t>
            </a:r>
            <a:r>
              <a:rPr lang="uk-UA" sz="9600" dirty="0" err="1">
                <a:cs typeface="Arial" pitchFamily="34" charset="0"/>
              </a:rPr>
              <a:t>nerve</a:t>
            </a:r>
            <a:r>
              <a:rPr lang="uk-UA" sz="9600" dirty="0">
                <a:cs typeface="Arial" pitchFamily="34" charset="0"/>
              </a:rPr>
              <a:t> </a:t>
            </a:r>
            <a:r>
              <a:rPr lang="uk-UA" sz="9600" dirty="0" err="1">
                <a:cs typeface="Arial" pitchFamily="34" charset="0"/>
              </a:rPr>
              <a:t>fibers</a:t>
            </a:r>
            <a:r>
              <a:rPr lang="uk-UA" sz="9600" dirty="0">
                <a:cs typeface="Arial" pitchFamily="34" charset="0"/>
              </a:rPr>
              <a:t>, </a:t>
            </a:r>
            <a:r>
              <a:rPr lang="uk-UA" sz="9600" dirty="0" err="1">
                <a:cs typeface="Arial" pitchFamily="34" charset="0"/>
              </a:rPr>
              <a:t>blocking</a:t>
            </a:r>
            <a:r>
              <a:rPr lang="uk-UA" sz="9600" dirty="0">
                <a:cs typeface="Arial" pitchFamily="34" charset="0"/>
              </a:rPr>
              <a:t> </a:t>
            </a:r>
            <a:r>
              <a:rPr lang="uk-UA" sz="9600" dirty="0" err="1">
                <a:cs typeface="Arial" pitchFamily="34" charset="0"/>
              </a:rPr>
              <a:t>sodium</a:t>
            </a:r>
            <a:r>
              <a:rPr lang="uk-UA" sz="9600" dirty="0">
                <a:cs typeface="Arial" pitchFamily="34" charset="0"/>
              </a:rPr>
              <a:t> </a:t>
            </a:r>
            <a:r>
              <a:rPr lang="uk-UA" sz="9600" dirty="0" err="1">
                <a:cs typeface="Arial" pitchFamily="34" charset="0"/>
              </a:rPr>
              <a:t>channels</a:t>
            </a:r>
            <a:r>
              <a:rPr lang="uk-UA" sz="9600" dirty="0">
                <a:cs typeface="Arial" pitchFamily="34" charset="0"/>
              </a:rPr>
              <a:t> </a:t>
            </a:r>
            <a:r>
              <a:rPr lang="uk-UA" sz="9600" dirty="0" err="1">
                <a:cs typeface="Arial" pitchFamily="34" charset="0"/>
              </a:rPr>
              <a:t>and</a:t>
            </a:r>
            <a:r>
              <a:rPr lang="uk-UA" sz="9600" dirty="0">
                <a:cs typeface="Arial" pitchFamily="34" charset="0"/>
              </a:rPr>
              <a:t>, </a:t>
            </a:r>
            <a:r>
              <a:rPr lang="uk-UA" sz="9600" dirty="0" err="1">
                <a:cs typeface="Arial" pitchFamily="34" charset="0"/>
              </a:rPr>
              <a:t>thus</a:t>
            </a:r>
            <a:r>
              <a:rPr lang="uk-UA" sz="9600" dirty="0">
                <a:cs typeface="Arial" pitchFamily="34" charset="0"/>
              </a:rPr>
              <a:t>, </a:t>
            </a:r>
            <a:r>
              <a:rPr lang="uk-UA" sz="9600" dirty="0" err="1">
                <a:cs typeface="Arial" pitchFamily="34" charset="0"/>
              </a:rPr>
              <a:t>block</a:t>
            </a:r>
            <a:r>
              <a:rPr lang="uk-UA" sz="9600" dirty="0">
                <a:cs typeface="Arial" pitchFamily="34" charset="0"/>
              </a:rPr>
              <a:t> </a:t>
            </a:r>
            <a:r>
              <a:rPr lang="uk-UA" sz="9600" dirty="0" err="1">
                <a:cs typeface="Arial" pitchFamily="34" charset="0"/>
              </a:rPr>
              <a:t>the</a:t>
            </a:r>
            <a:r>
              <a:rPr lang="uk-UA" sz="9600" dirty="0">
                <a:cs typeface="Arial" pitchFamily="34" charset="0"/>
              </a:rPr>
              <a:t> </a:t>
            </a:r>
            <a:r>
              <a:rPr lang="uk-UA" sz="9600" dirty="0" err="1">
                <a:cs typeface="Arial" pitchFamily="34" charset="0"/>
              </a:rPr>
              <a:t>conduction</a:t>
            </a:r>
            <a:r>
              <a:rPr lang="uk-UA" sz="9600" dirty="0">
                <a:cs typeface="Arial" pitchFamily="34" charset="0"/>
              </a:rPr>
              <a:t> </a:t>
            </a:r>
            <a:r>
              <a:rPr lang="uk-UA" sz="9600" dirty="0" err="1">
                <a:cs typeface="Arial" pitchFamily="34" charset="0"/>
              </a:rPr>
              <a:t>of</a:t>
            </a:r>
            <a:r>
              <a:rPr lang="uk-UA" sz="9600" dirty="0">
                <a:cs typeface="Arial" pitchFamily="34" charset="0"/>
              </a:rPr>
              <a:t> </a:t>
            </a:r>
            <a:r>
              <a:rPr lang="uk-UA" sz="9600" dirty="0" err="1">
                <a:cs typeface="Arial" pitchFamily="34" charset="0"/>
              </a:rPr>
              <a:t>impulses</a:t>
            </a:r>
            <a:r>
              <a:rPr lang="uk-UA" sz="9600" dirty="0">
                <a:cs typeface="Arial" pitchFamily="34" charset="0"/>
              </a:rPr>
              <a:t>.</a:t>
            </a:r>
            <a:endParaRPr lang="ru-RU" sz="9600" dirty="0">
              <a:cs typeface="Arial" pitchFamily="34" charset="0"/>
            </a:endParaRPr>
          </a:p>
          <a:p>
            <a:pPr algn="just"/>
            <a:r>
              <a:rPr lang="uk-UA" sz="9600" dirty="0" err="1">
                <a:cs typeface="Arial" pitchFamily="34" charset="0"/>
              </a:rPr>
              <a:t>The</a:t>
            </a:r>
            <a:r>
              <a:rPr lang="uk-UA" sz="9600" dirty="0">
                <a:cs typeface="Arial" pitchFamily="34" charset="0"/>
              </a:rPr>
              <a:t> </a:t>
            </a:r>
            <a:r>
              <a:rPr lang="uk-UA" sz="9600" dirty="0" err="1">
                <a:cs typeface="Arial" pitchFamily="34" charset="0"/>
              </a:rPr>
              <a:t>strength</a:t>
            </a:r>
            <a:r>
              <a:rPr lang="uk-UA" sz="9600" dirty="0">
                <a:cs typeface="Arial" pitchFamily="34" charset="0"/>
              </a:rPr>
              <a:t> </a:t>
            </a:r>
            <a:r>
              <a:rPr lang="uk-UA" sz="9600" dirty="0" err="1">
                <a:cs typeface="Arial" pitchFamily="34" charset="0"/>
              </a:rPr>
              <a:t>and</a:t>
            </a:r>
            <a:r>
              <a:rPr lang="uk-UA" sz="9600" dirty="0">
                <a:cs typeface="Arial" pitchFamily="34" charset="0"/>
              </a:rPr>
              <a:t> </a:t>
            </a:r>
            <a:r>
              <a:rPr lang="uk-UA" sz="9600" dirty="0" err="1">
                <a:cs typeface="Arial" pitchFamily="34" charset="0"/>
              </a:rPr>
              <a:t>duration</a:t>
            </a:r>
            <a:r>
              <a:rPr lang="uk-UA" sz="9600" dirty="0">
                <a:cs typeface="Arial" pitchFamily="34" charset="0"/>
              </a:rPr>
              <a:t> </a:t>
            </a:r>
            <a:r>
              <a:rPr lang="uk-UA" sz="9600" dirty="0" err="1">
                <a:cs typeface="Arial" pitchFamily="34" charset="0"/>
              </a:rPr>
              <a:t>of</a:t>
            </a:r>
            <a:r>
              <a:rPr lang="uk-UA" sz="9600" dirty="0">
                <a:cs typeface="Arial" pitchFamily="34" charset="0"/>
              </a:rPr>
              <a:t> </a:t>
            </a:r>
            <a:r>
              <a:rPr lang="uk-UA" sz="9600" dirty="0" err="1">
                <a:cs typeface="Arial" pitchFamily="34" charset="0"/>
              </a:rPr>
              <a:t>action</a:t>
            </a:r>
            <a:r>
              <a:rPr lang="uk-UA" sz="9600" dirty="0">
                <a:cs typeface="Arial" pitchFamily="34" charset="0"/>
              </a:rPr>
              <a:t> </a:t>
            </a:r>
            <a:r>
              <a:rPr lang="uk-UA" sz="9600" dirty="0" err="1">
                <a:cs typeface="Arial" pitchFamily="34" charset="0"/>
              </a:rPr>
              <a:t>of</a:t>
            </a:r>
            <a:r>
              <a:rPr lang="uk-UA" sz="9600" dirty="0">
                <a:cs typeface="Arial" pitchFamily="34" charset="0"/>
              </a:rPr>
              <a:t> </a:t>
            </a:r>
            <a:r>
              <a:rPr lang="uk-UA" sz="9600" dirty="0" err="1">
                <a:cs typeface="Arial" pitchFamily="34" charset="0"/>
              </a:rPr>
              <a:t>local</a:t>
            </a:r>
            <a:r>
              <a:rPr lang="uk-UA" sz="9600" dirty="0">
                <a:cs typeface="Arial" pitchFamily="34" charset="0"/>
              </a:rPr>
              <a:t> </a:t>
            </a:r>
            <a:r>
              <a:rPr lang="uk-UA" sz="9600" dirty="0" err="1">
                <a:cs typeface="Arial" pitchFamily="34" charset="0"/>
              </a:rPr>
              <a:t>anesthetics</a:t>
            </a:r>
            <a:r>
              <a:rPr lang="uk-UA" sz="9600" dirty="0">
                <a:cs typeface="Arial" pitchFamily="34" charset="0"/>
              </a:rPr>
              <a:t> </a:t>
            </a:r>
            <a:r>
              <a:rPr lang="uk-UA" sz="9600" dirty="0" err="1">
                <a:cs typeface="Arial" pitchFamily="34" charset="0"/>
              </a:rPr>
              <a:t>generally</a:t>
            </a:r>
            <a:r>
              <a:rPr lang="uk-UA" sz="9600" dirty="0">
                <a:cs typeface="Arial" pitchFamily="34" charset="0"/>
              </a:rPr>
              <a:t> </a:t>
            </a:r>
            <a:r>
              <a:rPr lang="uk-UA" sz="9600" dirty="0" err="1">
                <a:cs typeface="Arial" pitchFamily="34" charset="0"/>
              </a:rPr>
              <a:t>depend</a:t>
            </a:r>
            <a:r>
              <a:rPr lang="uk-UA" sz="9600" dirty="0">
                <a:cs typeface="Arial" pitchFamily="34" charset="0"/>
              </a:rPr>
              <a:t> </a:t>
            </a:r>
            <a:r>
              <a:rPr lang="uk-UA" sz="9600" dirty="0" err="1">
                <a:cs typeface="Arial" pitchFamily="34" charset="0"/>
              </a:rPr>
              <a:t>on</a:t>
            </a:r>
            <a:r>
              <a:rPr lang="uk-UA" sz="9600" dirty="0">
                <a:cs typeface="Arial" pitchFamily="34" charset="0"/>
              </a:rPr>
              <a:t> </a:t>
            </a:r>
            <a:r>
              <a:rPr lang="uk-UA" sz="9600" dirty="0" err="1">
                <a:cs typeface="Arial" pitchFamily="34" charset="0"/>
              </a:rPr>
              <a:t>the</a:t>
            </a:r>
            <a:r>
              <a:rPr lang="uk-UA" sz="9600" dirty="0">
                <a:cs typeface="Arial" pitchFamily="34" charset="0"/>
              </a:rPr>
              <a:t> </a:t>
            </a:r>
            <a:r>
              <a:rPr lang="uk-UA" sz="9600" dirty="0" err="1">
                <a:cs typeface="Arial" pitchFamily="34" charset="0"/>
              </a:rPr>
              <a:t>degree</a:t>
            </a:r>
            <a:r>
              <a:rPr lang="uk-UA" sz="9600" dirty="0">
                <a:cs typeface="Arial" pitchFamily="34" charset="0"/>
              </a:rPr>
              <a:t> </a:t>
            </a:r>
            <a:r>
              <a:rPr lang="uk-UA" sz="9600" dirty="0" err="1">
                <a:cs typeface="Arial" pitchFamily="34" charset="0"/>
              </a:rPr>
              <a:t>of</a:t>
            </a:r>
            <a:r>
              <a:rPr lang="uk-UA" sz="9600" dirty="0">
                <a:cs typeface="Arial" pitchFamily="34" charset="0"/>
              </a:rPr>
              <a:t> </a:t>
            </a:r>
            <a:r>
              <a:rPr lang="uk-UA" sz="9600" dirty="0" err="1">
                <a:cs typeface="Arial" pitchFamily="34" charset="0"/>
              </a:rPr>
              <a:t>their</a:t>
            </a:r>
            <a:r>
              <a:rPr lang="uk-UA" sz="9600" dirty="0">
                <a:cs typeface="Arial" pitchFamily="34" charset="0"/>
              </a:rPr>
              <a:t> </a:t>
            </a:r>
            <a:r>
              <a:rPr lang="uk-UA" sz="9600" dirty="0" err="1">
                <a:cs typeface="Arial" pitchFamily="34" charset="0"/>
              </a:rPr>
              <a:t>lipophilicity</a:t>
            </a:r>
            <a:r>
              <a:rPr lang="uk-UA" sz="9600" dirty="0">
                <a:cs typeface="Arial" pitchFamily="34" charset="0"/>
              </a:rPr>
              <a:t>, </a:t>
            </a:r>
            <a:r>
              <a:rPr lang="uk-UA" sz="9600" dirty="0" err="1">
                <a:cs typeface="Arial" pitchFamily="34" charset="0"/>
              </a:rPr>
              <a:t>because</a:t>
            </a:r>
            <a:r>
              <a:rPr lang="uk-UA" sz="9600" dirty="0">
                <a:cs typeface="Arial" pitchFamily="34" charset="0"/>
              </a:rPr>
              <a:t> </a:t>
            </a:r>
            <a:r>
              <a:rPr lang="uk-UA" sz="9600" dirty="0" err="1">
                <a:cs typeface="Arial" pitchFamily="34" charset="0"/>
              </a:rPr>
              <a:t>lipophilic</a:t>
            </a:r>
            <a:r>
              <a:rPr lang="uk-UA" sz="9600" dirty="0">
                <a:cs typeface="Arial" pitchFamily="34" charset="0"/>
              </a:rPr>
              <a:t> </a:t>
            </a:r>
            <a:r>
              <a:rPr lang="uk-UA" sz="9600" dirty="0" err="1">
                <a:cs typeface="Arial" pitchFamily="34" charset="0"/>
              </a:rPr>
              <a:t>compounds</a:t>
            </a:r>
            <a:r>
              <a:rPr lang="uk-UA" sz="9600" dirty="0">
                <a:cs typeface="Arial" pitchFamily="34" charset="0"/>
              </a:rPr>
              <a:t> </a:t>
            </a:r>
            <a:r>
              <a:rPr lang="uk-UA" sz="9600" dirty="0" err="1">
                <a:cs typeface="Arial" pitchFamily="34" charset="0"/>
              </a:rPr>
              <a:t>easily</a:t>
            </a:r>
            <a:r>
              <a:rPr lang="uk-UA" sz="9600" dirty="0">
                <a:cs typeface="Arial" pitchFamily="34" charset="0"/>
              </a:rPr>
              <a:t> </a:t>
            </a:r>
            <a:r>
              <a:rPr lang="uk-UA" sz="9600" dirty="0" err="1">
                <a:cs typeface="Arial" pitchFamily="34" charset="0"/>
              </a:rPr>
              <a:t>penetrate</a:t>
            </a:r>
            <a:r>
              <a:rPr lang="uk-UA" sz="9600" dirty="0">
                <a:cs typeface="Arial" pitchFamily="34" charset="0"/>
              </a:rPr>
              <a:t> </a:t>
            </a:r>
            <a:r>
              <a:rPr lang="uk-UA" sz="9600" dirty="0" err="1">
                <a:cs typeface="Arial" pitchFamily="34" charset="0"/>
              </a:rPr>
              <a:t>into</a:t>
            </a:r>
            <a:r>
              <a:rPr lang="uk-UA" sz="9600" dirty="0">
                <a:cs typeface="Arial" pitchFamily="34" charset="0"/>
              </a:rPr>
              <a:t> </a:t>
            </a:r>
            <a:r>
              <a:rPr lang="uk-UA" sz="9600" dirty="0" err="1">
                <a:cs typeface="Arial" pitchFamily="34" charset="0"/>
              </a:rPr>
              <a:t>cells</a:t>
            </a:r>
            <a:r>
              <a:rPr lang="uk-UA" sz="9600" dirty="0">
                <a:cs typeface="Arial" pitchFamily="34" charset="0"/>
              </a:rPr>
              <a:t>. </a:t>
            </a:r>
            <a:endParaRPr lang="ru-RU" sz="9600" dirty="0">
              <a:cs typeface="Arial" pitchFamily="34" charset="0"/>
            </a:endParaRPr>
          </a:p>
          <a:p>
            <a:pPr algn="just"/>
            <a:r>
              <a:rPr lang="uk-UA" sz="9600" dirty="0">
                <a:cs typeface="Arial" pitchFamily="34" charset="0"/>
              </a:rPr>
              <a:t> </a:t>
            </a:r>
            <a:endParaRPr lang="ru-RU" sz="9600" dirty="0">
              <a:cs typeface="Arial" pitchFamily="34" charset="0"/>
            </a:endParaRPr>
          </a:p>
          <a:p>
            <a:pPr algn="ctr"/>
            <a:r>
              <a:rPr lang="uk-UA" sz="9600" b="1" dirty="0" err="1">
                <a:cs typeface="Arial" pitchFamily="34" charset="0"/>
              </a:rPr>
              <a:t>Esters</a:t>
            </a:r>
            <a:r>
              <a:rPr lang="uk-UA" sz="9600" b="1" dirty="0">
                <a:cs typeface="Arial" pitchFamily="34" charset="0"/>
              </a:rPr>
              <a:t> </a:t>
            </a:r>
            <a:r>
              <a:rPr lang="uk-UA" sz="9600" b="1" dirty="0" err="1">
                <a:cs typeface="Arial" pitchFamily="34" charset="0"/>
              </a:rPr>
              <a:t>of</a:t>
            </a:r>
            <a:r>
              <a:rPr lang="uk-UA" sz="9600" b="1" dirty="0">
                <a:cs typeface="Arial" pitchFamily="34" charset="0"/>
              </a:rPr>
              <a:t> p-</a:t>
            </a:r>
            <a:r>
              <a:rPr lang="uk-UA" sz="9600" b="1" dirty="0" err="1">
                <a:cs typeface="Arial" pitchFamily="34" charset="0"/>
              </a:rPr>
              <a:t>aminobenzoic</a:t>
            </a:r>
            <a:r>
              <a:rPr lang="uk-UA" sz="9600" b="1" dirty="0">
                <a:cs typeface="Arial" pitchFamily="34" charset="0"/>
              </a:rPr>
              <a:t> </a:t>
            </a:r>
            <a:r>
              <a:rPr lang="uk-UA" sz="9600" b="1" dirty="0" err="1">
                <a:cs typeface="Arial" pitchFamily="34" charset="0"/>
              </a:rPr>
              <a:t>acid</a:t>
            </a:r>
            <a:endParaRPr lang="ru-RU" sz="9600" dirty="0">
              <a:cs typeface="Arial" pitchFamily="34" charset="0"/>
            </a:endParaRPr>
          </a:p>
          <a:p>
            <a:pPr algn="ctr"/>
            <a:r>
              <a:rPr lang="uk-UA" sz="9600" b="1" dirty="0" err="1">
                <a:cs typeface="Arial" pitchFamily="34" charset="0"/>
              </a:rPr>
              <a:t>Benzocaine</a:t>
            </a:r>
            <a:r>
              <a:rPr lang="uk-UA" sz="9600" b="1" dirty="0">
                <a:cs typeface="Arial" pitchFamily="34" charset="0"/>
              </a:rPr>
              <a:t> (</a:t>
            </a:r>
            <a:r>
              <a:rPr lang="uk-UA" sz="9600" b="1" dirty="0" err="1">
                <a:cs typeface="Arial" pitchFamily="34" charset="0"/>
              </a:rPr>
              <a:t>Anesthesia</a:t>
            </a:r>
            <a:r>
              <a:rPr lang="uk-UA" sz="9600" b="1" dirty="0">
                <a:cs typeface="Arial" pitchFamily="34" charset="0"/>
              </a:rPr>
              <a:t>)</a:t>
            </a:r>
            <a:r>
              <a:rPr lang="uk-UA" sz="9600" dirty="0">
                <a:cs typeface="Arial" pitchFamily="34" charset="0"/>
              </a:rPr>
              <a:t> </a:t>
            </a:r>
            <a:endParaRPr lang="uk-UA" sz="9600" dirty="0" smtClean="0">
              <a:cs typeface="Arial" pitchFamily="34" charset="0"/>
            </a:endParaRPr>
          </a:p>
          <a:p>
            <a:pPr algn="just"/>
            <a:endParaRPr lang="uk-UA" sz="9600" dirty="0">
              <a:cs typeface="Arial" pitchFamily="34" charset="0"/>
            </a:endParaRPr>
          </a:p>
          <a:p>
            <a:pPr algn="just">
              <a:buNone/>
            </a:pPr>
            <a:endParaRPr lang="ru-RU" sz="9600" dirty="0">
              <a:cs typeface="Arial" pitchFamily="34" charset="0"/>
            </a:endParaRPr>
          </a:p>
          <a:p>
            <a:pPr algn="just"/>
            <a:r>
              <a:rPr lang="uk-UA" sz="9600" b="1" dirty="0" err="1">
                <a:cs typeface="Arial" pitchFamily="34" charset="0"/>
              </a:rPr>
              <a:t>Synthesis</a:t>
            </a:r>
            <a:r>
              <a:rPr lang="uk-UA" sz="9600" b="1" dirty="0">
                <a:cs typeface="Arial" pitchFamily="34" charset="0"/>
              </a:rPr>
              <a:t>.</a:t>
            </a:r>
            <a:endParaRPr lang="ru-RU" sz="9600" dirty="0">
              <a:cs typeface="Arial" pitchFamily="34" charset="0"/>
            </a:endParaRPr>
          </a:p>
          <a:p>
            <a:pPr algn="just"/>
            <a:r>
              <a:rPr lang="uk-UA" sz="7200" b="1" dirty="0">
                <a:latin typeface="Arial" pitchFamily="34" charset="0"/>
                <a:cs typeface="Arial" pitchFamily="34" charset="0"/>
              </a:rPr>
              <a:t> </a:t>
            </a:r>
            <a:endParaRPr lang="ru-RU" sz="72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uk-UA" sz="7200" b="1" dirty="0">
                <a:latin typeface="Arial" pitchFamily="34" charset="0"/>
                <a:cs typeface="Arial" pitchFamily="34" charset="0"/>
              </a:rPr>
              <a:t> </a:t>
            </a:r>
            <a:endParaRPr lang="ru-RU" sz="7200" dirty="0"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14678" y="3857628"/>
            <a:ext cx="2257428" cy="78581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04" y="5072074"/>
            <a:ext cx="5357815" cy="135732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285728"/>
            <a:ext cx="8229600" cy="4525963"/>
          </a:xfrm>
        </p:spPr>
        <p:txBody>
          <a:bodyPr>
            <a:normAutofit fontScale="85000" lnSpcReduction="20000"/>
          </a:bodyPr>
          <a:lstStyle/>
          <a:p>
            <a:r>
              <a:rPr lang="uk-UA" b="1" dirty="0" err="1"/>
              <a:t>Identification</a:t>
            </a:r>
            <a:r>
              <a:rPr lang="uk-UA" b="1" dirty="0"/>
              <a:t>.</a:t>
            </a:r>
            <a:endParaRPr lang="ru-RU" dirty="0"/>
          </a:p>
          <a:p>
            <a:r>
              <a:rPr lang="uk-UA" dirty="0"/>
              <a:t>1. </a:t>
            </a:r>
            <a:r>
              <a:rPr lang="uk-UA" dirty="0" err="1"/>
              <a:t>Reaction</a:t>
            </a:r>
            <a:r>
              <a:rPr lang="uk-UA" dirty="0"/>
              <a:t> </a:t>
            </a:r>
            <a:r>
              <a:rPr lang="uk-UA" dirty="0" err="1"/>
              <a:t>to</a:t>
            </a:r>
            <a:r>
              <a:rPr lang="uk-UA" dirty="0"/>
              <a:t> </a:t>
            </a:r>
            <a:r>
              <a:rPr lang="uk-UA" dirty="0" err="1"/>
              <a:t>the</a:t>
            </a:r>
            <a:r>
              <a:rPr lang="uk-UA" dirty="0"/>
              <a:t> </a:t>
            </a:r>
            <a:r>
              <a:rPr lang="uk-UA" dirty="0" err="1"/>
              <a:t>primary</a:t>
            </a:r>
            <a:r>
              <a:rPr lang="uk-UA" dirty="0"/>
              <a:t> </a:t>
            </a:r>
            <a:r>
              <a:rPr lang="uk-UA" dirty="0" err="1"/>
              <a:t>aromatic</a:t>
            </a:r>
            <a:r>
              <a:rPr lang="uk-UA" dirty="0"/>
              <a:t> </a:t>
            </a:r>
            <a:r>
              <a:rPr lang="uk-UA" dirty="0" err="1"/>
              <a:t>amino</a:t>
            </a:r>
            <a:r>
              <a:rPr lang="uk-UA" dirty="0"/>
              <a:t> </a:t>
            </a:r>
            <a:r>
              <a:rPr lang="uk-UA" dirty="0" err="1"/>
              <a:t>group</a:t>
            </a:r>
            <a:r>
              <a:rPr lang="uk-UA" dirty="0"/>
              <a:t> (</a:t>
            </a:r>
            <a:r>
              <a:rPr lang="uk-UA" dirty="0" err="1"/>
              <a:t>formation</a:t>
            </a:r>
            <a:r>
              <a:rPr lang="uk-UA" dirty="0"/>
              <a:t> </a:t>
            </a:r>
            <a:r>
              <a:rPr lang="uk-UA" dirty="0" err="1"/>
              <a:t>of</a:t>
            </a:r>
            <a:r>
              <a:rPr lang="uk-UA" dirty="0"/>
              <a:t> </a:t>
            </a:r>
            <a:r>
              <a:rPr lang="uk-UA" dirty="0" err="1"/>
              <a:t>azo</a:t>
            </a:r>
            <a:r>
              <a:rPr lang="uk-UA" dirty="0"/>
              <a:t> </a:t>
            </a:r>
            <a:r>
              <a:rPr lang="uk-UA" dirty="0" err="1"/>
              <a:t>dye</a:t>
            </a:r>
            <a:r>
              <a:rPr lang="uk-UA" dirty="0"/>
              <a:t>):</a:t>
            </a:r>
            <a:endParaRPr lang="ru-RU" dirty="0"/>
          </a:p>
          <a:p>
            <a:r>
              <a:rPr lang="uk-UA" dirty="0"/>
              <a:t> </a:t>
            </a:r>
            <a:endParaRPr lang="ru-RU" dirty="0"/>
          </a:p>
          <a:p>
            <a:r>
              <a:rPr lang="uk-UA" dirty="0"/>
              <a:t> </a:t>
            </a:r>
            <a:endParaRPr lang="ru-RU" dirty="0"/>
          </a:p>
          <a:p>
            <a:pPr lvl="0"/>
            <a:endParaRPr lang="uk-UA" dirty="0" smtClean="0"/>
          </a:p>
          <a:p>
            <a:pPr lvl="0"/>
            <a:endParaRPr lang="uk-UA" dirty="0"/>
          </a:p>
          <a:p>
            <a:pPr lvl="0"/>
            <a:endParaRPr lang="uk-UA" dirty="0" smtClean="0"/>
          </a:p>
          <a:p>
            <a:pPr lvl="0"/>
            <a:r>
              <a:rPr lang="uk-UA" dirty="0" err="1" smtClean="0"/>
              <a:t>Reaction</a:t>
            </a:r>
            <a:r>
              <a:rPr lang="uk-UA" dirty="0" smtClean="0"/>
              <a:t> </a:t>
            </a:r>
            <a:r>
              <a:rPr lang="uk-UA" dirty="0" err="1"/>
              <a:t>to</a:t>
            </a:r>
            <a:r>
              <a:rPr lang="uk-UA" dirty="0"/>
              <a:t> </a:t>
            </a:r>
            <a:r>
              <a:rPr lang="uk-UA" dirty="0" err="1"/>
              <a:t>ethanol</a:t>
            </a:r>
            <a:r>
              <a:rPr lang="uk-UA" dirty="0"/>
              <a:t> </a:t>
            </a:r>
            <a:r>
              <a:rPr lang="uk-UA" dirty="0" err="1"/>
              <a:t>residue</a:t>
            </a:r>
            <a:r>
              <a:rPr lang="uk-UA" dirty="0"/>
              <a:t> - </a:t>
            </a:r>
            <a:r>
              <a:rPr lang="uk-UA" dirty="0" err="1"/>
              <a:t>iodoform</a:t>
            </a:r>
            <a:r>
              <a:rPr lang="uk-UA" dirty="0"/>
              <a:t> </a:t>
            </a:r>
            <a:r>
              <a:rPr lang="uk-UA" dirty="0" err="1"/>
              <a:t>test</a:t>
            </a:r>
            <a:r>
              <a:rPr lang="uk-UA" dirty="0"/>
              <a:t> (</a:t>
            </a:r>
            <a:r>
              <a:rPr lang="uk-UA" dirty="0" err="1"/>
              <a:t>after</a:t>
            </a:r>
            <a:r>
              <a:rPr lang="uk-UA" dirty="0"/>
              <a:t> </a:t>
            </a:r>
            <a:r>
              <a:rPr lang="uk-UA" dirty="0" err="1"/>
              <a:t>hydrolysis</a:t>
            </a:r>
            <a:r>
              <a:rPr lang="uk-UA" dirty="0"/>
              <a:t>):</a:t>
            </a:r>
            <a:endParaRPr lang="ru-RU" dirty="0"/>
          </a:p>
          <a:p>
            <a:r>
              <a:rPr lang="uk-UA" dirty="0"/>
              <a:t> </a:t>
            </a:r>
            <a:endParaRPr lang="ru-RU" dirty="0"/>
          </a:p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1785926"/>
            <a:ext cx="5143500" cy="18192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8794" y="4714884"/>
            <a:ext cx="4572000" cy="18573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285728"/>
            <a:ext cx="8586790" cy="4525963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uk-UA" dirty="0" err="1"/>
              <a:t>The</a:t>
            </a:r>
            <a:r>
              <a:rPr lang="uk-UA" dirty="0"/>
              <a:t> </a:t>
            </a:r>
            <a:r>
              <a:rPr lang="uk-UA" dirty="0" err="1"/>
              <a:t>reaction</a:t>
            </a:r>
            <a:r>
              <a:rPr lang="uk-UA" dirty="0"/>
              <a:t> </a:t>
            </a:r>
            <a:r>
              <a:rPr lang="uk-UA" dirty="0" err="1"/>
              <a:t>of</a:t>
            </a:r>
            <a:r>
              <a:rPr lang="uk-UA" dirty="0"/>
              <a:t> </a:t>
            </a:r>
            <a:r>
              <a:rPr lang="uk-UA" dirty="0" err="1"/>
              <a:t>formation</a:t>
            </a:r>
            <a:r>
              <a:rPr lang="uk-UA" dirty="0"/>
              <a:t> </a:t>
            </a:r>
            <a:r>
              <a:rPr lang="uk-UA" dirty="0" err="1"/>
              <a:t>of</a:t>
            </a:r>
            <a:r>
              <a:rPr lang="uk-UA" dirty="0"/>
              <a:t> </a:t>
            </a:r>
            <a:r>
              <a:rPr lang="uk-UA" dirty="0" err="1"/>
              <a:t>the</a:t>
            </a:r>
            <a:r>
              <a:rPr lang="uk-UA" dirty="0"/>
              <a:t> </a:t>
            </a:r>
            <a:r>
              <a:rPr lang="uk-UA" dirty="0" err="1"/>
              <a:t>Schiff</a:t>
            </a:r>
            <a:r>
              <a:rPr lang="uk-UA" dirty="0"/>
              <a:t> </a:t>
            </a:r>
            <a:r>
              <a:rPr lang="uk-UA" dirty="0" err="1"/>
              <a:t>base</a:t>
            </a:r>
            <a:r>
              <a:rPr lang="uk-UA" dirty="0"/>
              <a:t> </a:t>
            </a:r>
            <a:r>
              <a:rPr lang="uk-UA" dirty="0" err="1"/>
              <a:t>of</a:t>
            </a:r>
            <a:r>
              <a:rPr lang="uk-UA" dirty="0"/>
              <a:t> yellow-orange </a:t>
            </a:r>
            <a:r>
              <a:rPr lang="uk-UA" dirty="0" err="1"/>
              <a:t>color</a:t>
            </a:r>
            <a:r>
              <a:rPr lang="uk-UA" dirty="0" smtClean="0"/>
              <a:t>:</a:t>
            </a:r>
            <a:endParaRPr lang="ru-RU" dirty="0"/>
          </a:p>
          <a:p>
            <a:endParaRPr lang="uk-UA" b="1" dirty="0" smtClean="0"/>
          </a:p>
          <a:p>
            <a:endParaRPr lang="uk-UA" b="1" dirty="0"/>
          </a:p>
          <a:p>
            <a:endParaRPr lang="uk-UA" b="1" dirty="0" smtClean="0"/>
          </a:p>
          <a:p>
            <a:endParaRPr lang="uk-UA" b="1" dirty="0"/>
          </a:p>
          <a:p>
            <a:r>
              <a:rPr lang="uk-UA" b="1" dirty="0" err="1" smtClean="0"/>
              <a:t>Quantitative</a:t>
            </a:r>
            <a:r>
              <a:rPr lang="uk-UA" b="1" dirty="0" smtClean="0"/>
              <a:t> </a:t>
            </a:r>
            <a:r>
              <a:rPr lang="uk-UA" b="1" dirty="0" err="1"/>
              <a:t>definition</a:t>
            </a:r>
            <a:r>
              <a:rPr lang="uk-UA" b="1" dirty="0"/>
              <a:t>.</a:t>
            </a:r>
            <a:r>
              <a:rPr lang="uk-UA" dirty="0"/>
              <a:t> </a:t>
            </a:r>
            <a:endParaRPr lang="ru-RU" dirty="0"/>
          </a:p>
          <a:p>
            <a:pPr lvl="0"/>
            <a:r>
              <a:rPr lang="uk-UA" dirty="0" err="1"/>
              <a:t>Nitritometry</a:t>
            </a:r>
            <a:r>
              <a:rPr lang="uk-UA" dirty="0"/>
              <a:t>, </a:t>
            </a:r>
            <a:r>
              <a:rPr lang="uk-UA" dirty="0" err="1"/>
              <a:t>direct</a:t>
            </a:r>
            <a:r>
              <a:rPr lang="uk-UA" dirty="0"/>
              <a:t> </a:t>
            </a:r>
            <a:r>
              <a:rPr lang="uk-UA" dirty="0" err="1"/>
              <a:t>titration</a:t>
            </a:r>
            <a:r>
              <a:rPr lang="uk-UA" dirty="0"/>
              <a:t>, </a:t>
            </a:r>
            <a:r>
              <a:rPr lang="uk-UA" dirty="0" err="1"/>
              <a:t>indicator</a:t>
            </a:r>
            <a:r>
              <a:rPr lang="uk-UA" dirty="0"/>
              <a:t> - </a:t>
            </a:r>
            <a:r>
              <a:rPr lang="uk-UA" dirty="0" err="1"/>
              <a:t>iodine</a:t>
            </a:r>
            <a:r>
              <a:rPr lang="uk-UA" dirty="0"/>
              <a:t> </a:t>
            </a:r>
            <a:r>
              <a:rPr lang="uk-UA" dirty="0" err="1"/>
              <a:t>starch</a:t>
            </a:r>
            <a:r>
              <a:rPr lang="uk-UA" dirty="0"/>
              <a:t> </a:t>
            </a:r>
            <a:r>
              <a:rPr lang="uk-UA" dirty="0" err="1"/>
              <a:t>paper</a:t>
            </a:r>
            <a:r>
              <a:rPr lang="uk-UA" dirty="0"/>
              <a:t>, </a:t>
            </a:r>
            <a:r>
              <a:rPr lang="en-US" dirty="0" smtClean="0"/>
              <a:t>f</a:t>
            </a:r>
            <a:r>
              <a:rPr lang="uk-UA" dirty="0" smtClean="0"/>
              <a:t> </a:t>
            </a:r>
            <a:r>
              <a:rPr lang="uk-UA" dirty="0"/>
              <a:t>= 1: </a:t>
            </a:r>
            <a:endParaRPr lang="ru-RU" dirty="0"/>
          </a:p>
          <a:p>
            <a:r>
              <a:rPr lang="uk-UA" dirty="0"/>
              <a:t> </a:t>
            </a:r>
            <a:endParaRPr lang="ru-RU" dirty="0"/>
          </a:p>
          <a:p>
            <a:endParaRPr lang="ru-RU" dirty="0"/>
          </a:p>
        </p:txBody>
      </p:sp>
      <p:pic>
        <p:nvPicPr>
          <p:cNvPr id="6" name="Рисунок 5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5984" y="1214422"/>
            <a:ext cx="4772025" cy="168592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pic>
        <p:nvPicPr>
          <p:cNvPr id="7" name="Рисунок 6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71670" y="4429132"/>
            <a:ext cx="5072098" cy="1928826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285728"/>
            <a:ext cx="8572528" cy="4525963"/>
          </a:xfrm>
        </p:spPr>
        <p:txBody>
          <a:bodyPr>
            <a:normAutofit lnSpcReduction="10000"/>
          </a:bodyPr>
          <a:lstStyle/>
          <a:p>
            <a:r>
              <a:rPr lang="uk-UA" dirty="0" err="1"/>
              <a:t>In</a:t>
            </a:r>
            <a:r>
              <a:rPr lang="uk-UA" dirty="0"/>
              <a:t> </a:t>
            </a:r>
            <a:r>
              <a:rPr lang="uk-UA" dirty="0" err="1"/>
              <a:t>parallel</a:t>
            </a:r>
            <a:r>
              <a:rPr lang="uk-UA" dirty="0"/>
              <a:t>, </a:t>
            </a:r>
            <a:r>
              <a:rPr lang="uk-UA" dirty="0" err="1"/>
              <a:t>conduct</a:t>
            </a:r>
            <a:r>
              <a:rPr lang="uk-UA" dirty="0"/>
              <a:t> a </a:t>
            </a:r>
            <a:r>
              <a:rPr lang="uk-UA" dirty="0" err="1"/>
              <a:t>control</a:t>
            </a:r>
            <a:r>
              <a:rPr lang="uk-UA" dirty="0"/>
              <a:t> </a:t>
            </a:r>
            <a:r>
              <a:rPr lang="uk-UA" dirty="0" err="1"/>
              <a:t>experiment</a:t>
            </a:r>
            <a:r>
              <a:rPr lang="uk-UA" dirty="0"/>
              <a:t>.</a:t>
            </a:r>
            <a:endParaRPr lang="ru-RU" dirty="0"/>
          </a:p>
          <a:p>
            <a:r>
              <a:rPr lang="en-US" dirty="0" smtClean="0"/>
              <a:t>2. </a:t>
            </a:r>
            <a:r>
              <a:rPr lang="uk-UA" dirty="0" err="1" smtClean="0"/>
              <a:t>Bromatometry</a:t>
            </a:r>
            <a:r>
              <a:rPr lang="uk-UA" dirty="0"/>
              <a:t>, </a:t>
            </a:r>
            <a:r>
              <a:rPr lang="uk-UA" dirty="0" err="1"/>
              <a:t>back</a:t>
            </a:r>
            <a:r>
              <a:rPr lang="uk-UA" dirty="0"/>
              <a:t> </a:t>
            </a:r>
            <a:r>
              <a:rPr lang="uk-UA" dirty="0" err="1" smtClean="0"/>
              <a:t>titration</a:t>
            </a:r>
            <a:r>
              <a:rPr lang="uk-UA" dirty="0" smtClean="0"/>
              <a:t>:</a:t>
            </a:r>
            <a:endParaRPr lang="ru-RU" dirty="0"/>
          </a:p>
          <a:p>
            <a:r>
              <a:rPr lang="uk-UA" dirty="0"/>
              <a:t> </a:t>
            </a:r>
            <a:endParaRPr lang="en-US" dirty="0" smtClean="0"/>
          </a:p>
          <a:p>
            <a:endParaRPr lang="en-US" dirty="0"/>
          </a:p>
          <a:p>
            <a:endParaRPr lang="ru-RU" dirty="0"/>
          </a:p>
          <a:p>
            <a:endParaRPr lang="en-US" dirty="0" smtClean="0"/>
          </a:p>
          <a:p>
            <a:endParaRPr lang="en-US" dirty="0"/>
          </a:p>
          <a:p>
            <a:r>
              <a:rPr lang="uk-UA" dirty="0" smtClean="0"/>
              <a:t>3</a:t>
            </a:r>
            <a:r>
              <a:rPr lang="uk-UA" dirty="0"/>
              <a:t>. </a:t>
            </a:r>
            <a:r>
              <a:rPr lang="uk-UA" dirty="0" err="1"/>
              <a:t>Iodlochrometry</a:t>
            </a:r>
            <a:r>
              <a:rPr lang="uk-UA" dirty="0"/>
              <a:t>, </a:t>
            </a:r>
            <a:r>
              <a:rPr lang="uk-UA" dirty="0" err="1"/>
              <a:t>back</a:t>
            </a:r>
            <a:r>
              <a:rPr lang="uk-UA" dirty="0"/>
              <a:t> </a:t>
            </a:r>
            <a:r>
              <a:rPr lang="uk-UA" dirty="0" err="1" smtClean="0"/>
              <a:t>titration</a:t>
            </a:r>
            <a:r>
              <a:rPr lang="uk-UA" dirty="0" smtClean="0"/>
              <a:t>:</a:t>
            </a:r>
            <a:endParaRPr lang="ru-RU" dirty="0"/>
          </a:p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86050" y="1500174"/>
            <a:ext cx="3571900" cy="22669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71670" y="4643446"/>
            <a:ext cx="4410075" cy="17907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785794"/>
            <a:ext cx="8229600" cy="4525963"/>
          </a:xfrm>
        </p:spPr>
        <p:txBody>
          <a:bodyPr>
            <a:normAutofit fontScale="92500" lnSpcReduction="20000"/>
          </a:bodyPr>
          <a:lstStyle/>
          <a:p>
            <a:r>
              <a:rPr lang="uk-UA" b="1" dirty="0" err="1"/>
              <a:t>Storage</a:t>
            </a:r>
            <a:r>
              <a:rPr lang="uk-UA" b="1" dirty="0"/>
              <a:t>. </a:t>
            </a:r>
            <a:r>
              <a:rPr lang="uk-UA" dirty="0" err="1"/>
              <a:t>In</a:t>
            </a:r>
            <a:r>
              <a:rPr lang="uk-UA" dirty="0"/>
              <a:t> a well-</a:t>
            </a:r>
            <a:r>
              <a:rPr lang="uk-UA" dirty="0" err="1"/>
              <a:t>sealed</a:t>
            </a:r>
            <a:r>
              <a:rPr lang="uk-UA" dirty="0"/>
              <a:t> </a:t>
            </a:r>
            <a:r>
              <a:rPr lang="uk-UA" dirty="0" err="1"/>
              <a:t>container</a:t>
            </a:r>
            <a:r>
              <a:rPr lang="uk-UA" dirty="0"/>
              <a:t> </a:t>
            </a:r>
            <a:r>
              <a:rPr lang="uk-UA" dirty="0" err="1"/>
              <a:t>that</a:t>
            </a:r>
            <a:r>
              <a:rPr lang="uk-UA" dirty="0"/>
              <a:t> </a:t>
            </a:r>
            <a:r>
              <a:rPr lang="uk-UA" dirty="0" err="1"/>
              <a:t>protects</a:t>
            </a:r>
            <a:r>
              <a:rPr lang="uk-UA" dirty="0"/>
              <a:t> </a:t>
            </a:r>
            <a:r>
              <a:rPr lang="uk-UA" dirty="0" err="1"/>
              <a:t>from</a:t>
            </a:r>
            <a:r>
              <a:rPr lang="uk-UA" dirty="0"/>
              <a:t> </a:t>
            </a:r>
            <a:r>
              <a:rPr lang="uk-UA" dirty="0" err="1"/>
              <a:t>light</a:t>
            </a:r>
            <a:r>
              <a:rPr lang="uk-UA" dirty="0"/>
              <a:t>.</a:t>
            </a:r>
            <a:endParaRPr lang="ru-RU" dirty="0"/>
          </a:p>
          <a:p>
            <a:r>
              <a:rPr lang="uk-UA" b="1" dirty="0" err="1"/>
              <a:t>Application</a:t>
            </a:r>
            <a:r>
              <a:rPr lang="uk-UA" b="1" dirty="0"/>
              <a:t>. </a:t>
            </a:r>
            <a:r>
              <a:rPr lang="uk-UA" dirty="0" err="1"/>
              <a:t>In</a:t>
            </a:r>
            <a:r>
              <a:rPr lang="uk-UA" dirty="0"/>
              <a:t> </a:t>
            </a:r>
            <a:r>
              <a:rPr lang="uk-UA" dirty="0" err="1"/>
              <a:t>the</a:t>
            </a:r>
            <a:r>
              <a:rPr lang="uk-UA" dirty="0"/>
              <a:t> </a:t>
            </a:r>
            <a:r>
              <a:rPr lang="uk-UA" dirty="0" err="1"/>
              <a:t>form</a:t>
            </a:r>
            <a:r>
              <a:rPr lang="uk-UA" dirty="0"/>
              <a:t> </a:t>
            </a:r>
            <a:r>
              <a:rPr lang="uk-UA" dirty="0" err="1"/>
              <a:t>of</a:t>
            </a:r>
            <a:r>
              <a:rPr lang="uk-UA" dirty="0"/>
              <a:t> 5-10% </a:t>
            </a:r>
            <a:r>
              <a:rPr lang="uk-UA" dirty="0" err="1"/>
              <a:t>ointment</a:t>
            </a:r>
            <a:r>
              <a:rPr lang="uk-UA" dirty="0"/>
              <a:t> </a:t>
            </a:r>
            <a:r>
              <a:rPr lang="uk-UA" dirty="0" err="1"/>
              <a:t>or</a:t>
            </a:r>
            <a:r>
              <a:rPr lang="uk-UA" dirty="0"/>
              <a:t> </a:t>
            </a:r>
            <a:r>
              <a:rPr lang="uk-UA" dirty="0" err="1"/>
              <a:t>powder</a:t>
            </a:r>
            <a:r>
              <a:rPr lang="uk-UA" dirty="0"/>
              <a:t> </a:t>
            </a:r>
            <a:r>
              <a:rPr lang="uk-UA" dirty="0" err="1"/>
              <a:t>for</a:t>
            </a:r>
            <a:r>
              <a:rPr lang="uk-UA" dirty="0"/>
              <a:t> </a:t>
            </a:r>
            <a:r>
              <a:rPr lang="uk-UA" dirty="0" err="1"/>
              <a:t>urticaria</a:t>
            </a:r>
            <a:r>
              <a:rPr lang="uk-UA" dirty="0"/>
              <a:t> </a:t>
            </a:r>
            <a:r>
              <a:rPr lang="uk-UA" dirty="0" err="1"/>
              <a:t>or</a:t>
            </a:r>
            <a:r>
              <a:rPr lang="uk-UA" dirty="0"/>
              <a:t> </a:t>
            </a:r>
            <a:r>
              <a:rPr lang="uk-UA" dirty="0" err="1"/>
              <a:t>skin</a:t>
            </a:r>
            <a:r>
              <a:rPr lang="uk-UA" dirty="0"/>
              <a:t> </a:t>
            </a:r>
            <a:r>
              <a:rPr lang="uk-UA" dirty="0" err="1"/>
              <a:t>diseases</a:t>
            </a:r>
            <a:r>
              <a:rPr lang="uk-UA" dirty="0"/>
              <a:t> </a:t>
            </a:r>
            <a:r>
              <a:rPr lang="uk-UA" dirty="0" err="1"/>
              <a:t>accompanied</a:t>
            </a:r>
            <a:r>
              <a:rPr lang="uk-UA" dirty="0"/>
              <a:t> </a:t>
            </a:r>
            <a:r>
              <a:rPr lang="uk-UA" dirty="0" err="1"/>
              <a:t>by</a:t>
            </a:r>
            <a:r>
              <a:rPr lang="uk-UA" dirty="0"/>
              <a:t> </a:t>
            </a:r>
            <a:r>
              <a:rPr lang="uk-UA" dirty="0" err="1"/>
              <a:t>itching</a:t>
            </a:r>
            <a:r>
              <a:rPr lang="uk-UA" dirty="0"/>
              <a:t>, </a:t>
            </a:r>
            <a:r>
              <a:rPr lang="uk-UA" dirty="0" err="1"/>
              <a:t>as</a:t>
            </a:r>
            <a:r>
              <a:rPr lang="uk-UA" dirty="0"/>
              <a:t> </a:t>
            </a:r>
            <a:r>
              <a:rPr lang="uk-UA" dirty="0" err="1"/>
              <a:t>well</a:t>
            </a:r>
            <a:r>
              <a:rPr lang="uk-UA" dirty="0"/>
              <a:t> </a:t>
            </a:r>
            <a:r>
              <a:rPr lang="uk-UA" dirty="0" err="1"/>
              <a:t>as</a:t>
            </a:r>
            <a:r>
              <a:rPr lang="uk-UA" dirty="0"/>
              <a:t> </a:t>
            </a:r>
            <a:r>
              <a:rPr lang="uk-UA" dirty="0" err="1"/>
              <a:t>for</a:t>
            </a:r>
            <a:r>
              <a:rPr lang="uk-UA" dirty="0"/>
              <a:t> </a:t>
            </a:r>
            <a:r>
              <a:rPr lang="uk-UA" dirty="0" err="1"/>
              <a:t>analgesia</a:t>
            </a:r>
            <a:r>
              <a:rPr lang="uk-UA" dirty="0"/>
              <a:t> </a:t>
            </a:r>
            <a:r>
              <a:rPr lang="uk-UA" dirty="0" err="1"/>
              <a:t>of</a:t>
            </a:r>
            <a:r>
              <a:rPr lang="uk-UA" dirty="0"/>
              <a:t> </a:t>
            </a:r>
            <a:r>
              <a:rPr lang="uk-UA" dirty="0" err="1"/>
              <a:t>wounded</a:t>
            </a:r>
            <a:r>
              <a:rPr lang="uk-UA" dirty="0"/>
              <a:t> </a:t>
            </a:r>
            <a:r>
              <a:rPr lang="uk-UA" dirty="0" err="1"/>
              <a:t>and</a:t>
            </a:r>
            <a:r>
              <a:rPr lang="uk-UA" dirty="0"/>
              <a:t> </a:t>
            </a:r>
            <a:r>
              <a:rPr lang="uk-UA" dirty="0" err="1"/>
              <a:t>ulcerated</a:t>
            </a:r>
            <a:r>
              <a:rPr lang="uk-UA" dirty="0"/>
              <a:t> </a:t>
            </a:r>
            <a:r>
              <a:rPr lang="uk-UA" dirty="0" err="1"/>
              <a:t>surfaces</a:t>
            </a:r>
            <a:r>
              <a:rPr lang="uk-UA" dirty="0"/>
              <a:t>. </a:t>
            </a:r>
            <a:r>
              <a:rPr lang="uk-UA" dirty="0" err="1"/>
              <a:t>In</a:t>
            </a:r>
            <a:r>
              <a:rPr lang="uk-UA" dirty="0"/>
              <a:t> </a:t>
            </a:r>
            <a:r>
              <a:rPr lang="uk-UA" dirty="0" err="1"/>
              <a:t>diseases</a:t>
            </a:r>
            <a:r>
              <a:rPr lang="uk-UA" dirty="0"/>
              <a:t> </a:t>
            </a:r>
            <a:r>
              <a:rPr lang="uk-UA" dirty="0" err="1"/>
              <a:t>of</a:t>
            </a:r>
            <a:r>
              <a:rPr lang="uk-UA" dirty="0"/>
              <a:t> </a:t>
            </a:r>
            <a:r>
              <a:rPr lang="uk-UA" dirty="0" err="1"/>
              <a:t>the</a:t>
            </a:r>
            <a:r>
              <a:rPr lang="uk-UA" dirty="0"/>
              <a:t> </a:t>
            </a:r>
            <a:r>
              <a:rPr lang="uk-UA" dirty="0" err="1"/>
              <a:t>rectum</a:t>
            </a:r>
            <a:r>
              <a:rPr lang="uk-UA" dirty="0"/>
              <a:t> - </a:t>
            </a:r>
            <a:r>
              <a:rPr lang="uk-UA" dirty="0" err="1"/>
              <a:t>candles</a:t>
            </a:r>
            <a:r>
              <a:rPr lang="uk-UA" dirty="0"/>
              <a:t>. </a:t>
            </a:r>
            <a:r>
              <a:rPr lang="uk-UA" dirty="0" err="1"/>
              <a:t>For</a:t>
            </a:r>
            <a:r>
              <a:rPr lang="uk-UA" dirty="0"/>
              <a:t> </a:t>
            </a:r>
            <a:r>
              <a:rPr lang="uk-UA" dirty="0" err="1"/>
              <a:t>anesthesia</a:t>
            </a:r>
            <a:r>
              <a:rPr lang="uk-UA" dirty="0"/>
              <a:t> </a:t>
            </a:r>
            <a:r>
              <a:rPr lang="uk-UA" dirty="0" err="1"/>
              <a:t>of</a:t>
            </a:r>
            <a:r>
              <a:rPr lang="uk-UA" dirty="0"/>
              <a:t> </a:t>
            </a:r>
            <a:r>
              <a:rPr lang="uk-UA" dirty="0" err="1"/>
              <a:t>mucous</a:t>
            </a:r>
            <a:r>
              <a:rPr lang="uk-UA" dirty="0"/>
              <a:t> </a:t>
            </a:r>
            <a:r>
              <a:rPr lang="uk-UA" dirty="0" err="1"/>
              <a:t>membranes</a:t>
            </a:r>
            <a:r>
              <a:rPr lang="uk-UA" dirty="0"/>
              <a:t> - 5-20% </a:t>
            </a:r>
            <a:r>
              <a:rPr lang="uk-UA" dirty="0" err="1"/>
              <a:t>oil</a:t>
            </a:r>
            <a:r>
              <a:rPr lang="uk-UA" dirty="0"/>
              <a:t> </a:t>
            </a:r>
            <a:r>
              <a:rPr lang="uk-UA" dirty="0" err="1"/>
              <a:t>solutions</a:t>
            </a:r>
            <a:r>
              <a:rPr lang="uk-UA" dirty="0"/>
              <a:t>. </a:t>
            </a:r>
            <a:r>
              <a:rPr lang="uk-UA" dirty="0" err="1"/>
              <a:t>Orally</a:t>
            </a:r>
            <a:r>
              <a:rPr lang="uk-UA" dirty="0"/>
              <a:t> </a:t>
            </a:r>
            <a:r>
              <a:rPr lang="uk-UA" dirty="0" err="1"/>
              <a:t>in</a:t>
            </a:r>
            <a:r>
              <a:rPr lang="uk-UA" dirty="0"/>
              <a:t> </a:t>
            </a:r>
            <a:r>
              <a:rPr lang="uk-UA" dirty="0" err="1"/>
              <a:t>powders</a:t>
            </a:r>
            <a:r>
              <a:rPr lang="uk-UA" dirty="0"/>
              <a:t>, </a:t>
            </a:r>
            <a:r>
              <a:rPr lang="uk-UA" dirty="0" err="1"/>
              <a:t>tablets</a:t>
            </a:r>
            <a:r>
              <a:rPr lang="uk-UA" dirty="0"/>
              <a:t> </a:t>
            </a:r>
            <a:r>
              <a:rPr lang="uk-UA" dirty="0" err="1"/>
              <a:t>for</a:t>
            </a:r>
            <a:r>
              <a:rPr lang="uk-UA" dirty="0"/>
              <a:t> </a:t>
            </a:r>
            <a:r>
              <a:rPr lang="uk-UA" dirty="0" err="1"/>
              <a:t>analgesia</a:t>
            </a:r>
            <a:r>
              <a:rPr lang="uk-UA" dirty="0"/>
              <a:t> </a:t>
            </a:r>
            <a:r>
              <a:rPr lang="uk-UA" dirty="0" err="1"/>
              <a:t>of</a:t>
            </a:r>
            <a:r>
              <a:rPr lang="uk-UA" dirty="0"/>
              <a:t> </a:t>
            </a:r>
            <a:r>
              <a:rPr lang="uk-UA" dirty="0" err="1"/>
              <a:t>mucous</a:t>
            </a:r>
            <a:r>
              <a:rPr lang="uk-UA" dirty="0"/>
              <a:t> </a:t>
            </a:r>
            <a:r>
              <a:rPr lang="uk-UA" dirty="0" err="1"/>
              <a:t>membranes</a:t>
            </a:r>
            <a:r>
              <a:rPr lang="uk-UA" dirty="0"/>
              <a:t> </a:t>
            </a:r>
            <a:r>
              <a:rPr lang="uk-UA" dirty="0" err="1"/>
              <a:t>with</a:t>
            </a:r>
            <a:r>
              <a:rPr lang="uk-UA" dirty="0"/>
              <a:t> </a:t>
            </a:r>
            <a:r>
              <a:rPr lang="uk-UA" dirty="0" err="1"/>
              <a:t>spasms</a:t>
            </a:r>
            <a:r>
              <a:rPr lang="uk-UA" dirty="0"/>
              <a:t> </a:t>
            </a:r>
            <a:r>
              <a:rPr lang="uk-UA" dirty="0" err="1"/>
              <a:t>and</a:t>
            </a:r>
            <a:r>
              <a:rPr lang="uk-UA" dirty="0"/>
              <a:t> </a:t>
            </a:r>
            <a:r>
              <a:rPr lang="uk-UA" dirty="0" err="1"/>
              <a:t>pain</a:t>
            </a:r>
            <a:r>
              <a:rPr lang="uk-UA" dirty="0"/>
              <a:t> </a:t>
            </a:r>
            <a:r>
              <a:rPr lang="uk-UA" dirty="0" err="1"/>
              <a:t>in</a:t>
            </a:r>
            <a:r>
              <a:rPr lang="uk-UA" dirty="0"/>
              <a:t> </a:t>
            </a:r>
            <a:r>
              <a:rPr lang="uk-UA" dirty="0" err="1"/>
              <a:t>the</a:t>
            </a:r>
            <a:r>
              <a:rPr lang="uk-UA" dirty="0"/>
              <a:t> </a:t>
            </a:r>
            <a:r>
              <a:rPr lang="uk-UA" dirty="0" err="1"/>
              <a:t>stomach</a:t>
            </a:r>
            <a:r>
              <a:rPr lang="uk-UA" dirty="0"/>
              <a:t>, </a:t>
            </a:r>
            <a:r>
              <a:rPr lang="uk-UA" dirty="0" err="1"/>
              <a:t>hypersensitivity</a:t>
            </a:r>
            <a:r>
              <a:rPr lang="uk-UA" dirty="0"/>
              <a:t> </a:t>
            </a:r>
            <a:r>
              <a:rPr lang="uk-UA" dirty="0" err="1"/>
              <a:t>of</a:t>
            </a:r>
            <a:r>
              <a:rPr lang="uk-UA" dirty="0"/>
              <a:t> </a:t>
            </a:r>
            <a:r>
              <a:rPr lang="uk-UA" dirty="0" err="1"/>
              <a:t>the</a:t>
            </a:r>
            <a:r>
              <a:rPr lang="uk-UA" dirty="0"/>
              <a:t> </a:t>
            </a:r>
            <a:r>
              <a:rPr lang="uk-UA" dirty="0" err="1"/>
              <a:t>esophagus</a:t>
            </a:r>
            <a:r>
              <a:rPr lang="uk-UA" dirty="0"/>
              <a:t>, </a:t>
            </a:r>
            <a:r>
              <a:rPr lang="uk-UA" dirty="0" err="1"/>
              <a:t>etc</a:t>
            </a:r>
            <a:r>
              <a:rPr lang="uk-UA" dirty="0"/>
              <a:t>.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500042"/>
            <a:ext cx="8229600" cy="4525963"/>
          </a:xfrm>
        </p:spPr>
        <p:txBody>
          <a:bodyPr/>
          <a:lstStyle/>
          <a:p>
            <a:r>
              <a:rPr lang="uk-UA" b="1" dirty="0" err="1"/>
              <a:t>Procaine</a:t>
            </a:r>
            <a:r>
              <a:rPr lang="uk-UA" b="1" dirty="0"/>
              <a:t> </a:t>
            </a:r>
            <a:r>
              <a:rPr lang="uk-UA" b="1" dirty="0" err="1"/>
              <a:t>hydrochloride</a:t>
            </a:r>
            <a:r>
              <a:rPr lang="uk-UA" b="1" dirty="0"/>
              <a:t> (</a:t>
            </a:r>
            <a:r>
              <a:rPr lang="uk-UA" b="1" dirty="0" err="1"/>
              <a:t>Novocaine</a:t>
            </a:r>
            <a:r>
              <a:rPr lang="uk-UA" b="1" dirty="0"/>
              <a:t>)</a:t>
            </a:r>
            <a:endParaRPr lang="ru-RU" dirty="0"/>
          </a:p>
          <a:p>
            <a:r>
              <a:rPr lang="uk-UA" b="1" dirty="0"/>
              <a:t> </a:t>
            </a:r>
            <a:endParaRPr lang="ru-RU" dirty="0"/>
          </a:p>
          <a:p>
            <a:r>
              <a:rPr lang="uk-UA" b="1" dirty="0" err="1"/>
              <a:t>Synthesis</a:t>
            </a:r>
            <a:r>
              <a:rPr lang="uk-UA" b="1" dirty="0"/>
              <a:t>.</a:t>
            </a:r>
            <a:endParaRPr lang="ru-RU" dirty="0"/>
          </a:p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488" y="1142984"/>
            <a:ext cx="3000396" cy="92869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04" y="2428868"/>
            <a:ext cx="5572164" cy="407194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0"/>
            <a:ext cx="8229600" cy="4857760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uk-UA" b="1" dirty="0" err="1"/>
              <a:t>Properties</a:t>
            </a:r>
            <a:r>
              <a:rPr lang="uk-UA" b="1" dirty="0"/>
              <a:t>. </a:t>
            </a:r>
            <a:r>
              <a:rPr lang="uk-UA" dirty="0" err="1"/>
              <a:t>White</a:t>
            </a:r>
            <a:r>
              <a:rPr lang="uk-UA" dirty="0"/>
              <a:t> </a:t>
            </a:r>
            <a:r>
              <a:rPr lang="uk-UA" dirty="0" err="1"/>
              <a:t>crystalline</a:t>
            </a:r>
            <a:r>
              <a:rPr lang="uk-UA" dirty="0"/>
              <a:t> </a:t>
            </a:r>
            <a:r>
              <a:rPr lang="uk-UA" dirty="0" err="1"/>
              <a:t>powder</a:t>
            </a:r>
            <a:r>
              <a:rPr lang="uk-UA" dirty="0"/>
              <a:t> </a:t>
            </a:r>
            <a:r>
              <a:rPr lang="uk-UA" dirty="0" err="1"/>
              <a:t>on</a:t>
            </a:r>
            <a:r>
              <a:rPr lang="uk-UA" dirty="0"/>
              <a:t> </a:t>
            </a:r>
            <a:r>
              <a:rPr lang="uk-UA" dirty="0" err="1"/>
              <a:t>the</a:t>
            </a:r>
            <a:r>
              <a:rPr lang="uk-UA" dirty="0"/>
              <a:t> </a:t>
            </a:r>
            <a:r>
              <a:rPr lang="uk-UA" dirty="0" err="1"/>
              <a:t>tongue</a:t>
            </a:r>
            <a:r>
              <a:rPr lang="uk-UA" dirty="0"/>
              <a:t> </a:t>
            </a:r>
            <a:r>
              <a:rPr lang="uk-UA" dirty="0" err="1"/>
              <a:t>causes</a:t>
            </a:r>
            <a:r>
              <a:rPr lang="uk-UA" dirty="0"/>
              <a:t> </a:t>
            </a:r>
            <a:r>
              <a:rPr lang="uk-UA" dirty="0" err="1"/>
              <a:t>numbness</a:t>
            </a:r>
            <a:r>
              <a:rPr lang="uk-UA" dirty="0"/>
              <a:t>. </a:t>
            </a:r>
            <a:r>
              <a:rPr lang="uk-UA" dirty="0" err="1"/>
              <a:t>Very</a:t>
            </a:r>
            <a:r>
              <a:rPr lang="uk-UA" dirty="0"/>
              <a:t> </a:t>
            </a:r>
            <a:r>
              <a:rPr lang="uk-UA" dirty="0" err="1"/>
              <a:t>easily</a:t>
            </a:r>
            <a:r>
              <a:rPr lang="uk-UA" dirty="0"/>
              <a:t> </a:t>
            </a:r>
            <a:r>
              <a:rPr lang="uk-UA" dirty="0" err="1"/>
              <a:t>soluble</a:t>
            </a:r>
            <a:r>
              <a:rPr lang="uk-UA" dirty="0"/>
              <a:t> </a:t>
            </a:r>
            <a:r>
              <a:rPr lang="uk-UA" dirty="0" err="1"/>
              <a:t>in</a:t>
            </a:r>
            <a:r>
              <a:rPr lang="uk-UA" dirty="0"/>
              <a:t> </a:t>
            </a:r>
            <a:r>
              <a:rPr lang="uk-UA" dirty="0" err="1"/>
              <a:t>water</a:t>
            </a:r>
            <a:r>
              <a:rPr lang="uk-UA" dirty="0"/>
              <a:t>, </a:t>
            </a:r>
            <a:r>
              <a:rPr lang="uk-UA" dirty="0" err="1"/>
              <a:t>soluble</a:t>
            </a:r>
            <a:r>
              <a:rPr lang="uk-UA" dirty="0"/>
              <a:t> </a:t>
            </a:r>
            <a:r>
              <a:rPr lang="uk-UA" dirty="0" err="1"/>
              <a:t>in</a:t>
            </a:r>
            <a:r>
              <a:rPr lang="uk-UA" dirty="0"/>
              <a:t> 96% </a:t>
            </a:r>
            <a:r>
              <a:rPr lang="uk-UA" dirty="0" err="1"/>
              <a:t>alcohol</a:t>
            </a:r>
            <a:r>
              <a:rPr lang="uk-UA" dirty="0"/>
              <a:t>, </a:t>
            </a:r>
            <a:r>
              <a:rPr lang="uk-UA" dirty="0" err="1"/>
              <a:t>practically</a:t>
            </a:r>
            <a:r>
              <a:rPr lang="uk-UA" dirty="0"/>
              <a:t> </a:t>
            </a:r>
            <a:r>
              <a:rPr lang="uk-UA" dirty="0" err="1"/>
              <a:t>insoluble</a:t>
            </a:r>
            <a:r>
              <a:rPr lang="uk-UA" dirty="0"/>
              <a:t> </a:t>
            </a:r>
            <a:r>
              <a:rPr lang="uk-UA" dirty="0" err="1"/>
              <a:t>in</a:t>
            </a:r>
            <a:r>
              <a:rPr lang="uk-UA" dirty="0"/>
              <a:t> </a:t>
            </a:r>
            <a:r>
              <a:rPr lang="uk-UA" dirty="0" err="1"/>
              <a:t>ether</a:t>
            </a:r>
            <a:r>
              <a:rPr lang="uk-UA" dirty="0" smtClean="0"/>
              <a:t>.</a:t>
            </a:r>
            <a:endParaRPr lang="uk-UA" b="1" dirty="0" smtClean="0"/>
          </a:p>
          <a:p>
            <a:r>
              <a:rPr lang="uk-UA" b="1" dirty="0" err="1" smtClean="0"/>
              <a:t>Identification</a:t>
            </a:r>
            <a:r>
              <a:rPr lang="uk-UA" b="1" dirty="0"/>
              <a:t>.</a:t>
            </a:r>
            <a:endParaRPr lang="ru-RU" dirty="0"/>
          </a:p>
          <a:p>
            <a:pPr lvl="0"/>
            <a:r>
              <a:rPr lang="uk-UA" dirty="0"/>
              <a:t>T. </a:t>
            </a:r>
            <a:r>
              <a:rPr lang="uk-UA" dirty="0" err="1"/>
              <a:t>pl</a:t>
            </a:r>
            <a:r>
              <a:rPr lang="uk-UA" dirty="0"/>
              <a:t>., IR, UV </a:t>
            </a:r>
            <a:r>
              <a:rPr lang="uk-UA" dirty="0" err="1"/>
              <a:t>spectroscopy</a:t>
            </a:r>
            <a:r>
              <a:rPr lang="uk-UA" dirty="0"/>
              <a:t>.</a:t>
            </a:r>
            <a:endParaRPr lang="ru-RU" dirty="0"/>
          </a:p>
          <a:p>
            <a:pPr lvl="0"/>
            <a:r>
              <a:rPr lang="uk-UA" dirty="0" err="1"/>
              <a:t>Reactions</a:t>
            </a:r>
            <a:r>
              <a:rPr lang="uk-UA" dirty="0"/>
              <a:t> </a:t>
            </a:r>
            <a:r>
              <a:rPr lang="uk-UA" dirty="0" err="1"/>
              <a:t>to</a:t>
            </a:r>
            <a:r>
              <a:rPr lang="uk-UA" dirty="0"/>
              <a:t> </a:t>
            </a:r>
            <a:r>
              <a:rPr lang="uk-UA" dirty="0" err="1"/>
              <a:t>chlorides</a:t>
            </a:r>
            <a:r>
              <a:rPr lang="uk-UA" dirty="0"/>
              <a:t>: </a:t>
            </a:r>
            <a:r>
              <a:rPr lang="uk-UA" dirty="0" err="1"/>
              <a:t>Ag</a:t>
            </a:r>
            <a:r>
              <a:rPr lang="uk-UA" dirty="0"/>
              <a:t> + + </a:t>
            </a:r>
            <a:r>
              <a:rPr lang="uk-UA" dirty="0" err="1"/>
              <a:t>Cl–</a:t>
            </a:r>
            <a:r>
              <a:rPr lang="uk-UA" dirty="0"/>
              <a:t> </a:t>
            </a:r>
            <a:r>
              <a:rPr lang="uk-UA" dirty="0" smtClean="0"/>
              <a:t>= </a:t>
            </a:r>
            <a:r>
              <a:rPr lang="uk-UA" dirty="0" err="1"/>
              <a:t>AgCl¯</a:t>
            </a:r>
            <a:r>
              <a:rPr lang="uk-UA" dirty="0"/>
              <a:t>.</a:t>
            </a:r>
            <a:endParaRPr lang="ru-RU" dirty="0"/>
          </a:p>
          <a:p>
            <a:pPr lvl="0"/>
            <a:r>
              <a:rPr lang="uk-UA" dirty="0" err="1"/>
              <a:t>Reactions</a:t>
            </a:r>
            <a:r>
              <a:rPr lang="uk-UA" dirty="0"/>
              <a:t> </a:t>
            </a:r>
            <a:r>
              <a:rPr lang="uk-UA" dirty="0" err="1"/>
              <a:t>on</a:t>
            </a:r>
            <a:r>
              <a:rPr lang="uk-UA" dirty="0"/>
              <a:t> </a:t>
            </a:r>
            <a:r>
              <a:rPr lang="uk-UA" dirty="0" err="1"/>
              <a:t>the</a:t>
            </a:r>
            <a:r>
              <a:rPr lang="uk-UA" dirty="0"/>
              <a:t> </a:t>
            </a:r>
            <a:r>
              <a:rPr lang="uk-UA" dirty="0" err="1"/>
              <a:t>primary</a:t>
            </a:r>
            <a:r>
              <a:rPr lang="uk-UA" dirty="0"/>
              <a:t> </a:t>
            </a:r>
            <a:r>
              <a:rPr lang="uk-UA" dirty="0" err="1"/>
              <a:t>aromatic</a:t>
            </a:r>
            <a:r>
              <a:rPr lang="uk-UA" dirty="0"/>
              <a:t> </a:t>
            </a:r>
            <a:r>
              <a:rPr lang="uk-UA" dirty="0" err="1"/>
              <a:t>amino</a:t>
            </a:r>
            <a:r>
              <a:rPr lang="uk-UA" dirty="0"/>
              <a:t> </a:t>
            </a:r>
            <a:r>
              <a:rPr lang="uk-UA" dirty="0" err="1"/>
              <a:t>group</a:t>
            </a:r>
            <a:r>
              <a:rPr lang="uk-UA" dirty="0"/>
              <a:t>.</a:t>
            </a:r>
            <a:endParaRPr lang="ru-RU" dirty="0"/>
          </a:p>
          <a:p>
            <a:pPr lvl="0" algn="just"/>
            <a:r>
              <a:rPr lang="uk-UA" dirty="0"/>
              <a:t>LZ + HNO3 (</a:t>
            </a:r>
            <a:r>
              <a:rPr lang="uk-UA" dirty="0" err="1"/>
              <a:t>smoky</a:t>
            </a:r>
            <a:r>
              <a:rPr lang="uk-UA" dirty="0"/>
              <a:t>) </a:t>
            </a:r>
            <a:r>
              <a:rPr lang="ru-RU" dirty="0"/>
              <a:t>®</a:t>
            </a:r>
            <a:r>
              <a:rPr lang="uk-UA" dirty="0" err="1"/>
              <a:t>evaporated</a:t>
            </a:r>
            <a:r>
              <a:rPr lang="uk-UA" dirty="0"/>
              <a:t> </a:t>
            </a:r>
            <a:r>
              <a:rPr lang="uk-UA" dirty="0" err="1"/>
              <a:t>to</a:t>
            </a:r>
            <a:r>
              <a:rPr lang="uk-UA" dirty="0"/>
              <a:t> </a:t>
            </a:r>
            <a:r>
              <a:rPr lang="uk-UA" dirty="0" err="1"/>
              <a:t>dryness</a:t>
            </a:r>
            <a:r>
              <a:rPr lang="uk-UA" dirty="0"/>
              <a:t> </a:t>
            </a:r>
            <a:r>
              <a:rPr lang="uk-UA" dirty="0" err="1"/>
              <a:t>in</a:t>
            </a:r>
            <a:r>
              <a:rPr lang="uk-UA" dirty="0"/>
              <a:t> a </a:t>
            </a:r>
            <a:r>
              <a:rPr lang="uk-UA" dirty="0" err="1"/>
              <a:t>water</a:t>
            </a:r>
            <a:r>
              <a:rPr lang="uk-UA" dirty="0"/>
              <a:t> </a:t>
            </a:r>
            <a:r>
              <a:rPr lang="uk-UA" dirty="0" err="1"/>
              <a:t>bath</a:t>
            </a:r>
            <a:r>
              <a:rPr lang="uk-UA" dirty="0"/>
              <a:t>, </a:t>
            </a:r>
            <a:r>
              <a:rPr lang="uk-UA" dirty="0" err="1"/>
              <a:t>cooled</a:t>
            </a:r>
            <a:r>
              <a:rPr lang="uk-UA" dirty="0"/>
              <a:t> </a:t>
            </a:r>
            <a:r>
              <a:rPr lang="uk-UA" dirty="0" err="1"/>
              <a:t>and</a:t>
            </a:r>
            <a:r>
              <a:rPr lang="uk-UA" dirty="0"/>
              <a:t> </a:t>
            </a:r>
            <a:r>
              <a:rPr lang="uk-UA" dirty="0" err="1"/>
              <a:t>the</a:t>
            </a:r>
            <a:r>
              <a:rPr lang="uk-UA" dirty="0"/>
              <a:t> </a:t>
            </a:r>
            <a:r>
              <a:rPr lang="uk-UA" dirty="0" err="1"/>
              <a:t>residue</a:t>
            </a:r>
            <a:r>
              <a:rPr lang="uk-UA" dirty="0"/>
              <a:t> </a:t>
            </a:r>
            <a:r>
              <a:rPr lang="uk-UA" dirty="0" err="1"/>
              <a:t>dissolved</a:t>
            </a:r>
            <a:r>
              <a:rPr lang="uk-UA" dirty="0"/>
              <a:t> </a:t>
            </a:r>
            <a:r>
              <a:rPr lang="uk-UA" dirty="0" err="1"/>
              <a:t>in</a:t>
            </a:r>
            <a:r>
              <a:rPr lang="uk-UA" dirty="0"/>
              <a:t> </a:t>
            </a:r>
            <a:r>
              <a:rPr lang="uk-UA" dirty="0" err="1"/>
              <a:t>acetone</a:t>
            </a:r>
            <a:r>
              <a:rPr lang="uk-UA" dirty="0"/>
              <a:t>. </a:t>
            </a:r>
            <a:r>
              <a:rPr lang="uk-UA" dirty="0" err="1"/>
              <a:t>To</a:t>
            </a:r>
            <a:r>
              <a:rPr lang="uk-UA" dirty="0"/>
              <a:t> </a:t>
            </a:r>
            <a:r>
              <a:rPr lang="uk-UA" dirty="0" err="1"/>
              <a:t>the</a:t>
            </a:r>
            <a:r>
              <a:rPr lang="uk-UA" dirty="0"/>
              <a:t> </a:t>
            </a:r>
            <a:r>
              <a:rPr lang="uk-UA" dirty="0" err="1"/>
              <a:t>resulting</a:t>
            </a:r>
            <a:r>
              <a:rPr lang="uk-UA" dirty="0"/>
              <a:t> </a:t>
            </a:r>
            <a:r>
              <a:rPr lang="uk-UA" dirty="0" err="1"/>
              <a:t>solution</a:t>
            </a:r>
            <a:r>
              <a:rPr lang="uk-UA" dirty="0"/>
              <a:t> </a:t>
            </a:r>
            <a:r>
              <a:rPr lang="uk-UA" dirty="0" err="1"/>
              <a:t>is</a:t>
            </a:r>
            <a:r>
              <a:rPr lang="uk-UA" dirty="0"/>
              <a:t> </a:t>
            </a:r>
            <a:r>
              <a:rPr lang="uk-UA" dirty="0" err="1"/>
              <a:t>added</a:t>
            </a:r>
            <a:r>
              <a:rPr lang="uk-UA" dirty="0"/>
              <a:t> a </a:t>
            </a:r>
            <a:r>
              <a:rPr lang="uk-UA" dirty="0" err="1"/>
              <a:t>solution</a:t>
            </a:r>
            <a:r>
              <a:rPr lang="uk-UA" dirty="0"/>
              <a:t> </a:t>
            </a:r>
            <a:r>
              <a:rPr lang="uk-UA" dirty="0" err="1"/>
              <a:t>of</a:t>
            </a:r>
            <a:r>
              <a:rPr lang="uk-UA" dirty="0"/>
              <a:t> </a:t>
            </a:r>
            <a:r>
              <a:rPr lang="uk-UA" dirty="0" err="1"/>
              <a:t>potassium</a:t>
            </a:r>
            <a:r>
              <a:rPr lang="uk-UA" dirty="0"/>
              <a:t> </a:t>
            </a:r>
            <a:r>
              <a:rPr lang="uk-UA" dirty="0" err="1"/>
              <a:t>hydroxide</a:t>
            </a:r>
            <a:r>
              <a:rPr lang="uk-UA" dirty="0"/>
              <a:t> </a:t>
            </a:r>
            <a:r>
              <a:rPr lang="uk-UA" dirty="0" err="1"/>
              <a:t>alcohol</a:t>
            </a:r>
            <a:r>
              <a:rPr lang="uk-UA" dirty="0"/>
              <a:t>; </a:t>
            </a:r>
            <a:r>
              <a:rPr lang="uk-UA" dirty="0" err="1"/>
              <a:t>should</a:t>
            </a:r>
            <a:r>
              <a:rPr lang="uk-UA" dirty="0"/>
              <a:t> </a:t>
            </a:r>
            <a:r>
              <a:rPr lang="uk-UA" dirty="0" err="1"/>
              <a:t>appear</a:t>
            </a:r>
            <a:r>
              <a:rPr lang="uk-UA" dirty="0"/>
              <a:t> brownish-red </a:t>
            </a:r>
            <a:r>
              <a:rPr lang="uk-UA" dirty="0" err="1"/>
              <a:t>color</a:t>
            </a:r>
            <a:r>
              <a:rPr lang="uk-UA" dirty="0"/>
              <a:t>:</a:t>
            </a:r>
            <a:endParaRPr lang="ru-RU" dirty="0"/>
          </a:p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4643446"/>
            <a:ext cx="8072462" cy="1876429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571480"/>
            <a:ext cx="8229600" cy="5643602"/>
          </a:xfrm>
        </p:spPr>
        <p:txBody>
          <a:bodyPr>
            <a:normAutofit fontScale="85000" lnSpcReduction="20000"/>
          </a:bodyPr>
          <a:lstStyle/>
          <a:p>
            <a:r>
              <a:rPr lang="uk-UA" b="1" dirty="0" err="1"/>
              <a:t>Quantitative</a:t>
            </a:r>
            <a:r>
              <a:rPr lang="uk-UA" b="1" dirty="0"/>
              <a:t> </a:t>
            </a:r>
            <a:r>
              <a:rPr lang="uk-UA" b="1" dirty="0" err="1"/>
              <a:t>definition</a:t>
            </a:r>
            <a:r>
              <a:rPr lang="uk-UA" b="1" dirty="0"/>
              <a:t>.</a:t>
            </a:r>
            <a:endParaRPr lang="ru-RU" dirty="0"/>
          </a:p>
          <a:p>
            <a:pPr lvl="0"/>
            <a:r>
              <a:rPr lang="uk-UA" dirty="0" err="1"/>
              <a:t>Nitritometry</a:t>
            </a:r>
            <a:r>
              <a:rPr lang="uk-UA" dirty="0"/>
              <a:t>, s = 1.</a:t>
            </a:r>
            <a:endParaRPr lang="ru-RU" dirty="0"/>
          </a:p>
          <a:p>
            <a:pPr lvl="0"/>
            <a:r>
              <a:rPr lang="uk-UA" dirty="0" err="1"/>
              <a:t>Alkalimetry</a:t>
            </a:r>
            <a:r>
              <a:rPr lang="uk-UA" dirty="0"/>
              <a:t> </a:t>
            </a:r>
            <a:r>
              <a:rPr lang="uk-UA" dirty="0" err="1"/>
              <a:t>by</a:t>
            </a:r>
            <a:r>
              <a:rPr lang="uk-UA" dirty="0"/>
              <a:t> </a:t>
            </a:r>
            <a:r>
              <a:rPr lang="uk-UA" dirty="0" err="1"/>
              <a:t>bound</a:t>
            </a:r>
            <a:r>
              <a:rPr lang="uk-UA" dirty="0"/>
              <a:t> </a:t>
            </a:r>
            <a:r>
              <a:rPr lang="uk-UA" dirty="0" err="1"/>
              <a:t>HCl</a:t>
            </a:r>
            <a:r>
              <a:rPr lang="uk-UA" dirty="0"/>
              <a:t>, </a:t>
            </a:r>
            <a:r>
              <a:rPr lang="uk-UA" dirty="0" err="1"/>
              <a:t>indicator</a:t>
            </a:r>
            <a:r>
              <a:rPr lang="uk-UA" dirty="0"/>
              <a:t> - </a:t>
            </a:r>
            <a:r>
              <a:rPr lang="uk-UA" dirty="0" err="1"/>
              <a:t>phenolphthalein</a:t>
            </a:r>
            <a:r>
              <a:rPr lang="uk-UA" dirty="0"/>
              <a:t>, </a:t>
            </a:r>
            <a:r>
              <a:rPr lang="en-US" dirty="0" smtClean="0"/>
              <a:t>f</a:t>
            </a:r>
            <a:r>
              <a:rPr lang="uk-UA" dirty="0" smtClean="0"/>
              <a:t>= </a:t>
            </a:r>
            <a:r>
              <a:rPr lang="uk-UA" dirty="0"/>
              <a:t>1.</a:t>
            </a:r>
            <a:endParaRPr lang="ru-RU" dirty="0"/>
          </a:p>
          <a:p>
            <a:pPr lvl="0"/>
            <a:r>
              <a:rPr lang="uk-UA" dirty="0" err="1"/>
              <a:t>Argentometry</a:t>
            </a:r>
            <a:r>
              <a:rPr lang="uk-UA" dirty="0"/>
              <a:t> </a:t>
            </a:r>
            <a:r>
              <a:rPr lang="uk-UA" dirty="0" err="1"/>
              <a:t>for</a:t>
            </a:r>
            <a:r>
              <a:rPr lang="uk-UA" dirty="0"/>
              <a:t> </a:t>
            </a:r>
            <a:r>
              <a:rPr lang="uk-UA" dirty="0" err="1"/>
              <a:t>bound</a:t>
            </a:r>
            <a:r>
              <a:rPr lang="uk-UA" dirty="0"/>
              <a:t> </a:t>
            </a:r>
            <a:r>
              <a:rPr lang="uk-UA" dirty="0" err="1" smtClean="0"/>
              <a:t>HCl</a:t>
            </a:r>
            <a:r>
              <a:rPr lang="uk-UA" dirty="0" smtClean="0"/>
              <a:t>,</a:t>
            </a:r>
            <a:r>
              <a:rPr lang="en-US" dirty="0" smtClean="0"/>
              <a:t>f</a:t>
            </a:r>
            <a:r>
              <a:rPr lang="uk-UA" dirty="0" smtClean="0"/>
              <a:t>= </a:t>
            </a:r>
            <a:r>
              <a:rPr lang="uk-UA" dirty="0"/>
              <a:t>1.</a:t>
            </a:r>
            <a:endParaRPr lang="ru-RU" dirty="0"/>
          </a:p>
          <a:p>
            <a:endParaRPr lang="uk-UA" b="1" dirty="0" smtClean="0"/>
          </a:p>
          <a:p>
            <a:r>
              <a:rPr lang="uk-UA" b="1" dirty="0" err="1" smtClean="0"/>
              <a:t>Storage</a:t>
            </a:r>
            <a:r>
              <a:rPr lang="uk-UA" b="1" dirty="0"/>
              <a:t>. </a:t>
            </a:r>
            <a:r>
              <a:rPr lang="uk-UA" dirty="0" err="1"/>
              <a:t>In</a:t>
            </a:r>
            <a:r>
              <a:rPr lang="uk-UA" dirty="0"/>
              <a:t> well-</a:t>
            </a:r>
            <a:r>
              <a:rPr lang="uk-UA" dirty="0" err="1"/>
              <a:t>sealed</a:t>
            </a:r>
            <a:r>
              <a:rPr lang="uk-UA" dirty="0"/>
              <a:t> </a:t>
            </a:r>
            <a:r>
              <a:rPr lang="uk-UA" dirty="0" err="1"/>
              <a:t>dark</a:t>
            </a:r>
            <a:r>
              <a:rPr lang="uk-UA" dirty="0"/>
              <a:t> </a:t>
            </a:r>
            <a:r>
              <a:rPr lang="uk-UA" dirty="0" err="1"/>
              <a:t>glass</a:t>
            </a:r>
            <a:r>
              <a:rPr lang="uk-UA" dirty="0"/>
              <a:t> </a:t>
            </a:r>
            <a:r>
              <a:rPr lang="uk-UA" dirty="0" err="1"/>
              <a:t>jars</a:t>
            </a:r>
            <a:r>
              <a:rPr lang="uk-UA" dirty="0"/>
              <a:t>.</a:t>
            </a:r>
            <a:endParaRPr lang="ru-RU" dirty="0"/>
          </a:p>
          <a:p>
            <a:endParaRPr lang="uk-UA" b="1" dirty="0" smtClean="0"/>
          </a:p>
          <a:p>
            <a:pPr algn="just"/>
            <a:r>
              <a:rPr lang="uk-UA" b="1" dirty="0" err="1" smtClean="0"/>
              <a:t>Application</a:t>
            </a:r>
            <a:r>
              <a:rPr lang="uk-UA" b="1" dirty="0"/>
              <a:t>. </a:t>
            </a:r>
            <a:r>
              <a:rPr lang="uk-UA" dirty="0" err="1"/>
              <a:t>Local</a:t>
            </a:r>
            <a:r>
              <a:rPr lang="uk-UA" dirty="0"/>
              <a:t> </a:t>
            </a:r>
            <a:r>
              <a:rPr lang="uk-UA" dirty="0" err="1"/>
              <a:t>anesthetic</a:t>
            </a:r>
            <a:r>
              <a:rPr lang="uk-UA" dirty="0"/>
              <a:t>. </a:t>
            </a:r>
            <a:r>
              <a:rPr lang="uk-UA" dirty="0" err="1"/>
              <a:t>At</a:t>
            </a:r>
            <a:r>
              <a:rPr lang="uk-UA" dirty="0"/>
              <a:t> </a:t>
            </a:r>
            <a:r>
              <a:rPr lang="uk-UA" dirty="0" err="1"/>
              <a:t>absorption</a:t>
            </a:r>
            <a:r>
              <a:rPr lang="uk-UA" dirty="0"/>
              <a:t> </a:t>
            </a:r>
            <a:r>
              <a:rPr lang="uk-UA" dirty="0" err="1"/>
              <a:t>and</a:t>
            </a:r>
            <a:r>
              <a:rPr lang="uk-UA" dirty="0"/>
              <a:t> </a:t>
            </a:r>
            <a:r>
              <a:rPr lang="uk-UA" dirty="0" err="1"/>
              <a:t>at</a:t>
            </a:r>
            <a:r>
              <a:rPr lang="uk-UA" dirty="0"/>
              <a:t> </a:t>
            </a:r>
            <a:r>
              <a:rPr lang="uk-UA" dirty="0" err="1"/>
              <a:t>direct</a:t>
            </a:r>
            <a:r>
              <a:rPr lang="uk-UA" dirty="0"/>
              <a:t> </a:t>
            </a:r>
            <a:r>
              <a:rPr lang="uk-UA" dirty="0" err="1"/>
              <a:t>introduction</a:t>
            </a:r>
            <a:r>
              <a:rPr lang="uk-UA" dirty="0"/>
              <a:t> </a:t>
            </a:r>
            <a:r>
              <a:rPr lang="uk-UA" dirty="0" err="1"/>
              <a:t>into</a:t>
            </a:r>
            <a:r>
              <a:rPr lang="uk-UA" dirty="0"/>
              <a:t> </a:t>
            </a:r>
            <a:r>
              <a:rPr lang="uk-UA" dirty="0" err="1"/>
              <a:t>blood</a:t>
            </a:r>
            <a:r>
              <a:rPr lang="uk-UA" dirty="0"/>
              <a:t> </a:t>
            </a:r>
            <a:r>
              <a:rPr lang="uk-UA" dirty="0" err="1"/>
              <a:t>influences</a:t>
            </a:r>
            <a:r>
              <a:rPr lang="uk-UA" dirty="0"/>
              <a:t> </a:t>
            </a:r>
            <a:r>
              <a:rPr lang="uk-UA" dirty="0" err="1"/>
              <a:t>all</a:t>
            </a:r>
            <a:r>
              <a:rPr lang="uk-UA" dirty="0"/>
              <a:t> </a:t>
            </a:r>
            <a:r>
              <a:rPr lang="uk-UA" dirty="0" err="1"/>
              <a:t>organism</a:t>
            </a:r>
            <a:r>
              <a:rPr lang="uk-UA" dirty="0"/>
              <a:t> </a:t>
            </a:r>
            <a:r>
              <a:rPr lang="uk-UA" dirty="0" err="1"/>
              <a:t>as</a:t>
            </a:r>
            <a:r>
              <a:rPr lang="uk-UA" dirty="0"/>
              <a:t> a </a:t>
            </a:r>
            <a:r>
              <a:rPr lang="uk-UA" dirty="0" err="1"/>
              <a:t>whole</a:t>
            </a:r>
            <a:r>
              <a:rPr lang="uk-UA" dirty="0"/>
              <a:t>. </a:t>
            </a:r>
            <a:r>
              <a:rPr lang="uk-UA" dirty="0" err="1"/>
              <a:t>Reduces</a:t>
            </a:r>
            <a:r>
              <a:rPr lang="uk-UA" dirty="0"/>
              <a:t> </a:t>
            </a:r>
            <a:r>
              <a:rPr lang="uk-UA" dirty="0" err="1"/>
              <a:t>the</a:t>
            </a:r>
            <a:r>
              <a:rPr lang="uk-UA" dirty="0"/>
              <a:t> </a:t>
            </a:r>
            <a:r>
              <a:rPr lang="uk-UA" dirty="0" err="1"/>
              <a:t>formation</a:t>
            </a:r>
            <a:r>
              <a:rPr lang="uk-UA" dirty="0"/>
              <a:t> </a:t>
            </a:r>
            <a:r>
              <a:rPr lang="uk-UA" dirty="0" err="1"/>
              <a:t>of</a:t>
            </a:r>
            <a:r>
              <a:rPr lang="uk-UA" dirty="0"/>
              <a:t> </a:t>
            </a:r>
            <a:r>
              <a:rPr lang="uk-UA" dirty="0" err="1"/>
              <a:t>acetylcholine</a:t>
            </a:r>
            <a:r>
              <a:rPr lang="uk-UA" dirty="0"/>
              <a:t> </a:t>
            </a:r>
            <a:r>
              <a:rPr lang="uk-UA" dirty="0" err="1"/>
              <a:t>and</a:t>
            </a:r>
            <a:r>
              <a:rPr lang="uk-UA" dirty="0"/>
              <a:t> </a:t>
            </a:r>
            <a:r>
              <a:rPr lang="uk-UA" dirty="0" err="1"/>
              <a:t>reduces</a:t>
            </a:r>
            <a:r>
              <a:rPr lang="uk-UA" dirty="0"/>
              <a:t> </a:t>
            </a:r>
            <a:r>
              <a:rPr lang="uk-UA" dirty="0" err="1"/>
              <a:t>the</a:t>
            </a:r>
            <a:r>
              <a:rPr lang="uk-UA" dirty="0"/>
              <a:t> </a:t>
            </a:r>
            <a:r>
              <a:rPr lang="uk-UA" dirty="0" err="1"/>
              <a:t>excitability</a:t>
            </a:r>
            <a:r>
              <a:rPr lang="uk-UA" dirty="0"/>
              <a:t> </a:t>
            </a:r>
            <a:r>
              <a:rPr lang="uk-UA" dirty="0" err="1"/>
              <a:t>of</a:t>
            </a:r>
            <a:r>
              <a:rPr lang="uk-UA" dirty="0"/>
              <a:t> </a:t>
            </a:r>
            <a:r>
              <a:rPr lang="uk-UA" dirty="0" err="1"/>
              <a:t>peripheral</a:t>
            </a:r>
            <a:r>
              <a:rPr lang="uk-UA" dirty="0"/>
              <a:t> </a:t>
            </a:r>
            <a:r>
              <a:rPr lang="uk-UA" dirty="0" err="1"/>
              <a:t>cholinergic</a:t>
            </a:r>
            <a:r>
              <a:rPr lang="uk-UA" dirty="0"/>
              <a:t> </a:t>
            </a:r>
            <a:r>
              <a:rPr lang="uk-UA" dirty="0" err="1"/>
              <a:t>systems</a:t>
            </a:r>
            <a:r>
              <a:rPr lang="uk-UA" dirty="0"/>
              <a:t>. </a:t>
            </a:r>
            <a:r>
              <a:rPr lang="uk-UA" dirty="0" err="1"/>
              <a:t>Blocks</a:t>
            </a:r>
            <a:r>
              <a:rPr lang="uk-UA" dirty="0"/>
              <a:t> </a:t>
            </a:r>
            <a:r>
              <a:rPr lang="uk-UA" dirty="0" err="1"/>
              <a:t>the</a:t>
            </a:r>
            <a:r>
              <a:rPr lang="uk-UA" dirty="0"/>
              <a:t> </a:t>
            </a:r>
            <a:r>
              <a:rPr lang="uk-UA" dirty="0" err="1"/>
              <a:t>autonomic</a:t>
            </a:r>
            <a:r>
              <a:rPr lang="uk-UA" dirty="0"/>
              <a:t> </a:t>
            </a:r>
            <a:r>
              <a:rPr lang="uk-UA" dirty="0" err="1"/>
              <a:t>ganglia</a:t>
            </a:r>
            <a:r>
              <a:rPr lang="uk-UA" dirty="0"/>
              <a:t>. </a:t>
            </a:r>
            <a:r>
              <a:rPr lang="uk-UA" dirty="0" err="1"/>
              <a:t>Reduces</a:t>
            </a:r>
            <a:r>
              <a:rPr lang="uk-UA" dirty="0"/>
              <a:t> </a:t>
            </a:r>
            <a:r>
              <a:rPr lang="uk-UA" dirty="0" err="1"/>
              <a:t>smooth</a:t>
            </a:r>
            <a:r>
              <a:rPr lang="uk-UA" dirty="0"/>
              <a:t> </a:t>
            </a:r>
            <a:r>
              <a:rPr lang="uk-UA" dirty="0" err="1"/>
              <a:t>muscle</a:t>
            </a:r>
            <a:r>
              <a:rPr lang="uk-UA" dirty="0"/>
              <a:t> </a:t>
            </a:r>
            <a:r>
              <a:rPr lang="uk-UA" dirty="0" err="1"/>
              <a:t>spasms</a:t>
            </a:r>
            <a:r>
              <a:rPr lang="uk-UA" dirty="0"/>
              <a:t>, </a:t>
            </a:r>
            <a:r>
              <a:rPr lang="uk-UA" dirty="0" err="1"/>
              <a:t>reduces</a:t>
            </a:r>
            <a:r>
              <a:rPr lang="uk-UA" dirty="0"/>
              <a:t> </a:t>
            </a:r>
            <a:r>
              <a:rPr lang="uk-UA" dirty="0" err="1"/>
              <a:t>the</a:t>
            </a:r>
            <a:r>
              <a:rPr lang="uk-UA" dirty="0"/>
              <a:t> </a:t>
            </a:r>
            <a:r>
              <a:rPr lang="uk-UA" dirty="0" err="1"/>
              <a:t>excitability</a:t>
            </a:r>
            <a:r>
              <a:rPr lang="uk-UA" dirty="0"/>
              <a:t> </a:t>
            </a:r>
            <a:r>
              <a:rPr lang="uk-UA" dirty="0" err="1"/>
              <a:t>of</a:t>
            </a:r>
            <a:r>
              <a:rPr lang="uk-UA" dirty="0"/>
              <a:t> </a:t>
            </a:r>
            <a:r>
              <a:rPr lang="uk-UA" dirty="0" err="1"/>
              <a:t>the</a:t>
            </a:r>
            <a:r>
              <a:rPr lang="uk-UA" dirty="0"/>
              <a:t> </a:t>
            </a:r>
            <a:r>
              <a:rPr lang="uk-UA" dirty="0" err="1"/>
              <a:t>heart</a:t>
            </a:r>
            <a:r>
              <a:rPr lang="uk-UA" dirty="0"/>
              <a:t> </a:t>
            </a:r>
            <a:r>
              <a:rPr lang="uk-UA" dirty="0" err="1"/>
              <a:t>muscle</a:t>
            </a:r>
            <a:r>
              <a:rPr lang="uk-UA" dirty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4400" y="500042"/>
            <a:ext cx="8229600" cy="4525963"/>
          </a:xfrm>
        </p:spPr>
        <p:txBody>
          <a:bodyPr>
            <a:normAutofit lnSpcReduction="10000"/>
          </a:bodyPr>
          <a:lstStyle/>
          <a:p>
            <a:pPr algn="ctr"/>
            <a:r>
              <a:rPr lang="uk-UA" b="1" dirty="0" err="1"/>
              <a:t>Acetanilide</a:t>
            </a:r>
            <a:r>
              <a:rPr lang="uk-UA" b="1" dirty="0"/>
              <a:t> </a:t>
            </a:r>
            <a:r>
              <a:rPr lang="uk-UA" b="1" dirty="0" err="1"/>
              <a:t>derivatives</a:t>
            </a:r>
            <a:endParaRPr lang="ru-RU" dirty="0"/>
          </a:p>
          <a:p>
            <a:pPr algn="ctr"/>
            <a:r>
              <a:rPr lang="uk-UA" b="1" dirty="0" err="1"/>
              <a:t>Lidocaine</a:t>
            </a:r>
            <a:r>
              <a:rPr lang="uk-UA" b="1" dirty="0"/>
              <a:t> </a:t>
            </a:r>
            <a:r>
              <a:rPr lang="uk-UA" b="1" dirty="0" err="1"/>
              <a:t>hydrochloride</a:t>
            </a:r>
            <a:endParaRPr lang="ru-RU" dirty="0"/>
          </a:p>
          <a:p>
            <a:r>
              <a:rPr lang="uk-UA" b="1" dirty="0"/>
              <a:t> </a:t>
            </a:r>
            <a:endParaRPr lang="ru-RU" dirty="0"/>
          </a:p>
          <a:p>
            <a:r>
              <a:rPr lang="uk-UA" dirty="0"/>
              <a:t> </a:t>
            </a:r>
            <a:endParaRPr lang="ru-RU" dirty="0"/>
          </a:p>
          <a:p>
            <a:r>
              <a:rPr lang="uk-UA" dirty="0"/>
              <a:t> </a:t>
            </a:r>
            <a:endParaRPr lang="ru-RU" dirty="0"/>
          </a:p>
          <a:p>
            <a:r>
              <a:rPr lang="uk-UA" b="1" dirty="0" err="1"/>
              <a:t>Synthesis</a:t>
            </a:r>
            <a:r>
              <a:rPr lang="uk-UA" b="1" dirty="0"/>
              <a:t>.</a:t>
            </a:r>
            <a:endParaRPr lang="ru-RU" dirty="0"/>
          </a:p>
          <a:p>
            <a:r>
              <a:rPr lang="uk-UA" b="1" dirty="0"/>
              <a:t> </a:t>
            </a:r>
            <a:endParaRPr lang="ru-RU" dirty="0"/>
          </a:p>
          <a:p>
            <a:r>
              <a:rPr lang="uk-UA" dirty="0"/>
              <a:t> </a:t>
            </a:r>
            <a:endParaRPr lang="ru-RU" dirty="0"/>
          </a:p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08" y="1571612"/>
            <a:ext cx="5143536" cy="1571636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3786190"/>
            <a:ext cx="8715404" cy="228124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428604"/>
            <a:ext cx="8229600" cy="4525963"/>
          </a:xfrm>
        </p:spPr>
        <p:txBody>
          <a:bodyPr>
            <a:normAutofit fontScale="25000" lnSpcReduction="20000"/>
          </a:bodyPr>
          <a:lstStyle/>
          <a:p>
            <a:pPr algn="just"/>
            <a:r>
              <a:rPr lang="uk-UA" sz="11200" b="1" dirty="0" err="1"/>
              <a:t>Properties.</a:t>
            </a:r>
            <a:r>
              <a:rPr lang="uk-UA" sz="11200" dirty="0" err="1"/>
              <a:t>White</a:t>
            </a:r>
            <a:r>
              <a:rPr lang="uk-UA" sz="11200" dirty="0"/>
              <a:t> </a:t>
            </a:r>
            <a:r>
              <a:rPr lang="uk-UA" sz="11200" dirty="0" err="1"/>
              <a:t>or</a:t>
            </a:r>
            <a:r>
              <a:rPr lang="uk-UA" sz="11200" dirty="0"/>
              <a:t> </a:t>
            </a:r>
            <a:r>
              <a:rPr lang="uk-UA" sz="11200" dirty="0" err="1"/>
              <a:t>almost</a:t>
            </a:r>
            <a:r>
              <a:rPr lang="uk-UA" sz="11200" dirty="0"/>
              <a:t> </a:t>
            </a:r>
            <a:r>
              <a:rPr lang="uk-UA" sz="11200" dirty="0" err="1"/>
              <a:t>white</a:t>
            </a:r>
            <a:r>
              <a:rPr lang="uk-UA" sz="11200" dirty="0"/>
              <a:t> </a:t>
            </a:r>
            <a:r>
              <a:rPr lang="uk-UA" sz="11200" dirty="0" err="1"/>
              <a:t>crystalline</a:t>
            </a:r>
            <a:r>
              <a:rPr lang="uk-UA" sz="11200" dirty="0"/>
              <a:t> </a:t>
            </a:r>
            <a:r>
              <a:rPr lang="uk-UA" sz="11200" dirty="0" err="1"/>
              <a:t>powder</a:t>
            </a:r>
            <a:r>
              <a:rPr lang="uk-UA" sz="11200" dirty="0"/>
              <a:t>, </a:t>
            </a:r>
            <a:r>
              <a:rPr lang="uk-UA" sz="11200" dirty="0" err="1"/>
              <a:t>practically</a:t>
            </a:r>
            <a:r>
              <a:rPr lang="uk-UA" sz="11200" dirty="0"/>
              <a:t> </a:t>
            </a:r>
            <a:r>
              <a:rPr lang="uk-UA" sz="11200" dirty="0" err="1"/>
              <a:t>insoluble</a:t>
            </a:r>
            <a:r>
              <a:rPr lang="uk-UA" sz="11200" dirty="0"/>
              <a:t> </a:t>
            </a:r>
            <a:r>
              <a:rPr lang="uk-UA" sz="11200" dirty="0" err="1"/>
              <a:t>in</a:t>
            </a:r>
            <a:r>
              <a:rPr lang="uk-UA" sz="11200" dirty="0"/>
              <a:t> </a:t>
            </a:r>
            <a:r>
              <a:rPr lang="uk-UA" sz="11200" dirty="0" err="1"/>
              <a:t>water</a:t>
            </a:r>
            <a:r>
              <a:rPr lang="uk-UA" sz="11200" dirty="0"/>
              <a:t>, </a:t>
            </a:r>
            <a:r>
              <a:rPr lang="uk-UA" sz="11200" dirty="0" err="1"/>
              <a:t>soluble</a:t>
            </a:r>
            <a:r>
              <a:rPr lang="uk-UA" sz="11200" dirty="0"/>
              <a:t> </a:t>
            </a:r>
            <a:r>
              <a:rPr lang="uk-UA" sz="11200" dirty="0" err="1"/>
              <a:t>in</a:t>
            </a:r>
            <a:r>
              <a:rPr lang="uk-UA" sz="11200" dirty="0"/>
              <a:t> </a:t>
            </a:r>
            <a:r>
              <a:rPr lang="uk-UA" sz="11200" dirty="0" err="1"/>
              <a:t>ethanol</a:t>
            </a:r>
            <a:r>
              <a:rPr lang="uk-UA" sz="11200" dirty="0"/>
              <a:t> </a:t>
            </a:r>
            <a:r>
              <a:rPr lang="uk-UA" sz="11200" dirty="0" err="1"/>
              <a:t>and</a:t>
            </a:r>
            <a:r>
              <a:rPr lang="uk-UA" sz="11200" dirty="0"/>
              <a:t> </a:t>
            </a:r>
            <a:r>
              <a:rPr lang="uk-UA" sz="11200" dirty="0" err="1"/>
              <a:t>methylene</a:t>
            </a:r>
            <a:r>
              <a:rPr lang="uk-UA" sz="11200" dirty="0"/>
              <a:t> </a:t>
            </a:r>
            <a:r>
              <a:rPr lang="uk-UA" sz="11200" dirty="0" err="1"/>
              <a:t>chloride</a:t>
            </a:r>
            <a:r>
              <a:rPr lang="uk-UA" sz="11200" dirty="0"/>
              <a:t>, </a:t>
            </a:r>
            <a:r>
              <a:rPr lang="uk-UA" sz="11200" dirty="0" err="1"/>
              <a:t>soluble</a:t>
            </a:r>
            <a:r>
              <a:rPr lang="uk-UA" sz="11200" dirty="0"/>
              <a:t> </a:t>
            </a:r>
            <a:r>
              <a:rPr lang="uk-UA" sz="11200" dirty="0" err="1"/>
              <a:t>in</a:t>
            </a:r>
            <a:r>
              <a:rPr lang="uk-UA" sz="11200" dirty="0"/>
              <a:t> </a:t>
            </a:r>
            <a:r>
              <a:rPr lang="uk-UA" sz="11200" dirty="0" err="1"/>
              <a:t>ether</a:t>
            </a:r>
            <a:r>
              <a:rPr lang="uk-UA" sz="11200" dirty="0"/>
              <a:t>; </a:t>
            </a:r>
            <a:r>
              <a:rPr lang="uk-UA" sz="11200" dirty="0" err="1"/>
              <a:t>mp</a:t>
            </a:r>
            <a:r>
              <a:rPr lang="uk-UA" sz="11200" dirty="0"/>
              <a:t> 66-69 ° C. </a:t>
            </a:r>
            <a:r>
              <a:rPr lang="uk-UA" sz="11200" dirty="0" err="1"/>
              <a:t>Store</a:t>
            </a:r>
            <a:r>
              <a:rPr lang="uk-UA" sz="11200" dirty="0"/>
              <a:t> </a:t>
            </a:r>
            <a:r>
              <a:rPr lang="uk-UA" sz="11200" dirty="0" err="1"/>
              <a:t>in</a:t>
            </a:r>
            <a:r>
              <a:rPr lang="uk-UA" sz="11200" dirty="0"/>
              <a:t> a </a:t>
            </a:r>
            <a:r>
              <a:rPr lang="uk-UA" sz="11200" dirty="0" err="1"/>
              <a:t>tightly</a:t>
            </a:r>
            <a:r>
              <a:rPr lang="uk-UA" sz="11200" dirty="0"/>
              <a:t> </a:t>
            </a:r>
            <a:r>
              <a:rPr lang="uk-UA" sz="11200" dirty="0" err="1"/>
              <a:t>closed</a:t>
            </a:r>
            <a:r>
              <a:rPr lang="uk-UA" sz="11200" dirty="0"/>
              <a:t> </a:t>
            </a:r>
            <a:r>
              <a:rPr lang="uk-UA" sz="11200" dirty="0" err="1"/>
              <a:t>container</a:t>
            </a:r>
            <a:r>
              <a:rPr lang="uk-UA" sz="11200" dirty="0"/>
              <a:t>, </a:t>
            </a:r>
            <a:r>
              <a:rPr lang="uk-UA" sz="11200" dirty="0" err="1"/>
              <a:t>in</a:t>
            </a:r>
            <a:r>
              <a:rPr lang="uk-UA" sz="11200" dirty="0"/>
              <a:t> a </a:t>
            </a:r>
            <a:r>
              <a:rPr lang="uk-UA" sz="11200" dirty="0" err="1"/>
              <a:t>dark</a:t>
            </a:r>
            <a:r>
              <a:rPr lang="uk-UA" sz="11200" dirty="0"/>
              <a:t> </a:t>
            </a:r>
            <a:r>
              <a:rPr lang="uk-UA" sz="11200" dirty="0" err="1"/>
              <a:t>place</a:t>
            </a:r>
            <a:r>
              <a:rPr lang="uk-UA" sz="11200" dirty="0"/>
              <a:t>.</a:t>
            </a:r>
            <a:endParaRPr lang="ru-RU" sz="11200" dirty="0"/>
          </a:p>
          <a:p>
            <a:pPr algn="just"/>
            <a:r>
              <a:rPr lang="uk-UA" sz="11200" b="1" dirty="0" err="1"/>
              <a:t>Identification</a:t>
            </a:r>
            <a:r>
              <a:rPr lang="uk-UA" sz="11200" b="1" dirty="0"/>
              <a:t>.</a:t>
            </a:r>
            <a:endParaRPr lang="ru-RU" sz="11200" dirty="0"/>
          </a:p>
          <a:p>
            <a:pPr lvl="0" algn="just"/>
            <a:r>
              <a:rPr lang="uk-UA" sz="11200" dirty="0"/>
              <a:t>IR </a:t>
            </a:r>
            <a:r>
              <a:rPr lang="uk-UA" sz="11200" dirty="0" err="1"/>
              <a:t>spectrum</a:t>
            </a:r>
            <a:r>
              <a:rPr lang="uk-UA" sz="11200" dirty="0"/>
              <a:t>, </a:t>
            </a:r>
            <a:r>
              <a:rPr lang="uk-UA" sz="11200" dirty="0" err="1"/>
              <a:t>so</a:t>
            </a:r>
            <a:r>
              <a:rPr lang="uk-UA" sz="11200" dirty="0"/>
              <a:t> </a:t>
            </a:r>
            <a:r>
              <a:rPr lang="uk-UA" sz="11200" dirty="0" err="1"/>
              <a:t>pl</a:t>
            </a:r>
            <a:r>
              <a:rPr lang="uk-UA" sz="11200" dirty="0"/>
              <a:t>. </a:t>
            </a:r>
            <a:r>
              <a:rPr lang="uk-UA" sz="11200" dirty="0" err="1"/>
              <a:t>substances</a:t>
            </a:r>
            <a:r>
              <a:rPr lang="uk-UA" sz="11200" dirty="0"/>
              <a:t>.</a:t>
            </a:r>
            <a:endParaRPr lang="ru-RU" sz="11200" dirty="0"/>
          </a:p>
          <a:p>
            <a:pPr lvl="0" algn="just"/>
            <a:r>
              <a:rPr lang="uk-UA" sz="11200" dirty="0"/>
              <a:t>T. </a:t>
            </a:r>
            <a:r>
              <a:rPr lang="uk-UA" sz="11200" dirty="0" err="1"/>
              <a:t>pl</a:t>
            </a:r>
            <a:r>
              <a:rPr lang="uk-UA" sz="11200" dirty="0"/>
              <a:t>. </a:t>
            </a:r>
            <a:r>
              <a:rPr lang="uk-UA" sz="11200" dirty="0" err="1"/>
              <a:t>the</a:t>
            </a:r>
            <a:r>
              <a:rPr lang="uk-UA" sz="11200" dirty="0"/>
              <a:t> </a:t>
            </a:r>
            <a:r>
              <a:rPr lang="uk-UA" sz="11200" dirty="0" err="1"/>
              <a:t>reaction</a:t>
            </a:r>
            <a:r>
              <a:rPr lang="uk-UA" sz="11200" dirty="0"/>
              <a:t> </a:t>
            </a:r>
            <a:r>
              <a:rPr lang="uk-UA" sz="11200" dirty="0" err="1"/>
              <a:t>product</a:t>
            </a:r>
            <a:r>
              <a:rPr lang="uk-UA" sz="11200" dirty="0"/>
              <a:t> </a:t>
            </a:r>
            <a:r>
              <a:rPr lang="uk-UA" sz="11200" dirty="0" err="1"/>
              <a:t>with</a:t>
            </a:r>
            <a:r>
              <a:rPr lang="uk-UA" sz="11200" dirty="0"/>
              <a:t> </a:t>
            </a:r>
            <a:r>
              <a:rPr lang="uk-UA" sz="11200" dirty="0" err="1"/>
              <a:t>picric</a:t>
            </a:r>
            <a:r>
              <a:rPr lang="uk-UA" sz="11200" dirty="0"/>
              <a:t> </a:t>
            </a:r>
            <a:r>
              <a:rPr lang="uk-UA" sz="11200" dirty="0" err="1"/>
              <a:t>acid</a:t>
            </a:r>
            <a:r>
              <a:rPr lang="uk-UA" sz="11200" dirty="0"/>
              <a:t> (230 ° C </a:t>
            </a:r>
            <a:r>
              <a:rPr lang="uk-UA" sz="11200" dirty="0" err="1"/>
              <a:t>with</a:t>
            </a:r>
            <a:r>
              <a:rPr lang="uk-UA" sz="11200" dirty="0"/>
              <a:t> </a:t>
            </a:r>
            <a:r>
              <a:rPr lang="uk-UA" sz="11200" dirty="0" err="1"/>
              <a:t>decomposition</a:t>
            </a:r>
            <a:r>
              <a:rPr lang="uk-UA" sz="11200" dirty="0"/>
              <a:t>).</a:t>
            </a:r>
            <a:endParaRPr lang="ru-RU" sz="11200" dirty="0"/>
          </a:p>
          <a:p>
            <a:pPr lvl="0" algn="just"/>
            <a:r>
              <a:rPr lang="uk-UA" sz="11200" dirty="0" err="1"/>
              <a:t>Color</a:t>
            </a:r>
            <a:r>
              <a:rPr lang="uk-UA" sz="11200" dirty="0"/>
              <a:t> </a:t>
            </a:r>
            <a:r>
              <a:rPr lang="uk-UA" sz="11200" dirty="0" err="1"/>
              <a:t>reaction</a:t>
            </a:r>
            <a:r>
              <a:rPr lang="uk-UA" sz="11200" dirty="0"/>
              <a:t> </a:t>
            </a:r>
            <a:r>
              <a:rPr lang="uk-UA" sz="11200" dirty="0" err="1"/>
              <a:t>with</a:t>
            </a:r>
            <a:r>
              <a:rPr lang="uk-UA" sz="11200" dirty="0"/>
              <a:t> a </a:t>
            </a:r>
            <a:r>
              <a:rPr lang="uk-UA" sz="11200" dirty="0" err="1"/>
              <a:t>solution</a:t>
            </a:r>
            <a:r>
              <a:rPr lang="uk-UA" sz="11200" dirty="0"/>
              <a:t> </a:t>
            </a:r>
            <a:r>
              <a:rPr lang="uk-UA" sz="11200" dirty="0" err="1"/>
              <a:t>of</a:t>
            </a:r>
            <a:r>
              <a:rPr lang="uk-UA" sz="11200" dirty="0"/>
              <a:t> </a:t>
            </a:r>
            <a:r>
              <a:rPr lang="uk-UA" sz="11200" dirty="0" err="1"/>
              <a:t>cobalt</a:t>
            </a:r>
            <a:r>
              <a:rPr lang="uk-UA" sz="11200" dirty="0"/>
              <a:t> (II) </a:t>
            </a:r>
            <a:r>
              <a:rPr lang="uk-UA" sz="11200" dirty="0" err="1"/>
              <a:t>nitrate</a:t>
            </a:r>
            <a:r>
              <a:rPr lang="uk-UA" sz="11200" dirty="0"/>
              <a:t> (blue-</a:t>
            </a:r>
            <a:r>
              <a:rPr lang="uk-UA" sz="11200" dirty="0" err="1"/>
              <a:t>green</a:t>
            </a:r>
            <a:r>
              <a:rPr lang="uk-UA" sz="11200" dirty="0"/>
              <a:t> </a:t>
            </a:r>
            <a:r>
              <a:rPr lang="uk-UA" sz="11200" dirty="0" err="1"/>
              <a:t>precipitate</a:t>
            </a:r>
            <a:r>
              <a:rPr lang="uk-UA" sz="11200" dirty="0"/>
              <a:t>).</a:t>
            </a:r>
            <a:endParaRPr lang="ru-RU" sz="11200" dirty="0"/>
          </a:p>
          <a:p>
            <a:pPr algn="just"/>
            <a:r>
              <a:rPr lang="uk-UA" sz="11200" b="1" dirty="0" err="1"/>
              <a:t>Quantitative</a:t>
            </a:r>
            <a:r>
              <a:rPr lang="uk-UA" sz="11200" b="1" dirty="0"/>
              <a:t> </a:t>
            </a:r>
            <a:r>
              <a:rPr lang="uk-UA" sz="11200" b="1" dirty="0" err="1"/>
              <a:t>definition</a:t>
            </a:r>
            <a:r>
              <a:rPr lang="uk-UA" sz="11200" b="1" dirty="0"/>
              <a:t>.</a:t>
            </a:r>
            <a:endParaRPr lang="ru-RU" sz="11200" dirty="0"/>
          </a:p>
          <a:p>
            <a:pPr algn="just"/>
            <a:r>
              <a:rPr lang="uk-UA" sz="11200" dirty="0" err="1"/>
              <a:t>Acidimetry</a:t>
            </a:r>
            <a:r>
              <a:rPr lang="uk-UA" sz="11200" dirty="0"/>
              <a:t> (</a:t>
            </a:r>
            <a:r>
              <a:rPr lang="uk-UA" sz="11200" dirty="0" err="1"/>
              <a:t>titrant</a:t>
            </a:r>
            <a:r>
              <a:rPr lang="uk-UA" sz="11200" dirty="0"/>
              <a:t> 0.1 M </a:t>
            </a:r>
            <a:r>
              <a:rPr lang="uk-UA" sz="11200" dirty="0" err="1"/>
              <a:t>hydrochloric</a:t>
            </a:r>
            <a:r>
              <a:rPr lang="uk-UA" sz="11200" dirty="0"/>
              <a:t> </a:t>
            </a:r>
            <a:r>
              <a:rPr lang="uk-UA" sz="11200" dirty="0" err="1"/>
              <a:t>acid</a:t>
            </a:r>
            <a:r>
              <a:rPr lang="uk-UA" sz="11200" dirty="0"/>
              <a:t> </a:t>
            </a:r>
            <a:r>
              <a:rPr lang="uk-UA" sz="11200" dirty="0" err="1"/>
              <a:t>solution</a:t>
            </a:r>
            <a:r>
              <a:rPr lang="uk-UA" sz="11200" dirty="0"/>
              <a:t>).</a:t>
            </a:r>
            <a:endParaRPr lang="ru-RU" sz="11200" dirty="0"/>
          </a:p>
          <a:p>
            <a:pPr algn="just"/>
            <a:r>
              <a:rPr lang="uk-UA" sz="11200" b="1" dirty="0" err="1"/>
              <a:t>Application</a:t>
            </a:r>
            <a:r>
              <a:rPr lang="uk-UA" sz="11200" b="1" dirty="0"/>
              <a:t>. </a:t>
            </a:r>
            <a:r>
              <a:rPr lang="uk-UA" sz="11200" dirty="0" err="1"/>
              <a:t>Local</a:t>
            </a:r>
            <a:r>
              <a:rPr lang="uk-UA" sz="11200" dirty="0"/>
              <a:t> </a:t>
            </a:r>
            <a:r>
              <a:rPr lang="uk-UA" sz="11200" dirty="0" err="1"/>
              <a:t>anesthetic</a:t>
            </a:r>
            <a:r>
              <a:rPr lang="uk-UA" sz="11200" dirty="0"/>
              <a:t>, </a:t>
            </a:r>
            <a:r>
              <a:rPr lang="uk-UA" sz="11200" dirty="0" err="1"/>
              <a:t>which</a:t>
            </a:r>
            <a:r>
              <a:rPr lang="uk-UA" sz="11200" dirty="0"/>
              <a:t> </a:t>
            </a:r>
            <a:r>
              <a:rPr lang="uk-UA" sz="11200" dirty="0" err="1"/>
              <a:t>is</a:t>
            </a:r>
            <a:r>
              <a:rPr lang="uk-UA" sz="11200" dirty="0"/>
              <a:t> </a:t>
            </a:r>
            <a:r>
              <a:rPr lang="uk-UA" sz="11200" dirty="0" err="1"/>
              <a:t>used</a:t>
            </a:r>
            <a:r>
              <a:rPr lang="uk-UA" sz="11200" dirty="0"/>
              <a:t> </a:t>
            </a:r>
            <a:r>
              <a:rPr lang="uk-UA" sz="11200" dirty="0" err="1"/>
              <a:t>to</a:t>
            </a:r>
            <a:r>
              <a:rPr lang="uk-UA" sz="11200" dirty="0"/>
              <a:t> </a:t>
            </a:r>
            <a:r>
              <a:rPr lang="uk-UA" sz="11200" dirty="0" err="1"/>
              <a:t>perform</a:t>
            </a:r>
            <a:r>
              <a:rPr lang="uk-UA" sz="11200" dirty="0"/>
              <a:t> </a:t>
            </a:r>
            <a:r>
              <a:rPr lang="uk-UA" sz="11200" dirty="0" err="1"/>
              <a:t>various</a:t>
            </a:r>
            <a:r>
              <a:rPr lang="uk-UA" sz="11200" dirty="0"/>
              <a:t> </a:t>
            </a:r>
            <a:r>
              <a:rPr lang="uk-UA" sz="11200" dirty="0" err="1"/>
              <a:t>types</a:t>
            </a:r>
            <a:r>
              <a:rPr lang="uk-UA" sz="11200" dirty="0"/>
              <a:t> </a:t>
            </a:r>
            <a:r>
              <a:rPr lang="uk-UA" sz="11200" dirty="0" err="1"/>
              <a:t>of</a:t>
            </a:r>
            <a:r>
              <a:rPr lang="uk-UA" sz="11200" dirty="0"/>
              <a:t> </a:t>
            </a:r>
            <a:r>
              <a:rPr lang="uk-UA" sz="11200" dirty="0" err="1"/>
              <a:t>anesthesia</a:t>
            </a:r>
            <a:r>
              <a:rPr lang="uk-UA" sz="11200" dirty="0"/>
              <a:t> (</a:t>
            </a:r>
            <a:r>
              <a:rPr lang="uk-UA" sz="11200" dirty="0" err="1"/>
              <a:t>terminal</a:t>
            </a:r>
            <a:r>
              <a:rPr lang="uk-UA" sz="11200" dirty="0"/>
              <a:t>, </a:t>
            </a:r>
            <a:r>
              <a:rPr lang="uk-UA" sz="11200" dirty="0" err="1"/>
              <a:t>infiltration</a:t>
            </a:r>
            <a:r>
              <a:rPr lang="uk-UA" sz="11200" dirty="0"/>
              <a:t>, </a:t>
            </a:r>
            <a:r>
              <a:rPr lang="uk-UA" sz="11200" dirty="0" err="1"/>
              <a:t>conduction</a:t>
            </a:r>
            <a:r>
              <a:rPr lang="uk-UA" sz="11200" dirty="0"/>
              <a:t>). </a:t>
            </a:r>
            <a:r>
              <a:rPr lang="uk-UA" sz="11200" dirty="0" err="1"/>
              <a:t>Lidocaine</a:t>
            </a:r>
            <a:r>
              <a:rPr lang="uk-UA" sz="11200" dirty="0"/>
              <a:t> </a:t>
            </a:r>
            <a:r>
              <a:rPr lang="uk-UA" sz="11200" dirty="0" err="1"/>
              <a:t>hydrochloride</a:t>
            </a:r>
            <a:r>
              <a:rPr lang="uk-UA" sz="11200" dirty="0"/>
              <a:t> </a:t>
            </a:r>
            <a:r>
              <a:rPr lang="uk-UA" sz="11200" dirty="0" err="1"/>
              <a:t>also</a:t>
            </a:r>
            <a:r>
              <a:rPr lang="uk-UA" sz="11200" dirty="0"/>
              <a:t> </a:t>
            </a:r>
            <a:r>
              <a:rPr lang="uk-UA" sz="11200" dirty="0" err="1"/>
              <a:t>has</a:t>
            </a:r>
            <a:r>
              <a:rPr lang="uk-UA" sz="11200" dirty="0"/>
              <a:t> a </a:t>
            </a:r>
            <a:r>
              <a:rPr lang="uk-UA" sz="11200" dirty="0" err="1"/>
              <a:t>pronounced</a:t>
            </a:r>
            <a:r>
              <a:rPr lang="uk-UA" sz="11200" dirty="0"/>
              <a:t> </a:t>
            </a:r>
            <a:r>
              <a:rPr lang="uk-UA" sz="11200" dirty="0" err="1"/>
              <a:t>antiarrhythmic</a:t>
            </a:r>
            <a:r>
              <a:rPr lang="uk-UA" sz="11200" dirty="0"/>
              <a:t> </a:t>
            </a:r>
            <a:r>
              <a:rPr lang="uk-UA" sz="11200" dirty="0" err="1"/>
              <a:t>activity</a:t>
            </a:r>
            <a:r>
              <a:rPr lang="uk-UA" sz="11200" dirty="0"/>
              <a:t>.</a:t>
            </a:r>
            <a:endParaRPr lang="ru-RU" sz="11200" dirty="0"/>
          </a:p>
          <a:p>
            <a:pPr algn="just"/>
            <a:r>
              <a:rPr lang="uk-UA" sz="11200" b="1" dirty="0"/>
              <a:t> </a:t>
            </a:r>
            <a:endParaRPr lang="ru-RU" sz="11200" dirty="0"/>
          </a:p>
          <a:p>
            <a:r>
              <a:rPr lang="uk-UA" b="1" dirty="0"/>
              <a:t> 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8801072" cy="5097443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uk-UA" sz="2400" b="1" dirty="0" err="1"/>
              <a:t>Arylamides</a:t>
            </a:r>
            <a:r>
              <a:rPr lang="uk-UA" sz="2400" b="1" dirty="0"/>
              <a:t> </a:t>
            </a:r>
            <a:r>
              <a:rPr lang="uk-UA" sz="2400" b="1" dirty="0" err="1"/>
              <a:t>of</a:t>
            </a:r>
            <a:r>
              <a:rPr lang="uk-UA" sz="2400" b="1" dirty="0"/>
              <a:t> </a:t>
            </a:r>
            <a:r>
              <a:rPr lang="uk-UA" sz="2400" b="1" dirty="0" err="1"/>
              <a:t>piperidinecarboxylic</a:t>
            </a:r>
            <a:r>
              <a:rPr lang="uk-UA" sz="2400" b="1" dirty="0"/>
              <a:t> </a:t>
            </a:r>
            <a:r>
              <a:rPr lang="uk-UA" sz="2400" b="1" dirty="0" err="1"/>
              <a:t>acids</a:t>
            </a:r>
            <a:endParaRPr lang="ru-RU" sz="2400" dirty="0"/>
          </a:p>
          <a:p>
            <a:pPr algn="ctr">
              <a:buNone/>
            </a:pPr>
            <a:r>
              <a:rPr lang="uk-UA" sz="2400" b="1" dirty="0" err="1"/>
              <a:t>Bupivacaine</a:t>
            </a:r>
            <a:r>
              <a:rPr lang="uk-UA" sz="2400" b="1" dirty="0"/>
              <a:t> </a:t>
            </a:r>
            <a:r>
              <a:rPr lang="uk-UA" sz="2400" b="1" dirty="0" err="1" smtClean="0"/>
              <a:t>hydrochloride</a:t>
            </a:r>
            <a:endParaRPr lang="uk-UA" sz="2400" b="1" dirty="0" smtClean="0"/>
          </a:p>
          <a:p>
            <a:endParaRPr lang="uk-UA" sz="2400" b="1" dirty="0"/>
          </a:p>
          <a:p>
            <a:endParaRPr lang="uk-UA" sz="2400" b="1" dirty="0" smtClean="0"/>
          </a:p>
          <a:p>
            <a:endParaRPr lang="ru-RU" sz="2400" dirty="0"/>
          </a:p>
          <a:p>
            <a:r>
              <a:rPr lang="uk-UA" sz="2400" b="1" dirty="0" err="1"/>
              <a:t>Properties</a:t>
            </a:r>
            <a:r>
              <a:rPr lang="uk-UA" sz="2400" b="1" dirty="0"/>
              <a:t>. </a:t>
            </a:r>
            <a:r>
              <a:rPr lang="uk-UA" sz="2400" dirty="0" err="1"/>
              <a:t>White</a:t>
            </a:r>
            <a:r>
              <a:rPr lang="uk-UA" sz="2400" dirty="0"/>
              <a:t> </a:t>
            </a:r>
            <a:r>
              <a:rPr lang="uk-UA" sz="2400" dirty="0" err="1"/>
              <a:t>crystalline</a:t>
            </a:r>
            <a:r>
              <a:rPr lang="uk-UA" sz="2400" dirty="0"/>
              <a:t> </a:t>
            </a:r>
            <a:r>
              <a:rPr lang="uk-UA" sz="2400" dirty="0" err="1"/>
              <a:t>powder</a:t>
            </a:r>
            <a:r>
              <a:rPr lang="uk-UA" sz="2400" dirty="0"/>
              <a:t> </a:t>
            </a:r>
            <a:r>
              <a:rPr lang="uk-UA" sz="2400" dirty="0" err="1"/>
              <a:t>or</a:t>
            </a:r>
            <a:r>
              <a:rPr lang="uk-UA" sz="2400" dirty="0"/>
              <a:t> </a:t>
            </a:r>
            <a:r>
              <a:rPr lang="uk-UA" sz="2400" dirty="0" err="1"/>
              <a:t>colorless</a:t>
            </a:r>
            <a:r>
              <a:rPr lang="uk-UA" sz="2400" dirty="0"/>
              <a:t> </a:t>
            </a:r>
            <a:r>
              <a:rPr lang="uk-UA" sz="2400" dirty="0" err="1"/>
              <a:t>crystals</a:t>
            </a:r>
            <a:r>
              <a:rPr lang="uk-UA" sz="2400" dirty="0"/>
              <a:t>, </a:t>
            </a:r>
            <a:r>
              <a:rPr lang="uk-UA" sz="2400" dirty="0" err="1"/>
              <a:t>soluble</a:t>
            </a:r>
            <a:r>
              <a:rPr lang="uk-UA" sz="2400" dirty="0"/>
              <a:t> </a:t>
            </a:r>
            <a:r>
              <a:rPr lang="uk-UA" sz="2400" dirty="0" err="1"/>
              <a:t>in</a:t>
            </a:r>
            <a:r>
              <a:rPr lang="uk-UA" sz="2400" dirty="0"/>
              <a:t> </a:t>
            </a:r>
            <a:r>
              <a:rPr lang="uk-UA" sz="2400" dirty="0" err="1"/>
              <a:t>water</a:t>
            </a:r>
            <a:r>
              <a:rPr lang="uk-UA" sz="2400" dirty="0"/>
              <a:t>, </a:t>
            </a:r>
            <a:r>
              <a:rPr lang="uk-UA" sz="2400" dirty="0" err="1"/>
              <a:t>easily</a:t>
            </a:r>
            <a:r>
              <a:rPr lang="uk-UA" sz="2400" dirty="0"/>
              <a:t> </a:t>
            </a:r>
            <a:r>
              <a:rPr lang="uk-UA" sz="2400" dirty="0" err="1"/>
              <a:t>soluble</a:t>
            </a:r>
            <a:r>
              <a:rPr lang="uk-UA" sz="2400" dirty="0"/>
              <a:t> </a:t>
            </a:r>
            <a:r>
              <a:rPr lang="uk-UA" sz="2400" dirty="0" err="1"/>
              <a:t>in</a:t>
            </a:r>
            <a:r>
              <a:rPr lang="uk-UA" sz="2400" dirty="0"/>
              <a:t> </a:t>
            </a:r>
            <a:r>
              <a:rPr lang="uk-UA" sz="2400" dirty="0" err="1"/>
              <a:t>alcohol</a:t>
            </a:r>
            <a:r>
              <a:rPr lang="uk-UA" sz="2400" dirty="0"/>
              <a:t>. T. </a:t>
            </a:r>
            <a:r>
              <a:rPr lang="uk-UA" sz="2400" dirty="0" err="1"/>
              <a:t>pl</a:t>
            </a:r>
            <a:r>
              <a:rPr lang="uk-UA" sz="2400" dirty="0"/>
              <a:t> ≈ 254 ° C </a:t>
            </a:r>
            <a:r>
              <a:rPr lang="uk-UA" sz="2400" dirty="0" err="1"/>
              <a:t>with</a:t>
            </a:r>
            <a:r>
              <a:rPr lang="uk-UA" sz="2400" dirty="0"/>
              <a:t> </a:t>
            </a:r>
            <a:r>
              <a:rPr lang="uk-UA" sz="2400" dirty="0" err="1"/>
              <a:t>decomposition</a:t>
            </a:r>
            <a:r>
              <a:rPr lang="uk-UA" sz="2400" dirty="0"/>
              <a:t>.</a:t>
            </a:r>
            <a:endParaRPr lang="ru-RU" sz="2400" dirty="0"/>
          </a:p>
          <a:p>
            <a:r>
              <a:rPr lang="uk-UA" sz="2400" b="1" dirty="0" err="1"/>
              <a:t>Identification</a:t>
            </a:r>
            <a:r>
              <a:rPr lang="uk-UA" sz="2400" b="1" dirty="0"/>
              <a:t>.</a:t>
            </a:r>
            <a:endParaRPr lang="ru-RU" sz="2400" dirty="0"/>
          </a:p>
          <a:p>
            <a:pPr lvl="0"/>
            <a:r>
              <a:rPr lang="uk-UA" sz="2400" dirty="0"/>
              <a:t>T. </a:t>
            </a:r>
            <a:r>
              <a:rPr lang="uk-UA" sz="2400" dirty="0" err="1"/>
              <a:t>pl</a:t>
            </a:r>
            <a:r>
              <a:rPr lang="uk-UA" sz="2400" dirty="0"/>
              <a:t>. </a:t>
            </a:r>
            <a:r>
              <a:rPr lang="uk-UA" sz="2400" dirty="0" err="1"/>
              <a:t>basics</a:t>
            </a:r>
            <a:r>
              <a:rPr lang="uk-UA" sz="2400" dirty="0"/>
              <a:t> </a:t>
            </a:r>
            <a:r>
              <a:rPr lang="uk-UA" sz="2400" dirty="0" err="1"/>
              <a:t>of</a:t>
            </a:r>
            <a:r>
              <a:rPr lang="uk-UA" sz="2400" dirty="0"/>
              <a:t> </a:t>
            </a:r>
            <a:r>
              <a:rPr lang="uk-UA" sz="2400" dirty="0" err="1"/>
              <a:t>bupivacaine</a:t>
            </a:r>
            <a:r>
              <a:rPr lang="uk-UA" sz="2400" dirty="0"/>
              <a:t> (105-108 ° C), IR </a:t>
            </a:r>
            <a:r>
              <a:rPr lang="uk-UA" sz="2400" dirty="0" err="1"/>
              <a:t>spectroscopy</a:t>
            </a:r>
            <a:r>
              <a:rPr lang="uk-UA" sz="2400" dirty="0"/>
              <a:t>, TLC.</a:t>
            </a:r>
            <a:endParaRPr lang="ru-RU" sz="2400" dirty="0"/>
          </a:p>
          <a:p>
            <a:pPr lvl="0"/>
            <a:r>
              <a:rPr lang="uk-UA" sz="2400" dirty="0" err="1"/>
              <a:t>Reactions</a:t>
            </a:r>
            <a:r>
              <a:rPr lang="uk-UA" sz="2400" dirty="0"/>
              <a:t> </a:t>
            </a:r>
            <a:r>
              <a:rPr lang="uk-UA" sz="2400" dirty="0" err="1"/>
              <a:t>to</a:t>
            </a:r>
            <a:r>
              <a:rPr lang="uk-UA" sz="2400" dirty="0"/>
              <a:t> </a:t>
            </a:r>
            <a:r>
              <a:rPr lang="uk-UA" sz="2400" dirty="0" err="1"/>
              <a:t>chlorides</a:t>
            </a:r>
            <a:r>
              <a:rPr lang="uk-UA" sz="2400" dirty="0"/>
              <a:t>: </a:t>
            </a:r>
            <a:r>
              <a:rPr lang="uk-UA" sz="2400" dirty="0" err="1"/>
              <a:t>Ag</a:t>
            </a:r>
            <a:r>
              <a:rPr lang="uk-UA" sz="2400" dirty="0"/>
              <a:t> + + </a:t>
            </a:r>
            <a:r>
              <a:rPr lang="uk-UA" sz="2400" dirty="0" err="1"/>
              <a:t>Cl–</a:t>
            </a:r>
            <a:r>
              <a:rPr lang="uk-UA" sz="2400" dirty="0"/>
              <a:t> </a:t>
            </a:r>
            <a:r>
              <a:rPr lang="ru-RU" sz="2400" dirty="0" smtClean="0"/>
              <a:t>=</a:t>
            </a:r>
            <a:r>
              <a:rPr lang="en-US" sz="2400" dirty="0" smtClean="0"/>
              <a:t> </a:t>
            </a:r>
            <a:r>
              <a:rPr lang="en-US" sz="2400" dirty="0" err="1" smtClean="0"/>
              <a:t>AgCl</a:t>
            </a:r>
            <a:endParaRPr lang="ru-RU" sz="2400" dirty="0"/>
          </a:p>
          <a:p>
            <a:r>
              <a:rPr lang="uk-UA" sz="2400" b="1" dirty="0" err="1"/>
              <a:t>Quantitative</a:t>
            </a:r>
            <a:r>
              <a:rPr lang="uk-UA" sz="2400" b="1" dirty="0"/>
              <a:t> </a:t>
            </a:r>
            <a:r>
              <a:rPr lang="uk-UA" sz="2400" b="1" dirty="0" err="1"/>
              <a:t>definition</a:t>
            </a:r>
            <a:r>
              <a:rPr lang="uk-UA" sz="2400" b="1" dirty="0"/>
              <a:t>. </a:t>
            </a:r>
            <a:r>
              <a:rPr lang="uk-UA" sz="2400" dirty="0" err="1"/>
              <a:t>By</a:t>
            </a:r>
            <a:r>
              <a:rPr lang="uk-UA" sz="2400" dirty="0"/>
              <a:t> </a:t>
            </a:r>
            <a:r>
              <a:rPr lang="uk-UA" sz="2400" dirty="0" err="1"/>
              <a:t>alkalimetry</a:t>
            </a:r>
            <a:r>
              <a:rPr lang="uk-UA" sz="2400" dirty="0"/>
              <a:t> </a:t>
            </a:r>
            <a:r>
              <a:rPr lang="uk-UA" sz="2400" dirty="0" err="1"/>
              <a:t>in</a:t>
            </a:r>
            <a:r>
              <a:rPr lang="uk-UA" sz="2400" dirty="0"/>
              <a:t> a </a:t>
            </a:r>
            <a:r>
              <a:rPr lang="uk-UA" sz="2400" dirty="0" err="1"/>
              <a:t>mixture</a:t>
            </a:r>
            <a:r>
              <a:rPr lang="uk-UA" sz="2400" dirty="0"/>
              <a:t> </a:t>
            </a:r>
            <a:r>
              <a:rPr lang="uk-UA" sz="2400" dirty="0" err="1"/>
              <a:t>of</a:t>
            </a:r>
            <a:r>
              <a:rPr lang="uk-UA" sz="2400" dirty="0"/>
              <a:t> </a:t>
            </a:r>
            <a:r>
              <a:rPr lang="uk-UA" sz="2400" dirty="0" err="1"/>
              <a:t>ethyl</a:t>
            </a:r>
            <a:r>
              <a:rPr lang="uk-UA" sz="2400" dirty="0"/>
              <a:t> </a:t>
            </a:r>
            <a:r>
              <a:rPr lang="uk-UA" sz="2400" dirty="0" err="1"/>
              <a:t>alcohol</a:t>
            </a:r>
            <a:r>
              <a:rPr lang="uk-UA" sz="2400" dirty="0"/>
              <a:t> </a:t>
            </a:r>
            <a:r>
              <a:rPr lang="uk-UA" sz="2400" dirty="0" err="1"/>
              <a:t>and</a:t>
            </a:r>
            <a:r>
              <a:rPr lang="uk-UA" sz="2400" dirty="0"/>
              <a:t> 0.01 M </a:t>
            </a:r>
            <a:r>
              <a:rPr lang="uk-UA" sz="2400" dirty="0" err="1"/>
              <a:t>HCl</a:t>
            </a:r>
            <a:r>
              <a:rPr lang="uk-UA" sz="2400" dirty="0"/>
              <a:t> </a:t>
            </a:r>
            <a:r>
              <a:rPr lang="uk-UA" sz="2400" dirty="0" err="1"/>
              <a:t>acid</a:t>
            </a:r>
            <a:r>
              <a:rPr lang="uk-UA" sz="2400" dirty="0"/>
              <a:t> </a:t>
            </a:r>
            <a:r>
              <a:rPr lang="uk-UA" sz="2400" dirty="0" err="1"/>
              <a:t>solution</a:t>
            </a:r>
            <a:r>
              <a:rPr lang="uk-UA" sz="2400" dirty="0"/>
              <a:t> </a:t>
            </a:r>
            <a:r>
              <a:rPr lang="uk-UA" sz="2400" dirty="0" err="1"/>
              <a:t>potentiometrically</a:t>
            </a:r>
            <a:r>
              <a:rPr lang="uk-UA" sz="2400" dirty="0"/>
              <a:t>.</a:t>
            </a:r>
            <a:endParaRPr lang="ru-RU" sz="2400" dirty="0"/>
          </a:p>
          <a:p>
            <a:r>
              <a:rPr lang="uk-UA" sz="2400" b="1" dirty="0" err="1"/>
              <a:t>Application</a:t>
            </a:r>
            <a:r>
              <a:rPr lang="uk-UA" sz="2400" b="1" dirty="0"/>
              <a:t>. </a:t>
            </a:r>
            <a:r>
              <a:rPr lang="uk-UA" sz="2400" dirty="0" err="1"/>
              <a:t>The</a:t>
            </a:r>
            <a:r>
              <a:rPr lang="uk-UA" sz="2400" dirty="0"/>
              <a:t> </a:t>
            </a:r>
            <a:r>
              <a:rPr lang="uk-UA" sz="2400" dirty="0" err="1"/>
              <a:t>local</a:t>
            </a:r>
            <a:r>
              <a:rPr lang="uk-UA" sz="2400" dirty="0"/>
              <a:t> </a:t>
            </a:r>
            <a:r>
              <a:rPr lang="uk-UA" sz="2400" dirty="0" err="1"/>
              <a:t>anesthetic</a:t>
            </a:r>
            <a:r>
              <a:rPr lang="uk-UA" sz="2400" dirty="0"/>
              <a:t> </a:t>
            </a:r>
            <a:r>
              <a:rPr lang="uk-UA" sz="2400" dirty="0" err="1"/>
              <a:t>also</a:t>
            </a:r>
            <a:r>
              <a:rPr lang="uk-UA" sz="2400" dirty="0"/>
              <a:t> </a:t>
            </a:r>
            <a:r>
              <a:rPr lang="uk-UA" sz="2400" dirty="0" err="1"/>
              <a:t>has</a:t>
            </a:r>
            <a:r>
              <a:rPr lang="uk-UA" sz="2400" dirty="0"/>
              <a:t> </a:t>
            </a:r>
            <a:r>
              <a:rPr lang="uk-UA" sz="2400" dirty="0" err="1"/>
              <a:t>an</a:t>
            </a:r>
            <a:r>
              <a:rPr lang="uk-UA" sz="2400" dirty="0"/>
              <a:t> </a:t>
            </a:r>
            <a:r>
              <a:rPr lang="uk-UA" sz="2400" dirty="0" err="1"/>
              <a:t>antiarrhythmic</a:t>
            </a:r>
            <a:r>
              <a:rPr lang="uk-UA" sz="2400" dirty="0"/>
              <a:t> </a:t>
            </a:r>
            <a:r>
              <a:rPr lang="uk-UA" sz="2400" dirty="0" err="1"/>
              <a:t>effect</a:t>
            </a:r>
            <a:r>
              <a:rPr lang="uk-UA" sz="2400" dirty="0"/>
              <a:t>. </a:t>
            </a:r>
            <a:r>
              <a:rPr lang="uk-UA" sz="2400" dirty="0" err="1"/>
              <a:t>The</a:t>
            </a:r>
            <a:r>
              <a:rPr lang="uk-UA" sz="2400" dirty="0"/>
              <a:t> </a:t>
            </a:r>
            <a:r>
              <a:rPr lang="uk-UA" sz="2400" dirty="0" err="1"/>
              <a:t>analgesic</a:t>
            </a:r>
            <a:r>
              <a:rPr lang="uk-UA" sz="2400" dirty="0"/>
              <a:t> </a:t>
            </a:r>
            <a:r>
              <a:rPr lang="uk-UA" sz="2400" dirty="0" err="1"/>
              <a:t>effect</a:t>
            </a:r>
            <a:r>
              <a:rPr lang="uk-UA" sz="2400" dirty="0"/>
              <a:t> </a:t>
            </a:r>
            <a:r>
              <a:rPr lang="uk-UA" sz="2400" dirty="0" err="1"/>
              <a:t>continues</a:t>
            </a:r>
            <a:r>
              <a:rPr lang="uk-UA" sz="2400" dirty="0"/>
              <a:t> </a:t>
            </a:r>
            <a:r>
              <a:rPr lang="uk-UA" sz="2400" dirty="0" err="1"/>
              <a:t>after</a:t>
            </a:r>
            <a:r>
              <a:rPr lang="uk-UA" sz="2400" dirty="0"/>
              <a:t> </a:t>
            </a:r>
            <a:r>
              <a:rPr lang="uk-UA" sz="2400" dirty="0" err="1"/>
              <a:t>cessation</a:t>
            </a:r>
            <a:r>
              <a:rPr lang="uk-UA" sz="2400" dirty="0"/>
              <a:t> </a:t>
            </a:r>
            <a:r>
              <a:rPr lang="uk-UA" sz="2400" dirty="0" err="1"/>
              <a:t>of</a:t>
            </a:r>
            <a:r>
              <a:rPr lang="uk-UA" sz="2400" dirty="0"/>
              <a:t> </a:t>
            </a:r>
            <a:r>
              <a:rPr lang="uk-UA" sz="2400" dirty="0" err="1"/>
              <a:t>anesthesia</a:t>
            </a:r>
            <a:r>
              <a:rPr lang="uk-UA" sz="2400" dirty="0"/>
              <a:t>, </a:t>
            </a:r>
            <a:r>
              <a:rPr lang="uk-UA" sz="2400" dirty="0" err="1"/>
              <a:t>which</a:t>
            </a:r>
            <a:r>
              <a:rPr lang="uk-UA" sz="2400" dirty="0"/>
              <a:t> </a:t>
            </a:r>
            <a:r>
              <a:rPr lang="uk-UA" sz="2400" dirty="0" err="1"/>
              <a:t>reduces</a:t>
            </a:r>
            <a:r>
              <a:rPr lang="uk-UA" sz="2400" dirty="0"/>
              <a:t> </a:t>
            </a:r>
            <a:r>
              <a:rPr lang="uk-UA" sz="2400" dirty="0" err="1"/>
              <a:t>the</a:t>
            </a:r>
            <a:r>
              <a:rPr lang="uk-UA" sz="2400" dirty="0"/>
              <a:t> </a:t>
            </a:r>
            <a:r>
              <a:rPr lang="uk-UA" sz="2400" dirty="0" err="1"/>
              <a:t>need</a:t>
            </a:r>
            <a:r>
              <a:rPr lang="uk-UA" sz="2400" dirty="0"/>
              <a:t> </a:t>
            </a:r>
            <a:r>
              <a:rPr lang="uk-UA" sz="2400" dirty="0" err="1"/>
              <a:t>for</a:t>
            </a:r>
            <a:r>
              <a:rPr lang="uk-UA" sz="2400" dirty="0"/>
              <a:t> </a:t>
            </a:r>
            <a:r>
              <a:rPr lang="uk-UA" sz="2400" dirty="0" err="1"/>
              <a:t>postoperative</a:t>
            </a:r>
            <a:r>
              <a:rPr lang="uk-UA" sz="2400" dirty="0"/>
              <a:t> </a:t>
            </a:r>
            <a:r>
              <a:rPr lang="uk-UA" sz="2400" dirty="0" err="1"/>
              <a:t>analgesia</a:t>
            </a:r>
            <a:r>
              <a:rPr lang="uk-UA" sz="2400" dirty="0"/>
              <a:t>.</a:t>
            </a:r>
            <a:endParaRPr lang="ru-RU" sz="2400" dirty="0"/>
          </a:p>
          <a:p>
            <a:r>
              <a:rPr lang="uk-UA" sz="2400" dirty="0"/>
              <a:t> </a:t>
            </a:r>
            <a:endParaRPr lang="ru-RU" sz="2400" dirty="0"/>
          </a:p>
          <a:p>
            <a:endParaRPr lang="ru-RU" sz="2800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86116" y="928670"/>
            <a:ext cx="2571768" cy="128588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285728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uk-UA" b="1" dirty="0" err="1"/>
              <a:t>Articaine</a:t>
            </a:r>
            <a:r>
              <a:rPr lang="uk-UA" b="1" dirty="0"/>
              <a:t> </a:t>
            </a:r>
            <a:r>
              <a:rPr lang="uk-UA" b="1" dirty="0" err="1"/>
              <a:t>hydrochloride</a:t>
            </a:r>
            <a:r>
              <a:rPr lang="uk-UA" b="1" dirty="0"/>
              <a:t> (</a:t>
            </a:r>
            <a:r>
              <a:rPr lang="uk-UA" b="1" dirty="0" err="1"/>
              <a:t>Ultracaine</a:t>
            </a:r>
            <a:r>
              <a:rPr lang="uk-UA" b="1" dirty="0"/>
              <a:t>)</a:t>
            </a:r>
            <a:endParaRPr lang="ru-RU" dirty="0"/>
          </a:p>
          <a:p>
            <a:r>
              <a:rPr lang="uk-UA" b="1" dirty="0"/>
              <a:t> </a:t>
            </a:r>
            <a:endParaRPr lang="ru-RU" dirty="0"/>
          </a:p>
          <a:p>
            <a:r>
              <a:rPr lang="uk-UA" dirty="0"/>
              <a:t> </a:t>
            </a:r>
            <a:endParaRPr lang="ru-RU" dirty="0"/>
          </a:p>
          <a:p>
            <a:endParaRPr lang="uk-UA" b="1" dirty="0" smtClean="0"/>
          </a:p>
          <a:p>
            <a:endParaRPr lang="uk-UA" b="1" dirty="0"/>
          </a:p>
          <a:p>
            <a:endParaRPr lang="uk-UA" b="1" dirty="0" smtClean="0"/>
          </a:p>
          <a:p>
            <a:r>
              <a:rPr lang="uk-UA" b="1" dirty="0" err="1" smtClean="0"/>
              <a:t>Application</a:t>
            </a:r>
            <a:r>
              <a:rPr lang="uk-UA" b="1" dirty="0"/>
              <a:t>.</a:t>
            </a:r>
            <a:r>
              <a:rPr lang="en-US" dirty="0"/>
              <a:t> Local anesthetic, has a rapid and relatively long-lasting effect.</a:t>
            </a:r>
            <a:endParaRPr lang="ru-RU" dirty="0"/>
          </a:p>
          <a:p>
            <a:r>
              <a:rPr lang="en-US" dirty="0"/>
              <a:t> </a:t>
            </a:r>
            <a:endParaRPr lang="ru-RU" dirty="0"/>
          </a:p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5984" y="857232"/>
            <a:ext cx="4143404" cy="2286016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4954567"/>
          </a:xfrm>
        </p:spPr>
        <p:txBody>
          <a:bodyPr>
            <a:normAutofit fontScale="25000" lnSpcReduction="20000"/>
          </a:bodyPr>
          <a:lstStyle/>
          <a:p>
            <a:pPr algn="ctr">
              <a:buNone/>
            </a:pPr>
            <a:r>
              <a:rPr lang="uk-UA" sz="9600" b="1" dirty="0" err="1"/>
              <a:t>Antacids</a:t>
            </a:r>
            <a:r>
              <a:rPr lang="uk-UA" sz="9600" b="1" dirty="0"/>
              <a:t>, </a:t>
            </a:r>
            <a:r>
              <a:rPr lang="uk-UA" sz="9600" b="1" dirty="0" err="1"/>
              <a:t>enveloping</a:t>
            </a:r>
            <a:r>
              <a:rPr lang="uk-UA" sz="9600" b="1" dirty="0"/>
              <a:t> </a:t>
            </a:r>
            <a:r>
              <a:rPr lang="uk-UA" sz="9600" b="1" dirty="0" err="1"/>
              <a:t>and</a:t>
            </a:r>
            <a:r>
              <a:rPr lang="uk-UA" sz="9600" b="1" dirty="0"/>
              <a:t> </a:t>
            </a:r>
            <a:r>
              <a:rPr lang="uk-UA" sz="9600" b="1" dirty="0" err="1"/>
              <a:t>astringents</a:t>
            </a:r>
            <a:endParaRPr lang="ru-RU" sz="9600" dirty="0"/>
          </a:p>
          <a:p>
            <a:pPr algn="ctr"/>
            <a:r>
              <a:rPr lang="en-US" sz="9600" b="1" dirty="0"/>
              <a:t> </a:t>
            </a:r>
            <a:endParaRPr lang="ru-RU" sz="9600" dirty="0"/>
          </a:p>
          <a:p>
            <a:pPr algn="ctr">
              <a:buNone/>
            </a:pPr>
            <a:r>
              <a:rPr lang="uk-UA" sz="9600" b="1" dirty="0" err="1"/>
              <a:t>Magnesium</a:t>
            </a:r>
            <a:r>
              <a:rPr lang="uk-UA" sz="9600" b="1" dirty="0"/>
              <a:t> </a:t>
            </a:r>
            <a:r>
              <a:rPr lang="uk-UA" sz="9600" b="1" dirty="0" err="1"/>
              <a:t>preparations</a:t>
            </a:r>
            <a:endParaRPr lang="ru-RU" sz="9600" dirty="0"/>
          </a:p>
          <a:p>
            <a:pPr algn="ctr">
              <a:buNone/>
            </a:pPr>
            <a:r>
              <a:rPr lang="uk-UA" sz="9600" b="1" dirty="0" err="1"/>
              <a:t>Magnesium</a:t>
            </a:r>
            <a:r>
              <a:rPr lang="uk-UA" sz="9600" b="1" dirty="0"/>
              <a:t> </a:t>
            </a:r>
            <a:r>
              <a:rPr lang="uk-UA" sz="9600" b="1" dirty="0" err="1"/>
              <a:t>oxide</a:t>
            </a:r>
            <a:r>
              <a:rPr lang="uk-UA" sz="9600" b="1" dirty="0"/>
              <a:t> </a:t>
            </a:r>
            <a:r>
              <a:rPr lang="uk-UA" sz="9600" b="1" dirty="0" err="1"/>
              <a:t>is</a:t>
            </a:r>
            <a:r>
              <a:rPr lang="uk-UA" sz="9600" b="1" dirty="0"/>
              <a:t> </a:t>
            </a:r>
            <a:r>
              <a:rPr lang="uk-UA" sz="9600" b="1" dirty="0" err="1"/>
              <a:t>light</a:t>
            </a:r>
            <a:r>
              <a:rPr lang="uk-UA" sz="9600" b="1" dirty="0"/>
              <a:t>, </a:t>
            </a:r>
            <a:r>
              <a:rPr lang="uk-UA" sz="9600" b="1" dirty="0" err="1"/>
              <a:t>magnesium</a:t>
            </a:r>
            <a:r>
              <a:rPr lang="uk-UA" sz="9600" b="1" dirty="0"/>
              <a:t> </a:t>
            </a:r>
            <a:r>
              <a:rPr lang="uk-UA" sz="9600" b="1" dirty="0" err="1"/>
              <a:t>oxide</a:t>
            </a:r>
            <a:r>
              <a:rPr lang="uk-UA" sz="9600" b="1" dirty="0"/>
              <a:t> </a:t>
            </a:r>
            <a:r>
              <a:rPr lang="uk-UA" sz="9600" b="1" dirty="0" err="1"/>
              <a:t>is</a:t>
            </a:r>
            <a:r>
              <a:rPr lang="uk-UA" sz="9600" b="1" dirty="0"/>
              <a:t> </a:t>
            </a:r>
            <a:r>
              <a:rPr lang="uk-UA" sz="9600" b="1" dirty="0" err="1"/>
              <a:t>heavy</a:t>
            </a:r>
            <a:endParaRPr lang="ru-RU" sz="9600" dirty="0"/>
          </a:p>
          <a:p>
            <a:r>
              <a:rPr lang="en-US" sz="9600" dirty="0"/>
              <a:t> </a:t>
            </a:r>
            <a:endParaRPr lang="ru-RU" sz="9600" dirty="0"/>
          </a:p>
          <a:p>
            <a:r>
              <a:rPr lang="uk-UA" sz="9600" b="1" dirty="0" err="1"/>
              <a:t>Extraction</a:t>
            </a:r>
            <a:r>
              <a:rPr lang="uk-UA" sz="9600" b="1" dirty="0"/>
              <a:t>. </a:t>
            </a:r>
            <a:r>
              <a:rPr lang="uk-UA" sz="9600" dirty="0" err="1"/>
              <a:t>By</a:t>
            </a:r>
            <a:r>
              <a:rPr lang="uk-UA" sz="9600" dirty="0"/>
              <a:t> </a:t>
            </a:r>
            <a:r>
              <a:rPr lang="uk-UA" sz="9600" dirty="0" err="1"/>
              <a:t>calcination</a:t>
            </a:r>
            <a:r>
              <a:rPr lang="uk-UA" sz="9600" dirty="0"/>
              <a:t> </a:t>
            </a:r>
            <a:r>
              <a:rPr lang="uk-UA" sz="9600" dirty="0" err="1"/>
              <a:t>of</a:t>
            </a:r>
            <a:r>
              <a:rPr lang="uk-UA" sz="9600" dirty="0"/>
              <a:t> </a:t>
            </a:r>
            <a:r>
              <a:rPr lang="uk-UA" sz="9600" dirty="0" err="1"/>
              <a:t>basic</a:t>
            </a:r>
            <a:r>
              <a:rPr lang="uk-UA" sz="9600" dirty="0"/>
              <a:t> </a:t>
            </a:r>
            <a:r>
              <a:rPr lang="uk-UA" sz="9600" dirty="0" err="1"/>
              <a:t>magnesium</a:t>
            </a:r>
            <a:r>
              <a:rPr lang="uk-UA" sz="9600" dirty="0"/>
              <a:t> </a:t>
            </a:r>
            <a:r>
              <a:rPr lang="uk-UA" sz="9600" dirty="0" err="1"/>
              <a:t>carbonate</a:t>
            </a:r>
            <a:r>
              <a:rPr lang="uk-UA" sz="9600" dirty="0"/>
              <a:t> </a:t>
            </a:r>
            <a:r>
              <a:rPr lang="uk-UA" sz="9600" dirty="0" err="1"/>
              <a:t>at</a:t>
            </a:r>
            <a:r>
              <a:rPr lang="uk-UA" sz="9600" dirty="0"/>
              <a:t> 900-1000 ° C: </a:t>
            </a:r>
            <a:endParaRPr lang="ru-RU" sz="9600" dirty="0"/>
          </a:p>
          <a:p>
            <a:r>
              <a:rPr lang="pt-BR" sz="9600" dirty="0"/>
              <a:t>3MgCO3 · Mg (OH) 2 · </a:t>
            </a:r>
            <a:r>
              <a:rPr lang="pt-BR" sz="9600" dirty="0" smtClean="0"/>
              <a:t>3H2O</a:t>
            </a:r>
            <a:r>
              <a:rPr lang="ru-RU" sz="9600" dirty="0" smtClean="0"/>
              <a:t>=</a:t>
            </a:r>
            <a:r>
              <a:rPr lang="pt-BR" sz="9600" dirty="0" smtClean="0"/>
              <a:t>4MgO </a:t>
            </a:r>
            <a:r>
              <a:rPr lang="pt-BR" sz="9600" dirty="0"/>
              <a:t>+ 3CO2­ + 4H2O</a:t>
            </a:r>
            <a:r>
              <a:rPr lang="pt-BR" sz="9600" dirty="0" smtClean="0"/>
              <a:t>.</a:t>
            </a:r>
            <a:endParaRPr lang="ru-RU" sz="9600" dirty="0"/>
          </a:p>
          <a:p>
            <a:r>
              <a:rPr lang="uk-UA" sz="9600" b="1" dirty="0" err="1"/>
              <a:t>Properties</a:t>
            </a:r>
            <a:r>
              <a:rPr lang="uk-UA" sz="9600" b="1" dirty="0"/>
              <a:t>.</a:t>
            </a:r>
            <a:r>
              <a:rPr lang="en-US" sz="9600" dirty="0"/>
              <a:t>Small amorphous white powders. Practically insoluble in water, in which an alkaline reaction is detected. Soluble in dilute acids, in most cases with a weak release of gas bubbles. In the air, absorbing carbon dioxide, turn into magnesium carbonate.</a:t>
            </a:r>
            <a:endParaRPr lang="ru-RU" sz="9600" dirty="0"/>
          </a:p>
          <a:p>
            <a:r>
              <a:rPr lang="uk-UA" sz="9600" u="sng" dirty="0" err="1"/>
              <a:t>Bulk</a:t>
            </a:r>
            <a:r>
              <a:rPr lang="uk-UA" sz="9600" u="sng" dirty="0"/>
              <a:t> </a:t>
            </a:r>
            <a:r>
              <a:rPr lang="uk-UA" sz="9600" u="sng" dirty="0" err="1"/>
              <a:t>volume</a:t>
            </a:r>
            <a:r>
              <a:rPr lang="uk-UA" sz="9600" dirty="0"/>
              <a:t>: 15.0 g </a:t>
            </a:r>
            <a:r>
              <a:rPr lang="uk-UA" sz="9600" dirty="0" err="1"/>
              <a:t>MgO</a:t>
            </a:r>
            <a:r>
              <a:rPr lang="uk-UA" sz="9600" dirty="0"/>
              <a:t> </a:t>
            </a:r>
            <a:r>
              <a:rPr lang="uk-UA" sz="9600" dirty="0" err="1"/>
              <a:t>lung</a:t>
            </a:r>
            <a:r>
              <a:rPr lang="uk-UA" sz="9600" dirty="0"/>
              <a:t> </a:t>
            </a:r>
            <a:r>
              <a:rPr lang="ru-RU" sz="9600" dirty="0"/>
              <a:t>®</a:t>
            </a:r>
            <a:r>
              <a:rPr lang="uk-UA" sz="9600" dirty="0"/>
              <a:t> </a:t>
            </a:r>
            <a:r>
              <a:rPr lang="uk-UA" sz="9600" dirty="0" err="1"/>
              <a:t>volume</a:t>
            </a:r>
            <a:r>
              <a:rPr lang="uk-UA" sz="9600" dirty="0"/>
              <a:t> </a:t>
            </a:r>
            <a:r>
              <a:rPr lang="uk-UA" sz="9600" dirty="0" err="1"/>
              <a:t>of</a:t>
            </a:r>
            <a:r>
              <a:rPr lang="uk-UA" sz="9600" dirty="0"/>
              <a:t> </a:t>
            </a:r>
            <a:r>
              <a:rPr lang="uk-UA" sz="9600" dirty="0" err="1"/>
              <a:t>about</a:t>
            </a:r>
            <a:r>
              <a:rPr lang="uk-UA" sz="9600" dirty="0"/>
              <a:t> 150 </a:t>
            </a:r>
            <a:r>
              <a:rPr lang="uk-UA" sz="9600" dirty="0" err="1"/>
              <a:t>ml</a:t>
            </a:r>
            <a:r>
              <a:rPr lang="uk-UA" sz="9600" dirty="0"/>
              <a:t>.</a:t>
            </a:r>
            <a:endParaRPr lang="ru-RU" sz="9600" dirty="0"/>
          </a:p>
          <a:p>
            <a:r>
              <a:rPr lang="uk-UA" sz="9600" dirty="0"/>
              <a:t> 15.0 g </a:t>
            </a:r>
            <a:r>
              <a:rPr lang="uk-UA" sz="9600" dirty="0" err="1"/>
              <a:t>of</a:t>
            </a:r>
            <a:r>
              <a:rPr lang="uk-UA" sz="9600" dirty="0"/>
              <a:t> </a:t>
            </a:r>
            <a:r>
              <a:rPr lang="uk-UA" sz="9600" dirty="0" err="1"/>
              <a:t>heavy</a:t>
            </a:r>
            <a:r>
              <a:rPr lang="uk-UA" sz="9600" dirty="0"/>
              <a:t> </a:t>
            </a:r>
            <a:r>
              <a:rPr lang="uk-UA" sz="9600" dirty="0" err="1"/>
              <a:t>MgO</a:t>
            </a:r>
            <a:r>
              <a:rPr lang="uk-UA" sz="9600" dirty="0"/>
              <a:t> </a:t>
            </a:r>
            <a:r>
              <a:rPr lang="ru-RU" sz="9600" dirty="0"/>
              <a:t>®</a:t>
            </a:r>
            <a:r>
              <a:rPr lang="uk-UA" sz="9600" dirty="0"/>
              <a:t> </a:t>
            </a:r>
            <a:r>
              <a:rPr lang="uk-UA" sz="9600" dirty="0" err="1"/>
              <a:t>volume</a:t>
            </a:r>
            <a:r>
              <a:rPr lang="uk-UA" sz="9600" dirty="0"/>
              <a:t> </a:t>
            </a:r>
            <a:r>
              <a:rPr lang="uk-UA" sz="9600" dirty="0" err="1"/>
              <a:t>of</a:t>
            </a:r>
            <a:r>
              <a:rPr lang="uk-UA" sz="9600" dirty="0"/>
              <a:t> </a:t>
            </a:r>
            <a:r>
              <a:rPr lang="uk-UA" sz="9600" dirty="0" err="1"/>
              <a:t>about</a:t>
            </a:r>
            <a:r>
              <a:rPr lang="uk-UA" sz="9600" dirty="0"/>
              <a:t> 30 </a:t>
            </a:r>
            <a:r>
              <a:rPr lang="uk-UA" sz="9600" dirty="0" err="1"/>
              <a:t>ml</a:t>
            </a:r>
            <a:r>
              <a:rPr lang="uk-UA" sz="9600" dirty="0"/>
              <a:t>.</a:t>
            </a:r>
            <a:endParaRPr lang="ru-RU" sz="9600" dirty="0"/>
          </a:p>
          <a:p>
            <a:endParaRPr lang="uk-UA" sz="9600" b="1" dirty="0" smtClean="0"/>
          </a:p>
          <a:p>
            <a:r>
              <a:rPr lang="uk-UA" sz="9600" b="1" dirty="0" err="1" smtClean="0"/>
              <a:t>Identification</a:t>
            </a:r>
            <a:r>
              <a:rPr lang="uk-UA" sz="9600" b="1" dirty="0"/>
              <a:t>.</a:t>
            </a:r>
            <a:endParaRPr lang="ru-RU" sz="9600" dirty="0"/>
          </a:p>
          <a:p>
            <a:pPr lvl="0"/>
            <a:r>
              <a:rPr lang="uk-UA" sz="9600" dirty="0" err="1"/>
              <a:t>Confirmed</a:t>
            </a:r>
            <a:r>
              <a:rPr lang="uk-UA" sz="9600" dirty="0"/>
              <a:t> </a:t>
            </a:r>
            <a:r>
              <a:rPr lang="uk-UA" sz="9600" dirty="0" err="1"/>
              <a:t>after</a:t>
            </a:r>
            <a:r>
              <a:rPr lang="uk-UA" sz="9600" dirty="0"/>
              <a:t> </a:t>
            </a:r>
            <a:r>
              <a:rPr lang="uk-UA" sz="9600" dirty="0" err="1"/>
              <a:t>dissolution</a:t>
            </a:r>
            <a:r>
              <a:rPr lang="uk-UA" sz="9600" dirty="0"/>
              <a:t> </a:t>
            </a:r>
            <a:r>
              <a:rPr lang="uk-UA" sz="9600" dirty="0" err="1"/>
              <a:t>in</a:t>
            </a:r>
            <a:r>
              <a:rPr lang="uk-UA" sz="9600" dirty="0"/>
              <a:t> HNO3 </a:t>
            </a:r>
            <a:r>
              <a:rPr lang="uk-UA" sz="9600" dirty="0" err="1"/>
              <a:t>diluted</a:t>
            </a:r>
            <a:r>
              <a:rPr lang="uk-UA" sz="9600" dirty="0" smtClean="0"/>
              <a:t>:</a:t>
            </a:r>
            <a:endParaRPr lang="ru-RU" sz="9600" dirty="0"/>
          </a:p>
          <a:p>
            <a:r>
              <a:rPr lang="en-US" sz="9600" dirty="0"/>
              <a:t> </a:t>
            </a:r>
            <a:r>
              <a:rPr lang="pt-BR" sz="9600" dirty="0"/>
              <a:t>MgO + 2HNO3 </a:t>
            </a:r>
            <a:r>
              <a:rPr lang="ru-RU" sz="9600" dirty="0"/>
              <a:t>®</a:t>
            </a:r>
            <a:r>
              <a:rPr lang="pt-BR" sz="9600" dirty="0"/>
              <a:t> Mg (NO3) 2 + H2O. </a:t>
            </a:r>
            <a:endParaRPr lang="ru-RU" sz="9600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4525963"/>
          </a:xfrm>
        </p:spPr>
        <p:txBody>
          <a:bodyPr>
            <a:normAutofit fontScale="92500" lnSpcReduction="20000"/>
          </a:bodyPr>
          <a:lstStyle/>
          <a:p>
            <a:r>
              <a:rPr lang="uk-UA" dirty="0" err="1"/>
              <a:t>Reaction</a:t>
            </a:r>
            <a:r>
              <a:rPr lang="uk-UA" dirty="0"/>
              <a:t> </a:t>
            </a:r>
            <a:r>
              <a:rPr lang="uk-UA" dirty="0" err="1"/>
              <a:t>with</a:t>
            </a:r>
            <a:r>
              <a:rPr lang="uk-UA" dirty="0"/>
              <a:t> 8-oxyquinoline - a yellow-green </a:t>
            </a:r>
            <a:r>
              <a:rPr lang="uk-UA" dirty="0" err="1"/>
              <a:t>crystalline</a:t>
            </a:r>
            <a:r>
              <a:rPr lang="uk-UA" dirty="0"/>
              <a:t> </a:t>
            </a:r>
            <a:r>
              <a:rPr lang="uk-UA" dirty="0" err="1"/>
              <a:t>precipitate</a:t>
            </a:r>
            <a:r>
              <a:rPr lang="uk-UA" dirty="0"/>
              <a:t> </a:t>
            </a:r>
            <a:r>
              <a:rPr lang="uk-UA" dirty="0" err="1"/>
              <a:t>is</a:t>
            </a:r>
            <a:r>
              <a:rPr lang="uk-UA" dirty="0"/>
              <a:t> </a:t>
            </a:r>
            <a:r>
              <a:rPr lang="uk-UA" dirty="0" err="1"/>
              <a:t>formed</a:t>
            </a:r>
            <a:r>
              <a:rPr lang="uk-UA" dirty="0" smtClean="0"/>
              <a:t>:</a:t>
            </a:r>
          </a:p>
          <a:p>
            <a:endParaRPr lang="uk-UA" dirty="0"/>
          </a:p>
          <a:p>
            <a:endParaRPr lang="uk-UA" dirty="0" smtClean="0"/>
          </a:p>
          <a:p>
            <a:endParaRPr lang="ru-RU" dirty="0"/>
          </a:p>
          <a:p>
            <a:pPr>
              <a:buNone/>
            </a:pPr>
            <a:endParaRPr lang="uk-UA" b="1" dirty="0"/>
          </a:p>
          <a:p>
            <a:pPr>
              <a:buNone/>
            </a:pPr>
            <a:r>
              <a:rPr lang="uk-UA" b="1" dirty="0" err="1" smtClean="0"/>
              <a:t>Quantitative</a:t>
            </a:r>
            <a:r>
              <a:rPr lang="uk-UA" b="1" dirty="0" smtClean="0"/>
              <a:t> </a:t>
            </a:r>
            <a:r>
              <a:rPr lang="uk-UA" b="1" dirty="0" err="1"/>
              <a:t>definition</a:t>
            </a:r>
            <a:r>
              <a:rPr lang="uk-UA" b="1" dirty="0"/>
              <a:t>.</a:t>
            </a:r>
            <a:endParaRPr lang="ru-RU" dirty="0"/>
          </a:p>
          <a:p>
            <a:pPr lvl="0"/>
            <a:r>
              <a:rPr lang="uk-UA" dirty="0" err="1"/>
              <a:t>Complexometry</a:t>
            </a:r>
            <a:r>
              <a:rPr lang="uk-UA" dirty="0"/>
              <a:t>, </a:t>
            </a:r>
            <a:r>
              <a:rPr lang="uk-UA" dirty="0" err="1"/>
              <a:t>direct</a:t>
            </a:r>
            <a:r>
              <a:rPr lang="uk-UA" dirty="0"/>
              <a:t> </a:t>
            </a:r>
            <a:r>
              <a:rPr lang="uk-UA" dirty="0" err="1"/>
              <a:t>titration</a:t>
            </a:r>
            <a:r>
              <a:rPr lang="uk-UA" dirty="0"/>
              <a:t>, </a:t>
            </a:r>
            <a:r>
              <a:rPr lang="uk-UA" dirty="0" err="1"/>
              <a:t>indicator</a:t>
            </a:r>
            <a:r>
              <a:rPr lang="uk-UA" dirty="0"/>
              <a:t> - </a:t>
            </a:r>
            <a:r>
              <a:rPr lang="uk-UA" dirty="0" err="1"/>
              <a:t>pickling</a:t>
            </a:r>
            <a:r>
              <a:rPr lang="uk-UA" dirty="0"/>
              <a:t> </a:t>
            </a:r>
            <a:r>
              <a:rPr lang="uk-UA" dirty="0" err="1"/>
              <a:t>black</a:t>
            </a:r>
            <a:r>
              <a:rPr lang="uk-UA" dirty="0"/>
              <a:t>, </a:t>
            </a:r>
            <a:r>
              <a:rPr lang="en-US" dirty="0" smtClean="0"/>
              <a:t>f</a:t>
            </a:r>
            <a:r>
              <a:rPr lang="uk-UA" dirty="0" smtClean="0"/>
              <a:t> </a:t>
            </a:r>
            <a:r>
              <a:rPr lang="uk-UA" dirty="0"/>
              <a:t>= 1, </a:t>
            </a:r>
            <a:r>
              <a:rPr lang="uk-UA" dirty="0" err="1"/>
              <a:t>purple</a:t>
            </a:r>
            <a:r>
              <a:rPr lang="uk-UA" dirty="0"/>
              <a:t> </a:t>
            </a:r>
            <a:r>
              <a:rPr lang="uk-UA" dirty="0" err="1"/>
              <a:t>color</a:t>
            </a:r>
            <a:r>
              <a:rPr lang="uk-UA" dirty="0"/>
              <a:t> </a:t>
            </a:r>
            <a:r>
              <a:rPr lang="uk-UA" dirty="0" err="1"/>
              <a:t>turns</a:t>
            </a:r>
            <a:r>
              <a:rPr lang="uk-UA" dirty="0"/>
              <a:t> </a:t>
            </a:r>
            <a:r>
              <a:rPr lang="uk-UA" dirty="0" err="1"/>
              <a:t>blue</a:t>
            </a:r>
            <a:r>
              <a:rPr lang="uk-UA" dirty="0"/>
              <a:t>:</a:t>
            </a:r>
            <a:endParaRPr lang="ru-RU" dirty="0"/>
          </a:p>
          <a:p>
            <a:r>
              <a:rPr lang="uk-UA" dirty="0"/>
              <a:t> </a:t>
            </a:r>
            <a:endParaRPr lang="ru-RU" dirty="0"/>
          </a:p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7356" y="1000108"/>
            <a:ext cx="4643470" cy="171451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14612" y="3929066"/>
            <a:ext cx="4643470" cy="292893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714356"/>
            <a:ext cx="8229600" cy="4525963"/>
          </a:xfrm>
        </p:spPr>
        <p:txBody>
          <a:bodyPr>
            <a:normAutofit fontScale="85000" lnSpcReduction="10000"/>
          </a:bodyPr>
          <a:lstStyle/>
          <a:p>
            <a:pPr lvl="0"/>
            <a:r>
              <a:rPr lang="uk-UA" dirty="0" err="1"/>
              <a:t>Acidimetry</a:t>
            </a:r>
            <a:r>
              <a:rPr lang="uk-UA" dirty="0"/>
              <a:t>, </a:t>
            </a:r>
            <a:r>
              <a:rPr lang="uk-UA" dirty="0" err="1"/>
              <a:t>back</a:t>
            </a:r>
            <a:r>
              <a:rPr lang="uk-UA" dirty="0"/>
              <a:t> </a:t>
            </a:r>
            <a:r>
              <a:rPr lang="uk-UA" dirty="0" err="1"/>
              <a:t>titration</a:t>
            </a:r>
            <a:r>
              <a:rPr lang="uk-UA" dirty="0"/>
              <a:t>, </a:t>
            </a:r>
            <a:r>
              <a:rPr lang="uk-UA" dirty="0" err="1"/>
              <a:t>methyl</a:t>
            </a:r>
            <a:r>
              <a:rPr lang="uk-UA" dirty="0"/>
              <a:t> </a:t>
            </a:r>
            <a:r>
              <a:rPr lang="uk-UA" dirty="0" err="1"/>
              <a:t>orange</a:t>
            </a:r>
            <a:r>
              <a:rPr lang="uk-UA" dirty="0"/>
              <a:t> </a:t>
            </a:r>
            <a:r>
              <a:rPr lang="uk-UA" dirty="0" err="1" smtClean="0"/>
              <a:t>indicator</a:t>
            </a:r>
            <a:r>
              <a:rPr lang="uk-UA" dirty="0" smtClean="0"/>
              <a:t>: </a:t>
            </a:r>
            <a:endParaRPr lang="ru-RU" dirty="0"/>
          </a:p>
          <a:p>
            <a:r>
              <a:rPr lang="en-US" dirty="0"/>
              <a:t> </a:t>
            </a:r>
            <a:endParaRPr lang="ru-RU" dirty="0"/>
          </a:p>
          <a:p>
            <a:r>
              <a:rPr lang="en-US" dirty="0"/>
              <a:t> </a:t>
            </a:r>
            <a:r>
              <a:rPr lang="uk-UA" dirty="0"/>
              <a:t>	 	</a:t>
            </a:r>
            <a:r>
              <a:rPr lang="pt-BR" dirty="0"/>
              <a:t>MgO + 2HCl </a:t>
            </a:r>
            <a:r>
              <a:rPr lang="ru-RU" dirty="0" smtClean="0"/>
              <a:t>=</a:t>
            </a:r>
            <a:r>
              <a:rPr lang="pt-BR" dirty="0" smtClean="0"/>
              <a:t> </a:t>
            </a:r>
            <a:r>
              <a:rPr lang="pt-BR" dirty="0"/>
              <a:t>MgCl2 + H2O,</a:t>
            </a:r>
            <a:endParaRPr lang="ru-RU" dirty="0"/>
          </a:p>
          <a:p>
            <a:r>
              <a:rPr lang="uk-UA" dirty="0"/>
              <a:t> </a:t>
            </a:r>
            <a:endParaRPr lang="ru-RU" dirty="0"/>
          </a:p>
          <a:p>
            <a:r>
              <a:rPr lang="uk-UA" dirty="0"/>
              <a:t>		</a:t>
            </a:r>
            <a:r>
              <a:rPr lang="pt-BR" dirty="0" smtClean="0"/>
              <a:t>HCl </a:t>
            </a:r>
            <a:r>
              <a:rPr lang="pt-BR" dirty="0"/>
              <a:t>+ NaOH </a:t>
            </a:r>
            <a:r>
              <a:rPr lang="ru-RU" dirty="0" smtClean="0"/>
              <a:t>=</a:t>
            </a:r>
            <a:r>
              <a:rPr lang="uk-UA" dirty="0" smtClean="0"/>
              <a:t> </a:t>
            </a:r>
            <a:r>
              <a:rPr lang="uk-UA" dirty="0" err="1"/>
              <a:t>NaCl</a:t>
            </a:r>
            <a:r>
              <a:rPr lang="uk-UA" dirty="0"/>
              <a:t> + H2O.</a:t>
            </a:r>
            <a:endParaRPr lang="ru-RU" dirty="0"/>
          </a:p>
          <a:p>
            <a:r>
              <a:rPr lang="uk-UA" dirty="0"/>
              <a:t> </a:t>
            </a:r>
            <a:endParaRPr lang="ru-RU" dirty="0"/>
          </a:p>
          <a:p>
            <a:r>
              <a:rPr lang="uk-UA" b="1" dirty="0" err="1"/>
              <a:t>Storage</a:t>
            </a:r>
            <a:r>
              <a:rPr lang="uk-UA" b="1" dirty="0"/>
              <a:t>. </a:t>
            </a:r>
            <a:r>
              <a:rPr lang="uk-UA" dirty="0" err="1"/>
              <a:t>In</a:t>
            </a:r>
            <a:r>
              <a:rPr lang="uk-UA" dirty="0"/>
              <a:t> a well-</a:t>
            </a:r>
            <a:r>
              <a:rPr lang="uk-UA" dirty="0" err="1"/>
              <a:t>sealed</a:t>
            </a:r>
            <a:r>
              <a:rPr lang="uk-UA" dirty="0"/>
              <a:t> </a:t>
            </a:r>
            <a:r>
              <a:rPr lang="uk-UA" dirty="0" err="1"/>
              <a:t>container</a:t>
            </a:r>
            <a:r>
              <a:rPr lang="uk-UA" dirty="0"/>
              <a:t>.</a:t>
            </a:r>
            <a:endParaRPr lang="ru-RU" dirty="0"/>
          </a:p>
          <a:p>
            <a:r>
              <a:rPr lang="uk-UA" b="1" dirty="0" err="1"/>
              <a:t>Application</a:t>
            </a:r>
            <a:r>
              <a:rPr lang="uk-UA" b="1" dirty="0"/>
              <a:t>. </a:t>
            </a:r>
            <a:r>
              <a:rPr lang="uk-UA" dirty="0" err="1"/>
              <a:t>Antacid</a:t>
            </a:r>
            <a:r>
              <a:rPr lang="uk-UA" dirty="0"/>
              <a:t> </a:t>
            </a:r>
            <a:r>
              <a:rPr lang="uk-UA" dirty="0" err="1"/>
              <a:t>with</a:t>
            </a:r>
            <a:r>
              <a:rPr lang="uk-UA" dirty="0"/>
              <a:t> </a:t>
            </a:r>
            <a:r>
              <a:rPr lang="uk-UA" dirty="0" err="1"/>
              <a:t>high</a:t>
            </a:r>
            <a:r>
              <a:rPr lang="uk-UA" dirty="0"/>
              <a:t> </a:t>
            </a:r>
            <a:r>
              <a:rPr lang="uk-UA" dirty="0" err="1"/>
              <a:t>acidity</a:t>
            </a:r>
            <a:r>
              <a:rPr lang="uk-UA" dirty="0"/>
              <a:t> </a:t>
            </a:r>
            <a:r>
              <a:rPr lang="uk-UA" dirty="0" err="1"/>
              <a:t>of</a:t>
            </a:r>
            <a:r>
              <a:rPr lang="uk-UA" dirty="0"/>
              <a:t> </a:t>
            </a:r>
            <a:r>
              <a:rPr lang="uk-UA" dirty="0" err="1"/>
              <a:t>gastric</a:t>
            </a:r>
            <a:r>
              <a:rPr lang="uk-UA" dirty="0"/>
              <a:t> </a:t>
            </a:r>
            <a:r>
              <a:rPr lang="uk-UA" dirty="0" err="1"/>
              <a:t>juice</a:t>
            </a:r>
            <a:r>
              <a:rPr lang="uk-UA" dirty="0"/>
              <a:t>, </a:t>
            </a:r>
            <a:r>
              <a:rPr lang="uk-UA" dirty="0" err="1"/>
              <a:t>is</a:t>
            </a:r>
            <a:r>
              <a:rPr lang="uk-UA" dirty="0"/>
              <a:t> </a:t>
            </a:r>
            <a:r>
              <a:rPr lang="uk-UA" dirty="0" err="1"/>
              <a:t>one</a:t>
            </a:r>
            <a:r>
              <a:rPr lang="uk-UA" dirty="0"/>
              <a:t> </a:t>
            </a:r>
            <a:r>
              <a:rPr lang="uk-UA" dirty="0" err="1"/>
              <a:t>of</a:t>
            </a:r>
            <a:r>
              <a:rPr lang="uk-UA" dirty="0"/>
              <a:t> </a:t>
            </a:r>
            <a:r>
              <a:rPr lang="uk-UA" dirty="0" err="1"/>
              <a:t>the</a:t>
            </a:r>
            <a:r>
              <a:rPr lang="uk-UA" dirty="0"/>
              <a:t> </a:t>
            </a:r>
            <a:r>
              <a:rPr lang="uk-UA" dirty="0" err="1"/>
              <a:t>components</a:t>
            </a:r>
            <a:r>
              <a:rPr lang="uk-UA" dirty="0"/>
              <a:t> </a:t>
            </a:r>
            <a:r>
              <a:rPr lang="uk-UA" dirty="0" err="1"/>
              <a:t>of</a:t>
            </a:r>
            <a:r>
              <a:rPr lang="uk-UA" dirty="0"/>
              <a:t> </a:t>
            </a:r>
            <a:r>
              <a:rPr lang="uk-UA" dirty="0" err="1"/>
              <a:t>the</a:t>
            </a:r>
            <a:r>
              <a:rPr lang="uk-UA" dirty="0"/>
              <a:t> </a:t>
            </a:r>
            <a:r>
              <a:rPr lang="uk-UA" dirty="0" err="1"/>
              <a:t>drug</a:t>
            </a:r>
            <a:r>
              <a:rPr lang="uk-UA" dirty="0"/>
              <a:t> "</a:t>
            </a:r>
            <a:r>
              <a:rPr lang="uk-UA" dirty="0" err="1"/>
              <a:t>Almagel</a:t>
            </a:r>
            <a:r>
              <a:rPr lang="uk-UA" dirty="0"/>
              <a:t>". 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4811691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uk-UA" sz="2400" b="1" dirty="0" err="1"/>
              <a:t>Magnesium</a:t>
            </a:r>
            <a:r>
              <a:rPr lang="uk-UA" sz="2400" b="1" dirty="0"/>
              <a:t> </a:t>
            </a:r>
            <a:r>
              <a:rPr lang="uk-UA" sz="2400" b="1" dirty="0" err="1"/>
              <a:t>carbonate</a:t>
            </a:r>
            <a:r>
              <a:rPr lang="uk-UA" sz="2400" b="1" dirty="0"/>
              <a:t> </a:t>
            </a:r>
            <a:r>
              <a:rPr lang="uk-UA" sz="2400" b="1" dirty="0" err="1"/>
              <a:t>is</a:t>
            </a:r>
            <a:r>
              <a:rPr lang="uk-UA" sz="2400" b="1" dirty="0"/>
              <a:t> </a:t>
            </a:r>
            <a:r>
              <a:rPr lang="uk-UA" sz="2400" b="1" dirty="0" err="1"/>
              <a:t>the</a:t>
            </a:r>
            <a:r>
              <a:rPr lang="uk-UA" sz="2400" b="1" dirty="0"/>
              <a:t> </a:t>
            </a:r>
            <a:r>
              <a:rPr lang="uk-UA" sz="2400" b="1" dirty="0" err="1"/>
              <a:t>main</a:t>
            </a:r>
            <a:r>
              <a:rPr lang="uk-UA" sz="2400" b="1" dirty="0"/>
              <a:t> </a:t>
            </a:r>
            <a:r>
              <a:rPr lang="uk-UA" sz="2400" b="1" dirty="0" err="1"/>
              <a:t>light</a:t>
            </a:r>
            <a:endParaRPr lang="ru-RU" sz="2400" dirty="0"/>
          </a:p>
          <a:p>
            <a:pPr algn="ctr">
              <a:buNone/>
            </a:pPr>
            <a:r>
              <a:rPr lang="uk-UA" sz="2400" b="1" dirty="0" err="1"/>
              <a:t>Magnesium</a:t>
            </a:r>
            <a:r>
              <a:rPr lang="uk-UA" sz="2400" b="1" dirty="0"/>
              <a:t> </a:t>
            </a:r>
            <a:r>
              <a:rPr lang="uk-UA" sz="2400" b="1" dirty="0" err="1"/>
              <a:t>carbonate</a:t>
            </a:r>
            <a:r>
              <a:rPr lang="uk-UA" sz="2400" b="1" dirty="0"/>
              <a:t> </a:t>
            </a:r>
            <a:r>
              <a:rPr lang="uk-UA" sz="2400" b="1" dirty="0" err="1"/>
              <a:t>is</a:t>
            </a:r>
            <a:r>
              <a:rPr lang="uk-UA" sz="2400" b="1" dirty="0"/>
              <a:t> </a:t>
            </a:r>
            <a:r>
              <a:rPr lang="uk-UA" sz="2400" b="1" dirty="0" err="1"/>
              <a:t>the</a:t>
            </a:r>
            <a:r>
              <a:rPr lang="uk-UA" sz="2400" b="1" dirty="0"/>
              <a:t> </a:t>
            </a:r>
            <a:r>
              <a:rPr lang="uk-UA" sz="2400" b="1" dirty="0" err="1"/>
              <a:t>main</a:t>
            </a:r>
            <a:r>
              <a:rPr lang="uk-UA" sz="2400" b="1" dirty="0"/>
              <a:t> </a:t>
            </a:r>
            <a:r>
              <a:rPr lang="uk-UA" sz="2400" b="1" dirty="0" err="1" smtClean="0"/>
              <a:t>heavy</a:t>
            </a:r>
            <a:endParaRPr lang="ru-RU" sz="2400" dirty="0"/>
          </a:p>
          <a:p>
            <a:r>
              <a:rPr lang="uk-UA" sz="2400" b="1" dirty="0" err="1"/>
              <a:t>Extraction</a:t>
            </a:r>
            <a:r>
              <a:rPr lang="uk-UA" sz="2400" b="1" dirty="0" smtClean="0"/>
              <a:t>.</a:t>
            </a:r>
            <a:endParaRPr lang="ru-RU" sz="2400" dirty="0"/>
          </a:p>
          <a:p>
            <a:r>
              <a:rPr lang="uk-UA" sz="2400" dirty="0"/>
              <a:t> </a:t>
            </a:r>
            <a:r>
              <a:rPr lang="pt-BR" sz="2400" dirty="0"/>
              <a:t>4MgSO4 + 4Na2CO3 + 4H2O </a:t>
            </a:r>
            <a:r>
              <a:rPr lang="ru-RU" sz="2400" dirty="0" smtClean="0"/>
              <a:t>=</a:t>
            </a:r>
            <a:r>
              <a:rPr lang="pt-BR" sz="2400" dirty="0" smtClean="0"/>
              <a:t> </a:t>
            </a:r>
            <a:r>
              <a:rPr lang="pt-BR" sz="2400" dirty="0"/>
              <a:t>3MgCO3 · Mg (OH) 2 · </a:t>
            </a:r>
            <a:r>
              <a:rPr lang="pt-BR" sz="2400" dirty="0" smtClean="0"/>
              <a:t>3H2O </a:t>
            </a:r>
            <a:r>
              <a:rPr lang="pt-BR" sz="2400" dirty="0"/>
              <a:t>+ 4Na2SO4 + </a:t>
            </a:r>
            <a:r>
              <a:rPr lang="pt-BR" sz="2400" dirty="0" smtClean="0"/>
              <a:t>CO2</a:t>
            </a:r>
            <a:endParaRPr lang="ru-RU" sz="2400" dirty="0"/>
          </a:p>
          <a:p>
            <a:r>
              <a:rPr lang="uk-UA" sz="2400" b="1" dirty="0" err="1"/>
              <a:t>Properties</a:t>
            </a:r>
            <a:r>
              <a:rPr lang="uk-UA" sz="2400" b="1" dirty="0"/>
              <a:t>.</a:t>
            </a:r>
            <a:r>
              <a:rPr lang="en-US" sz="2400" dirty="0"/>
              <a:t>White powders. Practically insoluble in water, soluble in dilute acids with rapid evolution of gas bubbles.</a:t>
            </a:r>
            <a:endParaRPr lang="ru-RU" sz="2400" dirty="0"/>
          </a:p>
          <a:p>
            <a:r>
              <a:rPr lang="uk-UA" sz="2400" b="1" dirty="0" err="1"/>
              <a:t>Identification</a:t>
            </a:r>
            <a:r>
              <a:rPr lang="uk-UA" sz="2400" b="1" dirty="0"/>
              <a:t>.</a:t>
            </a:r>
            <a:r>
              <a:rPr lang="uk-UA" sz="2400" dirty="0"/>
              <a:t> </a:t>
            </a:r>
            <a:endParaRPr lang="ru-RU" sz="2400" dirty="0"/>
          </a:p>
          <a:p>
            <a:r>
              <a:rPr lang="uk-UA" sz="2400" u="sng" dirty="0" err="1"/>
              <a:t>Bulk</a:t>
            </a:r>
            <a:r>
              <a:rPr lang="uk-UA" sz="2400" u="sng" dirty="0"/>
              <a:t> </a:t>
            </a:r>
            <a:r>
              <a:rPr lang="uk-UA" sz="2400" u="sng" dirty="0" err="1"/>
              <a:t>volume</a:t>
            </a:r>
            <a:r>
              <a:rPr lang="uk-UA" sz="2400" dirty="0"/>
              <a:t>: 15.0 g </a:t>
            </a:r>
            <a:r>
              <a:rPr lang="uk-UA" sz="2400" dirty="0" err="1"/>
              <a:t>lung</a:t>
            </a:r>
            <a:r>
              <a:rPr lang="uk-UA" sz="2400" dirty="0"/>
              <a:t> </a:t>
            </a:r>
            <a:r>
              <a:rPr lang="ru-RU" sz="2400" dirty="0"/>
              <a:t>®</a:t>
            </a:r>
            <a:r>
              <a:rPr lang="uk-UA" sz="2400" dirty="0"/>
              <a:t> </a:t>
            </a:r>
            <a:r>
              <a:rPr lang="uk-UA" sz="2400" dirty="0" err="1"/>
              <a:t>volume</a:t>
            </a:r>
            <a:r>
              <a:rPr lang="uk-UA" sz="2400" dirty="0"/>
              <a:t> ~ 180 </a:t>
            </a:r>
            <a:r>
              <a:rPr lang="uk-UA" sz="2400" dirty="0" err="1"/>
              <a:t>ml</a:t>
            </a:r>
            <a:endParaRPr lang="ru-RU" sz="2400" dirty="0"/>
          </a:p>
          <a:p>
            <a:r>
              <a:rPr lang="en-US" sz="2400" dirty="0"/>
              <a:t> </a:t>
            </a:r>
            <a:r>
              <a:rPr lang="uk-UA" sz="2400" dirty="0"/>
              <a:t>15.0 g </a:t>
            </a:r>
            <a:r>
              <a:rPr lang="uk-UA" sz="2400" dirty="0" err="1"/>
              <a:t>heavy</a:t>
            </a:r>
            <a:r>
              <a:rPr lang="uk-UA" sz="2400" dirty="0"/>
              <a:t> </a:t>
            </a:r>
            <a:r>
              <a:rPr lang="ru-RU" sz="2400" dirty="0"/>
              <a:t>®</a:t>
            </a:r>
            <a:r>
              <a:rPr lang="uk-UA" sz="2400" dirty="0"/>
              <a:t> </a:t>
            </a:r>
            <a:r>
              <a:rPr lang="uk-UA" sz="2400" dirty="0" err="1"/>
              <a:t>volume</a:t>
            </a:r>
            <a:r>
              <a:rPr lang="uk-UA" sz="2400" dirty="0"/>
              <a:t> ~ 30 </a:t>
            </a:r>
            <a:r>
              <a:rPr lang="uk-UA" sz="2400" dirty="0" err="1"/>
              <a:t>ml</a:t>
            </a:r>
            <a:r>
              <a:rPr lang="uk-UA" sz="2400" dirty="0"/>
              <a:t>.</a:t>
            </a:r>
            <a:endParaRPr lang="ru-RU" sz="2400" dirty="0"/>
          </a:p>
          <a:p>
            <a:r>
              <a:rPr lang="uk-UA" sz="2400" dirty="0" err="1"/>
              <a:t>The</a:t>
            </a:r>
            <a:r>
              <a:rPr lang="uk-UA" sz="2400" dirty="0"/>
              <a:t> </a:t>
            </a:r>
            <a:r>
              <a:rPr lang="uk-UA" sz="2400" dirty="0" err="1"/>
              <a:t>substances</a:t>
            </a:r>
            <a:r>
              <a:rPr lang="uk-UA" sz="2400" dirty="0"/>
              <a:t> </a:t>
            </a:r>
            <a:r>
              <a:rPr lang="uk-UA" sz="2400" dirty="0" err="1"/>
              <a:t>react</a:t>
            </a:r>
            <a:r>
              <a:rPr lang="uk-UA" sz="2400" dirty="0"/>
              <a:t> </a:t>
            </a:r>
            <a:r>
              <a:rPr lang="uk-UA" sz="2400" dirty="0" err="1"/>
              <a:t>with</a:t>
            </a:r>
            <a:r>
              <a:rPr lang="uk-UA" sz="2400" dirty="0"/>
              <a:t> </a:t>
            </a:r>
            <a:r>
              <a:rPr lang="uk-UA" sz="2400" dirty="0" err="1"/>
              <a:t>magnesium</a:t>
            </a:r>
            <a:r>
              <a:rPr lang="uk-UA" sz="2400" dirty="0"/>
              <a:t> </a:t>
            </a:r>
            <a:r>
              <a:rPr lang="uk-UA" sz="2400" dirty="0" err="1"/>
              <a:t>and</a:t>
            </a:r>
            <a:r>
              <a:rPr lang="uk-UA" sz="2400" dirty="0"/>
              <a:t> </a:t>
            </a:r>
            <a:r>
              <a:rPr lang="uk-UA" sz="2400" dirty="0" err="1"/>
              <a:t>carbonates</a:t>
            </a:r>
            <a:r>
              <a:rPr lang="uk-UA" sz="2400" dirty="0"/>
              <a:t>. </a:t>
            </a:r>
            <a:endParaRPr lang="ru-RU" sz="2400" dirty="0"/>
          </a:p>
          <a:p>
            <a:r>
              <a:rPr lang="uk-UA" sz="2400" b="1" dirty="0" err="1"/>
              <a:t>Quantitative</a:t>
            </a:r>
            <a:r>
              <a:rPr lang="uk-UA" sz="2400" b="1" dirty="0"/>
              <a:t> </a:t>
            </a:r>
            <a:r>
              <a:rPr lang="uk-UA" sz="2400" b="1" dirty="0" err="1"/>
              <a:t>definition</a:t>
            </a:r>
            <a:r>
              <a:rPr lang="uk-UA" sz="2400" b="1" dirty="0"/>
              <a:t>. </a:t>
            </a:r>
            <a:r>
              <a:rPr lang="uk-UA" sz="2400" dirty="0" err="1"/>
              <a:t>Complexometry</a:t>
            </a:r>
            <a:r>
              <a:rPr lang="uk-UA" sz="2400" dirty="0"/>
              <a:t>, </a:t>
            </a:r>
            <a:r>
              <a:rPr lang="uk-UA" sz="2400" dirty="0" err="1"/>
              <a:t>direct</a:t>
            </a:r>
            <a:r>
              <a:rPr lang="uk-UA" sz="2400" dirty="0"/>
              <a:t> </a:t>
            </a:r>
            <a:r>
              <a:rPr lang="uk-UA" sz="2400" dirty="0" err="1"/>
              <a:t>titration</a:t>
            </a:r>
            <a:r>
              <a:rPr lang="uk-UA" sz="2400" dirty="0"/>
              <a:t> </a:t>
            </a:r>
            <a:r>
              <a:rPr lang="uk-UA" sz="2400" dirty="0" err="1"/>
              <a:t>after</a:t>
            </a:r>
            <a:r>
              <a:rPr lang="uk-UA" sz="2400" dirty="0"/>
              <a:t> </a:t>
            </a:r>
            <a:r>
              <a:rPr lang="uk-UA" sz="2400" dirty="0" err="1"/>
              <a:t>dissolution</a:t>
            </a:r>
            <a:r>
              <a:rPr lang="uk-UA" sz="2400" dirty="0"/>
              <a:t> </a:t>
            </a:r>
            <a:r>
              <a:rPr lang="uk-UA" sz="2400" dirty="0" err="1"/>
              <a:t>in</a:t>
            </a:r>
            <a:r>
              <a:rPr lang="uk-UA" sz="2400" dirty="0"/>
              <a:t> </a:t>
            </a:r>
            <a:r>
              <a:rPr lang="uk-UA" sz="2400" dirty="0" err="1"/>
              <a:t>HCl</a:t>
            </a:r>
            <a:r>
              <a:rPr lang="uk-UA" sz="2400" dirty="0"/>
              <a:t> </a:t>
            </a:r>
            <a:r>
              <a:rPr lang="uk-UA" sz="2400" dirty="0" err="1"/>
              <a:t>acid</a:t>
            </a:r>
            <a:r>
              <a:rPr lang="uk-UA" sz="2400" dirty="0"/>
              <a:t>, s = 1. </a:t>
            </a:r>
            <a:endParaRPr lang="ru-RU" sz="2400" dirty="0"/>
          </a:p>
          <a:p>
            <a:r>
              <a:rPr lang="uk-UA" sz="2400" dirty="0" err="1"/>
              <a:t>The</a:t>
            </a:r>
            <a:r>
              <a:rPr lang="uk-UA" sz="2400" dirty="0"/>
              <a:t> </a:t>
            </a:r>
            <a:r>
              <a:rPr lang="uk-UA" sz="2400" dirty="0" err="1"/>
              <a:t>calculation</a:t>
            </a:r>
            <a:r>
              <a:rPr lang="uk-UA" sz="2400" dirty="0"/>
              <a:t> </a:t>
            </a:r>
            <a:r>
              <a:rPr lang="uk-UA" sz="2400" dirty="0" err="1"/>
              <a:t>is</a:t>
            </a:r>
            <a:r>
              <a:rPr lang="uk-UA" sz="2400" dirty="0"/>
              <a:t> </a:t>
            </a:r>
            <a:r>
              <a:rPr lang="uk-UA" sz="2400" dirty="0" err="1"/>
              <a:t>based</a:t>
            </a:r>
            <a:r>
              <a:rPr lang="uk-UA" sz="2400" dirty="0"/>
              <a:t> </a:t>
            </a:r>
            <a:r>
              <a:rPr lang="uk-UA" sz="2400" dirty="0" err="1"/>
              <a:t>on</a:t>
            </a:r>
            <a:r>
              <a:rPr lang="uk-UA" sz="2400" dirty="0"/>
              <a:t> </a:t>
            </a:r>
            <a:r>
              <a:rPr lang="uk-UA" sz="2400" dirty="0" err="1"/>
              <a:t>magnesium</a:t>
            </a:r>
            <a:r>
              <a:rPr lang="uk-UA" sz="2400" dirty="0"/>
              <a:t> </a:t>
            </a:r>
            <a:r>
              <a:rPr lang="uk-UA" sz="2400" dirty="0" err="1"/>
              <a:t>oxide</a:t>
            </a:r>
            <a:r>
              <a:rPr lang="uk-UA" sz="2400" dirty="0"/>
              <a:t> (40–45%).</a:t>
            </a:r>
            <a:endParaRPr lang="ru-RU" sz="2400" dirty="0"/>
          </a:p>
          <a:p>
            <a:r>
              <a:rPr lang="uk-UA" sz="2400" b="1" dirty="0" err="1"/>
              <a:t>Storage</a:t>
            </a:r>
            <a:r>
              <a:rPr lang="uk-UA" sz="2400" b="1" dirty="0"/>
              <a:t>.</a:t>
            </a:r>
            <a:r>
              <a:rPr lang="uk-UA" sz="2400" dirty="0"/>
              <a:t> </a:t>
            </a:r>
            <a:r>
              <a:rPr lang="uk-UA" sz="2400" dirty="0" err="1"/>
              <a:t>In</a:t>
            </a:r>
            <a:r>
              <a:rPr lang="uk-UA" sz="2400" dirty="0"/>
              <a:t> a well-</a:t>
            </a:r>
            <a:r>
              <a:rPr lang="uk-UA" sz="2400" dirty="0" err="1"/>
              <a:t>sealed</a:t>
            </a:r>
            <a:r>
              <a:rPr lang="uk-UA" sz="2400" dirty="0"/>
              <a:t> </a:t>
            </a:r>
            <a:r>
              <a:rPr lang="uk-UA" sz="2400" dirty="0" err="1"/>
              <a:t>container</a:t>
            </a:r>
            <a:r>
              <a:rPr lang="uk-UA" sz="2400" dirty="0"/>
              <a:t>.</a:t>
            </a:r>
            <a:endParaRPr lang="ru-RU" sz="2400" dirty="0"/>
          </a:p>
          <a:p>
            <a:r>
              <a:rPr lang="uk-UA" sz="2400" b="1" dirty="0" err="1"/>
              <a:t>Application</a:t>
            </a:r>
            <a:r>
              <a:rPr lang="uk-UA" sz="2400" b="1" dirty="0"/>
              <a:t>. </a:t>
            </a:r>
            <a:r>
              <a:rPr lang="uk-UA" sz="2400" dirty="0" err="1"/>
              <a:t>Astringent</a:t>
            </a:r>
            <a:r>
              <a:rPr lang="uk-UA" sz="2400" dirty="0"/>
              <a:t> </a:t>
            </a:r>
            <a:r>
              <a:rPr lang="uk-UA" sz="2400" dirty="0" err="1"/>
              <a:t>and</a:t>
            </a:r>
            <a:r>
              <a:rPr lang="uk-UA" sz="2400" dirty="0"/>
              <a:t> </a:t>
            </a:r>
            <a:r>
              <a:rPr lang="uk-UA" sz="2400" dirty="0" err="1"/>
              <a:t>antacid</a:t>
            </a:r>
            <a:r>
              <a:rPr lang="uk-UA" sz="2400" dirty="0"/>
              <a:t>.</a:t>
            </a:r>
            <a:endParaRPr lang="ru-RU" sz="2400" dirty="0"/>
          </a:p>
          <a:p>
            <a:endParaRPr lang="ru-RU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85728"/>
            <a:ext cx="8429684" cy="4525963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uk-UA" b="1" dirty="0" err="1"/>
              <a:t>Bismuth</a:t>
            </a:r>
            <a:r>
              <a:rPr lang="uk-UA" b="1" dirty="0"/>
              <a:t> </a:t>
            </a:r>
            <a:r>
              <a:rPr lang="uk-UA" b="1" dirty="0" err="1"/>
              <a:t>preparations</a:t>
            </a:r>
            <a:endParaRPr lang="ru-RU" dirty="0"/>
          </a:p>
          <a:p>
            <a:pPr algn="ctr">
              <a:buNone/>
            </a:pPr>
            <a:r>
              <a:rPr lang="uk-UA" b="1" dirty="0" err="1"/>
              <a:t>Bismuth</a:t>
            </a:r>
            <a:r>
              <a:rPr lang="uk-UA" b="1" dirty="0"/>
              <a:t> </a:t>
            </a:r>
            <a:r>
              <a:rPr lang="uk-UA" b="1" dirty="0" err="1"/>
              <a:t>nitrate</a:t>
            </a:r>
            <a:r>
              <a:rPr lang="uk-UA" b="1" dirty="0"/>
              <a:t> </a:t>
            </a:r>
            <a:r>
              <a:rPr lang="uk-UA" b="1" dirty="0" err="1"/>
              <a:t>is</a:t>
            </a:r>
            <a:r>
              <a:rPr lang="uk-UA" b="1" dirty="0"/>
              <a:t> </a:t>
            </a:r>
            <a:r>
              <a:rPr lang="uk-UA" b="1" dirty="0" err="1"/>
              <a:t>the</a:t>
            </a:r>
            <a:r>
              <a:rPr lang="uk-UA" b="1" dirty="0"/>
              <a:t> </a:t>
            </a:r>
            <a:r>
              <a:rPr lang="uk-UA" b="1" dirty="0" err="1"/>
              <a:t>main</a:t>
            </a:r>
            <a:endParaRPr lang="ru-RU" dirty="0"/>
          </a:p>
          <a:p>
            <a:r>
              <a:rPr lang="ru-RU" b="1" dirty="0"/>
              <a:t> </a:t>
            </a:r>
            <a:endParaRPr lang="ru-RU" dirty="0"/>
          </a:p>
          <a:p>
            <a:r>
              <a:rPr lang="ru-RU" dirty="0"/>
              <a:t> </a:t>
            </a:r>
          </a:p>
          <a:p>
            <a:r>
              <a:rPr lang="ru-RU" dirty="0"/>
              <a:t> </a:t>
            </a:r>
          </a:p>
          <a:p>
            <a:r>
              <a:rPr lang="uk-UA" b="1" dirty="0" err="1"/>
              <a:t>Extraction</a:t>
            </a:r>
            <a:r>
              <a:rPr lang="uk-UA" b="1" dirty="0"/>
              <a:t>.</a:t>
            </a:r>
            <a:endParaRPr lang="ru-RU" dirty="0"/>
          </a:p>
          <a:p>
            <a:r>
              <a:rPr lang="pl-PL" b="1" dirty="0"/>
              <a:t> </a:t>
            </a:r>
            <a:endParaRPr lang="ru-RU" dirty="0"/>
          </a:p>
          <a:p>
            <a:r>
              <a:rPr lang="pl-PL" dirty="0"/>
              <a:t>		Bi</a:t>
            </a:r>
            <a:r>
              <a:rPr lang="pl-PL" baseline="-25000" dirty="0"/>
              <a:t>2</a:t>
            </a:r>
            <a:r>
              <a:rPr lang="pl-PL" dirty="0"/>
              <a:t>O3 + 3C </a:t>
            </a:r>
            <a:r>
              <a:rPr lang="ru-RU" dirty="0" smtClean="0"/>
              <a:t>=</a:t>
            </a:r>
            <a:r>
              <a:rPr lang="pl-PL" dirty="0" smtClean="0"/>
              <a:t> </a:t>
            </a:r>
            <a:r>
              <a:rPr lang="pl-PL" dirty="0"/>
              <a:t>2Bi + 3CO</a:t>
            </a:r>
            <a:r>
              <a:rPr lang="pt-BR" dirty="0"/>
              <a:t>­</a:t>
            </a:r>
            <a:r>
              <a:rPr lang="pl-PL" dirty="0"/>
              <a:t>,,</a:t>
            </a:r>
            <a:endParaRPr lang="ru-RU" dirty="0"/>
          </a:p>
          <a:p>
            <a:r>
              <a:rPr lang="pl-PL" dirty="0"/>
              <a:t>		</a:t>
            </a:r>
            <a:r>
              <a:rPr lang="pt-BR" dirty="0"/>
              <a:t>Bi + 4HNO3 </a:t>
            </a:r>
            <a:r>
              <a:rPr lang="ru-RU" dirty="0" smtClean="0"/>
              <a:t>=</a:t>
            </a:r>
            <a:r>
              <a:rPr lang="pt-BR" dirty="0" smtClean="0"/>
              <a:t>Bi </a:t>
            </a:r>
            <a:r>
              <a:rPr lang="pt-BR" dirty="0"/>
              <a:t>(NO3) 3 + NO­ + 2H2O.</a:t>
            </a:r>
            <a:endParaRPr lang="ru-RU" dirty="0"/>
          </a:p>
          <a:p>
            <a:r>
              <a:rPr lang="uk-UA" dirty="0"/>
              <a:t> </a:t>
            </a:r>
            <a:endParaRPr lang="ru-RU" dirty="0"/>
          </a:p>
          <a:p>
            <a:r>
              <a:rPr lang="uk-UA" dirty="0" err="1"/>
              <a:t>Aqueous</a:t>
            </a:r>
            <a:r>
              <a:rPr lang="uk-UA" dirty="0"/>
              <a:t> </a:t>
            </a:r>
            <a:r>
              <a:rPr lang="uk-UA" dirty="0" err="1"/>
              <a:t>solutions</a:t>
            </a:r>
            <a:r>
              <a:rPr lang="uk-UA" dirty="0"/>
              <a:t> </a:t>
            </a:r>
            <a:r>
              <a:rPr lang="uk-UA" dirty="0" err="1"/>
              <a:t>of</a:t>
            </a:r>
            <a:r>
              <a:rPr lang="uk-UA" dirty="0"/>
              <a:t> </a:t>
            </a:r>
            <a:r>
              <a:rPr lang="uk-UA" dirty="0" err="1"/>
              <a:t>bismuth</a:t>
            </a:r>
            <a:r>
              <a:rPr lang="uk-UA" dirty="0"/>
              <a:t> </a:t>
            </a:r>
            <a:r>
              <a:rPr lang="uk-UA" dirty="0" err="1"/>
              <a:t>nitrate</a:t>
            </a:r>
            <a:r>
              <a:rPr lang="uk-UA" dirty="0"/>
              <a:t> </a:t>
            </a:r>
            <a:r>
              <a:rPr lang="uk-UA" dirty="0" err="1"/>
              <a:t>are</a:t>
            </a:r>
            <a:r>
              <a:rPr lang="uk-UA" dirty="0"/>
              <a:t> </a:t>
            </a:r>
            <a:r>
              <a:rPr lang="uk-UA" dirty="0" err="1"/>
              <a:t>hydrolyzed</a:t>
            </a:r>
            <a:r>
              <a:rPr lang="uk-UA" dirty="0"/>
              <a:t> </a:t>
            </a:r>
            <a:r>
              <a:rPr lang="uk-UA" dirty="0" err="1"/>
              <a:t>in</a:t>
            </a:r>
            <a:r>
              <a:rPr lang="uk-UA" dirty="0"/>
              <a:t> </a:t>
            </a:r>
            <a:r>
              <a:rPr lang="uk-UA" dirty="0" err="1"/>
              <a:t>boiling</a:t>
            </a:r>
            <a:r>
              <a:rPr lang="uk-UA" dirty="0"/>
              <a:t> </a:t>
            </a:r>
            <a:r>
              <a:rPr lang="uk-UA" dirty="0" err="1"/>
              <a:t>water</a:t>
            </a:r>
            <a:r>
              <a:rPr lang="uk-UA" dirty="0"/>
              <a:t> </a:t>
            </a:r>
            <a:r>
              <a:rPr lang="uk-UA" dirty="0" err="1"/>
              <a:t>to</a:t>
            </a:r>
            <a:r>
              <a:rPr lang="uk-UA" dirty="0"/>
              <a:t> </a:t>
            </a:r>
            <a:r>
              <a:rPr lang="uk-UA" dirty="0" err="1"/>
              <a:t>form</a:t>
            </a:r>
            <a:r>
              <a:rPr lang="uk-UA" dirty="0"/>
              <a:t> </a:t>
            </a:r>
            <a:r>
              <a:rPr lang="uk-UA" dirty="0" err="1"/>
              <a:t>insoluble</a:t>
            </a:r>
            <a:r>
              <a:rPr lang="uk-UA" dirty="0"/>
              <a:t> </a:t>
            </a:r>
            <a:r>
              <a:rPr lang="uk-UA" dirty="0" err="1"/>
              <a:t>bismuth</a:t>
            </a:r>
            <a:r>
              <a:rPr lang="uk-UA" dirty="0"/>
              <a:t> </a:t>
            </a:r>
            <a:r>
              <a:rPr lang="uk-UA" dirty="0" err="1"/>
              <a:t>nitrate</a:t>
            </a:r>
            <a:r>
              <a:rPr lang="uk-UA" dirty="0"/>
              <a:t> </a:t>
            </a:r>
            <a:r>
              <a:rPr lang="uk-UA" dirty="0" err="1"/>
              <a:t>basic</a:t>
            </a:r>
            <a:r>
              <a:rPr lang="uk-UA" dirty="0"/>
              <a:t>:</a:t>
            </a:r>
            <a:endParaRPr lang="ru-RU" dirty="0"/>
          </a:p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08" y="1142984"/>
            <a:ext cx="4338641" cy="857256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14480" y="5072074"/>
            <a:ext cx="6385079" cy="128588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285728"/>
            <a:ext cx="8515352" cy="4525963"/>
          </a:xfrm>
        </p:spPr>
        <p:txBody>
          <a:bodyPr>
            <a:normAutofit fontScale="70000" lnSpcReduction="20000"/>
          </a:bodyPr>
          <a:lstStyle/>
          <a:p>
            <a:r>
              <a:rPr lang="uk-UA" b="1" dirty="0" err="1"/>
              <a:t>Properties.</a:t>
            </a:r>
            <a:r>
              <a:rPr lang="uk-UA" dirty="0" err="1"/>
              <a:t>White</a:t>
            </a:r>
            <a:r>
              <a:rPr lang="uk-UA" dirty="0"/>
              <a:t> </a:t>
            </a:r>
            <a:r>
              <a:rPr lang="uk-UA" dirty="0" err="1"/>
              <a:t>amorphous</a:t>
            </a:r>
            <a:r>
              <a:rPr lang="uk-UA" dirty="0"/>
              <a:t> </a:t>
            </a:r>
            <a:r>
              <a:rPr lang="uk-UA" dirty="0" err="1"/>
              <a:t>or</a:t>
            </a:r>
            <a:r>
              <a:rPr lang="uk-UA" dirty="0"/>
              <a:t> </a:t>
            </a:r>
            <a:r>
              <a:rPr lang="uk-UA" dirty="0" err="1"/>
              <a:t>fine</a:t>
            </a:r>
            <a:r>
              <a:rPr lang="uk-UA" dirty="0"/>
              <a:t> </a:t>
            </a:r>
            <a:r>
              <a:rPr lang="uk-UA" dirty="0" err="1"/>
              <a:t>crystalline</a:t>
            </a:r>
            <a:r>
              <a:rPr lang="uk-UA" dirty="0"/>
              <a:t> </a:t>
            </a:r>
            <a:r>
              <a:rPr lang="uk-UA" dirty="0" err="1"/>
              <a:t>powder</a:t>
            </a:r>
            <a:r>
              <a:rPr lang="uk-UA" dirty="0"/>
              <a:t>, </a:t>
            </a:r>
            <a:r>
              <a:rPr lang="uk-UA" dirty="0" err="1"/>
              <a:t>practically</a:t>
            </a:r>
            <a:r>
              <a:rPr lang="uk-UA" dirty="0"/>
              <a:t> </a:t>
            </a:r>
            <a:r>
              <a:rPr lang="uk-UA" dirty="0" err="1"/>
              <a:t>insoluble</a:t>
            </a:r>
            <a:r>
              <a:rPr lang="uk-UA" dirty="0"/>
              <a:t> </a:t>
            </a:r>
            <a:r>
              <a:rPr lang="uk-UA" dirty="0" err="1"/>
              <a:t>in</a:t>
            </a:r>
            <a:r>
              <a:rPr lang="uk-UA" dirty="0"/>
              <a:t> </a:t>
            </a:r>
            <a:r>
              <a:rPr lang="uk-UA" dirty="0" err="1"/>
              <a:t>water</a:t>
            </a:r>
            <a:r>
              <a:rPr lang="uk-UA" dirty="0"/>
              <a:t>, </a:t>
            </a:r>
            <a:r>
              <a:rPr lang="uk-UA" dirty="0" err="1"/>
              <a:t>alcohol</a:t>
            </a:r>
            <a:r>
              <a:rPr lang="uk-UA" dirty="0"/>
              <a:t>, </a:t>
            </a:r>
            <a:r>
              <a:rPr lang="uk-UA" dirty="0" err="1"/>
              <a:t>soluble</a:t>
            </a:r>
            <a:r>
              <a:rPr lang="uk-UA" dirty="0"/>
              <a:t> </a:t>
            </a:r>
            <a:r>
              <a:rPr lang="uk-UA" dirty="0" err="1"/>
              <a:t>in</a:t>
            </a:r>
            <a:r>
              <a:rPr lang="uk-UA" dirty="0"/>
              <a:t> </a:t>
            </a:r>
            <a:r>
              <a:rPr lang="uk-UA" dirty="0" err="1"/>
              <a:t>HCl</a:t>
            </a:r>
            <a:r>
              <a:rPr lang="uk-UA" dirty="0"/>
              <a:t>, HNO3. </a:t>
            </a:r>
            <a:r>
              <a:rPr lang="uk-UA" dirty="0" err="1"/>
              <a:t>Soaked</a:t>
            </a:r>
            <a:r>
              <a:rPr lang="uk-UA" dirty="0"/>
              <a:t> </a:t>
            </a:r>
            <a:r>
              <a:rPr lang="uk-UA" dirty="0" err="1"/>
              <a:t>in</a:t>
            </a:r>
            <a:r>
              <a:rPr lang="uk-UA" dirty="0"/>
              <a:t> </a:t>
            </a:r>
            <a:r>
              <a:rPr lang="uk-UA" dirty="0" err="1"/>
              <a:t>water</a:t>
            </a:r>
            <a:r>
              <a:rPr lang="uk-UA" dirty="0"/>
              <a:t>, </a:t>
            </a:r>
            <a:r>
              <a:rPr lang="uk-UA" dirty="0" err="1"/>
              <a:t>stains</a:t>
            </a:r>
            <a:r>
              <a:rPr lang="uk-UA" dirty="0"/>
              <a:t> </a:t>
            </a:r>
            <a:r>
              <a:rPr lang="uk-UA" dirty="0" err="1"/>
              <a:t>blue</a:t>
            </a:r>
            <a:r>
              <a:rPr lang="uk-UA" dirty="0"/>
              <a:t> </a:t>
            </a:r>
            <a:r>
              <a:rPr lang="uk-UA" dirty="0" err="1"/>
              <a:t>litmus</a:t>
            </a:r>
            <a:r>
              <a:rPr lang="uk-UA" dirty="0"/>
              <a:t> </a:t>
            </a:r>
            <a:r>
              <a:rPr lang="uk-UA" dirty="0" err="1"/>
              <a:t>paper</a:t>
            </a:r>
            <a:r>
              <a:rPr lang="uk-UA" dirty="0"/>
              <a:t> </a:t>
            </a:r>
            <a:r>
              <a:rPr lang="uk-UA" dirty="0" err="1"/>
              <a:t>red</a:t>
            </a:r>
            <a:r>
              <a:rPr lang="uk-UA" dirty="0"/>
              <a:t> (</a:t>
            </a:r>
            <a:r>
              <a:rPr lang="uk-UA" dirty="0" err="1"/>
              <a:t>pH</a:t>
            </a:r>
            <a:r>
              <a:rPr lang="uk-UA" dirty="0"/>
              <a:t>&lt; 7). </a:t>
            </a:r>
            <a:endParaRPr lang="ru-RU" dirty="0"/>
          </a:p>
          <a:p>
            <a:r>
              <a:rPr lang="uk-UA" b="1" dirty="0" err="1"/>
              <a:t>Identification</a:t>
            </a:r>
            <a:r>
              <a:rPr lang="uk-UA" b="1" dirty="0"/>
              <a:t>.</a:t>
            </a:r>
            <a:endParaRPr lang="ru-RU" dirty="0"/>
          </a:p>
          <a:p>
            <a:pPr lvl="0"/>
            <a:r>
              <a:rPr lang="uk-UA" dirty="0" err="1"/>
              <a:t>The</a:t>
            </a:r>
            <a:r>
              <a:rPr lang="uk-UA" dirty="0"/>
              <a:t> </a:t>
            </a:r>
            <a:r>
              <a:rPr lang="uk-UA" dirty="0" err="1"/>
              <a:t>substance</a:t>
            </a:r>
            <a:r>
              <a:rPr lang="uk-UA" dirty="0"/>
              <a:t> </a:t>
            </a:r>
            <a:r>
              <a:rPr lang="uk-UA" dirty="0" err="1"/>
              <a:t>gives</a:t>
            </a:r>
            <a:r>
              <a:rPr lang="uk-UA" dirty="0"/>
              <a:t> </a:t>
            </a:r>
            <a:r>
              <a:rPr lang="uk-UA" dirty="0" err="1"/>
              <a:t>characteristic</a:t>
            </a:r>
            <a:r>
              <a:rPr lang="uk-UA" dirty="0"/>
              <a:t> </a:t>
            </a:r>
            <a:r>
              <a:rPr lang="uk-UA" dirty="0" err="1"/>
              <a:t>reactions</a:t>
            </a:r>
            <a:r>
              <a:rPr lang="uk-UA" dirty="0"/>
              <a:t> </a:t>
            </a:r>
            <a:r>
              <a:rPr lang="uk-UA" dirty="0" err="1"/>
              <a:t>to</a:t>
            </a:r>
            <a:r>
              <a:rPr lang="uk-UA" dirty="0"/>
              <a:t> </a:t>
            </a:r>
            <a:r>
              <a:rPr lang="uk-UA" dirty="0" err="1"/>
              <a:t>bismuth</a:t>
            </a:r>
            <a:r>
              <a:rPr lang="uk-UA" dirty="0"/>
              <a:t>.</a:t>
            </a:r>
            <a:endParaRPr lang="ru-RU" dirty="0"/>
          </a:p>
          <a:p>
            <a:pPr lvl="0"/>
            <a:r>
              <a:rPr lang="uk-UA" dirty="0" err="1"/>
              <a:t>With</a:t>
            </a:r>
            <a:r>
              <a:rPr lang="uk-UA" dirty="0"/>
              <a:t> KI </a:t>
            </a:r>
            <a:r>
              <a:rPr lang="uk-UA" dirty="0" err="1"/>
              <a:t>solution</a:t>
            </a:r>
            <a:r>
              <a:rPr lang="uk-UA" dirty="0"/>
              <a:t> </a:t>
            </a:r>
            <a:r>
              <a:rPr lang="ru-RU" dirty="0"/>
              <a:t>®</a:t>
            </a:r>
            <a:r>
              <a:rPr lang="en-US" dirty="0"/>
              <a:t> black precipitate, soluble in excess reagent</a:t>
            </a:r>
            <a:r>
              <a:rPr lang="en-US" dirty="0" smtClean="0"/>
              <a:t>:</a:t>
            </a:r>
            <a:endParaRPr lang="ru-RU" dirty="0"/>
          </a:p>
          <a:p>
            <a:r>
              <a:rPr lang="en-US" dirty="0"/>
              <a:t>	</a:t>
            </a:r>
            <a:r>
              <a:rPr lang="pl-PL" dirty="0"/>
              <a:t>Bi (NO3) 3 + 3KI </a:t>
            </a:r>
            <a:r>
              <a:rPr lang="en-US" dirty="0" smtClean="0"/>
              <a:t>=</a:t>
            </a:r>
            <a:r>
              <a:rPr lang="pl-PL" dirty="0" smtClean="0"/>
              <a:t> </a:t>
            </a:r>
            <a:r>
              <a:rPr lang="pl-PL" dirty="0"/>
              <a:t>BiI3</a:t>
            </a:r>
            <a:r>
              <a:rPr lang="en-US" dirty="0"/>
              <a:t>¯</a:t>
            </a:r>
            <a:r>
              <a:rPr lang="pl-PL" dirty="0"/>
              <a:t> + 3KNO3,</a:t>
            </a:r>
            <a:endParaRPr lang="ru-RU" dirty="0"/>
          </a:p>
          <a:p>
            <a:r>
              <a:rPr lang="pl-PL" dirty="0"/>
              <a:t>	BiI</a:t>
            </a:r>
            <a:r>
              <a:rPr lang="ru-RU" baseline="-25000" dirty="0"/>
              <a:t>3</a:t>
            </a:r>
            <a:r>
              <a:rPr lang="en-US" dirty="0"/>
              <a:t>¯</a:t>
            </a:r>
            <a:r>
              <a:rPr lang="ru-RU" dirty="0"/>
              <a:t> + KI </a:t>
            </a:r>
            <a:r>
              <a:rPr lang="en-US" dirty="0" smtClean="0"/>
              <a:t>=</a:t>
            </a:r>
            <a:r>
              <a:rPr lang="ru-RU" dirty="0" smtClean="0"/>
              <a:t> </a:t>
            </a:r>
            <a:r>
              <a:rPr lang="ru-RU" dirty="0"/>
              <a:t>K [BiI4].</a:t>
            </a:r>
          </a:p>
          <a:p>
            <a:pPr lvl="0"/>
            <a:r>
              <a:rPr lang="en-US" dirty="0"/>
              <a:t>When </a:t>
            </a:r>
            <a:r>
              <a:rPr lang="en-US" dirty="0" err="1"/>
              <a:t>calcined</a:t>
            </a:r>
            <a:r>
              <a:rPr lang="en-US" dirty="0"/>
              <a:t> </a:t>
            </a:r>
            <a:r>
              <a:rPr lang="ru-RU" dirty="0"/>
              <a:t>®</a:t>
            </a:r>
            <a:r>
              <a:rPr lang="en-US" dirty="0"/>
              <a:t> yellow-brown vapors and a bright yellow residue:</a:t>
            </a:r>
            <a:endParaRPr lang="ru-RU" dirty="0"/>
          </a:p>
          <a:p>
            <a:r>
              <a:rPr lang="uk-UA" dirty="0"/>
              <a:t> </a:t>
            </a:r>
            <a:endParaRPr lang="ru-RU" dirty="0"/>
          </a:p>
          <a:p>
            <a:r>
              <a:rPr lang="uk-UA" b="1" dirty="0" err="1"/>
              <a:t>Quantitative</a:t>
            </a:r>
            <a:r>
              <a:rPr lang="uk-UA" b="1" dirty="0"/>
              <a:t> </a:t>
            </a:r>
            <a:r>
              <a:rPr lang="uk-UA" b="1" dirty="0" err="1"/>
              <a:t>definition</a:t>
            </a:r>
            <a:r>
              <a:rPr lang="uk-UA" b="1" dirty="0"/>
              <a:t>. </a:t>
            </a:r>
            <a:r>
              <a:rPr lang="uk-UA" dirty="0" err="1"/>
              <a:t>Complexometry</a:t>
            </a:r>
            <a:r>
              <a:rPr lang="uk-UA" dirty="0"/>
              <a:t>, </a:t>
            </a:r>
            <a:r>
              <a:rPr lang="uk-UA" dirty="0" err="1"/>
              <a:t>direct</a:t>
            </a:r>
            <a:r>
              <a:rPr lang="uk-UA" dirty="0"/>
              <a:t> </a:t>
            </a:r>
            <a:r>
              <a:rPr lang="uk-UA" dirty="0" err="1"/>
              <a:t>titration</a:t>
            </a:r>
            <a:r>
              <a:rPr lang="uk-UA" dirty="0"/>
              <a:t>, </a:t>
            </a:r>
            <a:r>
              <a:rPr lang="uk-UA" dirty="0" err="1"/>
              <a:t>indicator</a:t>
            </a:r>
            <a:r>
              <a:rPr lang="uk-UA" dirty="0"/>
              <a:t> - </a:t>
            </a:r>
            <a:r>
              <a:rPr lang="uk-UA" dirty="0" err="1"/>
              <a:t>xylenol</a:t>
            </a:r>
            <a:r>
              <a:rPr lang="uk-UA" dirty="0"/>
              <a:t> </a:t>
            </a:r>
            <a:r>
              <a:rPr lang="uk-UA" dirty="0" err="1"/>
              <a:t>orange</a:t>
            </a:r>
            <a:r>
              <a:rPr lang="uk-UA" dirty="0"/>
              <a:t>, </a:t>
            </a:r>
            <a:r>
              <a:rPr lang="en-US" dirty="0" smtClean="0"/>
              <a:t>f</a:t>
            </a:r>
            <a:r>
              <a:rPr lang="uk-UA" dirty="0" smtClean="0"/>
              <a:t> </a:t>
            </a:r>
            <a:r>
              <a:rPr lang="uk-UA" dirty="0"/>
              <a:t>= 1:</a:t>
            </a:r>
            <a:endParaRPr lang="ru-RU" dirty="0"/>
          </a:p>
          <a:p>
            <a:endParaRPr lang="ru-RU" dirty="0"/>
          </a:p>
        </p:txBody>
      </p:sp>
      <p:pic>
        <p:nvPicPr>
          <p:cNvPr id="5" name="Рисунок 4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7422" y="4224332"/>
            <a:ext cx="6072230" cy="263366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85728"/>
            <a:ext cx="9144000" cy="4668839"/>
          </a:xfrm>
        </p:spPr>
        <p:txBody>
          <a:bodyPr>
            <a:normAutofit fontScale="25000" lnSpcReduction="20000"/>
          </a:bodyPr>
          <a:lstStyle/>
          <a:p>
            <a:pPr algn="ctr">
              <a:buNone/>
            </a:pPr>
            <a:r>
              <a:rPr lang="uk-UA" sz="9600" b="1" dirty="0" err="1"/>
              <a:t>Adsorbents</a:t>
            </a:r>
            <a:endParaRPr lang="ru-RU" sz="9600" dirty="0"/>
          </a:p>
          <a:p>
            <a:pPr algn="ctr">
              <a:buNone/>
            </a:pPr>
            <a:r>
              <a:rPr lang="uk-UA" sz="9600" b="1" dirty="0" err="1"/>
              <a:t>Activated</a:t>
            </a:r>
            <a:r>
              <a:rPr lang="uk-UA" sz="9600" b="1" dirty="0"/>
              <a:t> </a:t>
            </a:r>
            <a:r>
              <a:rPr lang="uk-UA" sz="9600" b="1" dirty="0" err="1" smtClean="0"/>
              <a:t>charcoal</a:t>
            </a:r>
            <a:endParaRPr lang="en-US" sz="9600" b="1" dirty="0"/>
          </a:p>
          <a:p>
            <a:pPr algn="ctr"/>
            <a:r>
              <a:rPr lang="en-US" sz="9600" dirty="0" smtClean="0"/>
              <a:t> </a:t>
            </a:r>
            <a:endParaRPr lang="ru-RU" sz="9600" dirty="0" smtClean="0"/>
          </a:p>
          <a:p>
            <a:pPr algn="just"/>
            <a:r>
              <a:rPr lang="uk-UA" sz="9600" b="1" dirty="0" err="1" smtClean="0"/>
              <a:t>Extraction</a:t>
            </a:r>
            <a:r>
              <a:rPr lang="uk-UA" sz="9600" b="1" dirty="0"/>
              <a:t>. </a:t>
            </a:r>
            <a:r>
              <a:rPr lang="uk-UA" sz="9600" dirty="0" err="1"/>
              <a:t>Obtained</a:t>
            </a:r>
            <a:r>
              <a:rPr lang="uk-UA" sz="9600" dirty="0"/>
              <a:t> </a:t>
            </a:r>
            <a:r>
              <a:rPr lang="uk-UA" sz="9600" dirty="0" err="1"/>
              <a:t>by</a:t>
            </a:r>
            <a:r>
              <a:rPr lang="uk-UA" sz="9600" dirty="0"/>
              <a:t> </a:t>
            </a:r>
            <a:r>
              <a:rPr lang="uk-UA" sz="9600" dirty="0" err="1"/>
              <a:t>pyrolysis</a:t>
            </a:r>
            <a:r>
              <a:rPr lang="uk-UA" sz="9600" dirty="0"/>
              <a:t> </a:t>
            </a:r>
            <a:r>
              <a:rPr lang="uk-UA" sz="9600" dirty="0" err="1"/>
              <a:t>of</a:t>
            </a:r>
            <a:r>
              <a:rPr lang="uk-UA" sz="9600" dirty="0"/>
              <a:t> </a:t>
            </a:r>
            <a:r>
              <a:rPr lang="uk-UA" sz="9600" dirty="0" err="1"/>
              <a:t>hardwood</a:t>
            </a:r>
            <a:r>
              <a:rPr lang="uk-UA" sz="9600" dirty="0"/>
              <a:t> </a:t>
            </a:r>
            <a:r>
              <a:rPr lang="uk-UA" sz="9600" dirty="0" err="1"/>
              <a:t>without</a:t>
            </a:r>
            <a:r>
              <a:rPr lang="uk-UA" sz="9600" dirty="0"/>
              <a:t> </a:t>
            </a:r>
            <a:r>
              <a:rPr lang="uk-UA" sz="9600" dirty="0" err="1"/>
              <a:t>air</a:t>
            </a:r>
            <a:r>
              <a:rPr lang="uk-UA" sz="9600" dirty="0"/>
              <a:t> </a:t>
            </a:r>
            <a:r>
              <a:rPr lang="uk-UA" sz="9600" dirty="0" err="1"/>
              <a:t>access</a:t>
            </a:r>
            <a:r>
              <a:rPr lang="uk-UA" sz="9600" dirty="0"/>
              <a:t>. </a:t>
            </a:r>
            <a:r>
              <a:rPr lang="uk-UA" sz="9600" dirty="0" err="1"/>
              <a:t>To</a:t>
            </a:r>
            <a:r>
              <a:rPr lang="uk-UA" sz="9600" dirty="0"/>
              <a:t> </a:t>
            </a:r>
            <a:r>
              <a:rPr lang="uk-UA" sz="9600" dirty="0" err="1"/>
              <a:t>increase</a:t>
            </a:r>
            <a:r>
              <a:rPr lang="uk-UA" sz="9600" dirty="0"/>
              <a:t> </a:t>
            </a:r>
            <a:r>
              <a:rPr lang="uk-UA" sz="9600" dirty="0" err="1"/>
              <a:t>the</a:t>
            </a:r>
            <a:r>
              <a:rPr lang="uk-UA" sz="9600" dirty="0"/>
              <a:t> </a:t>
            </a:r>
            <a:r>
              <a:rPr lang="uk-UA" sz="9600" dirty="0" err="1"/>
              <a:t>adsorption</a:t>
            </a:r>
            <a:r>
              <a:rPr lang="uk-UA" sz="9600" dirty="0"/>
              <a:t> </a:t>
            </a:r>
            <a:r>
              <a:rPr lang="uk-UA" sz="9600" dirty="0" err="1"/>
              <a:t>capacity</a:t>
            </a:r>
            <a:r>
              <a:rPr lang="uk-UA" sz="9600" dirty="0"/>
              <a:t> </a:t>
            </a:r>
            <a:r>
              <a:rPr lang="uk-UA" sz="9600" dirty="0" err="1"/>
              <a:t>of</a:t>
            </a:r>
            <a:r>
              <a:rPr lang="uk-UA" sz="9600" dirty="0"/>
              <a:t> </a:t>
            </a:r>
            <a:r>
              <a:rPr lang="uk-UA" sz="9600" dirty="0" err="1"/>
              <a:t>coal</a:t>
            </a:r>
            <a:r>
              <a:rPr lang="uk-UA" sz="9600" dirty="0"/>
              <a:t> </a:t>
            </a:r>
            <a:r>
              <a:rPr lang="uk-UA" sz="9600" dirty="0" err="1"/>
              <a:t>is</a:t>
            </a:r>
            <a:r>
              <a:rPr lang="uk-UA" sz="9600" dirty="0"/>
              <a:t> </a:t>
            </a:r>
            <a:r>
              <a:rPr lang="uk-UA" sz="9600" dirty="0" err="1"/>
              <a:t>treated</a:t>
            </a:r>
            <a:r>
              <a:rPr lang="uk-UA" sz="9600" dirty="0"/>
              <a:t> </a:t>
            </a:r>
            <a:r>
              <a:rPr lang="uk-UA" sz="9600" dirty="0" err="1"/>
              <a:t>with</a:t>
            </a:r>
            <a:r>
              <a:rPr lang="uk-UA" sz="9600" dirty="0"/>
              <a:t> </a:t>
            </a:r>
            <a:r>
              <a:rPr lang="uk-UA" sz="9600" dirty="0" err="1"/>
              <a:t>superheated</a:t>
            </a:r>
            <a:r>
              <a:rPr lang="uk-UA" sz="9600" dirty="0"/>
              <a:t> </a:t>
            </a:r>
            <a:r>
              <a:rPr lang="uk-UA" sz="9600" dirty="0" err="1"/>
              <a:t>steam</a:t>
            </a:r>
            <a:r>
              <a:rPr lang="uk-UA" sz="9600" dirty="0"/>
              <a:t> </a:t>
            </a:r>
            <a:r>
              <a:rPr lang="uk-UA" sz="9600" dirty="0" err="1"/>
              <a:t>at</a:t>
            </a:r>
            <a:r>
              <a:rPr lang="uk-UA" sz="9600" dirty="0"/>
              <a:t> 800 ° C, </a:t>
            </a:r>
            <a:r>
              <a:rPr lang="uk-UA" sz="9600" dirty="0" err="1"/>
              <a:t>while</a:t>
            </a:r>
            <a:r>
              <a:rPr lang="uk-UA" sz="9600" dirty="0"/>
              <a:t> </a:t>
            </a:r>
            <a:r>
              <a:rPr lang="uk-UA" sz="9600" dirty="0" err="1"/>
              <a:t>removing</a:t>
            </a:r>
            <a:r>
              <a:rPr lang="uk-UA" sz="9600" dirty="0"/>
              <a:t> </a:t>
            </a:r>
            <a:r>
              <a:rPr lang="uk-UA" sz="9600" dirty="0" err="1"/>
              <a:t>the</a:t>
            </a:r>
            <a:r>
              <a:rPr lang="uk-UA" sz="9600" dirty="0"/>
              <a:t> </a:t>
            </a:r>
            <a:r>
              <a:rPr lang="uk-UA" sz="9600" dirty="0" err="1"/>
              <a:t>resinous</a:t>
            </a:r>
            <a:r>
              <a:rPr lang="uk-UA" sz="9600" dirty="0"/>
              <a:t> </a:t>
            </a:r>
            <a:r>
              <a:rPr lang="uk-UA" sz="9600" dirty="0" err="1"/>
              <a:t>substance</a:t>
            </a:r>
            <a:r>
              <a:rPr lang="uk-UA" sz="9600" dirty="0"/>
              <a:t>. </a:t>
            </a:r>
            <a:r>
              <a:rPr lang="uk-UA" sz="9600" dirty="0" err="1"/>
              <a:t>Then</a:t>
            </a:r>
            <a:r>
              <a:rPr lang="uk-UA" sz="9600" dirty="0"/>
              <a:t> </a:t>
            </a:r>
            <a:r>
              <a:rPr lang="uk-UA" sz="9600" dirty="0" err="1"/>
              <a:t>the</a:t>
            </a:r>
            <a:r>
              <a:rPr lang="uk-UA" sz="9600" dirty="0"/>
              <a:t> </a:t>
            </a:r>
            <a:r>
              <a:rPr lang="uk-UA" sz="9600" dirty="0" err="1"/>
              <a:t>coal</a:t>
            </a:r>
            <a:r>
              <a:rPr lang="uk-UA" sz="9600" dirty="0"/>
              <a:t> </a:t>
            </a:r>
            <a:r>
              <a:rPr lang="uk-UA" sz="9600" dirty="0" err="1"/>
              <a:t>is</a:t>
            </a:r>
            <a:r>
              <a:rPr lang="uk-UA" sz="9600" dirty="0"/>
              <a:t> </a:t>
            </a:r>
            <a:r>
              <a:rPr lang="uk-UA" sz="9600" dirty="0" err="1"/>
              <a:t>treated</a:t>
            </a:r>
            <a:r>
              <a:rPr lang="uk-UA" sz="9600" dirty="0"/>
              <a:t> </a:t>
            </a:r>
            <a:r>
              <a:rPr lang="uk-UA" sz="9600" dirty="0" err="1"/>
              <a:t>with</a:t>
            </a:r>
            <a:r>
              <a:rPr lang="uk-UA" sz="9600" dirty="0"/>
              <a:t> </a:t>
            </a:r>
            <a:r>
              <a:rPr lang="uk-UA" sz="9600" dirty="0" err="1"/>
              <a:t>solutions</a:t>
            </a:r>
            <a:r>
              <a:rPr lang="uk-UA" sz="9600" dirty="0"/>
              <a:t> </a:t>
            </a:r>
            <a:r>
              <a:rPr lang="uk-UA" sz="9600" dirty="0" err="1"/>
              <a:t>of</a:t>
            </a:r>
            <a:r>
              <a:rPr lang="uk-UA" sz="9600" dirty="0"/>
              <a:t> </a:t>
            </a:r>
            <a:r>
              <a:rPr lang="uk-UA" sz="9600" dirty="0" err="1"/>
              <a:t>zinc</a:t>
            </a:r>
            <a:r>
              <a:rPr lang="uk-UA" sz="9600" dirty="0"/>
              <a:t> </a:t>
            </a:r>
            <a:r>
              <a:rPr lang="uk-UA" sz="9600" dirty="0" err="1"/>
              <a:t>chloride</a:t>
            </a:r>
            <a:r>
              <a:rPr lang="uk-UA" sz="9600" dirty="0"/>
              <a:t>, </a:t>
            </a:r>
            <a:r>
              <a:rPr lang="uk-UA" sz="9600" dirty="0" err="1"/>
              <a:t>magnesium</a:t>
            </a:r>
            <a:r>
              <a:rPr lang="uk-UA" sz="9600" dirty="0"/>
              <a:t> </a:t>
            </a:r>
            <a:r>
              <a:rPr lang="uk-UA" sz="9600" dirty="0" err="1"/>
              <a:t>chloride</a:t>
            </a:r>
            <a:r>
              <a:rPr lang="uk-UA" sz="9600" dirty="0"/>
              <a:t>, </a:t>
            </a:r>
            <a:r>
              <a:rPr lang="uk-UA" sz="9600" dirty="0" err="1"/>
              <a:t>sodium</a:t>
            </a:r>
            <a:r>
              <a:rPr lang="uk-UA" sz="9600" dirty="0"/>
              <a:t> </a:t>
            </a:r>
            <a:r>
              <a:rPr lang="uk-UA" sz="9600" dirty="0" err="1"/>
              <a:t>hydroxide</a:t>
            </a:r>
            <a:r>
              <a:rPr lang="uk-UA" sz="9600" dirty="0"/>
              <a:t> </a:t>
            </a:r>
            <a:r>
              <a:rPr lang="uk-UA" sz="9600" dirty="0" err="1"/>
              <a:t>or</a:t>
            </a:r>
            <a:r>
              <a:rPr lang="uk-UA" sz="9600" dirty="0"/>
              <a:t> </a:t>
            </a:r>
            <a:r>
              <a:rPr lang="uk-UA" sz="9600" dirty="0" err="1"/>
              <a:t>phosphoric</a:t>
            </a:r>
            <a:r>
              <a:rPr lang="uk-UA" sz="9600" dirty="0"/>
              <a:t> </a:t>
            </a:r>
            <a:r>
              <a:rPr lang="uk-UA" sz="9600" dirty="0" err="1"/>
              <a:t>acid</a:t>
            </a:r>
            <a:r>
              <a:rPr lang="uk-UA" sz="9600" dirty="0"/>
              <a:t>, </a:t>
            </a:r>
            <a:r>
              <a:rPr lang="uk-UA" sz="9600" dirty="0" err="1"/>
              <a:t>followed</a:t>
            </a:r>
            <a:r>
              <a:rPr lang="uk-UA" sz="9600" dirty="0"/>
              <a:t> </a:t>
            </a:r>
            <a:r>
              <a:rPr lang="uk-UA" sz="9600" dirty="0" err="1"/>
              <a:t>by</a:t>
            </a:r>
            <a:r>
              <a:rPr lang="uk-UA" sz="9600" dirty="0"/>
              <a:t> </a:t>
            </a:r>
            <a:r>
              <a:rPr lang="uk-UA" sz="9600" dirty="0" err="1"/>
              <a:t>heating</a:t>
            </a:r>
            <a:r>
              <a:rPr lang="uk-UA" sz="9600" dirty="0"/>
              <a:t> </a:t>
            </a:r>
            <a:r>
              <a:rPr lang="uk-UA" sz="9600" dirty="0" err="1"/>
              <a:t>to</a:t>
            </a:r>
            <a:r>
              <a:rPr lang="uk-UA" sz="9600" dirty="0"/>
              <a:t> 300 - 400 ° C. </a:t>
            </a:r>
            <a:r>
              <a:rPr lang="uk-UA" sz="9600" dirty="0" err="1"/>
              <a:t>The</a:t>
            </a:r>
            <a:r>
              <a:rPr lang="uk-UA" sz="9600" dirty="0"/>
              <a:t> </a:t>
            </a:r>
            <a:r>
              <a:rPr lang="uk-UA" sz="9600" dirty="0" err="1"/>
              <a:t>added</a:t>
            </a:r>
            <a:r>
              <a:rPr lang="uk-UA" sz="9600" dirty="0"/>
              <a:t> </a:t>
            </a:r>
            <a:r>
              <a:rPr lang="uk-UA" sz="9600" dirty="0" err="1"/>
              <a:t>substances</a:t>
            </a:r>
            <a:r>
              <a:rPr lang="uk-UA" sz="9600" dirty="0"/>
              <a:t> </a:t>
            </a:r>
            <a:r>
              <a:rPr lang="uk-UA" sz="9600" dirty="0" err="1"/>
              <a:t>decompose</a:t>
            </a:r>
            <a:r>
              <a:rPr lang="uk-UA" sz="9600" dirty="0"/>
              <a:t> </a:t>
            </a:r>
            <a:r>
              <a:rPr lang="uk-UA" sz="9600" dirty="0" err="1"/>
              <a:t>and</a:t>
            </a:r>
            <a:r>
              <a:rPr lang="uk-UA" sz="9600" dirty="0"/>
              <a:t> </a:t>
            </a:r>
            <a:r>
              <a:rPr lang="uk-UA" sz="9600" dirty="0" err="1"/>
              <a:t>are</a:t>
            </a:r>
            <a:r>
              <a:rPr lang="uk-UA" sz="9600" dirty="0"/>
              <a:t> </a:t>
            </a:r>
            <a:r>
              <a:rPr lang="uk-UA" sz="9600" dirty="0" err="1"/>
              <a:t>distilled</a:t>
            </a:r>
            <a:r>
              <a:rPr lang="uk-UA" sz="9600" dirty="0"/>
              <a:t> </a:t>
            </a:r>
            <a:r>
              <a:rPr lang="uk-UA" sz="9600" dirty="0" err="1"/>
              <a:t>off</a:t>
            </a:r>
            <a:r>
              <a:rPr lang="uk-UA" sz="9600" dirty="0"/>
              <a:t>, </a:t>
            </a:r>
            <a:r>
              <a:rPr lang="uk-UA" sz="9600" dirty="0" err="1"/>
              <a:t>loosening</a:t>
            </a:r>
            <a:r>
              <a:rPr lang="uk-UA" sz="9600" dirty="0"/>
              <a:t> </a:t>
            </a:r>
            <a:r>
              <a:rPr lang="uk-UA" sz="9600" dirty="0" err="1"/>
              <a:t>the</a:t>
            </a:r>
            <a:r>
              <a:rPr lang="uk-UA" sz="9600" dirty="0"/>
              <a:t> </a:t>
            </a:r>
            <a:r>
              <a:rPr lang="uk-UA" sz="9600" dirty="0" err="1"/>
              <a:t>coals</a:t>
            </a:r>
            <a:r>
              <a:rPr lang="uk-UA" sz="9600" dirty="0"/>
              <a:t> </a:t>
            </a:r>
            <a:r>
              <a:rPr lang="uk-UA" sz="9600" dirty="0" err="1"/>
              <a:t>and</a:t>
            </a:r>
            <a:r>
              <a:rPr lang="uk-UA" sz="9600" dirty="0"/>
              <a:t> </a:t>
            </a:r>
            <a:r>
              <a:rPr lang="uk-UA" sz="9600" dirty="0" err="1"/>
              <a:t>increasing</a:t>
            </a:r>
            <a:r>
              <a:rPr lang="uk-UA" sz="9600" dirty="0"/>
              <a:t> </a:t>
            </a:r>
            <a:r>
              <a:rPr lang="uk-UA" sz="9600" dirty="0" err="1"/>
              <a:t>the</a:t>
            </a:r>
            <a:r>
              <a:rPr lang="uk-UA" sz="9600" dirty="0"/>
              <a:t> </a:t>
            </a:r>
            <a:r>
              <a:rPr lang="uk-UA" sz="9600" dirty="0" err="1"/>
              <a:t>pore</a:t>
            </a:r>
            <a:r>
              <a:rPr lang="uk-UA" sz="9600" dirty="0"/>
              <a:t> </a:t>
            </a:r>
            <a:r>
              <a:rPr lang="uk-UA" sz="9600" dirty="0" err="1"/>
              <a:t>surface</a:t>
            </a:r>
            <a:r>
              <a:rPr lang="uk-UA" sz="9600" dirty="0"/>
              <a:t>. </a:t>
            </a:r>
            <a:r>
              <a:rPr lang="uk-UA" sz="9600" dirty="0" err="1"/>
              <a:t>Next</a:t>
            </a:r>
            <a:r>
              <a:rPr lang="uk-UA" sz="9600" dirty="0"/>
              <a:t>, </a:t>
            </a:r>
            <a:r>
              <a:rPr lang="uk-UA" sz="9600" dirty="0" err="1"/>
              <a:t>the</a:t>
            </a:r>
            <a:r>
              <a:rPr lang="uk-UA" sz="9600" dirty="0"/>
              <a:t> </a:t>
            </a:r>
            <a:r>
              <a:rPr lang="uk-UA" sz="9600" dirty="0" err="1"/>
              <a:t>coal</a:t>
            </a:r>
            <a:r>
              <a:rPr lang="uk-UA" sz="9600" dirty="0"/>
              <a:t> </a:t>
            </a:r>
            <a:r>
              <a:rPr lang="uk-UA" sz="9600" dirty="0" err="1"/>
              <a:t>is</a:t>
            </a:r>
            <a:r>
              <a:rPr lang="uk-UA" sz="9600" dirty="0"/>
              <a:t> </a:t>
            </a:r>
            <a:r>
              <a:rPr lang="uk-UA" sz="9600" dirty="0" err="1"/>
              <a:t>thoroughly</a:t>
            </a:r>
            <a:r>
              <a:rPr lang="uk-UA" sz="9600" dirty="0"/>
              <a:t> </a:t>
            </a:r>
            <a:r>
              <a:rPr lang="uk-UA" sz="9600" dirty="0" err="1"/>
              <a:t>washed</a:t>
            </a:r>
            <a:r>
              <a:rPr lang="uk-UA" sz="9600" dirty="0"/>
              <a:t> </a:t>
            </a:r>
            <a:r>
              <a:rPr lang="uk-UA" sz="9600" dirty="0" err="1"/>
              <a:t>with</a:t>
            </a:r>
            <a:r>
              <a:rPr lang="uk-UA" sz="9600" dirty="0"/>
              <a:t> </a:t>
            </a:r>
            <a:r>
              <a:rPr lang="uk-UA" sz="9600" dirty="0" err="1"/>
              <a:t>water</a:t>
            </a:r>
            <a:r>
              <a:rPr lang="uk-UA" sz="9600" dirty="0"/>
              <a:t> </a:t>
            </a:r>
            <a:r>
              <a:rPr lang="uk-UA" sz="9600" dirty="0" err="1"/>
              <a:t>to</a:t>
            </a:r>
            <a:r>
              <a:rPr lang="uk-UA" sz="9600" dirty="0"/>
              <a:t> </a:t>
            </a:r>
            <a:r>
              <a:rPr lang="uk-UA" sz="9600" dirty="0" err="1"/>
              <a:t>clean</a:t>
            </a:r>
            <a:r>
              <a:rPr lang="uk-UA" sz="9600" dirty="0"/>
              <a:t> </a:t>
            </a:r>
            <a:r>
              <a:rPr lang="uk-UA" sz="9600" dirty="0" err="1"/>
              <a:t>the</a:t>
            </a:r>
            <a:r>
              <a:rPr lang="uk-UA" sz="9600" dirty="0"/>
              <a:t> </a:t>
            </a:r>
            <a:r>
              <a:rPr lang="uk-UA" sz="9600" dirty="0" err="1"/>
              <a:t>impurities</a:t>
            </a:r>
            <a:r>
              <a:rPr lang="uk-UA" sz="9600" dirty="0"/>
              <a:t> </a:t>
            </a:r>
            <a:r>
              <a:rPr lang="uk-UA" sz="9600" dirty="0" err="1"/>
              <a:t>and</a:t>
            </a:r>
            <a:r>
              <a:rPr lang="uk-UA" sz="9600" dirty="0"/>
              <a:t> </a:t>
            </a:r>
            <a:r>
              <a:rPr lang="uk-UA" sz="9600" dirty="0" err="1"/>
              <a:t>dried</a:t>
            </a:r>
            <a:r>
              <a:rPr lang="uk-UA" sz="9600" dirty="0"/>
              <a:t>.</a:t>
            </a:r>
            <a:endParaRPr lang="ru-RU" sz="9600" dirty="0"/>
          </a:p>
          <a:p>
            <a:r>
              <a:rPr lang="uk-UA" sz="9600" b="1" dirty="0" err="1"/>
              <a:t>Cleanliness</a:t>
            </a:r>
            <a:r>
              <a:rPr lang="uk-UA" sz="9600" b="1" dirty="0"/>
              <a:t> </a:t>
            </a:r>
            <a:r>
              <a:rPr lang="uk-UA" sz="9600" b="1" dirty="0" err="1"/>
              <a:t>test</a:t>
            </a:r>
            <a:r>
              <a:rPr lang="uk-UA" sz="9600" b="1" dirty="0"/>
              <a:t>. </a:t>
            </a:r>
            <a:r>
              <a:rPr lang="uk-UA" sz="9600" dirty="0" err="1"/>
              <a:t>Since</a:t>
            </a:r>
            <a:r>
              <a:rPr lang="uk-UA" sz="9600" dirty="0"/>
              <a:t> </a:t>
            </a:r>
            <a:r>
              <a:rPr lang="uk-UA" sz="9600" dirty="0" err="1"/>
              <a:t>the</a:t>
            </a:r>
            <a:r>
              <a:rPr lang="uk-UA" sz="9600" dirty="0"/>
              <a:t> </a:t>
            </a:r>
            <a:r>
              <a:rPr lang="uk-UA" sz="9600" dirty="0" err="1"/>
              <a:t>drug</a:t>
            </a:r>
            <a:r>
              <a:rPr lang="uk-UA" sz="9600" dirty="0"/>
              <a:t> </a:t>
            </a:r>
            <a:r>
              <a:rPr lang="uk-UA" sz="9600" dirty="0" err="1"/>
              <a:t>is</a:t>
            </a:r>
            <a:r>
              <a:rPr lang="uk-UA" sz="9600" dirty="0"/>
              <a:t> </a:t>
            </a:r>
            <a:r>
              <a:rPr lang="uk-UA" sz="9600" dirty="0" err="1"/>
              <a:t>used</a:t>
            </a:r>
            <a:r>
              <a:rPr lang="uk-UA" sz="9600" dirty="0"/>
              <a:t> </a:t>
            </a:r>
            <a:r>
              <a:rPr lang="uk-UA" sz="9600" dirty="0" err="1"/>
              <a:t>in</a:t>
            </a:r>
            <a:r>
              <a:rPr lang="uk-UA" sz="9600" dirty="0"/>
              <a:t> </a:t>
            </a:r>
            <a:r>
              <a:rPr lang="uk-UA" sz="9600" dirty="0" err="1"/>
              <a:t>large</a:t>
            </a:r>
            <a:r>
              <a:rPr lang="uk-UA" sz="9600" dirty="0"/>
              <a:t> </a:t>
            </a:r>
            <a:r>
              <a:rPr lang="uk-UA" sz="9600" dirty="0" err="1"/>
              <a:t>doses</a:t>
            </a:r>
            <a:r>
              <a:rPr lang="uk-UA" sz="9600" dirty="0"/>
              <a:t>, AND </a:t>
            </a:r>
            <a:r>
              <a:rPr lang="uk-UA" sz="9600" dirty="0" err="1"/>
              <a:t>pays</a:t>
            </a:r>
            <a:r>
              <a:rPr lang="uk-UA" sz="9600" dirty="0"/>
              <a:t> </a:t>
            </a:r>
            <a:r>
              <a:rPr lang="uk-UA" sz="9600" dirty="0" err="1"/>
              <a:t>great</a:t>
            </a:r>
            <a:r>
              <a:rPr lang="uk-UA" sz="9600" dirty="0"/>
              <a:t> </a:t>
            </a:r>
            <a:r>
              <a:rPr lang="uk-UA" sz="9600" dirty="0" err="1"/>
              <a:t>attention</a:t>
            </a:r>
            <a:r>
              <a:rPr lang="uk-UA" sz="9600" dirty="0"/>
              <a:t> </a:t>
            </a:r>
            <a:r>
              <a:rPr lang="uk-UA" sz="9600" dirty="0" err="1"/>
              <a:t>to</a:t>
            </a:r>
            <a:r>
              <a:rPr lang="uk-UA" sz="9600" dirty="0"/>
              <a:t> </a:t>
            </a:r>
            <a:r>
              <a:rPr lang="uk-UA" sz="9600" dirty="0" err="1"/>
              <a:t>the</a:t>
            </a:r>
            <a:r>
              <a:rPr lang="uk-UA" sz="9600" dirty="0"/>
              <a:t> </a:t>
            </a:r>
            <a:r>
              <a:rPr lang="uk-UA" sz="9600" dirty="0" err="1"/>
              <a:t>purity</a:t>
            </a:r>
            <a:r>
              <a:rPr lang="uk-UA" sz="9600" dirty="0"/>
              <a:t> </a:t>
            </a:r>
            <a:r>
              <a:rPr lang="uk-UA" sz="9600" dirty="0" err="1"/>
              <a:t>of</a:t>
            </a:r>
            <a:r>
              <a:rPr lang="uk-UA" sz="9600" dirty="0"/>
              <a:t> </a:t>
            </a:r>
            <a:r>
              <a:rPr lang="uk-UA" sz="9600" dirty="0" err="1"/>
              <a:t>activated</a:t>
            </a:r>
            <a:r>
              <a:rPr lang="uk-UA" sz="9600" dirty="0"/>
              <a:t> </a:t>
            </a:r>
            <a:r>
              <a:rPr lang="uk-UA" sz="9600" dirty="0" err="1"/>
              <a:t>carbon</a:t>
            </a:r>
            <a:r>
              <a:rPr lang="uk-UA" sz="9600" dirty="0"/>
              <a:t>: </a:t>
            </a:r>
            <a:r>
              <a:rPr lang="uk-UA" sz="9600" dirty="0" err="1"/>
              <a:t>regulates</a:t>
            </a:r>
            <a:r>
              <a:rPr lang="uk-UA" sz="9600" dirty="0"/>
              <a:t> </a:t>
            </a:r>
            <a:r>
              <a:rPr lang="uk-UA" sz="9600" dirty="0" err="1"/>
              <a:t>the</a:t>
            </a:r>
            <a:r>
              <a:rPr lang="uk-UA" sz="9600" dirty="0"/>
              <a:t> </a:t>
            </a:r>
            <a:r>
              <a:rPr lang="uk-UA" sz="9600" dirty="0" err="1"/>
              <a:t>content</a:t>
            </a:r>
            <a:r>
              <a:rPr lang="uk-UA" sz="9600" dirty="0"/>
              <a:t> </a:t>
            </a:r>
            <a:r>
              <a:rPr lang="uk-UA" sz="9600" dirty="0" err="1"/>
              <a:t>of</a:t>
            </a:r>
            <a:r>
              <a:rPr lang="uk-UA" sz="9600" dirty="0"/>
              <a:t> </a:t>
            </a:r>
            <a:r>
              <a:rPr lang="uk-UA" sz="9600" dirty="0" err="1"/>
              <a:t>impurities</a:t>
            </a:r>
            <a:r>
              <a:rPr lang="uk-UA" sz="9600" dirty="0"/>
              <a:t> </a:t>
            </a:r>
            <a:r>
              <a:rPr lang="uk-UA" sz="9600" dirty="0" err="1"/>
              <a:t>of</a:t>
            </a:r>
            <a:r>
              <a:rPr lang="uk-UA" sz="9600" dirty="0"/>
              <a:t> </a:t>
            </a:r>
            <a:r>
              <a:rPr lang="uk-UA" sz="9600" dirty="0" err="1"/>
              <a:t>chlorides</a:t>
            </a:r>
            <a:r>
              <a:rPr lang="uk-UA" sz="9600" dirty="0"/>
              <a:t>, </a:t>
            </a:r>
            <a:r>
              <a:rPr lang="uk-UA" sz="9600" dirty="0" err="1"/>
              <a:t>sulfates</a:t>
            </a:r>
            <a:r>
              <a:rPr lang="uk-UA" sz="9600" dirty="0"/>
              <a:t>, </a:t>
            </a:r>
            <a:r>
              <a:rPr lang="uk-UA" sz="9600" dirty="0" err="1"/>
              <a:t>heavy</a:t>
            </a:r>
            <a:r>
              <a:rPr lang="uk-UA" sz="9600" dirty="0"/>
              <a:t> </a:t>
            </a:r>
            <a:r>
              <a:rPr lang="uk-UA" sz="9600" dirty="0" err="1"/>
              <a:t>metals</a:t>
            </a:r>
            <a:r>
              <a:rPr lang="uk-UA" sz="9600" dirty="0"/>
              <a:t>, </a:t>
            </a:r>
            <a:r>
              <a:rPr lang="uk-UA" sz="9600" dirty="0" err="1"/>
              <a:t>iron</a:t>
            </a:r>
            <a:r>
              <a:rPr lang="uk-UA" sz="9600" dirty="0"/>
              <a:t>, </a:t>
            </a:r>
            <a:r>
              <a:rPr lang="uk-UA" sz="9600" dirty="0" err="1"/>
              <a:t>arsenic</a:t>
            </a:r>
            <a:r>
              <a:rPr lang="uk-UA" sz="9600" dirty="0"/>
              <a:t>. </a:t>
            </a:r>
            <a:r>
              <a:rPr lang="uk-UA" sz="9600" dirty="0" err="1"/>
              <a:t>There</a:t>
            </a:r>
            <a:r>
              <a:rPr lang="uk-UA" sz="9600" dirty="0"/>
              <a:t> </a:t>
            </a:r>
            <a:r>
              <a:rPr lang="uk-UA" sz="9600" dirty="0" err="1"/>
              <a:t>should</a:t>
            </a:r>
            <a:r>
              <a:rPr lang="uk-UA" sz="9600" dirty="0"/>
              <a:t> </a:t>
            </a:r>
            <a:r>
              <a:rPr lang="uk-UA" sz="9600" dirty="0" err="1"/>
              <a:t>be</a:t>
            </a:r>
            <a:r>
              <a:rPr lang="uk-UA" sz="9600" dirty="0"/>
              <a:t> </a:t>
            </a:r>
            <a:r>
              <a:rPr lang="uk-UA" sz="9600" dirty="0" err="1"/>
              <a:t>no</a:t>
            </a:r>
            <a:r>
              <a:rPr lang="uk-UA" sz="9600" dirty="0"/>
              <a:t> </a:t>
            </a:r>
            <a:r>
              <a:rPr lang="uk-UA" sz="9600" dirty="0" err="1"/>
              <a:t>sulfides</a:t>
            </a:r>
            <a:r>
              <a:rPr lang="uk-UA" sz="9600" dirty="0"/>
              <a:t>, </a:t>
            </a:r>
            <a:r>
              <a:rPr lang="uk-UA" sz="9600" dirty="0" err="1"/>
              <a:t>cyanides</a:t>
            </a:r>
            <a:r>
              <a:rPr lang="uk-UA" sz="9600" dirty="0"/>
              <a:t>.</a:t>
            </a:r>
            <a:endParaRPr lang="ru-RU" sz="9600" dirty="0"/>
          </a:p>
          <a:p>
            <a:r>
              <a:rPr lang="uk-UA" sz="9600" dirty="0" err="1"/>
              <a:t>Determine</a:t>
            </a:r>
            <a:r>
              <a:rPr lang="uk-UA" sz="9600" dirty="0"/>
              <a:t> </a:t>
            </a:r>
            <a:r>
              <a:rPr lang="uk-UA" sz="9600" dirty="0" err="1"/>
              <a:t>the</a:t>
            </a:r>
            <a:r>
              <a:rPr lang="uk-UA" sz="9600" dirty="0"/>
              <a:t> </a:t>
            </a:r>
            <a:r>
              <a:rPr lang="uk-UA" sz="9600" dirty="0" err="1"/>
              <a:t>adsorption</a:t>
            </a:r>
            <a:r>
              <a:rPr lang="uk-UA" sz="9600" dirty="0"/>
              <a:t> </a:t>
            </a:r>
            <a:r>
              <a:rPr lang="uk-UA" sz="9600" dirty="0" err="1"/>
              <a:t>capacity</a:t>
            </a:r>
            <a:r>
              <a:rPr lang="uk-UA" sz="9600" dirty="0"/>
              <a:t> </a:t>
            </a:r>
            <a:r>
              <a:rPr lang="uk-UA" sz="9600" dirty="0" err="1"/>
              <a:t>of</a:t>
            </a:r>
            <a:r>
              <a:rPr lang="uk-UA" sz="9600" dirty="0"/>
              <a:t> </a:t>
            </a:r>
            <a:r>
              <a:rPr lang="uk-UA" sz="9600" dirty="0" err="1"/>
              <a:t>activated</a:t>
            </a:r>
            <a:r>
              <a:rPr lang="uk-UA" sz="9600" dirty="0"/>
              <a:t> </a:t>
            </a:r>
            <a:r>
              <a:rPr lang="uk-UA" sz="9600" dirty="0" err="1"/>
              <a:t>carbon</a:t>
            </a:r>
            <a:r>
              <a:rPr lang="uk-UA" sz="9600" dirty="0"/>
              <a:t> </a:t>
            </a:r>
            <a:r>
              <a:rPr lang="uk-UA" sz="9600" dirty="0" err="1"/>
              <a:t>with</a:t>
            </a:r>
            <a:r>
              <a:rPr lang="uk-UA" sz="9600" dirty="0"/>
              <a:t> </a:t>
            </a:r>
            <a:r>
              <a:rPr lang="uk-UA" sz="9600" dirty="0" err="1"/>
              <a:t>methylene</a:t>
            </a:r>
            <a:r>
              <a:rPr lang="uk-UA" sz="9600" dirty="0"/>
              <a:t> </a:t>
            </a:r>
            <a:r>
              <a:rPr lang="uk-UA" sz="9600" dirty="0" err="1"/>
              <a:t>blue</a:t>
            </a:r>
            <a:r>
              <a:rPr lang="uk-UA" sz="9600" dirty="0"/>
              <a:t> </a:t>
            </a:r>
            <a:r>
              <a:rPr lang="uk-UA" sz="9600" dirty="0" err="1"/>
              <a:t>and</a:t>
            </a:r>
            <a:r>
              <a:rPr lang="uk-UA" sz="9600" dirty="0"/>
              <a:t> </a:t>
            </a:r>
            <a:r>
              <a:rPr lang="uk-UA" sz="9600" dirty="0" err="1"/>
              <a:t>the</a:t>
            </a:r>
            <a:r>
              <a:rPr lang="uk-UA" sz="9600" dirty="0"/>
              <a:t> </a:t>
            </a:r>
            <a:r>
              <a:rPr lang="uk-UA" sz="9600" dirty="0" err="1"/>
              <a:t>degree</a:t>
            </a:r>
            <a:r>
              <a:rPr lang="uk-UA" sz="9600" dirty="0"/>
              <a:t> </a:t>
            </a:r>
            <a:r>
              <a:rPr lang="uk-UA" sz="9600" dirty="0" err="1"/>
              <a:t>of</a:t>
            </a:r>
            <a:r>
              <a:rPr lang="uk-UA" sz="9600" dirty="0"/>
              <a:t> </a:t>
            </a:r>
            <a:r>
              <a:rPr lang="uk-UA" sz="9600" dirty="0" err="1"/>
              <a:t>grinding</a:t>
            </a:r>
            <a:r>
              <a:rPr lang="uk-UA" sz="9600" dirty="0"/>
              <a:t>.</a:t>
            </a:r>
            <a:endParaRPr lang="ru-RU" sz="9600" dirty="0"/>
          </a:p>
          <a:p>
            <a:r>
              <a:rPr lang="uk-UA" sz="9600" b="1" dirty="0" err="1"/>
              <a:t>Storage</a:t>
            </a:r>
            <a:r>
              <a:rPr lang="uk-UA" sz="9600" b="1" dirty="0"/>
              <a:t>.</a:t>
            </a:r>
            <a:r>
              <a:rPr lang="uk-UA" sz="9600" dirty="0"/>
              <a:t> </a:t>
            </a:r>
            <a:r>
              <a:rPr lang="uk-UA" sz="9600" dirty="0" err="1"/>
              <a:t>In</a:t>
            </a:r>
            <a:r>
              <a:rPr lang="uk-UA" sz="9600" dirty="0"/>
              <a:t> a well-</a:t>
            </a:r>
            <a:r>
              <a:rPr lang="uk-UA" sz="9600" dirty="0" err="1"/>
              <a:t>sealed</a:t>
            </a:r>
            <a:r>
              <a:rPr lang="uk-UA" sz="9600" dirty="0"/>
              <a:t> </a:t>
            </a:r>
            <a:r>
              <a:rPr lang="uk-UA" sz="9600" dirty="0" err="1"/>
              <a:t>container</a:t>
            </a:r>
            <a:r>
              <a:rPr lang="uk-UA" sz="9600" dirty="0"/>
              <a:t>, </a:t>
            </a:r>
            <a:r>
              <a:rPr lang="uk-UA" sz="9600" dirty="0" err="1"/>
              <a:t>in</a:t>
            </a:r>
            <a:r>
              <a:rPr lang="uk-UA" sz="9600" dirty="0"/>
              <a:t> a </a:t>
            </a:r>
            <a:r>
              <a:rPr lang="uk-UA" sz="9600" dirty="0" err="1"/>
              <a:t>dry</a:t>
            </a:r>
            <a:r>
              <a:rPr lang="uk-UA" sz="9600" dirty="0"/>
              <a:t> </a:t>
            </a:r>
            <a:r>
              <a:rPr lang="uk-UA" sz="9600" dirty="0" err="1"/>
              <a:t>place</a:t>
            </a:r>
            <a:r>
              <a:rPr lang="uk-UA" sz="9600" dirty="0"/>
              <a:t>.</a:t>
            </a:r>
            <a:endParaRPr lang="ru-RU" sz="9600" dirty="0"/>
          </a:p>
          <a:p>
            <a:r>
              <a:rPr lang="uk-UA" sz="9600" b="1" dirty="0" err="1"/>
              <a:t>Application</a:t>
            </a:r>
            <a:r>
              <a:rPr lang="uk-UA" sz="9600" b="1" dirty="0"/>
              <a:t>. </a:t>
            </a:r>
            <a:r>
              <a:rPr lang="uk-UA" sz="9600" dirty="0" err="1"/>
              <a:t>With</a:t>
            </a:r>
            <a:r>
              <a:rPr lang="uk-UA" sz="9600" dirty="0"/>
              <a:t> </a:t>
            </a:r>
            <a:r>
              <a:rPr lang="uk-UA" sz="9600" dirty="0" err="1"/>
              <a:t>dyspepsia</a:t>
            </a:r>
            <a:r>
              <a:rPr lang="uk-UA" sz="9600" dirty="0"/>
              <a:t>, </a:t>
            </a:r>
            <a:r>
              <a:rPr lang="uk-UA" sz="9600" dirty="0" err="1"/>
              <a:t>food</a:t>
            </a:r>
            <a:r>
              <a:rPr lang="uk-UA" sz="9600" dirty="0"/>
              <a:t> </a:t>
            </a:r>
            <a:r>
              <a:rPr lang="uk-UA" sz="9600" dirty="0" err="1"/>
              <a:t>poisoning</a:t>
            </a:r>
            <a:r>
              <a:rPr lang="uk-UA" sz="9600" dirty="0"/>
              <a:t>, </a:t>
            </a:r>
            <a:r>
              <a:rPr lang="uk-UA" sz="9600" dirty="0" err="1"/>
              <a:t>poisoning</a:t>
            </a:r>
            <a:r>
              <a:rPr lang="uk-UA" sz="9600" dirty="0"/>
              <a:t> </a:t>
            </a:r>
            <a:r>
              <a:rPr lang="uk-UA" sz="9600" dirty="0" err="1"/>
              <a:t>by</a:t>
            </a:r>
            <a:r>
              <a:rPr lang="uk-UA" sz="9600" dirty="0"/>
              <a:t> </a:t>
            </a:r>
            <a:r>
              <a:rPr lang="uk-UA" sz="9600" dirty="0" err="1"/>
              <a:t>alkaloids</a:t>
            </a:r>
            <a:r>
              <a:rPr lang="uk-UA" sz="9600" dirty="0"/>
              <a:t>, </a:t>
            </a:r>
            <a:r>
              <a:rPr lang="uk-UA" sz="9600" dirty="0" err="1"/>
              <a:t>salts</a:t>
            </a:r>
            <a:r>
              <a:rPr lang="uk-UA" sz="9600" dirty="0"/>
              <a:t> </a:t>
            </a:r>
            <a:r>
              <a:rPr lang="uk-UA" sz="9600" dirty="0" err="1"/>
              <a:t>of</a:t>
            </a:r>
            <a:r>
              <a:rPr lang="uk-UA" sz="9600" dirty="0"/>
              <a:t> </a:t>
            </a:r>
            <a:r>
              <a:rPr lang="uk-UA" sz="9600" dirty="0" err="1"/>
              <a:t>heavy</a:t>
            </a:r>
            <a:r>
              <a:rPr lang="uk-UA" sz="9600" dirty="0"/>
              <a:t> </a:t>
            </a:r>
            <a:r>
              <a:rPr lang="uk-UA" sz="9600" dirty="0" err="1"/>
              <a:t>metals</a:t>
            </a:r>
            <a:r>
              <a:rPr lang="uk-UA" sz="9600" dirty="0"/>
              <a:t>.</a:t>
            </a:r>
            <a:endParaRPr lang="ru-RU" sz="9600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0"/>
            <a:ext cx="8372476" cy="6858000"/>
          </a:xfrm>
        </p:spPr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uk-UA" sz="3400" b="1" dirty="0" err="1"/>
              <a:t>Antitussives</a:t>
            </a:r>
            <a:r>
              <a:rPr lang="uk-UA" sz="3400" b="1" dirty="0"/>
              <a:t> </a:t>
            </a:r>
            <a:r>
              <a:rPr lang="uk-UA" sz="3400" b="1" dirty="0" err="1"/>
              <a:t>of</a:t>
            </a:r>
            <a:r>
              <a:rPr lang="uk-UA" sz="3400" b="1" dirty="0"/>
              <a:t> </a:t>
            </a:r>
            <a:r>
              <a:rPr lang="uk-UA" sz="3400" b="1" dirty="0" err="1"/>
              <a:t>peripheral</a:t>
            </a:r>
            <a:r>
              <a:rPr lang="uk-UA" sz="3400" b="1" dirty="0"/>
              <a:t> </a:t>
            </a:r>
            <a:r>
              <a:rPr lang="uk-UA" sz="3400" b="1" dirty="0" err="1"/>
              <a:t>action</a:t>
            </a:r>
            <a:endParaRPr lang="ru-RU" sz="3400" dirty="0"/>
          </a:p>
          <a:p>
            <a:r>
              <a:rPr lang="uk-UA" sz="3400" b="1" dirty="0"/>
              <a:t> </a:t>
            </a:r>
            <a:endParaRPr lang="ru-RU" sz="3400" dirty="0"/>
          </a:p>
          <a:p>
            <a:pPr algn="just"/>
            <a:r>
              <a:rPr lang="uk-UA" sz="3400" b="1" dirty="0" err="1"/>
              <a:t>Mechanism</a:t>
            </a:r>
            <a:r>
              <a:rPr lang="uk-UA" sz="3400" b="1" dirty="0"/>
              <a:t> </a:t>
            </a:r>
            <a:r>
              <a:rPr lang="uk-UA" sz="3400" b="1" dirty="0" err="1"/>
              <a:t>of</a:t>
            </a:r>
            <a:r>
              <a:rPr lang="uk-UA" sz="3400" b="1" dirty="0"/>
              <a:t> </a:t>
            </a:r>
            <a:r>
              <a:rPr lang="uk-UA" sz="3400" b="1" dirty="0" err="1"/>
              <a:t>action</a:t>
            </a:r>
            <a:r>
              <a:rPr lang="uk-UA" sz="3400" dirty="0" err="1"/>
              <a:t>antitussive</a:t>
            </a:r>
            <a:r>
              <a:rPr lang="uk-UA" sz="3400" dirty="0"/>
              <a:t> </a:t>
            </a:r>
            <a:r>
              <a:rPr lang="uk-UA" sz="3400" dirty="0" err="1"/>
              <a:t>central</a:t>
            </a:r>
            <a:r>
              <a:rPr lang="uk-UA" sz="3400" dirty="0"/>
              <a:t> </a:t>
            </a:r>
            <a:r>
              <a:rPr lang="uk-UA" sz="3400" dirty="0" err="1"/>
              <a:t>action</a:t>
            </a:r>
            <a:r>
              <a:rPr lang="uk-UA" sz="3400" dirty="0"/>
              <a:t> </a:t>
            </a:r>
            <a:r>
              <a:rPr lang="uk-UA" sz="3400" dirty="0" err="1"/>
              <a:t>is</a:t>
            </a:r>
            <a:r>
              <a:rPr lang="uk-UA" sz="3400" dirty="0"/>
              <a:t> </a:t>
            </a:r>
            <a:r>
              <a:rPr lang="uk-UA" sz="3400" dirty="0" err="1"/>
              <a:t>to</a:t>
            </a:r>
            <a:r>
              <a:rPr lang="uk-UA" sz="3400" dirty="0"/>
              <a:t> </a:t>
            </a:r>
            <a:r>
              <a:rPr lang="uk-UA" sz="3400" dirty="0" err="1"/>
              <a:t>suppress</a:t>
            </a:r>
            <a:r>
              <a:rPr lang="uk-UA" sz="3400" dirty="0"/>
              <a:t> </a:t>
            </a:r>
            <a:r>
              <a:rPr lang="uk-UA" sz="3400" dirty="0" err="1"/>
              <a:t>the</a:t>
            </a:r>
            <a:r>
              <a:rPr lang="uk-UA" sz="3400" dirty="0"/>
              <a:t> </a:t>
            </a:r>
            <a:r>
              <a:rPr lang="uk-UA" sz="3400" dirty="0" err="1"/>
              <a:t>cough</a:t>
            </a:r>
            <a:r>
              <a:rPr lang="uk-UA" sz="3400" dirty="0"/>
              <a:t> </a:t>
            </a:r>
            <a:r>
              <a:rPr lang="uk-UA" sz="3400" dirty="0" err="1"/>
              <a:t>center</a:t>
            </a:r>
            <a:r>
              <a:rPr lang="uk-UA" sz="3400" dirty="0"/>
              <a:t>. </a:t>
            </a:r>
            <a:r>
              <a:rPr lang="uk-UA" sz="3400" dirty="0" err="1"/>
              <a:t>Drugs</a:t>
            </a:r>
            <a:r>
              <a:rPr lang="uk-UA" sz="3400" dirty="0"/>
              <a:t> </a:t>
            </a:r>
            <a:r>
              <a:rPr lang="uk-UA" sz="3400" dirty="0" err="1"/>
              <a:t>of</a:t>
            </a:r>
            <a:r>
              <a:rPr lang="uk-UA" sz="3400" dirty="0"/>
              <a:t> </a:t>
            </a:r>
            <a:r>
              <a:rPr lang="uk-UA" sz="3400" dirty="0" err="1"/>
              <a:t>peripheral</a:t>
            </a:r>
            <a:r>
              <a:rPr lang="uk-UA" sz="3400" dirty="0"/>
              <a:t> </a:t>
            </a:r>
            <a:r>
              <a:rPr lang="uk-UA" sz="3400" dirty="0" err="1"/>
              <a:t>action</a:t>
            </a:r>
            <a:r>
              <a:rPr lang="uk-UA" sz="3400" dirty="0"/>
              <a:t> </a:t>
            </a:r>
            <a:r>
              <a:rPr lang="uk-UA" sz="3400" dirty="0" err="1"/>
              <a:t>suppress</a:t>
            </a:r>
            <a:r>
              <a:rPr lang="uk-UA" sz="3400" dirty="0"/>
              <a:t> </a:t>
            </a:r>
            <a:r>
              <a:rPr lang="uk-UA" sz="3400" dirty="0" err="1"/>
              <a:t>sensitive</a:t>
            </a:r>
            <a:r>
              <a:rPr lang="uk-UA" sz="3400" dirty="0"/>
              <a:t> </a:t>
            </a:r>
            <a:r>
              <a:rPr lang="uk-UA" sz="3400" dirty="0" err="1"/>
              <a:t>receptors</a:t>
            </a:r>
            <a:r>
              <a:rPr lang="uk-UA" sz="3400" dirty="0"/>
              <a:t> </a:t>
            </a:r>
            <a:r>
              <a:rPr lang="uk-UA" sz="3400" dirty="0" err="1"/>
              <a:t>and</a:t>
            </a:r>
            <a:r>
              <a:rPr lang="uk-UA" sz="3400" dirty="0"/>
              <a:t> </a:t>
            </a:r>
            <a:r>
              <a:rPr lang="uk-UA" sz="3400" dirty="0" err="1"/>
              <a:t>receptors</a:t>
            </a:r>
            <a:r>
              <a:rPr lang="uk-UA" sz="3400" dirty="0"/>
              <a:t> </a:t>
            </a:r>
            <a:r>
              <a:rPr lang="uk-UA" sz="3400" dirty="0" err="1"/>
              <a:t>of</a:t>
            </a:r>
            <a:r>
              <a:rPr lang="uk-UA" sz="3400" dirty="0"/>
              <a:t> </a:t>
            </a:r>
            <a:r>
              <a:rPr lang="uk-UA" sz="3400" dirty="0" err="1"/>
              <a:t>tension</a:t>
            </a:r>
            <a:r>
              <a:rPr lang="uk-UA" sz="3400" dirty="0"/>
              <a:t> </a:t>
            </a:r>
            <a:r>
              <a:rPr lang="uk-UA" sz="3400" dirty="0" err="1"/>
              <a:t>of</a:t>
            </a:r>
            <a:r>
              <a:rPr lang="uk-UA" sz="3400" dirty="0"/>
              <a:t> a </a:t>
            </a:r>
            <a:r>
              <a:rPr lang="uk-UA" sz="3400" dirty="0" err="1"/>
              <a:t>mucous</a:t>
            </a:r>
            <a:r>
              <a:rPr lang="uk-UA" sz="3400" dirty="0"/>
              <a:t> </a:t>
            </a:r>
            <a:r>
              <a:rPr lang="uk-UA" sz="3400" dirty="0" err="1"/>
              <a:t>membrane</a:t>
            </a:r>
            <a:r>
              <a:rPr lang="uk-UA" sz="3400" dirty="0"/>
              <a:t> </a:t>
            </a:r>
            <a:r>
              <a:rPr lang="uk-UA" sz="3400" dirty="0" err="1"/>
              <a:t>of</a:t>
            </a:r>
            <a:r>
              <a:rPr lang="uk-UA" sz="3400" dirty="0"/>
              <a:t> </a:t>
            </a:r>
            <a:r>
              <a:rPr lang="uk-UA" sz="3400" dirty="0" err="1"/>
              <a:t>respiratory</a:t>
            </a:r>
            <a:r>
              <a:rPr lang="uk-UA" sz="3400" dirty="0"/>
              <a:t> </a:t>
            </a:r>
            <a:r>
              <a:rPr lang="uk-UA" sz="3400" dirty="0" err="1"/>
              <a:t>tracts</a:t>
            </a:r>
            <a:r>
              <a:rPr lang="uk-UA" sz="3400" dirty="0"/>
              <a:t> (</a:t>
            </a:r>
            <a:r>
              <a:rPr lang="uk-UA" sz="3400" dirty="0" err="1"/>
              <a:t>trachea</a:t>
            </a:r>
            <a:r>
              <a:rPr lang="uk-UA" sz="3400" dirty="0"/>
              <a:t>, </a:t>
            </a:r>
            <a:r>
              <a:rPr lang="uk-UA" sz="3400" dirty="0" err="1"/>
              <a:t>bronchial</a:t>
            </a:r>
            <a:r>
              <a:rPr lang="uk-UA" sz="3400" dirty="0"/>
              <a:t> </a:t>
            </a:r>
            <a:r>
              <a:rPr lang="uk-UA" sz="3400" dirty="0" err="1"/>
              <a:t>tubes</a:t>
            </a:r>
            <a:r>
              <a:rPr lang="uk-UA" sz="3400" dirty="0"/>
              <a:t>, </a:t>
            </a:r>
            <a:r>
              <a:rPr lang="uk-UA" sz="3400" dirty="0" err="1"/>
              <a:t>pulmonary</a:t>
            </a:r>
            <a:r>
              <a:rPr lang="uk-UA" sz="3400" dirty="0"/>
              <a:t> </a:t>
            </a:r>
            <a:r>
              <a:rPr lang="uk-UA" sz="3400" dirty="0" err="1"/>
              <a:t>fabric</a:t>
            </a:r>
            <a:r>
              <a:rPr lang="uk-UA" sz="3400" dirty="0"/>
              <a:t>).</a:t>
            </a:r>
            <a:endParaRPr lang="ru-RU" sz="3400" dirty="0"/>
          </a:p>
          <a:p>
            <a:endParaRPr lang="en-US" sz="3400" b="1" dirty="0" smtClean="0"/>
          </a:p>
          <a:p>
            <a:pPr algn="ctr"/>
            <a:r>
              <a:rPr lang="uk-UA" sz="3400" b="1" dirty="0" err="1" smtClean="0"/>
              <a:t>Prenoxdiazine</a:t>
            </a:r>
            <a:r>
              <a:rPr lang="uk-UA" sz="3400" b="1" dirty="0" smtClean="0"/>
              <a:t> </a:t>
            </a:r>
            <a:r>
              <a:rPr lang="uk-UA" sz="3400" b="1" dirty="0"/>
              <a:t>(</a:t>
            </a:r>
            <a:r>
              <a:rPr lang="uk-UA" sz="3400" b="1" dirty="0" err="1"/>
              <a:t>Libexin</a:t>
            </a:r>
            <a:r>
              <a:rPr lang="uk-UA" sz="3400" b="1" dirty="0"/>
              <a:t>)</a:t>
            </a:r>
            <a:endParaRPr lang="ru-RU" sz="3400" dirty="0"/>
          </a:p>
          <a:p>
            <a:r>
              <a:rPr lang="en-US" sz="3400" b="1" dirty="0"/>
              <a:t> </a:t>
            </a:r>
            <a:endParaRPr lang="ru-RU" sz="3400" dirty="0"/>
          </a:p>
          <a:p>
            <a:endParaRPr lang="en-US" sz="3400" b="1" dirty="0" smtClean="0"/>
          </a:p>
          <a:p>
            <a:pPr>
              <a:buNone/>
            </a:pPr>
            <a:endParaRPr lang="en-US" sz="3400" b="1" dirty="0" smtClean="0"/>
          </a:p>
          <a:p>
            <a:pPr>
              <a:buNone/>
            </a:pPr>
            <a:endParaRPr lang="en-US" sz="3400" b="1" dirty="0"/>
          </a:p>
          <a:p>
            <a:r>
              <a:rPr lang="uk-UA" sz="3400" b="1" dirty="0" err="1" smtClean="0"/>
              <a:t>Properties</a:t>
            </a:r>
            <a:r>
              <a:rPr lang="uk-UA" sz="3400" b="1" dirty="0"/>
              <a:t>. </a:t>
            </a:r>
            <a:r>
              <a:rPr lang="uk-UA" sz="3400" dirty="0" err="1"/>
              <a:t>White</a:t>
            </a:r>
            <a:r>
              <a:rPr lang="uk-UA" sz="3400" dirty="0"/>
              <a:t> </a:t>
            </a:r>
            <a:r>
              <a:rPr lang="uk-UA" sz="3400" dirty="0" err="1"/>
              <a:t>or</a:t>
            </a:r>
            <a:r>
              <a:rPr lang="uk-UA" sz="3400" dirty="0"/>
              <a:t> </a:t>
            </a:r>
            <a:r>
              <a:rPr lang="uk-UA" sz="3400" dirty="0" err="1"/>
              <a:t>almost</a:t>
            </a:r>
            <a:r>
              <a:rPr lang="uk-UA" sz="3400" dirty="0"/>
              <a:t> </a:t>
            </a:r>
            <a:r>
              <a:rPr lang="uk-UA" sz="3400" dirty="0" err="1"/>
              <a:t>white</a:t>
            </a:r>
            <a:r>
              <a:rPr lang="uk-UA" sz="3400" dirty="0"/>
              <a:t> </a:t>
            </a:r>
            <a:r>
              <a:rPr lang="uk-UA" sz="3400" dirty="0" err="1"/>
              <a:t>crystalline</a:t>
            </a:r>
            <a:r>
              <a:rPr lang="uk-UA" sz="3400" dirty="0"/>
              <a:t> </a:t>
            </a:r>
            <a:r>
              <a:rPr lang="uk-UA" sz="3400" dirty="0" err="1"/>
              <a:t>powder</a:t>
            </a:r>
            <a:r>
              <a:rPr lang="uk-UA" sz="3400" dirty="0"/>
              <a:t>. </a:t>
            </a:r>
            <a:endParaRPr lang="ru-RU" sz="3400" dirty="0"/>
          </a:p>
          <a:p>
            <a:pPr algn="just"/>
            <a:r>
              <a:rPr lang="uk-UA" sz="3400" b="1" dirty="0" err="1"/>
              <a:t>Application</a:t>
            </a:r>
            <a:r>
              <a:rPr lang="uk-UA" sz="3400" b="1" dirty="0"/>
              <a:t>. </a:t>
            </a:r>
            <a:r>
              <a:rPr lang="uk-UA" sz="3400" dirty="0" err="1"/>
              <a:t>Antitussive</a:t>
            </a:r>
            <a:r>
              <a:rPr lang="uk-UA" sz="3400" dirty="0"/>
              <a:t> </a:t>
            </a:r>
            <a:r>
              <a:rPr lang="uk-UA" sz="3400" dirty="0" err="1"/>
              <a:t>agent</a:t>
            </a:r>
            <a:r>
              <a:rPr lang="uk-UA" sz="3400" dirty="0"/>
              <a:t> </a:t>
            </a:r>
            <a:r>
              <a:rPr lang="uk-UA" sz="3400" dirty="0" err="1"/>
              <a:t>of</a:t>
            </a:r>
            <a:r>
              <a:rPr lang="uk-UA" sz="3400" dirty="0"/>
              <a:t> </a:t>
            </a:r>
            <a:r>
              <a:rPr lang="uk-UA" sz="3400" dirty="0" err="1"/>
              <a:t>peripheral</a:t>
            </a:r>
            <a:r>
              <a:rPr lang="uk-UA" sz="3400" dirty="0"/>
              <a:t> </a:t>
            </a:r>
            <a:r>
              <a:rPr lang="uk-UA" sz="3400" dirty="0" err="1"/>
              <a:t>action</a:t>
            </a:r>
            <a:r>
              <a:rPr lang="uk-UA" sz="3400" dirty="0"/>
              <a:t>, </a:t>
            </a:r>
            <a:r>
              <a:rPr lang="uk-UA" sz="3400" dirty="0" err="1"/>
              <a:t>antitussive</a:t>
            </a:r>
            <a:r>
              <a:rPr lang="uk-UA" sz="3400" dirty="0"/>
              <a:t> </a:t>
            </a:r>
            <a:r>
              <a:rPr lang="uk-UA" sz="3400" dirty="0" err="1"/>
              <a:t>effect</a:t>
            </a:r>
            <a:r>
              <a:rPr lang="uk-UA" sz="3400" dirty="0"/>
              <a:t> </a:t>
            </a:r>
            <a:r>
              <a:rPr lang="uk-UA" sz="3400" dirty="0" err="1"/>
              <a:t>lasts</a:t>
            </a:r>
            <a:r>
              <a:rPr lang="uk-UA" sz="3400" dirty="0"/>
              <a:t> </a:t>
            </a:r>
            <a:r>
              <a:rPr lang="uk-UA" sz="3400" dirty="0" err="1"/>
              <a:t>more</a:t>
            </a:r>
            <a:r>
              <a:rPr lang="uk-UA" sz="3400" dirty="0"/>
              <a:t> </a:t>
            </a:r>
            <a:r>
              <a:rPr lang="uk-UA" sz="3400" dirty="0" err="1"/>
              <a:t>than</a:t>
            </a:r>
            <a:r>
              <a:rPr lang="uk-UA" sz="3400" dirty="0"/>
              <a:t> 3-4 </a:t>
            </a:r>
            <a:r>
              <a:rPr lang="uk-UA" sz="3400" dirty="0" err="1"/>
              <a:t>hours</a:t>
            </a:r>
            <a:r>
              <a:rPr lang="uk-UA" sz="3400" dirty="0"/>
              <a:t>. </a:t>
            </a:r>
            <a:r>
              <a:rPr lang="uk-UA" sz="3400" dirty="0" err="1"/>
              <a:t>At</a:t>
            </a:r>
            <a:r>
              <a:rPr lang="uk-UA" sz="3400" dirty="0"/>
              <a:t> </a:t>
            </a:r>
            <a:r>
              <a:rPr lang="uk-UA" sz="3400" dirty="0" err="1"/>
              <a:t>catarrhs</a:t>
            </a:r>
            <a:r>
              <a:rPr lang="uk-UA" sz="3400" dirty="0"/>
              <a:t> ​​</a:t>
            </a:r>
            <a:r>
              <a:rPr lang="uk-UA" sz="3400" dirty="0" err="1"/>
              <a:t>of</a:t>
            </a:r>
            <a:r>
              <a:rPr lang="uk-UA" sz="3400" dirty="0"/>
              <a:t> </a:t>
            </a:r>
            <a:r>
              <a:rPr lang="uk-UA" sz="3400" dirty="0" err="1"/>
              <a:t>the</a:t>
            </a:r>
            <a:r>
              <a:rPr lang="uk-UA" sz="3400" dirty="0"/>
              <a:t> </a:t>
            </a:r>
            <a:r>
              <a:rPr lang="uk-UA" sz="3400" dirty="0" err="1"/>
              <a:t>upper</a:t>
            </a:r>
            <a:r>
              <a:rPr lang="uk-UA" sz="3400" dirty="0"/>
              <a:t> </a:t>
            </a:r>
            <a:r>
              <a:rPr lang="uk-UA" sz="3400" dirty="0" err="1"/>
              <a:t>respiratory</a:t>
            </a:r>
            <a:r>
              <a:rPr lang="uk-UA" sz="3400" dirty="0"/>
              <a:t> </a:t>
            </a:r>
            <a:r>
              <a:rPr lang="uk-UA" sz="3400" dirty="0" err="1"/>
              <a:t>tract</a:t>
            </a:r>
            <a:r>
              <a:rPr lang="uk-UA" sz="3400" dirty="0"/>
              <a:t>, </a:t>
            </a:r>
            <a:r>
              <a:rPr lang="uk-UA" sz="3400" dirty="0" err="1"/>
              <a:t>acute</a:t>
            </a:r>
            <a:r>
              <a:rPr lang="uk-UA" sz="3400" dirty="0"/>
              <a:t> </a:t>
            </a:r>
            <a:r>
              <a:rPr lang="uk-UA" sz="3400" dirty="0" err="1"/>
              <a:t>and</a:t>
            </a:r>
            <a:r>
              <a:rPr lang="uk-UA" sz="3400" dirty="0"/>
              <a:t> </a:t>
            </a:r>
            <a:r>
              <a:rPr lang="uk-UA" sz="3400" dirty="0" err="1"/>
              <a:t>chronic</a:t>
            </a:r>
            <a:r>
              <a:rPr lang="uk-UA" sz="3400" dirty="0"/>
              <a:t> </a:t>
            </a:r>
            <a:r>
              <a:rPr lang="uk-UA" sz="3400" dirty="0" err="1"/>
              <a:t>bronchitis</a:t>
            </a:r>
            <a:r>
              <a:rPr lang="uk-UA" sz="3400" dirty="0"/>
              <a:t>, </a:t>
            </a:r>
            <a:r>
              <a:rPr lang="uk-UA" sz="3400" dirty="0" err="1"/>
              <a:t>bronchopneumonia</a:t>
            </a:r>
            <a:r>
              <a:rPr lang="uk-UA" sz="3400" dirty="0"/>
              <a:t>, </a:t>
            </a:r>
            <a:r>
              <a:rPr lang="uk-UA" sz="3400" dirty="0" err="1"/>
              <a:t>bronchial</a:t>
            </a:r>
            <a:r>
              <a:rPr lang="uk-UA" sz="3400" dirty="0"/>
              <a:t> </a:t>
            </a:r>
            <a:r>
              <a:rPr lang="uk-UA" sz="3400" dirty="0" err="1"/>
              <a:t>asthma</a:t>
            </a:r>
            <a:r>
              <a:rPr lang="uk-UA" sz="3400" dirty="0"/>
              <a:t>, </a:t>
            </a:r>
            <a:r>
              <a:rPr lang="uk-UA" sz="3400" dirty="0" err="1"/>
              <a:t>emphysema</a:t>
            </a:r>
            <a:r>
              <a:rPr lang="uk-UA" sz="3400" dirty="0"/>
              <a:t>, </a:t>
            </a:r>
            <a:r>
              <a:rPr lang="uk-UA" sz="3400" dirty="0" err="1"/>
              <a:t>and</a:t>
            </a:r>
            <a:r>
              <a:rPr lang="uk-UA" sz="3400" dirty="0"/>
              <a:t> </a:t>
            </a:r>
            <a:r>
              <a:rPr lang="uk-UA" sz="3400" dirty="0" err="1"/>
              <a:t>others</a:t>
            </a:r>
            <a:r>
              <a:rPr lang="uk-UA" sz="3400" dirty="0"/>
              <a:t>.</a:t>
            </a:r>
            <a:endParaRPr lang="ru-RU" sz="3400" dirty="0"/>
          </a:p>
          <a:p>
            <a:r>
              <a:rPr lang="uk-UA" sz="3400" b="1" dirty="0"/>
              <a:t> </a:t>
            </a:r>
            <a:endParaRPr lang="ru-RU" sz="3400" dirty="0"/>
          </a:p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1802" y="2786058"/>
            <a:ext cx="2643206" cy="128588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357166"/>
            <a:ext cx="8229600" cy="5500726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uk-UA" b="1" dirty="0" err="1"/>
              <a:t>Acetylaminonitropropoxybenzene</a:t>
            </a:r>
            <a:endParaRPr lang="ru-RU" dirty="0"/>
          </a:p>
          <a:p>
            <a:pPr lvl="0"/>
            <a:endParaRPr lang="en-US" b="1" dirty="0" smtClean="0"/>
          </a:p>
          <a:p>
            <a:pPr lvl="0"/>
            <a:endParaRPr lang="en-US" b="1" dirty="0"/>
          </a:p>
          <a:p>
            <a:pPr lvl="0"/>
            <a:endParaRPr lang="en-US" b="1" dirty="0" smtClean="0"/>
          </a:p>
          <a:p>
            <a:pPr lvl="0"/>
            <a:endParaRPr lang="en-US" b="1" dirty="0"/>
          </a:p>
          <a:p>
            <a:pPr lvl="0"/>
            <a:endParaRPr lang="en-US" b="1" dirty="0" smtClean="0"/>
          </a:p>
          <a:p>
            <a:pPr lvl="0" algn="just"/>
            <a:r>
              <a:rPr lang="uk-UA" dirty="0" err="1" smtClean="0"/>
              <a:t>Application</a:t>
            </a:r>
            <a:r>
              <a:rPr lang="uk-UA" dirty="0"/>
              <a:t>. </a:t>
            </a:r>
            <a:r>
              <a:rPr lang="uk-UA" dirty="0" err="1"/>
              <a:t>Antitussive</a:t>
            </a:r>
            <a:r>
              <a:rPr lang="uk-UA" dirty="0"/>
              <a:t>, </a:t>
            </a:r>
            <a:r>
              <a:rPr lang="uk-UA" dirty="0" err="1"/>
              <a:t>analgesic</a:t>
            </a:r>
            <a:r>
              <a:rPr lang="uk-UA" dirty="0"/>
              <a:t>, </a:t>
            </a:r>
            <a:r>
              <a:rPr lang="uk-UA" dirty="0" err="1"/>
              <a:t>deodorizing</a:t>
            </a:r>
            <a:r>
              <a:rPr lang="uk-UA" dirty="0"/>
              <a:t> </a:t>
            </a:r>
            <a:r>
              <a:rPr lang="uk-UA" dirty="0" err="1"/>
              <a:t>effect</a:t>
            </a:r>
            <a:r>
              <a:rPr lang="uk-UA" dirty="0"/>
              <a:t>; </a:t>
            </a:r>
            <a:r>
              <a:rPr lang="uk-UA" dirty="0" err="1"/>
              <a:t>facilitates</a:t>
            </a:r>
            <a:r>
              <a:rPr lang="uk-UA" dirty="0"/>
              <a:t> </a:t>
            </a:r>
            <a:r>
              <a:rPr lang="uk-UA" dirty="0" err="1"/>
              <a:t>breathing</a:t>
            </a:r>
            <a:r>
              <a:rPr lang="uk-UA" dirty="0"/>
              <a:t> </a:t>
            </a:r>
            <a:r>
              <a:rPr lang="uk-UA" dirty="0" err="1"/>
              <a:t>and</a:t>
            </a:r>
            <a:r>
              <a:rPr lang="uk-UA" dirty="0"/>
              <a:t> </a:t>
            </a:r>
            <a:r>
              <a:rPr lang="uk-UA" dirty="0" err="1"/>
              <a:t>stops</a:t>
            </a:r>
            <a:r>
              <a:rPr lang="uk-UA" dirty="0"/>
              <a:t> </a:t>
            </a:r>
            <a:r>
              <a:rPr lang="uk-UA" dirty="0" err="1"/>
              <a:t>the</a:t>
            </a:r>
            <a:r>
              <a:rPr lang="uk-UA" dirty="0"/>
              <a:t> </a:t>
            </a:r>
            <a:r>
              <a:rPr lang="uk-UA" dirty="0" err="1"/>
              <a:t>development</a:t>
            </a:r>
            <a:r>
              <a:rPr lang="uk-UA" dirty="0"/>
              <a:t> </a:t>
            </a:r>
            <a:r>
              <a:rPr lang="uk-UA" dirty="0" err="1"/>
              <a:t>of</a:t>
            </a:r>
            <a:r>
              <a:rPr lang="uk-UA" dirty="0"/>
              <a:t> </a:t>
            </a:r>
            <a:r>
              <a:rPr lang="uk-UA" dirty="0" err="1"/>
              <a:t>reflex</a:t>
            </a:r>
            <a:r>
              <a:rPr lang="uk-UA" dirty="0"/>
              <a:t> </a:t>
            </a:r>
            <a:r>
              <a:rPr lang="uk-UA" dirty="0" err="1"/>
              <a:t>cough</a:t>
            </a:r>
            <a:r>
              <a:rPr lang="uk-UA" dirty="0"/>
              <a:t> </a:t>
            </a:r>
            <a:r>
              <a:rPr lang="uk-UA" dirty="0" err="1"/>
              <a:t>of</a:t>
            </a:r>
            <a:r>
              <a:rPr lang="uk-UA" dirty="0"/>
              <a:t> </a:t>
            </a:r>
            <a:r>
              <a:rPr lang="uk-UA" dirty="0" err="1"/>
              <a:t>any</a:t>
            </a:r>
            <a:r>
              <a:rPr lang="uk-UA" dirty="0"/>
              <a:t> </a:t>
            </a:r>
            <a:r>
              <a:rPr lang="uk-UA" dirty="0" err="1"/>
              <a:t>nature</a:t>
            </a:r>
            <a:r>
              <a:rPr lang="uk-UA" dirty="0"/>
              <a:t>; </a:t>
            </a:r>
            <a:r>
              <a:rPr lang="uk-UA" dirty="0" err="1"/>
              <a:t>leads</a:t>
            </a:r>
            <a:r>
              <a:rPr lang="uk-UA" dirty="0"/>
              <a:t> </a:t>
            </a:r>
            <a:r>
              <a:rPr lang="uk-UA" dirty="0" err="1"/>
              <a:t>to</a:t>
            </a:r>
            <a:r>
              <a:rPr lang="uk-UA" dirty="0"/>
              <a:t> </a:t>
            </a:r>
            <a:r>
              <a:rPr lang="uk-UA" dirty="0" err="1"/>
              <a:t>thinning</a:t>
            </a:r>
            <a:r>
              <a:rPr lang="uk-UA" dirty="0"/>
              <a:t> </a:t>
            </a:r>
            <a:r>
              <a:rPr lang="uk-UA" dirty="0" err="1"/>
              <a:t>of</a:t>
            </a:r>
            <a:r>
              <a:rPr lang="uk-UA" dirty="0"/>
              <a:t> </a:t>
            </a:r>
            <a:r>
              <a:rPr lang="uk-UA" dirty="0" err="1"/>
              <a:t>mucus</a:t>
            </a:r>
            <a:r>
              <a:rPr lang="uk-UA" dirty="0"/>
              <a:t>, </a:t>
            </a:r>
            <a:r>
              <a:rPr lang="uk-UA" dirty="0" err="1"/>
              <a:t>pain</a:t>
            </a:r>
            <a:r>
              <a:rPr lang="uk-UA" dirty="0"/>
              <a:t> </a:t>
            </a:r>
            <a:r>
              <a:rPr lang="uk-UA" dirty="0" err="1"/>
              <a:t>relief</a:t>
            </a:r>
            <a:r>
              <a:rPr lang="uk-UA" dirty="0"/>
              <a:t> </a:t>
            </a:r>
            <a:r>
              <a:rPr lang="uk-UA" dirty="0" err="1"/>
              <a:t>and</a:t>
            </a:r>
            <a:r>
              <a:rPr lang="uk-UA" dirty="0"/>
              <a:t> anti-</a:t>
            </a:r>
            <a:r>
              <a:rPr lang="uk-UA" dirty="0" err="1"/>
              <a:t>inflammatory</a:t>
            </a:r>
            <a:r>
              <a:rPr lang="uk-UA" dirty="0"/>
              <a:t> </a:t>
            </a:r>
            <a:r>
              <a:rPr lang="uk-UA" dirty="0" err="1"/>
              <a:t>effect</a:t>
            </a:r>
            <a:r>
              <a:rPr lang="uk-UA" dirty="0"/>
              <a:t>.</a:t>
            </a:r>
            <a:endParaRPr lang="ru-RU" dirty="0"/>
          </a:p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14612" y="1071546"/>
            <a:ext cx="3290897" cy="210979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4525963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uk-UA" sz="2400" b="1" dirty="0" err="1" smtClean="0"/>
              <a:t>Expectorants</a:t>
            </a:r>
            <a:endParaRPr lang="ru-RU" sz="2400" dirty="0"/>
          </a:p>
          <a:p>
            <a:pPr algn="just"/>
            <a:r>
              <a:rPr lang="uk-UA" sz="2400" dirty="0" err="1"/>
              <a:t>Expectorants</a:t>
            </a:r>
            <a:r>
              <a:rPr lang="uk-UA" sz="2400" dirty="0"/>
              <a:t> </a:t>
            </a:r>
            <a:r>
              <a:rPr lang="uk-UA" sz="2400" dirty="0" err="1"/>
              <a:t>by</a:t>
            </a:r>
            <a:r>
              <a:rPr lang="uk-UA" sz="2400" dirty="0"/>
              <a:t> </a:t>
            </a:r>
            <a:r>
              <a:rPr lang="uk-UA" sz="2400" dirty="0" err="1"/>
              <a:t>mechanism</a:t>
            </a:r>
            <a:r>
              <a:rPr lang="uk-UA" sz="2400" dirty="0"/>
              <a:t> </a:t>
            </a:r>
            <a:r>
              <a:rPr lang="uk-UA" sz="2400" dirty="0" err="1"/>
              <a:t>of</a:t>
            </a:r>
            <a:r>
              <a:rPr lang="uk-UA" sz="2400" dirty="0"/>
              <a:t> </a:t>
            </a:r>
            <a:r>
              <a:rPr lang="uk-UA" sz="2400" dirty="0" err="1"/>
              <a:t>action</a:t>
            </a:r>
            <a:r>
              <a:rPr lang="uk-UA" sz="2400" dirty="0"/>
              <a:t> </a:t>
            </a:r>
            <a:r>
              <a:rPr lang="uk-UA" sz="2400" dirty="0" err="1"/>
              <a:t>will</a:t>
            </a:r>
            <a:r>
              <a:rPr lang="uk-UA" sz="2400" dirty="0"/>
              <a:t> </a:t>
            </a:r>
            <a:r>
              <a:rPr lang="uk-UA" sz="2400" dirty="0" err="1"/>
              <a:t>be</a:t>
            </a:r>
            <a:r>
              <a:rPr lang="uk-UA" sz="2400" dirty="0"/>
              <a:t> </a:t>
            </a:r>
            <a:r>
              <a:rPr lang="uk-UA" sz="2400" dirty="0" err="1"/>
              <a:t>divided</a:t>
            </a:r>
            <a:r>
              <a:rPr lang="uk-UA" sz="2400" dirty="0"/>
              <a:t> </a:t>
            </a:r>
            <a:r>
              <a:rPr lang="uk-UA" sz="2400" dirty="0" err="1"/>
              <a:t>into</a:t>
            </a:r>
            <a:r>
              <a:rPr lang="uk-UA" sz="2400" dirty="0"/>
              <a:t> </a:t>
            </a:r>
            <a:r>
              <a:rPr lang="uk-UA" sz="2400" dirty="0" err="1"/>
              <a:t>the</a:t>
            </a:r>
            <a:r>
              <a:rPr lang="uk-UA" sz="2400" dirty="0"/>
              <a:t> </a:t>
            </a:r>
            <a:r>
              <a:rPr lang="uk-UA" sz="2400" dirty="0" err="1"/>
              <a:t>following</a:t>
            </a:r>
            <a:r>
              <a:rPr lang="uk-UA" sz="2400" dirty="0"/>
              <a:t> </a:t>
            </a:r>
            <a:r>
              <a:rPr lang="uk-UA" sz="2400" dirty="0" err="1"/>
              <a:t>groups</a:t>
            </a:r>
            <a:r>
              <a:rPr lang="uk-UA" sz="2400" dirty="0"/>
              <a:t>:</a:t>
            </a:r>
            <a:endParaRPr lang="ru-RU" sz="2400" dirty="0"/>
          </a:p>
          <a:p>
            <a:pPr lvl="0" algn="just"/>
            <a:r>
              <a:rPr lang="uk-UA" sz="2400" dirty="0" err="1"/>
              <a:t>Bronchosecretory</a:t>
            </a:r>
            <a:r>
              <a:rPr lang="uk-UA" sz="2400" dirty="0"/>
              <a:t> </a:t>
            </a:r>
            <a:r>
              <a:rPr lang="uk-UA" sz="2400" dirty="0" err="1"/>
              <a:t>or</a:t>
            </a:r>
            <a:r>
              <a:rPr lang="uk-UA" sz="2400" dirty="0"/>
              <a:t> </a:t>
            </a:r>
            <a:r>
              <a:rPr lang="uk-UA" sz="2400" dirty="0" err="1"/>
              <a:t>secretomotor</a:t>
            </a:r>
            <a:r>
              <a:rPr lang="uk-UA" sz="2400" dirty="0"/>
              <a:t> </a:t>
            </a:r>
            <a:r>
              <a:rPr lang="uk-UA" sz="2400" dirty="0" err="1"/>
              <a:t>agents</a:t>
            </a:r>
            <a:r>
              <a:rPr lang="uk-UA" sz="2400" dirty="0"/>
              <a:t> (</a:t>
            </a:r>
            <a:r>
              <a:rPr lang="uk-UA" sz="2400" dirty="0" err="1"/>
              <a:t>rehydrators</a:t>
            </a:r>
            <a:r>
              <a:rPr lang="uk-UA" sz="2400" dirty="0"/>
              <a:t>) </a:t>
            </a:r>
            <a:r>
              <a:rPr lang="uk-UA" sz="2400" dirty="0" err="1"/>
              <a:t>that</a:t>
            </a:r>
            <a:r>
              <a:rPr lang="uk-UA" sz="2400" dirty="0"/>
              <a:t> </a:t>
            </a:r>
            <a:r>
              <a:rPr lang="uk-UA" sz="2400" dirty="0" err="1"/>
              <a:t>help</a:t>
            </a:r>
            <a:r>
              <a:rPr lang="uk-UA" sz="2400" dirty="0"/>
              <a:t> </a:t>
            </a:r>
            <a:r>
              <a:rPr lang="uk-UA" sz="2400" dirty="0" err="1"/>
              <a:t>remove</a:t>
            </a:r>
            <a:r>
              <a:rPr lang="uk-UA" sz="2400" dirty="0"/>
              <a:t> </a:t>
            </a:r>
            <a:r>
              <a:rPr lang="uk-UA" sz="2400" dirty="0" err="1"/>
              <a:t>liquid</a:t>
            </a:r>
            <a:r>
              <a:rPr lang="uk-UA" sz="2400" dirty="0"/>
              <a:t> </a:t>
            </a:r>
            <a:r>
              <a:rPr lang="uk-UA" sz="2400" dirty="0" err="1"/>
              <a:t>sputum</a:t>
            </a:r>
            <a:r>
              <a:rPr lang="uk-UA" sz="2400" dirty="0"/>
              <a:t> (</a:t>
            </a:r>
            <a:r>
              <a:rPr lang="uk-UA" sz="2400" dirty="0" err="1"/>
              <a:t>thermopsis</a:t>
            </a:r>
            <a:r>
              <a:rPr lang="uk-UA" sz="2400" dirty="0"/>
              <a:t> </a:t>
            </a:r>
            <a:r>
              <a:rPr lang="uk-UA" sz="2400" dirty="0" err="1"/>
              <a:t>grass</a:t>
            </a:r>
            <a:r>
              <a:rPr lang="uk-UA" sz="2400" dirty="0"/>
              <a:t>, </a:t>
            </a:r>
            <a:r>
              <a:rPr lang="uk-UA" sz="2400" dirty="0" err="1"/>
              <a:t>marshmallow</a:t>
            </a:r>
            <a:r>
              <a:rPr lang="uk-UA" sz="2400" dirty="0"/>
              <a:t> </a:t>
            </a:r>
            <a:r>
              <a:rPr lang="uk-UA" sz="2400" dirty="0" err="1"/>
              <a:t>roots</a:t>
            </a:r>
            <a:r>
              <a:rPr lang="uk-UA" sz="2400" dirty="0"/>
              <a:t>, </a:t>
            </a:r>
            <a:r>
              <a:rPr lang="uk-UA" sz="2400" dirty="0" err="1"/>
              <a:t>potassium</a:t>
            </a:r>
            <a:r>
              <a:rPr lang="uk-UA" sz="2400" dirty="0"/>
              <a:t> </a:t>
            </a:r>
            <a:r>
              <a:rPr lang="uk-UA" sz="2400" dirty="0" err="1"/>
              <a:t>iodide</a:t>
            </a:r>
            <a:r>
              <a:rPr lang="uk-UA" sz="2400" dirty="0"/>
              <a:t>, </a:t>
            </a:r>
            <a:r>
              <a:rPr lang="uk-UA" sz="2400" dirty="0" err="1"/>
              <a:t>sodium</a:t>
            </a:r>
            <a:r>
              <a:rPr lang="uk-UA" sz="2400" dirty="0"/>
              <a:t> </a:t>
            </a:r>
            <a:r>
              <a:rPr lang="uk-UA" sz="2400" dirty="0" err="1"/>
              <a:t>bicarbonate</a:t>
            </a:r>
            <a:r>
              <a:rPr lang="uk-UA" sz="2400" dirty="0"/>
              <a:t>, </a:t>
            </a:r>
            <a:r>
              <a:rPr lang="uk-UA" sz="2400" dirty="0" err="1"/>
              <a:t>etc</a:t>
            </a:r>
            <a:r>
              <a:rPr lang="uk-UA" sz="2400" dirty="0"/>
              <a:t>.):</a:t>
            </a:r>
            <a:endParaRPr lang="ru-RU" sz="2400" dirty="0"/>
          </a:p>
          <a:p>
            <a:pPr lvl="1" algn="just"/>
            <a:r>
              <a:rPr lang="uk-UA" sz="2400" dirty="0" err="1"/>
              <a:t>means</a:t>
            </a:r>
            <a:r>
              <a:rPr lang="uk-UA" sz="2400" dirty="0"/>
              <a:t> </a:t>
            </a:r>
            <a:r>
              <a:rPr lang="uk-UA" sz="2400" dirty="0" err="1"/>
              <a:t>of</a:t>
            </a:r>
            <a:r>
              <a:rPr lang="uk-UA" sz="2400" dirty="0"/>
              <a:t> </a:t>
            </a:r>
            <a:r>
              <a:rPr lang="uk-UA" sz="2400" dirty="0" err="1"/>
              <a:t>reflex</a:t>
            </a:r>
            <a:r>
              <a:rPr lang="uk-UA" sz="2400" dirty="0"/>
              <a:t> </a:t>
            </a:r>
            <a:r>
              <a:rPr lang="uk-UA" sz="2400" dirty="0" err="1"/>
              <a:t>action</a:t>
            </a:r>
            <a:r>
              <a:rPr lang="uk-UA" sz="2400" dirty="0"/>
              <a:t>;</a:t>
            </a:r>
            <a:endParaRPr lang="ru-RU" sz="2400" dirty="0"/>
          </a:p>
          <a:p>
            <a:pPr lvl="1" algn="just"/>
            <a:r>
              <a:rPr lang="uk-UA" sz="2400" dirty="0" err="1"/>
              <a:t>means</a:t>
            </a:r>
            <a:r>
              <a:rPr lang="uk-UA" sz="2400" dirty="0"/>
              <a:t> </a:t>
            </a:r>
            <a:r>
              <a:rPr lang="uk-UA" sz="2400" dirty="0" err="1"/>
              <a:t>of</a:t>
            </a:r>
            <a:r>
              <a:rPr lang="uk-UA" sz="2400" dirty="0"/>
              <a:t> </a:t>
            </a:r>
            <a:r>
              <a:rPr lang="uk-UA" sz="2400" dirty="0" err="1"/>
              <a:t>resorptive</a:t>
            </a:r>
            <a:r>
              <a:rPr lang="uk-UA" sz="2400" dirty="0"/>
              <a:t> </a:t>
            </a:r>
            <a:r>
              <a:rPr lang="uk-UA" sz="2400" dirty="0" err="1"/>
              <a:t>action</a:t>
            </a:r>
            <a:r>
              <a:rPr lang="uk-UA" sz="2400" dirty="0"/>
              <a:t>.</a:t>
            </a:r>
            <a:endParaRPr lang="ru-RU" sz="2400" dirty="0"/>
          </a:p>
          <a:p>
            <a:pPr lvl="0" algn="just"/>
            <a:r>
              <a:rPr lang="uk-UA" sz="2400" dirty="0" err="1"/>
              <a:t>Expectorants</a:t>
            </a:r>
            <a:r>
              <a:rPr lang="uk-UA" sz="2400" dirty="0"/>
              <a:t> </a:t>
            </a:r>
            <a:r>
              <a:rPr lang="uk-UA" sz="2400" dirty="0" err="1"/>
              <a:t>of</a:t>
            </a:r>
            <a:r>
              <a:rPr lang="uk-UA" sz="2400" dirty="0"/>
              <a:t> </a:t>
            </a:r>
            <a:r>
              <a:rPr lang="uk-UA" sz="2400" dirty="0" err="1"/>
              <a:t>direct</a:t>
            </a:r>
            <a:r>
              <a:rPr lang="uk-UA" sz="2400" dirty="0"/>
              <a:t> </a:t>
            </a:r>
            <a:r>
              <a:rPr lang="uk-UA" sz="2400" dirty="0" err="1"/>
              <a:t>action</a:t>
            </a:r>
            <a:r>
              <a:rPr lang="uk-UA" sz="2400" dirty="0"/>
              <a:t> (</a:t>
            </a:r>
            <a:r>
              <a:rPr lang="uk-UA" sz="2400" dirty="0" err="1"/>
              <a:t>mucolytics</a:t>
            </a:r>
            <a:r>
              <a:rPr lang="uk-UA" sz="2400" dirty="0"/>
              <a:t>) </a:t>
            </a:r>
            <a:r>
              <a:rPr lang="uk-UA" sz="2400" dirty="0" err="1"/>
              <a:t>that</a:t>
            </a:r>
            <a:r>
              <a:rPr lang="uk-UA" sz="2400" dirty="0"/>
              <a:t> </a:t>
            </a:r>
            <a:r>
              <a:rPr lang="uk-UA" sz="2400" dirty="0" err="1"/>
              <a:t>promote</a:t>
            </a:r>
            <a:r>
              <a:rPr lang="uk-UA" sz="2400" dirty="0"/>
              <a:t> </a:t>
            </a:r>
            <a:r>
              <a:rPr lang="uk-UA" sz="2400" dirty="0" err="1"/>
              <a:t>the</a:t>
            </a:r>
            <a:r>
              <a:rPr lang="uk-UA" sz="2400" dirty="0"/>
              <a:t> </a:t>
            </a:r>
            <a:r>
              <a:rPr lang="uk-UA" sz="2400" dirty="0" err="1"/>
              <a:t>dilution</a:t>
            </a:r>
            <a:r>
              <a:rPr lang="uk-UA" sz="2400" dirty="0"/>
              <a:t> </a:t>
            </a:r>
            <a:r>
              <a:rPr lang="uk-UA" sz="2400" dirty="0" err="1"/>
              <a:t>of</a:t>
            </a:r>
            <a:r>
              <a:rPr lang="uk-UA" sz="2400" dirty="0"/>
              <a:t> </a:t>
            </a:r>
            <a:r>
              <a:rPr lang="uk-UA" sz="2400" dirty="0" err="1"/>
              <a:t>sputum</a:t>
            </a:r>
            <a:r>
              <a:rPr lang="uk-UA" sz="2400" dirty="0"/>
              <a:t> (</a:t>
            </a:r>
            <a:r>
              <a:rPr lang="uk-UA" sz="2400" dirty="0" err="1"/>
              <a:t>trypsin</a:t>
            </a:r>
            <a:r>
              <a:rPr lang="uk-UA" sz="2400" dirty="0"/>
              <a:t> </a:t>
            </a:r>
            <a:r>
              <a:rPr lang="uk-UA" sz="2400" dirty="0" err="1"/>
              <a:t>crystalline</a:t>
            </a:r>
            <a:r>
              <a:rPr lang="uk-UA" sz="2400" dirty="0"/>
              <a:t>, </a:t>
            </a:r>
            <a:r>
              <a:rPr lang="uk-UA" sz="2400" dirty="0" err="1"/>
              <a:t>acetylcysteine</a:t>
            </a:r>
            <a:r>
              <a:rPr lang="uk-UA" sz="2400" dirty="0"/>
              <a:t>, </a:t>
            </a:r>
            <a:r>
              <a:rPr lang="uk-UA" sz="2400" dirty="0" err="1"/>
              <a:t>bromhexine</a:t>
            </a:r>
            <a:r>
              <a:rPr lang="uk-UA" sz="2400" dirty="0"/>
              <a:t>, </a:t>
            </a:r>
            <a:r>
              <a:rPr lang="uk-UA" sz="2400" dirty="0" err="1"/>
              <a:t>ambroxol</a:t>
            </a:r>
            <a:r>
              <a:rPr lang="uk-UA" sz="2400" dirty="0"/>
              <a:t>, </a:t>
            </a:r>
            <a:r>
              <a:rPr lang="uk-UA" sz="2400" dirty="0" err="1"/>
              <a:t>etc</a:t>
            </a:r>
            <a:r>
              <a:rPr lang="uk-UA" sz="2400" dirty="0"/>
              <a:t>.):</a:t>
            </a:r>
            <a:endParaRPr lang="ru-RU" sz="2400" dirty="0"/>
          </a:p>
          <a:p>
            <a:pPr lvl="1" algn="just"/>
            <a:r>
              <a:rPr lang="uk-UA" sz="2400" dirty="0" err="1"/>
              <a:t>preparations</a:t>
            </a:r>
            <a:r>
              <a:rPr lang="uk-UA" sz="2400" dirty="0"/>
              <a:t> </a:t>
            </a:r>
            <a:r>
              <a:rPr lang="uk-UA" sz="2400" dirty="0" err="1"/>
              <a:t>of</a:t>
            </a:r>
            <a:r>
              <a:rPr lang="uk-UA" sz="2400" dirty="0"/>
              <a:t> </a:t>
            </a:r>
            <a:r>
              <a:rPr lang="uk-UA" sz="2400" dirty="0" err="1"/>
              <a:t>proteolytic</a:t>
            </a:r>
            <a:r>
              <a:rPr lang="uk-UA" sz="2400" dirty="0"/>
              <a:t> </a:t>
            </a:r>
            <a:r>
              <a:rPr lang="uk-UA" sz="2400" dirty="0" err="1"/>
              <a:t>enzymes</a:t>
            </a:r>
            <a:r>
              <a:rPr lang="uk-UA" sz="2400" dirty="0"/>
              <a:t>, </a:t>
            </a:r>
            <a:r>
              <a:rPr lang="uk-UA" sz="2400" dirty="0" err="1"/>
              <a:t>as</a:t>
            </a:r>
            <a:r>
              <a:rPr lang="uk-UA" sz="2400" dirty="0"/>
              <a:t> </a:t>
            </a:r>
            <a:r>
              <a:rPr lang="uk-UA" sz="2400" dirty="0" err="1"/>
              <a:t>well</a:t>
            </a:r>
            <a:r>
              <a:rPr lang="uk-UA" sz="2400" dirty="0"/>
              <a:t> </a:t>
            </a:r>
            <a:r>
              <a:rPr lang="uk-UA" sz="2400" dirty="0" err="1"/>
              <a:t>as</a:t>
            </a:r>
            <a:r>
              <a:rPr lang="uk-UA" sz="2400" dirty="0"/>
              <a:t> </a:t>
            </a:r>
            <a:r>
              <a:rPr lang="uk-UA" sz="2400" dirty="0" err="1"/>
              <a:t>nucleases</a:t>
            </a:r>
            <a:r>
              <a:rPr lang="uk-UA" sz="2400" dirty="0"/>
              <a:t>;</a:t>
            </a:r>
            <a:endParaRPr lang="ru-RU" sz="2400" dirty="0"/>
          </a:p>
          <a:p>
            <a:pPr lvl="1" algn="just"/>
            <a:r>
              <a:rPr lang="uk-UA" sz="2400" dirty="0" err="1"/>
              <a:t>synthetic</a:t>
            </a:r>
            <a:r>
              <a:rPr lang="uk-UA" sz="2400" dirty="0"/>
              <a:t> </a:t>
            </a:r>
            <a:r>
              <a:rPr lang="uk-UA" sz="2400" dirty="0" err="1"/>
              <a:t>mucolytics</a:t>
            </a:r>
            <a:r>
              <a:rPr lang="uk-UA" sz="2400" dirty="0"/>
              <a:t>;</a:t>
            </a:r>
            <a:endParaRPr lang="ru-RU" sz="2400" dirty="0"/>
          </a:p>
          <a:p>
            <a:pPr lvl="1" algn="just"/>
            <a:r>
              <a:rPr lang="uk-UA" sz="2400" dirty="0" err="1"/>
              <a:t>stimulants</a:t>
            </a:r>
            <a:r>
              <a:rPr lang="uk-UA" sz="2400" dirty="0"/>
              <a:t> </a:t>
            </a:r>
            <a:r>
              <a:rPr lang="uk-UA" sz="2400" dirty="0" err="1"/>
              <a:t>of</a:t>
            </a:r>
            <a:r>
              <a:rPr lang="uk-UA" sz="2400" dirty="0"/>
              <a:t> </a:t>
            </a:r>
            <a:r>
              <a:rPr lang="uk-UA" sz="2400" dirty="0" err="1"/>
              <a:t>surfactant</a:t>
            </a:r>
            <a:r>
              <a:rPr lang="uk-UA" sz="2400" dirty="0"/>
              <a:t> </a:t>
            </a:r>
            <a:r>
              <a:rPr lang="uk-UA" sz="2400" dirty="0" err="1"/>
              <a:t>synthesis</a:t>
            </a:r>
            <a:r>
              <a:rPr lang="uk-UA" sz="2400" dirty="0"/>
              <a:t> (</a:t>
            </a:r>
            <a:r>
              <a:rPr lang="uk-UA" sz="2400" dirty="0" err="1"/>
              <a:t>bromhexine</a:t>
            </a:r>
            <a:r>
              <a:rPr lang="uk-UA" sz="2400" dirty="0"/>
              <a:t>, </a:t>
            </a:r>
            <a:r>
              <a:rPr lang="uk-UA" sz="2400" dirty="0" err="1"/>
              <a:t>ambroxol</a:t>
            </a:r>
            <a:r>
              <a:rPr lang="uk-UA" sz="2400" dirty="0"/>
              <a:t> - </a:t>
            </a:r>
            <a:r>
              <a:rPr lang="uk-UA" sz="2400" dirty="0" err="1"/>
              <a:t>lasolvan</a:t>
            </a:r>
            <a:r>
              <a:rPr lang="uk-UA" sz="2400" dirty="0"/>
              <a:t>);</a:t>
            </a:r>
            <a:endParaRPr lang="ru-RU" sz="2400" dirty="0"/>
          </a:p>
          <a:p>
            <a:pPr lvl="1" algn="just"/>
            <a:r>
              <a:rPr lang="uk-UA" sz="2400" dirty="0" err="1"/>
              <a:t>surfactant</a:t>
            </a:r>
            <a:r>
              <a:rPr lang="uk-UA" sz="2400" dirty="0"/>
              <a:t> </a:t>
            </a:r>
            <a:r>
              <a:rPr lang="uk-UA" sz="2400" dirty="0" err="1"/>
              <a:t>substitutes</a:t>
            </a:r>
            <a:r>
              <a:rPr lang="uk-UA" sz="2400" dirty="0"/>
              <a:t> (</a:t>
            </a:r>
            <a:r>
              <a:rPr lang="uk-UA" sz="2400" dirty="0" err="1"/>
              <a:t>alveofact</a:t>
            </a:r>
            <a:r>
              <a:rPr lang="uk-UA" sz="2400" dirty="0"/>
              <a:t>, </a:t>
            </a:r>
            <a:r>
              <a:rPr lang="uk-UA" sz="2400" dirty="0" err="1"/>
              <a:t>exosurf</a:t>
            </a:r>
            <a:r>
              <a:rPr lang="uk-UA" sz="2400" dirty="0"/>
              <a:t>) - </a:t>
            </a:r>
            <a:r>
              <a:rPr lang="uk-UA" sz="2400" dirty="0" err="1"/>
              <a:t>prescribed</a:t>
            </a:r>
            <a:r>
              <a:rPr lang="uk-UA" sz="2400" dirty="0"/>
              <a:t> </a:t>
            </a:r>
            <a:r>
              <a:rPr lang="uk-UA" sz="2400" dirty="0" err="1"/>
              <a:t>to</a:t>
            </a:r>
            <a:r>
              <a:rPr lang="uk-UA" sz="2400" dirty="0"/>
              <a:t> </a:t>
            </a:r>
            <a:r>
              <a:rPr lang="uk-UA" sz="2400" dirty="0" err="1"/>
              <a:t>infants</a:t>
            </a:r>
            <a:r>
              <a:rPr lang="uk-UA" sz="2400" dirty="0"/>
              <a:t> </a:t>
            </a:r>
            <a:r>
              <a:rPr lang="uk-UA" sz="2400" dirty="0" err="1"/>
              <a:t>with</a:t>
            </a:r>
            <a:r>
              <a:rPr lang="uk-UA" sz="2400" dirty="0"/>
              <a:t> </a:t>
            </a:r>
            <a:r>
              <a:rPr lang="uk-UA" sz="2400" dirty="0" err="1"/>
              <a:t>disseminated</a:t>
            </a:r>
            <a:r>
              <a:rPr lang="uk-UA" sz="2400" dirty="0"/>
              <a:t> </a:t>
            </a:r>
            <a:r>
              <a:rPr lang="uk-UA" sz="2400" dirty="0" err="1"/>
              <a:t>intravascular</a:t>
            </a:r>
            <a:r>
              <a:rPr lang="uk-UA" sz="2400" dirty="0"/>
              <a:t> </a:t>
            </a:r>
            <a:r>
              <a:rPr lang="uk-UA" sz="2400" dirty="0" err="1"/>
              <a:t>coagulation</a:t>
            </a:r>
            <a:r>
              <a:rPr lang="uk-UA" sz="2400" dirty="0"/>
              <a:t> </a:t>
            </a:r>
            <a:r>
              <a:rPr lang="uk-UA" sz="2400" dirty="0" err="1"/>
              <a:t>syndrome</a:t>
            </a:r>
            <a:r>
              <a:rPr lang="uk-UA" sz="2400" dirty="0"/>
              <a:t>.</a:t>
            </a:r>
            <a:endParaRPr lang="ru-RU" sz="2400" dirty="0"/>
          </a:p>
          <a:p>
            <a:pPr algn="just"/>
            <a:endParaRPr lang="ru-RU" sz="24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357166"/>
            <a:ext cx="8229600" cy="4525963"/>
          </a:xfrm>
        </p:spPr>
        <p:txBody>
          <a:bodyPr/>
          <a:lstStyle/>
          <a:p>
            <a:r>
              <a:rPr lang="uk-UA" b="1" dirty="0" err="1"/>
              <a:t>Drugs</a:t>
            </a:r>
            <a:r>
              <a:rPr lang="uk-UA" b="1" dirty="0"/>
              <a:t> </a:t>
            </a:r>
            <a:r>
              <a:rPr lang="uk-UA" b="1" dirty="0" err="1"/>
              <a:t>that</a:t>
            </a:r>
            <a:r>
              <a:rPr lang="uk-UA" b="1" dirty="0"/>
              <a:t> </a:t>
            </a:r>
            <a:r>
              <a:rPr lang="uk-UA" b="1" dirty="0" err="1"/>
              <a:t>stimulate</a:t>
            </a:r>
            <a:r>
              <a:rPr lang="uk-UA" b="1" dirty="0"/>
              <a:t> </a:t>
            </a:r>
            <a:r>
              <a:rPr lang="uk-UA" b="1" dirty="0" err="1"/>
              <a:t>expectoration</a:t>
            </a:r>
            <a:endParaRPr lang="ru-RU" dirty="0"/>
          </a:p>
          <a:p>
            <a:pPr algn="ctr"/>
            <a:r>
              <a:rPr lang="uk-UA" b="1" dirty="0" err="1"/>
              <a:t>Terpene</a:t>
            </a:r>
            <a:r>
              <a:rPr lang="uk-UA" b="1" dirty="0"/>
              <a:t> </a:t>
            </a:r>
            <a:r>
              <a:rPr lang="uk-UA" b="1" dirty="0" err="1"/>
              <a:t>hydrate</a:t>
            </a:r>
            <a:endParaRPr lang="ru-RU" dirty="0"/>
          </a:p>
          <a:p>
            <a:r>
              <a:rPr lang="en-US" b="1" dirty="0"/>
              <a:t> </a:t>
            </a:r>
            <a:endParaRPr lang="ru-RU" dirty="0"/>
          </a:p>
          <a:p>
            <a:r>
              <a:rPr lang="en-US" dirty="0"/>
              <a:t> </a:t>
            </a:r>
            <a:endParaRPr lang="ru-RU" dirty="0"/>
          </a:p>
          <a:p>
            <a:endParaRPr lang="en-US" b="1" dirty="0" smtClean="0"/>
          </a:p>
          <a:p>
            <a:r>
              <a:rPr lang="uk-UA" b="1" dirty="0" err="1" smtClean="0"/>
              <a:t>Extraction</a:t>
            </a:r>
            <a:r>
              <a:rPr lang="uk-UA" b="1" dirty="0"/>
              <a:t>. </a:t>
            </a:r>
            <a:r>
              <a:rPr lang="uk-UA" dirty="0" err="1"/>
              <a:t>Hydration</a:t>
            </a:r>
            <a:r>
              <a:rPr lang="uk-UA" dirty="0"/>
              <a:t> </a:t>
            </a:r>
            <a:r>
              <a:rPr lang="uk-UA" dirty="0" err="1"/>
              <a:t>of</a:t>
            </a:r>
            <a:r>
              <a:rPr lang="uk-UA" dirty="0"/>
              <a:t> </a:t>
            </a:r>
            <a:r>
              <a:rPr lang="uk-UA" dirty="0" err="1"/>
              <a:t>pinene</a:t>
            </a:r>
            <a:r>
              <a:rPr lang="uk-UA" dirty="0"/>
              <a:t> </a:t>
            </a:r>
            <a:r>
              <a:rPr lang="uk-UA" dirty="0" err="1"/>
              <a:t>contained</a:t>
            </a:r>
            <a:r>
              <a:rPr lang="uk-UA" dirty="0"/>
              <a:t> </a:t>
            </a:r>
            <a:r>
              <a:rPr lang="uk-UA" dirty="0" err="1"/>
              <a:t>in</a:t>
            </a:r>
            <a:r>
              <a:rPr lang="uk-UA" dirty="0"/>
              <a:t> </a:t>
            </a:r>
            <a:r>
              <a:rPr lang="uk-UA" dirty="0" err="1"/>
              <a:t>the</a:t>
            </a:r>
            <a:r>
              <a:rPr lang="uk-UA" dirty="0"/>
              <a:t> </a:t>
            </a:r>
            <a:r>
              <a:rPr lang="uk-UA" dirty="0" err="1"/>
              <a:t>foamy</a:t>
            </a:r>
            <a:r>
              <a:rPr lang="uk-UA" dirty="0"/>
              <a:t> </a:t>
            </a:r>
            <a:r>
              <a:rPr lang="uk-UA" dirty="0" err="1"/>
              <a:t>fraction</a:t>
            </a:r>
            <a:r>
              <a:rPr lang="uk-UA" dirty="0"/>
              <a:t> </a:t>
            </a:r>
            <a:r>
              <a:rPr lang="uk-UA" dirty="0" err="1"/>
              <a:t>of</a:t>
            </a:r>
            <a:r>
              <a:rPr lang="uk-UA" dirty="0"/>
              <a:t> </a:t>
            </a:r>
            <a:r>
              <a:rPr lang="uk-UA" dirty="0" err="1"/>
              <a:t>turpentine</a:t>
            </a:r>
            <a:r>
              <a:rPr lang="uk-UA" dirty="0"/>
              <a:t>:</a:t>
            </a:r>
            <a:endParaRPr lang="ru-RU" dirty="0"/>
          </a:p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86050" y="1357298"/>
            <a:ext cx="2643206" cy="164307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4572008"/>
            <a:ext cx="5853121" cy="1800229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285728"/>
            <a:ext cx="8572560" cy="4525963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uk-UA" b="1" dirty="0" err="1"/>
              <a:t>Properties</a:t>
            </a:r>
            <a:r>
              <a:rPr lang="uk-UA" b="1" dirty="0"/>
              <a:t>. </a:t>
            </a:r>
            <a:r>
              <a:rPr lang="uk-UA" dirty="0" err="1"/>
              <a:t>Colorless</a:t>
            </a:r>
            <a:r>
              <a:rPr lang="uk-UA" dirty="0"/>
              <a:t> </a:t>
            </a:r>
            <a:r>
              <a:rPr lang="uk-UA" dirty="0" err="1"/>
              <a:t>transparent</a:t>
            </a:r>
            <a:r>
              <a:rPr lang="uk-UA" dirty="0"/>
              <a:t> </a:t>
            </a:r>
            <a:r>
              <a:rPr lang="uk-UA" dirty="0" err="1"/>
              <a:t>crystals</a:t>
            </a:r>
            <a:r>
              <a:rPr lang="uk-UA" dirty="0"/>
              <a:t> </a:t>
            </a:r>
            <a:r>
              <a:rPr lang="uk-UA" dirty="0" err="1"/>
              <a:t>or</a:t>
            </a:r>
            <a:r>
              <a:rPr lang="uk-UA" dirty="0"/>
              <a:t> </a:t>
            </a:r>
            <a:r>
              <a:rPr lang="uk-UA" dirty="0" err="1"/>
              <a:t>white</a:t>
            </a:r>
            <a:r>
              <a:rPr lang="uk-UA" dirty="0"/>
              <a:t> </a:t>
            </a:r>
            <a:r>
              <a:rPr lang="uk-UA" dirty="0" err="1"/>
              <a:t>odorless</a:t>
            </a:r>
            <a:r>
              <a:rPr lang="uk-UA" dirty="0"/>
              <a:t> </a:t>
            </a:r>
            <a:r>
              <a:rPr lang="uk-UA" dirty="0" err="1"/>
              <a:t>crystalline</a:t>
            </a:r>
            <a:r>
              <a:rPr lang="uk-UA" dirty="0"/>
              <a:t> </a:t>
            </a:r>
            <a:r>
              <a:rPr lang="uk-UA" dirty="0" err="1"/>
              <a:t>powder</a:t>
            </a:r>
            <a:r>
              <a:rPr lang="uk-UA" dirty="0"/>
              <a:t>, </a:t>
            </a:r>
            <a:r>
              <a:rPr lang="uk-UA" dirty="0" err="1"/>
              <a:t>slightly</a:t>
            </a:r>
            <a:r>
              <a:rPr lang="uk-UA" dirty="0"/>
              <a:t> </a:t>
            </a:r>
            <a:r>
              <a:rPr lang="uk-UA" dirty="0" err="1"/>
              <a:t>bitter</a:t>
            </a:r>
            <a:r>
              <a:rPr lang="uk-UA" dirty="0"/>
              <a:t> </a:t>
            </a:r>
            <a:r>
              <a:rPr lang="uk-UA" dirty="0" err="1"/>
              <a:t>in</a:t>
            </a:r>
            <a:r>
              <a:rPr lang="uk-UA" dirty="0"/>
              <a:t> </a:t>
            </a:r>
            <a:r>
              <a:rPr lang="uk-UA" dirty="0" err="1"/>
              <a:t>taste</a:t>
            </a:r>
            <a:r>
              <a:rPr lang="uk-UA" dirty="0"/>
              <a:t>. </a:t>
            </a:r>
            <a:r>
              <a:rPr lang="uk-UA" dirty="0" err="1"/>
              <a:t>Slightly</a:t>
            </a:r>
            <a:r>
              <a:rPr lang="uk-UA" dirty="0"/>
              <a:t> </a:t>
            </a:r>
            <a:r>
              <a:rPr lang="uk-UA" dirty="0" err="1"/>
              <a:t>soluble</a:t>
            </a:r>
            <a:r>
              <a:rPr lang="uk-UA" dirty="0"/>
              <a:t> </a:t>
            </a:r>
            <a:r>
              <a:rPr lang="uk-UA" dirty="0" err="1"/>
              <a:t>in</a:t>
            </a:r>
            <a:r>
              <a:rPr lang="uk-UA" dirty="0"/>
              <a:t> </a:t>
            </a:r>
            <a:r>
              <a:rPr lang="uk-UA" dirty="0" err="1"/>
              <a:t>water</a:t>
            </a:r>
            <a:r>
              <a:rPr lang="uk-UA" dirty="0"/>
              <a:t>, </a:t>
            </a:r>
            <a:r>
              <a:rPr lang="uk-UA" dirty="0" err="1"/>
              <a:t>chloroform</a:t>
            </a:r>
            <a:r>
              <a:rPr lang="uk-UA" dirty="0"/>
              <a:t>, </a:t>
            </a:r>
            <a:r>
              <a:rPr lang="uk-UA" dirty="0" err="1"/>
              <a:t>ether</a:t>
            </a:r>
            <a:r>
              <a:rPr lang="uk-UA" dirty="0"/>
              <a:t>, </a:t>
            </a:r>
            <a:r>
              <a:rPr lang="uk-UA" dirty="0" err="1"/>
              <a:t>soluble</a:t>
            </a:r>
            <a:r>
              <a:rPr lang="uk-UA" dirty="0"/>
              <a:t> </a:t>
            </a:r>
            <a:r>
              <a:rPr lang="uk-UA" dirty="0" err="1"/>
              <a:t>in</a:t>
            </a:r>
            <a:r>
              <a:rPr lang="uk-UA" dirty="0"/>
              <a:t> </a:t>
            </a:r>
            <a:r>
              <a:rPr lang="uk-UA" dirty="0" err="1"/>
              <a:t>alcohol</a:t>
            </a:r>
            <a:r>
              <a:rPr lang="uk-UA" dirty="0"/>
              <a:t>. </a:t>
            </a:r>
            <a:r>
              <a:rPr lang="uk-UA" dirty="0" err="1"/>
              <a:t>Sublimes</a:t>
            </a:r>
            <a:r>
              <a:rPr lang="uk-UA" dirty="0"/>
              <a:t> </a:t>
            </a:r>
            <a:r>
              <a:rPr lang="uk-UA" dirty="0" err="1"/>
              <a:t>when</a:t>
            </a:r>
            <a:r>
              <a:rPr lang="uk-UA" dirty="0"/>
              <a:t> </a:t>
            </a:r>
            <a:r>
              <a:rPr lang="uk-UA" dirty="0" err="1"/>
              <a:t>heated</a:t>
            </a:r>
            <a:r>
              <a:rPr lang="uk-UA" dirty="0"/>
              <a:t> </a:t>
            </a:r>
            <a:r>
              <a:rPr lang="uk-UA" dirty="0" err="1"/>
              <a:t>to</a:t>
            </a:r>
            <a:r>
              <a:rPr lang="uk-UA" dirty="0"/>
              <a:t> 100 ° C, </a:t>
            </a:r>
            <a:r>
              <a:rPr lang="uk-UA" dirty="0" err="1"/>
              <a:t>in</a:t>
            </a:r>
            <a:r>
              <a:rPr lang="uk-UA" dirty="0"/>
              <a:t> </a:t>
            </a:r>
            <a:r>
              <a:rPr lang="uk-UA" dirty="0" err="1"/>
              <a:t>dry</a:t>
            </a:r>
            <a:r>
              <a:rPr lang="uk-UA" dirty="0"/>
              <a:t> </a:t>
            </a:r>
            <a:r>
              <a:rPr lang="uk-UA" dirty="0" err="1"/>
              <a:t>warm</a:t>
            </a:r>
            <a:r>
              <a:rPr lang="uk-UA" dirty="0"/>
              <a:t> </a:t>
            </a:r>
            <a:r>
              <a:rPr lang="uk-UA" dirty="0" err="1"/>
              <a:t>air</a:t>
            </a:r>
            <a:r>
              <a:rPr lang="uk-UA" dirty="0"/>
              <a:t> </a:t>
            </a:r>
            <a:r>
              <a:rPr lang="uk-UA" dirty="0" err="1"/>
              <a:t>slowly</a:t>
            </a:r>
            <a:r>
              <a:rPr lang="uk-UA" dirty="0"/>
              <a:t> </a:t>
            </a:r>
            <a:r>
              <a:rPr lang="uk-UA" dirty="0" err="1"/>
              <a:t>evaporates</a:t>
            </a:r>
            <a:r>
              <a:rPr lang="uk-UA" dirty="0"/>
              <a:t>.</a:t>
            </a:r>
            <a:endParaRPr lang="ru-RU" dirty="0"/>
          </a:p>
          <a:p>
            <a:r>
              <a:rPr lang="uk-UA" b="1" dirty="0" err="1"/>
              <a:t>Identification</a:t>
            </a:r>
            <a:r>
              <a:rPr lang="uk-UA" b="1" dirty="0"/>
              <a:t>.</a:t>
            </a:r>
            <a:endParaRPr lang="ru-RU" dirty="0"/>
          </a:p>
          <a:p>
            <a:pPr lvl="0" algn="just"/>
            <a:r>
              <a:rPr lang="uk-UA" dirty="0" err="1"/>
              <a:t>When</a:t>
            </a:r>
            <a:r>
              <a:rPr lang="uk-UA" dirty="0"/>
              <a:t> </a:t>
            </a:r>
            <a:r>
              <a:rPr lang="uk-UA" dirty="0" err="1"/>
              <a:t>adding</a:t>
            </a:r>
            <a:r>
              <a:rPr lang="uk-UA" dirty="0"/>
              <a:t> </a:t>
            </a:r>
            <a:r>
              <a:rPr lang="uk-UA" dirty="0" err="1"/>
              <a:t>to</a:t>
            </a:r>
            <a:r>
              <a:rPr lang="uk-UA" dirty="0"/>
              <a:t> </a:t>
            </a:r>
            <a:r>
              <a:rPr lang="uk-UA" dirty="0" err="1"/>
              <a:t>the</a:t>
            </a:r>
            <a:r>
              <a:rPr lang="uk-UA" dirty="0"/>
              <a:t> </a:t>
            </a:r>
            <a:r>
              <a:rPr lang="uk-UA" dirty="0" err="1"/>
              <a:t>hot</a:t>
            </a:r>
            <a:r>
              <a:rPr lang="uk-UA" dirty="0"/>
              <a:t> </a:t>
            </a:r>
            <a:r>
              <a:rPr lang="uk-UA" dirty="0" err="1"/>
              <a:t>solution</a:t>
            </a:r>
            <a:r>
              <a:rPr lang="uk-UA" dirty="0"/>
              <a:t> </a:t>
            </a:r>
            <a:r>
              <a:rPr lang="uk-UA" dirty="0" err="1"/>
              <a:t>of</a:t>
            </a:r>
            <a:r>
              <a:rPr lang="uk-UA" dirty="0"/>
              <a:t> </a:t>
            </a:r>
            <a:r>
              <a:rPr lang="uk-UA" dirty="0" err="1"/>
              <a:t>terpene</a:t>
            </a:r>
            <a:r>
              <a:rPr lang="uk-UA" dirty="0"/>
              <a:t> </a:t>
            </a:r>
            <a:r>
              <a:rPr lang="uk-UA" dirty="0" err="1"/>
              <a:t>hydrate</a:t>
            </a:r>
            <a:r>
              <a:rPr lang="uk-UA" dirty="0"/>
              <a:t> (TG) H2SO4 (</a:t>
            </a:r>
            <a:r>
              <a:rPr lang="uk-UA" dirty="0" err="1"/>
              <a:t>conc</a:t>
            </a:r>
            <a:r>
              <a:rPr lang="uk-UA" dirty="0"/>
              <a:t>.) </a:t>
            </a:r>
            <a:r>
              <a:rPr lang="uk-UA" dirty="0" err="1"/>
              <a:t>The</a:t>
            </a:r>
            <a:r>
              <a:rPr lang="uk-UA" dirty="0"/>
              <a:t> </a:t>
            </a:r>
            <a:r>
              <a:rPr lang="uk-UA" dirty="0" err="1"/>
              <a:t>liquid</a:t>
            </a:r>
            <a:r>
              <a:rPr lang="uk-UA" dirty="0"/>
              <a:t> </a:t>
            </a:r>
            <a:r>
              <a:rPr lang="uk-UA" dirty="0" err="1"/>
              <a:t>becomes</a:t>
            </a:r>
            <a:r>
              <a:rPr lang="uk-UA" dirty="0"/>
              <a:t> </a:t>
            </a:r>
            <a:r>
              <a:rPr lang="uk-UA" dirty="0" err="1"/>
              <a:t>cloudy</a:t>
            </a:r>
            <a:r>
              <a:rPr lang="uk-UA" dirty="0"/>
              <a:t> </a:t>
            </a:r>
            <a:r>
              <a:rPr lang="uk-UA" dirty="0" err="1"/>
              <a:t>and</a:t>
            </a:r>
            <a:r>
              <a:rPr lang="uk-UA" dirty="0"/>
              <a:t> </a:t>
            </a:r>
            <a:r>
              <a:rPr lang="uk-UA" dirty="0" err="1"/>
              <a:t>acquires</a:t>
            </a:r>
            <a:r>
              <a:rPr lang="uk-UA" dirty="0"/>
              <a:t> a </a:t>
            </a:r>
            <a:r>
              <a:rPr lang="uk-UA" dirty="0" err="1"/>
              <a:t>fragrant</a:t>
            </a:r>
            <a:r>
              <a:rPr lang="uk-UA" dirty="0"/>
              <a:t> </a:t>
            </a:r>
            <a:r>
              <a:rPr lang="uk-UA" dirty="0" err="1"/>
              <a:t>smell</a:t>
            </a:r>
            <a:r>
              <a:rPr lang="uk-UA" dirty="0"/>
              <a:t> </a:t>
            </a:r>
            <a:r>
              <a:rPr lang="uk-UA" dirty="0" err="1"/>
              <a:t>of</a:t>
            </a:r>
            <a:r>
              <a:rPr lang="uk-UA" dirty="0"/>
              <a:t> </a:t>
            </a:r>
            <a:r>
              <a:rPr lang="uk-UA" dirty="0" err="1"/>
              <a:t>terpineol</a:t>
            </a:r>
            <a:r>
              <a:rPr lang="uk-UA" dirty="0"/>
              <a:t>:</a:t>
            </a:r>
            <a:endParaRPr lang="ru-RU" dirty="0"/>
          </a:p>
          <a:p>
            <a:r>
              <a:rPr lang="uk-UA" dirty="0"/>
              <a:t> </a:t>
            </a:r>
            <a:endParaRPr lang="ru-RU" dirty="0"/>
          </a:p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4643446"/>
            <a:ext cx="5600716" cy="150019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571480"/>
            <a:ext cx="8229600" cy="5357850"/>
          </a:xfrm>
        </p:spPr>
        <p:txBody>
          <a:bodyPr>
            <a:normAutofit fontScale="85000" lnSpcReduction="10000"/>
          </a:bodyPr>
          <a:lstStyle/>
          <a:p>
            <a:pPr lvl="0" algn="just"/>
            <a:r>
              <a:rPr lang="uk-UA" dirty="0" err="1"/>
              <a:t>When</a:t>
            </a:r>
            <a:r>
              <a:rPr lang="uk-UA" dirty="0"/>
              <a:t> TG </a:t>
            </a:r>
            <a:r>
              <a:rPr lang="uk-UA" dirty="0" err="1"/>
              <a:t>evaporates</a:t>
            </a:r>
            <a:r>
              <a:rPr lang="uk-UA" dirty="0"/>
              <a:t> </a:t>
            </a:r>
            <a:r>
              <a:rPr lang="uk-UA" dirty="0" err="1"/>
              <a:t>dry</a:t>
            </a:r>
            <a:r>
              <a:rPr lang="uk-UA" dirty="0"/>
              <a:t> </a:t>
            </a:r>
            <a:r>
              <a:rPr lang="uk-UA" dirty="0" err="1"/>
              <a:t>with</a:t>
            </a:r>
            <a:r>
              <a:rPr lang="uk-UA" dirty="0"/>
              <a:t> </a:t>
            </a:r>
            <a:r>
              <a:rPr lang="uk-UA" dirty="0" err="1"/>
              <a:t>an</a:t>
            </a:r>
            <a:r>
              <a:rPr lang="uk-UA" dirty="0"/>
              <a:t> </a:t>
            </a:r>
            <a:r>
              <a:rPr lang="uk-UA" dirty="0" err="1"/>
              <a:t>alcoholic</a:t>
            </a:r>
            <a:r>
              <a:rPr lang="uk-UA" dirty="0"/>
              <a:t> </a:t>
            </a:r>
            <a:r>
              <a:rPr lang="uk-UA" dirty="0" err="1"/>
              <a:t>solution</a:t>
            </a:r>
            <a:r>
              <a:rPr lang="uk-UA" dirty="0"/>
              <a:t> </a:t>
            </a:r>
            <a:r>
              <a:rPr lang="uk-UA" dirty="0" err="1"/>
              <a:t>of</a:t>
            </a:r>
            <a:r>
              <a:rPr lang="uk-UA" dirty="0"/>
              <a:t> FeCl3 </a:t>
            </a:r>
            <a:r>
              <a:rPr lang="uk-UA" dirty="0" err="1"/>
              <a:t>in</a:t>
            </a:r>
            <a:r>
              <a:rPr lang="uk-UA" dirty="0"/>
              <a:t> a </a:t>
            </a:r>
            <a:r>
              <a:rPr lang="uk-UA" dirty="0" err="1"/>
              <a:t>porcelain</a:t>
            </a:r>
            <a:r>
              <a:rPr lang="uk-UA" dirty="0"/>
              <a:t> </a:t>
            </a:r>
            <a:r>
              <a:rPr lang="uk-UA" dirty="0" err="1"/>
              <a:t>cup</a:t>
            </a:r>
            <a:r>
              <a:rPr lang="uk-UA" dirty="0"/>
              <a:t>, carmine-red, </a:t>
            </a:r>
            <a:r>
              <a:rPr lang="uk-UA" dirty="0" err="1"/>
              <a:t>violet</a:t>
            </a:r>
            <a:r>
              <a:rPr lang="uk-UA" dirty="0"/>
              <a:t>, </a:t>
            </a:r>
            <a:r>
              <a:rPr lang="uk-UA" dirty="0" err="1"/>
              <a:t>and</a:t>
            </a:r>
            <a:r>
              <a:rPr lang="uk-UA" dirty="0"/>
              <a:t> </a:t>
            </a:r>
            <a:r>
              <a:rPr lang="uk-UA" dirty="0" err="1"/>
              <a:t>green</a:t>
            </a:r>
            <a:r>
              <a:rPr lang="uk-UA" dirty="0"/>
              <a:t> </a:t>
            </a:r>
            <a:r>
              <a:rPr lang="uk-UA" dirty="0" err="1"/>
              <a:t>color</a:t>
            </a:r>
            <a:r>
              <a:rPr lang="uk-UA" dirty="0"/>
              <a:t> </a:t>
            </a:r>
            <a:r>
              <a:rPr lang="uk-UA" dirty="0" err="1"/>
              <a:t>appear</a:t>
            </a:r>
            <a:r>
              <a:rPr lang="uk-UA" dirty="0"/>
              <a:t> </a:t>
            </a:r>
            <a:r>
              <a:rPr lang="uk-UA" dirty="0" err="1"/>
              <a:t>simultaneously</a:t>
            </a:r>
            <a:r>
              <a:rPr lang="uk-UA" dirty="0"/>
              <a:t> </a:t>
            </a:r>
            <a:r>
              <a:rPr lang="uk-UA" dirty="0" err="1"/>
              <a:t>in</a:t>
            </a:r>
            <a:r>
              <a:rPr lang="uk-UA" dirty="0"/>
              <a:t> </a:t>
            </a:r>
            <a:r>
              <a:rPr lang="uk-UA" dirty="0" err="1"/>
              <a:t>different</a:t>
            </a:r>
            <a:r>
              <a:rPr lang="uk-UA" dirty="0"/>
              <a:t> </a:t>
            </a:r>
            <a:r>
              <a:rPr lang="uk-UA" dirty="0" err="1"/>
              <a:t>places</a:t>
            </a:r>
            <a:r>
              <a:rPr lang="uk-UA" dirty="0"/>
              <a:t>, </a:t>
            </a:r>
            <a:r>
              <a:rPr lang="uk-UA" dirty="0" err="1"/>
              <a:t>and</a:t>
            </a:r>
            <a:r>
              <a:rPr lang="uk-UA" dirty="0"/>
              <a:t> </a:t>
            </a:r>
            <a:r>
              <a:rPr lang="uk-UA" dirty="0" err="1"/>
              <a:t>when</a:t>
            </a:r>
            <a:r>
              <a:rPr lang="uk-UA" dirty="0"/>
              <a:t> </a:t>
            </a:r>
            <a:r>
              <a:rPr lang="uk-UA" dirty="0" err="1"/>
              <a:t>blue</a:t>
            </a:r>
            <a:r>
              <a:rPr lang="uk-UA" dirty="0"/>
              <a:t> </a:t>
            </a:r>
            <a:r>
              <a:rPr lang="uk-UA" dirty="0" err="1"/>
              <a:t>is</a:t>
            </a:r>
            <a:r>
              <a:rPr lang="uk-UA" dirty="0"/>
              <a:t> </a:t>
            </a:r>
            <a:r>
              <a:rPr lang="uk-UA" dirty="0" err="1"/>
              <a:t>added</a:t>
            </a:r>
            <a:r>
              <a:rPr lang="uk-UA" dirty="0"/>
              <a:t> </a:t>
            </a:r>
            <a:r>
              <a:rPr lang="uk-UA" dirty="0" err="1"/>
              <a:t>to</a:t>
            </a:r>
            <a:r>
              <a:rPr lang="uk-UA" dirty="0"/>
              <a:t> </a:t>
            </a:r>
            <a:r>
              <a:rPr lang="uk-UA" dirty="0" err="1"/>
              <a:t>the</a:t>
            </a:r>
            <a:r>
              <a:rPr lang="uk-UA" dirty="0"/>
              <a:t> </a:t>
            </a:r>
            <a:r>
              <a:rPr lang="uk-UA" dirty="0" err="1"/>
              <a:t>cooled</a:t>
            </a:r>
            <a:r>
              <a:rPr lang="uk-UA" dirty="0"/>
              <a:t> </a:t>
            </a:r>
            <a:r>
              <a:rPr lang="uk-UA" dirty="0" err="1"/>
              <a:t>residue</a:t>
            </a:r>
            <a:r>
              <a:rPr lang="uk-UA" dirty="0"/>
              <a:t> </a:t>
            </a:r>
            <a:r>
              <a:rPr lang="uk-UA" dirty="0" err="1"/>
              <a:t>of</a:t>
            </a:r>
            <a:r>
              <a:rPr lang="uk-UA" dirty="0"/>
              <a:t> </a:t>
            </a:r>
            <a:r>
              <a:rPr lang="uk-UA" dirty="0" err="1"/>
              <a:t>benzene</a:t>
            </a:r>
            <a:r>
              <a:rPr lang="uk-UA" dirty="0"/>
              <a:t>.</a:t>
            </a:r>
            <a:endParaRPr lang="ru-RU" dirty="0"/>
          </a:p>
          <a:p>
            <a:pPr lvl="0"/>
            <a:r>
              <a:rPr lang="uk-UA" dirty="0"/>
              <a:t>T. </a:t>
            </a:r>
            <a:r>
              <a:rPr lang="uk-UA" dirty="0" err="1"/>
              <a:t>pl</a:t>
            </a:r>
            <a:r>
              <a:rPr lang="uk-UA" dirty="0"/>
              <a:t>. 115-117 ° C.</a:t>
            </a:r>
            <a:endParaRPr lang="ru-RU" dirty="0"/>
          </a:p>
          <a:p>
            <a:pPr algn="just"/>
            <a:r>
              <a:rPr lang="uk-UA" b="1" dirty="0" err="1"/>
              <a:t>Quantitative</a:t>
            </a:r>
            <a:r>
              <a:rPr lang="uk-UA" b="1" dirty="0"/>
              <a:t> </a:t>
            </a:r>
            <a:r>
              <a:rPr lang="uk-UA" b="1" dirty="0" err="1"/>
              <a:t>definition</a:t>
            </a:r>
            <a:r>
              <a:rPr lang="uk-UA" b="1" dirty="0"/>
              <a:t>. </a:t>
            </a:r>
            <a:r>
              <a:rPr lang="uk-UA" dirty="0" err="1"/>
              <a:t>For</a:t>
            </a:r>
            <a:r>
              <a:rPr lang="uk-UA" dirty="0"/>
              <a:t> </a:t>
            </a:r>
            <a:r>
              <a:rPr lang="uk-UA" dirty="0" err="1"/>
              <a:t>the</a:t>
            </a:r>
            <a:r>
              <a:rPr lang="uk-UA" dirty="0"/>
              <a:t> </a:t>
            </a:r>
            <a:r>
              <a:rPr lang="uk-UA" dirty="0" err="1"/>
              <a:t>substance</a:t>
            </a:r>
            <a:r>
              <a:rPr lang="uk-UA" dirty="0"/>
              <a:t> AND </a:t>
            </a:r>
            <a:r>
              <a:rPr lang="uk-UA" dirty="0" err="1"/>
              <a:t>does</a:t>
            </a:r>
            <a:r>
              <a:rPr lang="uk-UA" dirty="0"/>
              <a:t> </a:t>
            </a:r>
            <a:r>
              <a:rPr lang="uk-UA" dirty="0" err="1"/>
              <a:t>not</a:t>
            </a:r>
            <a:r>
              <a:rPr lang="uk-UA" dirty="0"/>
              <a:t> </a:t>
            </a:r>
            <a:r>
              <a:rPr lang="uk-UA" dirty="0" err="1"/>
              <a:t>provide</a:t>
            </a:r>
            <a:r>
              <a:rPr lang="uk-UA" dirty="0"/>
              <a:t> a </a:t>
            </a:r>
            <a:r>
              <a:rPr lang="uk-UA" dirty="0" err="1"/>
              <a:t>quantitative</a:t>
            </a:r>
            <a:r>
              <a:rPr lang="uk-UA" dirty="0"/>
              <a:t> </a:t>
            </a:r>
            <a:r>
              <a:rPr lang="uk-UA" dirty="0" err="1"/>
              <a:t>determination</a:t>
            </a:r>
            <a:r>
              <a:rPr lang="uk-UA" dirty="0"/>
              <a:t>. </a:t>
            </a:r>
            <a:r>
              <a:rPr lang="uk-UA" dirty="0" err="1"/>
              <a:t>The</a:t>
            </a:r>
            <a:r>
              <a:rPr lang="uk-UA" dirty="0"/>
              <a:t> TG </a:t>
            </a:r>
            <a:r>
              <a:rPr lang="uk-UA" dirty="0" err="1"/>
              <a:t>content</a:t>
            </a:r>
            <a:r>
              <a:rPr lang="uk-UA" dirty="0"/>
              <a:t> </a:t>
            </a:r>
            <a:r>
              <a:rPr lang="uk-UA" dirty="0" err="1"/>
              <a:t>can</a:t>
            </a:r>
            <a:r>
              <a:rPr lang="uk-UA" dirty="0"/>
              <a:t> </a:t>
            </a:r>
            <a:r>
              <a:rPr lang="uk-UA" dirty="0" err="1"/>
              <a:t>be</a:t>
            </a:r>
            <a:r>
              <a:rPr lang="uk-UA" dirty="0"/>
              <a:t> </a:t>
            </a:r>
            <a:r>
              <a:rPr lang="uk-UA" dirty="0" err="1"/>
              <a:t>determined</a:t>
            </a:r>
            <a:r>
              <a:rPr lang="uk-UA" dirty="0"/>
              <a:t> </a:t>
            </a:r>
            <a:r>
              <a:rPr lang="uk-UA" dirty="0" err="1"/>
              <a:t>by</a:t>
            </a:r>
            <a:r>
              <a:rPr lang="uk-UA" dirty="0"/>
              <a:t> </a:t>
            </a:r>
            <a:r>
              <a:rPr lang="uk-UA" dirty="0" err="1"/>
              <a:t>colorimetric</a:t>
            </a:r>
            <a:r>
              <a:rPr lang="uk-UA" dirty="0"/>
              <a:t> </a:t>
            </a:r>
            <a:r>
              <a:rPr lang="uk-UA" dirty="0" err="1"/>
              <a:t>method</a:t>
            </a:r>
            <a:r>
              <a:rPr lang="uk-UA" dirty="0"/>
              <a:t>, </a:t>
            </a:r>
            <a:r>
              <a:rPr lang="uk-UA" dirty="0" err="1"/>
              <a:t>which</a:t>
            </a:r>
            <a:r>
              <a:rPr lang="uk-UA" dirty="0"/>
              <a:t> </a:t>
            </a:r>
            <a:r>
              <a:rPr lang="uk-UA" dirty="0" err="1"/>
              <a:t>is</a:t>
            </a:r>
            <a:r>
              <a:rPr lang="uk-UA" dirty="0"/>
              <a:t> </a:t>
            </a:r>
            <a:r>
              <a:rPr lang="uk-UA" dirty="0" err="1"/>
              <a:t>based</a:t>
            </a:r>
            <a:r>
              <a:rPr lang="uk-UA" dirty="0"/>
              <a:t> </a:t>
            </a:r>
            <a:r>
              <a:rPr lang="uk-UA" dirty="0" err="1"/>
              <a:t>on</a:t>
            </a:r>
            <a:r>
              <a:rPr lang="uk-UA" dirty="0"/>
              <a:t> </a:t>
            </a:r>
            <a:r>
              <a:rPr lang="uk-UA" dirty="0" err="1"/>
              <a:t>the</a:t>
            </a:r>
            <a:r>
              <a:rPr lang="uk-UA" dirty="0"/>
              <a:t> </a:t>
            </a:r>
            <a:r>
              <a:rPr lang="uk-UA" dirty="0" err="1"/>
              <a:t>reduction</a:t>
            </a:r>
            <a:r>
              <a:rPr lang="uk-UA" dirty="0"/>
              <a:t> </a:t>
            </a:r>
            <a:r>
              <a:rPr lang="uk-UA" dirty="0" err="1"/>
              <a:t>of</a:t>
            </a:r>
            <a:r>
              <a:rPr lang="uk-UA" dirty="0"/>
              <a:t> </a:t>
            </a:r>
            <a:r>
              <a:rPr lang="uk-UA" dirty="0" err="1"/>
              <a:t>phosphoric</a:t>
            </a:r>
            <a:r>
              <a:rPr lang="uk-UA" dirty="0"/>
              <a:t> </a:t>
            </a:r>
            <a:r>
              <a:rPr lang="uk-UA" dirty="0" err="1"/>
              <a:t>tungstic</a:t>
            </a:r>
            <a:r>
              <a:rPr lang="uk-UA" dirty="0"/>
              <a:t> </a:t>
            </a:r>
            <a:r>
              <a:rPr lang="uk-UA" dirty="0" err="1"/>
              <a:t>acid</a:t>
            </a:r>
            <a:r>
              <a:rPr lang="uk-UA" dirty="0"/>
              <a:t>.</a:t>
            </a:r>
            <a:endParaRPr lang="ru-RU" dirty="0"/>
          </a:p>
          <a:p>
            <a:r>
              <a:rPr lang="uk-UA" b="1" dirty="0" err="1"/>
              <a:t>Storage</a:t>
            </a:r>
            <a:r>
              <a:rPr lang="uk-UA" b="1" dirty="0"/>
              <a:t>.</a:t>
            </a:r>
            <a:r>
              <a:rPr lang="uk-UA" dirty="0"/>
              <a:t> </a:t>
            </a:r>
            <a:r>
              <a:rPr lang="uk-UA" dirty="0" err="1"/>
              <a:t>In</a:t>
            </a:r>
            <a:r>
              <a:rPr lang="uk-UA" dirty="0"/>
              <a:t> a well-</a:t>
            </a:r>
            <a:r>
              <a:rPr lang="uk-UA" dirty="0" err="1"/>
              <a:t>sealed</a:t>
            </a:r>
            <a:r>
              <a:rPr lang="uk-UA" dirty="0"/>
              <a:t> </a:t>
            </a:r>
            <a:r>
              <a:rPr lang="uk-UA" dirty="0" err="1"/>
              <a:t>container</a:t>
            </a:r>
            <a:r>
              <a:rPr lang="uk-UA" dirty="0"/>
              <a:t>.</a:t>
            </a:r>
            <a:endParaRPr lang="ru-RU" dirty="0"/>
          </a:p>
          <a:p>
            <a:r>
              <a:rPr lang="uk-UA" b="1" dirty="0" err="1"/>
              <a:t>Application</a:t>
            </a:r>
            <a:r>
              <a:rPr lang="uk-UA" b="1" dirty="0"/>
              <a:t>. </a:t>
            </a:r>
            <a:r>
              <a:rPr lang="uk-UA" dirty="0" err="1"/>
              <a:t>In</a:t>
            </a:r>
            <a:r>
              <a:rPr lang="uk-UA" dirty="0"/>
              <a:t> </a:t>
            </a:r>
            <a:r>
              <a:rPr lang="uk-UA" dirty="0" err="1"/>
              <a:t>chronic</a:t>
            </a:r>
            <a:r>
              <a:rPr lang="uk-UA" dirty="0"/>
              <a:t> </a:t>
            </a:r>
            <a:r>
              <a:rPr lang="uk-UA" dirty="0" err="1"/>
              <a:t>bronchitis</a:t>
            </a:r>
            <a:r>
              <a:rPr lang="uk-UA" dirty="0"/>
              <a:t> </a:t>
            </a:r>
            <a:r>
              <a:rPr lang="uk-UA" dirty="0" err="1"/>
              <a:t>as</a:t>
            </a:r>
            <a:r>
              <a:rPr lang="uk-UA" dirty="0"/>
              <a:t> </a:t>
            </a:r>
            <a:r>
              <a:rPr lang="uk-UA" dirty="0" err="1"/>
              <a:t>an</a:t>
            </a:r>
            <a:r>
              <a:rPr lang="uk-UA" dirty="0"/>
              <a:t> </a:t>
            </a:r>
            <a:r>
              <a:rPr lang="uk-UA" dirty="0" err="1"/>
              <a:t>expectorant</a:t>
            </a:r>
            <a:r>
              <a:rPr lang="uk-UA" dirty="0"/>
              <a:t>.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571480"/>
            <a:ext cx="8229600" cy="5072098"/>
          </a:xfrm>
        </p:spPr>
        <p:txBody>
          <a:bodyPr>
            <a:normAutofit lnSpcReduction="10000"/>
          </a:bodyPr>
          <a:lstStyle/>
          <a:p>
            <a:pPr algn="ctr"/>
            <a:r>
              <a:rPr lang="uk-UA" b="1" dirty="0" err="1" smtClean="0"/>
              <a:t>Question</a:t>
            </a:r>
            <a:r>
              <a:rPr lang="en-US" b="1" dirty="0" smtClean="0"/>
              <a:t>s</a:t>
            </a:r>
            <a:r>
              <a:rPr lang="uk-UA" b="1" dirty="0" smtClean="0"/>
              <a:t>:</a:t>
            </a:r>
          </a:p>
          <a:p>
            <a:pPr algn="ctr"/>
            <a:endParaRPr lang="ru-RU" b="1" dirty="0"/>
          </a:p>
          <a:p>
            <a:pPr lvl="0"/>
            <a:r>
              <a:rPr lang="uk-UA" dirty="0" err="1"/>
              <a:t>Drugs</a:t>
            </a:r>
            <a:r>
              <a:rPr lang="uk-UA" dirty="0"/>
              <a:t> </a:t>
            </a:r>
            <a:r>
              <a:rPr lang="uk-UA" dirty="0" err="1"/>
              <a:t>for</a:t>
            </a:r>
            <a:r>
              <a:rPr lang="uk-UA" dirty="0"/>
              <a:t> </a:t>
            </a:r>
            <a:r>
              <a:rPr lang="uk-UA" dirty="0" err="1"/>
              <a:t>local</a:t>
            </a:r>
            <a:r>
              <a:rPr lang="uk-UA" dirty="0"/>
              <a:t> </a:t>
            </a:r>
            <a:r>
              <a:rPr lang="uk-UA" dirty="0" err="1"/>
              <a:t>anesthesia</a:t>
            </a:r>
            <a:r>
              <a:rPr lang="uk-UA" dirty="0"/>
              <a:t>.</a:t>
            </a:r>
            <a:endParaRPr lang="ru-RU" dirty="0"/>
          </a:p>
          <a:p>
            <a:pPr lvl="0"/>
            <a:r>
              <a:rPr lang="uk-UA" dirty="0" err="1"/>
              <a:t>Analysis</a:t>
            </a:r>
            <a:r>
              <a:rPr lang="uk-UA" dirty="0"/>
              <a:t> </a:t>
            </a:r>
            <a:r>
              <a:rPr lang="uk-UA" dirty="0" err="1"/>
              <a:t>of</a:t>
            </a:r>
            <a:r>
              <a:rPr lang="uk-UA" dirty="0"/>
              <a:t> </a:t>
            </a:r>
            <a:r>
              <a:rPr lang="uk-UA" dirty="0" err="1"/>
              <a:t>antacids</a:t>
            </a:r>
            <a:r>
              <a:rPr lang="uk-UA" dirty="0"/>
              <a:t>, </a:t>
            </a:r>
            <a:r>
              <a:rPr lang="uk-UA" dirty="0" err="1"/>
              <a:t>envelopes</a:t>
            </a:r>
            <a:r>
              <a:rPr lang="uk-UA" dirty="0"/>
              <a:t> </a:t>
            </a:r>
            <a:r>
              <a:rPr lang="uk-UA" dirty="0" err="1"/>
              <a:t>and</a:t>
            </a:r>
            <a:r>
              <a:rPr lang="uk-UA" dirty="0"/>
              <a:t> </a:t>
            </a:r>
            <a:r>
              <a:rPr lang="uk-UA" dirty="0" err="1"/>
              <a:t>astringents</a:t>
            </a:r>
            <a:r>
              <a:rPr lang="uk-UA" dirty="0"/>
              <a:t>.</a:t>
            </a:r>
            <a:endParaRPr lang="ru-RU" dirty="0"/>
          </a:p>
          <a:p>
            <a:pPr lvl="0"/>
            <a:r>
              <a:rPr lang="uk-UA" dirty="0" err="1"/>
              <a:t>Adsorbents</a:t>
            </a:r>
            <a:r>
              <a:rPr lang="uk-UA" dirty="0"/>
              <a:t>.</a:t>
            </a:r>
            <a:endParaRPr lang="ru-RU" dirty="0"/>
          </a:p>
          <a:p>
            <a:pPr lvl="0"/>
            <a:r>
              <a:rPr lang="uk-UA" dirty="0" err="1"/>
              <a:t>Antitussives</a:t>
            </a:r>
            <a:r>
              <a:rPr lang="uk-UA" dirty="0"/>
              <a:t> </a:t>
            </a:r>
            <a:r>
              <a:rPr lang="uk-UA" dirty="0" err="1"/>
              <a:t>of</a:t>
            </a:r>
            <a:r>
              <a:rPr lang="uk-UA" dirty="0"/>
              <a:t> </a:t>
            </a:r>
            <a:r>
              <a:rPr lang="uk-UA" dirty="0" err="1"/>
              <a:t>peripheral</a:t>
            </a:r>
            <a:r>
              <a:rPr lang="uk-UA" dirty="0"/>
              <a:t> </a:t>
            </a:r>
            <a:r>
              <a:rPr lang="uk-UA" dirty="0" err="1"/>
              <a:t>action</a:t>
            </a:r>
            <a:r>
              <a:rPr lang="uk-UA" dirty="0"/>
              <a:t>.</a:t>
            </a:r>
            <a:endParaRPr lang="ru-RU" dirty="0"/>
          </a:p>
          <a:p>
            <a:pPr lvl="0"/>
            <a:r>
              <a:rPr lang="uk-UA" dirty="0" err="1"/>
              <a:t>Expectorants</a:t>
            </a:r>
            <a:r>
              <a:rPr lang="uk-UA" dirty="0"/>
              <a:t>.</a:t>
            </a:r>
            <a:endParaRPr lang="ru-RU" dirty="0"/>
          </a:p>
          <a:p>
            <a:pPr lvl="0"/>
            <a:r>
              <a:rPr lang="uk-UA" dirty="0" err="1"/>
              <a:t>Irritants</a:t>
            </a:r>
            <a:r>
              <a:rPr lang="uk-UA" dirty="0"/>
              <a:t>.</a:t>
            </a:r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857232"/>
            <a:ext cx="8229600" cy="4525963"/>
          </a:xfrm>
        </p:spPr>
        <p:txBody>
          <a:bodyPr/>
          <a:lstStyle/>
          <a:p>
            <a:pPr lvl="0" algn="ctr">
              <a:buNone/>
            </a:pPr>
            <a:r>
              <a:rPr lang="en-US" b="1" dirty="0" smtClean="0"/>
              <a:t>Literature</a:t>
            </a:r>
            <a:r>
              <a:rPr lang="ru-RU" b="1" dirty="0" smtClean="0"/>
              <a:t>:</a:t>
            </a:r>
            <a:endParaRPr lang="en-US" b="1" dirty="0" smtClean="0"/>
          </a:p>
          <a:p>
            <a:pPr lvl="0"/>
            <a:r>
              <a:rPr lang="en-US" dirty="0" smtClean="0"/>
              <a:t>Pharmaceutical </a:t>
            </a:r>
            <a:r>
              <a:rPr lang="en-US" dirty="0"/>
              <a:t>chemistry/ Lectures for English-speaking students/ V.A. </a:t>
            </a:r>
            <a:r>
              <a:rPr lang="en-US" dirty="0" err="1"/>
              <a:t>Georgiyants</a:t>
            </a:r>
            <a:r>
              <a:rPr lang="en-US" dirty="0"/>
              <a:t>, P.O. </a:t>
            </a:r>
            <a:r>
              <a:rPr lang="en-US" dirty="0" err="1"/>
              <a:t>Bezugly</a:t>
            </a:r>
            <a:r>
              <a:rPr lang="en-US" dirty="0"/>
              <a:t>, G.O. </a:t>
            </a:r>
            <a:r>
              <a:rPr lang="en-US" dirty="0" err="1"/>
              <a:t>Burian</a:t>
            </a:r>
            <a:r>
              <a:rPr lang="en-US" dirty="0"/>
              <a:t>. – </a:t>
            </a:r>
            <a:r>
              <a:rPr lang="en-US" dirty="0" err="1"/>
              <a:t>Kharkiv</a:t>
            </a:r>
            <a:r>
              <a:rPr lang="en-US" dirty="0"/>
              <a:t>: </a:t>
            </a:r>
            <a:r>
              <a:rPr lang="en-US" dirty="0" err="1"/>
              <a:t>NUPh</a:t>
            </a:r>
            <a:r>
              <a:rPr lang="en-US" dirty="0"/>
              <a:t> ; Original, 2013. – 576 p.</a:t>
            </a:r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1230</Words>
  <Application>Microsoft Office PowerPoint</Application>
  <PresentationFormat>Экран (4:3)</PresentationFormat>
  <Paragraphs>235</Paragraphs>
  <Slides>29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Тема Office</vt:lpstr>
      <vt:lpstr>Lecture 1  "Drugs that affect the afferent nervous system. Characteristics, classification, relationship between structure and pharmacological action, mechanism of action, methods of production, methods of analysis, application in medicine "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1.  "Drugs that affect the afferent nervous system. Characteristics, classification, relationship between structure and pharmacological action, mechanism of action, methods of production, methods of analysis, application in medicine "</dc:title>
  <dc:creator>User</dc:creator>
  <cp:lastModifiedBy>User</cp:lastModifiedBy>
  <cp:revision>10</cp:revision>
  <dcterms:created xsi:type="dcterms:W3CDTF">2020-06-01T14:41:59Z</dcterms:created>
  <dcterms:modified xsi:type="dcterms:W3CDTF">2020-06-01T15:31:11Z</dcterms:modified>
</cp:coreProperties>
</file>