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6" r:id="rId6"/>
    <p:sldId id="265" r:id="rId7"/>
    <p:sldId id="264" r:id="rId8"/>
    <p:sldId id="263" r:id="rId9"/>
    <p:sldId id="262" r:id="rId10"/>
    <p:sldId id="271" r:id="rId11"/>
    <p:sldId id="270" r:id="rId12"/>
    <p:sldId id="269" r:id="rId13"/>
    <p:sldId id="268" r:id="rId14"/>
    <p:sldId id="267" r:id="rId15"/>
    <p:sldId id="261" r:id="rId16"/>
    <p:sldId id="272" r:id="rId17"/>
    <p:sldId id="277" r:id="rId18"/>
    <p:sldId id="276" r:id="rId19"/>
    <p:sldId id="275" r:id="rId20"/>
    <p:sldId id="274" r:id="rId21"/>
    <p:sldId id="281" r:id="rId22"/>
    <p:sldId id="282" r:id="rId23"/>
    <p:sldId id="279" r:id="rId24"/>
    <p:sldId id="285" r:id="rId25"/>
    <p:sldId id="284" r:id="rId26"/>
    <p:sldId id="286" r:id="rId27"/>
    <p:sldId id="287" r:id="rId28"/>
    <p:sldId id="288" r:id="rId29"/>
    <p:sldId id="289" r:id="rId30"/>
    <p:sldId id="283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43C22-B70F-4585-8318-4BF03FCA00D3}" type="datetimeFigureOut">
              <a:rPr lang="uk-UA" smtClean="0"/>
              <a:t>21.10.2020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B273E-CEB3-43F7-A2DF-810698F55E18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B273E-CEB3-43F7-A2DF-810698F55E18}" type="slidenum">
              <a:rPr lang="uk-UA" smtClean="0"/>
              <a:t>12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47778-51B2-42BB-847F-9E5E34B6AA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378BF-4B91-461B-A469-378CA8CE1C5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6FFB5-726A-4A8F-8BB8-47B95C84A7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AA2303-CEB1-4970-B9D7-1BDF25316B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26BED-ADAA-4B3D-BABB-6A78C4AFA5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D1BE78-87C9-4ECC-BEF9-2FBC4895FB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54094A-B912-416D-A78A-BC4F1F19FF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43519-F54F-4592-90FF-D2AA21EC84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CD822-5B12-4DDB-AE02-E148AD035E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D35EC-3DBC-4E59-BC68-C8BE6C3DB7D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690D8-115F-48F2-8EB1-07B22580FE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100000">
              <a:srgbClr val="FFCC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D641AB4-ECBD-4033-AC8C-DC7A1B5C901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547664" y="1484784"/>
            <a:ext cx="6400800" cy="1752600"/>
          </a:xfrm>
        </p:spPr>
        <p:txBody>
          <a:bodyPr/>
          <a:lstStyle/>
          <a:p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Lecture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№ 4 </a:t>
            </a:r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antagonists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Antioxidants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affect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renin-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angiotensin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Hypo-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hypertensive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Characteristics, classification, relationship between structure and pharmacological action, mechanism of action, methods of production, methods of analysis, application in medicine "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547664" y="260648"/>
            <a:ext cx="6400800" cy="1752600"/>
          </a:xfrm>
        </p:spPr>
        <p:txBody>
          <a:bodyPr/>
          <a:lstStyle/>
          <a:p>
            <a:r>
              <a:rPr lang="uk-UA" sz="1600" b="1" cap="all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1600" b="1" cap="all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cap="all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antagonists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600" b="1" cap="all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i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16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i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antagonists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channels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en-US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Classification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generations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en-US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generation: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verapamil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nifedipine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diltiazem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Characteristics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relatively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short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duration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6.5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hours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algn="just"/>
            <a:r>
              <a:rPr lang="en-US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II generation: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amlodipine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lercanidipine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Characteristics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duration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36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hours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algn="just"/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Classification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chemical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structure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en-US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Diphenylalkylamine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derivatives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verapamil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Benzothiazepine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derivatives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diltiazem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</a:p>
          <a:p>
            <a:pPr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antianginal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antiarrhythmic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Dihydropyridine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derivatives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nifedipine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pPr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antianginal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836712"/>
            <a:ext cx="6400800" cy="1752600"/>
          </a:xfrm>
        </p:spPr>
        <p:txBody>
          <a:bodyPr/>
          <a:lstStyle/>
          <a:p>
            <a:r>
              <a:rPr lang="uk-UA" sz="2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Classification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Verapamil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Nifedipine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Diltiazem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Flunarizine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derivatives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affect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cerebral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circulation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Prenylamine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derivatives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antianginal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preparations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chemical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structure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indomethacin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β-blockers).</a:t>
            </a: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260648"/>
            <a:ext cx="6400800" cy="1752600"/>
          </a:xfrm>
        </p:spPr>
        <p:txBody>
          <a:bodyPr/>
          <a:lstStyle/>
          <a:p>
            <a:r>
              <a:rPr lang="ru-RU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Nifedipine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2000" b="1" dirty="0"/>
          </a:p>
          <a:p>
            <a:r>
              <a:rPr lang="uk-UA" sz="2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Blocking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called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"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slow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channels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slowing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down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ions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reducing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concentration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Synthesis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692696"/>
            <a:ext cx="1866900" cy="1371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005064"/>
            <a:ext cx="5257800" cy="17049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39552" y="404664"/>
            <a:ext cx="7704856" cy="1752600"/>
          </a:xfrm>
        </p:spPr>
        <p:txBody>
          <a:bodyPr/>
          <a:lstStyle/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Yellow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powder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practically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acetone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moderately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ethanol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171-175 ° C, IR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spectrum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TLC.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naphthylethylenediamine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hydrochloride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Quantitative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definition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Cerimetry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indicator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ferroin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Storage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dark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Antianginal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antiarrhythmic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Dilates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coronary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peripheral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arterial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vessels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negative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inotropic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myocardial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oxygen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antiarrhythmic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activity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suppress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heart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peripheral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vascular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resistance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lowers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blood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pressure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39552" y="692696"/>
            <a:ext cx="8064896" cy="1752600"/>
          </a:xfrm>
        </p:spPr>
        <p:txBody>
          <a:bodyPr/>
          <a:lstStyle/>
          <a:p>
            <a:r>
              <a:rPr lang="ru-RU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Verapamil</a:t>
            </a:r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hydrochloride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just"/>
            <a:endParaRPr lang="uk-UA" sz="16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1600" b="1" dirty="0"/>
          </a:p>
          <a:p>
            <a:pPr algn="just"/>
            <a:endParaRPr lang="uk-UA" sz="16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1600" b="1" dirty="0"/>
          </a:p>
          <a:p>
            <a:pPr algn="just"/>
            <a:r>
              <a:rPr lang="uk-UA" sz="16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potential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dependent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channels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disrupts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ions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particular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cardiomyocytes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vascular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concentration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blood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change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powder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moderately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ethanol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practically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insoluble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spectrum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chlorides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Quantitative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definition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non-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aqueous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anhydrous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acetic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presence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mercury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(II)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acetate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equivalence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determined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potentiometrically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Storage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well-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sealed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container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Antianginal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antiarrhythmic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endParaRPr lang="uk-UA" sz="16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1600" b="1" dirty="0"/>
          </a:p>
          <a:p>
            <a:pPr algn="just"/>
            <a:endParaRPr lang="uk-UA" sz="16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16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484784"/>
            <a:ext cx="2990850" cy="1371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39552" y="476672"/>
            <a:ext cx="7848872" cy="1752600"/>
          </a:xfrm>
        </p:spPr>
        <p:txBody>
          <a:bodyPr/>
          <a:lstStyle/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Amlodipine</a:t>
            </a:r>
            <a:endParaRPr lang="ru-RU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2000" b="1" dirty="0"/>
          </a:p>
          <a:p>
            <a:endParaRPr lang="ru-RU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2000" b="1" dirty="0"/>
          </a:p>
          <a:p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channel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transmembrane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ions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myocardium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blood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vessels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relaxing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vascular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powder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moderately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ethanol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Antianginal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268760"/>
            <a:ext cx="2295525" cy="1438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3568" y="260648"/>
            <a:ext cx="7704856" cy="1752600"/>
          </a:xfrm>
        </p:spPr>
        <p:txBody>
          <a:bodyPr/>
          <a:lstStyle/>
          <a:p>
            <a:r>
              <a:rPr lang="en-US" sz="2000" b="1" cap="all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Antioxidants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cap="all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Antioxidants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(Latin </a:t>
            </a:r>
            <a:r>
              <a:rPr lang="en-US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antioxydanta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&lt;Greek anti - against + oxy [</a:t>
            </a:r>
            <a:r>
              <a:rPr lang="en-US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genium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 - oxygen) - multifunctional compounds of various natures, capable of eliminating or inhibiting the free radical oxidation (BPO) of organic substances with monomolecular oxygen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16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16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16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Methionine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1600" b="1" dirty="0"/>
          </a:p>
          <a:p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lipotropic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promotes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synthesis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choline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phospholipids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participates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synthesis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adrenaline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activates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hormones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vitamins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enzymes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Synthesis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2000" dirty="0"/>
          </a:p>
          <a:p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2000" dirty="0"/>
          </a:p>
          <a:p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420888"/>
            <a:ext cx="1971675" cy="9048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5157192"/>
            <a:ext cx="4924425" cy="847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67544" y="332656"/>
            <a:ext cx="8064896" cy="1752600"/>
          </a:xfrm>
        </p:spPr>
        <p:txBody>
          <a:bodyPr/>
          <a:lstStyle/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powder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almost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colorless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96%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alcohol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practically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insoluble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rotation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IR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spectrum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TLC.</a:t>
            </a: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NaOH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sodium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nitroprusside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presence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glycine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dark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</a:p>
          <a:p>
            <a:pPr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just"/>
            <a:endParaRPr lang="uk-UA" sz="16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1600" dirty="0"/>
          </a:p>
          <a:p>
            <a:pPr algn="just"/>
            <a:endParaRPr lang="uk-UA" sz="16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pt-BR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Na2S </a:t>
            </a:r>
            <a:r>
              <a:rPr lang="pt-BR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 Na2 [Fe (CN) 5NO] </a:t>
            </a:r>
            <a:r>
              <a:rPr lang="uk-UA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pt-BR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Na4 [Fe (CN) 5NOS]. 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lvl="0"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Non-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pharmacopoeial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1" algn="just"/>
            <a:r>
              <a:rPr lang="uk-UA" sz="1600" dirty="0" err="1">
                <a:solidFill>
                  <a:schemeClr val="tx1"/>
                </a:solidFill>
                <a:latin typeface="+mn-lt"/>
              </a:rPr>
              <a:t>After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alkaline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hydrolysis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mixture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is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acidified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by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smell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hydrogen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sulfide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and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</a:rPr>
              <a:t>mercaptan</a:t>
            </a:r>
            <a:r>
              <a:rPr lang="uk-UA" sz="16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pPr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just"/>
            <a:r>
              <a:rPr lang="pt-BR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Na2S + CH3SNa + 2H2SO4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pt-BR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H2S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­</a:t>
            </a:r>
            <a:r>
              <a:rPr lang="pt-BR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CH3SH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­</a:t>
            </a:r>
            <a:r>
              <a:rPr lang="pt-BR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Na2SO4 + NaHSO4</a:t>
            </a:r>
            <a:r>
              <a:rPr lang="pt-BR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heating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ninhydrin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blue-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violet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uk-UA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988840"/>
            <a:ext cx="5010150" cy="9429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3568" y="1556792"/>
            <a:ext cx="7776864" cy="1752600"/>
          </a:xfrm>
        </p:spPr>
        <p:txBody>
          <a:bodyPr/>
          <a:lstStyle/>
          <a:p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Quantitative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definition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uk-UA" sz="2000" dirty="0"/>
          </a:p>
          <a:p>
            <a:pPr lvl="0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uk-UA" sz="2000" dirty="0"/>
          </a:p>
          <a:p>
            <a:pPr lvl="0" algn="just"/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uk-UA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Acidimetry</a:t>
            </a:r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aqueous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1.</a:t>
            </a:r>
          </a:p>
          <a:p>
            <a:pPr lvl="0" algn="just"/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</a:t>
            </a:r>
            <a:r>
              <a:rPr lang="uk-UA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Determination</a:t>
            </a:r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nitrogen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H2SO4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mineralization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lvl="0" algn="just"/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</a:t>
            </a:r>
            <a:r>
              <a:rPr lang="uk-UA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Alkalimetry</a:t>
            </a:r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Serensen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pPr lvl="0" algn="just"/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</a:t>
            </a:r>
            <a:r>
              <a:rPr lang="uk-UA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Iodometry</a:t>
            </a:r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phosphate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buffer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2.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Storage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well-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sealed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dark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glass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dark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prevention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toxic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lesions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liver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60648"/>
            <a:ext cx="3905250" cy="28003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67544" y="260648"/>
            <a:ext cx="8280920" cy="1752600"/>
          </a:xfrm>
        </p:spPr>
        <p:txBody>
          <a:bodyPr/>
          <a:lstStyle/>
          <a:p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Glutamic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belongs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neurotransmitter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amino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stimulate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transmission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excitation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synapses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central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nervous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powder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colorless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Easily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boiling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practically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acetic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acetone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96%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alcohol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rotation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IR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spectrum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TLC.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NaOH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formalin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phenolphthalein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pharmacopoeial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CuSO4 -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alkaline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complex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dark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</a:p>
          <a:p>
            <a:pPr algn="just"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692696"/>
            <a:ext cx="2428875" cy="7905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5589240"/>
            <a:ext cx="5124450" cy="1028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11560" y="188640"/>
            <a:ext cx="7992888" cy="1752600"/>
          </a:xfrm>
        </p:spPr>
        <p:txBody>
          <a:bodyPr/>
          <a:lstStyle/>
          <a:p>
            <a:pPr lvl="0"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pharmacopoeial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fusion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resorcinol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concentrated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H2SO4,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melt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adding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ammonia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red-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violet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green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fluorescence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appears</a:t>
            </a:r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Quantitative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definition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uk-UA" sz="2000" dirty="0"/>
          </a:p>
          <a:p>
            <a:pPr lvl="0"/>
            <a:r>
              <a:rPr lang="uk-UA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Alkalimetry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indicator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thymol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bromine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1:</a:t>
            </a:r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/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628800"/>
            <a:ext cx="5210175" cy="3162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5085184"/>
            <a:ext cx="3371850" cy="15335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23528" y="260648"/>
            <a:ext cx="8496944" cy="1752600"/>
          </a:xfrm>
        </p:spPr>
        <p:txBody>
          <a:bodyPr/>
          <a:lstStyle/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Determination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nitrogen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H2SO4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mineralization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Alkalimetry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Serensen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s = 1/2.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Storage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well-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sealed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container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CNS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epilepsy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psychosis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reactive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pediatrics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mental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retardation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various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etiologies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cerebral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palsy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Down's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Glycine</a:t>
            </a:r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2000" b="1" dirty="0"/>
          </a:p>
          <a:p>
            <a:pPr algn="just"/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2000" b="1" dirty="0"/>
          </a:p>
          <a:p>
            <a:pPr algn="just"/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It is a neurotransmitter of the inhibitory type of action and a regulator of metabolic processes in the central nervous system. 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429000"/>
            <a:ext cx="1209675" cy="952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16632"/>
            <a:ext cx="8208912" cy="175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Synthesis</a:t>
            </a:r>
            <a:r>
              <a:rPr lang="uk-UA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>
              <a:lnSpc>
                <a:spcPct val="80000"/>
              </a:lnSpc>
            </a:pPr>
            <a:endParaRPr lang="uk-UA" sz="2000" b="1" dirty="0"/>
          </a:p>
          <a:p>
            <a:pPr>
              <a:lnSpc>
                <a:spcPct val="80000"/>
              </a:lnSpc>
            </a:pPr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uk-UA" sz="2000" b="1" dirty="0"/>
          </a:p>
          <a:p>
            <a:pPr>
              <a:lnSpc>
                <a:spcPct val="80000"/>
              </a:lnSpc>
            </a:pPr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uk-UA" sz="2000" b="1" dirty="0"/>
          </a:p>
          <a:p>
            <a:pPr>
              <a:lnSpc>
                <a:spcPct val="80000"/>
              </a:lnSpc>
            </a:pPr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uk-UA" sz="2000" b="1" dirty="0"/>
          </a:p>
          <a:p>
            <a:pPr>
              <a:lnSpc>
                <a:spcPct val="80000"/>
              </a:lnSpc>
            </a:pPr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uk-UA" sz="2000" b="1" dirty="0"/>
          </a:p>
          <a:p>
            <a:pPr>
              <a:lnSpc>
                <a:spcPct val="80000"/>
              </a:lnSpc>
            </a:pPr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crystalline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powder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sparingly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96%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alcohol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practically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insoluble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spectrum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TLC.</a:t>
            </a: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NaClO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HCl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resorcinol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®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purple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greenish-yellow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fluorescence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®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oranges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®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yellow.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Quantitative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definition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Acidimetry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non-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aqueous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medium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potentiometric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equivalence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1:</a:t>
            </a:r>
          </a:p>
          <a:p>
            <a:pPr algn="just"/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H2NCH2COOH + HClO4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[H3 + NCH2COOH] ClO4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Functional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nervous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ischemic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stroke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cerebrovascular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disorders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adjunct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alcoholism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>
              <a:lnSpc>
                <a:spcPct val="80000"/>
              </a:lnSpc>
            </a:pP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>
              <a:lnSpc>
                <a:spcPct val="80000"/>
              </a:lnSpc>
            </a:pPr>
            <a:endParaRPr lang="ru-RU" sz="16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76672"/>
            <a:ext cx="3648075" cy="2924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899592" y="332656"/>
            <a:ext cx="7488832" cy="1752600"/>
          </a:xfrm>
        </p:spPr>
        <p:txBody>
          <a:bodyPr/>
          <a:lstStyle/>
          <a:p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Angiotensin-converting </a:t>
            </a:r>
            <a:r>
              <a:rPr lang="uk-UA" sz="1600" i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enzyme</a:t>
            </a:r>
            <a:r>
              <a:rPr lang="uk-UA" sz="16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i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inhibitors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(ACE) </a:t>
            </a:r>
          </a:p>
          <a:p>
            <a:pPr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just"/>
            <a:r>
              <a:rPr lang="uk-UA" sz="1600" i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16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often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classified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chemical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structure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blood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pressure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various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Classification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According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effectiveness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importance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hypertension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large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number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divided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auxiliary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lvl="0"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β-blockers.</a:t>
            </a: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channel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blockers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lvl="0" algn="just"/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Angiotensin-converting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enzyme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(ACE)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inhibitors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angiotensin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II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receptor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blockers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Diuretics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11560" y="332656"/>
            <a:ext cx="7776864" cy="1752600"/>
          </a:xfrm>
        </p:spPr>
        <p:txBody>
          <a:bodyPr/>
          <a:lstStyle/>
          <a:p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Captopril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2000" b="1" dirty="0"/>
          </a:p>
          <a:p>
            <a:pPr algn="just"/>
            <a:r>
              <a:rPr lang="uk-UA" sz="2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ACE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prevents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conversion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angiotensin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angiotensin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II,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vasoconstrictor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Synthesis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836712"/>
            <a:ext cx="1552575" cy="1162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3645024"/>
            <a:ext cx="4409678" cy="223224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67544" y="332656"/>
            <a:ext cx="8208912" cy="1752600"/>
          </a:xfrm>
        </p:spPr>
        <p:txBody>
          <a:bodyPr/>
          <a:lstStyle/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almost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powder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easily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methylene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chloride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methanol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dilute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alkali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., IR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spectrum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TLC,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decolorization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iodine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Quantitative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definition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iodometric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potentiometric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fixation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equivalence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just"/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2000" b="1" dirty="0"/>
          </a:p>
          <a:p>
            <a:pPr algn="just"/>
            <a:r>
              <a:rPr lang="uk-UA" sz="2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Storage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tightly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container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hypertension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congestive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heart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failure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myocardial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infarction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prevent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failure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diabetic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nephropathy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chronic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kidney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hypertension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501008"/>
            <a:ext cx="5638800" cy="12763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95536" y="188640"/>
            <a:ext cx="8208912" cy="1752600"/>
          </a:xfrm>
        </p:spPr>
        <p:txBody>
          <a:bodyPr/>
          <a:lstStyle/>
          <a:p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Enalapril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maleate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2000" b="1" dirty="0"/>
          </a:p>
          <a:p>
            <a:pPr algn="just"/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oral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administration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rapidly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absorbed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transformed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hydrolysis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metabolite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enalaprilat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highly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ACE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inhibitor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Enalaprilat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conversion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angiotensin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angiotensin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II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breakdown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bradykinin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Synthesis</a:t>
            </a:r>
            <a:r>
              <a:rPr lang="uk-UA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uk-UA" sz="18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1800" b="1" dirty="0"/>
          </a:p>
          <a:p>
            <a:endParaRPr lang="uk-UA" sz="18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uk-UA" sz="1800" b="1" dirty="0"/>
          </a:p>
          <a:p>
            <a:pPr algn="just"/>
            <a:r>
              <a:rPr lang="uk-UA"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almost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crystalline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powder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slightly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methanol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ethanol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arterial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hypertension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heart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failure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prevention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clinically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severe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heart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failure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asymptomatic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left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ventricular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dysfunction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just"/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2000" b="1" dirty="0"/>
          </a:p>
          <a:p>
            <a:pPr algn="just"/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692696"/>
            <a:ext cx="2390775" cy="15049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645024"/>
            <a:ext cx="6096000" cy="1219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39552" y="332656"/>
            <a:ext cx="8208912" cy="1752600"/>
          </a:xfrm>
        </p:spPr>
        <p:txBody>
          <a:bodyPr/>
          <a:lstStyle/>
          <a:p>
            <a:pPr algn="just"/>
            <a:r>
              <a:rPr lang="uk-UA" sz="1600" b="1" cap="all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Antispasmodics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Antispasmodics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Latin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spasmolytica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&lt;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Latin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spasmus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spasm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convulsions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Greek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lysis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decomposition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dissolution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-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eliminate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spasms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internal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frequency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spastic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contractions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Classification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myotropic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pPr lvl="0"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neurotropic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Myotropic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antispasmodics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directly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affecting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biochemical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Neurotropic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antispasmodics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antispasmodic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disrupting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transmission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nerve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impulses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autonomic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ganglia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autonomic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nerves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stimulate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</a:t>
            </a:r>
            <a:r>
              <a:rPr lang="uk-UA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Papaverine</a:t>
            </a:r>
            <a:r>
              <a:rPr lang="uk-UA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hydrochloride</a:t>
            </a:r>
            <a:endParaRPr lang="uk-UA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>
              <a:lnSpc>
                <a:spcPct val="80000"/>
              </a:lnSpc>
            </a:pPr>
            <a:endParaRPr lang="ru-RU" sz="16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4653136"/>
            <a:ext cx="2990850" cy="1438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23528" y="404664"/>
            <a:ext cx="8352928" cy="1752600"/>
          </a:xfrm>
        </p:spPr>
        <p:txBody>
          <a:bodyPr/>
          <a:lstStyle/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enzyme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phosphodiesterase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promotes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intracellular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accumulation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cyclic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 ', 5'-adenosine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monophosphate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consequence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leads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violation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contractility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their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relaxation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spastic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conditions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powder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odorless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hygroscopic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taste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moderately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chloroform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ethanol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ru-RU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Identification</a:t>
            </a:r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UV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spectrum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NH4OH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precipitation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chlorides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 HNO3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.) →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yellow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heated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→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orange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porcelain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cup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H2SO4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.)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heating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→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purple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869160"/>
            <a:ext cx="4838700" cy="18097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23528" y="260648"/>
            <a:ext cx="8640960" cy="1752600"/>
          </a:xfrm>
        </p:spPr>
        <p:txBody>
          <a:bodyPr/>
          <a:lstStyle/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Quantitative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definition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Alkalimetry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mixture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alcohol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0.01 M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HCl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potentiometric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fixation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endpoint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1.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Acidimetry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aqueous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mercury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(II)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acetate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1.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Alkalimetry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aqueous-alcoholic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without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chloroform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1.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Spectrophotometry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dosage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Storage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well-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sealed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container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Application.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Antispasmodic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Spasms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peripheral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vessels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vessels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endarteritis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spasms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abdominal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cavity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bronchi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premedication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excipient</a:t>
            </a:r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Drotaverine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hydrochloride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(NO-SPA)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800600"/>
            <a:ext cx="3324225" cy="2057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79512" y="332656"/>
            <a:ext cx="8712968" cy="1752600"/>
          </a:xfrm>
        </p:spPr>
        <p:txBody>
          <a:bodyPr/>
          <a:lstStyle/>
          <a:p>
            <a:pPr algn="just"/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Drotaverine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hydrochloride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chemically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pharmacologically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similar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papaverine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stronger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longer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antispasmodic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activity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algn="just"/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Antispasmodic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drotaverine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stronger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papaverine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absorption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faster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complete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bound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plasma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proteins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advantage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drotaverine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unlike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papaverine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parenteral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administration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side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respiratory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stimulation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Bendazole</a:t>
            </a:r>
            <a:endParaRPr lang="uk-UA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just"/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content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causing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relax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synthesis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nucleic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proteins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stimulates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promotes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formation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antibodies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phagocytosis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interferon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synthesis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Activates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interneuronal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contacts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spinal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cord</a:t>
            </a:r>
            <a:r>
              <a:rPr lang="uk-UA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1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Synthesis</a:t>
            </a:r>
            <a:r>
              <a:rPr lang="uk-UA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708920"/>
            <a:ext cx="2162175" cy="723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4941168"/>
            <a:ext cx="3352800" cy="1676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51520" y="260648"/>
            <a:ext cx="8568952" cy="1752600"/>
          </a:xfrm>
        </p:spPr>
        <p:txBody>
          <a:bodyPr/>
          <a:lstStyle/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sometimes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grayish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yellowish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tinge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powder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bitter-salty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taste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Hygroscopic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Unlike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hydrochlorides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sparingly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easily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alcohol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sparingly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chloroform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acetone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practically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insoluble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ru-RU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Identification</a:t>
            </a:r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UV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spectrum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precipitation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ammonia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filtrates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determine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chlorides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endParaRPr lang="uk-UA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heterocyclic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nitrogen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atoms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iodine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precipitate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reddish-silvery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(≤ 25 ° C): </a:t>
            </a: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869160"/>
            <a:ext cx="2505075" cy="1590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6437" y="3028950"/>
            <a:ext cx="5191125" cy="800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88640"/>
            <a:ext cx="8568952" cy="1752600"/>
          </a:xfrm>
        </p:spPr>
        <p:txBody>
          <a:bodyPr/>
          <a:lstStyle/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alcoholic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(NO3) 2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chloroform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bendazole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ammonium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vanadate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concentrated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H2SO4.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chloroform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layer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gradually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turns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cherry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Cleanliness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test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impurity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o-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phenylenediamine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determined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FeCl3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should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appear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pink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Quantitative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definition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Acidimetry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non-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aqueous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mercury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(II)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acetate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1.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Thiocyanatometry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substituent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1:</a:t>
            </a:r>
          </a:p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92696"/>
            <a:ext cx="5200650" cy="876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4941168"/>
            <a:ext cx="5524500" cy="838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5877272"/>
            <a:ext cx="5829300" cy="762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76672"/>
            <a:ext cx="8496944" cy="1752600"/>
          </a:xfrm>
        </p:spPr>
        <p:txBody>
          <a:bodyPr/>
          <a:lstStyle/>
          <a:p>
            <a:pPr algn="just"/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AgNO3 + NH4SCN 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b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AgSCN+ </a:t>
            </a:r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NH4NO3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FeNH4 (SO4) 2 + 3NH4SCN 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 (SCN) 3 + 2 (NH4) 2SO4.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Argentometry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presence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acetone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CH3COONa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indicator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potassium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chromate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½.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Alkalimetry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bound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HCl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 = 1: 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uk-UA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2000" b="1" dirty="0"/>
          </a:p>
          <a:p>
            <a:pPr algn="just"/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Storage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container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moisture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/>
            <a:r>
              <a:rPr lang="uk-UA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uk-UA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Bendazole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synthetic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analogue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papaverine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Antispasmodic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spasms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blood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vessels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exacerbation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hypertension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hypertensive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crises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smooth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muscles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internal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spasms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pylorus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stomach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intestines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);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nervous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mainly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residual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polio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peripheral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paralysis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facial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nerve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polyneuritis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708920"/>
            <a:ext cx="3476625" cy="1647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87125" y="1592034"/>
            <a:ext cx="6400800" cy="1752600"/>
          </a:xfrm>
        </p:spPr>
        <p:txBody>
          <a:bodyPr/>
          <a:lstStyle/>
          <a:p>
            <a:pPr algn="just"/>
            <a:r>
              <a:rPr lang="ru-RU" sz="2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</a:t>
            </a:r>
            <a:r>
              <a: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lang="en-US" sz="20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uk-UA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Calcium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antagonists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Antioxidants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antihypertensive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just"/>
            <a:r>
              <a:rPr lang="uk-UA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Antispasmodics</a:t>
            </a:r>
            <a:r>
              <a:rPr lang="uk-UA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1068</Words>
  <Application>Microsoft Office PowerPoint</Application>
  <PresentationFormat>Экран (4:3)</PresentationFormat>
  <Paragraphs>321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Arial</vt:lpstr>
      <vt:lpstr>宋体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OGMU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e181279oov</dc:creator>
  <cp:lastModifiedBy>e271279ltv</cp:lastModifiedBy>
  <cp:revision>7</cp:revision>
  <dcterms:created xsi:type="dcterms:W3CDTF">2020-10-07T09:03:31Z</dcterms:created>
  <dcterms:modified xsi:type="dcterms:W3CDTF">2020-10-21T14:58:12Z</dcterms:modified>
</cp:coreProperties>
</file>