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8" r:id="rId2"/>
    <p:sldId id="259" r:id="rId3"/>
    <p:sldId id="260" r:id="rId4"/>
    <p:sldId id="261" r:id="rId5"/>
    <p:sldId id="262" r:id="rId6"/>
    <p:sldId id="266" r:id="rId7"/>
    <p:sldId id="267" r:id="rId8"/>
    <p:sldId id="268" r:id="rId9"/>
    <p:sldId id="269" r:id="rId10"/>
    <p:sldId id="270" r:id="rId11"/>
    <p:sldId id="271" r:id="rId12"/>
    <p:sldId id="272" r:id="rId13"/>
    <p:sldId id="273" r:id="rId14"/>
    <p:sldId id="274" r:id="rId15"/>
    <p:sldId id="275" r:id="rId16"/>
    <p:sldId id="277" r:id="rId17"/>
    <p:sldId id="278" r:id="rId18"/>
    <p:sldId id="279" r:id="rId19"/>
    <p:sldId id="280" r:id="rId20"/>
    <p:sldId id="281" r:id="rId21"/>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CC"/>
    <a:srgbClr val="99CC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uk-UA"/>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643C22-B70F-4585-8318-4BF03FCA00D3}" type="datetimeFigureOut">
              <a:rPr lang="uk-UA" smtClean="0"/>
              <a:pPr/>
              <a:t>04.11.2020</a:t>
            </a:fld>
            <a:endParaRPr lang="uk-UA"/>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uk-UA"/>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uk-UA"/>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9AB273E-CEB3-43F7-A2DF-810698F55E18}" type="slidenum">
              <a:rPr lang="uk-UA" smtClean="0"/>
              <a:pPr/>
              <a:t>‹#›</a:t>
            </a:fld>
            <a:endParaRPr lang="uk-UA"/>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uk-UA"/>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uk-UA"/>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AF747778-51B2-42BB-847F-9E5E34B6AA75}" type="slidenum">
              <a:rPr lang="ru-RU"/>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FC5378BF-4B91-461B-A469-378CA8CE1C55}" type="slidenum">
              <a:rPr lang="ru-RU"/>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uk-UA"/>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51F6FFB5-726A-4A8F-8BB8-47B95C84A750}" type="slidenum">
              <a:rPr lang="ru-RU"/>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C4AA2303-CEB1-4970-B9D7-1BDF25316BA2}" type="slidenum">
              <a:rPr lang="ru-RU"/>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uk-UA"/>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7" name="Дата 6"/>
          <p:cNvSpPr>
            <a:spLocks noGrp="1"/>
          </p:cNvSpPr>
          <p:nvPr>
            <p:ph type="dt" sz="half" idx="10"/>
          </p:nvPr>
        </p:nvSpPr>
        <p:spPr/>
        <p:txBody>
          <a:bodyPr/>
          <a:lstStyle>
            <a:lvl1pPr>
              <a:defRPr/>
            </a:lvl1pPr>
          </a:lstStyle>
          <a:p>
            <a:endParaRPr lang="ru-RU"/>
          </a:p>
        </p:txBody>
      </p:sp>
      <p:sp>
        <p:nvSpPr>
          <p:cNvPr id="8" name="Нижний колонтитул 7"/>
          <p:cNvSpPr>
            <a:spLocks noGrp="1"/>
          </p:cNvSpPr>
          <p:nvPr>
            <p:ph type="ftr" sz="quarter" idx="11"/>
          </p:nvPr>
        </p:nvSpPr>
        <p:spPr/>
        <p:txBody>
          <a:bodyPr/>
          <a:lstStyle>
            <a:lvl1pPr>
              <a:defRPr/>
            </a:lvl1pPr>
          </a:lstStyle>
          <a:p>
            <a:endParaRPr lang="ru-RU"/>
          </a:p>
        </p:txBody>
      </p:sp>
      <p:sp>
        <p:nvSpPr>
          <p:cNvPr id="9" name="Номер слайда 8"/>
          <p:cNvSpPr>
            <a:spLocks noGrp="1"/>
          </p:cNvSpPr>
          <p:nvPr>
            <p:ph type="sldNum" sz="quarter" idx="12"/>
          </p:nvPr>
        </p:nvSpPr>
        <p:spPr/>
        <p:txBody>
          <a:bodyPr/>
          <a:lstStyle>
            <a:lvl1pPr>
              <a:defRPr/>
            </a:lvl1pPr>
          </a:lstStyle>
          <a:p>
            <a:fld id="{FF526BED-ADAA-4B3D-BABB-6A78C4AFA554}" type="slidenum">
              <a:rPr lang="ru-RU"/>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Дата 2"/>
          <p:cNvSpPr>
            <a:spLocks noGrp="1"/>
          </p:cNvSpPr>
          <p:nvPr>
            <p:ph type="dt" sz="half" idx="10"/>
          </p:nvPr>
        </p:nvSpPr>
        <p:spPr/>
        <p:txBody>
          <a:bodyPr/>
          <a:lstStyle>
            <a:lvl1pPr>
              <a:defRPr/>
            </a:lvl1pPr>
          </a:lstStyle>
          <a:p>
            <a:endParaRPr lang="ru-RU"/>
          </a:p>
        </p:txBody>
      </p:sp>
      <p:sp>
        <p:nvSpPr>
          <p:cNvPr id="4" name="Нижний колонтитул 3"/>
          <p:cNvSpPr>
            <a:spLocks noGrp="1"/>
          </p:cNvSpPr>
          <p:nvPr>
            <p:ph type="ftr" sz="quarter" idx="11"/>
          </p:nvPr>
        </p:nvSpPr>
        <p:spPr/>
        <p:txBody>
          <a:bodyPr/>
          <a:lstStyle>
            <a:lvl1pPr>
              <a:defRPr/>
            </a:lvl1pPr>
          </a:lstStyle>
          <a:p>
            <a:endParaRPr lang="ru-RU"/>
          </a:p>
        </p:txBody>
      </p:sp>
      <p:sp>
        <p:nvSpPr>
          <p:cNvPr id="5" name="Номер слайда 4"/>
          <p:cNvSpPr>
            <a:spLocks noGrp="1"/>
          </p:cNvSpPr>
          <p:nvPr>
            <p:ph type="sldNum" sz="quarter" idx="12"/>
          </p:nvPr>
        </p:nvSpPr>
        <p:spPr/>
        <p:txBody>
          <a:bodyPr/>
          <a:lstStyle>
            <a:lvl1pPr>
              <a:defRPr/>
            </a:lvl1pPr>
          </a:lstStyle>
          <a:p>
            <a:fld id="{74D1BE78-87C9-4ECC-BEF9-2FBC4895FB88}" type="slidenum">
              <a:rPr lang="ru-RU"/>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ru-RU"/>
          </a:p>
        </p:txBody>
      </p:sp>
      <p:sp>
        <p:nvSpPr>
          <p:cNvPr id="3" name="Нижний колонтитул 2"/>
          <p:cNvSpPr>
            <a:spLocks noGrp="1"/>
          </p:cNvSpPr>
          <p:nvPr>
            <p:ph type="ftr" sz="quarter" idx="11"/>
          </p:nvPr>
        </p:nvSpPr>
        <p:spPr/>
        <p:txBody>
          <a:bodyPr/>
          <a:lstStyle>
            <a:lvl1pPr>
              <a:defRPr/>
            </a:lvl1pPr>
          </a:lstStyle>
          <a:p>
            <a:endParaRPr lang="ru-RU"/>
          </a:p>
        </p:txBody>
      </p:sp>
      <p:sp>
        <p:nvSpPr>
          <p:cNvPr id="4" name="Номер слайда 3"/>
          <p:cNvSpPr>
            <a:spLocks noGrp="1"/>
          </p:cNvSpPr>
          <p:nvPr>
            <p:ph type="sldNum" sz="quarter" idx="12"/>
          </p:nvPr>
        </p:nvSpPr>
        <p:spPr/>
        <p:txBody>
          <a:bodyPr/>
          <a:lstStyle>
            <a:lvl1pPr>
              <a:defRPr/>
            </a:lvl1pPr>
          </a:lstStyle>
          <a:p>
            <a:fld id="{3254094A-B912-416D-A78A-BC4F1F19FFE3}" type="slidenum">
              <a:rPr lang="ru-RU"/>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uk-UA"/>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08543519-F54F-4592-90FF-D2AA21EC84D9}" type="slidenum">
              <a:rPr lang="ru-RU"/>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uk-UA"/>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0DDCD822-5B12-4DDB-AE02-E148AD035E45}" type="slidenum">
              <a:rPr lang="ru-RU"/>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BF9D35EC-3DBC-4E59-BC68-C8BE6C3DB7D8}" type="slidenum">
              <a:rPr lang="ru-RU"/>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uk-UA"/>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2FB690D8-115F-48F2-8EB1-07B22580FED5}" type="slidenum">
              <a:rPr lang="ru-RU"/>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99CCFF"/>
            </a:gs>
            <a:gs pos="100000">
              <a:srgbClr val="FFCCCC"/>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ru-R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ru-R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4D641AB4-ECBD-4033-AC8C-DC7A1B5C901B}" type="slidenum">
              <a:rPr lang="ru-RU"/>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11560" y="764704"/>
            <a:ext cx="8229600" cy="4525963"/>
          </a:xfrm>
        </p:spPr>
        <p:txBody>
          <a:bodyPr/>
          <a:lstStyle/>
          <a:p>
            <a:pPr algn="ctr">
              <a:buNone/>
            </a:pPr>
            <a:r>
              <a:rPr lang="en-US" sz="2800" b="1" dirty="0" smtClean="0"/>
              <a:t>Lecture № 5 </a:t>
            </a:r>
            <a:endParaRPr lang="uk-UA" sz="2800" b="1" dirty="0" smtClean="0"/>
          </a:p>
          <a:p>
            <a:pPr algn="ctr">
              <a:buNone/>
            </a:pPr>
            <a:r>
              <a:rPr lang="en-US" sz="2800" b="1" dirty="0" smtClean="0"/>
              <a:t>"</a:t>
            </a:r>
            <a:r>
              <a:rPr lang="en-US" sz="2800" b="1" dirty="0" smtClean="0"/>
              <a:t>Drugs that affect the excretory system (diuretics).</a:t>
            </a:r>
            <a:endParaRPr lang="uk-UA" sz="2800" dirty="0" smtClean="0"/>
          </a:p>
          <a:p>
            <a:pPr algn="ctr">
              <a:buNone/>
            </a:pPr>
            <a:r>
              <a:rPr lang="en-US" sz="2800" b="1" dirty="0" smtClean="0"/>
              <a:t>Characteristics, classification, relationship between structure and pharmacological action, mechanism of action, methods of production, methods of analysis, </a:t>
            </a:r>
            <a:endParaRPr lang="uk-UA" sz="2800" b="1" smtClean="0"/>
          </a:p>
          <a:p>
            <a:pPr algn="ctr">
              <a:buNone/>
            </a:pPr>
            <a:r>
              <a:rPr lang="en-US" sz="2800" b="1" smtClean="0"/>
              <a:t>application </a:t>
            </a:r>
            <a:r>
              <a:rPr lang="en-US" sz="2800" b="1" dirty="0" smtClean="0"/>
              <a:t>in medicine "</a:t>
            </a:r>
            <a:endParaRPr lang="uk-UA" sz="2800" dirty="0" smtClean="0"/>
          </a:p>
          <a:p>
            <a:endParaRPr lang="uk-UA" dirty="0" smtClean="0"/>
          </a:p>
          <a:p>
            <a:endParaRPr lang="uk-UA" dirty="0" smtClean="0"/>
          </a:p>
          <a:p>
            <a:endParaRPr lang="uk-UA"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7544" y="188640"/>
            <a:ext cx="8229600" cy="4525963"/>
          </a:xfrm>
        </p:spPr>
        <p:txBody>
          <a:bodyPr/>
          <a:lstStyle/>
          <a:p>
            <a:pPr algn="ctr">
              <a:buNone/>
            </a:pPr>
            <a:r>
              <a:rPr lang="uk-UA" sz="1800" b="1" dirty="0" smtClean="0"/>
              <a:t>MEANS AFFECTING THE SELECTIVE SYSTEM</a:t>
            </a:r>
            <a:endParaRPr lang="uk-UA" sz="1800" dirty="0" smtClean="0"/>
          </a:p>
          <a:p>
            <a:pPr algn="ctr">
              <a:buNone/>
            </a:pPr>
            <a:r>
              <a:rPr lang="uk-UA" sz="1800" b="1" dirty="0" err="1" smtClean="0"/>
              <a:t>Diuretics</a:t>
            </a:r>
            <a:endParaRPr lang="uk-UA" sz="1800" dirty="0" smtClean="0"/>
          </a:p>
          <a:p>
            <a:endParaRPr lang="uk-UA" sz="1800" dirty="0" smtClean="0"/>
          </a:p>
          <a:p>
            <a:r>
              <a:rPr lang="uk-UA" sz="1800" i="1" dirty="0" smtClean="0"/>
              <a:t>Diuretics</a:t>
            </a:r>
            <a:r>
              <a:rPr lang="uk-UA" sz="1800" dirty="0" smtClean="0"/>
              <a:t>- </a:t>
            </a:r>
            <a:r>
              <a:rPr lang="uk-UA" sz="1800" dirty="0" err="1" smtClean="0"/>
              <a:t>drugs</a:t>
            </a:r>
            <a:r>
              <a:rPr lang="uk-UA" sz="1800" dirty="0" smtClean="0"/>
              <a:t> </a:t>
            </a:r>
            <a:r>
              <a:rPr lang="uk-UA" sz="1800" dirty="0" err="1" smtClean="0"/>
              <a:t>that</a:t>
            </a:r>
            <a:r>
              <a:rPr lang="uk-UA" sz="1800" dirty="0" smtClean="0"/>
              <a:t> </a:t>
            </a:r>
            <a:r>
              <a:rPr lang="uk-UA" sz="1800" dirty="0" err="1" smtClean="0"/>
              <a:t>increase</a:t>
            </a:r>
            <a:r>
              <a:rPr lang="uk-UA" sz="1800" dirty="0" smtClean="0"/>
              <a:t> </a:t>
            </a:r>
            <a:r>
              <a:rPr lang="uk-UA" sz="1800" dirty="0" err="1" smtClean="0"/>
              <a:t>the</a:t>
            </a:r>
            <a:r>
              <a:rPr lang="uk-UA" sz="1800" dirty="0" smtClean="0"/>
              <a:t> </a:t>
            </a:r>
            <a:r>
              <a:rPr lang="uk-UA" sz="1800" dirty="0" err="1" smtClean="0"/>
              <a:t>formation</a:t>
            </a:r>
            <a:r>
              <a:rPr lang="uk-UA" sz="1800" dirty="0" smtClean="0"/>
              <a:t> </a:t>
            </a:r>
            <a:r>
              <a:rPr lang="uk-UA" sz="1800" dirty="0" err="1" smtClean="0"/>
              <a:t>of</a:t>
            </a:r>
            <a:r>
              <a:rPr lang="uk-UA" sz="1800" dirty="0" smtClean="0"/>
              <a:t> </a:t>
            </a:r>
            <a:r>
              <a:rPr lang="uk-UA" sz="1800" dirty="0" err="1" smtClean="0"/>
              <a:t>urine</a:t>
            </a:r>
            <a:r>
              <a:rPr lang="uk-UA" sz="1800" dirty="0" smtClean="0"/>
              <a:t> (</a:t>
            </a:r>
            <a:r>
              <a:rPr lang="uk-UA" sz="1800" dirty="0" err="1" smtClean="0"/>
              <a:t>diuresis</a:t>
            </a:r>
            <a:r>
              <a:rPr lang="uk-UA" sz="1800" dirty="0" smtClean="0"/>
              <a:t>). </a:t>
            </a:r>
            <a:r>
              <a:rPr lang="uk-UA" sz="1800" dirty="0" err="1" smtClean="0"/>
              <a:t>Diuretics</a:t>
            </a:r>
            <a:r>
              <a:rPr lang="uk-UA" sz="1800" dirty="0" smtClean="0"/>
              <a:t> </a:t>
            </a:r>
            <a:r>
              <a:rPr lang="uk-UA" sz="1800" dirty="0" err="1" smtClean="0"/>
              <a:t>are</a:t>
            </a:r>
            <a:r>
              <a:rPr lang="uk-UA" sz="1800" dirty="0" smtClean="0"/>
              <a:t> </a:t>
            </a:r>
            <a:r>
              <a:rPr lang="uk-UA" sz="1800" dirty="0" err="1" smtClean="0"/>
              <a:t>divided</a:t>
            </a:r>
            <a:r>
              <a:rPr lang="uk-UA" sz="1800" dirty="0" smtClean="0"/>
              <a:t> </a:t>
            </a:r>
            <a:r>
              <a:rPr lang="uk-UA" sz="1800" dirty="0" err="1" smtClean="0"/>
              <a:t>into</a:t>
            </a:r>
            <a:r>
              <a:rPr lang="uk-UA" sz="1800" dirty="0" smtClean="0"/>
              <a:t> </a:t>
            </a:r>
            <a:r>
              <a:rPr lang="uk-UA" sz="1800" dirty="0" err="1" smtClean="0"/>
              <a:t>hyduretics</a:t>
            </a:r>
            <a:r>
              <a:rPr lang="uk-UA" sz="1800" dirty="0" smtClean="0"/>
              <a:t> (</a:t>
            </a:r>
            <a:r>
              <a:rPr lang="uk-UA" sz="1800" dirty="0" err="1" smtClean="0"/>
              <a:t>cause</a:t>
            </a:r>
            <a:r>
              <a:rPr lang="uk-UA" sz="1800" dirty="0" smtClean="0"/>
              <a:t> </a:t>
            </a:r>
            <a:r>
              <a:rPr lang="uk-UA" sz="1800" dirty="0" err="1" smtClean="0"/>
              <a:t>mainly</a:t>
            </a:r>
            <a:r>
              <a:rPr lang="uk-UA" sz="1800" dirty="0" smtClean="0"/>
              <a:t> </a:t>
            </a:r>
            <a:r>
              <a:rPr lang="uk-UA" sz="1800" dirty="0" err="1" smtClean="0"/>
              <a:t>water</a:t>
            </a:r>
            <a:r>
              <a:rPr lang="uk-UA" sz="1800" dirty="0" smtClean="0"/>
              <a:t> </a:t>
            </a:r>
            <a:r>
              <a:rPr lang="uk-UA" sz="1800" dirty="0" err="1" smtClean="0"/>
              <a:t>diuresis</a:t>
            </a:r>
            <a:r>
              <a:rPr lang="uk-UA" sz="1800" dirty="0" smtClean="0"/>
              <a:t>) </a:t>
            </a:r>
            <a:r>
              <a:rPr lang="uk-UA" sz="1800" dirty="0" err="1" smtClean="0"/>
              <a:t>and</a:t>
            </a:r>
            <a:r>
              <a:rPr lang="uk-UA" sz="1800" dirty="0" smtClean="0"/>
              <a:t> </a:t>
            </a:r>
            <a:r>
              <a:rPr lang="uk-UA" sz="1800" dirty="0" err="1" smtClean="0"/>
              <a:t>saluretics</a:t>
            </a:r>
            <a:r>
              <a:rPr lang="uk-UA" sz="1800" dirty="0" smtClean="0"/>
              <a:t>.</a:t>
            </a:r>
          </a:p>
          <a:p>
            <a:r>
              <a:rPr lang="uk-UA" sz="1800" i="1" dirty="0" err="1" smtClean="0"/>
              <a:t>Saluretics</a:t>
            </a:r>
            <a:r>
              <a:rPr lang="uk-UA" sz="1800" i="1" dirty="0" smtClean="0"/>
              <a:t> </a:t>
            </a:r>
            <a:r>
              <a:rPr lang="uk-UA" sz="1800" dirty="0" smtClean="0"/>
              <a:t>- </a:t>
            </a:r>
            <a:r>
              <a:rPr lang="uk-UA" sz="1800" dirty="0" err="1" smtClean="0"/>
              <a:t>increase</a:t>
            </a:r>
            <a:r>
              <a:rPr lang="uk-UA" sz="1800" dirty="0" smtClean="0"/>
              <a:t> </a:t>
            </a:r>
            <a:r>
              <a:rPr lang="uk-UA" sz="1800" dirty="0" err="1" smtClean="0"/>
              <a:t>the</a:t>
            </a:r>
            <a:r>
              <a:rPr lang="uk-UA" sz="1800" dirty="0" smtClean="0"/>
              <a:t> </a:t>
            </a:r>
            <a:r>
              <a:rPr lang="uk-UA" sz="1800" dirty="0" err="1" smtClean="0"/>
              <a:t>excretion</a:t>
            </a:r>
            <a:r>
              <a:rPr lang="uk-UA" sz="1800" dirty="0" smtClean="0"/>
              <a:t> </a:t>
            </a:r>
            <a:r>
              <a:rPr lang="uk-UA" sz="1800" dirty="0" err="1" smtClean="0"/>
              <a:t>of</a:t>
            </a:r>
            <a:r>
              <a:rPr lang="uk-UA" sz="1800" dirty="0" smtClean="0"/>
              <a:t> </a:t>
            </a:r>
            <a:r>
              <a:rPr lang="uk-UA" sz="1800" dirty="0" err="1" smtClean="0"/>
              <a:t>sodium</a:t>
            </a:r>
            <a:r>
              <a:rPr lang="uk-UA" sz="1800" dirty="0" smtClean="0"/>
              <a:t> </a:t>
            </a:r>
            <a:r>
              <a:rPr lang="uk-UA" sz="1800" dirty="0" err="1" smtClean="0"/>
              <a:t>and</a:t>
            </a:r>
            <a:r>
              <a:rPr lang="uk-UA" sz="1800" dirty="0" smtClean="0"/>
              <a:t> </a:t>
            </a:r>
            <a:r>
              <a:rPr lang="uk-UA" sz="1800" dirty="0" err="1" smtClean="0"/>
              <a:t>potassium</a:t>
            </a:r>
            <a:r>
              <a:rPr lang="uk-UA" sz="1800" dirty="0" smtClean="0"/>
              <a:t> </a:t>
            </a:r>
            <a:r>
              <a:rPr lang="uk-UA" sz="1800" dirty="0" err="1" smtClean="0"/>
              <a:t>salts</a:t>
            </a:r>
            <a:r>
              <a:rPr lang="uk-UA" sz="1800" dirty="0" smtClean="0"/>
              <a:t> </a:t>
            </a:r>
            <a:r>
              <a:rPr lang="uk-UA" sz="1800" dirty="0" err="1" smtClean="0"/>
              <a:t>and</a:t>
            </a:r>
            <a:r>
              <a:rPr lang="uk-UA" sz="1800" dirty="0" smtClean="0"/>
              <a:t> </a:t>
            </a:r>
            <a:r>
              <a:rPr lang="uk-UA" sz="1800" dirty="0" err="1" smtClean="0"/>
              <a:t>thereby</a:t>
            </a:r>
            <a:r>
              <a:rPr lang="uk-UA" sz="1800" dirty="0" smtClean="0"/>
              <a:t> </a:t>
            </a:r>
            <a:r>
              <a:rPr lang="uk-UA" sz="1800" dirty="0" err="1" smtClean="0"/>
              <a:t>increase</a:t>
            </a:r>
            <a:r>
              <a:rPr lang="uk-UA" sz="1800" dirty="0" smtClean="0"/>
              <a:t> </a:t>
            </a:r>
            <a:r>
              <a:rPr lang="uk-UA" sz="1800" dirty="0" err="1" smtClean="0"/>
              <a:t>diuresis</a:t>
            </a:r>
            <a:r>
              <a:rPr lang="uk-UA" sz="1800" dirty="0" smtClean="0"/>
              <a:t>. </a:t>
            </a:r>
            <a:r>
              <a:rPr lang="uk-UA" sz="1800" dirty="0" err="1" smtClean="0"/>
              <a:t>Diuretics</a:t>
            </a:r>
            <a:r>
              <a:rPr lang="uk-UA" sz="1800" dirty="0" smtClean="0"/>
              <a:t>, </a:t>
            </a:r>
            <a:r>
              <a:rPr lang="uk-UA" sz="1800" dirty="0" err="1" smtClean="0"/>
              <a:t>which</a:t>
            </a:r>
            <a:r>
              <a:rPr lang="uk-UA" sz="1800" dirty="0" smtClean="0"/>
              <a:t> </a:t>
            </a:r>
            <a:r>
              <a:rPr lang="uk-UA" sz="1800" dirty="0" err="1" smtClean="0"/>
              <a:t>excrete</a:t>
            </a:r>
            <a:r>
              <a:rPr lang="uk-UA" sz="1800" dirty="0" smtClean="0"/>
              <a:t> </a:t>
            </a:r>
            <a:r>
              <a:rPr lang="uk-UA" sz="1800" dirty="0" err="1" smtClean="0"/>
              <a:t>mainly</a:t>
            </a:r>
            <a:r>
              <a:rPr lang="uk-UA" sz="1800" dirty="0" smtClean="0"/>
              <a:t> </a:t>
            </a:r>
            <a:r>
              <a:rPr lang="uk-UA" sz="1800" dirty="0" err="1" smtClean="0"/>
              <a:t>sodium</a:t>
            </a:r>
            <a:r>
              <a:rPr lang="uk-UA" sz="1800" dirty="0" smtClean="0"/>
              <a:t> </a:t>
            </a:r>
            <a:r>
              <a:rPr lang="uk-UA" sz="1800" dirty="0" err="1" smtClean="0"/>
              <a:t>and</a:t>
            </a:r>
            <a:r>
              <a:rPr lang="uk-UA" sz="1800" dirty="0" smtClean="0"/>
              <a:t> </a:t>
            </a:r>
            <a:r>
              <a:rPr lang="uk-UA" sz="1800" dirty="0" err="1" smtClean="0"/>
              <a:t>store</a:t>
            </a:r>
            <a:r>
              <a:rPr lang="uk-UA" sz="1800" dirty="0" smtClean="0"/>
              <a:t> </a:t>
            </a:r>
            <a:r>
              <a:rPr lang="uk-UA" sz="1800" dirty="0" err="1" smtClean="0"/>
              <a:t>potassium</a:t>
            </a:r>
            <a:r>
              <a:rPr lang="uk-UA" sz="1800" dirty="0" smtClean="0"/>
              <a:t> </a:t>
            </a:r>
            <a:r>
              <a:rPr lang="uk-UA" sz="1800" dirty="0" err="1" smtClean="0"/>
              <a:t>in</a:t>
            </a:r>
            <a:r>
              <a:rPr lang="uk-UA" sz="1800" dirty="0" smtClean="0"/>
              <a:t> </a:t>
            </a:r>
            <a:r>
              <a:rPr lang="uk-UA" sz="1800" dirty="0" err="1" smtClean="0"/>
              <a:t>the</a:t>
            </a:r>
            <a:r>
              <a:rPr lang="uk-UA" sz="1800" dirty="0" smtClean="0"/>
              <a:t> </a:t>
            </a:r>
            <a:r>
              <a:rPr lang="uk-UA" sz="1800" dirty="0" err="1" smtClean="0"/>
              <a:t>body</a:t>
            </a:r>
            <a:r>
              <a:rPr lang="uk-UA" sz="1800" dirty="0" smtClean="0"/>
              <a:t>, </a:t>
            </a:r>
            <a:r>
              <a:rPr lang="uk-UA" sz="1800" dirty="0" err="1" smtClean="0"/>
              <a:t>are</a:t>
            </a:r>
            <a:r>
              <a:rPr lang="uk-UA" sz="1800" dirty="0" smtClean="0"/>
              <a:t> </a:t>
            </a:r>
            <a:r>
              <a:rPr lang="uk-UA" sz="1800" dirty="0" err="1" smtClean="0"/>
              <a:t>often</a:t>
            </a:r>
            <a:r>
              <a:rPr lang="uk-UA" sz="1800" dirty="0" smtClean="0"/>
              <a:t> </a:t>
            </a:r>
            <a:r>
              <a:rPr lang="uk-UA" sz="1800" dirty="0" err="1" smtClean="0"/>
              <a:t>allocated</a:t>
            </a:r>
            <a:r>
              <a:rPr lang="uk-UA" sz="1800" dirty="0" smtClean="0"/>
              <a:t> </a:t>
            </a:r>
            <a:r>
              <a:rPr lang="uk-UA" sz="1800" dirty="0" err="1" smtClean="0"/>
              <a:t>to</a:t>
            </a:r>
            <a:r>
              <a:rPr lang="uk-UA" sz="1800" dirty="0" smtClean="0"/>
              <a:t> a </a:t>
            </a:r>
            <a:r>
              <a:rPr lang="uk-UA" sz="1800" dirty="0" err="1" smtClean="0"/>
              <a:t>separate</a:t>
            </a:r>
            <a:r>
              <a:rPr lang="uk-UA" sz="1800" dirty="0" smtClean="0"/>
              <a:t> </a:t>
            </a:r>
            <a:r>
              <a:rPr lang="uk-UA" sz="1800" dirty="0" err="1" smtClean="0"/>
              <a:t>group</a:t>
            </a:r>
            <a:r>
              <a:rPr lang="uk-UA" sz="1800" dirty="0" smtClean="0"/>
              <a:t> </a:t>
            </a:r>
            <a:r>
              <a:rPr lang="uk-UA" sz="1800" dirty="0" err="1" smtClean="0"/>
              <a:t>and</a:t>
            </a:r>
            <a:r>
              <a:rPr lang="uk-UA" sz="1800" dirty="0" smtClean="0"/>
              <a:t> </a:t>
            </a:r>
            <a:r>
              <a:rPr lang="uk-UA" sz="1800" dirty="0" err="1" smtClean="0"/>
              <a:t>are</a:t>
            </a:r>
            <a:r>
              <a:rPr lang="uk-UA" sz="1800" dirty="0" smtClean="0"/>
              <a:t> </a:t>
            </a:r>
            <a:r>
              <a:rPr lang="uk-UA" sz="1800" dirty="0" err="1" smtClean="0"/>
              <a:t>called</a:t>
            </a:r>
            <a:r>
              <a:rPr lang="uk-UA" sz="1800" dirty="0" smtClean="0"/>
              <a:t> potassium-sparing </a:t>
            </a:r>
            <a:r>
              <a:rPr lang="uk-UA" sz="1800" dirty="0" err="1" smtClean="0"/>
              <a:t>diuretics</a:t>
            </a:r>
            <a:r>
              <a:rPr lang="uk-UA" sz="1800" dirty="0" smtClean="0"/>
              <a:t>.</a:t>
            </a:r>
          </a:p>
          <a:p>
            <a:endParaRPr lang="uk-UA" sz="1800" dirty="0" smtClean="0"/>
          </a:p>
          <a:p>
            <a:pPr algn="ctr">
              <a:buNone/>
            </a:pPr>
            <a:r>
              <a:rPr lang="uk-UA" sz="1800" b="1" dirty="0" err="1" smtClean="0"/>
              <a:t>Classification</a:t>
            </a:r>
            <a:r>
              <a:rPr lang="uk-UA" sz="1800" b="1" dirty="0" smtClean="0"/>
              <a:t> </a:t>
            </a:r>
            <a:r>
              <a:rPr lang="uk-UA" sz="1800" b="1" dirty="0" err="1" smtClean="0"/>
              <a:t>by</a:t>
            </a:r>
            <a:r>
              <a:rPr lang="uk-UA" sz="1800" b="1" dirty="0" smtClean="0"/>
              <a:t> </a:t>
            </a:r>
            <a:r>
              <a:rPr lang="uk-UA" sz="1800" b="1" dirty="0" err="1" smtClean="0"/>
              <a:t>force</a:t>
            </a:r>
            <a:r>
              <a:rPr lang="uk-UA" sz="1800" b="1" dirty="0" smtClean="0"/>
              <a:t> </a:t>
            </a:r>
            <a:r>
              <a:rPr lang="uk-UA" sz="1800" b="1" dirty="0" err="1" smtClean="0"/>
              <a:t>of</a:t>
            </a:r>
            <a:r>
              <a:rPr lang="uk-UA" sz="1800" b="1" dirty="0" smtClean="0"/>
              <a:t> </a:t>
            </a:r>
            <a:r>
              <a:rPr lang="uk-UA" sz="1800" b="1" dirty="0" err="1" smtClean="0"/>
              <a:t>action</a:t>
            </a:r>
            <a:endParaRPr lang="uk-UA" sz="1800" dirty="0" smtClean="0"/>
          </a:p>
          <a:p>
            <a:endParaRPr lang="uk-UA" sz="1800" dirty="0" smtClean="0"/>
          </a:p>
          <a:p>
            <a:r>
              <a:rPr lang="uk-UA" sz="1800" dirty="0" err="1" smtClean="0"/>
              <a:t>According</a:t>
            </a:r>
            <a:r>
              <a:rPr lang="uk-UA" sz="1800" dirty="0" smtClean="0"/>
              <a:t> </a:t>
            </a:r>
            <a:r>
              <a:rPr lang="uk-UA" sz="1800" dirty="0" err="1" smtClean="0"/>
              <a:t>to</a:t>
            </a:r>
            <a:r>
              <a:rPr lang="uk-UA" sz="1800" dirty="0" smtClean="0"/>
              <a:t> </a:t>
            </a:r>
            <a:r>
              <a:rPr lang="uk-UA" sz="1800" dirty="0" err="1" smtClean="0"/>
              <a:t>the</a:t>
            </a:r>
            <a:r>
              <a:rPr lang="uk-UA" sz="1800" dirty="0" smtClean="0"/>
              <a:t> </a:t>
            </a:r>
            <a:r>
              <a:rPr lang="uk-UA" sz="1800" dirty="0" err="1" smtClean="0"/>
              <a:t>ability</a:t>
            </a:r>
            <a:r>
              <a:rPr lang="uk-UA" sz="1800" dirty="0" smtClean="0"/>
              <a:t> </a:t>
            </a:r>
            <a:r>
              <a:rPr lang="uk-UA" sz="1800" dirty="0" err="1" smtClean="0"/>
              <a:t>to</a:t>
            </a:r>
            <a:r>
              <a:rPr lang="uk-UA" sz="1800" dirty="0" smtClean="0"/>
              <a:t> </a:t>
            </a:r>
            <a:r>
              <a:rPr lang="uk-UA" sz="1800" dirty="0" err="1" smtClean="0"/>
              <a:t>inhibit</a:t>
            </a:r>
            <a:r>
              <a:rPr lang="uk-UA" sz="1800" dirty="0" smtClean="0"/>
              <a:t> </a:t>
            </a:r>
            <a:r>
              <a:rPr lang="uk-UA" sz="1800" dirty="0" err="1" smtClean="0"/>
              <a:t>the</a:t>
            </a:r>
            <a:r>
              <a:rPr lang="uk-UA" sz="1800" dirty="0" smtClean="0"/>
              <a:t> </a:t>
            </a:r>
            <a:r>
              <a:rPr lang="uk-UA" sz="1800" dirty="0" err="1" smtClean="0"/>
              <a:t>reabsorption</a:t>
            </a:r>
            <a:r>
              <a:rPr lang="uk-UA" sz="1800" dirty="0" smtClean="0"/>
              <a:t> </a:t>
            </a:r>
            <a:r>
              <a:rPr lang="uk-UA" sz="1800" dirty="0" err="1" smtClean="0"/>
              <a:t>of</a:t>
            </a:r>
            <a:r>
              <a:rPr lang="uk-UA" sz="1800" dirty="0" smtClean="0"/>
              <a:t> </a:t>
            </a:r>
            <a:r>
              <a:rPr lang="uk-UA" sz="1800" dirty="0" err="1" smtClean="0"/>
              <a:t>Na</a:t>
            </a:r>
            <a:r>
              <a:rPr lang="uk-UA" sz="1800" dirty="0" smtClean="0"/>
              <a:t> + </a:t>
            </a:r>
            <a:r>
              <a:rPr lang="uk-UA" sz="1800" dirty="0" err="1" smtClean="0"/>
              <a:t>in</a:t>
            </a:r>
            <a:r>
              <a:rPr lang="uk-UA" sz="1800" dirty="0" smtClean="0"/>
              <a:t> </a:t>
            </a:r>
            <a:r>
              <a:rPr lang="uk-UA" sz="1800" dirty="0" err="1" smtClean="0"/>
              <a:t>the</a:t>
            </a:r>
            <a:r>
              <a:rPr lang="uk-UA" sz="1800" dirty="0" smtClean="0"/>
              <a:t> </a:t>
            </a:r>
            <a:r>
              <a:rPr lang="uk-UA" sz="1800" dirty="0" err="1" smtClean="0"/>
              <a:t>renal</a:t>
            </a:r>
            <a:r>
              <a:rPr lang="uk-UA" sz="1800" dirty="0" smtClean="0"/>
              <a:t> </a:t>
            </a:r>
            <a:r>
              <a:rPr lang="uk-UA" sz="1800" dirty="0" err="1" smtClean="0"/>
              <a:t>tubules</a:t>
            </a:r>
            <a:r>
              <a:rPr lang="uk-UA" sz="1800" dirty="0" smtClean="0"/>
              <a:t> (</a:t>
            </a:r>
            <a:r>
              <a:rPr lang="uk-UA" sz="1800" dirty="0" err="1" smtClean="0"/>
              <a:t>hence</a:t>
            </a:r>
            <a:r>
              <a:rPr lang="uk-UA" sz="1800" dirty="0" smtClean="0"/>
              <a:t> </a:t>
            </a:r>
            <a:r>
              <a:rPr lang="uk-UA" sz="1800" dirty="0" err="1" smtClean="0"/>
              <a:t>the</a:t>
            </a:r>
            <a:r>
              <a:rPr lang="uk-UA" sz="1800" dirty="0" smtClean="0"/>
              <a:t> </a:t>
            </a:r>
            <a:r>
              <a:rPr lang="uk-UA" sz="1800" dirty="0" err="1" smtClean="0"/>
              <a:t>strength</a:t>
            </a:r>
            <a:r>
              <a:rPr lang="uk-UA" sz="1800" dirty="0" smtClean="0"/>
              <a:t> </a:t>
            </a:r>
            <a:r>
              <a:rPr lang="uk-UA" sz="1800" dirty="0" err="1" smtClean="0"/>
              <a:t>of</a:t>
            </a:r>
            <a:r>
              <a:rPr lang="uk-UA" sz="1800" dirty="0" smtClean="0"/>
              <a:t> </a:t>
            </a:r>
            <a:r>
              <a:rPr lang="uk-UA" sz="1800" dirty="0" err="1" smtClean="0"/>
              <a:t>action</a:t>
            </a:r>
            <a:r>
              <a:rPr lang="uk-UA" sz="1800" dirty="0" smtClean="0"/>
              <a:t>) </a:t>
            </a:r>
            <a:r>
              <a:rPr lang="uk-UA" sz="1800" dirty="0" err="1" smtClean="0"/>
              <a:t>diuretics</a:t>
            </a:r>
            <a:r>
              <a:rPr lang="uk-UA" sz="1800" dirty="0" smtClean="0"/>
              <a:t> </a:t>
            </a:r>
            <a:r>
              <a:rPr lang="uk-UA" sz="1800" dirty="0" err="1" smtClean="0"/>
              <a:t>are</a:t>
            </a:r>
            <a:r>
              <a:rPr lang="uk-UA" sz="1800" dirty="0" smtClean="0"/>
              <a:t> </a:t>
            </a:r>
            <a:r>
              <a:rPr lang="uk-UA" sz="1800" dirty="0" err="1" smtClean="0"/>
              <a:t>divided</a:t>
            </a:r>
            <a:r>
              <a:rPr lang="uk-UA" sz="1800" dirty="0" smtClean="0"/>
              <a:t> </a:t>
            </a:r>
            <a:r>
              <a:rPr lang="uk-UA" sz="1800" dirty="0" err="1" smtClean="0"/>
              <a:t>into</a:t>
            </a:r>
            <a:r>
              <a:rPr lang="uk-UA" sz="1800" dirty="0" smtClean="0"/>
              <a:t> </a:t>
            </a:r>
            <a:r>
              <a:rPr lang="uk-UA" sz="1800" dirty="0" err="1" smtClean="0"/>
              <a:t>the</a:t>
            </a:r>
            <a:r>
              <a:rPr lang="uk-UA" sz="1800" dirty="0" smtClean="0"/>
              <a:t> </a:t>
            </a:r>
            <a:r>
              <a:rPr lang="uk-UA" sz="1800" dirty="0" err="1" smtClean="0"/>
              <a:t>following</a:t>
            </a:r>
            <a:r>
              <a:rPr lang="uk-UA" sz="1800" dirty="0" smtClean="0"/>
              <a:t> </a:t>
            </a:r>
            <a:r>
              <a:rPr lang="uk-UA" sz="1800" dirty="0" err="1" smtClean="0"/>
              <a:t>groups</a:t>
            </a:r>
            <a:r>
              <a:rPr lang="uk-UA" sz="1800" dirty="0" smtClean="0"/>
              <a:t>:</a:t>
            </a:r>
          </a:p>
          <a:p>
            <a:pPr lvl="0"/>
            <a:r>
              <a:rPr lang="uk-UA" sz="1800" dirty="0" err="1" smtClean="0"/>
              <a:t>strong</a:t>
            </a:r>
            <a:r>
              <a:rPr lang="uk-UA" sz="1800" dirty="0" smtClean="0"/>
              <a:t> (</a:t>
            </a:r>
            <a:r>
              <a:rPr lang="uk-UA" sz="1800" dirty="0" err="1" smtClean="0"/>
              <a:t>inhibit</a:t>
            </a:r>
            <a:r>
              <a:rPr lang="uk-UA" sz="1800" dirty="0" smtClean="0"/>
              <a:t> </a:t>
            </a:r>
            <a:r>
              <a:rPr lang="uk-UA" sz="1800" dirty="0" err="1" smtClean="0"/>
              <a:t>reabsorption</a:t>
            </a:r>
            <a:r>
              <a:rPr lang="uk-UA" sz="1800" dirty="0" smtClean="0"/>
              <a:t> </a:t>
            </a:r>
            <a:r>
              <a:rPr lang="uk-UA" sz="1800" dirty="0" err="1" smtClean="0"/>
              <a:t>by</a:t>
            </a:r>
            <a:r>
              <a:rPr lang="uk-UA" sz="1800" dirty="0" smtClean="0"/>
              <a:t> 10-20%) - </a:t>
            </a:r>
            <a:r>
              <a:rPr lang="uk-UA" sz="1800" dirty="0" err="1" smtClean="0"/>
              <a:t>furosemide</a:t>
            </a:r>
            <a:r>
              <a:rPr lang="uk-UA" sz="1800" dirty="0" smtClean="0"/>
              <a:t>, </a:t>
            </a:r>
            <a:r>
              <a:rPr lang="uk-UA" sz="1800" dirty="0" err="1" smtClean="0"/>
              <a:t>ethacrynic</a:t>
            </a:r>
            <a:r>
              <a:rPr lang="uk-UA" sz="1800" dirty="0" smtClean="0"/>
              <a:t> </a:t>
            </a:r>
            <a:r>
              <a:rPr lang="uk-UA" sz="1800" dirty="0" err="1" smtClean="0"/>
              <a:t>acid</a:t>
            </a:r>
            <a:r>
              <a:rPr lang="uk-UA" sz="1800" dirty="0" smtClean="0"/>
              <a:t>, </a:t>
            </a:r>
            <a:r>
              <a:rPr lang="uk-UA" sz="1800" dirty="0" err="1" smtClean="0"/>
              <a:t>mannitol</a:t>
            </a:r>
            <a:r>
              <a:rPr lang="uk-UA" sz="1800" dirty="0" smtClean="0"/>
              <a:t>;</a:t>
            </a:r>
          </a:p>
          <a:p>
            <a:pPr lvl="0"/>
            <a:r>
              <a:rPr lang="uk-UA" sz="1800" dirty="0" err="1" smtClean="0"/>
              <a:t>medium</a:t>
            </a:r>
            <a:r>
              <a:rPr lang="uk-UA" sz="1800" dirty="0" smtClean="0"/>
              <a:t> </a:t>
            </a:r>
            <a:r>
              <a:rPr lang="uk-UA" sz="1800" dirty="0" err="1" smtClean="0"/>
              <a:t>potency</a:t>
            </a:r>
            <a:r>
              <a:rPr lang="uk-UA" sz="1800" dirty="0" smtClean="0"/>
              <a:t> (</a:t>
            </a:r>
            <a:r>
              <a:rPr lang="uk-UA" sz="1800" dirty="0" err="1" smtClean="0"/>
              <a:t>inhibit</a:t>
            </a:r>
            <a:r>
              <a:rPr lang="uk-UA" sz="1800" dirty="0" smtClean="0"/>
              <a:t> </a:t>
            </a:r>
            <a:r>
              <a:rPr lang="uk-UA" sz="1800" dirty="0" err="1" smtClean="0"/>
              <a:t>reabsorption</a:t>
            </a:r>
            <a:r>
              <a:rPr lang="uk-UA" sz="1800" dirty="0" smtClean="0"/>
              <a:t> </a:t>
            </a:r>
            <a:r>
              <a:rPr lang="uk-UA" sz="1800" dirty="0" err="1" smtClean="0"/>
              <a:t>by</a:t>
            </a:r>
            <a:r>
              <a:rPr lang="uk-UA" sz="1800" dirty="0" smtClean="0"/>
              <a:t> 5-8%) - </a:t>
            </a:r>
            <a:r>
              <a:rPr lang="uk-UA" sz="1800" dirty="0" err="1" smtClean="0"/>
              <a:t>dichlothiazide</a:t>
            </a:r>
            <a:r>
              <a:rPr lang="uk-UA" sz="1800" dirty="0" smtClean="0"/>
              <a:t>;</a:t>
            </a:r>
          </a:p>
          <a:p>
            <a:pPr lvl="0"/>
            <a:r>
              <a:rPr lang="uk-UA" sz="1800" dirty="0" err="1" smtClean="0"/>
              <a:t>weak</a:t>
            </a:r>
            <a:r>
              <a:rPr lang="uk-UA" sz="1800" dirty="0" smtClean="0"/>
              <a:t> </a:t>
            </a:r>
            <a:r>
              <a:rPr lang="uk-UA" sz="1800" dirty="0" err="1" smtClean="0"/>
              <a:t>diuretics</a:t>
            </a:r>
            <a:r>
              <a:rPr lang="uk-UA" sz="1800" dirty="0" smtClean="0"/>
              <a:t> (</a:t>
            </a:r>
            <a:r>
              <a:rPr lang="uk-UA" sz="1800" dirty="0" err="1" smtClean="0"/>
              <a:t>inhibit</a:t>
            </a:r>
            <a:r>
              <a:rPr lang="uk-UA" sz="1800" dirty="0" smtClean="0"/>
              <a:t> </a:t>
            </a:r>
            <a:r>
              <a:rPr lang="uk-UA" sz="1800" dirty="0" err="1" smtClean="0"/>
              <a:t>reabsorption</a:t>
            </a:r>
            <a:r>
              <a:rPr lang="uk-UA" sz="1800" dirty="0" smtClean="0"/>
              <a:t> </a:t>
            </a:r>
            <a:r>
              <a:rPr lang="uk-UA" sz="1800" dirty="0" err="1" smtClean="0"/>
              <a:t>by</a:t>
            </a:r>
            <a:r>
              <a:rPr lang="uk-UA" sz="1800" dirty="0" smtClean="0"/>
              <a:t> </a:t>
            </a:r>
            <a:r>
              <a:rPr lang="uk-UA" sz="1800" dirty="0" err="1" smtClean="0"/>
              <a:t>no</a:t>
            </a:r>
            <a:r>
              <a:rPr lang="uk-UA" sz="1800" dirty="0" smtClean="0"/>
              <a:t> </a:t>
            </a:r>
            <a:r>
              <a:rPr lang="uk-UA" sz="1800" dirty="0" err="1" smtClean="0"/>
              <a:t>more</a:t>
            </a:r>
            <a:r>
              <a:rPr lang="uk-UA" sz="1800" dirty="0" smtClean="0"/>
              <a:t> </a:t>
            </a:r>
            <a:r>
              <a:rPr lang="uk-UA" sz="1800" dirty="0" err="1" smtClean="0"/>
              <a:t>than</a:t>
            </a:r>
            <a:r>
              <a:rPr lang="uk-UA" sz="1800" dirty="0" smtClean="0"/>
              <a:t> 3-5%) - </a:t>
            </a:r>
            <a:r>
              <a:rPr lang="uk-UA" sz="1800" dirty="0" err="1" smtClean="0"/>
              <a:t>spironolactone</a:t>
            </a:r>
            <a:r>
              <a:rPr lang="uk-UA" sz="1800" dirty="0" smtClean="0"/>
              <a:t>, </a:t>
            </a:r>
            <a:r>
              <a:rPr lang="uk-UA" sz="1800" dirty="0" err="1" smtClean="0"/>
              <a:t>triamterene</a:t>
            </a:r>
            <a:r>
              <a:rPr lang="uk-UA" sz="1800" dirty="0" smtClean="0"/>
              <a:t>.</a:t>
            </a:r>
          </a:p>
          <a:p>
            <a:endParaRPr lang="uk-UA"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11560" y="332656"/>
            <a:ext cx="8229600" cy="4525963"/>
          </a:xfrm>
        </p:spPr>
        <p:txBody>
          <a:bodyPr/>
          <a:lstStyle/>
          <a:p>
            <a:pPr algn="ctr">
              <a:buNone/>
            </a:pPr>
            <a:r>
              <a:rPr lang="uk-UA" sz="2000" b="1" dirty="0" err="1" smtClean="0"/>
              <a:t>Classification</a:t>
            </a:r>
            <a:r>
              <a:rPr lang="uk-UA" sz="2000" b="1" dirty="0" smtClean="0"/>
              <a:t> </a:t>
            </a:r>
            <a:r>
              <a:rPr lang="uk-UA" sz="2000" b="1" dirty="0" err="1" smtClean="0"/>
              <a:t>by</a:t>
            </a:r>
            <a:r>
              <a:rPr lang="uk-UA" sz="2000" b="1" dirty="0" smtClean="0"/>
              <a:t> </a:t>
            </a:r>
            <a:r>
              <a:rPr lang="uk-UA" sz="2000" b="1" dirty="0" err="1" smtClean="0"/>
              <a:t>mechanism</a:t>
            </a:r>
            <a:r>
              <a:rPr lang="uk-UA" sz="2000" b="1" dirty="0" smtClean="0"/>
              <a:t> </a:t>
            </a:r>
            <a:r>
              <a:rPr lang="uk-UA" sz="2000" b="1" dirty="0" err="1" smtClean="0"/>
              <a:t>of</a:t>
            </a:r>
            <a:r>
              <a:rPr lang="uk-UA" sz="2000" b="1" dirty="0" smtClean="0"/>
              <a:t> </a:t>
            </a:r>
            <a:r>
              <a:rPr lang="uk-UA" sz="2000" b="1" dirty="0" err="1" smtClean="0"/>
              <a:t>action</a:t>
            </a:r>
            <a:endParaRPr lang="uk-UA" sz="2000" dirty="0" smtClean="0"/>
          </a:p>
          <a:p>
            <a:endParaRPr lang="uk-UA" sz="2000" dirty="0" smtClean="0"/>
          </a:p>
          <a:p>
            <a:pPr lvl="0"/>
            <a:r>
              <a:rPr lang="uk-UA" sz="2000" b="1" dirty="0" err="1" smtClean="0"/>
              <a:t>Loop</a:t>
            </a:r>
            <a:r>
              <a:rPr lang="uk-UA" sz="2000" b="1" dirty="0" smtClean="0"/>
              <a:t>.</a:t>
            </a:r>
            <a:r>
              <a:rPr lang="uk-UA" sz="2000" dirty="0" smtClean="0"/>
              <a:t> </a:t>
            </a:r>
            <a:r>
              <a:rPr lang="uk-UA" sz="2000" dirty="0" err="1" smtClean="0"/>
              <a:t>Inhibit</a:t>
            </a:r>
            <a:r>
              <a:rPr lang="uk-UA" sz="2000" dirty="0" smtClean="0"/>
              <a:t> </a:t>
            </a:r>
            <a:r>
              <a:rPr lang="uk-UA" sz="2000" dirty="0" err="1" smtClean="0"/>
              <a:t>the</a:t>
            </a:r>
            <a:r>
              <a:rPr lang="uk-UA" sz="2000" dirty="0" smtClean="0"/>
              <a:t> </a:t>
            </a:r>
            <a:r>
              <a:rPr lang="uk-UA" sz="2000" dirty="0" err="1" smtClean="0"/>
              <a:t>transport</a:t>
            </a:r>
            <a:r>
              <a:rPr lang="uk-UA" sz="2000" dirty="0" smtClean="0"/>
              <a:t> </a:t>
            </a:r>
            <a:r>
              <a:rPr lang="uk-UA" sz="2000" dirty="0" err="1" smtClean="0"/>
              <a:t>of</a:t>
            </a:r>
            <a:r>
              <a:rPr lang="uk-UA" sz="2000" dirty="0" smtClean="0"/>
              <a:t> </a:t>
            </a:r>
            <a:r>
              <a:rPr lang="uk-UA" sz="2000" dirty="0" err="1" smtClean="0"/>
              <a:t>Na</a:t>
            </a:r>
            <a:r>
              <a:rPr lang="uk-UA" sz="2000" dirty="0" smtClean="0"/>
              <a:t> +, K +, Mg2 + </a:t>
            </a:r>
            <a:r>
              <a:rPr lang="uk-UA" sz="2000" dirty="0" err="1" smtClean="0"/>
              <a:t>and</a:t>
            </a:r>
            <a:r>
              <a:rPr lang="uk-UA" sz="2000" dirty="0" smtClean="0"/>
              <a:t> Cl- </a:t>
            </a:r>
            <a:r>
              <a:rPr lang="uk-UA" sz="2000" dirty="0" err="1" smtClean="0"/>
              <a:t>ions</a:t>
            </a:r>
            <a:r>
              <a:rPr lang="uk-UA" sz="2000" dirty="0" smtClean="0"/>
              <a:t> </a:t>
            </a:r>
            <a:r>
              <a:rPr lang="uk-UA" sz="2000" dirty="0" err="1" smtClean="0"/>
              <a:t>across</a:t>
            </a:r>
            <a:r>
              <a:rPr lang="uk-UA" sz="2000" dirty="0" smtClean="0"/>
              <a:t> </a:t>
            </a:r>
            <a:r>
              <a:rPr lang="uk-UA" sz="2000" dirty="0" err="1" smtClean="0"/>
              <a:t>the</a:t>
            </a:r>
            <a:r>
              <a:rPr lang="uk-UA" sz="2000" dirty="0" smtClean="0"/>
              <a:t> </a:t>
            </a:r>
            <a:r>
              <a:rPr lang="uk-UA" sz="2000" dirty="0" err="1" smtClean="0"/>
              <a:t>apical</a:t>
            </a:r>
            <a:r>
              <a:rPr lang="uk-UA" sz="2000" dirty="0" smtClean="0"/>
              <a:t> </a:t>
            </a:r>
            <a:r>
              <a:rPr lang="uk-UA" sz="2000" dirty="0" err="1" smtClean="0"/>
              <a:t>membrane</a:t>
            </a:r>
            <a:r>
              <a:rPr lang="uk-UA" sz="2000" dirty="0" smtClean="0"/>
              <a:t> </a:t>
            </a:r>
            <a:r>
              <a:rPr lang="uk-UA" sz="2000" dirty="0" err="1" smtClean="0"/>
              <a:t>of</a:t>
            </a:r>
            <a:r>
              <a:rPr lang="uk-UA" sz="2000" dirty="0" smtClean="0"/>
              <a:t> </a:t>
            </a:r>
            <a:r>
              <a:rPr lang="uk-UA" sz="2000" dirty="0" err="1" smtClean="0"/>
              <a:t>epithelial</a:t>
            </a:r>
            <a:r>
              <a:rPr lang="uk-UA" sz="2000" dirty="0" smtClean="0"/>
              <a:t> </a:t>
            </a:r>
            <a:r>
              <a:rPr lang="uk-UA" sz="2000" dirty="0" err="1" smtClean="0"/>
              <a:t>cells</a:t>
            </a:r>
            <a:r>
              <a:rPr lang="uk-UA" sz="2000" dirty="0" smtClean="0"/>
              <a:t> </a:t>
            </a:r>
            <a:r>
              <a:rPr lang="uk-UA" sz="2000" dirty="0" err="1" smtClean="0"/>
              <a:t>in</a:t>
            </a:r>
            <a:r>
              <a:rPr lang="uk-UA" sz="2000" dirty="0" smtClean="0"/>
              <a:t> </a:t>
            </a:r>
            <a:r>
              <a:rPr lang="uk-UA" sz="2000" dirty="0" err="1" smtClean="0"/>
              <a:t>the</a:t>
            </a:r>
            <a:r>
              <a:rPr lang="uk-UA" sz="2000" dirty="0" smtClean="0"/>
              <a:t> </a:t>
            </a:r>
            <a:r>
              <a:rPr lang="uk-UA" sz="2000" dirty="0" err="1" smtClean="0"/>
              <a:t>thick</a:t>
            </a:r>
            <a:r>
              <a:rPr lang="uk-UA" sz="2000" dirty="0" smtClean="0"/>
              <a:t> </a:t>
            </a:r>
            <a:r>
              <a:rPr lang="uk-UA" sz="2000" dirty="0" err="1" smtClean="0"/>
              <a:t>segment</a:t>
            </a:r>
            <a:r>
              <a:rPr lang="uk-UA" sz="2000" dirty="0" smtClean="0"/>
              <a:t> </a:t>
            </a:r>
            <a:r>
              <a:rPr lang="uk-UA" sz="2000" dirty="0" err="1" smtClean="0"/>
              <a:t>of</a:t>
            </a:r>
            <a:r>
              <a:rPr lang="uk-UA" sz="2000" dirty="0" smtClean="0"/>
              <a:t> </a:t>
            </a:r>
            <a:r>
              <a:rPr lang="uk-UA" sz="2000" dirty="0" err="1" smtClean="0"/>
              <a:t>the</a:t>
            </a:r>
            <a:r>
              <a:rPr lang="uk-UA" sz="2000" dirty="0" smtClean="0"/>
              <a:t> </a:t>
            </a:r>
            <a:r>
              <a:rPr lang="uk-UA" sz="2000" dirty="0" err="1" smtClean="0"/>
              <a:t>ascending</a:t>
            </a:r>
            <a:r>
              <a:rPr lang="uk-UA" sz="2000" dirty="0" smtClean="0"/>
              <a:t> </a:t>
            </a:r>
            <a:r>
              <a:rPr lang="uk-UA" sz="2000" dirty="0" err="1" smtClean="0"/>
              <a:t>part</a:t>
            </a:r>
            <a:r>
              <a:rPr lang="uk-UA" sz="2000" dirty="0" smtClean="0"/>
              <a:t> </a:t>
            </a:r>
            <a:r>
              <a:rPr lang="uk-UA" sz="2000" dirty="0" err="1" smtClean="0"/>
              <a:t>of</a:t>
            </a:r>
            <a:r>
              <a:rPr lang="uk-UA" sz="2000" dirty="0" smtClean="0"/>
              <a:t> </a:t>
            </a:r>
            <a:r>
              <a:rPr lang="uk-UA" sz="2000" dirty="0" err="1" smtClean="0"/>
              <a:t>the</a:t>
            </a:r>
            <a:r>
              <a:rPr lang="uk-UA" sz="2000" dirty="0" smtClean="0"/>
              <a:t> </a:t>
            </a:r>
            <a:r>
              <a:rPr lang="uk-UA" sz="2000" dirty="0" err="1" smtClean="0"/>
              <a:t>Henle</a:t>
            </a:r>
            <a:r>
              <a:rPr lang="uk-UA" sz="2000" dirty="0" smtClean="0"/>
              <a:t> </a:t>
            </a:r>
            <a:r>
              <a:rPr lang="uk-UA" sz="2000" dirty="0" err="1" smtClean="0"/>
              <a:t>loop</a:t>
            </a:r>
            <a:r>
              <a:rPr lang="uk-UA" sz="2000" dirty="0" smtClean="0"/>
              <a:t>. </a:t>
            </a:r>
          </a:p>
          <a:p>
            <a:pPr lvl="0"/>
            <a:r>
              <a:rPr lang="uk-UA" sz="2000" b="1" dirty="0" err="1" smtClean="0"/>
              <a:t>Thiazides</a:t>
            </a:r>
            <a:r>
              <a:rPr lang="uk-UA" sz="2000" b="1" dirty="0" smtClean="0"/>
              <a:t>. </a:t>
            </a:r>
            <a:r>
              <a:rPr lang="uk-UA" sz="2000" dirty="0" err="1" smtClean="0"/>
              <a:t>Inhibit</a:t>
            </a:r>
            <a:r>
              <a:rPr lang="uk-UA" sz="2000" dirty="0" smtClean="0"/>
              <a:t> </a:t>
            </a:r>
            <a:r>
              <a:rPr lang="uk-UA" sz="2000" dirty="0" err="1" smtClean="0"/>
              <a:t>the</a:t>
            </a:r>
            <a:r>
              <a:rPr lang="uk-UA" sz="2000" dirty="0" smtClean="0"/>
              <a:t> </a:t>
            </a:r>
            <a:r>
              <a:rPr lang="uk-UA" sz="2000" dirty="0" err="1" smtClean="0"/>
              <a:t>transport</a:t>
            </a:r>
            <a:r>
              <a:rPr lang="uk-UA" sz="2000" dirty="0" smtClean="0"/>
              <a:t> </a:t>
            </a:r>
            <a:r>
              <a:rPr lang="uk-UA" sz="2000" dirty="0" err="1" smtClean="0"/>
              <a:t>of</a:t>
            </a:r>
            <a:r>
              <a:rPr lang="uk-UA" sz="2000" dirty="0" smtClean="0"/>
              <a:t> </a:t>
            </a:r>
            <a:r>
              <a:rPr lang="uk-UA" sz="2000" dirty="0" err="1" smtClean="0"/>
              <a:t>Na</a:t>
            </a:r>
            <a:r>
              <a:rPr lang="uk-UA" sz="2000" dirty="0" smtClean="0"/>
              <a:t> +, </a:t>
            </a:r>
            <a:r>
              <a:rPr lang="uk-UA" sz="2000" dirty="0" err="1" smtClean="0"/>
              <a:t>Cl–</a:t>
            </a:r>
            <a:r>
              <a:rPr lang="uk-UA" sz="2000" dirty="0" smtClean="0"/>
              <a:t> </a:t>
            </a:r>
            <a:r>
              <a:rPr lang="uk-UA" sz="2000" dirty="0" err="1" smtClean="0"/>
              <a:t>ions</a:t>
            </a:r>
            <a:r>
              <a:rPr lang="uk-UA" sz="2000" dirty="0" smtClean="0"/>
              <a:t> </a:t>
            </a:r>
            <a:r>
              <a:rPr lang="uk-UA" sz="2000" dirty="0" err="1" smtClean="0"/>
              <a:t>across</a:t>
            </a:r>
            <a:r>
              <a:rPr lang="uk-UA" sz="2000" dirty="0" smtClean="0"/>
              <a:t> </a:t>
            </a:r>
            <a:r>
              <a:rPr lang="uk-UA" sz="2000" dirty="0" err="1" smtClean="0"/>
              <a:t>the</a:t>
            </a:r>
            <a:r>
              <a:rPr lang="uk-UA" sz="2000" dirty="0" smtClean="0"/>
              <a:t> </a:t>
            </a:r>
            <a:r>
              <a:rPr lang="uk-UA" sz="2000" dirty="0" err="1" smtClean="0"/>
              <a:t>apical</a:t>
            </a:r>
            <a:r>
              <a:rPr lang="uk-UA" sz="2000" dirty="0" smtClean="0"/>
              <a:t> </a:t>
            </a:r>
            <a:r>
              <a:rPr lang="uk-UA" sz="2000" dirty="0" err="1" smtClean="0"/>
              <a:t>membrane</a:t>
            </a:r>
            <a:r>
              <a:rPr lang="uk-UA" sz="2000" dirty="0" smtClean="0"/>
              <a:t> </a:t>
            </a:r>
            <a:r>
              <a:rPr lang="uk-UA" sz="2000" dirty="0" err="1" smtClean="0"/>
              <a:t>in</a:t>
            </a:r>
            <a:r>
              <a:rPr lang="uk-UA" sz="2000" dirty="0" smtClean="0"/>
              <a:t> </a:t>
            </a:r>
            <a:r>
              <a:rPr lang="uk-UA" sz="2000" dirty="0" err="1" smtClean="0"/>
              <a:t>the</a:t>
            </a:r>
            <a:r>
              <a:rPr lang="uk-UA" sz="2000" dirty="0" smtClean="0"/>
              <a:t> </a:t>
            </a:r>
            <a:r>
              <a:rPr lang="uk-UA" sz="2000" dirty="0" err="1" smtClean="0"/>
              <a:t>distal</a:t>
            </a:r>
            <a:r>
              <a:rPr lang="uk-UA" sz="2000" dirty="0" smtClean="0"/>
              <a:t> </a:t>
            </a:r>
            <a:r>
              <a:rPr lang="uk-UA" sz="2000" dirty="0" err="1" smtClean="0"/>
              <a:t>convoluted</a:t>
            </a:r>
            <a:r>
              <a:rPr lang="uk-UA" sz="2000" dirty="0" smtClean="0"/>
              <a:t> </a:t>
            </a:r>
            <a:r>
              <a:rPr lang="uk-UA" sz="2000" dirty="0" err="1" smtClean="0"/>
              <a:t>tubule</a:t>
            </a:r>
            <a:r>
              <a:rPr lang="uk-UA" sz="2000" dirty="0" smtClean="0"/>
              <a:t>. </a:t>
            </a:r>
          </a:p>
          <a:p>
            <a:pPr lvl="0"/>
            <a:r>
              <a:rPr lang="uk-UA" sz="2000" b="1" dirty="0" smtClean="0"/>
              <a:t>Potassium-sparing.</a:t>
            </a:r>
            <a:r>
              <a:rPr lang="uk-UA" sz="2000" dirty="0" smtClean="0"/>
              <a:t> </a:t>
            </a:r>
            <a:r>
              <a:rPr lang="uk-UA" sz="2000" dirty="0" err="1" smtClean="0"/>
              <a:t>Affects</a:t>
            </a:r>
            <a:r>
              <a:rPr lang="uk-UA" sz="2000" dirty="0" smtClean="0"/>
              <a:t> </a:t>
            </a:r>
            <a:r>
              <a:rPr lang="uk-UA" sz="2000" dirty="0" err="1" smtClean="0"/>
              <a:t>the</a:t>
            </a:r>
            <a:r>
              <a:rPr lang="uk-UA" sz="2000" dirty="0" smtClean="0"/>
              <a:t> </a:t>
            </a:r>
            <a:r>
              <a:rPr lang="uk-UA" sz="2000" dirty="0" err="1" smtClean="0"/>
              <a:t>distal</a:t>
            </a:r>
            <a:r>
              <a:rPr lang="uk-UA" sz="2000" dirty="0" smtClean="0"/>
              <a:t> </a:t>
            </a:r>
            <a:r>
              <a:rPr lang="uk-UA" sz="2000" dirty="0" err="1" smtClean="0"/>
              <a:t>renal</a:t>
            </a:r>
            <a:r>
              <a:rPr lang="uk-UA" sz="2000" dirty="0" smtClean="0"/>
              <a:t> </a:t>
            </a:r>
            <a:r>
              <a:rPr lang="uk-UA" sz="2000" dirty="0" err="1" smtClean="0"/>
              <a:t>tubules</a:t>
            </a:r>
            <a:r>
              <a:rPr lang="uk-UA" sz="2000" dirty="0" smtClean="0"/>
              <a:t>, </a:t>
            </a:r>
            <a:r>
              <a:rPr lang="uk-UA" sz="2000" dirty="0" err="1" smtClean="0"/>
              <a:t>which</a:t>
            </a:r>
            <a:r>
              <a:rPr lang="uk-UA" sz="2000" dirty="0" smtClean="0"/>
              <a:t> </a:t>
            </a:r>
            <a:r>
              <a:rPr lang="uk-UA" sz="2000" dirty="0" err="1" smtClean="0"/>
              <a:t>either</a:t>
            </a:r>
            <a:r>
              <a:rPr lang="uk-UA" sz="2000" dirty="0" smtClean="0"/>
              <a:t> </a:t>
            </a:r>
            <a:r>
              <a:rPr lang="uk-UA" sz="2000" dirty="0" err="1" smtClean="0"/>
              <a:t>reduces</a:t>
            </a:r>
            <a:r>
              <a:rPr lang="uk-UA" sz="2000" dirty="0" smtClean="0"/>
              <a:t> </a:t>
            </a:r>
            <a:r>
              <a:rPr lang="uk-UA" sz="2000" dirty="0" err="1" smtClean="0"/>
              <a:t>potassium</a:t>
            </a:r>
            <a:r>
              <a:rPr lang="uk-UA" sz="2000" dirty="0" smtClean="0"/>
              <a:t> </a:t>
            </a:r>
            <a:r>
              <a:rPr lang="uk-UA" sz="2000" dirty="0" err="1" smtClean="0"/>
              <a:t>secretion</a:t>
            </a:r>
            <a:r>
              <a:rPr lang="uk-UA" sz="2000" dirty="0" smtClean="0"/>
              <a:t> </a:t>
            </a:r>
            <a:r>
              <a:rPr lang="uk-UA" sz="2000" dirty="0" err="1" smtClean="0"/>
              <a:t>or</a:t>
            </a:r>
            <a:r>
              <a:rPr lang="uk-UA" sz="2000" dirty="0" smtClean="0"/>
              <a:t> </a:t>
            </a:r>
            <a:r>
              <a:rPr lang="uk-UA" sz="2000" dirty="0" err="1" smtClean="0"/>
              <a:t>is</a:t>
            </a:r>
            <a:r>
              <a:rPr lang="uk-UA" sz="2000" dirty="0" smtClean="0"/>
              <a:t> </a:t>
            </a:r>
            <a:r>
              <a:rPr lang="uk-UA" sz="2000" dirty="0" err="1" smtClean="0"/>
              <a:t>an</a:t>
            </a:r>
            <a:r>
              <a:rPr lang="uk-UA" sz="2000" dirty="0" smtClean="0"/>
              <a:t> </a:t>
            </a:r>
            <a:r>
              <a:rPr lang="uk-UA" sz="2000" dirty="0" err="1" smtClean="0"/>
              <a:t>aldosterone</a:t>
            </a:r>
            <a:r>
              <a:rPr lang="uk-UA" sz="2000" dirty="0" smtClean="0"/>
              <a:t> </a:t>
            </a:r>
            <a:r>
              <a:rPr lang="uk-UA" sz="2000" dirty="0" err="1" smtClean="0"/>
              <a:t>antagonist</a:t>
            </a:r>
            <a:r>
              <a:rPr lang="uk-UA" sz="2000" dirty="0" smtClean="0"/>
              <a:t>. </a:t>
            </a:r>
          </a:p>
          <a:p>
            <a:pPr lvl="0"/>
            <a:r>
              <a:rPr lang="uk-UA" sz="2000" b="1" dirty="0" err="1" smtClean="0"/>
              <a:t>Osmotic</a:t>
            </a:r>
            <a:r>
              <a:rPr lang="uk-UA" sz="2000" b="1" dirty="0" smtClean="0"/>
              <a:t>. </a:t>
            </a:r>
            <a:r>
              <a:rPr lang="uk-UA" sz="2000" dirty="0" err="1" smtClean="0"/>
              <a:t>Increases</a:t>
            </a:r>
            <a:r>
              <a:rPr lang="uk-UA" sz="2000" dirty="0" smtClean="0"/>
              <a:t> </a:t>
            </a:r>
            <a:r>
              <a:rPr lang="uk-UA" sz="2000" dirty="0" err="1" smtClean="0"/>
              <a:t>the</a:t>
            </a:r>
            <a:r>
              <a:rPr lang="uk-UA" sz="2000" dirty="0" smtClean="0"/>
              <a:t> </a:t>
            </a:r>
            <a:r>
              <a:rPr lang="uk-UA" sz="2000" dirty="0" err="1" smtClean="0"/>
              <a:t>osmotic</a:t>
            </a:r>
            <a:r>
              <a:rPr lang="uk-UA" sz="2000" dirty="0" smtClean="0"/>
              <a:t> </a:t>
            </a:r>
            <a:r>
              <a:rPr lang="uk-UA" sz="2000" dirty="0" err="1" smtClean="0"/>
              <a:t>pressure</a:t>
            </a:r>
            <a:r>
              <a:rPr lang="uk-UA" sz="2000" dirty="0" smtClean="0"/>
              <a:t> </a:t>
            </a:r>
            <a:r>
              <a:rPr lang="uk-UA" sz="2000" dirty="0" err="1" smtClean="0"/>
              <a:t>of</a:t>
            </a:r>
            <a:r>
              <a:rPr lang="uk-UA" sz="2000" dirty="0" smtClean="0"/>
              <a:t> </a:t>
            </a:r>
            <a:r>
              <a:rPr lang="uk-UA" sz="2000" dirty="0" err="1" smtClean="0"/>
              <a:t>the</a:t>
            </a:r>
            <a:r>
              <a:rPr lang="uk-UA" sz="2000" dirty="0" smtClean="0"/>
              <a:t> </a:t>
            </a:r>
            <a:r>
              <a:rPr lang="uk-UA" sz="2000" dirty="0" err="1" smtClean="0"/>
              <a:t>blood</a:t>
            </a:r>
            <a:r>
              <a:rPr lang="uk-UA" sz="2000" dirty="0" smtClean="0"/>
              <a:t>, </a:t>
            </a:r>
            <a:r>
              <a:rPr lang="uk-UA" sz="2000" dirty="0" err="1" smtClean="0"/>
              <a:t>which</a:t>
            </a:r>
            <a:r>
              <a:rPr lang="uk-UA" sz="2000" dirty="0" smtClean="0"/>
              <a:t> </a:t>
            </a:r>
            <a:r>
              <a:rPr lang="uk-UA" sz="2000" dirty="0" err="1" smtClean="0"/>
              <a:t>promotes</a:t>
            </a:r>
            <a:r>
              <a:rPr lang="uk-UA" sz="2000" dirty="0" smtClean="0"/>
              <a:t> </a:t>
            </a:r>
            <a:r>
              <a:rPr lang="uk-UA" sz="2000" dirty="0" err="1" smtClean="0"/>
              <a:t>the</a:t>
            </a:r>
            <a:r>
              <a:rPr lang="uk-UA" sz="2000" dirty="0" smtClean="0"/>
              <a:t> </a:t>
            </a:r>
            <a:r>
              <a:rPr lang="uk-UA" sz="2000" dirty="0" err="1" smtClean="0"/>
              <a:t>transfer</a:t>
            </a:r>
            <a:r>
              <a:rPr lang="uk-UA" sz="2000" dirty="0" smtClean="0"/>
              <a:t> </a:t>
            </a:r>
            <a:r>
              <a:rPr lang="uk-UA" sz="2000" dirty="0" err="1" smtClean="0"/>
              <a:t>of</a:t>
            </a:r>
            <a:r>
              <a:rPr lang="uk-UA" sz="2000" dirty="0" smtClean="0"/>
              <a:t> </a:t>
            </a:r>
            <a:r>
              <a:rPr lang="uk-UA" sz="2000" dirty="0" err="1" smtClean="0"/>
              <a:t>fluid</a:t>
            </a:r>
            <a:r>
              <a:rPr lang="uk-UA" sz="2000" dirty="0" smtClean="0"/>
              <a:t> </a:t>
            </a:r>
            <a:r>
              <a:rPr lang="uk-UA" sz="2000" dirty="0" err="1" smtClean="0"/>
              <a:t>from</a:t>
            </a:r>
            <a:r>
              <a:rPr lang="uk-UA" sz="2000" dirty="0" smtClean="0"/>
              <a:t> </a:t>
            </a:r>
            <a:r>
              <a:rPr lang="uk-UA" sz="2000" dirty="0" err="1" smtClean="0"/>
              <a:t>the</a:t>
            </a:r>
            <a:r>
              <a:rPr lang="uk-UA" sz="2000" dirty="0" smtClean="0"/>
              <a:t> </a:t>
            </a:r>
            <a:r>
              <a:rPr lang="uk-UA" sz="2000" dirty="0" err="1" smtClean="0"/>
              <a:t>tissue</a:t>
            </a:r>
            <a:r>
              <a:rPr lang="uk-UA" sz="2000" dirty="0" smtClean="0"/>
              <a:t> </a:t>
            </a:r>
            <a:r>
              <a:rPr lang="uk-UA" sz="2000" dirty="0" err="1" smtClean="0"/>
              <a:t>sector</a:t>
            </a:r>
            <a:r>
              <a:rPr lang="uk-UA" sz="2000" dirty="0" smtClean="0"/>
              <a:t> (</a:t>
            </a:r>
            <a:r>
              <a:rPr lang="uk-UA" sz="2000" dirty="0" err="1" smtClean="0"/>
              <a:t>interstitial</a:t>
            </a:r>
            <a:r>
              <a:rPr lang="uk-UA" sz="2000" dirty="0" smtClean="0"/>
              <a:t>) </a:t>
            </a:r>
            <a:r>
              <a:rPr lang="uk-UA" sz="2000" dirty="0" err="1" smtClean="0"/>
              <a:t>into</a:t>
            </a:r>
            <a:r>
              <a:rPr lang="uk-UA" sz="2000" dirty="0" smtClean="0"/>
              <a:t> </a:t>
            </a:r>
            <a:r>
              <a:rPr lang="uk-UA" sz="2000" dirty="0" err="1" smtClean="0"/>
              <a:t>the</a:t>
            </a:r>
            <a:r>
              <a:rPr lang="uk-UA" sz="2000" dirty="0" smtClean="0"/>
              <a:t> </a:t>
            </a:r>
            <a:r>
              <a:rPr lang="uk-UA" sz="2000" dirty="0" err="1" smtClean="0"/>
              <a:t>lumen</a:t>
            </a:r>
            <a:r>
              <a:rPr lang="uk-UA" sz="2000" dirty="0" smtClean="0"/>
              <a:t> </a:t>
            </a:r>
            <a:r>
              <a:rPr lang="uk-UA" sz="2000" dirty="0" err="1" smtClean="0"/>
              <a:t>of</a:t>
            </a:r>
            <a:r>
              <a:rPr lang="uk-UA" sz="2000" dirty="0" smtClean="0"/>
              <a:t> </a:t>
            </a:r>
            <a:r>
              <a:rPr lang="uk-UA" sz="2000" dirty="0" err="1" smtClean="0"/>
              <a:t>blood</a:t>
            </a:r>
            <a:r>
              <a:rPr lang="uk-UA" sz="2000" dirty="0" smtClean="0"/>
              <a:t> </a:t>
            </a:r>
            <a:r>
              <a:rPr lang="uk-UA" sz="2000" dirty="0" err="1" smtClean="0"/>
              <a:t>vessels</a:t>
            </a:r>
            <a:r>
              <a:rPr lang="uk-UA" sz="2000" dirty="0" smtClean="0"/>
              <a:t> </a:t>
            </a:r>
            <a:r>
              <a:rPr lang="uk-UA" sz="2000" dirty="0" err="1" smtClean="0"/>
              <a:t>increases</a:t>
            </a:r>
            <a:r>
              <a:rPr lang="uk-UA" sz="2000" dirty="0" smtClean="0"/>
              <a:t> </a:t>
            </a:r>
            <a:r>
              <a:rPr lang="uk-UA" sz="2000" dirty="0" err="1" smtClean="0"/>
              <a:t>the</a:t>
            </a:r>
            <a:r>
              <a:rPr lang="uk-UA" sz="2000" dirty="0" smtClean="0"/>
              <a:t> </a:t>
            </a:r>
            <a:r>
              <a:rPr lang="uk-UA" sz="2000" dirty="0" err="1" smtClean="0"/>
              <a:t>osmotic</a:t>
            </a:r>
            <a:r>
              <a:rPr lang="uk-UA" sz="2000" dirty="0" smtClean="0"/>
              <a:t> </a:t>
            </a:r>
            <a:r>
              <a:rPr lang="uk-UA" sz="2000" dirty="0" err="1" smtClean="0"/>
              <a:t>pressure</a:t>
            </a:r>
            <a:r>
              <a:rPr lang="uk-UA" sz="2000" dirty="0" smtClean="0"/>
              <a:t> </a:t>
            </a:r>
            <a:r>
              <a:rPr lang="uk-UA" sz="2000" dirty="0" err="1" smtClean="0"/>
              <a:t>of</a:t>
            </a:r>
            <a:r>
              <a:rPr lang="uk-UA" sz="2000" dirty="0" smtClean="0"/>
              <a:t> </a:t>
            </a:r>
            <a:r>
              <a:rPr lang="uk-UA" sz="2000" dirty="0" err="1" smtClean="0"/>
              <a:t>the</a:t>
            </a:r>
            <a:r>
              <a:rPr lang="uk-UA" sz="2000" dirty="0" smtClean="0"/>
              <a:t> </a:t>
            </a:r>
            <a:r>
              <a:rPr lang="uk-UA" sz="2000" dirty="0" err="1" smtClean="0"/>
              <a:t>blood</a:t>
            </a:r>
            <a:r>
              <a:rPr lang="uk-UA" sz="2000" dirty="0" smtClean="0"/>
              <a:t>, </a:t>
            </a:r>
            <a:r>
              <a:rPr lang="uk-UA" sz="2000" dirty="0" err="1" smtClean="0"/>
              <a:t>changes</a:t>
            </a:r>
            <a:r>
              <a:rPr lang="uk-UA" sz="2000" dirty="0" smtClean="0"/>
              <a:t> </a:t>
            </a:r>
            <a:r>
              <a:rPr lang="uk-UA" sz="2000" dirty="0" err="1" smtClean="0"/>
              <a:t>the</a:t>
            </a:r>
            <a:r>
              <a:rPr lang="uk-UA" sz="2000" dirty="0" smtClean="0"/>
              <a:t> </a:t>
            </a:r>
            <a:r>
              <a:rPr lang="uk-UA" sz="2000" dirty="0" err="1" smtClean="0"/>
              <a:t>hormonal</a:t>
            </a:r>
            <a:r>
              <a:rPr lang="uk-UA" sz="2000" dirty="0" smtClean="0"/>
              <a:t> </a:t>
            </a:r>
            <a:r>
              <a:rPr lang="uk-UA" sz="2000" dirty="0" err="1" smtClean="0"/>
              <a:t>regulation</a:t>
            </a:r>
            <a:r>
              <a:rPr lang="uk-UA" sz="2000" dirty="0" smtClean="0"/>
              <a:t> </a:t>
            </a:r>
            <a:r>
              <a:rPr lang="uk-UA" sz="2000" dirty="0" err="1" smtClean="0"/>
              <a:t>of</a:t>
            </a:r>
            <a:r>
              <a:rPr lang="uk-UA" sz="2000" dirty="0" smtClean="0"/>
              <a:t> </a:t>
            </a:r>
            <a:r>
              <a:rPr lang="uk-UA" sz="2000" dirty="0" err="1" smtClean="0"/>
              <a:t>urination</a:t>
            </a:r>
            <a:r>
              <a:rPr lang="uk-UA" sz="2000" dirty="0" smtClean="0"/>
              <a:t> (до </a:t>
            </a:r>
            <a:r>
              <a:rPr lang="uk-UA" sz="2000" dirty="0" err="1" smtClean="0"/>
              <a:t>aldosterone</a:t>
            </a:r>
            <a:r>
              <a:rPr lang="uk-UA" sz="2000" dirty="0" smtClean="0"/>
              <a:t> </a:t>
            </a:r>
            <a:r>
              <a:rPr lang="uk-UA" sz="2000" dirty="0" err="1" smtClean="0"/>
              <a:t>and</a:t>
            </a:r>
            <a:r>
              <a:rPr lang="uk-UA" sz="2000" dirty="0" smtClean="0"/>
              <a:t> </a:t>
            </a:r>
            <a:r>
              <a:rPr lang="uk-UA" sz="2000" dirty="0" err="1" smtClean="0"/>
              <a:t>vasopressin</a:t>
            </a:r>
            <a:r>
              <a:rPr lang="uk-UA" sz="2000" dirty="0" smtClean="0"/>
              <a:t>) </a:t>
            </a:r>
            <a:r>
              <a:rPr lang="uk-UA" sz="2000" dirty="0" err="1" smtClean="0"/>
              <a:t>increases</a:t>
            </a:r>
            <a:r>
              <a:rPr lang="uk-UA" sz="2000" dirty="0" smtClean="0"/>
              <a:t> </a:t>
            </a:r>
            <a:r>
              <a:rPr lang="uk-UA" sz="2000" dirty="0" err="1" smtClean="0"/>
              <a:t>glomerular</a:t>
            </a:r>
            <a:r>
              <a:rPr lang="uk-UA" sz="2000" dirty="0" smtClean="0"/>
              <a:t> </a:t>
            </a:r>
            <a:r>
              <a:rPr lang="uk-UA" sz="2000" dirty="0" err="1" smtClean="0"/>
              <a:t>filtration</a:t>
            </a:r>
            <a:r>
              <a:rPr lang="uk-UA" sz="2000" dirty="0" smtClean="0"/>
              <a:t> </a:t>
            </a:r>
            <a:r>
              <a:rPr lang="uk-UA" sz="2000" dirty="0" err="1" smtClean="0"/>
              <a:t>and</a:t>
            </a:r>
            <a:r>
              <a:rPr lang="uk-UA" sz="2000" dirty="0" smtClean="0"/>
              <a:t> </a:t>
            </a:r>
            <a:r>
              <a:rPr lang="uk-UA" sz="2000" dirty="0" err="1" smtClean="0"/>
              <a:t>suppresses</a:t>
            </a:r>
            <a:r>
              <a:rPr lang="uk-UA" sz="2000" dirty="0" smtClean="0"/>
              <a:t> </a:t>
            </a:r>
            <a:r>
              <a:rPr lang="uk-UA" sz="2000" dirty="0" err="1" smtClean="0"/>
              <a:t>reabsorption</a:t>
            </a:r>
            <a:r>
              <a:rPr lang="uk-UA" sz="2000" dirty="0" smtClean="0"/>
              <a:t>. </a:t>
            </a:r>
          </a:p>
          <a:p>
            <a:pPr lvl="0"/>
            <a:r>
              <a:rPr lang="uk-UA" sz="2000" b="1" dirty="0" err="1" smtClean="0"/>
              <a:t>Combined</a:t>
            </a:r>
            <a:r>
              <a:rPr lang="uk-UA" sz="2000" b="1" dirty="0" smtClean="0"/>
              <a:t>. </a:t>
            </a:r>
            <a:r>
              <a:rPr lang="uk-UA" sz="2000" dirty="0" err="1" smtClean="0"/>
              <a:t>Combined</a:t>
            </a:r>
            <a:r>
              <a:rPr lang="uk-UA" sz="2000" dirty="0" smtClean="0"/>
              <a:t> </a:t>
            </a:r>
            <a:r>
              <a:rPr lang="uk-UA" sz="2000" dirty="0" err="1" smtClean="0"/>
              <a:t>diuretics</a:t>
            </a:r>
            <a:r>
              <a:rPr lang="uk-UA" sz="2000" dirty="0" smtClean="0"/>
              <a:t> </a:t>
            </a:r>
            <a:r>
              <a:rPr lang="uk-UA" sz="2000" dirty="0" err="1" smtClean="0"/>
              <a:t>simultaneously</a:t>
            </a:r>
            <a:r>
              <a:rPr lang="uk-UA" sz="2000" dirty="0" smtClean="0"/>
              <a:t> </a:t>
            </a:r>
            <a:r>
              <a:rPr lang="uk-UA" sz="2000" dirty="0" err="1" smtClean="0"/>
              <a:t>have</a:t>
            </a:r>
            <a:r>
              <a:rPr lang="uk-UA" sz="2000" dirty="0" smtClean="0"/>
              <a:t> a </a:t>
            </a:r>
            <a:r>
              <a:rPr lang="uk-UA" sz="2000" dirty="0" err="1" smtClean="0"/>
              <a:t>diuretic</a:t>
            </a:r>
            <a:r>
              <a:rPr lang="uk-UA" sz="2000" dirty="0" smtClean="0"/>
              <a:t> </a:t>
            </a:r>
            <a:r>
              <a:rPr lang="uk-UA" sz="2000" dirty="0" err="1" smtClean="0"/>
              <a:t>effect</a:t>
            </a:r>
            <a:r>
              <a:rPr lang="uk-UA" sz="2000" dirty="0" smtClean="0"/>
              <a:t> </a:t>
            </a:r>
            <a:r>
              <a:rPr lang="uk-UA" sz="2000" dirty="0" err="1" smtClean="0"/>
              <a:t>and</a:t>
            </a:r>
            <a:r>
              <a:rPr lang="uk-UA" sz="2000" dirty="0" smtClean="0"/>
              <a:t> </a:t>
            </a:r>
            <a:r>
              <a:rPr lang="uk-UA" sz="2000" dirty="0" err="1" smtClean="0"/>
              <a:t>lower</a:t>
            </a:r>
            <a:r>
              <a:rPr lang="uk-UA" sz="2000" dirty="0" smtClean="0"/>
              <a:t> </a:t>
            </a:r>
            <a:r>
              <a:rPr lang="uk-UA" sz="2000" dirty="0" err="1" smtClean="0"/>
              <a:t>blood</a:t>
            </a:r>
            <a:r>
              <a:rPr lang="uk-UA" sz="2000" dirty="0" smtClean="0"/>
              <a:t> </a:t>
            </a:r>
            <a:r>
              <a:rPr lang="uk-UA" sz="2000" dirty="0" err="1" smtClean="0"/>
              <a:t>pressure</a:t>
            </a:r>
            <a:r>
              <a:rPr lang="uk-UA" sz="2000" dirty="0" smtClean="0"/>
              <a:t>. </a:t>
            </a:r>
            <a:r>
              <a:rPr lang="uk-UA" sz="2000" dirty="0" err="1" smtClean="0"/>
              <a:t>The</a:t>
            </a:r>
            <a:r>
              <a:rPr lang="uk-UA" sz="2000" dirty="0" smtClean="0"/>
              <a:t> </a:t>
            </a:r>
            <a:r>
              <a:rPr lang="uk-UA" sz="2000" dirty="0" err="1" smtClean="0"/>
              <a:t>main</a:t>
            </a:r>
            <a:r>
              <a:rPr lang="uk-UA" sz="2000" dirty="0" smtClean="0"/>
              <a:t> </a:t>
            </a:r>
            <a:r>
              <a:rPr lang="uk-UA" sz="2000" dirty="0" err="1" smtClean="0"/>
              <a:t>advantage</a:t>
            </a:r>
            <a:r>
              <a:rPr lang="uk-UA" sz="2000" dirty="0" smtClean="0"/>
              <a:t> </a:t>
            </a:r>
            <a:r>
              <a:rPr lang="uk-UA" sz="2000" dirty="0" err="1" smtClean="0"/>
              <a:t>of</a:t>
            </a:r>
            <a:r>
              <a:rPr lang="uk-UA" sz="2000" dirty="0" smtClean="0"/>
              <a:t> </a:t>
            </a:r>
            <a:r>
              <a:rPr lang="uk-UA" sz="2000" dirty="0" err="1" smtClean="0"/>
              <a:t>these</a:t>
            </a:r>
            <a:r>
              <a:rPr lang="uk-UA" sz="2000" dirty="0" smtClean="0"/>
              <a:t> </a:t>
            </a:r>
            <a:r>
              <a:rPr lang="uk-UA" sz="2000" dirty="0" err="1" smtClean="0"/>
              <a:t>drugs</a:t>
            </a:r>
            <a:r>
              <a:rPr lang="uk-UA" sz="2000" dirty="0" smtClean="0"/>
              <a:t> </a:t>
            </a:r>
            <a:r>
              <a:rPr lang="uk-UA" sz="2000" dirty="0" err="1" smtClean="0"/>
              <a:t>is</a:t>
            </a:r>
            <a:r>
              <a:rPr lang="uk-UA" sz="2000" dirty="0" smtClean="0"/>
              <a:t> </a:t>
            </a:r>
            <a:r>
              <a:rPr lang="uk-UA" sz="2000" dirty="0" err="1" smtClean="0"/>
              <a:t>that</a:t>
            </a:r>
            <a:r>
              <a:rPr lang="uk-UA" sz="2000" dirty="0" smtClean="0"/>
              <a:t> </a:t>
            </a:r>
            <a:r>
              <a:rPr lang="uk-UA" sz="2000" dirty="0" err="1" smtClean="0"/>
              <a:t>the</a:t>
            </a:r>
            <a:r>
              <a:rPr lang="uk-UA" sz="2000" dirty="0" smtClean="0"/>
              <a:t> </a:t>
            </a:r>
            <a:r>
              <a:rPr lang="uk-UA" sz="2000" dirty="0" err="1" smtClean="0"/>
              <a:t>effect</a:t>
            </a:r>
            <a:r>
              <a:rPr lang="uk-UA" sz="2000" dirty="0" smtClean="0"/>
              <a:t> </a:t>
            </a:r>
            <a:r>
              <a:rPr lang="uk-UA" sz="2000" dirty="0" err="1" smtClean="0"/>
              <a:t>occurs</a:t>
            </a:r>
            <a:r>
              <a:rPr lang="uk-UA" sz="2000" dirty="0" smtClean="0"/>
              <a:t> 1-3 </a:t>
            </a:r>
            <a:r>
              <a:rPr lang="uk-UA" sz="2000" dirty="0" err="1" smtClean="0"/>
              <a:t>hours</a:t>
            </a:r>
            <a:r>
              <a:rPr lang="uk-UA" sz="2000" dirty="0" smtClean="0"/>
              <a:t> </a:t>
            </a:r>
            <a:r>
              <a:rPr lang="uk-UA" sz="2000" dirty="0" err="1" smtClean="0"/>
              <a:t>after</a:t>
            </a:r>
            <a:r>
              <a:rPr lang="uk-UA" sz="2000" dirty="0" smtClean="0"/>
              <a:t> </a:t>
            </a:r>
            <a:r>
              <a:rPr lang="uk-UA" sz="2000" dirty="0" err="1" smtClean="0"/>
              <a:t>ingestion</a:t>
            </a:r>
            <a:r>
              <a:rPr lang="uk-UA" sz="2000" dirty="0" smtClean="0"/>
              <a:t> </a:t>
            </a:r>
            <a:r>
              <a:rPr lang="uk-UA" sz="2000" dirty="0" err="1" smtClean="0"/>
              <a:t>and</a:t>
            </a:r>
            <a:r>
              <a:rPr lang="uk-UA" sz="2000" dirty="0" smtClean="0"/>
              <a:t> </a:t>
            </a:r>
            <a:r>
              <a:rPr lang="uk-UA" sz="2000" dirty="0" err="1" smtClean="0"/>
              <a:t>lasts</a:t>
            </a:r>
            <a:r>
              <a:rPr lang="uk-UA" sz="2000" dirty="0" smtClean="0"/>
              <a:t> </a:t>
            </a:r>
            <a:r>
              <a:rPr lang="uk-UA" sz="2000" dirty="0" err="1" smtClean="0"/>
              <a:t>from</a:t>
            </a:r>
            <a:r>
              <a:rPr lang="uk-UA" sz="2000" dirty="0" smtClean="0"/>
              <a:t> 6 </a:t>
            </a:r>
            <a:r>
              <a:rPr lang="uk-UA" sz="2000" dirty="0" err="1" smtClean="0"/>
              <a:t>to</a:t>
            </a:r>
            <a:r>
              <a:rPr lang="uk-UA" sz="2000" dirty="0" smtClean="0"/>
              <a:t> 9 </a:t>
            </a:r>
            <a:r>
              <a:rPr lang="uk-UA" sz="2000" dirty="0" err="1" smtClean="0"/>
              <a:t>hours</a:t>
            </a:r>
            <a:r>
              <a:rPr lang="uk-UA" sz="2000" dirty="0" smtClean="0"/>
              <a:t>.</a:t>
            </a:r>
          </a:p>
          <a:p>
            <a:endParaRPr lang="uk-UA"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4525963"/>
          </a:xfrm>
        </p:spPr>
        <p:txBody>
          <a:bodyPr/>
          <a:lstStyle/>
          <a:p>
            <a:pPr algn="ctr">
              <a:buNone/>
            </a:pPr>
            <a:r>
              <a:rPr lang="uk-UA" sz="1600" b="1" dirty="0" err="1" smtClean="0"/>
              <a:t>Chlorothiazide</a:t>
            </a:r>
            <a:endParaRPr lang="uk-UA" sz="1600" b="1" dirty="0" smtClean="0"/>
          </a:p>
          <a:p>
            <a:pPr algn="ctr"/>
            <a:endParaRPr lang="uk-UA" sz="1600" b="1" dirty="0" smtClean="0"/>
          </a:p>
          <a:p>
            <a:endParaRPr lang="uk-UA" sz="1600" b="1" dirty="0" smtClean="0"/>
          </a:p>
          <a:p>
            <a:pPr>
              <a:buNone/>
            </a:pPr>
            <a:endParaRPr lang="uk-UA" sz="1600" dirty="0" smtClean="0"/>
          </a:p>
          <a:p>
            <a:r>
              <a:rPr lang="uk-UA" sz="1600" b="1" dirty="0" err="1" smtClean="0"/>
              <a:t>Mechanism</a:t>
            </a:r>
            <a:r>
              <a:rPr lang="uk-UA" sz="1600" b="1" dirty="0" smtClean="0"/>
              <a:t> </a:t>
            </a:r>
            <a:r>
              <a:rPr lang="uk-UA" sz="1600" b="1" dirty="0" err="1" smtClean="0"/>
              <a:t>of</a:t>
            </a:r>
            <a:r>
              <a:rPr lang="uk-UA" sz="1600" b="1" dirty="0" smtClean="0"/>
              <a:t> </a:t>
            </a:r>
            <a:r>
              <a:rPr lang="uk-UA" sz="1600" b="1" dirty="0" err="1" smtClean="0"/>
              <a:t>action</a:t>
            </a:r>
            <a:r>
              <a:rPr lang="uk-UA" sz="1600" b="1" dirty="0" smtClean="0"/>
              <a:t>. </a:t>
            </a:r>
            <a:r>
              <a:rPr lang="en-US" sz="1600" dirty="0" smtClean="0"/>
              <a:t>Increased </a:t>
            </a:r>
            <a:r>
              <a:rPr lang="en-US" sz="1600" dirty="0" err="1" smtClean="0"/>
              <a:t>diuresis</a:t>
            </a:r>
            <a:r>
              <a:rPr lang="en-US" sz="1600" dirty="0" smtClean="0"/>
              <a:t> by blocking the </a:t>
            </a:r>
            <a:r>
              <a:rPr lang="en-US" sz="1600" dirty="0" err="1" smtClean="0"/>
              <a:t>reabsorption</a:t>
            </a:r>
            <a:r>
              <a:rPr lang="en-US" sz="1600" dirty="0" smtClean="0"/>
              <a:t> of sodium and chlorine ions at the beginning of the renal tubules. Thus, they increase the excretion of sodium and chloride and, consequently, water. The excretion of other electrolytes, namely potassium and magnesium, also increases.</a:t>
            </a:r>
            <a:endParaRPr lang="uk-UA" sz="1600" dirty="0" smtClean="0"/>
          </a:p>
          <a:p>
            <a:r>
              <a:rPr lang="uk-UA" sz="1600" b="1" dirty="0" err="1" smtClean="0"/>
              <a:t>Synthesis</a:t>
            </a:r>
            <a:r>
              <a:rPr lang="uk-UA" sz="1600" b="1" dirty="0" smtClean="0"/>
              <a:t>.</a:t>
            </a:r>
            <a:endParaRPr lang="uk-UA" sz="1600" dirty="0" smtClean="0"/>
          </a:p>
          <a:p>
            <a:r>
              <a:rPr lang="uk-UA" sz="1600" b="1" dirty="0" smtClean="0"/>
              <a:t> </a:t>
            </a:r>
            <a:endParaRPr lang="uk-UA" sz="1600" b="1" dirty="0" smtClean="0"/>
          </a:p>
          <a:p>
            <a:endParaRPr lang="uk-UA" sz="1600" b="1" dirty="0" smtClean="0"/>
          </a:p>
          <a:p>
            <a:endParaRPr lang="uk-UA" sz="1600" b="1" dirty="0" smtClean="0"/>
          </a:p>
          <a:p>
            <a:pPr algn="just">
              <a:buNone/>
            </a:pPr>
            <a:r>
              <a:rPr lang="uk-UA" sz="1600" b="1" dirty="0" err="1" smtClean="0"/>
              <a:t>Properties</a:t>
            </a:r>
            <a:r>
              <a:rPr lang="uk-UA" sz="1600" b="1" dirty="0" smtClean="0"/>
              <a:t>. </a:t>
            </a:r>
            <a:r>
              <a:rPr lang="uk-UA" sz="1600" dirty="0" err="1" smtClean="0"/>
              <a:t>White</a:t>
            </a:r>
            <a:r>
              <a:rPr lang="uk-UA" sz="1600" dirty="0" smtClean="0"/>
              <a:t> </a:t>
            </a:r>
            <a:r>
              <a:rPr lang="uk-UA" sz="1600" dirty="0" err="1" smtClean="0"/>
              <a:t>or</a:t>
            </a:r>
            <a:r>
              <a:rPr lang="uk-UA" sz="1600" dirty="0" smtClean="0"/>
              <a:t> </a:t>
            </a:r>
            <a:r>
              <a:rPr lang="uk-UA" sz="1600" dirty="0" err="1" smtClean="0"/>
              <a:t>almost</a:t>
            </a:r>
            <a:r>
              <a:rPr lang="uk-UA" sz="1600" dirty="0" smtClean="0"/>
              <a:t> </a:t>
            </a:r>
            <a:r>
              <a:rPr lang="uk-UA" sz="1600" dirty="0" err="1" smtClean="0"/>
              <a:t>white</a:t>
            </a:r>
            <a:r>
              <a:rPr lang="uk-UA" sz="1600" dirty="0" smtClean="0"/>
              <a:t> </a:t>
            </a:r>
            <a:r>
              <a:rPr lang="uk-UA" sz="1600" dirty="0" err="1" smtClean="0"/>
              <a:t>crystalline</a:t>
            </a:r>
            <a:r>
              <a:rPr lang="uk-UA" sz="1600" dirty="0" smtClean="0"/>
              <a:t> </a:t>
            </a:r>
            <a:r>
              <a:rPr lang="uk-UA" sz="1600" dirty="0" err="1" smtClean="0"/>
              <a:t>powder</a:t>
            </a:r>
            <a:r>
              <a:rPr lang="uk-UA" sz="1600" dirty="0" smtClean="0"/>
              <a:t>, </a:t>
            </a:r>
            <a:r>
              <a:rPr lang="uk-UA" sz="1600" dirty="0" err="1" smtClean="0"/>
              <a:t>very</a:t>
            </a:r>
            <a:r>
              <a:rPr lang="uk-UA" sz="1600" dirty="0" smtClean="0"/>
              <a:t> </a:t>
            </a:r>
            <a:r>
              <a:rPr lang="uk-UA" sz="1600" dirty="0" err="1" smtClean="0"/>
              <a:t>insoluble</a:t>
            </a:r>
            <a:r>
              <a:rPr lang="uk-UA" sz="1600" dirty="0" smtClean="0"/>
              <a:t> </a:t>
            </a:r>
            <a:r>
              <a:rPr lang="uk-UA" sz="1600" dirty="0" err="1" smtClean="0"/>
              <a:t>in</a:t>
            </a:r>
            <a:r>
              <a:rPr lang="uk-UA" sz="1600" dirty="0" smtClean="0"/>
              <a:t> </a:t>
            </a:r>
            <a:r>
              <a:rPr lang="uk-UA" sz="1600" dirty="0" err="1" smtClean="0"/>
              <a:t>water</a:t>
            </a:r>
            <a:r>
              <a:rPr lang="uk-UA" sz="1600" dirty="0" smtClean="0"/>
              <a:t>, </a:t>
            </a:r>
            <a:r>
              <a:rPr lang="uk-UA" sz="1600" dirty="0" err="1" smtClean="0"/>
              <a:t>moderately</a:t>
            </a:r>
            <a:r>
              <a:rPr lang="uk-UA" sz="1600" dirty="0" smtClean="0"/>
              <a:t> </a:t>
            </a:r>
            <a:r>
              <a:rPr lang="uk-UA" sz="1600" dirty="0" err="1" smtClean="0"/>
              <a:t>soluble</a:t>
            </a:r>
            <a:r>
              <a:rPr lang="uk-UA" sz="1600" dirty="0" smtClean="0"/>
              <a:t> </a:t>
            </a:r>
            <a:r>
              <a:rPr lang="uk-UA" sz="1600" dirty="0" err="1" smtClean="0"/>
              <a:t>in</a:t>
            </a:r>
            <a:r>
              <a:rPr lang="uk-UA" sz="1600" dirty="0" smtClean="0"/>
              <a:t> </a:t>
            </a:r>
            <a:r>
              <a:rPr lang="uk-UA" sz="1600" dirty="0" err="1" smtClean="0"/>
              <a:t>acetone</a:t>
            </a:r>
            <a:r>
              <a:rPr lang="uk-UA" sz="1600" dirty="0" smtClean="0"/>
              <a:t>, </a:t>
            </a:r>
            <a:r>
              <a:rPr lang="uk-UA" sz="1600" dirty="0" err="1" smtClean="0"/>
              <a:t>slightly</a:t>
            </a:r>
            <a:r>
              <a:rPr lang="uk-UA" sz="1600" dirty="0" smtClean="0"/>
              <a:t> </a:t>
            </a:r>
            <a:r>
              <a:rPr lang="uk-UA" sz="1600" dirty="0" err="1" smtClean="0"/>
              <a:t>soluble</a:t>
            </a:r>
            <a:r>
              <a:rPr lang="uk-UA" sz="1600" dirty="0" smtClean="0"/>
              <a:t> </a:t>
            </a:r>
            <a:r>
              <a:rPr lang="uk-UA" sz="1600" dirty="0" err="1" smtClean="0"/>
              <a:t>in</a:t>
            </a:r>
            <a:r>
              <a:rPr lang="uk-UA" sz="1600" dirty="0" smtClean="0"/>
              <a:t> </a:t>
            </a:r>
            <a:r>
              <a:rPr lang="uk-UA" sz="1600" dirty="0" err="1" smtClean="0"/>
              <a:t>alcohol</a:t>
            </a:r>
            <a:r>
              <a:rPr lang="uk-UA" sz="1600" dirty="0" smtClean="0"/>
              <a:t>, </a:t>
            </a:r>
            <a:r>
              <a:rPr lang="uk-UA" sz="1600" dirty="0" err="1" smtClean="0"/>
              <a:t>soluble</a:t>
            </a:r>
            <a:r>
              <a:rPr lang="uk-UA" sz="1600" dirty="0" smtClean="0"/>
              <a:t> </a:t>
            </a:r>
            <a:r>
              <a:rPr lang="uk-UA" sz="1600" dirty="0" err="1" smtClean="0"/>
              <a:t>in</a:t>
            </a:r>
            <a:r>
              <a:rPr lang="uk-UA" sz="1600" dirty="0" smtClean="0"/>
              <a:t> </a:t>
            </a:r>
            <a:r>
              <a:rPr lang="uk-UA" sz="1600" dirty="0" err="1" smtClean="0"/>
              <a:t>dilute</a:t>
            </a:r>
            <a:r>
              <a:rPr lang="uk-UA" sz="1600" dirty="0" smtClean="0"/>
              <a:t> </a:t>
            </a:r>
            <a:r>
              <a:rPr lang="uk-UA" sz="1600" dirty="0" err="1" smtClean="0"/>
              <a:t>solutions</a:t>
            </a:r>
            <a:r>
              <a:rPr lang="uk-UA" sz="1600" dirty="0" smtClean="0"/>
              <a:t> </a:t>
            </a:r>
            <a:r>
              <a:rPr lang="uk-UA" sz="1600" dirty="0" err="1" smtClean="0"/>
              <a:t>of</a:t>
            </a:r>
            <a:r>
              <a:rPr lang="uk-UA" sz="1600" dirty="0" smtClean="0"/>
              <a:t> </a:t>
            </a:r>
            <a:r>
              <a:rPr lang="uk-UA" sz="1600" dirty="0" err="1" smtClean="0"/>
              <a:t>alkalis</a:t>
            </a:r>
            <a:r>
              <a:rPr lang="uk-UA" sz="1600" dirty="0" smtClean="0"/>
              <a:t>.</a:t>
            </a:r>
          </a:p>
          <a:p>
            <a:r>
              <a:rPr lang="uk-UA" sz="1600" b="1" dirty="0" err="1" smtClean="0"/>
              <a:t>Identification</a:t>
            </a:r>
            <a:r>
              <a:rPr lang="uk-UA" sz="1600" b="1" dirty="0" smtClean="0"/>
              <a:t>.</a:t>
            </a:r>
            <a:endParaRPr lang="uk-UA" sz="1600" dirty="0" smtClean="0"/>
          </a:p>
          <a:p>
            <a:pPr lvl="0"/>
            <a:r>
              <a:rPr lang="uk-UA" sz="1600" dirty="0" smtClean="0"/>
              <a:t>IR, UV </a:t>
            </a:r>
            <a:r>
              <a:rPr lang="uk-UA" sz="1600" dirty="0" err="1" smtClean="0"/>
              <a:t>spectrum</a:t>
            </a:r>
            <a:r>
              <a:rPr lang="uk-UA" sz="1600" dirty="0" smtClean="0"/>
              <a:t>, TLC.</a:t>
            </a:r>
          </a:p>
          <a:p>
            <a:pPr lvl="0"/>
            <a:r>
              <a:rPr lang="uk-UA" sz="1600" dirty="0" err="1" smtClean="0"/>
              <a:t>By</a:t>
            </a:r>
            <a:r>
              <a:rPr lang="uk-UA" sz="1600" dirty="0" smtClean="0"/>
              <a:t> </a:t>
            </a:r>
            <a:r>
              <a:rPr lang="uk-UA" sz="1600" dirty="0" err="1" smtClean="0"/>
              <a:t>the</a:t>
            </a:r>
            <a:r>
              <a:rPr lang="uk-UA" sz="1600" dirty="0" smtClean="0"/>
              <a:t> </a:t>
            </a:r>
            <a:r>
              <a:rPr lang="uk-UA" sz="1600" dirty="0" err="1" smtClean="0"/>
              <a:t>release</a:t>
            </a:r>
            <a:r>
              <a:rPr lang="uk-UA" sz="1600" dirty="0" smtClean="0"/>
              <a:t> </a:t>
            </a:r>
            <a:r>
              <a:rPr lang="uk-UA" sz="1600" dirty="0" err="1" smtClean="0"/>
              <a:t>of</a:t>
            </a:r>
            <a:r>
              <a:rPr lang="uk-UA" sz="1600" dirty="0" smtClean="0"/>
              <a:t> </a:t>
            </a:r>
            <a:r>
              <a:rPr lang="uk-UA" sz="1600" dirty="0" err="1" smtClean="0"/>
              <a:t>ammonia</a:t>
            </a:r>
            <a:r>
              <a:rPr lang="uk-UA" sz="1600" dirty="0" smtClean="0"/>
              <a:t> </a:t>
            </a:r>
            <a:r>
              <a:rPr lang="uk-UA" sz="1600" dirty="0" err="1" smtClean="0"/>
              <a:t>when</a:t>
            </a:r>
            <a:r>
              <a:rPr lang="uk-UA" sz="1600" dirty="0" smtClean="0"/>
              <a:t> </a:t>
            </a:r>
            <a:r>
              <a:rPr lang="uk-UA" sz="1600" dirty="0" err="1" smtClean="0"/>
              <a:t>heated</a:t>
            </a:r>
            <a:r>
              <a:rPr lang="uk-UA" sz="1600" dirty="0" smtClean="0"/>
              <a:t> </a:t>
            </a:r>
            <a:r>
              <a:rPr lang="uk-UA" sz="1600" dirty="0" err="1" smtClean="0"/>
              <a:t>with</a:t>
            </a:r>
            <a:r>
              <a:rPr lang="uk-UA" sz="1600" dirty="0" smtClean="0"/>
              <a:t> </a:t>
            </a:r>
            <a:r>
              <a:rPr lang="uk-UA" sz="1600" dirty="0" err="1" smtClean="0"/>
              <a:t>crystalline</a:t>
            </a:r>
            <a:r>
              <a:rPr lang="uk-UA" sz="1600" dirty="0" smtClean="0"/>
              <a:t> </a:t>
            </a:r>
            <a:r>
              <a:rPr lang="uk-UA" sz="1600" dirty="0" err="1" smtClean="0"/>
              <a:t>NaOH</a:t>
            </a:r>
            <a:r>
              <a:rPr lang="uk-UA" sz="1600" dirty="0" smtClean="0"/>
              <a:t> (</a:t>
            </a:r>
            <a:r>
              <a:rPr lang="uk-UA" sz="1600" dirty="0" err="1" smtClean="0"/>
              <a:t>blueing</a:t>
            </a:r>
            <a:r>
              <a:rPr lang="uk-UA" sz="1600" dirty="0" smtClean="0"/>
              <a:t> </a:t>
            </a:r>
            <a:r>
              <a:rPr lang="uk-UA" sz="1600" dirty="0" err="1" smtClean="0"/>
              <a:t>of</a:t>
            </a:r>
            <a:r>
              <a:rPr lang="uk-UA" sz="1600" dirty="0" smtClean="0"/>
              <a:t> </a:t>
            </a:r>
            <a:r>
              <a:rPr lang="uk-UA" sz="1600" dirty="0" err="1" smtClean="0"/>
              <a:t>red</a:t>
            </a:r>
            <a:r>
              <a:rPr lang="uk-UA" sz="1600" dirty="0" smtClean="0"/>
              <a:t> </a:t>
            </a:r>
            <a:r>
              <a:rPr lang="uk-UA" sz="1600" dirty="0" err="1" smtClean="0"/>
              <a:t>litmus</a:t>
            </a:r>
            <a:r>
              <a:rPr lang="uk-UA" sz="1600" dirty="0" smtClean="0"/>
              <a:t> </a:t>
            </a:r>
            <a:r>
              <a:rPr lang="uk-UA" sz="1600" dirty="0" err="1" smtClean="0"/>
              <a:t>paper</a:t>
            </a:r>
            <a:r>
              <a:rPr lang="uk-UA" sz="1600" dirty="0" smtClean="0"/>
              <a:t>) </a:t>
            </a:r>
            <a:r>
              <a:rPr lang="uk-UA" sz="1600" dirty="0" err="1" smtClean="0"/>
              <a:t>and</a:t>
            </a:r>
            <a:r>
              <a:rPr lang="uk-UA" sz="1600" dirty="0" smtClean="0"/>
              <a:t> </a:t>
            </a:r>
            <a:r>
              <a:rPr lang="uk-UA" sz="1600" dirty="0" err="1" smtClean="0"/>
              <a:t>the</a:t>
            </a:r>
            <a:r>
              <a:rPr lang="uk-UA" sz="1600" dirty="0" smtClean="0"/>
              <a:t> </a:t>
            </a:r>
            <a:r>
              <a:rPr lang="uk-UA" sz="1600" dirty="0" err="1" smtClean="0"/>
              <a:t>release</a:t>
            </a:r>
            <a:r>
              <a:rPr lang="uk-UA" sz="1600" dirty="0" smtClean="0"/>
              <a:t> </a:t>
            </a:r>
            <a:r>
              <a:rPr lang="uk-UA" sz="1600" dirty="0" err="1" smtClean="0"/>
              <a:t>of</a:t>
            </a:r>
            <a:r>
              <a:rPr lang="uk-UA" sz="1600" dirty="0" smtClean="0"/>
              <a:t> </a:t>
            </a:r>
            <a:r>
              <a:rPr lang="uk-UA" sz="1600" dirty="0" err="1" smtClean="0"/>
              <a:t>hydrogen</a:t>
            </a:r>
            <a:r>
              <a:rPr lang="uk-UA" sz="1600" dirty="0" smtClean="0"/>
              <a:t> </a:t>
            </a:r>
            <a:r>
              <a:rPr lang="uk-UA" sz="1600" dirty="0" err="1" smtClean="0"/>
              <a:t>sulfide</a:t>
            </a:r>
            <a:r>
              <a:rPr lang="uk-UA" sz="1600" dirty="0" smtClean="0"/>
              <a:t> </a:t>
            </a:r>
            <a:r>
              <a:rPr lang="uk-UA" sz="1600" dirty="0" err="1" smtClean="0"/>
              <a:t>during</a:t>
            </a:r>
            <a:r>
              <a:rPr lang="uk-UA" sz="1600" dirty="0" smtClean="0"/>
              <a:t> </a:t>
            </a:r>
            <a:r>
              <a:rPr lang="uk-UA" sz="1600" dirty="0" err="1" smtClean="0"/>
              <a:t>acidification</a:t>
            </a:r>
            <a:r>
              <a:rPr lang="uk-UA" sz="1600" dirty="0" smtClean="0"/>
              <a:t> (</a:t>
            </a:r>
            <a:r>
              <a:rPr lang="uk-UA" sz="1600" dirty="0" err="1" smtClean="0"/>
              <a:t>blackening</a:t>
            </a:r>
            <a:r>
              <a:rPr lang="uk-UA" sz="1600" dirty="0" smtClean="0"/>
              <a:t> </a:t>
            </a:r>
            <a:r>
              <a:rPr lang="uk-UA" sz="1600" dirty="0" err="1" smtClean="0"/>
              <a:t>of</a:t>
            </a:r>
            <a:r>
              <a:rPr lang="uk-UA" sz="1600" dirty="0" smtClean="0"/>
              <a:t> lead-</a:t>
            </a:r>
            <a:r>
              <a:rPr lang="uk-UA" sz="1600" dirty="0" err="1" smtClean="0"/>
              <a:t>acetate</a:t>
            </a:r>
            <a:r>
              <a:rPr lang="uk-UA" sz="1600" dirty="0" smtClean="0"/>
              <a:t> </a:t>
            </a:r>
            <a:r>
              <a:rPr lang="uk-UA" sz="1600" dirty="0" err="1" smtClean="0"/>
              <a:t>paper</a:t>
            </a:r>
            <a:r>
              <a:rPr lang="uk-UA" sz="1600" dirty="0" smtClean="0"/>
              <a:t>).</a:t>
            </a:r>
          </a:p>
          <a:p>
            <a:r>
              <a:rPr lang="uk-UA" sz="1600" b="1" dirty="0" err="1" smtClean="0"/>
              <a:t>Quantitative</a:t>
            </a:r>
            <a:r>
              <a:rPr lang="uk-UA" sz="1600" b="1" dirty="0" smtClean="0"/>
              <a:t> </a:t>
            </a:r>
            <a:r>
              <a:rPr lang="uk-UA" sz="1600" b="1" dirty="0" err="1" smtClean="0"/>
              <a:t>definition</a:t>
            </a:r>
            <a:r>
              <a:rPr lang="uk-UA" sz="1600" b="1" dirty="0" smtClean="0"/>
              <a:t>. </a:t>
            </a:r>
            <a:r>
              <a:rPr lang="uk-UA" sz="1600" dirty="0" err="1" smtClean="0"/>
              <a:t>Alkalimetry</a:t>
            </a:r>
            <a:r>
              <a:rPr lang="uk-UA" sz="1600" dirty="0" smtClean="0"/>
              <a:t> </a:t>
            </a:r>
            <a:r>
              <a:rPr lang="uk-UA" sz="1600" dirty="0" err="1" smtClean="0"/>
              <a:t>method</a:t>
            </a:r>
            <a:r>
              <a:rPr lang="uk-UA" sz="1600" dirty="0" smtClean="0"/>
              <a:t> </a:t>
            </a:r>
            <a:r>
              <a:rPr lang="uk-UA" sz="1600" dirty="0" err="1" smtClean="0"/>
              <a:t>in</a:t>
            </a:r>
            <a:r>
              <a:rPr lang="uk-UA" sz="1600" dirty="0" smtClean="0"/>
              <a:t> </a:t>
            </a:r>
            <a:r>
              <a:rPr lang="uk-UA" sz="1600" dirty="0" err="1" smtClean="0"/>
              <a:t>alcohol</a:t>
            </a:r>
            <a:r>
              <a:rPr lang="uk-UA" sz="1600" dirty="0" smtClean="0"/>
              <a:t> </a:t>
            </a:r>
            <a:r>
              <a:rPr lang="uk-UA" sz="1600" dirty="0" err="1" smtClean="0"/>
              <a:t>neutralized</a:t>
            </a:r>
            <a:r>
              <a:rPr lang="uk-UA" sz="1600" dirty="0" smtClean="0"/>
              <a:t> </a:t>
            </a:r>
            <a:r>
              <a:rPr lang="uk-UA" sz="1600" dirty="0" err="1" smtClean="0"/>
              <a:t>with</a:t>
            </a:r>
            <a:r>
              <a:rPr lang="uk-UA" sz="1600" dirty="0" smtClean="0"/>
              <a:t> </a:t>
            </a:r>
            <a:r>
              <a:rPr lang="uk-UA" sz="1600" dirty="0" err="1" smtClean="0"/>
              <a:t>phenolphthalein</a:t>
            </a:r>
            <a:r>
              <a:rPr lang="uk-UA" sz="1600" dirty="0" smtClean="0"/>
              <a:t>; </a:t>
            </a:r>
            <a:r>
              <a:rPr lang="uk-UA" sz="1600" dirty="0" err="1" smtClean="0"/>
              <a:t>indicator</a:t>
            </a:r>
            <a:r>
              <a:rPr lang="uk-UA" sz="1600" dirty="0" smtClean="0"/>
              <a:t> - </a:t>
            </a:r>
            <a:r>
              <a:rPr lang="uk-UA" sz="1600" dirty="0" err="1" smtClean="0"/>
              <a:t>phenolphthalein</a:t>
            </a:r>
            <a:r>
              <a:rPr lang="uk-UA" sz="1600" dirty="0" smtClean="0"/>
              <a:t>.</a:t>
            </a:r>
          </a:p>
          <a:p>
            <a:r>
              <a:rPr lang="uk-UA" sz="1600" b="1" dirty="0" err="1" smtClean="0"/>
              <a:t>Storage</a:t>
            </a:r>
            <a:r>
              <a:rPr lang="uk-UA" sz="1600" b="1" dirty="0" smtClean="0"/>
              <a:t>. </a:t>
            </a:r>
            <a:r>
              <a:rPr lang="uk-UA" sz="1600" dirty="0" err="1" smtClean="0"/>
              <a:t>In</a:t>
            </a:r>
            <a:r>
              <a:rPr lang="uk-UA" sz="1600" dirty="0" smtClean="0"/>
              <a:t> a </a:t>
            </a:r>
            <a:r>
              <a:rPr lang="uk-UA" sz="1600" dirty="0" err="1" smtClean="0"/>
              <a:t>dark</a:t>
            </a:r>
            <a:r>
              <a:rPr lang="uk-UA" sz="1600" dirty="0" smtClean="0"/>
              <a:t> </a:t>
            </a:r>
            <a:r>
              <a:rPr lang="uk-UA" sz="1600" dirty="0" err="1" smtClean="0"/>
              <a:t>place</a:t>
            </a:r>
            <a:r>
              <a:rPr lang="uk-UA" sz="1600" dirty="0" smtClean="0"/>
              <a:t>.</a:t>
            </a:r>
          </a:p>
          <a:p>
            <a:r>
              <a:rPr lang="uk-UA" sz="1600" b="1" dirty="0" err="1" smtClean="0"/>
              <a:t>Application</a:t>
            </a:r>
            <a:r>
              <a:rPr lang="uk-UA" sz="1600" b="1" dirty="0" smtClean="0"/>
              <a:t>. </a:t>
            </a:r>
            <a:r>
              <a:rPr lang="uk-UA" sz="1600" dirty="0" err="1" smtClean="0"/>
              <a:t>Diuretic</a:t>
            </a:r>
            <a:r>
              <a:rPr lang="uk-UA" sz="1600" dirty="0" smtClean="0"/>
              <a:t> </a:t>
            </a:r>
            <a:r>
              <a:rPr lang="uk-UA" sz="1600" dirty="0" err="1" smtClean="0"/>
              <a:t>with</a:t>
            </a:r>
            <a:r>
              <a:rPr lang="uk-UA" sz="1600" dirty="0" smtClean="0"/>
              <a:t> </a:t>
            </a:r>
            <a:r>
              <a:rPr lang="uk-UA" sz="1600" dirty="0" err="1" smtClean="0"/>
              <a:t>antihypertensive</a:t>
            </a:r>
            <a:r>
              <a:rPr lang="uk-UA" sz="1600" dirty="0" smtClean="0"/>
              <a:t> </a:t>
            </a:r>
            <a:r>
              <a:rPr lang="uk-UA" sz="1600" dirty="0" err="1" smtClean="0"/>
              <a:t>effect</a:t>
            </a:r>
            <a:r>
              <a:rPr lang="uk-UA" sz="1600" dirty="0" smtClean="0"/>
              <a:t>.</a:t>
            </a:r>
          </a:p>
          <a:p>
            <a:pPr algn="just">
              <a:buNone/>
            </a:pPr>
            <a:endParaRPr lang="uk-UA" sz="2000" dirty="0" smtClean="0"/>
          </a:p>
          <a:p>
            <a:endParaRPr lang="uk-UA" sz="2000" dirty="0"/>
          </a:p>
        </p:txBody>
      </p:sp>
      <p:pic>
        <p:nvPicPr>
          <p:cNvPr id="4" name="Рисунок 3"/>
          <p:cNvPicPr/>
          <p:nvPr/>
        </p:nvPicPr>
        <p:blipFill>
          <a:blip r:embed="rId2" cstate="print"/>
          <a:srcRect/>
          <a:stretch>
            <a:fillRect/>
          </a:stretch>
        </p:blipFill>
        <p:spPr bwMode="auto">
          <a:xfrm>
            <a:off x="3707904" y="332656"/>
            <a:ext cx="1809750" cy="857250"/>
          </a:xfrm>
          <a:prstGeom prst="rect">
            <a:avLst/>
          </a:prstGeom>
          <a:solidFill>
            <a:srgbClr val="FFFFFF"/>
          </a:solidFill>
          <a:ln w="9525">
            <a:noFill/>
            <a:miter lim="800000"/>
            <a:headEnd/>
            <a:tailEnd/>
          </a:ln>
        </p:spPr>
      </p:pic>
      <p:pic>
        <p:nvPicPr>
          <p:cNvPr id="5" name="Рисунок 4"/>
          <p:cNvPicPr/>
          <p:nvPr/>
        </p:nvPicPr>
        <p:blipFill>
          <a:blip r:embed="rId3" cstate="print"/>
          <a:srcRect/>
          <a:stretch>
            <a:fillRect/>
          </a:stretch>
        </p:blipFill>
        <p:spPr bwMode="auto">
          <a:xfrm>
            <a:off x="1835696" y="2348880"/>
            <a:ext cx="6019800" cy="962025"/>
          </a:xfrm>
          <a:prstGeom prst="rect">
            <a:avLst/>
          </a:prstGeom>
          <a:solidFill>
            <a:srgbClr val="FFFFFF"/>
          </a:solid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23528" y="260648"/>
            <a:ext cx="8589640" cy="4525963"/>
          </a:xfrm>
        </p:spPr>
        <p:txBody>
          <a:bodyPr/>
          <a:lstStyle/>
          <a:p>
            <a:pPr algn="ctr">
              <a:buNone/>
            </a:pPr>
            <a:r>
              <a:rPr lang="uk-UA" sz="2000" b="1" dirty="0" err="1" smtClean="0"/>
              <a:t>Hydrochlorothiazide</a:t>
            </a:r>
            <a:endParaRPr lang="uk-UA" sz="2000" b="1" dirty="0" smtClean="0"/>
          </a:p>
          <a:p>
            <a:endParaRPr lang="uk-UA" sz="2000" b="1" dirty="0" smtClean="0"/>
          </a:p>
          <a:p>
            <a:endParaRPr lang="uk-UA" sz="2000" b="1" dirty="0" smtClean="0"/>
          </a:p>
          <a:p>
            <a:endParaRPr lang="uk-UA" sz="2000" dirty="0" smtClean="0"/>
          </a:p>
          <a:p>
            <a:r>
              <a:rPr lang="uk-UA" sz="2000" b="1" dirty="0" err="1" smtClean="0"/>
              <a:t>Mechanism</a:t>
            </a:r>
            <a:r>
              <a:rPr lang="uk-UA" sz="2000" b="1" dirty="0" smtClean="0"/>
              <a:t> </a:t>
            </a:r>
            <a:r>
              <a:rPr lang="uk-UA" sz="2000" b="1" dirty="0" err="1" smtClean="0"/>
              <a:t>of</a:t>
            </a:r>
            <a:r>
              <a:rPr lang="uk-UA" sz="2000" b="1" dirty="0" smtClean="0"/>
              <a:t> </a:t>
            </a:r>
            <a:r>
              <a:rPr lang="uk-UA" sz="2000" b="1" dirty="0" err="1" smtClean="0"/>
              <a:t>action</a:t>
            </a:r>
            <a:r>
              <a:rPr lang="uk-UA" sz="2000" b="1" dirty="0" smtClean="0"/>
              <a:t>. </a:t>
            </a:r>
            <a:r>
              <a:rPr lang="en-US" sz="2000" dirty="0" smtClean="0"/>
              <a:t>Increased </a:t>
            </a:r>
            <a:r>
              <a:rPr lang="en-US" sz="2000" dirty="0" err="1" smtClean="0"/>
              <a:t>diuresis</a:t>
            </a:r>
            <a:r>
              <a:rPr lang="en-US" sz="2000" dirty="0" smtClean="0"/>
              <a:t> by blocking the </a:t>
            </a:r>
            <a:r>
              <a:rPr lang="en-US" sz="2000" dirty="0" err="1" smtClean="0"/>
              <a:t>reabsorption</a:t>
            </a:r>
            <a:r>
              <a:rPr lang="en-US" sz="2000" dirty="0" smtClean="0"/>
              <a:t> of sodium and chlorine ions at the beginning of the renal tubules. Increases the excretion of potassium, magnesium, bicarbonate ions; reduces the excretion of calcium in the urine as a result of direct action on the distal tubules, which can prevent the formation of calcium kidney stones.</a:t>
            </a:r>
            <a:endParaRPr lang="uk-UA" sz="2000" dirty="0" smtClean="0"/>
          </a:p>
          <a:p>
            <a:r>
              <a:rPr lang="uk-UA" sz="2000" b="1" dirty="0" err="1" smtClean="0"/>
              <a:t>Synthesis</a:t>
            </a:r>
            <a:r>
              <a:rPr lang="uk-UA" sz="2000" b="1" dirty="0" smtClean="0"/>
              <a:t>.</a:t>
            </a:r>
            <a:endParaRPr lang="uk-UA" sz="2000" dirty="0" smtClean="0"/>
          </a:p>
          <a:p>
            <a:pPr>
              <a:buNone/>
            </a:pPr>
            <a:r>
              <a:rPr lang="uk-UA" sz="2000" b="1" dirty="0" smtClean="0"/>
              <a:t> </a:t>
            </a:r>
            <a:endParaRPr lang="uk-UA" sz="2000" dirty="0" smtClean="0"/>
          </a:p>
          <a:p>
            <a:endParaRPr lang="uk-UA" sz="2000" dirty="0" smtClean="0"/>
          </a:p>
          <a:p>
            <a:endParaRPr lang="uk-UA" sz="2000" b="1" dirty="0" smtClean="0"/>
          </a:p>
          <a:p>
            <a:endParaRPr lang="uk-UA" sz="2000" b="1" dirty="0" smtClean="0"/>
          </a:p>
          <a:p>
            <a:pPr>
              <a:buNone/>
            </a:pPr>
            <a:r>
              <a:rPr lang="uk-UA" sz="2000" b="1" dirty="0" err="1" smtClean="0"/>
              <a:t>Properties</a:t>
            </a:r>
            <a:r>
              <a:rPr lang="uk-UA" sz="2000" b="1" dirty="0" smtClean="0"/>
              <a:t>. </a:t>
            </a:r>
            <a:r>
              <a:rPr lang="uk-UA" sz="2000" dirty="0" err="1" smtClean="0"/>
              <a:t>White</a:t>
            </a:r>
            <a:r>
              <a:rPr lang="uk-UA" sz="2000" dirty="0" smtClean="0"/>
              <a:t> </a:t>
            </a:r>
            <a:r>
              <a:rPr lang="uk-UA" sz="2000" dirty="0" err="1" smtClean="0"/>
              <a:t>or</a:t>
            </a:r>
            <a:r>
              <a:rPr lang="uk-UA" sz="2000" dirty="0" smtClean="0"/>
              <a:t> </a:t>
            </a:r>
            <a:r>
              <a:rPr lang="uk-UA" sz="2000" dirty="0" err="1" smtClean="0"/>
              <a:t>almost</a:t>
            </a:r>
            <a:r>
              <a:rPr lang="uk-UA" sz="2000" dirty="0" smtClean="0"/>
              <a:t> </a:t>
            </a:r>
            <a:r>
              <a:rPr lang="uk-UA" sz="2000" dirty="0" err="1" smtClean="0"/>
              <a:t>white</a:t>
            </a:r>
            <a:r>
              <a:rPr lang="uk-UA" sz="2000" dirty="0" smtClean="0"/>
              <a:t> </a:t>
            </a:r>
            <a:r>
              <a:rPr lang="uk-UA" sz="2000" dirty="0" err="1" smtClean="0"/>
              <a:t>odorless</a:t>
            </a:r>
            <a:r>
              <a:rPr lang="uk-UA" sz="2000" dirty="0" smtClean="0"/>
              <a:t> </a:t>
            </a:r>
            <a:r>
              <a:rPr lang="uk-UA" sz="2000" dirty="0" err="1" smtClean="0"/>
              <a:t>crystalline</a:t>
            </a:r>
            <a:r>
              <a:rPr lang="uk-UA" sz="2000" dirty="0" smtClean="0"/>
              <a:t> </a:t>
            </a:r>
            <a:r>
              <a:rPr lang="uk-UA" sz="2000" dirty="0" err="1" smtClean="0"/>
              <a:t>powder</a:t>
            </a:r>
            <a:r>
              <a:rPr lang="uk-UA" sz="2000" dirty="0" smtClean="0"/>
              <a:t>. </a:t>
            </a:r>
            <a:r>
              <a:rPr lang="uk-UA" sz="2000" dirty="0" err="1" smtClean="0"/>
              <a:t>Very</a:t>
            </a:r>
            <a:r>
              <a:rPr lang="uk-UA" sz="2000" dirty="0" smtClean="0"/>
              <a:t> </a:t>
            </a:r>
            <a:r>
              <a:rPr lang="uk-UA" sz="2000" dirty="0" err="1" smtClean="0"/>
              <a:t>sparingly</a:t>
            </a:r>
            <a:r>
              <a:rPr lang="uk-UA" sz="2000" dirty="0" smtClean="0"/>
              <a:t> </a:t>
            </a:r>
            <a:r>
              <a:rPr lang="uk-UA" sz="2000" dirty="0" err="1" smtClean="0"/>
              <a:t>soluble</a:t>
            </a:r>
            <a:r>
              <a:rPr lang="uk-UA" sz="2000" dirty="0" smtClean="0"/>
              <a:t> </a:t>
            </a:r>
            <a:r>
              <a:rPr lang="uk-UA" sz="2000" dirty="0" err="1" smtClean="0"/>
              <a:t>in</a:t>
            </a:r>
            <a:r>
              <a:rPr lang="uk-UA" sz="2000" dirty="0" smtClean="0"/>
              <a:t> </a:t>
            </a:r>
            <a:r>
              <a:rPr lang="uk-UA" sz="2000" dirty="0" err="1" smtClean="0"/>
              <a:t>water</a:t>
            </a:r>
            <a:r>
              <a:rPr lang="uk-UA" sz="2000" dirty="0" smtClean="0"/>
              <a:t>, </a:t>
            </a:r>
            <a:r>
              <a:rPr lang="uk-UA" sz="2000" dirty="0" err="1" smtClean="0"/>
              <a:t>soluble</a:t>
            </a:r>
            <a:r>
              <a:rPr lang="uk-UA" sz="2000" dirty="0" smtClean="0"/>
              <a:t> </a:t>
            </a:r>
            <a:r>
              <a:rPr lang="uk-UA" sz="2000" dirty="0" err="1" smtClean="0"/>
              <a:t>in</a:t>
            </a:r>
            <a:r>
              <a:rPr lang="uk-UA" sz="2000" dirty="0" smtClean="0"/>
              <a:t> </a:t>
            </a:r>
            <a:r>
              <a:rPr lang="uk-UA" sz="2000" dirty="0" err="1" smtClean="0"/>
              <a:t>acetone</a:t>
            </a:r>
            <a:r>
              <a:rPr lang="uk-UA" sz="2000" dirty="0" smtClean="0"/>
              <a:t>, </a:t>
            </a:r>
            <a:r>
              <a:rPr lang="uk-UA" sz="2000" dirty="0" err="1" smtClean="0"/>
              <a:t>moderately</a:t>
            </a:r>
            <a:r>
              <a:rPr lang="uk-UA" sz="2000" dirty="0" smtClean="0"/>
              <a:t> </a:t>
            </a:r>
            <a:r>
              <a:rPr lang="uk-UA" sz="2000" dirty="0" err="1" smtClean="0"/>
              <a:t>soluble</a:t>
            </a:r>
            <a:r>
              <a:rPr lang="uk-UA" sz="2000" dirty="0" smtClean="0"/>
              <a:t> </a:t>
            </a:r>
            <a:r>
              <a:rPr lang="uk-UA" sz="2000" dirty="0" err="1" smtClean="0"/>
              <a:t>in</a:t>
            </a:r>
            <a:r>
              <a:rPr lang="uk-UA" sz="2000" dirty="0" smtClean="0"/>
              <a:t> </a:t>
            </a:r>
            <a:r>
              <a:rPr lang="uk-UA" sz="2000" dirty="0" err="1" smtClean="0"/>
              <a:t>alcohol</a:t>
            </a:r>
            <a:r>
              <a:rPr lang="uk-UA" sz="2000" dirty="0" smtClean="0"/>
              <a:t>. </a:t>
            </a:r>
            <a:r>
              <a:rPr lang="uk-UA" sz="2000" dirty="0" err="1" smtClean="0"/>
              <a:t>Soluble</a:t>
            </a:r>
            <a:r>
              <a:rPr lang="uk-UA" sz="2000" dirty="0" smtClean="0"/>
              <a:t> </a:t>
            </a:r>
            <a:r>
              <a:rPr lang="uk-UA" sz="2000" dirty="0" err="1" smtClean="0"/>
              <a:t>in</a:t>
            </a:r>
            <a:r>
              <a:rPr lang="uk-UA" sz="2000" dirty="0" smtClean="0"/>
              <a:t> </a:t>
            </a:r>
            <a:r>
              <a:rPr lang="uk-UA" sz="2000" dirty="0" err="1" smtClean="0"/>
              <a:t>dilute</a:t>
            </a:r>
            <a:r>
              <a:rPr lang="uk-UA" sz="2000" dirty="0" smtClean="0"/>
              <a:t> </a:t>
            </a:r>
            <a:r>
              <a:rPr lang="uk-UA" sz="2000" dirty="0" err="1" smtClean="0"/>
              <a:t>solutions</a:t>
            </a:r>
            <a:r>
              <a:rPr lang="uk-UA" sz="2000" dirty="0" smtClean="0"/>
              <a:t> </a:t>
            </a:r>
            <a:r>
              <a:rPr lang="uk-UA" sz="2000" dirty="0" err="1" smtClean="0"/>
              <a:t>of</a:t>
            </a:r>
            <a:r>
              <a:rPr lang="uk-UA" sz="2000" dirty="0" smtClean="0"/>
              <a:t> </a:t>
            </a:r>
            <a:r>
              <a:rPr lang="uk-UA" sz="2000" dirty="0" err="1" smtClean="0"/>
              <a:t>alkalis</a:t>
            </a:r>
            <a:r>
              <a:rPr lang="uk-UA" sz="2000" dirty="0" smtClean="0"/>
              <a:t>.</a:t>
            </a:r>
          </a:p>
          <a:p>
            <a:endParaRPr lang="uk-UA" sz="2000" dirty="0"/>
          </a:p>
        </p:txBody>
      </p:sp>
      <p:pic>
        <p:nvPicPr>
          <p:cNvPr id="4" name="Рисунок 3"/>
          <p:cNvPicPr/>
          <p:nvPr/>
        </p:nvPicPr>
        <p:blipFill>
          <a:blip r:embed="rId2" cstate="print"/>
          <a:srcRect/>
          <a:stretch>
            <a:fillRect/>
          </a:stretch>
        </p:blipFill>
        <p:spPr bwMode="auto">
          <a:xfrm>
            <a:off x="3851920" y="620688"/>
            <a:ext cx="1724025" cy="1047750"/>
          </a:xfrm>
          <a:prstGeom prst="rect">
            <a:avLst/>
          </a:prstGeom>
          <a:solidFill>
            <a:srgbClr val="FFFFFF"/>
          </a:solidFill>
          <a:ln w="9525">
            <a:noFill/>
            <a:miter lim="800000"/>
            <a:headEnd/>
            <a:tailEnd/>
          </a:ln>
        </p:spPr>
      </p:pic>
      <p:pic>
        <p:nvPicPr>
          <p:cNvPr id="5" name="Рисунок 4"/>
          <p:cNvPicPr/>
          <p:nvPr/>
        </p:nvPicPr>
        <p:blipFill>
          <a:blip r:embed="rId3" cstate="print"/>
          <a:srcRect/>
          <a:stretch>
            <a:fillRect/>
          </a:stretch>
        </p:blipFill>
        <p:spPr bwMode="auto">
          <a:xfrm>
            <a:off x="2195736" y="3789040"/>
            <a:ext cx="5688632" cy="1512168"/>
          </a:xfrm>
          <a:prstGeom prst="rect">
            <a:avLst/>
          </a:prstGeom>
          <a:solidFill>
            <a:srgbClr val="FFFFFF"/>
          </a:solid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4786611"/>
          </a:xfrm>
        </p:spPr>
        <p:txBody>
          <a:bodyPr/>
          <a:lstStyle/>
          <a:p>
            <a:r>
              <a:rPr lang="uk-UA" sz="2000" b="1" dirty="0" err="1" smtClean="0"/>
              <a:t>Properties</a:t>
            </a:r>
            <a:r>
              <a:rPr lang="uk-UA" sz="2000" b="1" dirty="0" smtClean="0"/>
              <a:t>. </a:t>
            </a:r>
            <a:r>
              <a:rPr lang="uk-UA" sz="2000" dirty="0" err="1" smtClean="0"/>
              <a:t>White</a:t>
            </a:r>
            <a:r>
              <a:rPr lang="uk-UA" sz="2000" dirty="0" smtClean="0"/>
              <a:t> </a:t>
            </a:r>
            <a:r>
              <a:rPr lang="uk-UA" sz="2000" dirty="0" err="1" smtClean="0"/>
              <a:t>or</a:t>
            </a:r>
            <a:r>
              <a:rPr lang="uk-UA" sz="2000" dirty="0" smtClean="0"/>
              <a:t> </a:t>
            </a:r>
            <a:r>
              <a:rPr lang="uk-UA" sz="2000" dirty="0" err="1" smtClean="0"/>
              <a:t>almost</a:t>
            </a:r>
            <a:r>
              <a:rPr lang="uk-UA" sz="2000" dirty="0" smtClean="0"/>
              <a:t> </a:t>
            </a:r>
            <a:r>
              <a:rPr lang="uk-UA" sz="2000" dirty="0" err="1" smtClean="0"/>
              <a:t>white</a:t>
            </a:r>
            <a:r>
              <a:rPr lang="uk-UA" sz="2000" dirty="0" smtClean="0"/>
              <a:t> </a:t>
            </a:r>
            <a:r>
              <a:rPr lang="uk-UA" sz="2000" dirty="0" err="1" smtClean="0"/>
              <a:t>odorless</a:t>
            </a:r>
            <a:r>
              <a:rPr lang="uk-UA" sz="2000" dirty="0" smtClean="0"/>
              <a:t> </a:t>
            </a:r>
            <a:r>
              <a:rPr lang="uk-UA" sz="2000" dirty="0" err="1" smtClean="0"/>
              <a:t>crystalline</a:t>
            </a:r>
            <a:r>
              <a:rPr lang="uk-UA" sz="2000" dirty="0" smtClean="0"/>
              <a:t> </a:t>
            </a:r>
            <a:r>
              <a:rPr lang="uk-UA" sz="2000" dirty="0" err="1" smtClean="0"/>
              <a:t>powder</a:t>
            </a:r>
            <a:r>
              <a:rPr lang="uk-UA" sz="2000" dirty="0" smtClean="0"/>
              <a:t>. </a:t>
            </a:r>
            <a:r>
              <a:rPr lang="uk-UA" sz="2000" dirty="0" err="1" smtClean="0"/>
              <a:t>Very</a:t>
            </a:r>
            <a:r>
              <a:rPr lang="uk-UA" sz="2000" dirty="0" smtClean="0"/>
              <a:t> </a:t>
            </a:r>
            <a:r>
              <a:rPr lang="uk-UA" sz="2000" dirty="0" err="1" smtClean="0"/>
              <a:t>sparingly</a:t>
            </a:r>
            <a:r>
              <a:rPr lang="uk-UA" sz="2000" dirty="0" smtClean="0"/>
              <a:t> </a:t>
            </a:r>
            <a:r>
              <a:rPr lang="uk-UA" sz="2000" dirty="0" err="1" smtClean="0"/>
              <a:t>soluble</a:t>
            </a:r>
            <a:r>
              <a:rPr lang="uk-UA" sz="2000" dirty="0" smtClean="0"/>
              <a:t> </a:t>
            </a:r>
            <a:r>
              <a:rPr lang="uk-UA" sz="2000" dirty="0" err="1" smtClean="0"/>
              <a:t>in</a:t>
            </a:r>
            <a:r>
              <a:rPr lang="uk-UA" sz="2000" dirty="0" smtClean="0"/>
              <a:t> </a:t>
            </a:r>
            <a:r>
              <a:rPr lang="uk-UA" sz="2000" dirty="0" err="1" smtClean="0"/>
              <a:t>water</a:t>
            </a:r>
            <a:r>
              <a:rPr lang="uk-UA" sz="2000" dirty="0" smtClean="0"/>
              <a:t>, </a:t>
            </a:r>
            <a:r>
              <a:rPr lang="uk-UA" sz="2000" dirty="0" err="1" smtClean="0"/>
              <a:t>soluble</a:t>
            </a:r>
            <a:r>
              <a:rPr lang="uk-UA" sz="2000" dirty="0" smtClean="0"/>
              <a:t> </a:t>
            </a:r>
            <a:r>
              <a:rPr lang="uk-UA" sz="2000" dirty="0" err="1" smtClean="0"/>
              <a:t>in</a:t>
            </a:r>
            <a:r>
              <a:rPr lang="uk-UA" sz="2000" dirty="0" smtClean="0"/>
              <a:t> </a:t>
            </a:r>
            <a:r>
              <a:rPr lang="uk-UA" sz="2000" dirty="0" err="1" smtClean="0"/>
              <a:t>acetone</a:t>
            </a:r>
            <a:r>
              <a:rPr lang="uk-UA" sz="2000" dirty="0" smtClean="0"/>
              <a:t>, </a:t>
            </a:r>
            <a:r>
              <a:rPr lang="uk-UA" sz="2000" dirty="0" err="1" smtClean="0"/>
              <a:t>moderately</a:t>
            </a:r>
            <a:r>
              <a:rPr lang="uk-UA" sz="2000" dirty="0" smtClean="0"/>
              <a:t> </a:t>
            </a:r>
            <a:r>
              <a:rPr lang="uk-UA" sz="2000" dirty="0" err="1" smtClean="0"/>
              <a:t>soluble</a:t>
            </a:r>
            <a:r>
              <a:rPr lang="uk-UA" sz="2000" dirty="0" smtClean="0"/>
              <a:t> </a:t>
            </a:r>
            <a:r>
              <a:rPr lang="uk-UA" sz="2000" dirty="0" err="1" smtClean="0"/>
              <a:t>in</a:t>
            </a:r>
            <a:r>
              <a:rPr lang="uk-UA" sz="2000" dirty="0" smtClean="0"/>
              <a:t> </a:t>
            </a:r>
            <a:r>
              <a:rPr lang="uk-UA" sz="2000" dirty="0" err="1" smtClean="0"/>
              <a:t>alcohol</a:t>
            </a:r>
            <a:r>
              <a:rPr lang="uk-UA" sz="2000" dirty="0" smtClean="0"/>
              <a:t>. </a:t>
            </a:r>
            <a:r>
              <a:rPr lang="uk-UA" sz="2000" dirty="0" err="1" smtClean="0"/>
              <a:t>Soluble</a:t>
            </a:r>
            <a:r>
              <a:rPr lang="uk-UA" sz="2000" dirty="0" smtClean="0"/>
              <a:t> </a:t>
            </a:r>
            <a:r>
              <a:rPr lang="uk-UA" sz="2000" dirty="0" err="1" smtClean="0"/>
              <a:t>in</a:t>
            </a:r>
            <a:r>
              <a:rPr lang="uk-UA" sz="2000" dirty="0" smtClean="0"/>
              <a:t> </a:t>
            </a:r>
            <a:r>
              <a:rPr lang="uk-UA" sz="2000" dirty="0" err="1" smtClean="0"/>
              <a:t>dilute</a:t>
            </a:r>
            <a:r>
              <a:rPr lang="uk-UA" sz="2000" dirty="0" smtClean="0"/>
              <a:t> </a:t>
            </a:r>
            <a:r>
              <a:rPr lang="uk-UA" sz="2000" dirty="0" err="1" smtClean="0"/>
              <a:t>solutions</a:t>
            </a:r>
            <a:r>
              <a:rPr lang="uk-UA" sz="2000" dirty="0" smtClean="0"/>
              <a:t> </a:t>
            </a:r>
            <a:r>
              <a:rPr lang="uk-UA" sz="2000" dirty="0" err="1" smtClean="0"/>
              <a:t>of</a:t>
            </a:r>
            <a:r>
              <a:rPr lang="uk-UA" sz="2000" dirty="0" smtClean="0"/>
              <a:t> </a:t>
            </a:r>
            <a:r>
              <a:rPr lang="uk-UA" sz="2000" dirty="0" err="1" smtClean="0"/>
              <a:t>alkalis</a:t>
            </a:r>
            <a:r>
              <a:rPr lang="uk-UA" sz="2000" dirty="0" smtClean="0"/>
              <a:t>.</a:t>
            </a:r>
          </a:p>
          <a:p>
            <a:r>
              <a:rPr lang="uk-UA" sz="2000" b="1" dirty="0" err="1" smtClean="0"/>
              <a:t>Identification</a:t>
            </a:r>
            <a:r>
              <a:rPr lang="uk-UA" sz="2000" b="1" dirty="0" smtClean="0"/>
              <a:t>.</a:t>
            </a:r>
            <a:endParaRPr lang="uk-UA" sz="2000" dirty="0" smtClean="0"/>
          </a:p>
          <a:p>
            <a:pPr lvl="0"/>
            <a:r>
              <a:rPr lang="uk-UA" sz="2000" dirty="0" smtClean="0"/>
              <a:t> T. </a:t>
            </a:r>
            <a:r>
              <a:rPr lang="uk-UA" sz="2000" dirty="0" err="1" smtClean="0"/>
              <a:t>pl</a:t>
            </a:r>
            <a:r>
              <a:rPr lang="uk-UA" sz="2000" dirty="0" smtClean="0"/>
              <a:t>., IR, UV </a:t>
            </a:r>
            <a:r>
              <a:rPr lang="uk-UA" sz="2000" dirty="0" err="1" smtClean="0"/>
              <a:t>spectrum</a:t>
            </a:r>
            <a:r>
              <a:rPr lang="uk-UA" sz="2000" dirty="0" smtClean="0"/>
              <a:t>.</a:t>
            </a:r>
          </a:p>
          <a:p>
            <a:pPr lvl="0"/>
            <a:r>
              <a:rPr lang="uk-UA" sz="2000" dirty="0" err="1" smtClean="0"/>
              <a:t>When</a:t>
            </a:r>
            <a:r>
              <a:rPr lang="uk-UA" sz="2000" dirty="0" smtClean="0"/>
              <a:t> </a:t>
            </a:r>
            <a:r>
              <a:rPr lang="uk-UA" sz="2000" dirty="0" err="1" smtClean="0"/>
              <a:t>alloying</a:t>
            </a:r>
            <a:r>
              <a:rPr lang="uk-UA" sz="2000" dirty="0" smtClean="0"/>
              <a:t> </a:t>
            </a:r>
            <a:r>
              <a:rPr lang="uk-UA" sz="2000" dirty="0" err="1" smtClean="0"/>
              <a:t>with</a:t>
            </a:r>
            <a:r>
              <a:rPr lang="uk-UA" sz="2000" dirty="0" smtClean="0"/>
              <a:t> KOH, </a:t>
            </a:r>
            <a:r>
              <a:rPr lang="uk-UA" sz="2000" dirty="0" err="1" smtClean="0"/>
              <a:t>ammonia</a:t>
            </a:r>
            <a:r>
              <a:rPr lang="uk-UA" sz="2000" dirty="0" smtClean="0"/>
              <a:t> </a:t>
            </a:r>
            <a:r>
              <a:rPr lang="uk-UA" sz="2000" dirty="0" err="1" smtClean="0"/>
              <a:t>is</a:t>
            </a:r>
            <a:r>
              <a:rPr lang="uk-UA" sz="2000" dirty="0" smtClean="0"/>
              <a:t> </a:t>
            </a:r>
            <a:r>
              <a:rPr lang="uk-UA" sz="2000" dirty="0" err="1" smtClean="0"/>
              <a:t>released</a:t>
            </a:r>
            <a:r>
              <a:rPr lang="uk-UA" sz="2000" dirty="0" smtClean="0"/>
              <a:t>, </a:t>
            </a:r>
            <a:r>
              <a:rPr lang="uk-UA" sz="2000" dirty="0" err="1" smtClean="0"/>
              <a:t>which</a:t>
            </a:r>
            <a:r>
              <a:rPr lang="uk-UA" sz="2000" dirty="0" smtClean="0"/>
              <a:t> </a:t>
            </a:r>
            <a:r>
              <a:rPr lang="uk-UA" sz="2000" dirty="0" err="1" smtClean="0"/>
              <a:t>is</a:t>
            </a:r>
            <a:r>
              <a:rPr lang="uk-UA" sz="2000" dirty="0" smtClean="0"/>
              <a:t> </a:t>
            </a:r>
            <a:r>
              <a:rPr lang="uk-UA" sz="2000" dirty="0" err="1" smtClean="0"/>
              <a:t>determined</a:t>
            </a:r>
            <a:r>
              <a:rPr lang="uk-UA" sz="2000" dirty="0" smtClean="0"/>
              <a:t> </a:t>
            </a:r>
            <a:r>
              <a:rPr lang="uk-UA" sz="2000" dirty="0" err="1" smtClean="0"/>
              <a:t>by</a:t>
            </a:r>
            <a:r>
              <a:rPr lang="uk-UA" sz="2000" dirty="0" smtClean="0"/>
              <a:t> </a:t>
            </a:r>
            <a:r>
              <a:rPr lang="uk-UA" sz="2000" dirty="0" err="1" smtClean="0"/>
              <a:t>the</a:t>
            </a:r>
            <a:r>
              <a:rPr lang="uk-UA" sz="2000" dirty="0" smtClean="0"/>
              <a:t> </a:t>
            </a:r>
            <a:r>
              <a:rPr lang="uk-UA" sz="2000" dirty="0" err="1" smtClean="0"/>
              <a:t>smell</a:t>
            </a:r>
            <a:r>
              <a:rPr lang="uk-UA" sz="2000" dirty="0" smtClean="0"/>
              <a:t> </a:t>
            </a:r>
            <a:r>
              <a:rPr lang="uk-UA" sz="2000" dirty="0" err="1" smtClean="0"/>
              <a:t>or</a:t>
            </a:r>
            <a:r>
              <a:rPr lang="uk-UA" sz="2000" dirty="0" smtClean="0"/>
              <a:t> </a:t>
            </a:r>
            <a:r>
              <a:rPr lang="uk-UA" sz="2000" dirty="0" err="1" smtClean="0"/>
              <a:t>blueing</a:t>
            </a:r>
            <a:r>
              <a:rPr lang="uk-UA" sz="2000" dirty="0" smtClean="0"/>
              <a:t> </a:t>
            </a:r>
            <a:r>
              <a:rPr lang="uk-UA" sz="2000" dirty="0" err="1" smtClean="0"/>
              <a:t>of</a:t>
            </a:r>
            <a:r>
              <a:rPr lang="uk-UA" sz="2000" dirty="0" smtClean="0"/>
              <a:t> </a:t>
            </a:r>
            <a:r>
              <a:rPr lang="uk-UA" sz="2000" dirty="0" err="1" smtClean="0"/>
              <a:t>wet</a:t>
            </a:r>
            <a:r>
              <a:rPr lang="uk-UA" sz="2000" dirty="0" smtClean="0"/>
              <a:t> </a:t>
            </a:r>
            <a:r>
              <a:rPr lang="uk-UA" sz="2000" dirty="0" err="1" smtClean="0"/>
              <a:t>red</a:t>
            </a:r>
            <a:r>
              <a:rPr lang="uk-UA" sz="2000" dirty="0" smtClean="0"/>
              <a:t> </a:t>
            </a:r>
            <a:r>
              <a:rPr lang="uk-UA" sz="2000" dirty="0" err="1" smtClean="0"/>
              <a:t>litmus</a:t>
            </a:r>
            <a:r>
              <a:rPr lang="uk-UA" sz="2000" dirty="0" smtClean="0"/>
              <a:t> </a:t>
            </a:r>
            <a:r>
              <a:rPr lang="uk-UA" sz="2000" dirty="0" err="1" smtClean="0"/>
              <a:t>paper</a:t>
            </a:r>
            <a:r>
              <a:rPr lang="uk-UA" sz="2000" dirty="0" smtClean="0"/>
              <a:t>.</a:t>
            </a:r>
          </a:p>
          <a:p>
            <a:pPr lvl="0"/>
            <a:r>
              <a:rPr lang="uk-UA" sz="2000" dirty="0" err="1" smtClean="0"/>
              <a:t>After</a:t>
            </a:r>
            <a:r>
              <a:rPr lang="uk-UA" sz="2000" dirty="0" smtClean="0"/>
              <a:t> </a:t>
            </a:r>
            <a:r>
              <a:rPr lang="uk-UA" sz="2000" dirty="0" err="1" smtClean="0"/>
              <a:t>acid</a:t>
            </a:r>
            <a:r>
              <a:rPr lang="uk-UA" sz="2000" dirty="0" smtClean="0"/>
              <a:t> </a:t>
            </a:r>
            <a:r>
              <a:rPr lang="uk-UA" sz="2000" dirty="0" err="1" smtClean="0"/>
              <a:t>hydrolysis</a:t>
            </a:r>
            <a:r>
              <a:rPr lang="uk-UA" sz="2000" dirty="0" smtClean="0"/>
              <a:t>, </a:t>
            </a:r>
            <a:r>
              <a:rPr lang="uk-UA" sz="2000" dirty="0" err="1" smtClean="0"/>
              <a:t>the</a:t>
            </a:r>
            <a:r>
              <a:rPr lang="uk-UA" sz="2000" dirty="0" smtClean="0"/>
              <a:t> </a:t>
            </a:r>
            <a:r>
              <a:rPr lang="uk-UA" sz="2000" dirty="0" err="1" smtClean="0"/>
              <a:t>formaldehyde</a:t>
            </a:r>
            <a:r>
              <a:rPr lang="uk-UA" sz="2000" dirty="0" smtClean="0"/>
              <a:t> </a:t>
            </a:r>
            <a:r>
              <a:rPr lang="uk-UA" sz="2000" dirty="0" err="1" smtClean="0"/>
              <a:t>substance</a:t>
            </a:r>
            <a:r>
              <a:rPr lang="uk-UA" sz="2000" dirty="0" smtClean="0"/>
              <a:t> </a:t>
            </a:r>
            <a:r>
              <a:rPr lang="uk-UA" sz="2000" dirty="0" err="1" smtClean="0"/>
              <a:t>to</a:t>
            </a:r>
            <a:r>
              <a:rPr lang="uk-UA" sz="2000" dirty="0" smtClean="0"/>
              <a:t> </a:t>
            </a:r>
            <a:r>
              <a:rPr lang="uk-UA" sz="2000" dirty="0" err="1" smtClean="0"/>
              <a:t>which</a:t>
            </a:r>
            <a:r>
              <a:rPr lang="uk-UA" sz="2000" dirty="0" smtClean="0"/>
              <a:t> </a:t>
            </a:r>
            <a:r>
              <a:rPr lang="uk-UA" sz="2000" dirty="0" err="1" smtClean="0"/>
              <a:t>it</a:t>
            </a:r>
            <a:r>
              <a:rPr lang="uk-UA" sz="2000" dirty="0" smtClean="0"/>
              <a:t> </a:t>
            </a:r>
            <a:r>
              <a:rPr lang="uk-UA" sz="2000" dirty="0" err="1" smtClean="0"/>
              <a:t>is</a:t>
            </a:r>
            <a:r>
              <a:rPr lang="uk-UA" sz="2000" dirty="0" smtClean="0"/>
              <a:t> </a:t>
            </a:r>
            <a:r>
              <a:rPr lang="uk-UA" sz="2000" dirty="0" err="1" smtClean="0"/>
              <a:t>released</a:t>
            </a:r>
            <a:r>
              <a:rPr lang="uk-UA" sz="2000" dirty="0" smtClean="0"/>
              <a:t> </a:t>
            </a:r>
            <a:r>
              <a:rPr lang="uk-UA" sz="2000" dirty="0" err="1" smtClean="0"/>
              <a:t>is</a:t>
            </a:r>
            <a:r>
              <a:rPr lang="uk-UA" sz="2000" dirty="0" smtClean="0"/>
              <a:t> </a:t>
            </a:r>
            <a:r>
              <a:rPr lang="uk-UA" sz="2000" dirty="0" err="1" smtClean="0"/>
              <a:t>determined</a:t>
            </a:r>
            <a:r>
              <a:rPr lang="uk-UA" sz="2000" dirty="0" smtClean="0"/>
              <a:t> </a:t>
            </a:r>
            <a:r>
              <a:rPr lang="uk-UA" sz="2000" dirty="0" err="1" smtClean="0"/>
              <a:t>by</a:t>
            </a:r>
            <a:r>
              <a:rPr lang="uk-UA" sz="2000" dirty="0" smtClean="0"/>
              <a:t> </a:t>
            </a:r>
            <a:r>
              <a:rPr lang="uk-UA" sz="2000" dirty="0" err="1" smtClean="0"/>
              <a:t>reaction</a:t>
            </a:r>
            <a:r>
              <a:rPr lang="uk-UA" sz="2000" dirty="0" smtClean="0"/>
              <a:t> </a:t>
            </a:r>
            <a:r>
              <a:rPr lang="uk-UA" sz="2000" dirty="0" err="1" smtClean="0"/>
              <a:t>with</a:t>
            </a:r>
            <a:r>
              <a:rPr lang="uk-UA" sz="2000" dirty="0" smtClean="0"/>
              <a:t> </a:t>
            </a:r>
            <a:r>
              <a:rPr lang="uk-UA" sz="2000" dirty="0" err="1" smtClean="0"/>
              <a:t>chromotropic</a:t>
            </a:r>
            <a:r>
              <a:rPr lang="uk-UA" sz="2000" dirty="0" smtClean="0"/>
              <a:t> </a:t>
            </a:r>
            <a:r>
              <a:rPr lang="uk-UA" sz="2000" dirty="0" err="1" smtClean="0"/>
              <a:t>acid</a:t>
            </a:r>
            <a:r>
              <a:rPr lang="uk-UA" sz="2000" dirty="0" smtClean="0"/>
              <a:t> </a:t>
            </a:r>
            <a:r>
              <a:rPr lang="uk-UA" sz="2000" dirty="0" err="1" smtClean="0"/>
              <a:t>to</a:t>
            </a:r>
            <a:r>
              <a:rPr lang="uk-UA" sz="2000" dirty="0" smtClean="0"/>
              <a:t> </a:t>
            </a:r>
            <a:r>
              <a:rPr lang="uk-UA" sz="2000" dirty="0" err="1" smtClean="0"/>
              <a:t>form</a:t>
            </a:r>
            <a:r>
              <a:rPr lang="uk-UA" sz="2000" dirty="0" smtClean="0"/>
              <a:t> a </a:t>
            </a:r>
            <a:r>
              <a:rPr lang="uk-UA" sz="2000" dirty="0" err="1" smtClean="0"/>
              <a:t>purple</a:t>
            </a:r>
            <a:r>
              <a:rPr lang="uk-UA" sz="2000" dirty="0" smtClean="0"/>
              <a:t> </a:t>
            </a:r>
            <a:r>
              <a:rPr lang="uk-UA" sz="2000" dirty="0" err="1" smtClean="0"/>
              <a:t>color</a:t>
            </a:r>
            <a:r>
              <a:rPr lang="uk-UA" sz="2000" dirty="0" smtClean="0"/>
              <a:t>.</a:t>
            </a:r>
          </a:p>
          <a:p>
            <a:pPr lvl="0"/>
            <a:r>
              <a:rPr lang="uk-UA" sz="2000" dirty="0" err="1" smtClean="0"/>
              <a:t>The</a:t>
            </a:r>
            <a:r>
              <a:rPr lang="uk-UA" sz="2000" dirty="0" smtClean="0"/>
              <a:t> </a:t>
            </a:r>
            <a:r>
              <a:rPr lang="uk-UA" sz="2000" dirty="0" err="1" smtClean="0"/>
              <a:t>curd</a:t>
            </a:r>
            <a:r>
              <a:rPr lang="uk-UA" sz="2000" dirty="0" smtClean="0"/>
              <a:t> </a:t>
            </a:r>
            <a:r>
              <a:rPr lang="uk-UA" sz="2000" dirty="0" err="1" smtClean="0"/>
              <a:t>atom</a:t>
            </a:r>
            <a:r>
              <a:rPr lang="uk-UA" sz="2000" dirty="0" smtClean="0"/>
              <a:t> </a:t>
            </a:r>
            <a:r>
              <a:rPr lang="uk-UA" sz="2000" dirty="0" err="1" smtClean="0"/>
              <a:t>is</a:t>
            </a:r>
            <a:r>
              <a:rPr lang="uk-UA" sz="2000" dirty="0" smtClean="0"/>
              <a:t> </a:t>
            </a:r>
            <a:r>
              <a:rPr lang="uk-UA" sz="2000" dirty="0" err="1" smtClean="0"/>
              <a:t>determined</a:t>
            </a:r>
            <a:r>
              <a:rPr lang="uk-UA" sz="2000" dirty="0" smtClean="0"/>
              <a:t> </a:t>
            </a:r>
            <a:r>
              <a:rPr lang="uk-UA" sz="2000" dirty="0" err="1" smtClean="0"/>
              <a:t>after</a:t>
            </a:r>
            <a:r>
              <a:rPr lang="uk-UA" sz="2000" dirty="0" smtClean="0"/>
              <a:t> </a:t>
            </a:r>
            <a:r>
              <a:rPr lang="uk-UA" sz="2000" dirty="0" err="1" smtClean="0"/>
              <a:t>mineralization</a:t>
            </a:r>
            <a:r>
              <a:rPr lang="uk-UA" sz="2000" dirty="0" smtClean="0"/>
              <a:t> </a:t>
            </a:r>
            <a:r>
              <a:rPr lang="uk-UA" sz="2000" dirty="0" err="1" smtClean="0"/>
              <a:t>to</a:t>
            </a:r>
            <a:r>
              <a:rPr lang="uk-UA" sz="2000" dirty="0" smtClean="0"/>
              <a:t> </a:t>
            </a:r>
            <a:r>
              <a:rPr lang="uk-UA" sz="2000" dirty="0" err="1" smtClean="0"/>
              <a:t>sulfates</a:t>
            </a:r>
            <a:r>
              <a:rPr lang="uk-UA" sz="2000" dirty="0" smtClean="0"/>
              <a:t> </a:t>
            </a:r>
            <a:r>
              <a:rPr lang="uk-UA" sz="2000" dirty="0" err="1" smtClean="0"/>
              <a:t>by</a:t>
            </a:r>
            <a:r>
              <a:rPr lang="uk-UA" sz="2000" dirty="0" smtClean="0"/>
              <a:t> </a:t>
            </a:r>
            <a:r>
              <a:rPr lang="uk-UA" sz="2000" dirty="0" err="1" smtClean="0"/>
              <a:t>the</a:t>
            </a:r>
            <a:r>
              <a:rPr lang="uk-UA" sz="2000" dirty="0" smtClean="0"/>
              <a:t> </a:t>
            </a:r>
            <a:r>
              <a:rPr lang="uk-UA" sz="2000" dirty="0" err="1" smtClean="0"/>
              <a:t>action</a:t>
            </a:r>
            <a:r>
              <a:rPr lang="uk-UA" sz="2000" dirty="0" smtClean="0"/>
              <a:t> </a:t>
            </a:r>
            <a:r>
              <a:rPr lang="uk-UA" sz="2000" dirty="0" err="1" smtClean="0"/>
              <a:t>of</a:t>
            </a:r>
            <a:r>
              <a:rPr lang="uk-UA" sz="2000" dirty="0" smtClean="0"/>
              <a:t> HNO3 (</a:t>
            </a:r>
            <a:r>
              <a:rPr lang="uk-UA" sz="2000" dirty="0" err="1" smtClean="0"/>
              <a:t>conc</a:t>
            </a:r>
            <a:r>
              <a:rPr lang="uk-UA" sz="2000" dirty="0" smtClean="0"/>
              <a:t>.):</a:t>
            </a:r>
            <a:endParaRPr lang="uk-UA" sz="2000" dirty="0" smtClean="0"/>
          </a:p>
          <a:p>
            <a:pPr>
              <a:buNone/>
            </a:pPr>
            <a:r>
              <a:rPr lang="uk-UA" sz="2000" b="1" dirty="0" smtClean="0"/>
              <a:t>     </a:t>
            </a:r>
            <a:r>
              <a:rPr lang="en-US" sz="2000" b="1" dirty="0" smtClean="0"/>
              <a:t>SO42</a:t>
            </a:r>
            <a:r>
              <a:rPr lang="en-US" sz="2000" b="1" dirty="0" smtClean="0"/>
              <a:t>– + Ba2 + </a:t>
            </a:r>
            <a:r>
              <a:rPr lang="uk-UA" sz="2000" b="1" dirty="0" smtClean="0"/>
              <a:t>=</a:t>
            </a:r>
            <a:r>
              <a:rPr lang="en-US" sz="2000" b="1" dirty="0" smtClean="0"/>
              <a:t> </a:t>
            </a:r>
            <a:r>
              <a:rPr lang="en-US" sz="2000" b="1" dirty="0" smtClean="0"/>
              <a:t>BaSO4</a:t>
            </a:r>
            <a:r>
              <a:rPr lang="en-US" sz="2000" b="1" dirty="0" smtClean="0"/>
              <a:t>¯.</a:t>
            </a:r>
            <a:endParaRPr lang="uk-UA" sz="2000" dirty="0" smtClean="0"/>
          </a:p>
          <a:p>
            <a:pPr lvl="0"/>
            <a:r>
              <a:rPr lang="uk-UA" sz="2000" dirty="0" err="1" smtClean="0"/>
              <a:t>The</a:t>
            </a:r>
            <a:r>
              <a:rPr lang="uk-UA" sz="2000" dirty="0" smtClean="0"/>
              <a:t> </a:t>
            </a:r>
            <a:r>
              <a:rPr lang="uk-UA" sz="2000" dirty="0" err="1" smtClean="0"/>
              <a:t>substance</a:t>
            </a:r>
            <a:r>
              <a:rPr lang="uk-UA" sz="2000" dirty="0" smtClean="0"/>
              <a:t> </a:t>
            </a:r>
            <a:r>
              <a:rPr lang="uk-UA" sz="2000" dirty="0" err="1" smtClean="0"/>
              <a:t>under</a:t>
            </a:r>
            <a:r>
              <a:rPr lang="uk-UA" sz="2000" dirty="0" smtClean="0"/>
              <a:t> </a:t>
            </a:r>
            <a:r>
              <a:rPr lang="uk-UA" sz="2000" dirty="0" err="1" smtClean="0"/>
              <a:t>the</a:t>
            </a:r>
            <a:r>
              <a:rPr lang="uk-UA" sz="2000" dirty="0" smtClean="0"/>
              <a:t> </a:t>
            </a:r>
            <a:r>
              <a:rPr lang="uk-UA" sz="2000" dirty="0" err="1" smtClean="0"/>
              <a:t>action</a:t>
            </a:r>
            <a:r>
              <a:rPr lang="uk-UA" sz="2000" dirty="0" smtClean="0"/>
              <a:t> </a:t>
            </a:r>
            <a:r>
              <a:rPr lang="uk-UA" sz="2000" dirty="0" err="1" smtClean="0"/>
              <a:t>of</a:t>
            </a:r>
            <a:r>
              <a:rPr lang="uk-UA" sz="2000" dirty="0" smtClean="0"/>
              <a:t> H2SO4 (</a:t>
            </a:r>
            <a:r>
              <a:rPr lang="uk-UA" sz="2000" dirty="0" err="1" smtClean="0"/>
              <a:t>conc</a:t>
            </a:r>
            <a:r>
              <a:rPr lang="uk-UA" sz="2000" dirty="0" smtClean="0"/>
              <a:t>.) </a:t>
            </a:r>
            <a:r>
              <a:rPr lang="uk-UA" sz="2000" dirty="0" err="1" smtClean="0"/>
              <a:t>Acquires</a:t>
            </a:r>
            <a:r>
              <a:rPr lang="uk-UA" sz="2000" dirty="0" smtClean="0"/>
              <a:t> a </a:t>
            </a:r>
            <a:r>
              <a:rPr lang="uk-UA" sz="2000" dirty="0" err="1" smtClean="0"/>
              <a:t>purple</a:t>
            </a:r>
            <a:r>
              <a:rPr lang="uk-UA" sz="2000" dirty="0" smtClean="0"/>
              <a:t> </a:t>
            </a:r>
            <a:r>
              <a:rPr lang="uk-UA" sz="2000" dirty="0" err="1" smtClean="0"/>
              <a:t>color</a:t>
            </a:r>
            <a:r>
              <a:rPr lang="uk-UA" sz="2000" dirty="0" smtClean="0"/>
              <a:t>.</a:t>
            </a:r>
          </a:p>
          <a:p>
            <a:pPr lvl="0"/>
            <a:r>
              <a:rPr lang="uk-UA" sz="2000" dirty="0" err="1" smtClean="0"/>
              <a:t>After</a:t>
            </a:r>
            <a:r>
              <a:rPr lang="uk-UA" sz="2000" dirty="0" smtClean="0"/>
              <a:t> </a:t>
            </a:r>
            <a:r>
              <a:rPr lang="uk-UA" sz="2000" dirty="0" err="1" smtClean="0"/>
              <a:t>alkaline</a:t>
            </a:r>
            <a:r>
              <a:rPr lang="uk-UA" sz="2000" dirty="0" smtClean="0"/>
              <a:t> </a:t>
            </a:r>
            <a:r>
              <a:rPr lang="uk-UA" sz="2000" dirty="0" err="1" smtClean="0"/>
              <a:t>hydrolysis</a:t>
            </a:r>
            <a:r>
              <a:rPr lang="uk-UA" sz="2000" dirty="0" smtClean="0"/>
              <a:t> → </a:t>
            </a:r>
            <a:r>
              <a:rPr lang="uk-UA" sz="2000" dirty="0" err="1" smtClean="0"/>
              <a:t>reaction</a:t>
            </a:r>
            <a:r>
              <a:rPr lang="uk-UA" sz="2000" dirty="0" smtClean="0"/>
              <a:t> </a:t>
            </a:r>
            <a:r>
              <a:rPr lang="uk-UA" sz="2000" dirty="0" err="1" smtClean="0"/>
              <a:t>with</a:t>
            </a:r>
            <a:r>
              <a:rPr lang="uk-UA" sz="2000" dirty="0" smtClean="0"/>
              <a:t> </a:t>
            </a:r>
            <a:r>
              <a:rPr lang="uk-UA" sz="2000" dirty="0" err="1" smtClean="0"/>
              <a:t>primary</a:t>
            </a:r>
            <a:r>
              <a:rPr lang="uk-UA" sz="2000" dirty="0" smtClean="0"/>
              <a:t> </a:t>
            </a:r>
            <a:r>
              <a:rPr lang="uk-UA" sz="2000" dirty="0" err="1" smtClean="0"/>
              <a:t>aromatic</a:t>
            </a:r>
            <a:r>
              <a:rPr lang="uk-UA" sz="2000" dirty="0" smtClean="0"/>
              <a:t> </a:t>
            </a:r>
            <a:r>
              <a:rPr lang="uk-UA" sz="2000" dirty="0" err="1" smtClean="0"/>
              <a:t>amines</a:t>
            </a:r>
            <a:r>
              <a:rPr lang="uk-UA" sz="2000" dirty="0" smtClean="0"/>
              <a:t>: </a:t>
            </a:r>
          </a:p>
          <a:p>
            <a:endParaRPr lang="uk-UA" sz="2000" dirty="0" smtClean="0"/>
          </a:p>
        </p:txBody>
      </p:sp>
      <p:pic>
        <p:nvPicPr>
          <p:cNvPr id="4" name="Рисунок 3"/>
          <p:cNvPicPr/>
          <p:nvPr/>
        </p:nvPicPr>
        <p:blipFill>
          <a:blip r:embed="rId2" cstate="print"/>
          <a:srcRect/>
          <a:stretch>
            <a:fillRect/>
          </a:stretch>
        </p:blipFill>
        <p:spPr bwMode="auto">
          <a:xfrm>
            <a:off x="2339752" y="4943475"/>
            <a:ext cx="4800600" cy="1914525"/>
          </a:xfrm>
          <a:prstGeom prst="rect">
            <a:avLst/>
          </a:prstGeom>
          <a:solidFill>
            <a:srgbClr val="FFFFFF"/>
          </a:solid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39552" y="332656"/>
            <a:ext cx="8229600" cy="4525963"/>
          </a:xfrm>
        </p:spPr>
        <p:txBody>
          <a:bodyPr/>
          <a:lstStyle/>
          <a:p>
            <a:r>
              <a:rPr lang="uk-UA" sz="2000" b="1" dirty="0" err="1" smtClean="0"/>
              <a:t>Quantitative</a:t>
            </a:r>
            <a:r>
              <a:rPr lang="uk-UA" sz="2000" b="1" dirty="0" smtClean="0"/>
              <a:t> </a:t>
            </a:r>
            <a:r>
              <a:rPr lang="uk-UA" sz="2000" b="1" dirty="0" err="1" smtClean="0"/>
              <a:t>definition</a:t>
            </a:r>
            <a:r>
              <a:rPr lang="uk-UA" sz="2000" b="1" dirty="0" smtClean="0"/>
              <a:t>. </a:t>
            </a:r>
            <a:endParaRPr lang="uk-UA" sz="2000" dirty="0" smtClean="0"/>
          </a:p>
          <a:p>
            <a:pPr lvl="0"/>
            <a:r>
              <a:rPr lang="uk-UA" sz="2000" dirty="0" err="1" smtClean="0"/>
              <a:t>Alkalimetry</a:t>
            </a:r>
            <a:r>
              <a:rPr lang="uk-UA" sz="2000" dirty="0" smtClean="0"/>
              <a:t> </a:t>
            </a:r>
            <a:r>
              <a:rPr lang="uk-UA" sz="2000" dirty="0" err="1" smtClean="0"/>
              <a:t>in</a:t>
            </a:r>
            <a:r>
              <a:rPr lang="uk-UA" sz="2000" dirty="0" smtClean="0"/>
              <a:t> a non-</a:t>
            </a:r>
            <a:r>
              <a:rPr lang="uk-UA" sz="2000" dirty="0" err="1" smtClean="0"/>
              <a:t>aqueous</a:t>
            </a:r>
            <a:r>
              <a:rPr lang="uk-UA" sz="2000" dirty="0" smtClean="0"/>
              <a:t> </a:t>
            </a:r>
            <a:r>
              <a:rPr lang="uk-UA" sz="2000" dirty="0" err="1" smtClean="0"/>
              <a:t>medium</a:t>
            </a:r>
            <a:r>
              <a:rPr lang="uk-UA" sz="2000" dirty="0" smtClean="0"/>
              <a:t>, </a:t>
            </a:r>
            <a:r>
              <a:rPr lang="uk-UA" sz="2000" dirty="0" err="1" smtClean="0"/>
              <a:t>titrant</a:t>
            </a:r>
            <a:r>
              <a:rPr lang="uk-UA" sz="2000" dirty="0" smtClean="0"/>
              <a:t> - [(C4H9) 4N] OH, </a:t>
            </a:r>
            <a:r>
              <a:rPr lang="uk-UA" sz="2000" dirty="0" err="1" smtClean="0"/>
              <a:t>medium</a:t>
            </a:r>
            <a:r>
              <a:rPr lang="uk-UA" sz="2000" dirty="0" smtClean="0"/>
              <a:t> - DMSO, </a:t>
            </a:r>
            <a:r>
              <a:rPr lang="uk-UA" sz="2000" dirty="0" err="1" smtClean="0"/>
              <a:t>potentiometrically</a:t>
            </a:r>
            <a:r>
              <a:rPr lang="uk-UA" sz="2000" dirty="0" smtClean="0"/>
              <a:t>, </a:t>
            </a:r>
            <a:r>
              <a:rPr lang="uk-UA" sz="2000" dirty="0" err="1" smtClean="0"/>
              <a:t>or</a:t>
            </a:r>
            <a:r>
              <a:rPr lang="uk-UA" sz="2000" dirty="0" smtClean="0"/>
              <a:t> </a:t>
            </a:r>
            <a:r>
              <a:rPr lang="uk-UA" sz="2000" dirty="0" err="1" smtClean="0"/>
              <a:t>titrant</a:t>
            </a:r>
            <a:r>
              <a:rPr lang="uk-UA" sz="2000" dirty="0" smtClean="0"/>
              <a:t> CH3ONa, </a:t>
            </a:r>
            <a:r>
              <a:rPr lang="uk-UA" sz="2000" dirty="0" err="1" smtClean="0"/>
              <a:t>medium</a:t>
            </a:r>
            <a:r>
              <a:rPr lang="uk-UA" sz="2000" dirty="0" smtClean="0"/>
              <a:t> - </a:t>
            </a:r>
            <a:r>
              <a:rPr lang="uk-UA" sz="2000" dirty="0" err="1" smtClean="0"/>
              <a:t>Ru</a:t>
            </a:r>
            <a:r>
              <a:rPr lang="uk-UA" sz="2000" dirty="0" smtClean="0"/>
              <a:t> </a:t>
            </a:r>
            <a:r>
              <a:rPr lang="uk-UA" sz="2000" dirty="0" err="1" smtClean="0"/>
              <a:t>or</a:t>
            </a:r>
            <a:r>
              <a:rPr lang="uk-UA" sz="2000" dirty="0" smtClean="0"/>
              <a:t> 1-butylamine, </a:t>
            </a:r>
            <a:r>
              <a:rPr lang="uk-UA" sz="2000" dirty="0" err="1" smtClean="0"/>
              <a:t>indicator</a:t>
            </a:r>
            <a:r>
              <a:rPr lang="uk-UA" sz="2000" dirty="0" smtClean="0"/>
              <a:t> - a </a:t>
            </a:r>
            <a:r>
              <a:rPr lang="uk-UA" sz="2000" dirty="0" err="1" smtClean="0"/>
              <a:t>solution</a:t>
            </a:r>
            <a:r>
              <a:rPr lang="uk-UA" sz="2000" dirty="0" smtClean="0"/>
              <a:t> </a:t>
            </a:r>
            <a:r>
              <a:rPr lang="uk-UA" sz="2000" dirty="0" err="1" smtClean="0"/>
              <a:t>of</a:t>
            </a:r>
            <a:r>
              <a:rPr lang="uk-UA" sz="2000" dirty="0" smtClean="0"/>
              <a:t> </a:t>
            </a:r>
            <a:r>
              <a:rPr lang="uk-UA" sz="2000" dirty="0" err="1" smtClean="0"/>
              <a:t>azo</a:t>
            </a:r>
            <a:r>
              <a:rPr lang="uk-UA" sz="2000" dirty="0" smtClean="0"/>
              <a:t> </a:t>
            </a:r>
            <a:r>
              <a:rPr lang="uk-UA" sz="2000" dirty="0" err="1" smtClean="0"/>
              <a:t>violet</a:t>
            </a:r>
            <a:r>
              <a:rPr lang="uk-UA" sz="2000" dirty="0" smtClean="0"/>
              <a:t> </a:t>
            </a:r>
            <a:r>
              <a:rPr lang="uk-UA" sz="2000" dirty="0" err="1" smtClean="0"/>
              <a:t>in</a:t>
            </a:r>
            <a:r>
              <a:rPr lang="uk-UA" sz="2000" dirty="0" smtClean="0"/>
              <a:t> </a:t>
            </a:r>
            <a:r>
              <a:rPr lang="uk-UA" sz="2000" dirty="0" err="1" smtClean="0"/>
              <a:t>benzene</a:t>
            </a:r>
            <a:r>
              <a:rPr lang="uk-UA" sz="2000" dirty="0" smtClean="0"/>
              <a:t>. </a:t>
            </a:r>
          </a:p>
          <a:p>
            <a:pPr lvl="0"/>
            <a:r>
              <a:rPr lang="uk-UA" sz="2000" dirty="0" err="1" smtClean="0"/>
              <a:t>Cerimetry</a:t>
            </a:r>
            <a:r>
              <a:rPr lang="uk-UA" sz="2000" dirty="0" smtClean="0"/>
              <a:t>, </a:t>
            </a:r>
            <a:r>
              <a:rPr lang="uk-UA" sz="2000" dirty="0" err="1" smtClean="0"/>
              <a:t>back</a:t>
            </a:r>
            <a:r>
              <a:rPr lang="uk-UA" sz="2000" dirty="0" smtClean="0"/>
              <a:t> </a:t>
            </a:r>
            <a:r>
              <a:rPr lang="uk-UA" sz="2000" dirty="0" err="1" smtClean="0"/>
              <a:t>titration</a:t>
            </a:r>
            <a:r>
              <a:rPr lang="uk-UA" sz="2000" dirty="0" smtClean="0"/>
              <a:t>, </a:t>
            </a:r>
            <a:r>
              <a:rPr lang="uk-UA" sz="2000" dirty="0" err="1" smtClean="0"/>
              <a:t>indicator</a:t>
            </a:r>
            <a:r>
              <a:rPr lang="uk-UA" sz="2000" dirty="0" smtClean="0"/>
              <a:t> - </a:t>
            </a:r>
            <a:r>
              <a:rPr lang="uk-UA" sz="2000" dirty="0" err="1" smtClean="0"/>
              <a:t>starch</a:t>
            </a:r>
            <a:r>
              <a:rPr lang="uk-UA" sz="2000" dirty="0" smtClean="0"/>
              <a:t>, s = 1/2:</a:t>
            </a:r>
          </a:p>
          <a:p>
            <a:endParaRPr lang="uk-UA" sz="2000" b="1" dirty="0" smtClean="0"/>
          </a:p>
          <a:p>
            <a:endParaRPr lang="uk-UA" sz="2000" b="1" dirty="0" smtClean="0"/>
          </a:p>
          <a:p>
            <a:endParaRPr lang="uk-UA" sz="2000" b="1" dirty="0" smtClean="0"/>
          </a:p>
          <a:p>
            <a:endParaRPr lang="uk-UA" sz="2000" b="1" dirty="0" smtClean="0"/>
          </a:p>
          <a:p>
            <a:endParaRPr lang="uk-UA" sz="2000" dirty="0" smtClean="0"/>
          </a:p>
          <a:p>
            <a:pPr>
              <a:buNone/>
            </a:pPr>
            <a:endParaRPr lang="uk-UA" sz="2000" b="1" dirty="0" smtClean="0"/>
          </a:p>
          <a:p>
            <a:pPr>
              <a:buNone/>
            </a:pPr>
            <a:r>
              <a:rPr lang="uk-UA" sz="2000" b="1" dirty="0" err="1" smtClean="0"/>
              <a:t>Storage</a:t>
            </a:r>
            <a:r>
              <a:rPr lang="uk-UA" sz="2000" b="1" dirty="0" smtClean="0"/>
              <a:t>. </a:t>
            </a:r>
            <a:r>
              <a:rPr lang="uk-UA" sz="2000" dirty="0" err="1" smtClean="0"/>
              <a:t>In</a:t>
            </a:r>
            <a:r>
              <a:rPr lang="uk-UA" sz="2000" dirty="0" smtClean="0"/>
              <a:t> well-</a:t>
            </a:r>
            <a:r>
              <a:rPr lang="uk-UA" sz="2000" dirty="0" err="1" smtClean="0"/>
              <a:t>sealed</a:t>
            </a:r>
            <a:r>
              <a:rPr lang="uk-UA" sz="2000" dirty="0" smtClean="0"/>
              <a:t> </a:t>
            </a:r>
            <a:r>
              <a:rPr lang="uk-UA" sz="2000" dirty="0" err="1" smtClean="0"/>
              <a:t>glasses</a:t>
            </a:r>
            <a:r>
              <a:rPr lang="uk-UA" sz="2000" dirty="0" smtClean="0"/>
              <a:t>, </a:t>
            </a:r>
            <a:r>
              <a:rPr lang="uk-UA" sz="2000" dirty="0" err="1" smtClean="0"/>
              <a:t>in</a:t>
            </a:r>
            <a:r>
              <a:rPr lang="uk-UA" sz="2000" dirty="0" smtClean="0"/>
              <a:t> a </a:t>
            </a:r>
            <a:r>
              <a:rPr lang="uk-UA" sz="2000" dirty="0" err="1" smtClean="0"/>
              <a:t>dry</a:t>
            </a:r>
            <a:r>
              <a:rPr lang="uk-UA" sz="2000" dirty="0" smtClean="0"/>
              <a:t>, </a:t>
            </a:r>
            <a:r>
              <a:rPr lang="uk-UA" sz="2000" dirty="0" err="1" smtClean="0"/>
              <a:t>dark</a:t>
            </a:r>
            <a:r>
              <a:rPr lang="uk-UA" sz="2000" dirty="0" smtClean="0"/>
              <a:t> </a:t>
            </a:r>
            <a:r>
              <a:rPr lang="uk-UA" sz="2000" dirty="0" err="1" smtClean="0"/>
              <a:t>place</a:t>
            </a:r>
            <a:r>
              <a:rPr lang="uk-UA" sz="2000" dirty="0" smtClean="0"/>
              <a:t>.</a:t>
            </a:r>
          </a:p>
          <a:p>
            <a:pPr>
              <a:buNone/>
            </a:pPr>
            <a:r>
              <a:rPr lang="uk-UA" sz="2000" b="1" dirty="0" err="1" smtClean="0"/>
              <a:t>Application</a:t>
            </a:r>
            <a:r>
              <a:rPr lang="uk-UA" sz="2000" b="1" dirty="0" smtClean="0"/>
              <a:t>. </a:t>
            </a:r>
            <a:r>
              <a:rPr lang="uk-UA" sz="2000" dirty="0" err="1" smtClean="0"/>
              <a:t>Diuretic</a:t>
            </a:r>
            <a:r>
              <a:rPr lang="uk-UA" sz="2000" dirty="0" smtClean="0"/>
              <a:t> </a:t>
            </a:r>
            <a:r>
              <a:rPr lang="uk-UA" sz="2000" dirty="0" err="1" smtClean="0"/>
              <a:t>with</a:t>
            </a:r>
            <a:r>
              <a:rPr lang="uk-UA" sz="2000" dirty="0" smtClean="0"/>
              <a:t> </a:t>
            </a:r>
            <a:r>
              <a:rPr lang="uk-UA" sz="2000" dirty="0" err="1" smtClean="0"/>
              <a:t>antihypertensive</a:t>
            </a:r>
            <a:r>
              <a:rPr lang="uk-UA" sz="2000" dirty="0" smtClean="0"/>
              <a:t> </a:t>
            </a:r>
            <a:r>
              <a:rPr lang="uk-UA" sz="2000" dirty="0" err="1" smtClean="0"/>
              <a:t>effect</a:t>
            </a:r>
            <a:r>
              <a:rPr lang="uk-UA" sz="2000" dirty="0" smtClean="0"/>
              <a:t>.</a:t>
            </a:r>
          </a:p>
          <a:p>
            <a:endParaRPr lang="uk-UA" sz="2000" dirty="0"/>
          </a:p>
        </p:txBody>
      </p:sp>
      <p:pic>
        <p:nvPicPr>
          <p:cNvPr id="4" name="Рисунок 3"/>
          <p:cNvPicPr/>
          <p:nvPr/>
        </p:nvPicPr>
        <p:blipFill>
          <a:blip r:embed="rId2" cstate="print"/>
          <a:srcRect/>
          <a:stretch>
            <a:fillRect/>
          </a:stretch>
        </p:blipFill>
        <p:spPr bwMode="auto">
          <a:xfrm>
            <a:off x="1547664" y="2132856"/>
            <a:ext cx="6552728" cy="1872208"/>
          </a:xfrm>
          <a:prstGeom prst="rect">
            <a:avLst/>
          </a:prstGeom>
          <a:solidFill>
            <a:srgbClr val="FFFFFF"/>
          </a:solid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39552" y="188640"/>
            <a:ext cx="8229600" cy="4525963"/>
          </a:xfrm>
        </p:spPr>
        <p:txBody>
          <a:bodyPr/>
          <a:lstStyle/>
          <a:p>
            <a:pPr algn="ctr">
              <a:buNone/>
            </a:pPr>
            <a:r>
              <a:rPr lang="uk-UA" sz="2000" b="1" dirty="0" err="1" smtClean="0"/>
              <a:t>Furosemide</a:t>
            </a:r>
            <a:endParaRPr lang="uk-UA" sz="2000" dirty="0" smtClean="0"/>
          </a:p>
          <a:p>
            <a:pPr>
              <a:buNone/>
            </a:pPr>
            <a:r>
              <a:rPr lang="uk-UA" sz="2000" b="1" dirty="0" smtClean="0"/>
              <a:t> </a:t>
            </a:r>
            <a:endParaRPr lang="uk-UA" sz="2000" b="1" dirty="0" smtClean="0"/>
          </a:p>
          <a:p>
            <a:endParaRPr lang="uk-UA" sz="2000" b="1" dirty="0" smtClean="0"/>
          </a:p>
          <a:p>
            <a:endParaRPr lang="uk-UA" sz="2000" dirty="0" smtClean="0"/>
          </a:p>
          <a:p>
            <a:pPr>
              <a:buNone/>
            </a:pPr>
            <a:r>
              <a:rPr lang="uk-UA" sz="2000" b="1" dirty="0" smtClean="0"/>
              <a:t> </a:t>
            </a:r>
            <a:endParaRPr lang="uk-UA" sz="2000" dirty="0" smtClean="0"/>
          </a:p>
          <a:p>
            <a:endParaRPr lang="uk-UA" sz="2000" b="1" dirty="0" smtClean="0"/>
          </a:p>
          <a:p>
            <a:pPr>
              <a:buNone/>
            </a:pPr>
            <a:r>
              <a:rPr lang="uk-UA" sz="2000" b="1" dirty="0" err="1" smtClean="0"/>
              <a:t>Mechanism</a:t>
            </a:r>
            <a:r>
              <a:rPr lang="uk-UA" sz="2000" b="1" dirty="0" smtClean="0"/>
              <a:t> </a:t>
            </a:r>
            <a:r>
              <a:rPr lang="uk-UA" sz="2000" b="1" dirty="0" err="1" smtClean="0"/>
              <a:t>of</a:t>
            </a:r>
            <a:r>
              <a:rPr lang="uk-UA" sz="2000" b="1" dirty="0" smtClean="0"/>
              <a:t> </a:t>
            </a:r>
            <a:r>
              <a:rPr lang="uk-UA" sz="2000" b="1" dirty="0" err="1" smtClean="0"/>
              <a:t>action</a:t>
            </a:r>
            <a:r>
              <a:rPr lang="uk-UA" sz="2000" b="1" dirty="0" smtClean="0"/>
              <a:t>. </a:t>
            </a:r>
            <a:r>
              <a:rPr lang="uk-UA" sz="2000" dirty="0" err="1" smtClean="0"/>
              <a:t>Associated</a:t>
            </a:r>
            <a:r>
              <a:rPr lang="uk-UA" sz="2000" dirty="0" smtClean="0"/>
              <a:t> </a:t>
            </a:r>
            <a:r>
              <a:rPr lang="uk-UA" sz="2000" dirty="0" err="1" smtClean="0"/>
              <a:t>with</a:t>
            </a:r>
            <a:r>
              <a:rPr lang="uk-UA" sz="2000" dirty="0" smtClean="0"/>
              <a:t> </a:t>
            </a:r>
            <a:r>
              <a:rPr lang="uk-UA" sz="2000" dirty="0" err="1" smtClean="0"/>
              <a:t>blockade</a:t>
            </a:r>
            <a:r>
              <a:rPr lang="uk-UA" sz="2000" dirty="0" smtClean="0"/>
              <a:t> </a:t>
            </a:r>
            <a:r>
              <a:rPr lang="uk-UA" sz="2000" dirty="0" err="1" smtClean="0"/>
              <a:t>of</a:t>
            </a:r>
            <a:r>
              <a:rPr lang="uk-UA" sz="2000" dirty="0" smtClean="0"/>
              <a:t> </a:t>
            </a:r>
            <a:r>
              <a:rPr lang="uk-UA" sz="2000" dirty="0" err="1" smtClean="0"/>
              <a:t>reabsorption</a:t>
            </a:r>
            <a:r>
              <a:rPr lang="uk-UA" sz="2000" dirty="0" smtClean="0"/>
              <a:t> </a:t>
            </a:r>
            <a:r>
              <a:rPr lang="uk-UA" sz="2000" dirty="0" err="1" smtClean="0"/>
              <a:t>of</a:t>
            </a:r>
            <a:r>
              <a:rPr lang="uk-UA" sz="2000" dirty="0" smtClean="0"/>
              <a:t> </a:t>
            </a:r>
            <a:r>
              <a:rPr lang="uk-UA" sz="2000" dirty="0" err="1" smtClean="0"/>
              <a:t>sodium</a:t>
            </a:r>
            <a:r>
              <a:rPr lang="uk-UA" sz="2000" dirty="0" smtClean="0"/>
              <a:t> </a:t>
            </a:r>
            <a:r>
              <a:rPr lang="uk-UA" sz="2000" dirty="0" err="1" smtClean="0"/>
              <a:t>and</a:t>
            </a:r>
            <a:r>
              <a:rPr lang="uk-UA" sz="2000" dirty="0" smtClean="0"/>
              <a:t> </a:t>
            </a:r>
            <a:r>
              <a:rPr lang="uk-UA" sz="2000" dirty="0" err="1" smtClean="0"/>
              <a:t>chlorine</a:t>
            </a:r>
            <a:r>
              <a:rPr lang="uk-UA" sz="2000" dirty="0" smtClean="0"/>
              <a:t> </a:t>
            </a:r>
            <a:r>
              <a:rPr lang="uk-UA" sz="2000" dirty="0" err="1" smtClean="0"/>
              <a:t>ions</a:t>
            </a:r>
            <a:r>
              <a:rPr lang="uk-UA" sz="2000" dirty="0" smtClean="0"/>
              <a:t> </a:t>
            </a:r>
            <a:r>
              <a:rPr lang="uk-UA" sz="2000" dirty="0" err="1" smtClean="0"/>
              <a:t>in</a:t>
            </a:r>
            <a:r>
              <a:rPr lang="uk-UA" sz="2000" dirty="0" smtClean="0"/>
              <a:t> </a:t>
            </a:r>
            <a:r>
              <a:rPr lang="uk-UA" sz="2000" dirty="0" err="1" smtClean="0"/>
              <a:t>the</a:t>
            </a:r>
            <a:r>
              <a:rPr lang="uk-UA" sz="2000" dirty="0" smtClean="0"/>
              <a:t> </a:t>
            </a:r>
            <a:r>
              <a:rPr lang="uk-UA" sz="2000" dirty="0" err="1" smtClean="0"/>
              <a:t>ascending</a:t>
            </a:r>
            <a:r>
              <a:rPr lang="uk-UA" sz="2000" dirty="0" smtClean="0"/>
              <a:t> </a:t>
            </a:r>
            <a:r>
              <a:rPr lang="uk-UA" sz="2000" dirty="0" err="1" smtClean="0"/>
              <a:t>part</a:t>
            </a:r>
            <a:r>
              <a:rPr lang="uk-UA" sz="2000" dirty="0" smtClean="0"/>
              <a:t> </a:t>
            </a:r>
            <a:r>
              <a:rPr lang="uk-UA" sz="2000" dirty="0" err="1" smtClean="0"/>
              <a:t>of</a:t>
            </a:r>
            <a:r>
              <a:rPr lang="uk-UA" sz="2000" dirty="0" smtClean="0"/>
              <a:t> </a:t>
            </a:r>
            <a:r>
              <a:rPr lang="uk-UA" sz="2000" dirty="0" err="1" smtClean="0"/>
              <a:t>the</a:t>
            </a:r>
            <a:r>
              <a:rPr lang="uk-UA" sz="2000" dirty="0" smtClean="0"/>
              <a:t> </a:t>
            </a:r>
            <a:r>
              <a:rPr lang="uk-UA" sz="2000" dirty="0" err="1" smtClean="0"/>
              <a:t>Henle</a:t>
            </a:r>
            <a:r>
              <a:rPr lang="uk-UA" sz="2000" dirty="0" smtClean="0"/>
              <a:t> </a:t>
            </a:r>
            <a:r>
              <a:rPr lang="uk-UA" sz="2000" dirty="0" err="1" smtClean="0"/>
              <a:t>loop</a:t>
            </a:r>
            <a:r>
              <a:rPr lang="uk-UA" sz="2000" dirty="0" smtClean="0"/>
              <a:t>; </a:t>
            </a:r>
            <a:r>
              <a:rPr lang="uk-UA" sz="2000" dirty="0" err="1" smtClean="0"/>
              <a:t>affects</a:t>
            </a:r>
            <a:r>
              <a:rPr lang="uk-UA" sz="2000" dirty="0" smtClean="0"/>
              <a:t> </a:t>
            </a:r>
            <a:r>
              <a:rPr lang="uk-UA" sz="2000" dirty="0" err="1" smtClean="0"/>
              <a:t>the</a:t>
            </a:r>
            <a:r>
              <a:rPr lang="uk-UA" sz="2000" dirty="0" smtClean="0"/>
              <a:t> </a:t>
            </a:r>
            <a:r>
              <a:rPr lang="uk-UA" sz="2000" dirty="0" err="1" smtClean="0"/>
              <a:t>tortuous</a:t>
            </a:r>
            <a:r>
              <a:rPr lang="uk-UA" sz="2000" dirty="0" smtClean="0"/>
              <a:t> </a:t>
            </a:r>
            <a:r>
              <a:rPr lang="uk-UA" sz="2000" dirty="0" err="1" smtClean="0"/>
              <a:t>tubules</a:t>
            </a:r>
            <a:r>
              <a:rPr lang="uk-UA" sz="2000" dirty="0" smtClean="0"/>
              <a:t>. </a:t>
            </a:r>
            <a:r>
              <a:rPr lang="uk-UA" sz="2000" dirty="0" err="1" smtClean="0"/>
              <a:t>The</a:t>
            </a:r>
            <a:r>
              <a:rPr lang="uk-UA" sz="2000" dirty="0" smtClean="0"/>
              <a:t> </a:t>
            </a:r>
            <a:r>
              <a:rPr lang="uk-UA" sz="2000" dirty="0" err="1" smtClean="0"/>
              <a:t>drug</a:t>
            </a:r>
            <a:r>
              <a:rPr lang="uk-UA" sz="2000" dirty="0" smtClean="0"/>
              <a:t> </a:t>
            </a:r>
            <a:r>
              <a:rPr lang="uk-UA" sz="2000" dirty="0" err="1" smtClean="0"/>
              <a:t>causes</a:t>
            </a:r>
            <a:r>
              <a:rPr lang="uk-UA" sz="2000" dirty="0" smtClean="0"/>
              <a:t> </a:t>
            </a:r>
            <a:r>
              <a:rPr lang="uk-UA" sz="2000" dirty="0" err="1" smtClean="0"/>
              <a:t>severe</a:t>
            </a:r>
            <a:r>
              <a:rPr lang="uk-UA" sz="2000" dirty="0" smtClean="0"/>
              <a:t> </a:t>
            </a:r>
            <a:r>
              <a:rPr lang="uk-UA" sz="2000" dirty="0" err="1" smtClean="0"/>
              <a:t>diuretic</a:t>
            </a:r>
            <a:r>
              <a:rPr lang="uk-UA" sz="2000" dirty="0" smtClean="0"/>
              <a:t>, </a:t>
            </a:r>
            <a:r>
              <a:rPr lang="uk-UA" sz="2000" dirty="0" err="1" smtClean="0"/>
              <a:t>natriuretic</a:t>
            </a:r>
            <a:r>
              <a:rPr lang="uk-UA" sz="2000" dirty="0" smtClean="0"/>
              <a:t>, </a:t>
            </a:r>
            <a:r>
              <a:rPr lang="uk-UA" sz="2000" dirty="0" err="1" smtClean="0"/>
              <a:t>chloruretic</a:t>
            </a:r>
            <a:r>
              <a:rPr lang="uk-UA" sz="2000" dirty="0" smtClean="0"/>
              <a:t> </a:t>
            </a:r>
            <a:r>
              <a:rPr lang="uk-UA" sz="2000" dirty="0" err="1" smtClean="0"/>
              <a:t>effects</a:t>
            </a:r>
            <a:r>
              <a:rPr lang="uk-UA" sz="2000" dirty="0" smtClean="0"/>
              <a:t>. </a:t>
            </a:r>
            <a:r>
              <a:rPr lang="uk-UA" sz="2000" dirty="0" err="1" smtClean="0"/>
              <a:t>Also</a:t>
            </a:r>
            <a:r>
              <a:rPr lang="uk-UA" sz="2000" dirty="0" smtClean="0"/>
              <a:t> </a:t>
            </a:r>
            <a:r>
              <a:rPr lang="uk-UA" sz="2000" dirty="0" err="1" smtClean="0"/>
              <a:t>increases</a:t>
            </a:r>
            <a:r>
              <a:rPr lang="uk-UA" sz="2000" dirty="0" smtClean="0"/>
              <a:t> </a:t>
            </a:r>
            <a:r>
              <a:rPr lang="uk-UA" sz="2000" dirty="0" err="1" smtClean="0"/>
              <a:t>the</a:t>
            </a:r>
            <a:r>
              <a:rPr lang="uk-UA" sz="2000" dirty="0" smtClean="0"/>
              <a:t> </a:t>
            </a:r>
            <a:r>
              <a:rPr lang="uk-UA" sz="2000" dirty="0" err="1" smtClean="0"/>
              <a:t>excretion</a:t>
            </a:r>
            <a:r>
              <a:rPr lang="uk-UA" sz="2000" dirty="0" smtClean="0"/>
              <a:t> </a:t>
            </a:r>
            <a:r>
              <a:rPr lang="uk-UA" sz="2000" dirty="0" err="1" smtClean="0"/>
              <a:t>of</a:t>
            </a:r>
            <a:r>
              <a:rPr lang="uk-UA" sz="2000" dirty="0" smtClean="0"/>
              <a:t> </a:t>
            </a:r>
            <a:r>
              <a:rPr lang="uk-UA" sz="2000" dirty="0" err="1" smtClean="0"/>
              <a:t>potassium</a:t>
            </a:r>
            <a:r>
              <a:rPr lang="uk-UA" sz="2000" dirty="0" smtClean="0"/>
              <a:t>, </a:t>
            </a:r>
            <a:r>
              <a:rPr lang="uk-UA" sz="2000" dirty="0" err="1" smtClean="0"/>
              <a:t>calcium</a:t>
            </a:r>
            <a:r>
              <a:rPr lang="uk-UA" sz="2000" dirty="0" smtClean="0"/>
              <a:t>, </a:t>
            </a:r>
            <a:r>
              <a:rPr lang="uk-UA" sz="2000" dirty="0" err="1" smtClean="0"/>
              <a:t>magnesium</a:t>
            </a:r>
            <a:r>
              <a:rPr lang="uk-UA" sz="2000" dirty="0" smtClean="0"/>
              <a:t>.</a:t>
            </a:r>
          </a:p>
          <a:p>
            <a:r>
              <a:rPr lang="uk-UA" sz="2000" b="1" dirty="0" err="1" smtClean="0"/>
              <a:t>Synthesis</a:t>
            </a:r>
            <a:r>
              <a:rPr lang="uk-UA" sz="2000" b="1" dirty="0" smtClean="0"/>
              <a:t>.</a:t>
            </a:r>
            <a:endParaRPr lang="uk-UA" sz="2000" dirty="0" smtClean="0"/>
          </a:p>
          <a:p>
            <a:endParaRPr lang="uk-UA" sz="2000" dirty="0" smtClean="0"/>
          </a:p>
          <a:p>
            <a:endParaRPr lang="uk-UA" sz="2000" dirty="0"/>
          </a:p>
        </p:txBody>
      </p:sp>
      <p:pic>
        <p:nvPicPr>
          <p:cNvPr id="4" name="Рисунок 3"/>
          <p:cNvPicPr/>
          <p:nvPr/>
        </p:nvPicPr>
        <p:blipFill>
          <a:blip r:embed="rId2" cstate="print"/>
          <a:srcRect/>
          <a:stretch>
            <a:fillRect/>
          </a:stretch>
        </p:blipFill>
        <p:spPr bwMode="auto">
          <a:xfrm>
            <a:off x="2267744" y="764704"/>
            <a:ext cx="4648200" cy="1438275"/>
          </a:xfrm>
          <a:prstGeom prst="rect">
            <a:avLst/>
          </a:prstGeom>
          <a:solidFill>
            <a:srgbClr val="FFFFFF"/>
          </a:solidFill>
          <a:ln w="9525">
            <a:noFill/>
            <a:miter lim="800000"/>
            <a:headEnd/>
            <a:tailEnd/>
          </a:ln>
        </p:spPr>
      </p:pic>
      <p:pic>
        <p:nvPicPr>
          <p:cNvPr id="5" name="Рисунок 4"/>
          <p:cNvPicPr/>
          <p:nvPr/>
        </p:nvPicPr>
        <p:blipFill>
          <a:blip r:embed="rId3" cstate="print"/>
          <a:srcRect/>
          <a:stretch>
            <a:fillRect/>
          </a:stretch>
        </p:blipFill>
        <p:spPr bwMode="auto">
          <a:xfrm>
            <a:off x="1187624" y="4365104"/>
            <a:ext cx="7512918" cy="2290564"/>
          </a:xfrm>
          <a:prstGeom prst="rect">
            <a:avLst/>
          </a:prstGeom>
          <a:solidFill>
            <a:srgbClr val="FFFFFF"/>
          </a:solid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11560" y="188640"/>
            <a:ext cx="8229600" cy="4525963"/>
          </a:xfrm>
        </p:spPr>
        <p:txBody>
          <a:bodyPr/>
          <a:lstStyle/>
          <a:p>
            <a:r>
              <a:rPr lang="uk-UA" sz="2000" b="1" dirty="0" err="1" smtClean="0"/>
              <a:t>Properties</a:t>
            </a:r>
            <a:r>
              <a:rPr lang="uk-UA" sz="2000" b="1" dirty="0" smtClean="0"/>
              <a:t>. </a:t>
            </a:r>
            <a:r>
              <a:rPr lang="uk-UA" sz="2000" dirty="0" err="1" smtClean="0"/>
              <a:t>White</a:t>
            </a:r>
            <a:r>
              <a:rPr lang="uk-UA" sz="2000" dirty="0" smtClean="0"/>
              <a:t> </a:t>
            </a:r>
            <a:r>
              <a:rPr lang="uk-UA" sz="2000" dirty="0" err="1" smtClean="0"/>
              <a:t>or</a:t>
            </a:r>
            <a:r>
              <a:rPr lang="uk-UA" sz="2000" dirty="0" smtClean="0"/>
              <a:t> </a:t>
            </a:r>
            <a:r>
              <a:rPr lang="uk-UA" sz="2000" dirty="0" err="1" smtClean="0"/>
              <a:t>almost</a:t>
            </a:r>
            <a:r>
              <a:rPr lang="uk-UA" sz="2000" dirty="0" smtClean="0"/>
              <a:t> </a:t>
            </a:r>
            <a:r>
              <a:rPr lang="uk-UA" sz="2000" dirty="0" err="1" smtClean="0"/>
              <a:t>white</a:t>
            </a:r>
            <a:r>
              <a:rPr lang="uk-UA" sz="2000" dirty="0" smtClean="0"/>
              <a:t> </a:t>
            </a:r>
            <a:r>
              <a:rPr lang="uk-UA" sz="2000" dirty="0" err="1" smtClean="0"/>
              <a:t>crystalline</a:t>
            </a:r>
            <a:r>
              <a:rPr lang="uk-UA" sz="2000" dirty="0" smtClean="0"/>
              <a:t> </a:t>
            </a:r>
            <a:r>
              <a:rPr lang="uk-UA" sz="2000" dirty="0" err="1" smtClean="0"/>
              <a:t>powder</a:t>
            </a:r>
            <a:r>
              <a:rPr lang="uk-UA" sz="2000" dirty="0" smtClean="0"/>
              <a:t>. </a:t>
            </a:r>
            <a:r>
              <a:rPr lang="uk-UA" sz="2000" dirty="0" err="1" smtClean="0"/>
              <a:t>Practically</a:t>
            </a:r>
            <a:endParaRPr lang="uk-UA" sz="2000" dirty="0" smtClean="0"/>
          </a:p>
          <a:p>
            <a:r>
              <a:rPr lang="uk-UA" sz="2000" dirty="0" err="1" smtClean="0"/>
              <a:t>insoluble</a:t>
            </a:r>
            <a:r>
              <a:rPr lang="uk-UA" sz="2000" dirty="0" smtClean="0"/>
              <a:t> </a:t>
            </a:r>
            <a:r>
              <a:rPr lang="uk-UA" sz="2000" dirty="0" err="1" smtClean="0"/>
              <a:t>in</a:t>
            </a:r>
            <a:r>
              <a:rPr lang="uk-UA" sz="2000" dirty="0" smtClean="0"/>
              <a:t> </a:t>
            </a:r>
            <a:r>
              <a:rPr lang="uk-UA" sz="2000" dirty="0" err="1" smtClean="0"/>
              <a:t>water</a:t>
            </a:r>
            <a:r>
              <a:rPr lang="uk-UA" sz="2000" dirty="0" smtClean="0"/>
              <a:t>, </a:t>
            </a:r>
            <a:r>
              <a:rPr lang="uk-UA" sz="2000" dirty="0" err="1" smtClean="0"/>
              <a:t>soluble</a:t>
            </a:r>
            <a:r>
              <a:rPr lang="uk-UA" sz="2000" dirty="0" smtClean="0"/>
              <a:t> </a:t>
            </a:r>
            <a:r>
              <a:rPr lang="uk-UA" sz="2000" dirty="0" err="1" smtClean="0"/>
              <a:t>in</a:t>
            </a:r>
            <a:r>
              <a:rPr lang="uk-UA" sz="2000" dirty="0" smtClean="0"/>
              <a:t> </a:t>
            </a:r>
            <a:r>
              <a:rPr lang="uk-UA" sz="2000" dirty="0" err="1" smtClean="0"/>
              <a:t>acetone</a:t>
            </a:r>
            <a:r>
              <a:rPr lang="uk-UA" sz="2000" dirty="0" smtClean="0"/>
              <a:t>, </a:t>
            </a:r>
            <a:r>
              <a:rPr lang="uk-UA" sz="2000" dirty="0" err="1" smtClean="0"/>
              <a:t>moderately</a:t>
            </a:r>
            <a:r>
              <a:rPr lang="uk-UA" sz="2000" dirty="0" smtClean="0"/>
              <a:t> </a:t>
            </a:r>
            <a:r>
              <a:rPr lang="uk-UA" sz="2000" dirty="0" err="1" smtClean="0"/>
              <a:t>soluble</a:t>
            </a:r>
            <a:r>
              <a:rPr lang="uk-UA" sz="2000" dirty="0" smtClean="0"/>
              <a:t> </a:t>
            </a:r>
            <a:r>
              <a:rPr lang="uk-UA" sz="2000" dirty="0" err="1" smtClean="0"/>
              <a:t>in</a:t>
            </a:r>
            <a:r>
              <a:rPr lang="uk-UA" sz="2000" dirty="0" smtClean="0"/>
              <a:t> </a:t>
            </a:r>
            <a:r>
              <a:rPr lang="uk-UA" sz="2000" dirty="0" err="1" smtClean="0"/>
              <a:t>ethanol</a:t>
            </a:r>
            <a:r>
              <a:rPr lang="uk-UA" sz="2000" dirty="0" smtClean="0"/>
              <a:t>, </a:t>
            </a:r>
            <a:r>
              <a:rPr lang="uk-UA" sz="2000" dirty="0" err="1" smtClean="0"/>
              <a:t>sparingly</a:t>
            </a:r>
            <a:r>
              <a:rPr lang="uk-UA" sz="2000" dirty="0" smtClean="0"/>
              <a:t> </a:t>
            </a:r>
            <a:r>
              <a:rPr lang="uk-UA" sz="2000" dirty="0" err="1" smtClean="0"/>
              <a:t>soluble</a:t>
            </a:r>
            <a:r>
              <a:rPr lang="uk-UA" sz="2000" dirty="0" smtClean="0"/>
              <a:t> </a:t>
            </a:r>
            <a:r>
              <a:rPr lang="uk-UA" sz="2000" dirty="0" err="1" smtClean="0"/>
              <a:t>in</a:t>
            </a:r>
            <a:r>
              <a:rPr lang="uk-UA" sz="2000" dirty="0" smtClean="0"/>
              <a:t> </a:t>
            </a:r>
            <a:r>
              <a:rPr lang="uk-UA" sz="2000" dirty="0" err="1" smtClean="0"/>
              <a:t>ether</a:t>
            </a:r>
            <a:r>
              <a:rPr lang="uk-UA" sz="2000" dirty="0" smtClean="0"/>
              <a:t>. </a:t>
            </a:r>
          </a:p>
          <a:p>
            <a:r>
              <a:rPr lang="uk-UA" sz="2000" b="1" dirty="0" err="1" smtClean="0"/>
              <a:t>Identification</a:t>
            </a:r>
            <a:r>
              <a:rPr lang="uk-UA" sz="2000" b="1" dirty="0" smtClean="0"/>
              <a:t>.</a:t>
            </a:r>
            <a:endParaRPr lang="uk-UA" sz="2000" dirty="0" smtClean="0"/>
          </a:p>
          <a:p>
            <a:pPr lvl="0"/>
            <a:r>
              <a:rPr lang="uk-UA" sz="2000" dirty="0" smtClean="0"/>
              <a:t>IR, UV </a:t>
            </a:r>
            <a:r>
              <a:rPr lang="uk-UA" sz="2000" dirty="0" err="1" smtClean="0"/>
              <a:t>spectrum</a:t>
            </a:r>
            <a:r>
              <a:rPr lang="uk-UA" sz="2000" dirty="0" smtClean="0"/>
              <a:t>.</a:t>
            </a:r>
          </a:p>
          <a:p>
            <a:pPr lvl="0"/>
            <a:r>
              <a:rPr lang="uk-UA" sz="2000" dirty="0" err="1" smtClean="0"/>
              <a:t>The</a:t>
            </a:r>
            <a:r>
              <a:rPr lang="uk-UA" sz="2000" dirty="0" smtClean="0"/>
              <a:t> </a:t>
            </a:r>
            <a:r>
              <a:rPr lang="uk-UA" sz="2000" dirty="0" err="1" smtClean="0"/>
              <a:t>diazotization</a:t>
            </a:r>
            <a:r>
              <a:rPr lang="uk-UA" sz="2000" dirty="0" smtClean="0"/>
              <a:t> </a:t>
            </a:r>
            <a:r>
              <a:rPr lang="uk-UA" sz="2000" dirty="0" err="1" smtClean="0"/>
              <a:t>reaction</a:t>
            </a:r>
            <a:r>
              <a:rPr lang="uk-UA" sz="2000" dirty="0" smtClean="0"/>
              <a:t> </a:t>
            </a:r>
            <a:r>
              <a:rPr lang="uk-UA" sz="2000" dirty="0" err="1" smtClean="0"/>
              <a:t>followed</a:t>
            </a:r>
            <a:r>
              <a:rPr lang="uk-UA" sz="2000" dirty="0" smtClean="0"/>
              <a:t> </a:t>
            </a:r>
            <a:r>
              <a:rPr lang="uk-UA" sz="2000" dirty="0" err="1" smtClean="0"/>
              <a:t>by</a:t>
            </a:r>
            <a:r>
              <a:rPr lang="uk-UA" sz="2000" dirty="0" smtClean="0"/>
              <a:t> </a:t>
            </a:r>
            <a:r>
              <a:rPr lang="uk-UA" sz="2000" dirty="0" err="1" smtClean="0"/>
              <a:t>azo</a:t>
            </a:r>
            <a:r>
              <a:rPr lang="uk-UA" sz="2000" dirty="0" smtClean="0"/>
              <a:t> </a:t>
            </a:r>
            <a:r>
              <a:rPr lang="uk-UA" sz="2000" dirty="0" err="1" smtClean="0"/>
              <a:t>combination</a:t>
            </a:r>
            <a:r>
              <a:rPr lang="uk-UA" sz="2000" dirty="0" smtClean="0"/>
              <a:t> </a:t>
            </a:r>
            <a:r>
              <a:rPr lang="uk-UA" sz="2000" dirty="0" err="1" smtClean="0"/>
              <a:t>with</a:t>
            </a:r>
            <a:r>
              <a:rPr lang="uk-UA" sz="2000" dirty="0" smtClean="0"/>
              <a:t> </a:t>
            </a:r>
            <a:r>
              <a:rPr lang="uk-UA" sz="2000" dirty="0" err="1" smtClean="0"/>
              <a:t>naphthylenediamine</a:t>
            </a:r>
            <a:r>
              <a:rPr lang="uk-UA" sz="2000" dirty="0" smtClean="0"/>
              <a:t> </a:t>
            </a:r>
            <a:r>
              <a:rPr lang="uk-UA" sz="2000" dirty="0" err="1" smtClean="0"/>
              <a:t>hydrochloride</a:t>
            </a:r>
            <a:r>
              <a:rPr lang="uk-UA" sz="2000" dirty="0" smtClean="0"/>
              <a:t> </a:t>
            </a:r>
            <a:r>
              <a:rPr lang="uk-UA" sz="2000" dirty="0" err="1" smtClean="0"/>
              <a:t>is</a:t>
            </a:r>
            <a:r>
              <a:rPr lang="uk-UA" sz="2000" dirty="0" smtClean="0"/>
              <a:t> violet-red </a:t>
            </a:r>
            <a:r>
              <a:rPr lang="uk-UA" sz="2000" dirty="0" err="1" smtClean="0"/>
              <a:t>color</a:t>
            </a:r>
            <a:r>
              <a:rPr lang="uk-UA" sz="2000" dirty="0" smtClean="0"/>
              <a:t>.</a:t>
            </a:r>
          </a:p>
          <a:p>
            <a:r>
              <a:rPr lang="uk-UA" sz="2000" b="1" dirty="0" err="1" smtClean="0"/>
              <a:t>Quantitative</a:t>
            </a:r>
            <a:r>
              <a:rPr lang="uk-UA" sz="2000" b="1" dirty="0" smtClean="0"/>
              <a:t> </a:t>
            </a:r>
            <a:r>
              <a:rPr lang="uk-UA" sz="2000" b="1" dirty="0" err="1" smtClean="0"/>
              <a:t>definition</a:t>
            </a:r>
            <a:r>
              <a:rPr lang="uk-UA" sz="2000" b="1" dirty="0" smtClean="0"/>
              <a:t>. </a:t>
            </a:r>
            <a:endParaRPr lang="uk-UA" sz="2000" dirty="0" smtClean="0"/>
          </a:p>
          <a:p>
            <a:r>
              <a:rPr lang="uk-UA" sz="2000" dirty="0" err="1" smtClean="0"/>
              <a:t>Alkalimetry</a:t>
            </a:r>
            <a:r>
              <a:rPr lang="uk-UA" sz="2000" dirty="0" smtClean="0"/>
              <a:t> </a:t>
            </a:r>
            <a:r>
              <a:rPr lang="uk-UA" sz="2000" dirty="0" err="1" smtClean="0"/>
              <a:t>in</a:t>
            </a:r>
            <a:r>
              <a:rPr lang="uk-UA" sz="2000" dirty="0" smtClean="0"/>
              <a:t> non-</a:t>
            </a:r>
            <a:r>
              <a:rPr lang="uk-UA" sz="2000" dirty="0" err="1" smtClean="0"/>
              <a:t>aqueous</a:t>
            </a:r>
            <a:r>
              <a:rPr lang="uk-UA" sz="2000" dirty="0" smtClean="0"/>
              <a:t> </a:t>
            </a:r>
            <a:r>
              <a:rPr lang="uk-UA" sz="2000" dirty="0" err="1" smtClean="0"/>
              <a:t>medium</a:t>
            </a:r>
            <a:r>
              <a:rPr lang="uk-UA" sz="2000" dirty="0" smtClean="0"/>
              <a:t> (DMF), </a:t>
            </a:r>
            <a:r>
              <a:rPr lang="uk-UA" sz="2000" dirty="0" err="1" smtClean="0"/>
              <a:t>indicator</a:t>
            </a:r>
            <a:r>
              <a:rPr lang="uk-UA" sz="2000" dirty="0" smtClean="0"/>
              <a:t> - </a:t>
            </a:r>
            <a:r>
              <a:rPr lang="uk-UA" sz="2000" dirty="0" err="1" smtClean="0"/>
              <a:t>bromothymol</a:t>
            </a:r>
            <a:r>
              <a:rPr lang="uk-UA" sz="2000" dirty="0" smtClean="0"/>
              <a:t> </a:t>
            </a:r>
            <a:r>
              <a:rPr lang="uk-UA" sz="2000" dirty="0" err="1" smtClean="0"/>
              <a:t>blue</a:t>
            </a:r>
            <a:r>
              <a:rPr lang="uk-UA" sz="2000" dirty="0" smtClean="0"/>
              <a:t>:</a:t>
            </a:r>
          </a:p>
          <a:p>
            <a:endParaRPr lang="uk-UA" sz="2000" dirty="0" smtClean="0"/>
          </a:p>
          <a:p>
            <a:endParaRPr lang="uk-UA" sz="2000" dirty="0" smtClean="0"/>
          </a:p>
          <a:p>
            <a:endParaRPr lang="uk-UA" sz="2000" dirty="0" smtClean="0"/>
          </a:p>
          <a:p>
            <a:endParaRPr lang="uk-UA" sz="2000" b="1" dirty="0" smtClean="0"/>
          </a:p>
          <a:p>
            <a:r>
              <a:rPr lang="uk-UA" sz="2000" b="1" dirty="0" err="1" smtClean="0"/>
              <a:t>Storage</a:t>
            </a:r>
            <a:r>
              <a:rPr lang="uk-UA" sz="2000" b="1" dirty="0" smtClean="0"/>
              <a:t>. </a:t>
            </a:r>
            <a:r>
              <a:rPr lang="uk-UA" sz="2000" dirty="0" err="1" smtClean="0"/>
              <a:t>In</a:t>
            </a:r>
            <a:r>
              <a:rPr lang="uk-UA" sz="2000" dirty="0" smtClean="0"/>
              <a:t> a well-</a:t>
            </a:r>
            <a:r>
              <a:rPr lang="uk-UA" sz="2000" dirty="0" err="1" smtClean="0"/>
              <a:t>sealed</a:t>
            </a:r>
            <a:r>
              <a:rPr lang="uk-UA" sz="2000" dirty="0" smtClean="0"/>
              <a:t> </a:t>
            </a:r>
            <a:r>
              <a:rPr lang="uk-UA" sz="2000" dirty="0" err="1" smtClean="0"/>
              <a:t>container</a:t>
            </a:r>
            <a:r>
              <a:rPr lang="uk-UA" sz="2000" dirty="0" smtClean="0"/>
              <a:t> </a:t>
            </a:r>
            <a:r>
              <a:rPr lang="uk-UA" sz="2000" dirty="0" err="1" smtClean="0"/>
              <a:t>that</a:t>
            </a:r>
            <a:r>
              <a:rPr lang="uk-UA" sz="2000" dirty="0" smtClean="0"/>
              <a:t> </a:t>
            </a:r>
            <a:r>
              <a:rPr lang="uk-UA" sz="2000" dirty="0" err="1" smtClean="0"/>
              <a:t>protects</a:t>
            </a:r>
            <a:r>
              <a:rPr lang="uk-UA" sz="2000" dirty="0" smtClean="0"/>
              <a:t> </a:t>
            </a:r>
            <a:r>
              <a:rPr lang="uk-UA" sz="2000" dirty="0" err="1" smtClean="0"/>
              <a:t>from</a:t>
            </a:r>
            <a:r>
              <a:rPr lang="uk-UA" sz="2000" dirty="0" smtClean="0"/>
              <a:t> </a:t>
            </a:r>
            <a:r>
              <a:rPr lang="uk-UA" sz="2000" dirty="0" err="1" smtClean="0"/>
              <a:t>light</a:t>
            </a:r>
            <a:r>
              <a:rPr lang="uk-UA" sz="2000" dirty="0" smtClean="0"/>
              <a:t> </a:t>
            </a:r>
            <a:r>
              <a:rPr lang="uk-UA" sz="2000" dirty="0" err="1" smtClean="0"/>
              <a:t>and</a:t>
            </a:r>
            <a:r>
              <a:rPr lang="uk-UA" sz="2000" dirty="0" smtClean="0"/>
              <a:t> </a:t>
            </a:r>
            <a:r>
              <a:rPr lang="uk-UA" sz="2000" dirty="0" err="1" smtClean="0"/>
              <a:t>moisture</a:t>
            </a:r>
            <a:r>
              <a:rPr lang="uk-UA" sz="2000" dirty="0" smtClean="0"/>
              <a:t>.</a:t>
            </a:r>
          </a:p>
          <a:p>
            <a:r>
              <a:rPr lang="uk-UA" sz="2000" b="1" dirty="0" err="1" smtClean="0"/>
              <a:t>Application</a:t>
            </a:r>
            <a:r>
              <a:rPr lang="uk-UA" sz="2000" b="1" dirty="0" smtClean="0"/>
              <a:t>. </a:t>
            </a:r>
            <a:r>
              <a:rPr lang="uk-UA" sz="2000" dirty="0" err="1" smtClean="0"/>
              <a:t>Loop</a:t>
            </a:r>
            <a:r>
              <a:rPr lang="uk-UA" sz="2000" dirty="0" smtClean="0"/>
              <a:t> </a:t>
            </a:r>
            <a:r>
              <a:rPr lang="uk-UA" sz="2000" dirty="0" err="1" smtClean="0"/>
              <a:t>diuretic</a:t>
            </a:r>
            <a:r>
              <a:rPr lang="uk-UA" sz="2000" dirty="0" smtClean="0"/>
              <a:t>, </a:t>
            </a:r>
            <a:r>
              <a:rPr lang="uk-UA" sz="2000" dirty="0" err="1" smtClean="0"/>
              <a:t>in</a:t>
            </a:r>
            <a:r>
              <a:rPr lang="uk-UA" sz="2000" dirty="0" smtClean="0"/>
              <a:t> </a:t>
            </a:r>
            <a:r>
              <a:rPr lang="uk-UA" sz="2000" dirty="0" err="1" smtClean="0"/>
              <a:t>chronic</a:t>
            </a:r>
            <a:r>
              <a:rPr lang="uk-UA" sz="2000" dirty="0" smtClean="0"/>
              <a:t> </a:t>
            </a:r>
            <a:r>
              <a:rPr lang="uk-UA" sz="2000" dirty="0" err="1" smtClean="0"/>
              <a:t>heart</a:t>
            </a:r>
            <a:r>
              <a:rPr lang="uk-UA" sz="2000" dirty="0" smtClean="0"/>
              <a:t> </a:t>
            </a:r>
            <a:r>
              <a:rPr lang="uk-UA" sz="2000" dirty="0" err="1" smtClean="0"/>
              <a:t>failure</a:t>
            </a:r>
            <a:r>
              <a:rPr lang="uk-UA" sz="2000" dirty="0" smtClean="0"/>
              <a:t>, </a:t>
            </a:r>
            <a:r>
              <a:rPr lang="uk-UA" sz="2000" dirty="0" err="1" smtClean="0"/>
              <a:t>pulmonary</a:t>
            </a:r>
            <a:r>
              <a:rPr lang="uk-UA" sz="2000" dirty="0" smtClean="0"/>
              <a:t> </a:t>
            </a:r>
            <a:r>
              <a:rPr lang="uk-UA" sz="2000" dirty="0" err="1" smtClean="0"/>
              <a:t>edema</a:t>
            </a:r>
            <a:r>
              <a:rPr lang="uk-UA" sz="2000" dirty="0" smtClean="0"/>
              <a:t>, </a:t>
            </a:r>
            <a:r>
              <a:rPr lang="uk-UA" sz="2000" dirty="0" err="1" smtClean="0"/>
              <a:t>brain</a:t>
            </a:r>
            <a:r>
              <a:rPr lang="uk-UA" sz="2000" dirty="0" smtClean="0"/>
              <a:t>, </a:t>
            </a:r>
            <a:r>
              <a:rPr lang="uk-UA" sz="2000" dirty="0" err="1" smtClean="0"/>
              <a:t>hypertension</a:t>
            </a:r>
            <a:r>
              <a:rPr lang="uk-UA" sz="2000" dirty="0" smtClean="0"/>
              <a:t>, </a:t>
            </a:r>
            <a:r>
              <a:rPr lang="uk-UA" sz="2000" dirty="0" err="1" smtClean="0"/>
              <a:t>chronic</a:t>
            </a:r>
            <a:r>
              <a:rPr lang="uk-UA" sz="2000" dirty="0" smtClean="0"/>
              <a:t> </a:t>
            </a:r>
            <a:r>
              <a:rPr lang="uk-UA" sz="2000" dirty="0" err="1" smtClean="0"/>
              <a:t>renal</a:t>
            </a:r>
            <a:r>
              <a:rPr lang="uk-UA" sz="2000" dirty="0" smtClean="0"/>
              <a:t> </a:t>
            </a:r>
            <a:r>
              <a:rPr lang="uk-UA" sz="2000" dirty="0" err="1" smtClean="0"/>
              <a:t>failure</a:t>
            </a:r>
            <a:r>
              <a:rPr lang="uk-UA" sz="2000" dirty="0" smtClean="0"/>
              <a:t>, </a:t>
            </a:r>
            <a:r>
              <a:rPr lang="uk-UA" sz="2000" dirty="0" err="1" smtClean="0"/>
              <a:t>forced</a:t>
            </a:r>
            <a:r>
              <a:rPr lang="uk-UA" sz="2000" dirty="0" smtClean="0"/>
              <a:t> </a:t>
            </a:r>
            <a:r>
              <a:rPr lang="uk-UA" sz="2000" dirty="0" err="1" smtClean="0"/>
              <a:t>diuresis</a:t>
            </a:r>
            <a:endParaRPr lang="uk-UA" sz="2000" dirty="0"/>
          </a:p>
        </p:txBody>
      </p:sp>
      <p:pic>
        <p:nvPicPr>
          <p:cNvPr id="5" name="Рисунок 4"/>
          <p:cNvPicPr/>
          <p:nvPr/>
        </p:nvPicPr>
        <p:blipFill>
          <a:blip r:embed="rId2" cstate="print"/>
          <a:srcRect/>
          <a:stretch>
            <a:fillRect/>
          </a:stretch>
        </p:blipFill>
        <p:spPr bwMode="auto">
          <a:xfrm>
            <a:off x="1691680" y="3573016"/>
            <a:ext cx="6115422" cy="1512168"/>
          </a:xfrm>
          <a:prstGeom prst="rect">
            <a:avLst/>
          </a:prstGeom>
          <a:solidFill>
            <a:srgbClr val="FFFFFF"/>
          </a:solid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7544" y="0"/>
            <a:ext cx="8229600" cy="4930627"/>
          </a:xfrm>
        </p:spPr>
        <p:txBody>
          <a:bodyPr/>
          <a:lstStyle/>
          <a:p>
            <a:pPr algn="ctr">
              <a:buNone/>
            </a:pPr>
            <a:r>
              <a:rPr lang="uk-UA" sz="2000" b="1" dirty="0" err="1" smtClean="0"/>
              <a:t>Indapamide</a:t>
            </a:r>
            <a:endParaRPr lang="uk-UA" sz="2000" dirty="0" smtClean="0"/>
          </a:p>
          <a:p>
            <a:endParaRPr lang="uk-UA" sz="2000" dirty="0" smtClean="0"/>
          </a:p>
          <a:p>
            <a:endParaRPr lang="uk-UA" sz="2000" dirty="0" smtClean="0"/>
          </a:p>
          <a:p>
            <a:endParaRPr lang="uk-UA" sz="2000" dirty="0" smtClean="0"/>
          </a:p>
          <a:p>
            <a:endParaRPr lang="uk-UA" sz="2000" dirty="0" smtClean="0"/>
          </a:p>
          <a:p>
            <a:pPr>
              <a:buNone/>
            </a:pPr>
            <a:endParaRPr lang="uk-UA" sz="2000" b="1" dirty="0" smtClean="0"/>
          </a:p>
          <a:p>
            <a:pPr>
              <a:buNone/>
            </a:pPr>
            <a:endParaRPr lang="uk-UA" sz="2000" b="1" dirty="0" smtClean="0"/>
          </a:p>
          <a:p>
            <a:r>
              <a:rPr lang="uk-UA" sz="2000" b="1" dirty="0" err="1" smtClean="0"/>
              <a:t>Mechanism</a:t>
            </a:r>
            <a:r>
              <a:rPr lang="uk-UA" sz="2000" b="1" dirty="0" smtClean="0"/>
              <a:t> </a:t>
            </a:r>
            <a:r>
              <a:rPr lang="uk-UA" sz="2000" b="1" dirty="0" err="1" smtClean="0"/>
              <a:t>of</a:t>
            </a:r>
            <a:r>
              <a:rPr lang="uk-UA" sz="2000" b="1" dirty="0" smtClean="0"/>
              <a:t> </a:t>
            </a:r>
            <a:r>
              <a:rPr lang="uk-UA" sz="2000" b="1" dirty="0" err="1" smtClean="0"/>
              <a:t>action</a:t>
            </a:r>
            <a:r>
              <a:rPr lang="uk-UA" sz="2000" b="1" dirty="0" smtClean="0"/>
              <a:t>. </a:t>
            </a:r>
            <a:r>
              <a:rPr lang="uk-UA" sz="2000" dirty="0" err="1" smtClean="0"/>
              <a:t>Associated</a:t>
            </a:r>
            <a:r>
              <a:rPr lang="uk-UA" sz="2000" dirty="0" smtClean="0"/>
              <a:t> </a:t>
            </a:r>
            <a:r>
              <a:rPr lang="uk-UA" sz="2000" dirty="0" err="1" smtClean="0"/>
              <a:t>with</a:t>
            </a:r>
            <a:r>
              <a:rPr lang="uk-UA" sz="2000" dirty="0" smtClean="0"/>
              <a:t> </a:t>
            </a:r>
            <a:r>
              <a:rPr lang="uk-UA" sz="2000" dirty="0" err="1" smtClean="0"/>
              <a:t>blockade</a:t>
            </a:r>
            <a:r>
              <a:rPr lang="uk-UA" sz="2000" dirty="0" smtClean="0"/>
              <a:t> </a:t>
            </a:r>
            <a:r>
              <a:rPr lang="uk-UA" sz="2000" dirty="0" err="1" smtClean="0"/>
              <a:t>of</a:t>
            </a:r>
            <a:r>
              <a:rPr lang="uk-UA" sz="2000" dirty="0" smtClean="0"/>
              <a:t> </a:t>
            </a:r>
            <a:r>
              <a:rPr lang="uk-UA" sz="2000" dirty="0" err="1" smtClean="0"/>
              <a:t>reabsorption</a:t>
            </a:r>
            <a:r>
              <a:rPr lang="uk-UA" sz="2000" dirty="0" smtClean="0"/>
              <a:t> </a:t>
            </a:r>
            <a:r>
              <a:rPr lang="uk-UA" sz="2000" dirty="0" err="1" smtClean="0"/>
              <a:t>of</a:t>
            </a:r>
            <a:r>
              <a:rPr lang="uk-UA" sz="2000" dirty="0" smtClean="0"/>
              <a:t> </a:t>
            </a:r>
            <a:r>
              <a:rPr lang="uk-UA" sz="2000" dirty="0" err="1" smtClean="0"/>
              <a:t>sodium</a:t>
            </a:r>
            <a:r>
              <a:rPr lang="uk-UA" sz="2000" dirty="0" smtClean="0"/>
              <a:t>, </a:t>
            </a:r>
            <a:r>
              <a:rPr lang="uk-UA" sz="2000" dirty="0" err="1" smtClean="0"/>
              <a:t>chlorine</a:t>
            </a:r>
            <a:r>
              <a:rPr lang="uk-UA" sz="2000" dirty="0" smtClean="0"/>
              <a:t> </a:t>
            </a:r>
            <a:r>
              <a:rPr lang="uk-UA" sz="2000" dirty="0" err="1" smtClean="0"/>
              <a:t>and</a:t>
            </a:r>
            <a:r>
              <a:rPr lang="uk-UA" sz="2000" dirty="0" smtClean="0"/>
              <a:t> </a:t>
            </a:r>
            <a:r>
              <a:rPr lang="uk-UA" sz="2000" dirty="0" err="1" smtClean="0"/>
              <a:t>water</a:t>
            </a:r>
            <a:r>
              <a:rPr lang="uk-UA" sz="2000" dirty="0" smtClean="0"/>
              <a:t> </a:t>
            </a:r>
            <a:r>
              <a:rPr lang="uk-UA" sz="2000" dirty="0" err="1" smtClean="0"/>
              <a:t>ions</a:t>
            </a:r>
            <a:r>
              <a:rPr lang="uk-UA" sz="2000" dirty="0" smtClean="0"/>
              <a:t> </a:t>
            </a:r>
            <a:r>
              <a:rPr lang="uk-UA" sz="2000" dirty="0" err="1" smtClean="0"/>
              <a:t>in</a:t>
            </a:r>
            <a:r>
              <a:rPr lang="uk-UA" sz="2000" dirty="0" smtClean="0"/>
              <a:t> </a:t>
            </a:r>
            <a:r>
              <a:rPr lang="uk-UA" sz="2000" dirty="0" err="1" smtClean="0"/>
              <a:t>the</a:t>
            </a:r>
            <a:r>
              <a:rPr lang="uk-UA" sz="2000" dirty="0" smtClean="0"/>
              <a:t> </a:t>
            </a:r>
            <a:r>
              <a:rPr lang="uk-UA" sz="2000" dirty="0" err="1" smtClean="0"/>
              <a:t>proximal</a:t>
            </a:r>
            <a:r>
              <a:rPr lang="uk-UA" sz="2000" dirty="0" smtClean="0"/>
              <a:t> </a:t>
            </a:r>
            <a:r>
              <a:rPr lang="uk-UA" sz="2000" dirty="0" err="1" smtClean="0"/>
              <a:t>and</a:t>
            </a:r>
            <a:r>
              <a:rPr lang="uk-UA" sz="2000" dirty="0" smtClean="0"/>
              <a:t> </a:t>
            </a:r>
            <a:r>
              <a:rPr lang="uk-UA" sz="2000" dirty="0" err="1" smtClean="0"/>
              <a:t>distal</a:t>
            </a:r>
            <a:r>
              <a:rPr lang="uk-UA" sz="2000" dirty="0" smtClean="0"/>
              <a:t> </a:t>
            </a:r>
            <a:r>
              <a:rPr lang="uk-UA" sz="2000" dirty="0" err="1" smtClean="0"/>
              <a:t>tubules</a:t>
            </a:r>
            <a:r>
              <a:rPr lang="uk-UA" sz="2000" dirty="0" smtClean="0"/>
              <a:t>, </a:t>
            </a:r>
            <a:r>
              <a:rPr lang="uk-UA" sz="2000" dirty="0" err="1" smtClean="0"/>
              <a:t>as</a:t>
            </a:r>
            <a:r>
              <a:rPr lang="uk-UA" sz="2000" dirty="0" smtClean="0"/>
              <a:t> </a:t>
            </a:r>
            <a:r>
              <a:rPr lang="uk-UA" sz="2000" dirty="0" err="1" smtClean="0"/>
              <a:t>well</a:t>
            </a:r>
            <a:r>
              <a:rPr lang="uk-UA" sz="2000" dirty="0" smtClean="0"/>
              <a:t> </a:t>
            </a:r>
            <a:r>
              <a:rPr lang="uk-UA" sz="2000" dirty="0" err="1" smtClean="0"/>
              <a:t>as</a:t>
            </a:r>
            <a:r>
              <a:rPr lang="uk-UA" sz="2000" dirty="0" smtClean="0"/>
              <a:t> </a:t>
            </a:r>
            <a:r>
              <a:rPr lang="uk-UA" sz="2000" dirty="0" err="1" smtClean="0"/>
              <a:t>in</a:t>
            </a:r>
            <a:r>
              <a:rPr lang="uk-UA" sz="2000" dirty="0" smtClean="0"/>
              <a:t> </a:t>
            </a:r>
            <a:r>
              <a:rPr lang="uk-UA" sz="2000" dirty="0" err="1" smtClean="0"/>
              <a:t>the</a:t>
            </a:r>
            <a:r>
              <a:rPr lang="uk-UA" sz="2000" dirty="0" smtClean="0"/>
              <a:t> </a:t>
            </a:r>
            <a:r>
              <a:rPr lang="uk-UA" sz="2000" dirty="0" err="1" smtClean="0"/>
              <a:t>ascending</a:t>
            </a:r>
            <a:r>
              <a:rPr lang="uk-UA" sz="2000" dirty="0" smtClean="0"/>
              <a:t> </a:t>
            </a:r>
            <a:r>
              <a:rPr lang="uk-UA" sz="2000" dirty="0" err="1" smtClean="0"/>
              <a:t>part</a:t>
            </a:r>
            <a:r>
              <a:rPr lang="uk-UA" sz="2000" dirty="0" smtClean="0"/>
              <a:t> </a:t>
            </a:r>
            <a:r>
              <a:rPr lang="uk-UA" sz="2000" dirty="0" err="1" smtClean="0"/>
              <a:t>of</a:t>
            </a:r>
            <a:r>
              <a:rPr lang="uk-UA" sz="2000" dirty="0" smtClean="0"/>
              <a:t> </a:t>
            </a:r>
            <a:r>
              <a:rPr lang="uk-UA" sz="2000" dirty="0" err="1" smtClean="0"/>
              <a:t>the</a:t>
            </a:r>
            <a:r>
              <a:rPr lang="uk-UA" sz="2000" dirty="0" smtClean="0"/>
              <a:t> </a:t>
            </a:r>
            <a:r>
              <a:rPr lang="uk-UA" sz="2000" dirty="0" err="1" smtClean="0"/>
              <a:t>Henle</a:t>
            </a:r>
            <a:r>
              <a:rPr lang="uk-UA" sz="2000" dirty="0" smtClean="0"/>
              <a:t> </a:t>
            </a:r>
            <a:r>
              <a:rPr lang="uk-UA" sz="2000" dirty="0" err="1" smtClean="0"/>
              <a:t>loop</a:t>
            </a:r>
            <a:r>
              <a:rPr lang="uk-UA" sz="2000" dirty="0" smtClean="0"/>
              <a:t>. </a:t>
            </a:r>
            <a:r>
              <a:rPr lang="uk-UA" sz="2000" dirty="0" err="1" smtClean="0"/>
              <a:t>The</a:t>
            </a:r>
            <a:r>
              <a:rPr lang="uk-UA" sz="2000" dirty="0" smtClean="0"/>
              <a:t> </a:t>
            </a:r>
            <a:r>
              <a:rPr lang="uk-UA" sz="2000" dirty="0" err="1" smtClean="0"/>
              <a:t>antihypertensive</a:t>
            </a:r>
            <a:r>
              <a:rPr lang="uk-UA" sz="2000" dirty="0" smtClean="0"/>
              <a:t> </a:t>
            </a:r>
            <a:r>
              <a:rPr lang="uk-UA" sz="2000" dirty="0" err="1" smtClean="0"/>
              <a:t>effect</a:t>
            </a:r>
            <a:r>
              <a:rPr lang="uk-UA" sz="2000" dirty="0" smtClean="0"/>
              <a:t> </a:t>
            </a:r>
            <a:r>
              <a:rPr lang="uk-UA" sz="2000" dirty="0" err="1" smtClean="0"/>
              <a:t>does</a:t>
            </a:r>
            <a:r>
              <a:rPr lang="uk-UA" sz="2000" dirty="0" smtClean="0"/>
              <a:t> </a:t>
            </a:r>
            <a:r>
              <a:rPr lang="uk-UA" sz="2000" dirty="0" err="1" smtClean="0"/>
              <a:t>not</a:t>
            </a:r>
            <a:r>
              <a:rPr lang="uk-UA" sz="2000" dirty="0" smtClean="0"/>
              <a:t> </a:t>
            </a:r>
            <a:r>
              <a:rPr lang="uk-UA" sz="2000" dirty="0" err="1" smtClean="0"/>
              <a:t>change</a:t>
            </a:r>
            <a:r>
              <a:rPr lang="uk-UA" sz="2000" dirty="0" smtClean="0"/>
              <a:t> </a:t>
            </a:r>
            <a:r>
              <a:rPr lang="uk-UA" sz="2000" dirty="0" err="1" smtClean="0"/>
              <a:t>and</a:t>
            </a:r>
            <a:r>
              <a:rPr lang="uk-UA" sz="2000" dirty="0" smtClean="0"/>
              <a:t> </a:t>
            </a:r>
            <a:r>
              <a:rPr lang="uk-UA" sz="2000" dirty="0" err="1" smtClean="0"/>
              <a:t>is</a:t>
            </a:r>
            <a:r>
              <a:rPr lang="uk-UA" sz="2000" dirty="0" smtClean="0"/>
              <a:t> </a:t>
            </a:r>
            <a:r>
              <a:rPr lang="uk-UA" sz="2000" dirty="0" err="1" smtClean="0"/>
              <a:t>well</a:t>
            </a:r>
            <a:r>
              <a:rPr lang="uk-UA" sz="2000" dirty="0" smtClean="0"/>
              <a:t> </a:t>
            </a:r>
            <a:r>
              <a:rPr lang="uk-UA" sz="2000" dirty="0" err="1" smtClean="0"/>
              <a:t>preserved</a:t>
            </a:r>
            <a:r>
              <a:rPr lang="uk-UA" sz="2000" dirty="0" smtClean="0"/>
              <a:t> </a:t>
            </a:r>
            <a:r>
              <a:rPr lang="uk-UA" sz="2000" dirty="0" err="1" smtClean="0"/>
              <a:t>in</a:t>
            </a:r>
            <a:r>
              <a:rPr lang="uk-UA" sz="2000" dirty="0" smtClean="0"/>
              <a:t> </a:t>
            </a:r>
            <a:r>
              <a:rPr lang="uk-UA" sz="2000" dirty="0" err="1" smtClean="0"/>
              <a:t>renal</a:t>
            </a:r>
            <a:r>
              <a:rPr lang="uk-UA" sz="2000" dirty="0" smtClean="0"/>
              <a:t> </a:t>
            </a:r>
            <a:r>
              <a:rPr lang="uk-UA" sz="2000" dirty="0" err="1" smtClean="0"/>
              <a:t>dysfunction</a:t>
            </a:r>
            <a:r>
              <a:rPr lang="uk-UA" sz="2000" dirty="0" smtClean="0"/>
              <a:t>.</a:t>
            </a:r>
          </a:p>
          <a:p>
            <a:r>
              <a:rPr lang="uk-UA" sz="2000" b="1" dirty="0" err="1" smtClean="0"/>
              <a:t>Properties</a:t>
            </a:r>
            <a:r>
              <a:rPr lang="uk-UA" sz="2000" b="1" dirty="0" smtClean="0"/>
              <a:t>. </a:t>
            </a:r>
            <a:r>
              <a:rPr lang="uk-UA" sz="2000" dirty="0" err="1" smtClean="0"/>
              <a:t>White</a:t>
            </a:r>
            <a:r>
              <a:rPr lang="uk-UA" sz="2000" dirty="0" smtClean="0"/>
              <a:t> </a:t>
            </a:r>
            <a:r>
              <a:rPr lang="uk-UA" sz="2000" dirty="0" err="1" smtClean="0"/>
              <a:t>crystalline</a:t>
            </a:r>
            <a:r>
              <a:rPr lang="uk-UA" sz="2000" dirty="0" smtClean="0"/>
              <a:t> </a:t>
            </a:r>
            <a:r>
              <a:rPr lang="uk-UA" sz="2000" dirty="0" err="1" smtClean="0"/>
              <a:t>powder</a:t>
            </a:r>
            <a:r>
              <a:rPr lang="uk-UA" sz="2000" dirty="0" smtClean="0"/>
              <a:t>. </a:t>
            </a:r>
            <a:r>
              <a:rPr lang="uk-UA" sz="2000" dirty="0" err="1" smtClean="0"/>
              <a:t>Practically</a:t>
            </a:r>
            <a:r>
              <a:rPr lang="uk-UA" sz="2000" dirty="0" smtClean="0"/>
              <a:t> </a:t>
            </a:r>
            <a:r>
              <a:rPr lang="uk-UA" sz="2000" dirty="0" err="1" smtClean="0"/>
              <a:t>insoluble</a:t>
            </a:r>
            <a:r>
              <a:rPr lang="uk-UA" sz="2000" dirty="0" smtClean="0"/>
              <a:t> </a:t>
            </a:r>
            <a:r>
              <a:rPr lang="uk-UA" sz="2000" dirty="0" err="1" smtClean="0"/>
              <a:t>in</a:t>
            </a:r>
            <a:r>
              <a:rPr lang="uk-UA" sz="2000" dirty="0" smtClean="0"/>
              <a:t> </a:t>
            </a:r>
            <a:r>
              <a:rPr lang="uk-UA" sz="2000" dirty="0" err="1" smtClean="0"/>
              <a:t>water</a:t>
            </a:r>
            <a:r>
              <a:rPr lang="uk-UA" sz="2000" dirty="0" smtClean="0"/>
              <a:t>, </a:t>
            </a:r>
            <a:r>
              <a:rPr lang="uk-UA" sz="2000" dirty="0" err="1" smtClean="0"/>
              <a:t>soluble</a:t>
            </a:r>
            <a:r>
              <a:rPr lang="uk-UA" sz="2000" dirty="0" smtClean="0"/>
              <a:t> </a:t>
            </a:r>
            <a:r>
              <a:rPr lang="uk-UA" sz="2000" dirty="0" err="1" smtClean="0"/>
              <a:t>in</a:t>
            </a:r>
            <a:r>
              <a:rPr lang="uk-UA" sz="2000" dirty="0" smtClean="0"/>
              <a:t> </a:t>
            </a:r>
            <a:r>
              <a:rPr lang="uk-UA" sz="2000" dirty="0" err="1" smtClean="0"/>
              <a:t>ethanol</a:t>
            </a:r>
            <a:r>
              <a:rPr lang="uk-UA" sz="2000" dirty="0" smtClean="0"/>
              <a:t>, </a:t>
            </a:r>
            <a:r>
              <a:rPr lang="uk-UA" sz="2000" dirty="0" err="1" smtClean="0"/>
              <a:t>slightly</a:t>
            </a:r>
            <a:r>
              <a:rPr lang="uk-UA" sz="2000" dirty="0" smtClean="0"/>
              <a:t> </a:t>
            </a:r>
            <a:r>
              <a:rPr lang="uk-UA" sz="2000" dirty="0" err="1" smtClean="0"/>
              <a:t>soluble</a:t>
            </a:r>
            <a:r>
              <a:rPr lang="uk-UA" sz="2000" dirty="0" smtClean="0"/>
              <a:t> </a:t>
            </a:r>
            <a:r>
              <a:rPr lang="uk-UA" sz="2000" dirty="0" err="1" smtClean="0"/>
              <a:t>in</a:t>
            </a:r>
            <a:r>
              <a:rPr lang="uk-UA" sz="2000" dirty="0" smtClean="0"/>
              <a:t> </a:t>
            </a:r>
            <a:r>
              <a:rPr lang="uk-UA" sz="2000" dirty="0" err="1" smtClean="0"/>
              <a:t>ether</a:t>
            </a:r>
            <a:r>
              <a:rPr lang="uk-UA" sz="2000" dirty="0" smtClean="0"/>
              <a:t>.</a:t>
            </a:r>
          </a:p>
          <a:p>
            <a:r>
              <a:rPr lang="uk-UA" sz="2000" b="1" dirty="0" err="1" smtClean="0"/>
              <a:t>Identification</a:t>
            </a:r>
            <a:r>
              <a:rPr lang="uk-UA" sz="2000" b="1" dirty="0" smtClean="0"/>
              <a:t>.</a:t>
            </a:r>
            <a:endParaRPr lang="uk-UA" sz="2000" dirty="0" smtClean="0"/>
          </a:p>
          <a:p>
            <a:r>
              <a:rPr lang="uk-UA" sz="2000" dirty="0" smtClean="0"/>
              <a:t>IR, UV </a:t>
            </a:r>
            <a:r>
              <a:rPr lang="uk-UA" sz="2000" dirty="0" err="1" smtClean="0"/>
              <a:t>spectrum</a:t>
            </a:r>
            <a:r>
              <a:rPr lang="uk-UA" sz="2000" dirty="0" smtClean="0"/>
              <a:t>, TLC.</a:t>
            </a:r>
          </a:p>
          <a:p>
            <a:r>
              <a:rPr lang="uk-UA" sz="2000" b="1" dirty="0" err="1" smtClean="0"/>
              <a:t>Quantitative</a:t>
            </a:r>
            <a:r>
              <a:rPr lang="uk-UA" sz="2000" b="1" dirty="0" smtClean="0"/>
              <a:t> </a:t>
            </a:r>
            <a:r>
              <a:rPr lang="uk-UA" sz="2000" b="1" dirty="0" err="1" smtClean="0"/>
              <a:t>definition</a:t>
            </a:r>
            <a:r>
              <a:rPr lang="uk-UA" sz="2000" b="1" dirty="0" smtClean="0"/>
              <a:t>. </a:t>
            </a:r>
            <a:r>
              <a:rPr lang="uk-UA" sz="2000" dirty="0" err="1" smtClean="0"/>
              <a:t>By</a:t>
            </a:r>
            <a:r>
              <a:rPr lang="uk-UA" sz="2000" dirty="0" smtClean="0"/>
              <a:t> </a:t>
            </a:r>
            <a:r>
              <a:rPr lang="uk-UA" sz="2000" dirty="0" err="1" smtClean="0"/>
              <a:t>the</a:t>
            </a:r>
            <a:r>
              <a:rPr lang="uk-UA" sz="2000" dirty="0" smtClean="0"/>
              <a:t> </a:t>
            </a:r>
            <a:r>
              <a:rPr lang="uk-UA" sz="2000" dirty="0" err="1" smtClean="0"/>
              <a:t>specific</a:t>
            </a:r>
            <a:r>
              <a:rPr lang="uk-UA" sz="2000" dirty="0" smtClean="0"/>
              <a:t> </a:t>
            </a:r>
            <a:r>
              <a:rPr lang="uk-UA" sz="2000" dirty="0" err="1" smtClean="0"/>
              <a:t>absorption</a:t>
            </a:r>
            <a:r>
              <a:rPr lang="uk-UA" sz="2000" dirty="0" smtClean="0"/>
              <a:t> </a:t>
            </a:r>
            <a:r>
              <a:rPr lang="uk-UA" sz="2000" dirty="0" err="1" smtClean="0"/>
              <a:t>coefficient</a:t>
            </a:r>
            <a:r>
              <a:rPr lang="uk-UA" sz="2000" dirty="0" smtClean="0"/>
              <a:t> </a:t>
            </a:r>
            <a:r>
              <a:rPr lang="uk-UA" sz="2000" dirty="0" err="1" smtClean="0"/>
              <a:t>at</a:t>
            </a:r>
            <a:r>
              <a:rPr lang="uk-UA" sz="2000" dirty="0" smtClean="0"/>
              <a:t> </a:t>
            </a:r>
            <a:r>
              <a:rPr lang="uk-UA" sz="2000" dirty="0" err="1" smtClean="0"/>
              <a:t>λmax</a:t>
            </a:r>
            <a:r>
              <a:rPr lang="uk-UA" sz="2000" dirty="0" smtClean="0"/>
              <a:t> = 241 </a:t>
            </a:r>
            <a:r>
              <a:rPr lang="uk-UA" sz="2000" dirty="0" err="1" smtClean="0"/>
              <a:t>nm</a:t>
            </a:r>
            <a:r>
              <a:rPr lang="uk-UA" sz="2000" dirty="0" smtClean="0"/>
              <a:t> </a:t>
            </a:r>
            <a:r>
              <a:rPr lang="uk-UA" sz="2000" dirty="0" err="1" smtClean="0"/>
              <a:t>in</a:t>
            </a:r>
            <a:r>
              <a:rPr lang="uk-UA" sz="2000" dirty="0" smtClean="0"/>
              <a:t> </a:t>
            </a:r>
            <a:r>
              <a:rPr lang="uk-UA" sz="2000" dirty="0" err="1" smtClean="0"/>
              <a:t>ethanol</a:t>
            </a:r>
            <a:r>
              <a:rPr lang="uk-UA" sz="2000" dirty="0" smtClean="0"/>
              <a:t>.</a:t>
            </a:r>
          </a:p>
          <a:p>
            <a:r>
              <a:rPr lang="uk-UA" sz="2000" b="1" dirty="0" err="1" smtClean="0"/>
              <a:t>Application</a:t>
            </a:r>
            <a:r>
              <a:rPr lang="uk-UA" sz="2000" b="1" dirty="0" smtClean="0"/>
              <a:t>.</a:t>
            </a:r>
            <a:r>
              <a:rPr lang="uk-UA" sz="2000" dirty="0" smtClean="0"/>
              <a:t> </a:t>
            </a:r>
            <a:r>
              <a:rPr lang="uk-UA" sz="2000" dirty="0" err="1" smtClean="0"/>
              <a:t>Diuretic</a:t>
            </a:r>
            <a:r>
              <a:rPr lang="uk-UA" sz="2000" dirty="0" smtClean="0"/>
              <a:t> </a:t>
            </a:r>
            <a:r>
              <a:rPr lang="uk-UA" sz="2000" dirty="0" err="1" smtClean="0"/>
              <a:t>and</a:t>
            </a:r>
            <a:r>
              <a:rPr lang="uk-UA" sz="2000" dirty="0" smtClean="0"/>
              <a:t> </a:t>
            </a:r>
            <a:r>
              <a:rPr lang="uk-UA" sz="2000" dirty="0" err="1" smtClean="0"/>
              <a:t>antihypertensive</a:t>
            </a:r>
            <a:r>
              <a:rPr lang="uk-UA" sz="2000" dirty="0" smtClean="0"/>
              <a:t> </a:t>
            </a:r>
            <a:r>
              <a:rPr lang="uk-UA" sz="2000" dirty="0" err="1" smtClean="0"/>
              <a:t>agent</a:t>
            </a:r>
            <a:r>
              <a:rPr lang="uk-UA" sz="2000" dirty="0" smtClean="0"/>
              <a:t>.</a:t>
            </a:r>
          </a:p>
          <a:p>
            <a:endParaRPr lang="uk-UA" sz="2000" dirty="0"/>
          </a:p>
        </p:txBody>
      </p:sp>
      <p:pic>
        <p:nvPicPr>
          <p:cNvPr id="4" name="Рисунок 3"/>
          <p:cNvPicPr/>
          <p:nvPr/>
        </p:nvPicPr>
        <p:blipFill>
          <a:blip r:embed="rId2" cstate="print"/>
          <a:srcRect/>
          <a:stretch>
            <a:fillRect/>
          </a:stretch>
        </p:blipFill>
        <p:spPr bwMode="auto">
          <a:xfrm>
            <a:off x="3563888" y="404664"/>
            <a:ext cx="2304256" cy="2160240"/>
          </a:xfrm>
          <a:prstGeom prst="rect">
            <a:avLst/>
          </a:prstGeom>
          <a:solidFill>
            <a:srgbClr val="FFFFFF"/>
          </a:solid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260648"/>
            <a:ext cx="9144000" cy="4525963"/>
          </a:xfrm>
        </p:spPr>
        <p:txBody>
          <a:bodyPr/>
          <a:lstStyle/>
          <a:p>
            <a:pPr algn="ctr">
              <a:buNone/>
            </a:pPr>
            <a:r>
              <a:rPr lang="uk-UA" sz="1600" b="1" dirty="0" err="1" smtClean="0"/>
              <a:t>Ethacrynic</a:t>
            </a:r>
            <a:r>
              <a:rPr lang="uk-UA" sz="1600" b="1" dirty="0" smtClean="0"/>
              <a:t> </a:t>
            </a:r>
            <a:r>
              <a:rPr lang="uk-UA" sz="1600" b="1" dirty="0" err="1" smtClean="0"/>
              <a:t>acid</a:t>
            </a:r>
            <a:endParaRPr lang="uk-UA" sz="1600" dirty="0" smtClean="0"/>
          </a:p>
          <a:p>
            <a:pPr>
              <a:buNone/>
            </a:pPr>
            <a:r>
              <a:rPr lang="uk-UA" sz="1600" dirty="0" smtClean="0"/>
              <a:t> </a:t>
            </a:r>
            <a:endParaRPr lang="uk-UA" sz="1600" dirty="0" smtClean="0"/>
          </a:p>
          <a:p>
            <a:endParaRPr lang="uk-UA" sz="1600" dirty="0" smtClean="0"/>
          </a:p>
          <a:p>
            <a:endParaRPr lang="uk-UA" sz="1600" dirty="0" smtClean="0"/>
          </a:p>
          <a:p>
            <a:r>
              <a:rPr lang="uk-UA" sz="1600" b="1" dirty="0" smtClean="0"/>
              <a:t> </a:t>
            </a:r>
            <a:endParaRPr lang="uk-UA" sz="1600" dirty="0" smtClean="0"/>
          </a:p>
          <a:p>
            <a:r>
              <a:rPr lang="uk-UA" sz="1600" b="1" dirty="0" err="1" smtClean="0"/>
              <a:t>Mechanism</a:t>
            </a:r>
            <a:r>
              <a:rPr lang="uk-UA" sz="1600" b="1" dirty="0" smtClean="0"/>
              <a:t> </a:t>
            </a:r>
            <a:r>
              <a:rPr lang="uk-UA" sz="1600" b="1" dirty="0" err="1" smtClean="0"/>
              <a:t>of</a:t>
            </a:r>
            <a:r>
              <a:rPr lang="uk-UA" sz="1600" b="1" dirty="0" smtClean="0"/>
              <a:t> </a:t>
            </a:r>
            <a:r>
              <a:rPr lang="uk-UA" sz="1600" b="1" dirty="0" err="1" smtClean="0"/>
              <a:t>action</a:t>
            </a:r>
            <a:r>
              <a:rPr lang="uk-UA" sz="1600" b="1" dirty="0" smtClean="0"/>
              <a:t>. </a:t>
            </a:r>
            <a:r>
              <a:rPr lang="en-US" sz="1600" dirty="0" smtClean="0"/>
              <a:t>Has a pronounced diuretic effect, blocking the active </a:t>
            </a:r>
            <a:r>
              <a:rPr lang="en-US" sz="1600" dirty="0" err="1" smtClean="0"/>
              <a:t>reabsorption</a:t>
            </a:r>
            <a:r>
              <a:rPr lang="en-US" sz="1600" dirty="0" smtClean="0"/>
              <a:t> of ions in the proximal convoluted tubules and at the level of the ascending knee of the </a:t>
            </a:r>
            <a:r>
              <a:rPr lang="en-US" sz="1600" dirty="0" err="1" smtClean="0"/>
              <a:t>Henle</a:t>
            </a:r>
            <a:r>
              <a:rPr lang="en-US" sz="1600" dirty="0" smtClean="0"/>
              <a:t> loop. Causes increased urinary excretion of sodium, chlorine, potassium and calcium ions.</a:t>
            </a:r>
            <a:endParaRPr lang="uk-UA" sz="1600" dirty="0" smtClean="0"/>
          </a:p>
          <a:p>
            <a:r>
              <a:rPr lang="uk-UA" sz="1600" b="1" dirty="0" err="1" smtClean="0"/>
              <a:t>Properties</a:t>
            </a:r>
            <a:r>
              <a:rPr lang="uk-UA" sz="1600" b="1" dirty="0" smtClean="0"/>
              <a:t>. </a:t>
            </a:r>
            <a:r>
              <a:rPr lang="uk-UA" sz="1600" dirty="0" err="1" smtClean="0"/>
              <a:t>White</a:t>
            </a:r>
            <a:r>
              <a:rPr lang="uk-UA" sz="1600" dirty="0" smtClean="0"/>
              <a:t> </a:t>
            </a:r>
            <a:r>
              <a:rPr lang="uk-UA" sz="1600" dirty="0" err="1" smtClean="0"/>
              <a:t>or</a:t>
            </a:r>
            <a:r>
              <a:rPr lang="uk-UA" sz="1600" dirty="0" smtClean="0"/>
              <a:t> </a:t>
            </a:r>
            <a:r>
              <a:rPr lang="uk-UA" sz="1600" dirty="0" err="1" smtClean="0"/>
              <a:t>almost</a:t>
            </a:r>
            <a:r>
              <a:rPr lang="uk-UA" sz="1600" dirty="0" smtClean="0"/>
              <a:t> </a:t>
            </a:r>
            <a:r>
              <a:rPr lang="uk-UA" sz="1600" dirty="0" err="1" smtClean="0"/>
              <a:t>white</a:t>
            </a:r>
            <a:r>
              <a:rPr lang="uk-UA" sz="1600" dirty="0" smtClean="0"/>
              <a:t> </a:t>
            </a:r>
            <a:r>
              <a:rPr lang="uk-UA" sz="1600" dirty="0" err="1" smtClean="0"/>
              <a:t>crystalline</a:t>
            </a:r>
            <a:r>
              <a:rPr lang="uk-UA" sz="1600" dirty="0" smtClean="0"/>
              <a:t> </a:t>
            </a:r>
            <a:r>
              <a:rPr lang="uk-UA" sz="1600" dirty="0" err="1" smtClean="0"/>
              <a:t>powder</a:t>
            </a:r>
            <a:r>
              <a:rPr lang="uk-UA" sz="1600" dirty="0" smtClean="0"/>
              <a:t>, </a:t>
            </a:r>
            <a:r>
              <a:rPr lang="uk-UA" sz="1600" dirty="0" err="1" smtClean="0"/>
              <a:t>very</a:t>
            </a:r>
            <a:r>
              <a:rPr lang="uk-UA" sz="1600" dirty="0" smtClean="0"/>
              <a:t> </a:t>
            </a:r>
            <a:r>
              <a:rPr lang="uk-UA" sz="1600" dirty="0" err="1" smtClean="0"/>
              <a:t>slightly</a:t>
            </a:r>
            <a:r>
              <a:rPr lang="uk-UA" sz="1600" dirty="0" smtClean="0"/>
              <a:t> </a:t>
            </a:r>
            <a:r>
              <a:rPr lang="uk-UA" sz="1600" dirty="0" err="1" smtClean="0"/>
              <a:t>soluble</a:t>
            </a:r>
            <a:r>
              <a:rPr lang="uk-UA" sz="1600" dirty="0" smtClean="0"/>
              <a:t> </a:t>
            </a:r>
            <a:r>
              <a:rPr lang="uk-UA" sz="1600" dirty="0" err="1" smtClean="0"/>
              <a:t>in</a:t>
            </a:r>
            <a:r>
              <a:rPr lang="uk-UA" sz="1600" dirty="0" smtClean="0"/>
              <a:t> </a:t>
            </a:r>
            <a:r>
              <a:rPr lang="uk-UA" sz="1600" dirty="0" err="1" smtClean="0"/>
              <a:t>water</a:t>
            </a:r>
            <a:r>
              <a:rPr lang="uk-UA" sz="1600" dirty="0" smtClean="0"/>
              <a:t>, </a:t>
            </a:r>
            <a:r>
              <a:rPr lang="uk-UA" sz="1600" dirty="0" err="1" smtClean="0"/>
              <a:t>slightly</a:t>
            </a:r>
            <a:r>
              <a:rPr lang="uk-UA" sz="1600" dirty="0" smtClean="0"/>
              <a:t> </a:t>
            </a:r>
            <a:r>
              <a:rPr lang="uk-UA" sz="1600" dirty="0" err="1" smtClean="0"/>
              <a:t>soluble</a:t>
            </a:r>
            <a:r>
              <a:rPr lang="uk-UA" sz="1600" dirty="0" smtClean="0"/>
              <a:t> </a:t>
            </a:r>
            <a:r>
              <a:rPr lang="uk-UA" sz="1600" dirty="0" err="1" smtClean="0"/>
              <a:t>in</a:t>
            </a:r>
            <a:r>
              <a:rPr lang="uk-UA" sz="1600" dirty="0" smtClean="0"/>
              <a:t> </a:t>
            </a:r>
            <a:r>
              <a:rPr lang="uk-UA" sz="1600" dirty="0" err="1" smtClean="0"/>
              <a:t>alcohol</a:t>
            </a:r>
            <a:r>
              <a:rPr lang="uk-UA" sz="1600" dirty="0" smtClean="0"/>
              <a:t> </a:t>
            </a:r>
            <a:r>
              <a:rPr lang="uk-UA" sz="1600" dirty="0" err="1" smtClean="0"/>
              <a:t>and</a:t>
            </a:r>
            <a:r>
              <a:rPr lang="uk-UA" sz="1600" dirty="0" smtClean="0"/>
              <a:t> </a:t>
            </a:r>
            <a:r>
              <a:rPr lang="uk-UA" sz="1600" dirty="0" err="1" smtClean="0"/>
              <a:t>ether</a:t>
            </a:r>
            <a:r>
              <a:rPr lang="uk-UA" sz="1600" dirty="0" smtClean="0"/>
              <a:t>, </a:t>
            </a:r>
            <a:r>
              <a:rPr lang="uk-UA" sz="1600" dirty="0" err="1" smtClean="0"/>
              <a:t>soluble</a:t>
            </a:r>
            <a:r>
              <a:rPr lang="uk-UA" sz="1600" dirty="0" smtClean="0"/>
              <a:t> </a:t>
            </a:r>
            <a:r>
              <a:rPr lang="uk-UA" sz="1600" dirty="0" err="1" smtClean="0"/>
              <a:t>in</a:t>
            </a:r>
            <a:r>
              <a:rPr lang="uk-UA" sz="1600" dirty="0" smtClean="0"/>
              <a:t> a </a:t>
            </a:r>
            <a:r>
              <a:rPr lang="uk-UA" sz="1600" dirty="0" err="1" smtClean="0"/>
              <a:t>solution</a:t>
            </a:r>
            <a:r>
              <a:rPr lang="uk-UA" sz="1600" dirty="0" smtClean="0"/>
              <a:t> </a:t>
            </a:r>
            <a:r>
              <a:rPr lang="uk-UA" sz="1600" dirty="0" err="1" smtClean="0"/>
              <a:t>of</a:t>
            </a:r>
            <a:r>
              <a:rPr lang="uk-UA" sz="1600" dirty="0" smtClean="0"/>
              <a:t> </a:t>
            </a:r>
            <a:r>
              <a:rPr lang="uk-UA" sz="1600" dirty="0" err="1" smtClean="0"/>
              <a:t>ammonia</a:t>
            </a:r>
            <a:r>
              <a:rPr lang="uk-UA" sz="1600" dirty="0" smtClean="0"/>
              <a:t>, </a:t>
            </a:r>
            <a:r>
              <a:rPr lang="uk-UA" sz="1600" dirty="0" err="1" smtClean="0"/>
              <a:t>alkalis</a:t>
            </a:r>
            <a:r>
              <a:rPr lang="uk-UA" sz="1600" dirty="0" smtClean="0"/>
              <a:t> </a:t>
            </a:r>
            <a:r>
              <a:rPr lang="uk-UA" sz="1600" dirty="0" err="1" smtClean="0"/>
              <a:t>and</a:t>
            </a:r>
            <a:r>
              <a:rPr lang="uk-UA" sz="1600" dirty="0" smtClean="0"/>
              <a:t> </a:t>
            </a:r>
            <a:r>
              <a:rPr lang="uk-UA" sz="1600" dirty="0" err="1" smtClean="0"/>
              <a:t>carbonates</a:t>
            </a:r>
            <a:r>
              <a:rPr lang="uk-UA" sz="1600" dirty="0" smtClean="0"/>
              <a:t>.</a:t>
            </a:r>
          </a:p>
          <a:p>
            <a:r>
              <a:rPr lang="uk-UA" sz="1600" b="1" dirty="0" err="1" smtClean="0"/>
              <a:t>Identification</a:t>
            </a:r>
            <a:r>
              <a:rPr lang="uk-UA" sz="1600" b="1" dirty="0" smtClean="0"/>
              <a:t>.</a:t>
            </a:r>
            <a:endParaRPr lang="uk-UA" sz="1600" dirty="0" smtClean="0"/>
          </a:p>
          <a:p>
            <a:pPr lvl="0"/>
            <a:r>
              <a:rPr lang="uk-UA" sz="1600" dirty="0" smtClean="0"/>
              <a:t>IR, UV </a:t>
            </a:r>
            <a:r>
              <a:rPr lang="uk-UA" sz="1600" dirty="0" err="1" smtClean="0"/>
              <a:t>spectrum</a:t>
            </a:r>
            <a:r>
              <a:rPr lang="uk-UA" sz="1600" dirty="0" smtClean="0"/>
              <a:t>.</a:t>
            </a:r>
          </a:p>
          <a:p>
            <a:pPr lvl="0"/>
            <a:r>
              <a:rPr lang="uk-UA" sz="1600" dirty="0" err="1" smtClean="0"/>
              <a:t>By</a:t>
            </a:r>
            <a:r>
              <a:rPr lang="uk-UA" sz="1600" dirty="0" smtClean="0"/>
              <a:t> </a:t>
            </a:r>
            <a:r>
              <a:rPr lang="uk-UA" sz="1600" dirty="0" err="1" smtClean="0"/>
              <a:t>fluorescence</a:t>
            </a:r>
            <a:r>
              <a:rPr lang="uk-UA" sz="1600" dirty="0" smtClean="0"/>
              <a:t> </a:t>
            </a:r>
            <a:r>
              <a:rPr lang="uk-UA" sz="1600" dirty="0" err="1" smtClean="0"/>
              <a:t>reaction</a:t>
            </a:r>
            <a:r>
              <a:rPr lang="uk-UA" sz="1600" dirty="0" smtClean="0"/>
              <a:t> </a:t>
            </a:r>
            <a:r>
              <a:rPr lang="uk-UA" sz="1600" dirty="0" err="1" smtClean="0"/>
              <a:t>at</a:t>
            </a:r>
            <a:r>
              <a:rPr lang="uk-UA" sz="1600" dirty="0" smtClean="0"/>
              <a:t> λ = 254 </a:t>
            </a:r>
            <a:r>
              <a:rPr lang="uk-UA" sz="1600" dirty="0" err="1" smtClean="0"/>
              <a:t>nm</a:t>
            </a:r>
            <a:r>
              <a:rPr lang="uk-UA" sz="1600" dirty="0" smtClean="0"/>
              <a:t> </a:t>
            </a:r>
            <a:r>
              <a:rPr lang="uk-UA" sz="1600" dirty="0" err="1" smtClean="0"/>
              <a:t>after</a:t>
            </a:r>
            <a:r>
              <a:rPr lang="uk-UA" sz="1600" dirty="0" smtClean="0"/>
              <a:t> </a:t>
            </a:r>
            <a:r>
              <a:rPr lang="uk-UA" sz="1600" dirty="0" err="1" smtClean="0"/>
              <a:t>heating</a:t>
            </a:r>
            <a:r>
              <a:rPr lang="uk-UA" sz="1600" dirty="0" smtClean="0"/>
              <a:t> </a:t>
            </a:r>
            <a:r>
              <a:rPr lang="uk-UA" sz="1600" dirty="0" err="1" smtClean="0"/>
              <a:t>in</a:t>
            </a:r>
            <a:r>
              <a:rPr lang="uk-UA" sz="1600" dirty="0" smtClean="0"/>
              <a:t> </a:t>
            </a:r>
            <a:r>
              <a:rPr lang="uk-UA" sz="1600" dirty="0" err="1" smtClean="0"/>
              <a:t>the</a:t>
            </a:r>
            <a:r>
              <a:rPr lang="uk-UA" sz="1600" dirty="0" smtClean="0"/>
              <a:t> </a:t>
            </a:r>
            <a:r>
              <a:rPr lang="uk-UA" sz="1600" dirty="0" err="1" smtClean="0"/>
              <a:t>presence</a:t>
            </a:r>
            <a:r>
              <a:rPr lang="uk-UA" sz="1600" dirty="0" smtClean="0"/>
              <a:t> </a:t>
            </a:r>
            <a:r>
              <a:rPr lang="uk-UA" sz="1600" dirty="0" err="1" smtClean="0"/>
              <a:t>of</a:t>
            </a:r>
            <a:r>
              <a:rPr lang="uk-UA" sz="1600" dirty="0" smtClean="0"/>
              <a:t> </a:t>
            </a:r>
            <a:r>
              <a:rPr lang="uk-UA" sz="1600" dirty="0" err="1" smtClean="0"/>
              <a:t>hydroxylamine</a:t>
            </a:r>
            <a:r>
              <a:rPr lang="uk-UA" sz="1600" dirty="0" smtClean="0"/>
              <a:t> </a:t>
            </a:r>
            <a:r>
              <a:rPr lang="uk-UA" sz="1600" dirty="0" err="1" smtClean="0"/>
              <a:t>hydrochloride</a:t>
            </a:r>
            <a:r>
              <a:rPr lang="uk-UA" sz="1600" dirty="0" smtClean="0"/>
              <a:t>, </a:t>
            </a:r>
            <a:r>
              <a:rPr lang="uk-UA" sz="1600" dirty="0" err="1" smtClean="0"/>
              <a:t>alcohol</a:t>
            </a:r>
            <a:r>
              <a:rPr lang="uk-UA" sz="1600" dirty="0" smtClean="0"/>
              <a:t> </a:t>
            </a:r>
            <a:r>
              <a:rPr lang="uk-UA" sz="1600" dirty="0" err="1" smtClean="0"/>
              <a:t>solution</a:t>
            </a:r>
            <a:r>
              <a:rPr lang="uk-UA" sz="1600" dirty="0" smtClean="0"/>
              <a:t> </a:t>
            </a:r>
            <a:r>
              <a:rPr lang="uk-UA" sz="1600" dirty="0" err="1" smtClean="0"/>
              <a:t>of</a:t>
            </a:r>
            <a:r>
              <a:rPr lang="uk-UA" sz="1600" dirty="0" smtClean="0"/>
              <a:t> </a:t>
            </a:r>
            <a:r>
              <a:rPr lang="uk-UA" sz="1600" dirty="0" err="1" smtClean="0"/>
              <a:t>potassium</a:t>
            </a:r>
            <a:r>
              <a:rPr lang="uk-UA" sz="1600" dirty="0" smtClean="0"/>
              <a:t> </a:t>
            </a:r>
            <a:r>
              <a:rPr lang="uk-UA" sz="1600" dirty="0" err="1" smtClean="0"/>
              <a:t>hydroxide</a:t>
            </a:r>
            <a:r>
              <a:rPr lang="uk-UA" sz="1600" dirty="0" smtClean="0"/>
              <a:t> </a:t>
            </a:r>
            <a:r>
              <a:rPr lang="uk-UA" sz="1600" dirty="0" err="1" smtClean="0"/>
              <a:t>and</a:t>
            </a:r>
            <a:r>
              <a:rPr lang="uk-UA" sz="1600" dirty="0" smtClean="0"/>
              <a:t> </a:t>
            </a:r>
            <a:r>
              <a:rPr lang="uk-UA" sz="1600" dirty="0" err="1" smtClean="0"/>
              <a:t>water</a:t>
            </a:r>
            <a:r>
              <a:rPr lang="uk-UA" sz="1600" dirty="0" smtClean="0"/>
              <a:t>.</a:t>
            </a:r>
          </a:p>
          <a:p>
            <a:pPr lvl="0"/>
            <a:r>
              <a:rPr lang="uk-UA" sz="1600" dirty="0" err="1" smtClean="0"/>
              <a:t>By</a:t>
            </a:r>
            <a:r>
              <a:rPr lang="uk-UA" sz="1600" dirty="0" smtClean="0"/>
              <a:t> </a:t>
            </a:r>
            <a:r>
              <a:rPr lang="uk-UA" sz="1600" dirty="0" err="1" smtClean="0"/>
              <a:t>reaction</a:t>
            </a:r>
            <a:r>
              <a:rPr lang="uk-UA" sz="1600" dirty="0" smtClean="0"/>
              <a:t> </a:t>
            </a:r>
            <a:r>
              <a:rPr lang="uk-UA" sz="1600" dirty="0" err="1" smtClean="0"/>
              <a:t>with</a:t>
            </a:r>
            <a:r>
              <a:rPr lang="uk-UA" sz="1600" dirty="0" smtClean="0"/>
              <a:t> a </a:t>
            </a:r>
            <a:r>
              <a:rPr lang="uk-UA" sz="1600" dirty="0" err="1" smtClean="0"/>
              <a:t>solution</a:t>
            </a:r>
            <a:r>
              <a:rPr lang="uk-UA" sz="1600" dirty="0" smtClean="0"/>
              <a:t> </a:t>
            </a:r>
            <a:r>
              <a:rPr lang="uk-UA" sz="1600" dirty="0" err="1" smtClean="0"/>
              <a:t>of</a:t>
            </a:r>
            <a:r>
              <a:rPr lang="uk-UA" sz="1600" dirty="0" smtClean="0"/>
              <a:t> </a:t>
            </a:r>
            <a:r>
              <a:rPr lang="uk-UA" sz="1600" dirty="0" err="1" smtClean="0"/>
              <a:t>the</a:t>
            </a:r>
            <a:r>
              <a:rPr lang="uk-UA" sz="1600" dirty="0" smtClean="0"/>
              <a:t> </a:t>
            </a:r>
            <a:r>
              <a:rPr lang="uk-UA" sz="1600" dirty="0" err="1" smtClean="0"/>
              <a:t>sodium</a:t>
            </a:r>
            <a:r>
              <a:rPr lang="uk-UA" sz="1600" dirty="0" smtClean="0"/>
              <a:t> </a:t>
            </a:r>
            <a:r>
              <a:rPr lang="uk-UA" sz="1600" dirty="0" err="1" smtClean="0"/>
              <a:t>salt</a:t>
            </a:r>
            <a:r>
              <a:rPr lang="uk-UA" sz="1600" dirty="0" smtClean="0"/>
              <a:t> </a:t>
            </a:r>
            <a:r>
              <a:rPr lang="uk-UA" sz="1600" dirty="0" err="1" smtClean="0"/>
              <a:t>of</a:t>
            </a:r>
            <a:r>
              <a:rPr lang="uk-UA" sz="1600" dirty="0" smtClean="0"/>
              <a:t> </a:t>
            </a:r>
            <a:r>
              <a:rPr lang="uk-UA" sz="1600" dirty="0" err="1" smtClean="0"/>
              <a:t>chromotropic</a:t>
            </a:r>
            <a:r>
              <a:rPr lang="uk-UA" sz="1600" dirty="0" smtClean="0"/>
              <a:t> </a:t>
            </a:r>
            <a:r>
              <a:rPr lang="uk-UA" sz="1600" dirty="0" err="1" smtClean="0"/>
              <a:t>acid</a:t>
            </a:r>
            <a:r>
              <a:rPr lang="uk-UA" sz="1600" dirty="0" smtClean="0"/>
              <a:t> </a:t>
            </a:r>
            <a:r>
              <a:rPr lang="uk-UA" sz="1600" dirty="0" err="1" smtClean="0"/>
              <a:t>after</a:t>
            </a:r>
            <a:r>
              <a:rPr lang="uk-UA" sz="1600" dirty="0" smtClean="0"/>
              <a:t> </a:t>
            </a:r>
            <a:r>
              <a:rPr lang="uk-UA" sz="1600" dirty="0" err="1" smtClean="0"/>
              <a:t>heating</a:t>
            </a:r>
            <a:r>
              <a:rPr lang="uk-UA" sz="1600" dirty="0" smtClean="0"/>
              <a:t> </a:t>
            </a:r>
            <a:r>
              <a:rPr lang="uk-UA" sz="1600" dirty="0" err="1" smtClean="0"/>
              <a:t>the</a:t>
            </a:r>
            <a:r>
              <a:rPr lang="uk-UA" sz="1600" dirty="0" smtClean="0"/>
              <a:t> </a:t>
            </a:r>
            <a:r>
              <a:rPr lang="uk-UA" sz="1600" dirty="0" err="1" smtClean="0"/>
              <a:t>substance</a:t>
            </a:r>
            <a:r>
              <a:rPr lang="uk-UA" sz="1600" dirty="0" smtClean="0"/>
              <a:t> </a:t>
            </a:r>
            <a:r>
              <a:rPr lang="uk-UA" sz="1600" dirty="0" err="1" smtClean="0"/>
              <a:t>with</a:t>
            </a:r>
            <a:r>
              <a:rPr lang="uk-UA" sz="1600" dirty="0" smtClean="0"/>
              <a:t> a </a:t>
            </a:r>
            <a:r>
              <a:rPr lang="uk-UA" sz="1600" dirty="0" err="1" smtClean="0"/>
              <a:t>solution</a:t>
            </a:r>
            <a:r>
              <a:rPr lang="uk-UA" sz="1600" dirty="0" smtClean="0"/>
              <a:t> </a:t>
            </a:r>
            <a:r>
              <a:rPr lang="uk-UA" sz="1600" dirty="0" err="1" smtClean="0"/>
              <a:t>of</a:t>
            </a:r>
            <a:r>
              <a:rPr lang="uk-UA" sz="1600" dirty="0" smtClean="0"/>
              <a:t> </a:t>
            </a:r>
            <a:r>
              <a:rPr lang="uk-UA" sz="1600" dirty="0" err="1" smtClean="0"/>
              <a:t>sodium</a:t>
            </a:r>
            <a:r>
              <a:rPr lang="uk-UA" sz="1600" dirty="0" smtClean="0"/>
              <a:t> </a:t>
            </a:r>
            <a:r>
              <a:rPr lang="uk-UA" sz="1600" dirty="0" err="1" smtClean="0"/>
              <a:t>hydroxide</a:t>
            </a:r>
            <a:r>
              <a:rPr lang="uk-UA" sz="1600" dirty="0" smtClean="0"/>
              <a:t> (</a:t>
            </a:r>
            <a:r>
              <a:rPr lang="uk-UA" sz="1600" dirty="0" err="1" smtClean="0"/>
              <a:t>purple</a:t>
            </a:r>
            <a:r>
              <a:rPr lang="uk-UA" sz="1600" dirty="0" smtClean="0"/>
              <a:t> </a:t>
            </a:r>
            <a:r>
              <a:rPr lang="uk-UA" sz="1600" dirty="0" err="1" smtClean="0"/>
              <a:t>aurine</a:t>
            </a:r>
            <a:r>
              <a:rPr lang="uk-UA" sz="1600" dirty="0" smtClean="0"/>
              <a:t> </a:t>
            </a:r>
            <a:r>
              <a:rPr lang="uk-UA" sz="1600" dirty="0" err="1" smtClean="0"/>
              <a:t>dye</a:t>
            </a:r>
            <a:r>
              <a:rPr lang="uk-UA" sz="1600" dirty="0" smtClean="0"/>
              <a:t>).</a:t>
            </a:r>
          </a:p>
          <a:p>
            <a:pPr lvl="0"/>
            <a:r>
              <a:rPr lang="en-US" sz="1600" dirty="0" err="1" smtClean="0"/>
              <a:t>Beilstein</a:t>
            </a:r>
            <a:r>
              <a:rPr lang="en-US" sz="1600" dirty="0" smtClean="0"/>
              <a:t> test for halogen (blue-green color of the flame). </a:t>
            </a:r>
            <a:endParaRPr lang="uk-UA" sz="1600" dirty="0" smtClean="0"/>
          </a:p>
          <a:p>
            <a:r>
              <a:rPr lang="uk-UA" sz="1600" b="1" dirty="0" err="1" smtClean="0"/>
              <a:t>Quantitative</a:t>
            </a:r>
            <a:r>
              <a:rPr lang="uk-UA" sz="1600" b="1" dirty="0" smtClean="0"/>
              <a:t> </a:t>
            </a:r>
            <a:r>
              <a:rPr lang="uk-UA" sz="1600" b="1" dirty="0" err="1" smtClean="0"/>
              <a:t>definition</a:t>
            </a:r>
            <a:r>
              <a:rPr lang="uk-UA" sz="1600" b="1" dirty="0" smtClean="0"/>
              <a:t>.</a:t>
            </a:r>
            <a:r>
              <a:rPr lang="uk-UA" sz="1600" dirty="0" smtClean="0"/>
              <a:t> </a:t>
            </a:r>
            <a:r>
              <a:rPr lang="uk-UA" sz="1600" dirty="0" err="1" smtClean="0"/>
              <a:t>Alkalimetry</a:t>
            </a:r>
            <a:r>
              <a:rPr lang="uk-UA" sz="1600" dirty="0" smtClean="0"/>
              <a:t> </a:t>
            </a:r>
            <a:r>
              <a:rPr lang="uk-UA" sz="1600" dirty="0" err="1" smtClean="0"/>
              <a:t>method</a:t>
            </a:r>
            <a:r>
              <a:rPr lang="uk-UA" sz="1600" dirty="0" smtClean="0"/>
              <a:t> </a:t>
            </a:r>
            <a:r>
              <a:rPr lang="uk-UA" sz="1600" dirty="0" err="1" smtClean="0"/>
              <a:t>in</a:t>
            </a:r>
            <a:r>
              <a:rPr lang="uk-UA" sz="1600" dirty="0" smtClean="0"/>
              <a:t> a </a:t>
            </a:r>
            <a:r>
              <a:rPr lang="uk-UA" sz="1600" dirty="0" err="1" smtClean="0"/>
              <a:t>mixture</a:t>
            </a:r>
            <a:r>
              <a:rPr lang="uk-UA" sz="1600" dirty="0" smtClean="0"/>
              <a:t> </a:t>
            </a:r>
            <a:r>
              <a:rPr lang="uk-UA" sz="1600" dirty="0" err="1" smtClean="0"/>
              <a:t>of</a:t>
            </a:r>
            <a:r>
              <a:rPr lang="uk-UA" sz="1600" dirty="0" smtClean="0"/>
              <a:t> </a:t>
            </a:r>
            <a:r>
              <a:rPr lang="uk-UA" sz="1600" dirty="0" err="1" smtClean="0"/>
              <a:t>methanol</a:t>
            </a:r>
            <a:r>
              <a:rPr lang="uk-UA" sz="1600" dirty="0" smtClean="0"/>
              <a:t> </a:t>
            </a:r>
            <a:r>
              <a:rPr lang="uk-UA" sz="1600" dirty="0" err="1" smtClean="0"/>
              <a:t>and</a:t>
            </a:r>
            <a:r>
              <a:rPr lang="uk-UA" sz="1600" dirty="0" smtClean="0"/>
              <a:t> </a:t>
            </a:r>
            <a:r>
              <a:rPr lang="uk-UA" sz="1600" dirty="0" err="1" smtClean="0"/>
              <a:t>water</a:t>
            </a:r>
            <a:r>
              <a:rPr lang="uk-UA" sz="1600" dirty="0" smtClean="0"/>
              <a:t> </a:t>
            </a:r>
            <a:r>
              <a:rPr lang="uk-UA" sz="1600" dirty="0" err="1" smtClean="0"/>
              <a:t>with</a:t>
            </a:r>
            <a:r>
              <a:rPr lang="uk-UA" sz="1600" dirty="0" smtClean="0"/>
              <a:t> </a:t>
            </a:r>
            <a:r>
              <a:rPr lang="uk-UA" sz="1600" dirty="0" err="1" smtClean="0"/>
              <a:t>potentiometric</a:t>
            </a:r>
            <a:r>
              <a:rPr lang="uk-UA" sz="1600" dirty="0" smtClean="0"/>
              <a:t> </a:t>
            </a:r>
            <a:r>
              <a:rPr lang="uk-UA" sz="1600" dirty="0" err="1" smtClean="0"/>
              <a:t>fixation</a:t>
            </a:r>
            <a:r>
              <a:rPr lang="uk-UA" sz="1600" dirty="0" smtClean="0"/>
              <a:t> </a:t>
            </a:r>
            <a:r>
              <a:rPr lang="uk-UA" sz="1600" dirty="0" err="1" smtClean="0"/>
              <a:t>of</a:t>
            </a:r>
            <a:r>
              <a:rPr lang="uk-UA" sz="1600" dirty="0" smtClean="0"/>
              <a:t> </a:t>
            </a:r>
            <a:r>
              <a:rPr lang="uk-UA" sz="1600" dirty="0" err="1" smtClean="0"/>
              <a:t>the</a:t>
            </a:r>
            <a:r>
              <a:rPr lang="uk-UA" sz="1600" dirty="0" smtClean="0"/>
              <a:t> </a:t>
            </a:r>
            <a:r>
              <a:rPr lang="uk-UA" sz="1600" dirty="0" err="1" smtClean="0"/>
              <a:t>equivalence</a:t>
            </a:r>
            <a:r>
              <a:rPr lang="uk-UA" sz="1600" dirty="0" smtClean="0"/>
              <a:t> </a:t>
            </a:r>
            <a:r>
              <a:rPr lang="uk-UA" sz="1600" dirty="0" err="1" smtClean="0"/>
              <a:t>point</a:t>
            </a:r>
            <a:r>
              <a:rPr lang="uk-UA" sz="1600" dirty="0" smtClean="0"/>
              <a:t>.</a:t>
            </a:r>
          </a:p>
          <a:p>
            <a:r>
              <a:rPr lang="uk-UA" sz="1600" b="1" dirty="0" err="1" smtClean="0"/>
              <a:t>Application.</a:t>
            </a:r>
            <a:r>
              <a:rPr lang="uk-UA" sz="1600" dirty="0" err="1" smtClean="0"/>
              <a:t>A</a:t>
            </a:r>
            <a:r>
              <a:rPr lang="uk-UA" sz="1600" dirty="0" smtClean="0"/>
              <a:t> </a:t>
            </a:r>
            <a:r>
              <a:rPr lang="uk-UA" sz="1600" dirty="0" err="1" smtClean="0"/>
              <a:t>strong</a:t>
            </a:r>
            <a:r>
              <a:rPr lang="uk-UA" sz="1600" dirty="0" smtClean="0"/>
              <a:t> </a:t>
            </a:r>
            <a:r>
              <a:rPr lang="uk-UA" sz="1600" dirty="0" err="1" smtClean="0"/>
              <a:t>diuretic</a:t>
            </a:r>
            <a:r>
              <a:rPr lang="uk-UA" sz="1600" dirty="0" smtClean="0"/>
              <a:t>. </a:t>
            </a:r>
            <a:r>
              <a:rPr lang="uk-UA" sz="1600" dirty="0" err="1" smtClean="0"/>
              <a:t>Edema</a:t>
            </a:r>
            <a:r>
              <a:rPr lang="uk-UA" sz="1600" dirty="0" smtClean="0"/>
              <a:t> </a:t>
            </a:r>
            <a:r>
              <a:rPr lang="uk-UA" sz="1600" dirty="0" err="1" smtClean="0"/>
              <a:t>syndrome</a:t>
            </a:r>
            <a:r>
              <a:rPr lang="uk-UA" sz="1600" dirty="0" smtClean="0"/>
              <a:t> </a:t>
            </a:r>
            <a:r>
              <a:rPr lang="uk-UA" sz="1600" dirty="0" err="1" smtClean="0"/>
              <a:t>of</a:t>
            </a:r>
            <a:r>
              <a:rPr lang="uk-UA" sz="1600" dirty="0" smtClean="0"/>
              <a:t> </a:t>
            </a:r>
            <a:r>
              <a:rPr lang="uk-UA" sz="1600" dirty="0" err="1" smtClean="0"/>
              <a:t>various</a:t>
            </a:r>
            <a:r>
              <a:rPr lang="uk-UA" sz="1600" dirty="0" smtClean="0"/>
              <a:t> </a:t>
            </a:r>
            <a:r>
              <a:rPr lang="uk-UA" sz="1600" dirty="0" err="1" smtClean="0"/>
              <a:t>genesis</a:t>
            </a:r>
            <a:r>
              <a:rPr lang="uk-UA" sz="1600" dirty="0" smtClean="0"/>
              <a:t>, </a:t>
            </a:r>
            <a:r>
              <a:rPr lang="uk-UA" sz="1600" dirty="0" err="1" smtClean="0"/>
              <a:t>in</a:t>
            </a:r>
            <a:r>
              <a:rPr lang="uk-UA" sz="1600" dirty="0" smtClean="0"/>
              <a:t> </a:t>
            </a:r>
            <a:r>
              <a:rPr lang="uk-UA" sz="1600" dirty="0" err="1" smtClean="0"/>
              <a:t>particular</a:t>
            </a:r>
            <a:r>
              <a:rPr lang="uk-UA" sz="1600" dirty="0" smtClean="0"/>
              <a:t>, </a:t>
            </a:r>
            <a:r>
              <a:rPr lang="uk-UA" sz="1600" dirty="0" err="1" smtClean="0"/>
              <a:t>in</a:t>
            </a:r>
            <a:r>
              <a:rPr lang="uk-UA" sz="1600" dirty="0" smtClean="0"/>
              <a:t> </a:t>
            </a:r>
            <a:r>
              <a:rPr lang="uk-UA" sz="1600" dirty="0" err="1" smtClean="0"/>
              <a:t>chronic</a:t>
            </a:r>
            <a:r>
              <a:rPr lang="uk-UA" sz="1600" dirty="0" smtClean="0"/>
              <a:t> </a:t>
            </a:r>
            <a:r>
              <a:rPr lang="uk-UA" sz="1600" dirty="0" err="1" smtClean="0"/>
              <a:t>heart</a:t>
            </a:r>
            <a:r>
              <a:rPr lang="uk-UA" sz="1600" dirty="0" smtClean="0"/>
              <a:t> </a:t>
            </a:r>
            <a:r>
              <a:rPr lang="uk-UA" sz="1600" dirty="0" err="1" smtClean="0"/>
              <a:t>failure</a:t>
            </a:r>
            <a:r>
              <a:rPr lang="uk-UA" sz="1600" dirty="0" smtClean="0"/>
              <a:t> </a:t>
            </a:r>
            <a:r>
              <a:rPr lang="uk-UA" sz="1600" dirty="0" err="1" smtClean="0"/>
              <a:t>stage</a:t>
            </a:r>
            <a:r>
              <a:rPr lang="uk-UA" sz="1600" dirty="0" smtClean="0"/>
              <a:t> IIB-III, </a:t>
            </a:r>
            <a:r>
              <a:rPr lang="uk-UA" sz="1600" dirty="0" err="1" smtClean="0"/>
              <a:t>nephrotic</a:t>
            </a:r>
            <a:r>
              <a:rPr lang="uk-UA" sz="1600" dirty="0" smtClean="0"/>
              <a:t> </a:t>
            </a:r>
            <a:r>
              <a:rPr lang="uk-UA" sz="1600" dirty="0" err="1" smtClean="0"/>
              <a:t>syndrome</a:t>
            </a:r>
            <a:r>
              <a:rPr lang="uk-UA" sz="1600" dirty="0" smtClean="0"/>
              <a:t>, </a:t>
            </a:r>
            <a:r>
              <a:rPr lang="uk-UA" sz="1600" dirty="0" err="1" smtClean="0"/>
              <a:t>portal</a:t>
            </a:r>
            <a:r>
              <a:rPr lang="uk-UA" sz="1600" dirty="0" smtClean="0"/>
              <a:t> </a:t>
            </a:r>
            <a:r>
              <a:rPr lang="uk-UA" sz="1600" dirty="0" err="1" smtClean="0"/>
              <a:t>hypertension</a:t>
            </a:r>
            <a:r>
              <a:rPr lang="uk-UA" sz="1600" dirty="0" smtClean="0"/>
              <a:t> </a:t>
            </a:r>
            <a:r>
              <a:rPr lang="uk-UA" sz="1600" dirty="0" err="1" smtClean="0"/>
              <a:t>syndrome</a:t>
            </a:r>
            <a:r>
              <a:rPr lang="uk-UA" sz="1600" dirty="0" smtClean="0"/>
              <a:t>. </a:t>
            </a:r>
            <a:r>
              <a:rPr lang="uk-UA" sz="1600" dirty="0" err="1" smtClean="0"/>
              <a:t>At</a:t>
            </a:r>
            <a:r>
              <a:rPr lang="uk-UA" sz="1600" dirty="0" smtClean="0"/>
              <a:t> </a:t>
            </a:r>
            <a:r>
              <a:rPr lang="uk-UA" sz="1600" dirty="0" err="1" smtClean="0"/>
              <a:t>inefficiency</a:t>
            </a:r>
            <a:r>
              <a:rPr lang="uk-UA" sz="1600" dirty="0" smtClean="0"/>
              <a:t> </a:t>
            </a:r>
            <a:r>
              <a:rPr lang="uk-UA" sz="1600" dirty="0" err="1" smtClean="0"/>
              <a:t>of</a:t>
            </a:r>
            <a:r>
              <a:rPr lang="uk-UA" sz="1600" dirty="0" smtClean="0"/>
              <a:t> </a:t>
            </a:r>
            <a:r>
              <a:rPr lang="uk-UA" sz="1600" dirty="0" err="1" smtClean="0"/>
              <a:t>other</a:t>
            </a:r>
            <a:r>
              <a:rPr lang="uk-UA" sz="1600" dirty="0" smtClean="0"/>
              <a:t> </a:t>
            </a:r>
            <a:r>
              <a:rPr lang="uk-UA" sz="1600" dirty="0" err="1" smtClean="0"/>
              <a:t>diuretic</a:t>
            </a:r>
            <a:r>
              <a:rPr lang="uk-UA" sz="1600" dirty="0" smtClean="0"/>
              <a:t> </a:t>
            </a:r>
            <a:r>
              <a:rPr lang="uk-UA" sz="1600" dirty="0" err="1" smtClean="0"/>
              <a:t>drugs</a:t>
            </a:r>
            <a:r>
              <a:rPr lang="uk-UA" sz="1600" dirty="0" smtClean="0"/>
              <a:t>.</a:t>
            </a:r>
          </a:p>
          <a:p>
            <a:endParaRPr lang="uk-UA" sz="1600" dirty="0"/>
          </a:p>
        </p:txBody>
      </p:sp>
      <p:pic>
        <p:nvPicPr>
          <p:cNvPr id="4" name="Рисунок 3"/>
          <p:cNvPicPr/>
          <p:nvPr/>
        </p:nvPicPr>
        <p:blipFill>
          <a:blip r:embed="rId2" cstate="print"/>
          <a:srcRect/>
          <a:stretch>
            <a:fillRect/>
          </a:stretch>
        </p:blipFill>
        <p:spPr bwMode="auto">
          <a:xfrm>
            <a:off x="3059832" y="620688"/>
            <a:ext cx="2933700" cy="1123950"/>
          </a:xfrm>
          <a:prstGeom prst="rect">
            <a:avLst/>
          </a:prstGeom>
          <a:solidFill>
            <a:srgbClr val="FFFFFF"/>
          </a:solid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260648"/>
            <a:ext cx="8964488" cy="4525963"/>
          </a:xfrm>
        </p:spPr>
        <p:txBody>
          <a:bodyPr/>
          <a:lstStyle/>
          <a:p>
            <a:pPr algn="ctr">
              <a:buNone/>
            </a:pPr>
            <a:r>
              <a:rPr lang="en-US" sz="1800" b="1" dirty="0" err="1" smtClean="0"/>
              <a:t>Aldosterone</a:t>
            </a:r>
            <a:r>
              <a:rPr lang="en-US" sz="1800" b="1" dirty="0" smtClean="0"/>
              <a:t> antagonists (potassium-sparing)</a:t>
            </a:r>
            <a:endParaRPr lang="uk-UA" sz="1800" dirty="0" smtClean="0"/>
          </a:p>
          <a:p>
            <a:pPr algn="ctr">
              <a:buNone/>
            </a:pPr>
            <a:r>
              <a:rPr lang="ru-RU" sz="1800" b="1" dirty="0" err="1" smtClean="0"/>
              <a:t>Spironolactone</a:t>
            </a:r>
            <a:endParaRPr lang="ru-RU" sz="1800" b="1" dirty="0" smtClean="0"/>
          </a:p>
          <a:p>
            <a:pPr>
              <a:buNone/>
            </a:pPr>
            <a:endParaRPr lang="ru-RU" sz="1800" b="1" dirty="0" smtClean="0"/>
          </a:p>
          <a:p>
            <a:pPr>
              <a:buNone/>
            </a:pPr>
            <a:endParaRPr lang="ru-RU" sz="1800" b="1" dirty="0" smtClean="0"/>
          </a:p>
          <a:p>
            <a:pPr>
              <a:buNone/>
            </a:pPr>
            <a:endParaRPr lang="ru-RU" sz="1800" b="1" dirty="0" smtClean="0"/>
          </a:p>
          <a:p>
            <a:pPr>
              <a:buNone/>
            </a:pPr>
            <a:endParaRPr lang="uk-UA" sz="1800" dirty="0" smtClean="0"/>
          </a:p>
          <a:p>
            <a:pPr>
              <a:buNone/>
            </a:pPr>
            <a:endParaRPr lang="uk-UA" sz="1800" dirty="0" smtClean="0"/>
          </a:p>
          <a:p>
            <a:r>
              <a:rPr lang="uk-UA" sz="1800" b="1" dirty="0" err="1" smtClean="0"/>
              <a:t>Mechanism</a:t>
            </a:r>
            <a:r>
              <a:rPr lang="uk-UA" sz="1800" b="1" dirty="0" smtClean="0"/>
              <a:t> </a:t>
            </a:r>
            <a:r>
              <a:rPr lang="uk-UA" sz="1800" b="1" dirty="0" err="1" smtClean="0"/>
              <a:t>of</a:t>
            </a:r>
            <a:r>
              <a:rPr lang="uk-UA" sz="1800" b="1" dirty="0" smtClean="0"/>
              <a:t> </a:t>
            </a:r>
            <a:r>
              <a:rPr lang="uk-UA" sz="1800" b="1" dirty="0" err="1" smtClean="0"/>
              <a:t>action</a:t>
            </a:r>
            <a:r>
              <a:rPr lang="uk-UA" sz="1800" b="1" dirty="0" smtClean="0"/>
              <a:t>. </a:t>
            </a:r>
            <a:r>
              <a:rPr lang="uk-UA" sz="1800" dirty="0" err="1" smtClean="0"/>
              <a:t>Competitive</a:t>
            </a:r>
            <a:r>
              <a:rPr lang="uk-UA" sz="1800" dirty="0" smtClean="0"/>
              <a:t> </a:t>
            </a:r>
            <a:r>
              <a:rPr lang="uk-UA" sz="1800" dirty="0" err="1" smtClean="0"/>
              <a:t>inhibition</a:t>
            </a:r>
            <a:r>
              <a:rPr lang="uk-UA" sz="1800" dirty="0" smtClean="0"/>
              <a:t> </a:t>
            </a:r>
            <a:r>
              <a:rPr lang="uk-UA" sz="1800" dirty="0" err="1" smtClean="0"/>
              <a:t>of</a:t>
            </a:r>
            <a:r>
              <a:rPr lang="uk-UA" sz="1800" dirty="0" smtClean="0"/>
              <a:t> </a:t>
            </a:r>
            <a:r>
              <a:rPr lang="uk-UA" sz="1800" dirty="0" err="1" smtClean="0"/>
              <a:t>the</a:t>
            </a:r>
            <a:r>
              <a:rPr lang="uk-UA" sz="1800" dirty="0" smtClean="0"/>
              <a:t> </a:t>
            </a:r>
            <a:r>
              <a:rPr lang="uk-UA" sz="1800" dirty="0" err="1" smtClean="0"/>
              <a:t>effect</a:t>
            </a:r>
            <a:r>
              <a:rPr lang="uk-UA" sz="1800" dirty="0" smtClean="0"/>
              <a:t> </a:t>
            </a:r>
            <a:r>
              <a:rPr lang="uk-UA" sz="1800" dirty="0" err="1" smtClean="0"/>
              <a:t>of</a:t>
            </a:r>
            <a:r>
              <a:rPr lang="uk-UA" sz="1800" dirty="0" smtClean="0"/>
              <a:t> </a:t>
            </a:r>
            <a:r>
              <a:rPr lang="uk-UA" sz="1800" dirty="0" err="1" smtClean="0"/>
              <a:t>aldosterone</a:t>
            </a:r>
            <a:r>
              <a:rPr lang="uk-UA" sz="1800" dirty="0" smtClean="0"/>
              <a:t>.</a:t>
            </a:r>
          </a:p>
          <a:p>
            <a:r>
              <a:rPr lang="uk-UA" sz="1800" b="1" dirty="0" err="1" smtClean="0"/>
              <a:t>Properties</a:t>
            </a:r>
            <a:r>
              <a:rPr lang="uk-UA" sz="1800" b="1" dirty="0" smtClean="0"/>
              <a:t>. </a:t>
            </a:r>
            <a:r>
              <a:rPr lang="uk-UA" sz="1800" dirty="0" smtClean="0"/>
              <a:t>Yellowish-white </a:t>
            </a:r>
            <a:r>
              <a:rPr lang="uk-UA" sz="1800" dirty="0" err="1" smtClean="0"/>
              <a:t>or</a:t>
            </a:r>
            <a:r>
              <a:rPr lang="uk-UA" sz="1800" dirty="0" smtClean="0"/>
              <a:t> </a:t>
            </a:r>
            <a:r>
              <a:rPr lang="uk-UA" sz="1800" dirty="0" err="1" smtClean="0"/>
              <a:t>light</a:t>
            </a:r>
            <a:r>
              <a:rPr lang="uk-UA" sz="1800" dirty="0" smtClean="0"/>
              <a:t> yellowish-brown </a:t>
            </a:r>
            <a:r>
              <a:rPr lang="uk-UA" sz="1800" dirty="0" err="1" smtClean="0"/>
              <a:t>powder</a:t>
            </a:r>
            <a:r>
              <a:rPr lang="uk-UA" sz="1800" dirty="0" smtClean="0"/>
              <a:t>, </a:t>
            </a:r>
            <a:r>
              <a:rPr lang="uk-UA" sz="1800" dirty="0" err="1" smtClean="0"/>
              <a:t>odorless</a:t>
            </a:r>
            <a:r>
              <a:rPr lang="uk-UA" sz="1800" dirty="0" smtClean="0"/>
              <a:t> </a:t>
            </a:r>
            <a:r>
              <a:rPr lang="uk-UA" sz="1800" dirty="0" err="1" smtClean="0"/>
              <a:t>or</a:t>
            </a:r>
            <a:r>
              <a:rPr lang="uk-UA" sz="1800" dirty="0" smtClean="0"/>
              <a:t> </a:t>
            </a:r>
            <a:r>
              <a:rPr lang="uk-UA" sz="1800" dirty="0" err="1" smtClean="0"/>
              <a:t>with</a:t>
            </a:r>
            <a:r>
              <a:rPr lang="uk-UA" sz="1800" dirty="0" smtClean="0"/>
              <a:t> a </a:t>
            </a:r>
            <a:r>
              <a:rPr lang="uk-UA" sz="1800" dirty="0" err="1" smtClean="0"/>
              <a:t>slight</a:t>
            </a:r>
            <a:r>
              <a:rPr lang="uk-UA" sz="1800" dirty="0" smtClean="0"/>
              <a:t> </a:t>
            </a:r>
            <a:r>
              <a:rPr lang="uk-UA" sz="1800" dirty="0" err="1" smtClean="0"/>
              <a:t>characteristic</a:t>
            </a:r>
            <a:r>
              <a:rPr lang="uk-UA" sz="1800" dirty="0" smtClean="0"/>
              <a:t> </a:t>
            </a:r>
            <a:r>
              <a:rPr lang="uk-UA" sz="1800" dirty="0" err="1" smtClean="0"/>
              <a:t>odor</a:t>
            </a:r>
            <a:r>
              <a:rPr lang="uk-UA" sz="1800" dirty="0" smtClean="0"/>
              <a:t>. </a:t>
            </a:r>
            <a:r>
              <a:rPr lang="uk-UA" sz="1800" dirty="0" err="1" smtClean="0"/>
              <a:t>Practically</a:t>
            </a:r>
            <a:r>
              <a:rPr lang="uk-UA" sz="1800" dirty="0" smtClean="0"/>
              <a:t> </a:t>
            </a:r>
            <a:r>
              <a:rPr lang="uk-UA" sz="1800" dirty="0" err="1" smtClean="0"/>
              <a:t>insoluble</a:t>
            </a:r>
            <a:r>
              <a:rPr lang="uk-UA" sz="1800" dirty="0" smtClean="0"/>
              <a:t> </a:t>
            </a:r>
            <a:r>
              <a:rPr lang="uk-UA" sz="1800" dirty="0" err="1" smtClean="0"/>
              <a:t>in</a:t>
            </a:r>
            <a:r>
              <a:rPr lang="uk-UA" sz="1800" dirty="0" smtClean="0"/>
              <a:t> </a:t>
            </a:r>
            <a:r>
              <a:rPr lang="uk-UA" sz="1800" dirty="0" err="1" smtClean="0"/>
              <a:t>water</a:t>
            </a:r>
            <a:r>
              <a:rPr lang="uk-UA" sz="1800" dirty="0" smtClean="0"/>
              <a:t>, </a:t>
            </a:r>
            <a:r>
              <a:rPr lang="uk-UA" sz="1800" dirty="0" err="1" smtClean="0"/>
              <a:t>slightly</a:t>
            </a:r>
            <a:r>
              <a:rPr lang="uk-UA" sz="1800" dirty="0" smtClean="0"/>
              <a:t> </a:t>
            </a:r>
            <a:r>
              <a:rPr lang="uk-UA" sz="1800" dirty="0" err="1" smtClean="0"/>
              <a:t>soluble</a:t>
            </a:r>
            <a:r>
              <a:rPr lang="uk-UA" sz="1800" dirty="0" smtClean="0"/>
              <a:t> </a:t>
            </a:r>
            <a:r>
              <a:rPr lang="uk-UA" sz="1800" dirty="0" err="1" smtClean="0"/>
              <a:t>in</a:t>
            </a:r>
            <a:r>
              <a:rPr lang="uk-UA" sz="1800" dirty="0" smtClean="0"/>
              <a:t> </a:t>
            </a:r>
            <a:r>
              <a:rPr lang="uk-UA" sz="1800" dirty="0" err="1" smtClean="0"/>
              <a:t>ether</a:t>
            </a:r>
            <a:r>
              <a:rPr lang="uk-UA" sz="1800" dirty="0" smtClean="0"/>
              <a:t>, </a:t>
            </a:r>
            <a:r>
              <a:rPr lang="uk-UA" sz="1800" dirty="0" err="1" smtClean="0"/>
              <a:t>soluble</a:t>
            </a:r>
            <a:r>
              <a:rPr lang="uk-UA" sz="1800" dirty="0" smtClean="0"/>
              <a:t> </a:t>
            </a:r>
            <a:r>
              <a:rPr lang="uk-UA" sz="1800" dirty="0" err="1" smtClean="0"/>
              <a:t>in</a:t>
            </a:r>
            <a:r>
              <a:rPr lang="uk-UA" sz="1800" dirty="0" smtClean="0"/>
              <a:t> </a:t>
            </a:r>
            <a:r>
              <a:rPr lang="uk-UA" sz="1800" dirty="0" err="1" smtClean="0"/>
              <a:t>alcohol</a:t>
            </a:r>
            <a:r>
              <a:rPr lang="uk-UA" sz="1800" dirty="0" smtClean="0"/>
              <a:t>, </a:t>
            </a:r>
            <a:r>
              <a:rPr lang="uk-UA" sz="1800" dirty="0" err="1" smtClean="0"/>
              <a:t>easily</a:t>
            </a:r>
            <a:r>
              <a:rPr lang="uk-UA" sz="1800" dirty="0" smtClean="0"/>
              <a:t> </a:t>
            </a:r>
            <a:r>
              <a:rPr lang="uk-UA" sz="1800" dirty="0" err="1" smtClean="0"/>
              <a:t>soluble</a:t>
            </a:r>
            <a:r>
              <a:rPr lang="uk-UA" sz="1800" dirty="0" smtClean="0"/>
              <a:t> </a:t>
            </a:r>
            <a:r>
              <a:rPr lang="uk-UA" sz="1800" dirty="0" err="1" smtClean="0"/>
              <a:t>in</a:t>
            </a:r>
            <a:r>
              <a:rPr lang="uk-UA" sz="1800" dirty="0" smtClean="0"/>
              <a:t> </a:t>
            </a:r>
            <a:r>
              <a:rPr lang="uk-UA" sz="1800" dirty="0" err="1" smtClean="0"/>
              <a:t>chloroform</a:t>
            </a:r>
            <a:r>
              <a:rPr lang="uk-UA" sz="1800" dirty="0" smtClean="0"/>
              <a:t>.</a:t>
            </a:r>
          </a:p>
          <a:p>
            <a:r>
              <a:rPr lang="uk-UA" sz="1800" dirty="0" smtClean="0"/>
              <a:t>	</a:t>
            </a:r>
            <a:r>
              <a:rPr lang="uk-UA" sz="1800" b="1" dirty="0" err="1" smtClean="0"/>
              <a:t>Identification</a:t>
            </a:r>
            <a:r>
              <a:rPr lang="uk-UA" sz="1800" b="1" dirty="0" smtClean="0"/>
              <a:t>.</a:t>
            </a:r>
            <a:endParaRPr lang="uk-UA" sz="1800" dirty="0" smtClean="0"/>
          </a:p>
          <a:p>
            <a:pPr lvl="0"/>
            <a:r>
              <a:rPr lang="uk-UA" sz="1800" dirty="0" smtClean="0"/>
              <a:t>T. </a:t>
            </a:r>
            <a:r>
              <a:rPr lang="uk-UA" sz="1800" dirty="0" err="1" smtClean="0"/>
              <a:t>pl</a:t>
            </a:r>
            <a:r>
              <a:rPr lang="uk-UA" sz="1800" dirty="0" smtClean="0"/>
              <a:t>., IR, UV </a:t>
            </a:r>
            <a:r>
              <a:rPr lang="uk-UA" sz="1800" dirty="0" err="1" smtClean="0"/>
              <a:t>spectrum</a:t>
            </a:r>
            <a:r>
              <a:rPr lang="uk-UA" sz="1800" dirty="0" smtClean="0"/>
              <a:t>, TLC.</a:t>
            </a:r>
          </a:p>
          <a:p>
            <a:pPr lvl="0"/>
            <a:r>
              <a:rPr lang="uk-UA" sz="1800" dirty="0" err="1" smtClean="0"/>
              <a:t>When</a:t>
            </a:r>
            <a:r>
              <a:rPr lang="uk-UA" sz="1800" dirty="0" smtClean="0"/>
              <a:t> </a:t>
            </a:r>
            <a:r>
              <a:rPr lang="uk-UA" sz="1800" dirty="0" err="1" smtClean="0"/>
              <a:t>shaking</a:t>
            </a:r>
            <a:r>
              <a:rPr lang="uk-UA" sz="1800" dirty="0" smtClean="0"/>
              <a:t> </a:t>
            </a:r>
            <a:r>
              <a:rPr lang="uk-UA" sz="1800" dirty="0" err="1" smtClean="0"/>
              <a:t>with</a:t>
            </a:r>
            <a:r>
              <a:rPr lang="uk-UA" sz="1800" dirty="0" smtClean="0"/>
              <a:t> H2SO4 (</a:t>
            </a:r>
            <a:r>
              <a:rPr lang="uk-UA" sz="1800" dirty="0" err="1" smtClean="0"/>
              <a:t>conc</a:t>
            </a:r>
            <a:r>
              <a:rPr lang="uk-UA" sz="1800" dirty="0" smtClean="0"/>
              <a:t>.) - </a:t>
            </a:r>
            <a:r>
              <a:rPr lang="uk-UA" sz="1800" dirty="0" err="1" smtClean="0"/>
              <a:t>the</a:t>
            </a:r>
            <a:r>
              <a:rPr lang="uk-UA" sz="1800" dirty="0" smtClean="0"/>
              <a:t> </a:t>
            </a:r>
            <a:r>
              <a:rPr lang="uk-UA" sz="1800" dirty="0" err="1" smtClean="0"/>
              <a:t>appearance</a:t>
            </a:r>
            <a:r>
              <a:rPr lang="uk-UA" sz="1800" dirty="0" smtClean="0"/>
              <a:t> </a:t>
            </a:r>
            <a:r>
              <a:rPr lang="uk-UA" sz="1800" dirty="0" err="1" smtClean="0"/>
              <a:t>of</a:t>
            </a:r>
            <a:r>
              <a:rPr lang="uk-UA" sz="1800" dirty="0" smtClean="0"/>
              <a:t> </a:t>
            </a:r>
            <a:r>
              <a:rPr lang="uk-UA" sz="1800" dirty="0" err="1" smtClean="0"/>
              <a:t>an</a:t>
            </a:r>
            <a:r>
              <a:rPr lang="uk-UA" sz="1800" dirty="0" smtClean="0"/>
              <a:t> </a:t>
            </a:r>
            <a:r>
              <a:rPr lang="uk-UA" sz="1800" dirty="0" err="1" smtClean="0"/>
              <a:t>orange</a:t>
            </a:r>
            <a:r>
              <a:rPr lang="uk-UA" sz="1800" dirty="0" smtClean="0"/>
              <a:t> </a:t>
            </a:r>
            <a:r>
              <a:rPr lang="uk-UA" sz="1800" dirty="0" err="1" smtClean="0"/>
              <a:t>color</a:t>
            </a:r>
            <a:r>
              <a:rPr lang="uk-UA" sz="1800" dirty="0" smtClean="0"/>
              <a:t> </a:t>
            </a:r>
            <a:r>
              <a:rPr lang="uk-UA" sz="1800" dirty="0" err="1" smtClean="0"/>
              <a:t>of</a:t>
            </a:r>
            <a:r>
              <a:rPr lang="uk-UA" sz="1800" dirty="0" smtClean="0"/>
              <a:t> </a:t>
            </a:r>
            <a:r>
              <a:rPr lang="uk-UA" sz="1800" dirty="0" err="1" smtClean="0"/>
              <a:t>the</a:t>
            </a:r>
            <a:r>
              <a:rPr lang="uk-UA" sz="1800" dirty="0" smtClean="0"/>
              <a:t> </a:t>
            </a:r>
            <a:r>
              <a:rPr lang="uk-UA" sz="1800" dirty="0" err="1" smtClean="0"/>
              <a:t>solution</a:t>
            </a:r>
            <a:r>
              <a:rPr lang="uk-UA" sz="1800" dirty="0" smtClean="0"/>
              <a:t> </a:t>
            </a:r>
            <a:r>
              <a:rPr lang="uk-UA" sz="1800" dirty="0" err="1" smtClean="0"/>
              <a:t>with</a:t>
            </a:r>
            <a:r>
              <a:rPr lang="uk-UA" sz="1800" dirty="0" smtClean="0"/>
              <a:t> yellow-green </a:t>
            </a:r>
            <a:r>
              <a:rPr lang="uk-UA" sz="1800" dirty="0" err="1" smtClean="0"/>
              <a:t>fluorescence</a:t>
            </a:r>
            <a:r>
              <a:rPr lang="uk-UA" sz="1800" dirty="0" smtClean="0"/>
              <a:t>. </a:t>
            </a:r>
          </a:p>
          <a:p>
            <a:pPr lvl="0"/>
            <a:r>
              <a:rPr lang="uk-UA" sz="1800" dirty="0" err="1" smtClean="0"/>
              <a:t>Characteristic</a:t>
            </a:r>
            <a:r>
              <a:rPr lang="uk-UA" sz="1800" dirty="0" smtClean="0"/>
              <a:t> </a:t>
            </a:r>
            <a:r>
              <a:rPr lang="uk-UA" sz="1800" dirty="0" err="1" smtClean="0"/>
              <a:t>reaction</a:t>
            </a:r>
            <a:r>
              <a:rPr lang="uk-UA" sz="1800" dirty="0" smtClean="0"/>
              <a:t> </a:t>
            </a:r>
            <a:r>
              <a:rPr lang="uk-UA" sz="1800" dirty="0" err="1" smtClean="0"/>
              <a:t>to</a:t>
            </a:r>
            <a:r>
              <a:rPr lang="uk-UA" sz="1800" dirty="0" smtClean="0"/>
              <a:t> </a:t>
            </a:r>
            <a:r>
              <a:rPr lang="uk-UA" sz="1800" dirty="0" err="1" smtClean="0"/>
              <a:t>sulfide</a:t>
            </a:r>
            <a:r>
              <a:rPr lang="uk-UA" sz="1800" dirty="0" smtClean="0"/>
              <a:t> </a:t>
            </a:r>
            <a:r>
              <a:rPr lang="uk-UA" sz="1800" dirty="0" err="1" smtClean="0"/>
              <a:t>ions</a:t>
            </a:r>
            <a:r>
              <a:rPr lang="uk-UA" sz="1800" dirty="0" smtClean="0"/>
              <a:t>.</a:t>
            </a:r>
          </a:p>
          <a:p>
            <a:r>
              <a:rPr lang="uk-UA" sz="1800" b="1" dirty="0" err="1" smtClean="0"/>
              <a:t>Quantitative</a:t>
            </a:r>
            <a:r>
              <a:rPr lang="uk-UA" sz="1800" b="1" dirty="0" smtClean="0"/>
              <a:t> </a:t>
            </a:r>
            <a:r>
              <a:rPr lang="uk-UA" sz="1800" b="1" dirty="0" err="1" smtClean="0"/>
              <a:t>definition</a:t>
            </a:r>
            <a:r>
              <a:rPr lang="uk-UA" sz="1800" b="1" dirty="0" smtClean="0"/>
              <a:t>.</a:t>
            </a:r>
            <a:endParaRPr lang="uk-UA" sz="1800" dirty="0" smtClean="0"/>
          </a:p>
          <a:p>
            <a:r>
              <a:rPr lang="uk-UA" sz="1800" dirty="0" err="1" smtClean="0"/>
              <a:t>Spectrophotometrically</a:t>
            </a:r>
            <a:r>
              <a:rPr lang="uk-UA" sz="1800" dirty="0" smtClean="0"/>
              <a:t> 0.1 M </a:t>
            </a:r>
            <a:r>
              <a:rPr lang="uk-UA" sz="1800" dirty="0" err="1" smtClean="0"/>
              <a:t>solution</a:t>
            </a:r>
            <a:r>
              <a:rPr lang="uk-UA" sz="1800" dirty="0" smtClean="0"/>
              <a:t> </a:t>
            </a:r>
            <a:r>
              <a:rPr lang="uk-UA" sz="1800" dirty="0" err="1" smtClean="0"/>
              <a:t>of</a:t>
            </a:r>
            <a:r>
              <a:rPr lang="uk-UA" sz="1800" dirty="0" smtClean="0"/>
              <a:t> </a:t>
            </a:r>
            <a:r>
              <a:rPr lang="uk-UA" sz="1800" dirty="0" err="1" smtClean="0"/>
              <a:t>the</a:t>
            </a:r>
            <a:r>
              <a:rPr lang="uk-UA" sz="1800" dirty="0" smtClean="0"/>
              <a:t> </a:t>
            </a:r>
            <a:r>
              <a:rPr lang="uk-UA" sz="1800" dirty="0" err="1" smtClean="0"/>
              <a:t>substance</a:t>
            </a:r>
            <a:r>
              <a:rPr lang="uk-UA" sz="1800" dirty="0" smtClean="0"/>
              <a:t> </a:t>
            </a:r>
            <a:r>
              <a:rPr lang="uk-UA" sz="1800" dirty="0" err="1" smtClean="0"/>
              <a:t>in</a:t>
            </a:r>
            <a:r>
              <a:rPr lang="uk-UA" sz="1800" dirty="0" smtClean="0"/>
              <a:t> </a:t>
            </a:r>
            <a:r>
              <a:rPr lang="uk-UA" sz="1800" dirty="0" err="1" smtClean="0"/>
              <a:t>methanol</a:t>
            </a:r>
            <a:r>
              <a:rPr lang="uk-UA" sz="1800" dirty="0" smtClean="0"/>
              <a:t>, λ ~ 238 </a:t>
            </a:r>
            <a:r>
              <a:rPr lang="uk-UA" sz="1800" dirty="0" err="1" smtClean="0"/>
              <a:t>nm</a:t>
            </a:r>
            <a:r>
              <a:rPr lang="uk-UA" sz="1800" dirty="0" smtClean="0"/>
              <a:t>.</a:t>
            </a:r>
          </a:p>
          <a:p>
            <a:r>
              <a:rPr lang="uk-UA" sz="1800" b="1" dirty="0" err="1" smtClean="0"/>
              <a:t>Storage</a:t>
            </a:r>
            <a:r>
              <a:rPr lang="uk-UA" sz="1800" b="1" dirty="0" smtClean="0"/>
              <a:t>. </a:t>
            </a:r>
            <a:r>
              <a:rPr lang="uk-UA" sz="1800" dirty="0" err="1" smtClean="0"/>
              <a:t>In</a:t>
            </a:r>
            <a:r>
              <a:rPr lang="uk-UA" sz="1800" dirty="0" smtClean="0"/>
              <a:t> a </a:t>
            </a:r>
            <a:r>
              <a:rPr lang="uk-UA" sz="1800" dirty="0" err="1" smtClean="0"/>
              <a:t>tightly</a:t>
            </a:r>
            <a:r>
              <a:rPr lang="uk-UA" sz="1800" dirty="0" smtClean="0"/>
              <a:t> </a:t>
            </a:r>
            <a:r>
              <a:rPr lang="uk-UA" sz="1800" dirty="0" err="1" smtClean="0"/>
              <a:t>closed</a:t>
            </a:r>
            <a:r>
              <a:rPr lang="uk-UA" sz="1800" dirty="0" smtClean="0"/>
              <a:t> </a:t>
            </a:r>
            <a:r>
              <a:rPr lang="uk-UA" sz="1800" dirty="0" err="1" smtClean="0"/>
              <a:t>container</a:t>
            </a:r>
            <a:r>
              <a:rPr lang="uk-UA" sz="1800" dirty="0" smtClean="0"/>
              <a:t>, </a:t>
            </a:r>
            <a:r>
              <a:rPr lang="uk-UA" sz="1800" dirty="0" err="1" smtClean="0"/>
              <a:t>in</a:t>
            </a:r>
            <a:r>
              <a:rPr lang="uk-UA" sz="1800" dirty="0" smtClean="0"/>
              <a:t> a </a:t>
            </a:r>
            <a:r>
              <a:rPr lang="uk-UA" sz="1800" dirty="0" err="1" smtClean="0"/>
              <a:t>dark</a:t>
            </a:r>
            <a:r>
              <a:rPr lang="uk-UA" sz="1800" dirty="0" smtClean="0"/>
              <a:t> </a:t>
            </a:r>
            <a:r>
              <a:rPr lang="uk-UA" sz="1800" dirty="0" err="1" smtClean="0"/>
              <a:t>place</a:t>
            </a:r>
            <a:r>
              <a:rPr lang="uk-UA" sz="1800" dirty="0" smtClean="0"/>
              <a:t>.</a:t>
            </a:r>
          </a:p>
          <a:p>
            <a:r>
              <a:rPr lang="uk-UA" sz="1800" b="1" dirty="0" err="1" smtClean="0"/>
              <a:t>Application</a:t>
            </a:r>
            <a:r>
              <a:rPr lang="uk-UA" sz="1800" b="1" dirty="0" smtClean="0"/>
              <a:t>. </a:t>
            </a:r>
            <a:r>
              <a:rPr lang="uk-UA" sz="1800" dirty="0" smtClean="0"/>
              <a:t>Potassium-sparing </a:t>
            </a:r>
            <a:r>
              <a:rPr lang="uk-UA" sz="1800" dirty="0" err="1" smtClean="0"/>
              <a:t>diuretic</a:t>
            </a:r>
            <a:r>
              <a:rPr lang="uk-UA" sz="1800" dirty="0" smtClean="0"/>
              <a:t>. </a:t>
            </a:r>
          </a:p>
          <a:p>
            <a:pPr>
              <a:buNone/>
            </a:pPr>
            <a:r>
              <a:rPr lang="uk-UA" sz="1800" dirty="0" smtClean="0"/>
              <a:t> </a:t>
            </a:r>
          </a:p>
          <a:p>
            <a:endParaRPr lang="uk-UA" sz="1800" dirty="0"/>
          </a:p>
        </p:txBody>
      </p:sp>
      <p:pic>
        <p:nvPicPr>
          <p:cNvPr id="4" name="Рисунок 3"/>
          <p:cNvPicPr/>
          <p:nvPr/>
        </p:nvPicPr>
        <p:blipFill>
          <a:blip r:embed="rId2" cstate="print"/>
          <a:srcRect/>
          <a:stretch>
            <a:fillRect/>
          </a:stretch>
        </p:blipFill>
        <p:spPr bwMode="auto">
          <a:xfrm>
            <a:off x="3563888" y="980728"/>
            <a:ext cx="1895475" cy="1600200"/>
          </a:xfrm>
          <a:prstGeom prst="rect">
            <a:avLst/>
          </a:prstGeom>
          <a:solidFill>
            <a:srgbClr val="FFFFFF"/>
          </a:solid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79512" y="260648"/>
            <a:ext cx="8733656" cy="4525963"/>
          </a:xfrm>
        </p:spPr>
        <p:txBody>
          <a:bodyPr/>
          <a:lstStyle/>
          <a:p>
            <a:pPr algn="ctr">
              <a:buNone/>
            </a:pPr>
            <a:r>
              <a:rPr lang="uk-UA" sz="1600" b="1" dirty="0" err="1" smtClean="0"/>
              <a:t>Osmotic</a:t>
            </a:r>
            <a:r>
              <a:rPr lang="uk-UA" sz="1600" b="1" dirty="0" smtClean="0"/>
              <a:t> </a:t>
            </a:r>
            <a:r>
              <a:rPr lang="uk-UA" sz="1600" b="1" dirty="0" err="1" smtClean="0"/>
              <a:t>diuretics</a:t>
            </a:r>
            <a:endParaRPr lang="uk-UA" sz="1600" dirty="0" smtClean="0"/>
          </a:p>
          <a:p>
            <a:pPr algn="ctr">
              <a:buNone/>
            </a:pPr>
            <a:r>
              <a:rPr lang="uk-UA" sz="1600" b="1" dirty="0" err="1" smtClean="0"/>
              <a:t>Potassium</a:t>
            </a:r>
            <a:r>
              <a:rPr lang="uk-UA" sz="1600" b="1" dirty="0" smtClean="0"/>
              <a:t> </a:t>
            </a:r>
            <a:r>
              <a:rPr lang="uk-UA" sz="1600" b="1" dirty="0" err="1" smtClean="0"/>
              <a:t>acetate</a:t>
            </a:r>
            <a:endParaRPr lang="uk-UA" sz="1600" dirty="0" smtClean="0"/>
          </a:p>
          <a:p>
            <a:pPr algn="ctr">
              <a:buNone/>
            </a:pPr>
            <a:r>
              <a:rPr lang="en-US" sz="1600" b="1" dirty="0" smtClean="0"/>
              <a:t>CH3COOK</a:t>
            </a:r>
            <a:endParaRPr lang="uk-UA" sz="1600" dirty="0" smtClean="0"/>
          </a:p>
          <a:p>
            <a:r>
              <a:rPr lang="uk-UA" sz="1600" b="1" dirty="0" err="1" smtClean="0"/>
              <a:t>Mechanism</a:t>
            </a:r>
            <a:r>
              <a:rPr lang="uk-UA" sz="1600" b="1" dirty="0" smtClean="0"/>
              <a:t> </a:t>
            </a:r>
            <a:r>
              <a:rPr lang="uk-UA" sz="1600" b="1" dirty="0" err="1" smtClean="0"/>
              <a:t>of</a:t>
            </a:r>
            <a:r>
              <a:rPr lang="uk-UA" sz="1600" b="1" dirty="0" smtClean="0"/>
              <a:t> </a:t>
            </a:r>
            <a:r>
              <a:rPr lang="uk-UA" sz="1600" b="1" dirty="0" err="1" smtClean="0"/>
              <a:t>action</a:t>
            </a:r>
            <a:r>
              <a:rPr lang="uk-UA" sz="1600" b="1" dirty="0" smtClean="0"/>
              <a:t>. </a:t>
            </a:r>
            <a:r>
              <a:rPr lang="uk-UA" sz="1600" dirty="0" err="1" smtClean="0"/>
              <a:t>Reduces</a:t>
            </a:r>
            <a:r>
              <a:rPr lang="uk-UA" sz="1600" dirty="0" smtClean="0"/>
              <a:t> </a:t>
            </a:r>
            <a:r>
              <a:rPr lang="uk-UA" sz="1600" dirty="0" err="1" smtClean="0"/>
              <a:t>the</a:t>
            </a:r>
            <a:r>
              <a:rPr lang="uk-UA" sz="1600" dirty="0" smtClean="0"/>
              <a:t> </a:t>
            </a:r>
            <a:r>
              <a:rPr lang="uk-UA" sz="1600" dirty="0" err="1" smtClean="0"/>
              <a:t>reabsorption</a:t>
            </a:r>
            <a:r>
              <a:rPr lang="uk-UA" sz="1600" dirty="0" smtClean="0"/>
              <a:t> </a:t>
            </a:r>
            <a:r>
              <a:rPr lang="uk-UA" sz="1600" dirty="0" err="1" smtClean="0"/>
              <a:t>of</a:t>
            </a:r>
            <a:r>
              <a:rPr lang="uk-UA" sz="1600" dirty="0" smtClean="0"/>
              <a:t> </a:t>
            </a:r>
            <a:r>
              <a:rPr lang="uk-UA" sz="1600" dirty="0" err="1" smtClean="0"/>
              <a:t>sodium</a:t>
            </a:r>
            <a:r>
              <a:rPr lang="uk-UA" sz="1600" dirty="0" smtClean="0"/>
              <a:t> </a:t>
            </a:r>
            <a:r>
              <a:rPr lang="uk-UA" sz="1600" dirty="0" err="1" smtClean="0"/>
              <a:t>ion</a:t>
            </a:r>
            <a:r>
              <a:rPr lang="uk-UA" sz="1600" dirty="0" smtClean="0"/>
              <a:t>, </a:t>
            </a:r>
            <a:r>
              <a:rPr lang="uk-UA" sz="1600" dirty="0" err="1" smtClean="0"/>
              <a:t>and</a:t>
            </a:r>
            <a:r>
              <a:rPr lang="uk-UA" sz="1600" dirty="0" smtClean="0"/>
              <a:t> </a:t>
            </a:r>
            <a:r>
              <a:rPr lang="uk-UA" sz="1600" dirty="0" err="1" smtClean="0"/>
              <a:t>the</a:t>
            </a:r>
            <a:r>
              <a:rPr lang="uk-UA" sz="1600" dirty="0" smtClean="0"/>
              <a:t> </a:t>
            </a:r>
            <a:r>
              <a:rPr lang="uk-UA" sz="1600" dirty="0" err="1" smtClean="0"/>
              <a:t>amount</a:t>
            </a:r>
            <a:r>
              <a:rPr lang="uk-UA" sz="1600" dirty="0" smtClean="0"/>
              <a:t> </a:t>
            </a:r>
            <a:r>
              <a:rPr lang="uk-UA" sz="1600" dirty="0" err="1" smtClean="0"/>
              <a:t>of</a:t>
            </a:r>
            <a:r>
              <a:rPr lang="uk-UA" sz="1600" dirty="0" smtClean="0"/>
              <a:t> </a:t>
            </a:r>
            <a:r>
              <a:rPr lang="uk-UA" sz="1600" dirty="0" err="1" smtClean="0"/>
              <a:t>water</a:t>
            </a:r>
            <a:r>
              <a:rPr lang="uk-UA" sz="1600" dirty="0" smtClean="0"/>
              <a:t> </a:t>
            </a:r>
            <a:r>
              <a:rPr lang="uk-UA" sz="1600" dirty="0" err="1" smtClean="0"/>
              <a:t>reaching</a:t>
            </a:r>
            <a:r>
              <a:rPr lang="uk-UA" sz="1600" dirty="0" smtClean="0"/>
              <a:t> </a:t>
            </a:r>
            <a:r>
              <a:rPr lang="uk-UA" sz="1600" dirty="0" err="1" smtClean="0"/>
              <a:t>the</a:t>
            </a:r>
            <a:r>
              <a:rPr lang="uk-UA" sz="1600" dirty="0" smtClean="0"/>
              <a:t> </a:t>
            </a:r>
            <a:r>
              <a:rPr lang="uk-UA" sz="1600" dirty="0" err="1" smtClean="0"/>
              <a:t>distal</a:t>
            </a:r>
            <a:r>
              <a:rPr lang="uk-UA" sz="1600" dirty="0" smtClean="0"/>
              <a:t> </a:t>
            </a:r>
            <a:r>
              <a:rPr lang="uk-UA" sz="1600" dirty="0" err="1" smtClean="0"/>
              <a:t>tubules</a:t>
            </a:r>
            <a:r>
              <a:rPr lang="uk-UA" sz="1600" dirty="0" smtClean="0"/>
              <a:t> </a:t>
            </a:r>
            <a:r>
              <a:rPr lang="uk-UA" sz="1600" dirty="0" err="1" smtClean="0"/>
              <a:t>increases</a:t>
            </a:r>
            <a:r>
              <a:rPr lang="uk-UA" sz="1600" dirty="0" smtClean="0"/>
              <a:t>.</a:t>
            </a:r>
          </a:p>
          <a:p>
            <a:r>
              <a:rPr lang="uk-UA" sz="1600" b="1" dirty="0" err="1" smtClean="0"/>
              <a:t>Synthesis</a:t>
            </a:r>
            <a:r>
              <a:rPr lang="uk-UA" sz="1600" b="1" dirty="0" smtClean="0"/>
              <a:t>.</a:t>
            </a:r>
            <a:endParaRPr lang="uk-UA" sz="1600" dirty="0" smtClean="0"/>
          </a:p>
          <a:p>
            <a:r>
              <a:rPr lang="en-US" sz="1600" b="1" dirty="0" smtClean="0"/>
              <a:t>2CH3COOH + K2CO3 </a:t>
            </a:r>
            <a:r>
              <a:rPr lang="uk-UA" sz="1600" b="1" dirty="0" smtClean="0"/>
              <a:t>=</a:t>
            </a:r>
            <a:r>
              <a:rPr lang="en-US" sz="1600" b="1" dirty="0" smtClean="0"/>
              <a:t> </a:t>
            </a:r>
            <a:r>
              <a:rPr lang="en-US" sz="1600" b="1" dirty="0" smtClean="0"/>
              <a:t>2CH3COOK + CO2­ + H2O</a:t>
            </a:r>
            <a:r>
              <a:rPr lang="en-US" sz="1600" b="1" dirty="0" smtClean="0"/>
              <a:t>.</a:t>
            </a:r>
            <a:endParaRPr lang="uk-UA" sz="1600" dirty="0" smtClean="0"/>
          </a:p>
          <a:p>
            <a:r>
              <a:rPr lang="uk-UA" sz="1600" b="1" dirty="0" err="1" smtClean="0"/>
              <a:t>Properties</a:t>
            </a:r>
            <a:r>
              <a:rPr lang="uk-UA" sz="1600" b="1" dirty="0" smtClean="0"/>
              <a:t>. </a:t>
            </a:r>
            <a:r>
              <a:rPr lang="uk-UA" sz="1600" dirty="0" err="1" smtClean="0"/>
              <a:t>White</a:t>
            </a:r>
            <a:r>
              <a:rPr lang="uk-UA" sz="1600" dirty="0" smtClean="0"/>
              <a:t> </a:t>
            </a:r>
            <a:r>
              <a:rPr lang="uk-UA" sz="1600" dirty="0" err="1" smtClean="0"/>
              <a:t>crystalline</a:t>
            </a:r>
            <a:r>
              <a:rPr lang="uk-UA" sz="1600" dirty="0" smtClean="0"/>
              <a:t> </a:t>
            </a:r>
            <a:r>
              <a:rPr lang="uk-UA" sz="1600" dirty="0" err="1" smtClean="0"/>
              <a:t>powder</a:t>
            </a:r>
            <a:r>
              <a:rPr lang="uk-UA" sz="1600" dirty="0" smtClean="0"/>
              <a:t> </a:t>
            </a:r>
            <a:r>
              <a:rPr lang="uk-UA" sz="1600" dirty="0" err="1" smtClean="0"/>
              <a:t>or</a:t>
            </a:r>
            <a:r>
              <a:rPr lang="uk-UA" sz="1600" dirty="0" smtClean="0"/>
              <a:t> </a:t>
            </a:r>
            <a:r>
              <a:rPr lang="uk-UA" sz="1600" dirty="0" err="1" smtClean="0"/>
              <a:t>colorless</a:t>
            </a:r>
            <a:r>
              <a:rPr lang="uk-UA" sz="1600" dirty="0" smtClean="0"/>
              <a:t> </a:t>
            </a:r>
            <a:r>
              <a:rPr lang="uk-UA" sz="1600" dirty="0" err="1" smtClean="0"/>
              <a:t>crystals</a:t>
            </a:r>
            <a:r>
              <a:rPr lang="uk-UA" sz="1600" dirty="0" smtClean="0"/>
              <a:t>. </a:t>
            </a:r>
            <a:r>
              <a:rPr lang="uk-UA" sz="1600" dirty="0" err="1" smtClean="0"/>
              <a:t>Blurs</a:t>
            </a:r>
            <a:r>
              <a:rPr lang="uk-UA" sz="1600" dirty="0" smtClean="0"/>
              <a:t> </a:t>
            </a:r>
            <a:r>
              <a:rPr lang="uk-UA" sz="1600" dirty="0" err="1" smtClean="0"/>
              <a:t>in</a:t>
            </a:r>
            <a:r>
              <a:rPr lang="uk-UA" sz="1600" dirty="0" smtClean="0"/>
              <a:t> </a:t>
            </a:r>
            <a:r>
              <a:rPr lang="uk-UA" sz="1600" dirty="0" err="1" smtClean="0"/>
              <a:t>the</a:t>
            </a:r>
            <a:r>
              <a:rPr lang="uk-UA" sz="1600" dirty="0" smtClean="0"/>
              <a:t> </a:t>
            </a:r>
            <a:r>
              <a:rPr lang="uk-UA" sz="1600" dirty="0" err="1" smtClean="0"/>
              <a:t>air</a:t>
            </a:r>
            <a:r>
              <a:rPr lang="uk-UA" sz="1600" dirty="0" smtClean="0"/>
              <a:t>. </a:t>
            </a:r>
            <a:r>
              <a:rPr lang="uk-UA" sz="1600" dirty="0" err="1" smtClean="0"/>
              <a:t>Very</a:t>
            </a:r>
            <a:r>
              <a:rPr lang="uk-UA" sz="1600" dirty="0" smtClean="0"/>
              <a:t> </a:t>
            </a:r>
            <a:r>
              <a:rPr lang="uk-UA" sz="1600" dirty="0" err="1" smtClean="0"/>
              <a:t>easily</a:t>
            </a:r>
            <a:r>
              <a:rPr lang="uk-UA" sz="1600" dirty="0" smtClean="0"/>
              <a:t> </a:t>
            </a:r>
            <a:r>
              <a:rPr lang="uk-UA" sz="1600" dirty="0" err="1" smtClean="0"/>
              <a:t>soluble</a:t>
            </a:r>
            <a:r>
              <a:rPr lang="uk-UA" sz="1600" dirty="0" smtClean="0"/>
              <a:t> </a:t>
            </a:r>
            <a:r>
              <a:rPr lang="uk-UA" sz="1600" dirty="0" err="1" smtClean="0"/>
              <a:t>in</a:t>
            </a:r>
            <a:r>
              <a:rPr lang="uk-UA" sz="1600" dirty="0" smtClean="0"/>
              <a:t> </a:t>
            </a:r>
            <a:r>
              <a:rPr lang="uk-UA" sz="1600" dirty="0" err="1" smtClean="0"/>
              <a:t>water</a:t>
            </a:r>
            <a:r>
              <a:rPr lang="uk-UA" sz="1600" dirty="0" smtClean="0"/>
              <a:t>, </a:t>
            </a:r>
            <a:r>
              <a:rPr lang="uk-UA" sz="1600" dirty="0" err="1" smtClean="0"/>
              <a:t>easily</a:t>
            </a:r>
            <a:r>
              <a:rPr lang="uk-UA" sz="1600" dirty="0" smtClean="0"/>
              <a:t> </a:t>
            </a:r>
            <a:r>
              <a:rPr lang="uk-UA" sz="1600" dirty="0" err="1" smtClean="0"/>
              <a:t>soluble</a:t>
            </a:r>
            <a:r>
              <a:rPr lang="uk-UA" sz="1600" dirty="0" smtClean="0"/>
              <a:t> </a:t>
            </a:r>
            <a:r>
              <a:rPr lang="uk-UA" sz="1600" dirty="0" err="1" smtClean="0"/>
              <a:t>in</a:t>
            </a:r>
            <a:r>
              <a:rPr lang="uk-UA" sz="1600" dirty="0" smtClean="0"/>
              <a:t> 96% </a:t>
            </a:r>
            <a:r>
              <a:rPr lang="uk-UA" sz="1600" dirty="0" err="1" smtClean="0"/>
              <a:t>alcohol</a:t>
            </a:r>
            <a:r>
              <a:rPr lang="uk-UA" sz="1600" dirty="0" smtClean="0"/>
              <a:t>.</a:t>
            </a:r>
          </a:p>
          <a:p>
            <a:r>
              <a:rPr lang="uk-UA" sz="1600" b="1" dirty="0" err="1" smtClean="0"/>
              <a:t>Identification</a:t>
            </a:r>
            <a:r>
              <a:rPr lang="uk-UA" sz="1600" b="1" dirty="0" smtClean="0"/>
              <a:t>.</a:t>
            </a:r>
            <a:endParaRPr lang="uk-UA" sz="1600" dirty="0" smtClean="0"/>
          </a:p>
          <a:p>
            <a:pPr lvl="0"/>
            <a:r>
              <a:rPr lang="uk-UA" sz="1600" dirty="0" err="1" smtClean="0"/>
              <a:t>Reactions</a:t>
            </a:r>
            <a:r>
              <a:rPr lang="uk-UA" sz="1600" dirty="0" smtClean="0"/>
              <a:t> </a:t>
            </a:r>
            <a:r>
              <a:rPr lang="uk-UA" sz="1600" dirty="0" err="1" smtClean="0"/>
              <a:t>to</a:t>
            </a:r>
            <a:r>
              <a:rPr lang="uk-UA" sz="1600" dirty="0" smtClean="0"/>
              <a:t> </a:t>
            </a:r>
            <a:r>
              <a:rPr lang="uk-UA" sz="1600" dirty="0" err="1" smtClean="0"/>
              <a:t>potassium</a:t>
            </a:r>
            <a:r>
              <a:rPr lang="uk-UA" sz="1600" dirty="0" smtClean="0"/>
              <a:t> </a:t>
            </a:r>
            <a:r>
              <a:rPr lang="uk-UA" sz="1600" dirty="0" err="1" smtClean="0"/>
              <a:t>ions</a:t>
            </a:r>
            <a:r>
              <a:rPr lang="uk-UA" sz="1600" dirty="0" smtClean="0"/>
              <a:t>.</a:t>
            </a:r>
          </a:p>
          <a:p>
            <a:pPr lvl="0"/>
            <a:r>
              <a:rPr lang="uk-UA" sz="1600" dirty="0" err="1" smtClean="0"/>
              <a:t>Reactions</a:t>
            </a:r>
            <a:r>
              <a:rPr lang="uk-UA" sz="1600" dirty="0" smtClean="0"/>
              <a:t> </a:t>
            </a:r>
            <a:r>
              <a:rPr lang="uk-UA" sz="1600" dirty="0" err="1" smtClean="0"/>
              <a:t>to</a:t>
            </a:r>
            <a:r>
              <a:rPr lang="uk-UA" sz="1600" dirty="0" smtClean="0"/>
              <a:t> </a:t>
            </a:r>
            <a:r>
              <a:rPr lang="uk-UA" sz="1600" dirty="0" err="1" smtClean="0"/>
              <a:t>acetates</a:t>
            </a:r>
            <a:r>
              <a:rPr lang="uk-UA" sz="1600" dirty="0" smtClean="0"/>
              <a:t> - </a:t>
            </a:r>
            <a:r>
              <a:rPr lang="uk-UA" sz="1600" dirty="0" err="1" smtClean="0"/>
              <a:t>with</a:t>
            </a:r>
            <a:r>
              <a:rPr lang="uk-UA" sz="1600" dirty="0" smtClean="0"/>
              <a:t> </a:t>
            </a:r>
            <a:r>
              <a:rPr lang="uk-UA" sz="1600" dirty="0" err="1" smtClean="0"/>
              <a:t>sulfuric</a:t>
            </a:r>
            <a:r>
              <a:rPr lang="uk-UA" sz="1600" dirty="0" smtClean="0"/>
              <a:t> </a:t>
            </a:r>
            <a:r>
              <a:rPr lang="uk-UA" sz="1600" dirty="0" err="1" smtClean="0"/>
              <a:t>acid</a:t>
            </a:r>
            <a:r>
              <a:rPr lang="uk-UA" sz="1600" dirty="0" smtClean="0"/>
              <a:t>: </a:t>
            </a:r>
          </a:p>
          <a:p>
            <a:r>
              <a:rPr lang="en-US" sz="1600" b="1" dirty="0" smtClean="0"/>
              <a:t>CH3COO– + H + </a:t>
            </a:r>
            <a:r>
              <a:rPr lang="uk-UA" sz="1600" b="1" dirty="0" smtClean="0"/>
              <a:t>=</a:t>
            </a:r>
            <a:r>
              <a:rPr lang="en-US" sz="1600" b="1" dirty="0" smtClean="0"/>
              <a:t> </a:t>
            </a:r>
            <a:r>
              <a:rPr lang="en-US" sz="1600" b="1" dirty="0" smtClean="0"/>
              <a:t>CH3COOH­</a:t>
            </a:r>
            <a:r>
              <a:rPr lang="uk-UA" sz="1600" b="1" dirty="0" smtClean="0"/>
              <a:t>.</a:t>
            </a:r>
            <a:endParaRPr lang="uk-UA" sz="1600" dirty="0" smtClean="0"/>
          </a:p>
          <a:p>
            <a:r>
              <a:rPr lang="uk-UA" sz="1600" b="1" dirty="0" err="1" smtClean="0"/>
              <a:t>Quantitative</a:t>
            </a:r>
            <a:r>
              <a:rPr lang="uk-UA" sz="1600" b="1" dirty="0" smtClean="0"/>
              <a:t> </a:t>
            </a:r>
            <a:r>
              <a:rPr lang="uk-UA" sz="1600" b="1" dirty="0" err="1" smtClean="0"/>
              <a:t>definition</a:t>
            </a:r>
            <a:r>
              <a:rPr lang="uk-UA" sz="1600" b="1" dirty="0" smtClean="0"/>
              <a:t>.</a:t>
            </a:r>
            <a:endParaRPr lang="uk-UA" sz="1600" dirty="0" smtClean="0"/>
          </a:p>
          <a:p>
            <a:pPr lvl="0"/>
            <a:r>
              <a:rPr lang="uk-UA" sz="1600" dirty="0" err="1" smtClean="0"/>
              <a:t>Acidimetry</a:t>
            </a:r>
            <a:r>
              <a:rPr lang="uk-UA" sz="1600" dirty="0" smtClean="0"/>
              <a:t> </a:t>
            </a:r>
            <a:r>
              <a:rPr lang="uk-UA" sz="1600" dirty="0" err="1" smtClean="0"/>
              <a:t>in</a:t>
            </a:r>
            <a:r>
              <a:rPr lang="uk-UA" sz="1600" dirty="0" smtClean="0"/>
              <a:t> non-</a:t>
            </a:r>
            <a:r>
              <a:rPr lang="uk-UA" sz="1600" dirty="0" err="1" smtClean="0"/>
              <a:t>aqueous</a:t>
            </a:r>
            <a:r>
              <a:rPr lang="uk-UA" sz="1600" dirty="0" smtClean="0"/>
              <a:t> </a:t>
            </a:r>
            <a:r>
              <a:rPr lang="uk-UA" sz="1600" dirty="0" err="1" smtClean="0"/>
              <a:t>medium</a:t>
            </a:r>
            <a:r>
              <a:rPr lang="uk-UA" sz="1600" dirty="0" smtClean="0"/>
              <a:t>, </a:t>
            </a:r>
            <a:r>
              <a:rPr lang="uk-UA" sz="1600" dirty="0" err="1" smtClean="0"/>
              <a:t>indicator</a:t>
            </a:r>
            <a:r>
              <a:rPr lang="uk-UA" sz="1600" dirty="0" smtClean="0"/>
              <a:t> - </a:t>
            </a:r>
            <a:r>
              <a:rPr lang="uk-UA" sz="1600" dirty="0" err="1" smtClean="0"/>
              <a:t>naphtholbenzein</a:t>
            </a:r>
            <a:r>
              <a:rPr lang="uk-UA" sz="1600" dirty="0" smtClean="0"/>
              <a:t>, s = 1:</a:t>
            </a:r>
          </a:p>
          <a:p>
            <a:r>
              <a:rPr lang="uk-UA" sz="1600" dirty="0" smtClean="0"/>
              <a:t> </a:t>
            </a:r>
            <a:endParaRPr lang="uk-UA" sz="1600" dirty="0" smtClean="0"/>
          </a:p>
          <a:p>
            <a:endParaRPr lang="uk-UA" sz="1600" dirty="0" smtClean="0"/>
          </a:p>
          <a:p>
            <a:endParaRPr lang="uk-UA" sz="1600" dirty="0" smtClean="0"/>
          </a:p>
          <a:p>
            <a:endParaRPr lang="uk-UA" sz="1600" dirty="0" smtClean="0"/>
          </a:p>
          <a:p>
            <a:pPr lvl="0"/>
            <a:endParaRPr lang="uk-UA" sz="1600" dirty="0" smtClean="0"/>
          </a:p>
          <a:p>
            <a:r>
              <a:rPr lang="uk-UA" sz="1600" dirty="0" err="1" smtClean="0"/>
              <a:t>Acidimetry</a:t>
            </a:r>
            <a:r>
              <a:rPr lang="uk-UA" sz="1600" dirty="0" smtClean="0"/>
              <a:t>, </a:t>
            </a:r>
            <a:r>
              <a:rPr lang="uk-UA" sz="1600" dirty="0" err="1" smtClean="0"/>
              <a:t>direct</a:t>
            </a:r>
            <a:r>
              <a:rPr lang="uk-UA" sz="1600" dirty="0" smtClean="0"/>
              <a:t> </a:t>
            </a:r>
            <a:r>
              <a:rPr lang="uk-UA" sz="1600" dirty="0" err="1" smtClean="0"/>
              <a:t>titration</a:t>
            </a:r>
            <a:r>
              <a:rPr lang="uk-UA" sz="1600" dirty="0" smtClean="0"/>
              <a:t>, </a:t>
            </a:r>
            <a:r>
              <a:rPr lang="uk-UA" sz="1600" dirty="0" err="1" smtClean="0"/>
              <a:t>indicator</a:t>
            </a:r>
            <a:r>
              <a:rPr lang="uk-UA" sz="1600" dirty="0" smtClean="0"/>
              <a:t> - tropeolin-00, s = 1: </a:t>
            </a:r>
            <a:r>
              <a:rPr lang="en-US" sz="1400" b="1" dirty="0" smtClean="0"/>
              <a:t>CH3COOK + </a:t>
            </a:r>
            <a:r>
              <a:rPr lang="en-US" sz="1400" b="1" dirty="0" err="1" smtClean="0"/>
              <a:t>HCl</a:t>
            </a:r>
            <a:r>
              <a:rPr lang="en-US" sz="1400" b="1" dirty="0" smtClean="0"/>
              <a:t> </a:t>
            </a:r>
            <a:r>
              <a:rPr lang="uk-UA" sz="1400" b="1" dirty="0" smtClean="0"/>
              <a:t>= </a:t>
            </a:r>
            <a:r>
              <a:rPr lang="uk-UA" sz="1400" b="1" dirty="0" smtClean="0"/>
              <a:t>CH3COOH + </a:t>
            </a:r>
            <a:r>
              <a:rPr lang="uk-UA" sz="1400" b="1" dirty="0" err="1" smtClean="0"/>
              <a:t>KCl</a:t>
            </a:r>
            <a:r>
              <a:rPr lang="uk-UA" sz="1400" b="1" dirty="0" smtClean="0"/>
              <a:t>.</a:t>
            </a:r>
            <a:endParaRPr lang="uk-UA" sz="1400" dirty="0" smtClean="0"/>
          </a:p>
          <a:p>
            <a:r>
              <a:rPr lang="uk-UA" sz="1400" b="1" dirty="0" err="1" smtClean="0"/>
              <a:t>Storage</a:t>
            </a:r>
            <a:r>
              <a:rPr lang="uk-UA" sz="1400" b="1" dirty="0" smtClean="0"/>
              <a:t>. </a:t>
            </a:r>
            <a:r>
              <a:rPr lang="uk-UA" sz="1400" dirty="0" err="1" smtClean="0"/>
              <a:t>In</a:t>
            </a:r>
            <a:r>
              <a:rPr lang="uk-UA" sz="1400" dirty="0" smtClean="0"/>
              <a:t> a well-</a:t>
            </a:r>
            <a:r>
              <a:rPr lang="uk-UA" sz="1400" dirty="0" err="1" smtClean="0"/>
              <a:t>sealed</a:t>
            </a:r>
            <a:r>
              <a:rPr lang="uk-UA" sz="1400" dirty="0" smtClean="0"/>
              <a:t> </a:t>
            </a:r>
            <a:r>
              <a:rPr lang="uk-UA" sz="1400" dirty="0" err="1" smtClean="0"/>
              <a:t>container</a:t>
            </a:r>
            <a:r>
              <a:rPr lang="uk-UA" sz="1400" dirty="0" smtClean="0"/>
              <a:t> </a:t>
            </a:r>
            <a:r>
              <a:rPr lang="uk-UA" sz="1400" dirty="0" err="1" smtClean="0"/>
              <a:t>that</a:t>
            </a:r>
            <a:r>
              <a:rPr lang="uk-UA" sz="1400" dirty="0" smtClean="0"/>
              <a:t> </a:t>
            </a:r>
            <a:r>
              <a:rPr lang="uk-UA" sz="1400" dirty="0" err="1" smtClean="0"/>
              <a:t>protects</a:t>
            </a:r>
            <a:r>
              <a:rPr lang="uk-UA" sz="1400" dirty="0" smtClean="0"/>
              <a:t> </a:t>
            </a:r>
            <a:r>
              <a:rPr lang="uk-UA" sz="1400" dirty="0" err="1" smtClean="0"/>
              <a:t>against</a:t>
            </a:r>
            <a:r>
              <a:rPr lang="uk-UA" sz="1400" dirty="0" smtClean="0"/>
              <a:t> </a:t>
            </a:r>
            <a:r>
              <a:rPr lang="uk-UA" sz="1400" dirty="0" err="1" smtClean="0"/>
              <a:t>moisture</a:t>
            </a:r>
            <a:r>
              <a:rPr lang="uk-UA" sz="1400" dirty="0" smtClean="0"/>
              <a:t>.</a:t>
            </a:r>
          </a:p>
          <a:p>
            <a:r>
              <a:rPr lang="uk-UA" sz="1400" b="1" dirty="0" err="1" smtClean="0"/>
              <a:t>Application</a:t>
            </a:r>
            <a:r>
              <a:rPr lang="uk-UA" sz="1400" b="1" dirty="0" smtClean="0"/>
              <a:t>. </a:t>
            </a:r>
            <a:r>
              <a:rPr lang="uk-UA" sz="1400" dirty="0" err="1" smtClean="0"/>
              <a:t>Diuretic</a:t>
            </a:r>
            <a:r>
              <a:rPr lang="uk-UA" sz="1400" dirty="0" smtClean="0"/>
              <a:t> </a:t>
            </a:r>
            <a:r>
              <a:rPr lang="uk-UA" sz="1400" dirty="0" err="1" smtClean="0"/>
              <a:t>for</a:t>
            </a:r>
            <a:r>
              <a:rPr lang="uk-UA" sz="1400" dirty="0" smtClean="0"/>
              <a:t> </a:t>
            </a:r>
            <a:r>
              <a:rPr lang="uk-UA" sz="1400" dirty="0" err="1" smtClean="0"/>
              <a:t>edema</a:t>
            </a:r>
            <a:r>
              <a:rPr lang="uk-UA" sz="1400" dirty="0" smtClean="0"/>
              <a:t> </a:t>
            </a:r>
            <a:r>
              <a:rPr lang="uk-UA" sz="1400" dirty="0" err="1" smtClean="0"/>
              <a:t>associated</a:t>
            </a:r>
            <a:r>
              <a:rPr lang="uk-UA" sz="1400" dirty="0" smtClean="0"/>
              <a:t> </a:t>
            </a:r>
            <a:r>
              <a:rPr lang="uk-UA" sz="1400" dirty="0" err="1" smtClean="0"/>
              <a:t>with</a:t>
            </a:r>
            <a:r>
              <a:rPr lang="uk-UA" sz="1400" dirty="0" smtClean="0"/>
              <a:t> </a:t>
            </a:r>
            <a:r>
              <a:rPr lang="uk-UA" sz="1400" dirty="0" err="1" smtClean="0"/>
              <a:t>circulatory</a:t>
            </a:r>
            <a:r>
              <a:rPr lang="uk-UA" sz="1400" dirty="0" smtClean="0"/>
              <a:t> </a:t>
            </a:r>
            <a:r>
              <a:rPr lang="uk-UA" sz="1400" dirty="0" err="1" smtClean="0"/>
              <a:t>disorders</a:t>
            </a:r>
            <a:r>
              <a:rPr lang="uk-UA" sz="1400" dirty="0" smtClean="0"/>
              <a:t>.</a:t>
            </a:r>
          </a:p>
          <a:p>
            <a:pPr lvl="0"/>
            <a:endParaRPr lang="uk-UA" sz="1400" dirty="0" smtClean="0"/>
          </a:p>
          <a:p>
            <a:endParaRPr lang="uk-UA" sz="1600" dirty="0" smtClean="0"/>
          </a:p>
          <a:p>
            <a:endParaRPr lang="uk-UA" sz="1600" dirty="0"/>
          </a:p>
        </p:txBody>
      </p:sp>
      <p:pic>
        <p:nvPicPr>
          <p:cNvPr id="5" name="Рисунок 4"/>
          <p:cNvPicPr/>
          <p:nvPr/>
        </p:nvPicPr>
        <p:blipFill>
          <a:blip r:embed="rId2" cstate="print"/>
          <a:srcRect/>
          <a:stretch>
            <a:fillRect/>
          </a:stretch>
        </p:blipFill>
        <p:spPr bwMode="auto">
          <a:xfrm>
            <a:off x="2195736" y="4581128"/>
            <a:ext cx="4295775" cy="1343025"/>
          </a:xfrm>
          <a:prstGeom prst="rect">
            <a:avLst/>
          </a:prstGeom>
          <a:solidFill>
            <a:srgbClr val="FFFFFF"/>
          </a:solid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39552" y="188640"/>
            <a:ext cx="8229600" cy="4525963"/>
          </a:xfrm>
        </p:spPr>
        <p:txBody>
          <a:bodyPr/>
          <a:lstStyle/>
          <a:p>
            <a:pPr algn="ctr">
              <a:buNone/>
            </a:pPr>
            <a:r>
              <a:rPr lang="uk-UA" sz="1600" b="1" dirty="0" err="1" smtClean="0"/>
              <a:t>Diuretics</a:t>
            </a:r>
            <a:r>
              <a:rPr lang="uk-UA" sz="1600" b="1" dirty="0" smtClean="0"/>
              <a:t> </a:t>
            </a:r>
            <a:r>
              <a:rPr lang="uk-UA" sz="1600" dirty="0" smtClean="0"/>
              <a:t>- </a:t>
            </a:r>
            <a:r>
              <a:rPr lang="uk-UA" sz="1600" dirty="0" err="1" smtClean="0"/>
              <a:t>xanthine</a:t>
            </a:r>
            <a:r>
              <a:rPr lang="uk-UA" sz="1600" dirty="0" smtClean="0"/>
              <a:t> </a:t>
            </a:r>
            <a:r>
              <a:rPr lang="uk-UA" sz="1600" dirty="0" err="1" smtClean="0"/>
              <a:t>derivatives</a:t>
            </a:r>
            <a:endParaRPr lang="uk-UA" sz="1600" dirty="0" smtClean="0"/>
          </a:p>
          <a:p>
            <a:pPr algn="ctr">
              <a:buNone/>
            </a:pPr>
            <a:r>
              <a:rPr lang="en-US" sz="1600" b="1" dirty="0" smtClean="0"/>
              <a:t>Ammonium </a:t>
            </a:r>
            <a:r>
              <a:rPr lang="en-US" sz="1600" b="1" dirty="0" smtClean="0"/>
              <a:t>chloride</a:t>
            </a:r>
            <a:r>
              <a:rPr lang="uk-UA" sz="1600" dirty="0" smtClean="0"/>
              <a:t>  </a:t>
            </a:r>
            <a:r>
              <a:rPr lang="en-US" sz="1600" b="1" dirty="0" smtClean="0"/>
              <a:t>NH4Cl</a:t>
            </a:r>
            <a:endParaRPr lang="uk-UA" sz="1600" dirty="0" smtClean="0"/>
          </a:p>
          <a:p>
            <a:r>
              <a:rPr lang="uk-UA" sz="1600" b="1" dirty="0" err="1" smtClean="0"/>
              <a:t>Mechanism</a:t>
            </a:r>
            <a:r>
              <a:rPr lang="uk-UA" sz="1600" b="1" dirty="0" smtClean="0"/>
              <a:t> </a:t>
            </a:r>
            <a:r>
              <a:rPr lang="uk-UA" sz="1600" b="1" dirty="0" err="1" smtClean="0"/>
              <a:t>of</a:t>
            </a:r>
            <a:r>
              <a:rPr lang="uk-UA" sz="1600" b="1" dirty="0" smtClean="0"/>
              <a:t> </a:t>
            </a:r>
            <a:r>
              <a:rPr lang="uk-UA" sz="1600" b="1" dirty="0" err="1" smtClean="0"/>
              <a:t>action.</a:t>
            </a:r>
            <a:r>
              <a:rPr lang="uk-UA" sz="1600" dirty="0" err="1" smtClean="0"/>
              <a:t>It</a:t>
            </a:r>
            <a:r>
              <a:rPr lang="uk-UA" sz="1600" dirty="0" smtClean="0"/>
              <a:t> </a:t>
            </a:r>
            <a:r>
              <a:rPr lang="uk-UA" sz="1600" dirty="0" err="1" smtClean="0"/>
              <a:t>forms</a:t>
            </a:r>
            <a:r>
              <a:rPr lang="uk-UA" sz="1600" dirty="0" smtClean="0"/>
              <a:t> </a:t>
            </a:r>
            <a:r>
              <a:rPr lang="uk-UA" sz="1600" dirty="0" err="1" smtClean="0"/>
              <a:t>ammonium</a:t>
            </a:r>
            <a:r>
              <a:rPr lang="uk-UA" sz="1600" dirty="0" smtClean="0"/>
              <a:t> </a:t>
            </a:r>
            <a:r>
              <a:rPr lang="uk-UA" sz="1600" dirty="0" err="1" smtClean="0"/>
              <a:t>ions</a:t>
            </a:r>
            <a:r>
              <a:rPr lang="uk-UA" sz="1600" dirty="0" smtClean="0"/>
              <a:t>, </a:t>
            </a:r>
            <a:r>
              <a:rPr lang="uk-UA" sz="1600" dirty="0" err="1" smtClean="0"/>
              <a:t>hydrogen</a:t>
            </a:r>
            <a:r>
              <a:rPr lang="uk-UA" sz="1600" dirty="0" smtClean="0"/>
              <a:t> </a:t>
            </a:r>
            <a:r>
              <a:rPr lang="uk-UA" sz="1600" dirty="0" err="1" smtClean="0"/>
              <a:t>and</a:t>
            </a:r>
            <a:r>
              <a:rPr lang="uk-UA" sz="1600" dirty="0" smtClean="0"/>
              <a:t> </a:t>
            </a:r>
            <a:r>
              <a:rPr lang="uk-UA" sz="1600" dirty="0" err="1" smtClean="0"/>
              <a:t>chlorine</a:t>
            </a:r>
            <a:r>
              <a:rPr lang="uk-UA" sz="1600" dirty="0" smtClean="0"/>
              <a:t> </a:t>
            </a:r>
            <a:r>
              <a:rPr lang="uk-UA" sz="1600" dirty="0" err="1" smtClean="0"/>
              <a:t>ions</a:t>
            </a:r>
            <a:r>
              <a:rPr lang="uk-UA" sz="1600" dirty="0" smtClean="0"/>
              <a:t> </a:t>
            </a:r>
            <a:r>
              <a:rPr lang="uk-UA" sz="1600" dirty="0" err="1" smtClean="0"/>
              <a:t>in</a:t>
            </a:r>
            <a:r>
              <a:rPr lang="uk-UA" sz="1600" dirty="0" smtClean="0"/>
              <a:t> </a:t>
            </a:r>
            <a:r>
              <a:rPr lang="uk-UA" sz="1600" dirty="0" err="1" smtClean="0"/>
              <a:t>the</a:t>
            </a:r>
            <a:r>
              <a:rPr lang="uk-UA" sz="1600" dirty="0" smtClean="0"/>
              <a:t> </a:t>
            </a:r>
            <a:r>
              <a:rPr lang="uk-UA" sz="1600" dirty="0" err="1" smtClean="0"/>
              <a:t>blood</a:t>
            </a:r>
            <a:r>
              <a:rPr lang="uk-UA" sz="1600" dirty="0" smtClean="0"/>
              <a:t>, </a:t>
            </a:r>
            <a:r>
              <a:rPr lang="uk-UA" sz="1600" dirty="0" err="1" smtClean="0"/>
              <a:t>as</a:t>
            </a:r>
            <a:r>
              <a:rPr lang="uk-UA" sz="1600" dirty="0" smtClean="0"/>
              <a:t> a </a:t>
            </a:r>
            <a:r>
              <a:rPr lang="uk-UA" sz="1600" dirty="0" err="1" smtClean="0"/>
              <a:t>result</a:t>
            </a:r>
            <a:r>
              <a:rPr lang="uk-UA" sz="1600" dirty="0" smtClean="0"/>
              <a:t> </a:t>
            </a:r>
            <a:r>
              <a:rPr lang="uk-UA" sz="1600" dirty="0" err="1" smtClean="0"/>
              <a:t>of</a:t>
            </a:r>
            <a:r>
              <a:rPr lang="uk-UA" sz="1600" dirty="0" smtClean="0"/>
              <a:t> </a:t>
            </a:r>
            <a:r>
              <a:rPr lang="uk-UA" sz="1600" dirty="0" err="1" smtClean="0"/>
              <a:t>which</a:t>
            </a:r>
            <a:r>
              <a:rPr lang="uk-UA" sz="1600" dirty="0" smtClean="0"/>
              <a:t> </a:t>
            </a:r>
            <a:r>
              <a:rPr lang="uk-UA" sz="1600" dirty="0" err="1" smtClean="0"/>
              <a:t>there</a:t>
            </a:r>
            <a:r>
              <a:rPr lang="uk-UA" sz="1600" dirty="0" smtClean="0"/>
              <a:t> </a:t>
            </a:r>
            <a:r>
              <a:rPr lang="uk-UA" sz="1600" dirty="0" err="1" smtClean="0"/>
              <a:t>is</a:t>
            </a:r>
            <a:r>
              <a:rPr lang="uk-UA" sz="1600" dirty="0" smtClean="0"/>
              <a:t> a </a:t>
            </a:r>
            <a:r>
              <a:rPr lang="uk-UA" sz="1600" dirty="0" err="1" smtClean="0"/>
              <a:t>shift</a:t>
            </a:r>
            <a:r>
              <a:rPr lang="uk-UA" sz="1600" dirty="0" smtClean="0"/>
              <a:t> </a:t>
            </a:r>
            <a:r>
              <a:rPr lang="uk-UA" sz="1600" dirty="0" err="1" smtClean="0"/>
              <a:t>of</a:t>
            </a:r>
            <a:r>
              <a:rPr lang="uk-UA" sz="1600" dirty="0" smtClean="0"/>
              <a:t> </a:t>
            </a:r>
            <a:r>
              <a:rPr lang="uk-UA" sz="1600" dirty="0" err="1" smtClean="0"/>
              <a:t>the</a:t>
            </a:r>
            <a:r>
              <a:rPr lang="uk-UA" sz="1600" dirty="0" smtClean="0"/>
              <a:t> acid-</a:t>
            </a:r>
            <a:r>
              <a:rPr lang="uk-UA" sz="1600" dirty="0" err="1" smtClean="0"/>
              <a:t>base</a:t>
            </a:r>
            <a:r>
              <a:rPr lang="uk-UA" sz="1600" dirty="0" smtClean="0"/>
              <a:t> </a:t>
            </a:r>
            <a:r>
              <a:rPr lang="uk-UA" sz="1600" dirty="0" err="1" smtClean="0"/>
              <a:t>state</a:t>
            </a:r>
            <a:r>
              <a:rPr lang="uk-UA" sz="1600" dirty="0" smtClean="0"/>
              <a:t> </a:t>
            </a:r>
            <a:r>
              <a:rPr lang="uk-UA" sz="1600" dirty="0" err="1" smtClean="0"/>
              <a:t>towards</a:t>
            </a:r>
            <a:r>
              <a:rPr lang="uk-UA" sz="1600" dirty="0" smtClean="0"/>
              <a:t> </a:t>
            </a:r>
            <a:r>
              <a:rPr lang="uk-UA" sz="1600" dirty="0" err="1" smtClean="0"/>
              <a:t>acidosis</a:t>
            </a:r>
            <a:r>
              <a:rPr lang="uk-UA" sz="1600" dirty="0" smtClean="0"/>
              <a:t>. </a:t>
            </a:r>
            <a:r>
              <a:rPr lang="uk-UA" sz="1600" dirty="0" err="1" smtClean="0"/>
              <a:t>Stimulates</a:t>
            </a:r>
            <a:r>
              <a:rPr lang="uk-UA" sz="1600" dirty="0" smtClean="0"/>
              <a:t> </a:t>
            </a:r>
            <a:r>
              <a:rPr lang="uk-UA" sz="1600" dirty="0" err="1" smtClean="0"/>
              <a:t>the</a:t>
            </a:r>
            <a:r>
              <a:rPr lang="uk-UA" sz="1600" dirty="0" smtClean="0"/>
              <a:t> </a:t>
            </a:r>
            <a:r>
              <a:rPr lang="uk-UA" sz="1600" dirty="0" err="1" smtClean="0"/>
              <a:t>glands</a:t>
            </a:r>
            <a:r>
              <a:rPr lang="uk-UA" sz="1600" dirty="0" smtClean="0"/>
              <a:t> </a:t>
            </a:r>
            <a:r>
              <a:rPr lang="uk-UA" sz="1600" dirty="0" err="1" smtClean="0"/>
              <a:t>of</a:t>
            </a:r>
            <a:r>
              <a:rPr lang="uk-UA" sz="1600" dirty="0" smtClean="0"/>
              <a:t> </a:t>
            </a:r>
            <a:r>
              <a:rPr lang="uk-UA" sz="1600" dirty="0" err="1" smtClean="0"/>
              <a:t>the</a:t>
            </a:r>
            <a:r>
              <a:rPr lang="uk-UA" sz="1600" dirty="0" smtClean="0"/>
              <a:t> </a:t>
            </a:r>
            <a:r>
              <a:rPr lang="uk-UA" sz="1600" dirty="0" err="1" smtClean="0"/>
              <a:t>mucous</a:t>
            </a:r>
            <a:r>
              <a:rPr lang="uk-UA" sz="1600" dirty="0" smtClean="0"/>
              <a:t> </a:t>
            </a:r>
            <a:r>
              <a:rPr lang="uk-UA" sz="1600" dirty="0" err="1" smtClean="0"/>
              <a:t>membranes</a:t>
            </a:r>
            <a:r>
              <a:rPr lang="uk-UA" sz="1600" dirty="0" smtClean="0"/>
              <a:t> </a:t>
            </a:r>
            <a:r>
              <a:rPr lang="uk-UA" sz="1600" dirty="0" err="1" smtClean="0"/>
              <a:t>of</a:t>
            </a:r>
            <a:r>
              <a:rPr lang="uk-UA" sz="1600" dirty="0" smtClean="0"/>
              <a:t> </a:t>
            </a:r>
            <a:r>
              <a:rPr lang="uk-UA" sz="1600" dirty="0" err="1" smtClean="0"/>
              <a:t>the</a:t>
            </a:r>
            <a:r>
              <a:rPr lang="uk-UA" sz="1600" dirty="0" smtClean="0"/>
              <a:t> </a:t>
            </a:r>
            <a:r>
              <a:rPr lang="uk-UA" sz="1600" dirty="0" err="1" smtClean="0"/>
              <a:t>respiratory</a:t>
            </a:r>
            <a:r>
              <a:rPr lang="uk-UA" sz="1600" dirty="0" smtClean="0"/>
              <a:t> </a:t>
            </a:r>
            <a:r>
              <a:rPr lang="uk-UA" sz="1600" dirty="0" err="1" smtClean="0"/>
              <a:t>tract</a:t>
            </a:r>
            <a:r>
              <a:rPr lang="uk-UA" sz="1600" dirty="0" smtClean="0"/>
              <a:t>, </a:t>
            </a:r>
            <a:r>
              <a:rPr lang="uk-UA" sz="1600" dirty="0" err="1" smtClean="0"/>
              <a:t>which</a:t>
            </a:r>
            <a:r>
              <a:rPr lang="uk-UA" sz="1600" dirty="0" smtClean="0"/>
              <a:t> </a:t>
            </a:r>
            <a:r>
              <a:rPr lang="uk-UA" sz="1600" dirty="0" err="1" smtClean="0"/>
              <a:t>facilitates</a:t>
            </a:r>
            <a:r>
              <a:rPr lang="uk-UA" sz="1600" dirty="0" smtClean="0"/>
              <a:t> </a:t>
            </a:r>
            <a:r>
              <a:rPr lang="uk-UA" sz="1600" dirty="0" err="1" smtClean="0"/>
              <a:t>expectoration</a:t>
            </a:r>
            <a:r>
              <a:rPr lang="uk-UA" sz="1600" dirty="0" smtClean="0"/>
              <a:t> </a:t>
            </a:r>
            <a:r>
              <a:rPr lang="uk-UA" sz="1600" dirty="0" err="1" smtClean="0"/>
              <a:t>of</a:t>
            </a:r>
            <a:r>
              <a:rPr lang="uk-UA" sz="1600" dirty="0" smtClean="0"/>
              <a:t> </a:t>
            </a:r>
            <a:r>
              <a:rPr lang="uk-UA" sz="1600" dirty="0" err="1" smtClean="0"/>
              <a:t>bronchial</a:t>
            </a:r>
            <a:r>
              <a:rPr lang="uk-UA" sz="1600" dirty="0" smtClean="0"/>
              <a:t> </a:t>
            </a:r>
            <a:r>
              <a:rPr lang="uk-UA" sz="1600" dirty="0" err="1" smtClean="0"/>
              <a:t>secretions</a:t>
            </a:r>
            <a:r>
              <a:rPr lang="uk-UA" sz="1600" dirty="0" smtClean="0"/>
              <a:t>. </a:t>
            </a:r>
            <a:r>
              <a:rPr lang="uk-UA" sz="1600" dirty="0" err="1" smtClean="0"/>
              <a:t>Potassium</a:t>
            </a:r>
            <a:r>
              <a:rPr lang="uk-UA" sz="1600" dirty="0" smtClean="0"/>
              <a:t> </a:t>
            </a:r>
            <a:r>
              <a:rPr lang="uk-UA" sz="1600" dirty="0" err="1" smtClean="0"/>
              <a:t>ions</a:t>
            </a:r>
            <a:r>
              <a:rPr lang="uk-UA" sz="1600" dirty="0" smtClean="0"/>
              <a:t> </a:t>
            </a:r>
            <a:r>
              <a:rPr lang="uk-UA" sz="1600" dirty="0" err="1" smtClean="0"/>
              <a:t>are</a:t>
            </a:r>
            <a:r>
              <a:rPr lang="uk-UA" sz="1600" dirty="0" smtClean="0"/>
              <a:t> </a:t>
            </a:r>
            <a:r>
              <a:rPr lang="uk-UA" sz="1600" dirty="0" err="1" smtClean="0"/>
              <a:t>excreted</a:t>
            </a:r>
            <a:r>
              <a:rPr lang="uk-UA" sz="1600" dirty="0" smtClean="0"/>
              <a:t> </a:t>
            </a:r>
            <a:r>
              <a:rPr lang="uk-UA" sz="1600" dirty="0" err="1" smtClean="0"/>
              <a:t>in</a:t>
            </a:r>
            <a:r>
              <a:rPr lang="uk-UA" sz="1600" dirty="0" smtClean="0"/>
              <a:t> </a:t>
            </a:r>
            <a:r>
              <a:rPr lang="uk-UA" sz="1600" dirty="0" err="1" smtClean="0"/>
              <a:t>small</a:t>
            </a:r>
            <a:r>
              <a:rPr lang="uk-UA" sz="1600" dirty="0" smtClean="0"/>
              <a:t> </a:t>
            </a:r>
            <a:r>
              <a:rPr lang="uk-UA" sz="1600" dirty="0" err="1" smtClean="0"/>
              <a:t>amounts</a:t>
            </a:r>
            <a:r>
              <a:rPr lang="uk-UA" sz="1600" dirty="0" smtClean="0"/>
              <a:t>, </a:t>
            </a:r>
            <a:r>
              <a:rPr lang="uk-UA" sz="1600" dirty="0" err="1" smtClean="0"/>
              <a:t>but</a:t>
            </a:r>
            <a:r>
              <a:rPr lang="uk-UA" sz="1600" dirty="0" smtClean="0"/>
              <a:t> </a:t>
            </a:r>
            <a:r>
              <a:rPr lang="uk-UA" sz="1600" dirty="0" err="1" smtClean="0"/>
              <a:t>it</a:t>
            </a:r>
            <a:r>
              <a:rPr lang="uk-UA" sz="1600" dirty="0" smtClean="0"/>
              <a:t> </a:t>
            </a:r>
            <a:r>
              <a:rPr lang="uk-UA" sz="1600" dirty="0" err="1" smtClean="0"/>
              <a:t>has</a:t>
            </a:r>
            <a:r>
              <a:rPr lang="uk-UA" sz="1600" dirty="0" smtClean="0"/>
              <a:t> </a:t>
            </a:r>
            <a:r>
              <a:rPr lang="uk-UA" sz="1600" dirty="0" err="1" smtClean="0"/>
              <a:t>no</a:t>
            </a:r>
            <a:r>
              <a:rPr lang="uk-UA" sz="1600" dirty="0" smtClean="0"/>
              <a:t> </a:t>
            </a:r>
            <a:r>
              <a:rPr lang="uk-UA" sz="1600" dirty="0" err="1" smtClean="0"/>
              <a:t>independent</a:t>
            </a:r>
            <a:r>
              <a:rPr lang="uk-UA" sz="1600" dirty="0" smtClean="0"/>
              <a:t> </a:t>
            </a:r>
            <a:r>
              <a:rPr lang="uk-UA" sz="1600" dirty="0" err="1" smtClean="0"/>
              <a:t>value</a:t>
            </a:r>
            <a:r>
              <a:rPr lang="uk-UA" sz="1600" dirty="0" smtClean="0"/>
              <a:t> </a:t>
            </a:r>
            <a:r>
              <a:rPr lang="uk-UA" sz="1600" dirty="0" err="1" smtClean="0"/>
              <a:t>as</a:t>
            </a:r>
            <a:r>
              <a:rPr lang="uk-UA" sz="1600" dirty="0" smtClean="0"/>
              <a:t> a </a:t>
            </a:r>
            <a:r>
              <a:rPr lang="uk-UA" sz="1600" dirty="0" err="1" smtClean="0"/>
              <a:t>diuretic</a:t>
            </a:r>
            <a:r>
              <a:rPr lang="uk-UA" sz="1600" dirty="0" smtClean="0"/>
              <a:t>.</a:t>
            </a:r>
          </a:p>
          <a:p>
            <a:r>
              <a:rPr lang="uk-UA" sz="1600" dirty="0" smtClean="0"/>
              <a:t>	</a:t>
            </a:r>
            <a:r>
              <a:rPr lang="uk-UA" sz="1600" b="1" dirty="0" err="1" smtClean="0"/>
              <a:t>Synthesis</a:t>
            </a:r>
            <a:r>
              <a:rPr lang="uk-UA" sz="1600" b="1" dirty="0" smtClean="0"/>
              <a:t>.</a:t>
            </a:r>
            <a:r>
              <a:rPr lang="uk-UA" sz="1600" b="1" dirty="0" smtClean="0"/>
              <a:t>  </a:t>
            </a:r>
            <a:r>
              <a:rPr lang="en-US" sz="1600" b="1" dirty="0" smtClean="0"/>
              <a:t>NH3 </a:t>
            </a:r>
            <a:r>
              <a:rPr lang="en-US" sz="1600" b="1" dirty="0" smtClean="0"/>
              <a:t>+ </a:t>
            </a:r>
            <a:r>
              <a:rPr lang="en-US" sz="1600" b="1" dirty="0" err="1" smtClean="0"/>
              <a:t>HCl</a:t>
            </a:r>
            <a:r>
              <a:rPr lang="en-US" sz="1600" b="1" dirty="0" smtClean="0"/>
              <a:t> </a:t>
            </a:r>
            <a:r>
              <a:rPr lang="uk-UA" sz="1600" b="1" dirty="0" smtClean="0"/>
              <a:t>=</a:t>
            </a:r>
            <a:r>
              <a:rPr lang="en-US" sz="1600" b="1" dirty="0" smtClean="0"/>
              <a:t> </a:t>
            </a:r>
            <a:r>
              <a:rPr lang="en-US" sz="1600" b="1" dirty="0" smtClean="0"/>
              <a:t>NH4Cl</a:t>
            </a:r>
            <a:r>
              <a:rPr lang="en-US" sz="1600" b="1" dirty="0" smtClean="0"/>
              <a:t>.</a:t>
            </a:r>
            <a:endParaRPr lang="uk-UA" sz="1600" dirty="0" smtClean="0"/>
          </a:p>
          <a:p>
            <a:r>
              <a:rPr lang="uk-UA" sz="1600" b="1" dirty="0" err="1" smtClean="0"/>
              <a:t>Properties</a:t>
            </a:r>
            <a:r>
              <a:rPr lang="uk-UA" sz="1600" b="1" dirty="0" smtClean="0"/>
              <a:t>.</a:t>
            </a:r>
            <a:r>
              <a:rPr lang="en-US" sz="1600" dirty="0" smtClean="0"/>
              <a:t>White crystalline powder or colorless crystals. Easily soluble in water.</a:t>
            </a:r>
            <a:endParaRPr lang="uk-UA" sz="1600" dirty="0" smtClean="0"/>
          </a:p>
          <a:p>
            <a:r>
              <a:rPr lang="uk-UA" sz="1600" b="1" dirty="0" err="1" smtClean="0"/>
              <a:t>Identification</a:t>
            </a:r>
            <a:r>
              <a:rPr lang="uk-UA" sz="1600" b="1" dirty="0" smtClean="0"/>
              <a:t>.</a:t>
            </a:r>
            <a:endParaRPr lang="uk-UA" sz="1600" dirty="0" smtClean="0"/>
          </a:p>
          <a:p>
            <a:pPr lvl="0"/>
            <a:r>
              <a:rPr lang="uk-UA" sz="1600" dirty="0" err="1" smtClean="0"/>
              <a:t>Reactions</a:t>
            </a:r>
            <a:r>
              <a:rPr lang="uk-UA" sz="1600" dirty="0" smtClean="0"/>
              <a:t> </a:t>
            </a:r>
            <a:r>
              <a:rPr lang="uk-UA" sz="1600" dirty="0" err="1" smtClean="0"/>
              <a:t>on</a:t>
            </a:r>
            <a:r>
              <a:rPr lang="uk-UA" sz="1600" dirty="0" smtClean="0"/>
              <a:t> </a:t>
            </a:r>
            <a:r>
              <a:rPr lang="uk-UA" sz="1600" dirty="0" err="1" smtClean="0"/>
              <a:t>ammonium</a:t>
            </a:r>
            <a:r>
              <a:rPr lang="uk-UA" sz="1600" dirty="0" smtClean="0"/>
              <a:t> </a:t>
            </a:r>
            <a:r>
              <a:rPr lang="uk-UA" sz="1600" dirty="0" err="1" smtClean="0"/>
              <a:t>cation</a:t>
            </a:r>
            <a:r>
              <a:rPr lang="uk-UA" sz="1600" dirty="0" smtClean="0"/>
              <a:t>:</a:t>
            </a:r>
            <a:endParaRPr lang="uk-UA" sz="1600" dirty="0" smtClean="0"/>
          </a:p>
          <a:p>
            <a:r>
              <a:rPr lang="uk-UA" sz="1600" dirty="0" smtClean="0"/>
              <a:t> </a:t>
            </a:r>
            <a:r>
              <a:rPr lang="en-US" sz="1600" dirty="0" smtClean="0"/>
              <a:t>NH4 + + OH– </a:t>
            </a:r>
            <a:r>
              <a:rPr lang="uk-UA" sz="1600" dirty="0" smtClean="0"/>
              <a:t>=</a:t>
            </a:r>
            <a:r>
              <a:rPr lang="en-US" sz="1600" dirty="0" smtClean="0"/>
              <a:t> </a:t>
            </a:r>
            <a:r>
              <a:rPr lang="en-US" sz="1600" dirty="0" smtClean="0"/>
              <a:t>NH3­ + H2O</a:t>
            </a:r>
            <a:r>
              <a:rPr lang="en-US" sz="1600" dirty="0" smtClean="0"/>
              <a:t>.</a:t>
            </a:r>
            <a:endParaRPr lang="uk-UA" sz="1600" dirty="0" smtClean="0"/>
          </a:p>
          <a:p>
            <a:r>
              <a:rPr lang="uk-UA" sz="1600" dirty="0" err="1" smtClean="0"/>
              <a:t>Reaction</a:t>
            </a:r>
            <a:r>
              <a:rPr lang="uk-UA" sz="1600" dirty="0" smtClean="0"/>
              <a:t> </a:t>
            </a:r>
            <a:r>
              <a:rPr lang="uk-UA" sz="1600" dirty="0" err="1" smtClean="0"/>
              <a:t>with</a:t>
            </a:r>
            <a:r>
              <a:rPr lang="uk-UA" sz="1600" dirty="0" smtClean="0"/>
              <a:t> </a:t>
            </a:r>
            <a:r>
              <a:rPr lang="uk-UA" sz="1600" dirty="0" err="1" smtClean="0"/>
              <a:t>Nessler's</a:t>
            </a:r>
            <a:r>
              <a:rPr lang="uk-UA" sz="1600" dirty="0" smtClean="0"/>
              <a:t> </a:t>
            </a:r>
            <a:r>
              <a:rPr lang="uk-UA" sz="1600" dirty="0" err="1" smtClean="0"/>
              <a:t>reagent</a:t>
            </a:r>
            <a:r>
              <a:rPr lang="uk-UA" sz="1600" dirty="0" smtClean="0"/>
              <a:t> - </a:t>
            </a:r>
            <a:r>
              <a:rPr lang="uk-UA" sz="1600" dirty="0" err="1" smtClean="0"/>
              <a:t>yellow</a:t>
            </a:r>
            <a:r>
              <a:rPr lang="uk-UA" sz="1600" dirty="0" smtClean="0"/>
              <a:t> </a:t>
            </a:r>
            <a:r>
              <a:rPr lang="uk-UA" sz="1600" dirty="0" err="1" smtClean="0"/>
              <a:t>precipitate</a:t>
            </a:r>
            <a:r>
              <a:rPr lang="uk-UA" sz="1600" dirty="0" smtClean="0"/>
              <a:t>:</a:t>
            </a:r>
          </a:p>
          <a:p>
            <a:endParaRPr lang="uk-UA" sz="1600" dirty="0" smtClean="0"/>
          </a:p>
          <a:p>
            <a:endParaRPr lang="uk-UA" sz="1600" dirty="0" smtClean="0"/>
          </a:p>
          <a:p>
            <a:pPr lvl="0"/>
            <a:r>
              <a:rPr lang="uk-UA" sz="1600" dirty="0" err="1" smtClean="0"/>
              <a:t>Reaction</a:t>
            </a:r>
            <a:r>
              <a:rPr lang="uk-UA" sz="1600" dirty="0" smtClean="0"/>
              <a:t> </a:t>
            </a:r>
            <a:r>
              <a:rPr lang="uk-UA" sz="1600" dirty="0" err="1" smtClean="0"/>
              <a:t>to</a:t>
            </a:r>
            <a:r>
              <a:rPr lang="uk-UA" sz="1600" dirty="0" smtClean="0"/>
              <a:t> </a:t>
            </a:r>
            <a:r>
              <a:rPr lang="uk-UA" sz="1600" dirty="0" err="1" smtClean="0"/>
              <a:t>chlorides</a:t>
            </a:r>
            <a:r>
              <a:rPr lang="uk-UA" sz="1600" dirty="0" smtClean="0"/>
              <a:t>: </a:t>
            </a:r>
          </a:p>
          <a:p>
            <a:r>
              <a:rPr lang="uk-UA" sz="1600" b="1" dirty="0" err="1" smtClean="0"/>
              <a:t>Quantitative</a:t>
            </a:r>
            <a:r>
              <a:rPr lang="uk-UA" sz="1600" b="1" dirty="0" smtClean="0"/>
              <a:t> </a:t>
            </a:r>
            <a:r>
              <a:rPr lang="uk-UA" sz="1600" b="1" dirty="0" err="1" smtClean="0"/>
              <a:t>definition</a:t>
            </a:r>
            <a:r>
              <a:rPr lang="uk-UA" sz="1600" b="1" dirty="0" smtClean="0"/>
              <a:t>.</a:t>
            </a:r>
            <a:endParaRPr lang="uk-UA" sz="1600" dirty="0" smtClean="0"/>
          </a:p>
          <a:p>
            <a:r>
              <a:rPr lang="uk-UA" sz="1600" dirty="0" err="1" smtClean="0"/>
              <a:t>Substitute</a:t>
            </a:r>
            <a:r>
              <a:rPr lang="uk-UA" sz="1600" dirty="0" smtClean="0"/>
              <a:t> </a:t>
            </a:r>
            <a:r>
              <a:rPr lang="uk-UA" sz="1600" dirty="0" err="1" smtClean="0"/>
              <a:t>alkalimetry</a:t>
            </a:r>
            <a:r>
              <a:rPr lang="uk-UA" sz="1600" dirty="0" smtClean="0"/>
              <a:t> </a:t>
            </a:r>
            <a:r>
              <a:rPr lang="uk-UA" sz="1600" dirty="0" err="1" smtClean="0"/>
              <a:t>method</a:t>
            </a:r>
            <a:r>
              <a:rPr lang="uk-UA" sz="1600" dirty="0" smtClean="0"/>
              <a:t>. A </a:t>
            </a:r>
            <a:r>
              <a:rPr lang="uk-UA" sz="1600" dirty="0" err="1" smtClean="0"/>
              <a:t>formaldehyde</a:t>
            </a:r>
            <a:r>
              <a:rPr lang="uk-UA" sz="1600" dirty="0" smtClean="0"/>
              <a:t> </a:t>
            </a:r>
            <a:r>
              <a:rPr lang="uk-UA" sz="1600" dirty="0" err="1" smtClean="0"/>
              <a:t>solution</a:t>
            </a:r>
            <a:r>
              <a:rPr lang="uk-UA" sz="1600" dirty="0" smtClean="0"/>
              <a:t> </a:t>
            </a:r>
            <a:r>
              <a:rPr lang="uk-UA" sz="1600" dirty="0" err="1" smtClean="0"/>
              <a:t>is</a:t>
            </a:r>
            <a:r>
              <a:rPr lang="uk-UA" sz="1600" dirty="0" smtClean="0"/>
              <a:t> </a:t>
            </a:r>
            <a:r>
              <a:rPr lang="uk-UA" sz="1600" dirty="0" err="1" smtClean="0"/>
              <a:t>added</a:t>
            </a:r>
            <a:r>
              <a:rPr lang="uk-UA" sz="1600" dirty="0" smtClean="0"/>
              <a:t> </a:t>
            </a:r>
            <a:r>
              <a:rPr lang="uk-UA" sz="1600" dirty="0" err="1" smtClean="0"/>
              <a:t>to</a:t>
            </a:r>
            <a:r>
              <a:rPr lang="uk-UA" sz="1600" dirty="0" smtClean="0"/>
              <a:t> </a:t>
            </a:r>
            <a:r>
              <a:rPr lang="uk-UA" sz="1600" dirty="0" err="1" smtClean="0"/>
              <a:t>the</a:t>
            </a:r>
            <a:r>
              <a:rPr lang="uk-UA" sz="1600" dirty="0" smtClean="0"/>
              <a:t> </a:t>
            </a:r>
            <a:r>
              <a:rPr lang="uk-UA" sz="1600" dirty="0" err="1" smtClean="0"/>
              <a:t>substance</a:t>
            </a:r>
            <a:r>
              <a:rPr lang="uk-UA" sz="1600" dirty="0" smtClean="0"/>
              <a:t>, </a:t>
            </a:r>
            <a:r>
              <a:rPr lang="uk-UA" sz="1600" dirty="0" err="1" smtClean="0"/>
              <a:t>and</a:t>
            </a:r>
            <a:r>
              <a:rPr lang="uk-UA" sz="1600" dirty="0" smtClean="0"/>
              <a:t> </a:t>
            </a:r>
            <a:r>
              <a:rPr lang="uk-UA" sz="1600" dirty="0" err="1" smtClean="0"/>
              <a:t>the</a:t>
            </a:r>
            <a:r>
              <a:rPr lang="uk-UA" sz="1600" dirty="0" smtClean="0"/>
              <a:t> </a:t>
            </a:r>
            <a:r>
              <a:rPr lang="uk-UA" sz="1600" dirty="0" err="1" smtClean="0"/>
              <a:t>formed</a:t>
            </a:r>
            <a:r>
              <a:rPr lang="uk-UA" sz="1600" dirty="0" smtClean="0"/>
              <a:t> </a:t>
            </a:r>
            <a:r>
              <a:rPr lang="uk-UA" sz="1600" dirty="0" err="1" smtClean="0"/>
              <a:t>hydrochloric</a:t>
            </a:r>
            <a:r>
              <a:rPr lang="uk-UA" sz="1600" dirty="0" smtClean="0"/>
              <a:t> </a:t>
            </a:r>
            <a:r>
              <a:rPr lang="uk-UA" sz="1600" dirty="0" err="1" smtClean="0"/>
              <a:t>acid</a:t>
            </a:r>
            <a:r>
              <a:rPr lang="uk-UA" sz="1600" dirty="0" smtClean="0"/>
              <a:t> </a:t>
            </a:r>
            <a:r>
              <a:rPr lang="uk-UA" sz="1600" dirty="0" err="1" smtClean="0"/>
              <a:t>is</a:t>
            </a:r>
            <a:r>
              <a:rPr lang="uk-UA" sz="1600" dirty="0" smtClean="0"/>
              <a:t> </a:t>
            </a:r>
            <a:r>
              <a:rPr lang="uk-UA" sz="1600" dirty="0" err="1" smtClean="0"/>
              <a:t>titrated</a:t>
            </a:r>
            <a:r>
              <a:rPr lang="uk-UA" sz="1600" dirty="0" smtClean="0"/>
              <a:t> </a:t>
            </a:r>
            <a:r>
              <a:rPr lang="uk-UA" sz="1600" dirty="0" err="1" smtClean="0"/>
              <a:t>with</a:t>
            </a:r>
            <a:r>
              <a:rPr lang="uk-UA" sz="1600" dirty="0" smtClean="0"/>
              <a:t> a </a:t>
            </a:r>
            <a:r>
              <a:rPr lang="uk-UA" sz="1600" dirty="0" err="1" smtClean="0"/>
              <a:t>solution</a:t>
            </a:r>
            <a:r>
              <a:rPr lang="uk-UA" sz="1600" dirty="0" smtClean="0"/>
              <a:t> </a:t>
            </a:r>
            <a:r>
              <a:rPr lang="uk-UA" sz="1600" dirty="0" err="1" smtClean="0"/>
              <a:t>of</a:t>
            </a:r>
            <a:r>
              <a:rPr lang="uk-UA" sz="1600" dirty="0" smtClean="0"/>
              <a:t> </a:t>
            </a:r>
            <a:r>
              <a:rPr lang="uk-UA" sz="1600" dirty="0" err="1" smtClean="0"/>
              <a:t>sodium</a:t>
            </a:r>
            <a:r>
              <a:rPr lang="uk-UA" sz="1600" dirty="0" smtClean="0"/>
              <a:t> </a:t>
            </a:r>
            <a:r>
              <a:rPr lang="uk-UA" sz="1600" dirty="0" err="1" smtClean="0"/>
              <a:t>hydroxide</a:t>
            </a:r>
            <a:r>
              <a:rPr lang="uk-UA" sz="1600" dirty="0" smtClean="0"/>
              <a:t> (</a:t>
            </a:r>
            <a:r>
              <a:rPr lang="uk-UA" sz="1600" dirty="0" err="1" smtClean="0"/>
              <a:t>indicator</a:t>
            </a:r>
            <a:r>
              <a:rPr lang="uk-UA" sz="1600" dirty="0" smtClean="0"/>
              <a:t> - </a:t>
            </a:r>
            <a:r>
              <a:rPr lang="uk-UA" sz="1600" dirty="0" err="1" smtClean="0"/>
              <a:t>phenolphthalein</a:t>
            </a:r>
            <a:r>
              <a:rPr lang="uk-UA" sz="1600" dirty="0" smtClean="0"/>
              <a:t>).</a:t>
            </a:r>
          </a:p>
          <a:p>
            <a:r>
              <a:rPr lang="uk-UA" sz="1600" b="1" dirty="0" err="1" smtClean="0"/>
              <a:t>Storage</a:t>
            </a:r>
            <a:r>
              <a:rPr lang="uk-UA" sz="1600" b="1" dirty="0" smtClean="0"/>
              <a:t>. </a:t>
            </a:r>
            <a:r>
              <a:rPr lang="en-US" sz="1600" dirty="0" smtClean="0"/>
              <a:t>In a well-sealed container. </a:t>
            </a:r>
            <a:endParaRPr lang="uk-UA" sz="1600" dirty="0" smtClean="0"/>
          </a:p>
          <a:p>
            <a:r>
              <a:rPr lang="uk-UA" sz="1600" b="1" dirty="0" err="1" smtClean="0"/>
              <a:t>Application</a:t>
            </a:r>
            <a:r>
              <a:rPr lang="uk-UA" sz="1600" b="1" dirty="0" smtClean="0"/>
              <a:t>.</a:t>
            </a:r>
            <a:r>
              <a:rPr lang="uk-UA" sz="1600" dirty="0" smtClean="0"/>
              <a:t> </a:t>
            </a:r>
            <a:r>
              <a:rPr lang="uk-UA" sz="1600" dirty="0" err="1" smtClean="0"/>
              <a:t>Together</a:t>
            </a:r>
            <a:r>
              <a:rPr lang="uk-UA" sz="1600" dirty="0" smtClean="0"/>
              <a:t> </a:t>
            </a:r>
            <a:r>
              <a:rPr lang="uk-UA" sz="1600" dirty="0" err="1" smtClean="0"/>
              <a:t>with</a:t>
            </a:r>
            <a:r>
              <a:rPr lang="uk-UA" sz="1600" dirty="0" smtClean="0"/>
              <a:t> </a:t>
            </a:r>
            <a:r>
              <a:rPr lang="uk-UA" sz="1600" dirty="0" err="1" smtClean="0"/>
              <a:t>diuretics</a:t>
            </a:r>
            <a:r>
              <a:rPr lang="uk-UA" sz="1600" dirty="0" smtClean="0"/>
              <a:t> </a:t>
            </a:r>
            <a:r>
              <a:rPr lang="uk-UA" sz="1600" dirty="0" err="1" smtClean="0"/>
              <a:t>that</a:t>
            </a:r>
            <a:r>
              <a:rPr lang="uk-UA" sz="1600" dirty="0" smtClean="0"/>
              <a:t> </a:t>
            </a:r>
            <a:r>
              <a:rPr lang="uk-UA" sz="1600" dirty="0" err="1" smtClean="0"/>
              <a:t>cause</a:t>
            </a:r>
            <a:r>
              <a:rPr lang="uk-UA" sz="1600" dirty="0" smtClean="0"/>
              <a:t> </a:t>
            </a:r>
            <a:r>
              <a:rPr lang="uk-UA" sz="1600" dirty="0" err="1" smtClean="0"/>
              <a:t>alkalosis</a:t>
            </a:r>
            <a:r>
              <a:rPr lang="uk-UA" sz="1600" dirty="0" smtClean="0"/>
              <a:t>, </a:t>
            </a:r>
          </a:p>
          <a:p>
            <a:r>
              <a:rPr lang="uk-UA" sz="1600" dirty="0" smtClean="0"/>
              <a:t> </a:t>
            </a:r>
            <a:r>
              <a:rPr lang="uk-UA" sz="1600" dirty="0" err="1" smtClean="0"/>
              <a:t>as</a:t>
            </a:r>
            <a:r>
              <a:rPr lang="uk-UA" sz="1600" dirty="0" smtClean="0"/>
              <a:t> </a:t>
            </a:r>
            <a:r>
              <a:rPr lang="uk-UA" sz="1600" dirty="0" err="1" smtClean="0"/>
              <a:t>well</a:t>
            </a:r>
            <a:r>
              <a:rPr lang="uk-UA" sz="1600" dirty="0" smtClean="0"/>
              <a:t> </a:t>
            </a:r>
            <a:r>
              <a:rPr lang="uk-UA" sz="1600" dirty="0" err="1" smtClean="0"/>
              <a:t>as</a:t>
            </a:r>
            <a:r>
              <a:rPr lang="uk-UA" sz="1600" dirty="0" smtClean="0"/>
              <a:t> </a:t>
            </a:r>
            <a:r>
              <a:rPr lang="uk-UA" sz="1600" dirty="0" err="1" smtClean="0"/>
              <a:t>expectorant</a:t>
            </a:r>
            <a:r>
              <a:rPr lang="uk-UA" sz="1600" dirty="0" smtClean="0"/>
              <a:t> </a:t>
            </a:r>
            <a:r>
              <a:rPr lang="uk-UA" sz="1600" dirty="0" err="1" smtClean="0"/>
              <a:t>for</a:t>
            </a:r>
            <a:r>
              <a:rPr lang="uk-UA" sz="1600" dirty="0" smtClean="0"/>
              <a:t> </a:t>
            </a:r>
            <a:r>
              <a:rPr lang="uk-UA" sz="1600" dirty="0" err="1" smtClean="0"/>
              <a:t>pneumonia</a:t>
            </a:r>
            <a:r>
              <a:rPr lang="uk-UA" sz="1600" dirty="0" smtClean="0"/>
              <a:t>, </a:t>
            </a:r>
            <a:r>
              <a:rPr lang="uk-UA" sz="1600" dirty="0" err="1" smtClean="0"/>
              <a:t>bronchitis</a:t>
            </a:r>
            <a:r>
              <a:rPr lang="uk-UA" sz="1600" dirty="0" smtClean="0"/>
              <a:t>, </a:t>
            </a:r>
            <a:r>
              <a:rPr lang="uk-UA" sz="1600" dirty="0" err="1" smtClean="0"/>
              <a:t>etc</a:t>
            </a:r>
            <a:r>
              <a:rPr lang="uk-UA" sz="1600" dirty="0" smtClean="0"/>
              <a:t>. </a:t>
            </a:r>
          </a:p>
          <a:p>
            <a:endParaRPr lang="uk-UA" sz="1600" dirty="0"/>
          </a:p>
        </p:txBody>
      </p:sp>
      <p:pic>
        <p:nvPicPr>
          <p:cNvPr id="4" name="Рисунок 3"/>
          <p:cNvPicPr/>
          <p:nvPr/>
        </p:nvPicPr>
        <p:blipFill>
          <a:blip r:embed="rId2" cstate="print"/>
          <a:srcRect/>
          <a:stretch>
            <a:fillRect/>
          </a:stretch>
        </p:blipFill>
        <p:spPr bwMode="auto">
          <a:xfrm>
            <a:off x="3203848" y="3861048"/>
            <a:ext cx="5543550" cy="895350"/>
          </a:xfrm>
          <a:prstGeom prst="rect">
            <a:avLst/>
          </a:prstGeom>
          <a:solidFill>
            <a:srgbClr val="FFFFFF"/>
          </a:solid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8892480" cy="4786611"/>
          </a:xfrm>
        </p:spPr>
        <p:txBody>
          <a:bodyPr/>
          <a:lstStyle/>
          <a:p>
            <a:pPr algn="ctr">
              <a:buNone/>
            </a:pPr>
            <a:r>
              <a:rPr lang="uk-UA" sz="1800" b="1" dirty="0" err="1" smtClean="0"/>
              <a:t>Aminophylline</a:t>
            </a:r>
            <a:endParaRPr lang="uk-UA" sz="1800" dirty="0" smtClean="0"/>
          </a:p>
          <a:p>
            <a:pPr>
              <a:buNone/>
            </a:pPr>
            <a:endParaRPr lang="uk-UA" sz="1800" b="1" dirty="0" smtClean="0"/>
          </a:p>
          <a:p>
            <a:endParaRPr lang="uk-UA" sz="1800" b="1" dirty="0" smtClean="0"/>
          </a:p>
          <a:p>
            <a:endParaRPr lang="uk-UA" sz="1800" dirty="0" smtClean="0"/>
          </a:p>
          <a:p>
            <a:pPr>
              <a:buNone/>
            </a:pPr>
            <a:endParaRPr lang="uk-UA" sz="1800" b="1" dirty="0" smtClean="0"/>
          </a:p>
          <a:p>
            <a:pPr>
              <a:buNone/>
            </a:pPr>
            <a:r>
              <a:rPr lang="uk-UA" sz="1800" b="1" dirty="0" err="1" smtClean="0"/>
              <a:t>Mechanism</a:t>
            </a:r>
            <a:r>
              <a:rPr lang="uk-UA" sz="1800" b="1" dirty="0" smtClean="0"/>
              <a:t> </a:t>
            </a:r>
            <a:r>
              <a:rPr lang="uk-UA" sz="1800" b="1" dirty="0" err="1" smtClean="0"/>
              <a:t>of</a:t>
            </a:r>
            <a:r>
              <a:rPr lang="uk-UA" sz="1800" b="1" dirty="0" smtClean="0"/>
              <a:t> </a:t>
            </a:r>
            <a:r>
              <a:rPr lang="uk-UA" sz="1800" b="1" dirty="0" err="1" smtClean="0"/>
              <a:t>action</a:t>
            </a:r>
            <a:r>
              <a:rPr lang="uk-UA" sz="1800" b="1" dirty="0" smtClean="0"/>
              <a:t>.</a:t>
            </a:r>
            <a:r>
              <a:rPr lang="uk-UA" sz="1800" dirty="0" smtClean="0"/>
              <a:t> </a:t>
            </a:r>
            <a:r>
              <a:rPr lang="uk-UA" sz="1800" dirty="0" err="1" smtClean="0"/>
              <a:t>Due</a:t>
            </a:r>
            <a:r>
              <a:rPr lang="uk-UA" sz="1800" dirty="0" smtClean="0"/>
              <a:t> </a:t>
            </a:r>
            <a:r>
              <a:rPr lang="uk-UA" sz="1800" dirty="0" err="1" smtClean="0"/>
              <a:t>to</a:t>
            </a:r>
            <a:r>
              <a:rPr lang="uk-UA" sz="1800" dirty="0" smtClean="0"/>
              <a:t> </a:t>
            </a:r>
            <a:r>
              <a:rPr lang="uk-UA" sz="1800" dirty="0" err="1" smtClean="0"/>
              <a:t>the</a:t>
            </a:r>
            <a:r>
              <a:rPr lang="uk-UA" sz="1800" dirty="0" smtClean="0"/>
              <a:t> </a:t>
            </a:r>
            <a:r>
              <a:rPr lang="uk-UA" sz="1800" dirty="0" err="1" smtClean="0"/>
              <a:t>ability</a:t>
            </a:r>
            <a:r>
              <a:rPr lang="uk-UA" sz="1800" dirty="0" smtClean="0"/>
              <a:t> </a:t>
            </a:r>
            <a:r>
              <a:rPr lang="uk-UA" sz="1800" dirty="0" err="1" smtClean="0"/>
              <a:t>of</a:t>
            </a:r>
            <a:r>
              <a:rPr lang="uk-UA" sz="1800" dirty="0" smtClean="0"/>
              <a:t> </a:t>
            </a:r>
            <a:r>
              <a:rPr lang="uk-UA" sz="1800" dirty="0" err="1" smtClean="0"/>
              <a:t>aminophylline</a:t>
            </a:r>
            <a:r>
              <a:rPr lang="uk-UA" sz="1800" dirty="0" smtClean="0"/>
              <a:t> </a:t>
            </a:r>
            <a:r>
              <a:rPr lang="uk-UA" sz="1800" dirty="0" err="1" smtClean="0"/>
              <a:t>to</a:t>
            </a:r>
            <a:r>
              <a:rPr lang="uk-UA" sz="1800" dirty="0" smtClean="0"/>
              <a:t> </a:t>
            </a:r>
            <a:r>
              <a:rPr lang="uk-UA" sz="1800" dirty="0" err="1" smtClean="0"/>
              <a:t>block</a:t>
            </a:r>
            <a:r>
              <a:rPr lang="uk-UA" sz="1800" dirty="0" smtClean="0"/>
              <a:t> </a:t>
            </a:r>
            <a:r>
              <a:rPr lang="uk-UA" sz="1800" dirty="0" err="1" smtClean="0"/>
              <a:t>adenosine</a:t>
            </a:r>
            <a:r>
              <a:rPr lang="uk-UA" sz="1800" dirty="0" smtClean="0"/>
              <a:t> </a:t>
            </a:r>
            <a:r>
              <a:rPr lang="uk-UA" sz="1800" dirty="0" err="1" smtClean="0"/>
              <a:t>receptors</a:t>
            </a:r>
            <a:r>
              <a:rPr lang="uk-UA" sz="1800" dirty="0" smtClean="0"/>
              <a:t>, </a:t>
            </a:r>
            <a:r>
              <a:rPr lang="uk-UA" sz="1800" dirty="0" err="1" smtClean="0"/>
              <a:t>nonselectively</a:t>
            </a:r>
            <a:r>
              <a:rPr lang="uk-UA" sz="1800" dirty="0" smtClean="0"/>
              <a:t> </a:t>
            </a:r>
            <a:r>
              <a:rPr lang="uk-UA" sz="1800" dirty="0" err="1" smtClean="0"/>
              <a:t>inhibit</a:t>
            </a:r>
            <a:r>
              <a:rPr lang="uk-UA" sz="1800" dirty="0" smtClean="0"/>
              <a:t> </a:t>
            </a:r>
            <a:r>
              <a:rPr lang="uk-UA" sz="1800" dirty="0" err="1" smtClean="0"/>
              <a:t>the</a:t>
            </a:r>
            <a:r>
              <a:rPr lang="uk-UA" sz="1800" dirty="0" smtClean="0"/>
              <a:t> </a:t>
            </a:r>
            <a:r>
              <a:rPr lang="uk-UA" sz="1800" dirty="0" err="1" smtClean="0"/>
              <a:t>enzyme</a:t>
            </a:r>
            <a:r>
              <a:rPr lang="uk-UA" sz="1800" dirty="0" smtClean="0"/>
              <a:t> </a:t>
            </a:r>
            <a:r>
              <a:rPr lang="uk-UA" sz="1800" dirty="0" err="1" smtClean="0"/>
              <a:t>phosphodiesterase</a:t>
            </a:r>
            <a:r>
              <a:rPr lang="uk-UA" sz="1800" dirty="0" smtClean="0"/>
              <a:t> </a:t>
            </a:r>
            <a:r>
              <a:rPr lang="uk-UA" sz="1800" dirty="0" err="1" smtClean="0"/>
              <a:t>and</a:t>
            </a:r>
            <a:r>
              <a:rPr lang="uk-UA" sz="1800" dirty="0" smtClean="0"/>
              <a:t> </a:t>
            </a:r>
            <a:r>
              <a:rPr lang="uk-UA" sz="1800" dirty="0" err="1" smtClean="0"/>
              <a:t>thus</a:t>
            </a:r>
            <a:r>
              <a:rPr lang="uk-UA" sz="1800" dirty="0" smtClean="0"/>
              <a:t> </a:t>
            </a:r>
            <a:r>
              <a:rPr lang="uk-UA" sz="1800" dirty="0" err="1" smtClean="0"/>
              <a:t>increase</a:t>
            </a:r>
            <a:r>
              <a:rPr lang="uk-UA" sz="1800" dirty="0" smtClean="0"/>
              <a:t> </a:t>
            </a:r>
            <a:r>
              <a:rPr lang="uk-UA" sz="1800" dirty="0" err="1" smtClean="0"/>
              <a:t>the</a:t>
            </a:r>
            <a:r>
              <a:rPr lang="uk-UA" sz="1800" dirty="0" smtClean="0"/>
              <a:t> </a:t>
            </a:r>
            <a:r>
              <a:rPr lang="uk-UA" sz="1800" dirty="0" err="1" smtClean="0"/>
              <a:t>concentration</a:t>
            </a:r>
            <a:r>
              <a:rPr lang="uk-UA" sz="1800" dirty="0" smtClean="0"/>
              <a:t> </a:t>
            </a:r>
            <a:r>
              <a:rPr lang="uk-UA" sz="1800" dirty="0" err="1" smtClean="0"/>
              <a:t>of</a:t>
            </a:r>
            <a:r>
              <a:rPr lang="uk-UA" sz="1800" dirty="0" smtClean="0"/>
              <a:t> </a:t>
            </a:r>
            <a:r>
              <a:rPr lang="uk-UA" sz="1800" dirty="0" err="1" smtClean="0"/>
              <a:t>cyclic</a:t>
            </a:r>
            <a:r>
              <a:rPr lang="uk-UA" sz="1800" dirty="0" smtClean="0"/>
              <a:t> 3 ', 5'-adenosine </a:t>
            </a:r>
            <a:r>
              <a:rPr lang="uk-UA" sz="1800" dirty="0" err="1" smtClean="0"/>
              <a:t>monophosphate</a:t>
            </a:r>
            <a:r>
              <a:rPr lang="uk-UA" sz="1800" dirty="0" smtClean="0"/>
              <a:t> (</a:t>
            </a:r>
            <a:r>
              <a:rPr lang="uk-UA" sz="1800" dirty="0" err="1" smtClean="0"/>
              <a:t>cAMP</a:t>
            </a:r>
            <a:r>
              <a:rPr lang="uk-UA" sz="1800" dirty="0" smtClean="0"/>
              <a:t>) </a:t>
            </a:r>
            <a:r>
              <a:rPr lang="uk-UA" sz="1800" dirty="0" err="1" smtClean="0"/>
              <a:t>in</a:t>
            </a:r>
            <a:r>
              <a:rPr lang="uk-UA" sz="1800" dirty="0" smtClean="0"/>
              <a:t> </a:t>
            </a:r>
            <a:r>
              <a:rPr lang="uk-UA" sz="1800" dirty="0" err="1" smtClean="0"/>
              <a:t>tissues</a:t>
            </a:r>
            <a:r>
              <a:rPr lang="uk-UA" sz="1800" dirty="0" smtClean="0"/>
              <a:t>, </a:t>
            </a:r>
            <a:r>
              <a:rPr lang="uk-UA" sz="1800" dirty="0" err="1" smtClean="0"/>
              <a:t>inhibit</a:t>
            </a:r>
            <a:r>
              <a:rPr lang="uk-UA" sz="1800" dirty="0" smtClean="0"/>
              <a:t> </a:t>
            </a:r>
            <a:r>
              <a:rPr lang="uk-UA" sz="1800" dirty="0" err="1" smtClean="0"/>
              <a:t>the</a:t>
            </a:r>
            <a:r>
              <a:rPr lang="uk-UA" sz="1800" dirty="0" smtClean="0"/>
              <a:t> </a:t>
            </a:r>
            <a:r>
              <a:rPr lang="uk-UA" sz="1800" dirty="0" err="1" smtClean="0"/>
              <a:t>transport</a:t>
            </a:r>
            <a:r>
              <a:rPr lang="uk-UA" sz="1800" dirty="0" smtClean="0"/>
              <a:t> </a:t>
            </a:r>
            <a:r>
              <a:rPr lang="uk-UA" sz="1800" dirty="0" err="1" smtClean="0"/>
              <a:t>of</a:t>
            </a:r>
            <a:r>
              <a:rPr lang="uk-UA" sz="1800" dirty="0" smtClean="0"/>
              <a:t> </a:t>
            </a:r>
            <a:r>
              <a:rPr lang="uk-UA" sz="1800" dirty="0" err="1" smtClean="0"/>
              <a:t>calcium</a:t>
            </a:r>
            <a:r>
              <a:rPr lang="uk-UA" sz="1800" dirty="0" smtClean="0"/>
              <a:t> </a:t>
            </a:r>
            <a:r>
              <a:rPr lang="uk-UA" sz="1800" dirty="0" err="1" smtClean="0"/>
              <a:t>ions</a:t>
            </a:r>
            <a:r>
              <a:rPr lang="uk-UA" sz="1800" dirty="0" smtClean="0"/>
              <a:t> </a:t>
            </a:r>
            <a:r>
              <a:rPr lang="uk-UA" sz="1800" dirty="0" err="1" smtClean="0"/>
              <a:t>through</a:t>
            </a:r>
            <a:r>
              <a:rPr lang="uk-UA" sz="1800" dirty="0" smtClean="0"/>
              <a:t> "</a:t>
            </a:r>
            <a:r>
              <a:rPr lang="uk-UA" sz="1800" dirty="0" err="1" smtClean="0"/>
              <a:t>slow</a:t>
            </a:r>
            <a:r>
              <a:rPr lang="uk-UA" sz="1800" dirty="0" smtClean="0"/>
              <a:t>" </a:t>
            </a:r>
            <a:r>
              <a:rPr lang="uk-UA" sz="1800" dirty="0" err="1" smtClean="0"/>
              <a:t>channels</a:t>
            </a:r>
            <a:r>
              <a:rPr lang="uk-UA" sz="1800" dirty="0" smtClean="0"/>
              <a:t> </a:t>
            </a:r>
            <a:r>
              <a:rPr lang="uk-UA" sz="1800" dirty="0" err="1" smtClean="0"/>
              <a:t>of</a:t>
            </a:r>
            <a:r>
              <a:rPr lang="uk-UA" sz="1800" dirty="0" smtClean="0"/>
              <a:t> </a:t>
            </a:r>
            <a:r>
              <a:rPr lang="uk-UA" sz="1800" dirty="0" err="1" smtClean="0"/>
              <a:t>its</a:t>
            </a:r>
            <a:r>
              <a:rPr lang="uk-UA" sz="1800" dirty="0" smtClean="0"/>
              <a:t> </a:t>
            </a:r>
            <a:r>
              <a:rPr lang="uk-UA" sz="1800" dirty="0" err="1" smtClean="0"/>
              <a:t>intracellular</a:t>
            </a:r>
            <a:r>
              <a:rPr lang="uk-UA" sz="1800" dirty="0" smtClean="0"/>
              <a:t> </a:t>
            </a:r>
            <a:r>
              <a:rPr lang="uk-UA" sz="1800" dirty="0" err="1" smtClean="0"/>
              <a:t>cell</a:t>
            </a:r>
            <a:r>
              <a:rPr lang="uk-UA" sz="1800" dirty="0" smtClean="0"/>
              <a:t> </a:t>
            </a:r>
            <a:r>
              <a:rPr lang="uk-UA" sz="1800" dirty="0" err="1" smtClean="0"/>
              <a:t>membranes</a:t>
            </a:r>
            <a:r>
              <a:rPr lang="uk-UA" sz="1800" dirty="0" smtClean="0"/>
              <a:t>.</a:t>
            </a:r>
          </a:p>
          <a:p>
            <a:r>
              <a:rPr lang="uk-UA" sz="1800" b="1" dirty="0" err="1" smtClean="0"/>
              <a:t>Properties.</a:t>
            </a:r>
            <a:r>
              <a:rPr lang="uk-UA" sz="1800" dirty="0" err="1" smtClean="0"/>
              <a:t>White</a:t>
            </a:r>
            <a:r>
              <a:rPr lang="uk-UA" sz="1800" dirty="0" smtClean="0"/>
              <a:t>, </a:t>
            </a:r>
            <a:r>
              <a:rPr lang="uk-UA" sz="1800" dirty="0" err="1" smtClean="0"/>
              <a:t>sometimes</a:t>
            </a:r>
            <a:r>
              <a:rPr lang="uk-UA" sz="1800" dirty="0" smtClean="0"/>
              <a:t> </a:t>
            </a:r>
            <a:r>
              <a:rPr lang="uk-UA" sz="1800" dirty="0" err="1" smtClean="0"/>
              <a:t>with</a:t>
            </a:r>
            <a:r>
              <a:rPr lang="uk-UA" sz="1800" dirty="0" smtClean="0"/>
              <a:t> a </a:t>
            </a:r>
            <a:r>
              <a:rPr lang="uk-UA" sz="1800" dirty="0" err="1" smtClean="0"/>
              <a:t>yellowish</a:t>
            </a:r>
            <a:r>
              <a:rPr lang="uk-UA" sz="1800" dirty="0" smtClean="0"/>
              <a:t> </a:t>
            </a:r>
            <a:r>
              <a:rPr lang="uk-UA" sz="1800" dirty="0" err="1" smtClean="0"/>
              <a:t>tinge</a:t>
            </a:r>
            <a:r>
              <a:rPr lang="uk-UA" sz="1800" dirty="0" smtClean="0"/>
              <a:t> </a:t>
            </a:r>
            <a:r>
              <a:rPr lang="uk-UA" sz="1800" dirty="0" err="1" smtClean="0"/>
              <a:t>crystalline</a:t>
            </a:r>
            <a:r>
              <a:rPr lang="uk-UA" sz="1800" dirty="0" smtClean="0"/>
              <a:t> </a:t>
            </a:r>
            <a:r>
              <a:rPr lang="uk-UA" sz="1800" dirty="0" err="1" smtClean="0"/>
              <a:t>powder</a:t>
            </a:r>
            <a:r>
              <a:rPr lang="uk-UA" sz="1800" dirty="0" smtClean="0"/>
              <a:t> </a:t>
            </a:r>
            <a:r>
              <a:rPr lang="uk-UA" sz="1800" dirty="0" err="1" smtClean="0"/>
              <a:t>with</a:t>
            </a:r>
            <a:r>
              <a:rPr lang="uk-UA" sz="1800" dirty="0" smtClean="0"/>
              <a:t> a </a:t>
            </a:r>
            <a:r>
              <a:rPr lang="uk-UA" sz="1800" dirty="0" err="1" smtClean="0"/>
              <a:t>faint</a:t>
            </a:r>
            <a:r>
              <a:rPr lang="uk-UA" sz="1800" dirty="0" smtClean="0"/>
              <a:t> </a:t>
            </a:r>
            <a:r>
              <a:rPr lang="uk-UA" sz="1800" dirty="0" err="1" smtClean="0"/>
              <a:t>ammonia</a:t>
            </a:r>
            <a:r>
              <a:rPr lang="uk-UA" sz="1800" dirty="0" smtClean="0"/>
              <a:t> </a:t>
            </a:r>
            <a:r>
              <a:rPr lang="uk-UA" sz="1800" dirty="0" err="1" smtClean="0"/>
              <a:t>odor</a:t>
            </a:r>
            <a:r>
              <a:rPr lang="uk-UA" sz="1800" dirty="0" smtClean="0"/>
              <a:t>. </a:t>
            </a:r>
            <a:r>
              <a:rPr lang="uk-UA" sz="1800" dirty="0" err="1" smtClean="0"/>
              <a:t>Absorbs</a:t>
            </a:r>
            <a:r>
              <a:rPr lang="uk-UA" sz="1800" dirty="0" smtClean="0"/>
              <a:t> </a:t>
            </a:r>
            <a:r>
              <a:rPr lang="uk-UA" sz="1800" dirty="0" err="1" smtClean="0"/>
              <a:t>carbon</a:t>
            </a:r>
            <a:r>
              <a:rPr lang="uk-UA" sz="1800" dirty="0" smtClean="0"/>
              <a:t> </a:t>
            </a:r>
            <a:r>
              <a:rPr lang="uk-UA" sz="1800" dirty="0" err="1" smtClean="0"/>
              <a:t>dioxide</a:t>
            </a:r>
            <a:r>
              <a:rPr lang="uk-UA" sz="1800" dirty="0" smtClean="0"/>
              <a:t> </a:t>
            </a:r>
            <a:r>
              <a:rPr lang="uk-UA" sz="1800" dirty="0" err="1" smtClean="0"/>
              <a:t>in</a:t>
            </a:r>
            <a:r>
              <a:rPr lang="uk-UA" sz="1800" dirty="0" smtClean="0"/>
              <a:t> </a:t>
            </a:r>
            <a:r>
              <a:rPr lang="uk-UA" sz="1800" dirty="0" err="1" smtClean="0"/>
              <a:t>the</a:t>
            </a:r>
            <a:r>
              <a:rPr lang="uk-UA" sz="1800" dirty="0" smtClean="0"/>
              <a:t> </a:t>
            </a:r>
            <a:r>
              <a:rPr lang="uk-UA" sz="1800" dirty="0" err="1" smtClean="0"/>
              <a:t>air</a:t>
            </a:r>
            <a:r>
              <a:rPr lang="uk-UA" sz="1800" dirty="0" smtClean="0"/>
              <a:t>, </a:t>
            </a:r>
            <a:r>
              <a:rPr lang="uk-UA" sz="1800" dirty="0" err="1" smtClean="0"/>
              <a:t>while</a:t>
            </a:r>
            <a:r>
              <a:rPr lang="uk-UA" sz="1800" dirty="0" smtClean="0"/>
              <a:t> </a:t>
            </a:r>
            <a:r>
              <a:rPr lang="uk-UA" sz="1800" dirty="0" err="1" smtClean="0"/>
              <a:t>reducing</a:t>
            </a:r>
            <a:r>
              <a:rPr lang="uk-UA" sz="1800" dirty="0" smtClean="0"/>
              <a:t> </a:t>
            </a:r>
            <a:r>
              <a:rPr lang="uk-UA" sz="1800" dirty="0" err="1" smtClean="0"/>
              <a:t>its</a:t>
            </a:r>
            <a:r>
              <a:rPr lang="uk-UA" sz="1800" dirty="0" smtClean="0"/>
              <a:t> </a:t>
            </a:r>
            <a:r>
              <a:rPr lang="uk-UA" sz="1800" dirty="0" err="1" smtClean="0"/>
              <a:t>solubility</a:t>
            </a:r>
            <a:r>
              <a:rPr lang="uk-UA" sz="1800" dirty="0" smtClean="0"/>
              <a:t>. </a:t>
            </a:r>
            <a:r>
              <a:rPr lang="uk-UA" sz="1800" dirty="0" err="1" smtClean="0"/>
              <a:t>Soluble</a:t>
            </a:r>
            <a:r>
              <a:rPr lang="uk-UA" sz="1800" dirty="0" smtClean="0"/>
              <a:t> </a:t>
            </a:r>
            <a:r>
              <a:rPr lang="uk-UA" sz="1800" dirty="0" err="1" smtClean="0"/>
              <a:t>in</a:t>
            </a:r>
            <a:r>
              <a:rPr lang="uk-UA" sz="1800" dirty="0" smtClean="0"/>
              <a:t> </a:t>
            </a:r>
            <a:r>
              <a:rPr lang="uk-UA" sz="1800" dirty="0" err="1" smtClean="0"/>
              <a:t>water</a:t>
            </a:r>
            <a:r>
              <a:rPr lang="uk-UA" sz="1800" dirty="0" smtClean="0"/>
              <a:t>, </a:t>
            </a:r>
            <a:r>
              <a:rPr lang="uk-UA" sz="1800" dirty="0" err="1" smtClean="0"/>
              <a:t>aqueous</a:t>
            </a:r>
            <a:r>
              <a:rPr lang="uk-UA" sz="1800" dirty="0" smtClean="0"/>
              <a:t> </a:t>
            </a:r>
            <a:r>
              <a:rPr lang="uk-UA" sz="1800" dirty="0" err="1" smtClean="0"/>
              <a:t>solutions</a:t>
            </a:r>
            <a:r>
              <a:rPr lang="uk-UA" sz="1800" dirty="0" smtClean="0"/>
              <a:t> </a:t>
            </a:r>
            <a:r>
              <a:rPr lang="uk-UA" sz="1800" dirty="0" err="1" smtClean="0"/>
              <a:t>have</a:t>
            </a:r>
            <a:r>
              <a:rPr lang="uk-UA" sz="1800" dirty="0" smtClean="0"/>
              <a:t> </a:t>
            </a:r>
            <a:r>
              <a:rPr lang="uk-UA" sz="1800" dirty="0" err="1" smtClean="0"/>
              <a:t>an</a:t>
            </a:r>
            <a:r>
              <a:rPr lang="uk-UA" sz="1800" dirty="0" smtClean="0"/>
              <a:t> </a:t>
            </a:r>
            <a:r>
              <a:rPr lang="uk-UA" sz="1800" dirty="0" err="1" smtClean="0"/>
              <a:t>alkaline</a:t>
            </a:r>
            <a:r>
              <a:rPr lang="uk-UA" sz="1800" dirty="0" smtClean="0"/>
              <a:t> </a:t>
            </a:r>
            <a:r>
              <a:rPr lang="uk-UA" sz="1800" dirty="0" err="1" smtClean="0"/>
              <a:t>reaction</a:t>
            </a:r>
            <a:r>
              <a:rPr lang="uk-UA" sz="1800" dirty="0" smtClean="0"/>
              <a:t>.</a:t>
            </a:r>
          </a:p>
          <a:p>
            <a:r>
              <a:rPr lang="uk-UA" sz="1800" b="1" dirty="0" err="1" smtClean="0"/>
              <a:t>Identification</a:t>
            </a:r>
            <a:r>
              <a:rPr lang="uk-UA" sz="1800" b="1" dirty="0" smtClean="0"/>
              <a:t>.</a:t>
            </a:r>
            <a:endParaRPr lang="uk-UA" sz="1800" dirty="0" smtClean="0"/>
          </a:p>
          <a:p>
            <a:pPr lvl="0"/>
            <a:r>
              <a:rPr lang="uk-UA" sz="1800" dirty="0" err="1" smtClean="0"/>
              <a:t>Murexide</a:t>
            </a:r>
            <a:r>
              <a:rPr lang="uk-UA" sz="1800" dirty="0" smtClean="0"/>
              <a:t> </a:t>
            </a:r>
            <a:r>
              <a:rPr lang="uk-UA" sz="1800" dirty="0" err="1" smtClean="0"/>
              <a:t>test</a:t>
            </a:r>
            <a:r>
              <a:rPr lang="uk-UA" sz="1800" dirty="0" smtClean="0"/>
              <a:t> - purple-red </a:t>
            </a:r>
            <a:r>
              <a:rPr lang="uk-UA" sz="1800" dirty="0" err="1" smtClean="0"/>
              <a:t>color</a:t>
            </a:r>
            <a:r>
              <a:rPr lang="uk-UA" sz="1800" dirty="0" smtClean="0"/>
              <a:t>: </a:t>
            </a:r>
          </a:p>
          <a:p>
            <a:endParaRPr lang="uk-UA" sz="1800" dirty="0" smtClean="0"/>
          </a:p>
          <a:p>
            <a:endParaRPr lang="uk-UA" sz="1800" dirty="0"/>
          </a:p>
        </p:txBody>
      </p:sp>
      <p:pic>
        <p:nvPicPr>
          <p:cNvPr id="4" name="Рисунок 3"/>
          <p:cNvPicPr/>
          <p:nvPr/>
        </p:nvPicPr>
        <p:blipFill>
          <a:blip r:embed="rId2" cstate="print"/>
          <a:srcRect/>
          <a:stretch>
            <a:fillRect/>
          </a:stretch>
        </p:blipFill>
        <p:spPr bwMode="auto">
          <a:xfrm>
            <a:off x="3419872" y="404664"/>
            <a:ext cx="2304256" cy="1250826"/>
          </a:xfrm>
          <a:prstGeom prst="rect">
            <a:avLst/>
          </a:prstGeom>
          <a:solidFill>
            <a:srgbClr val="FFFFFF"/>
          </a:solidFill>
          <a:ln w="9525">
            <a:noFill/>
            <a:miter lim="800000"/>
            <a:headEnd/>
            <a:tailEnd/>
          </a:ln>
        </p:spPr>
      </p:pic>
      <p:pic>
        <p:nvPicPr>
          <p:cNvPr id="5" name="Рисунок 4"/>
          <p:cNvPicPr/>
          <p:nvPr/>
        </p:nvPicPr>
        <p:blipFill>
          <a:blip r:embed="rId3" cstate="print"/>
          <a:srcRect/>
          <a:stretch>
            <a:fillRect/>
          </a:stretch>
        </p:blipFill>
        <p:spPr bwMode="auto">
          <a:xfrm>
            <a:off x="3838575" y="4448175"/>
            <a:ext cx="5305425" cy="2409825"/>
          </a:xfrm>
          <a:prstGeom prst="rect">
            <a:avLst/>
          </a:prstGeom>
          <a:solidFill>
            <a:srgbClr val="FFFFFF"/>
          </a:solid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79512" y="260648"/>
            <a:ext cx="8964488" cy="4525963"/>
          </a:xfrm>
        </p:spPr>
        <p:txBody>
          <a:bodyPr/>
          <a:lstStyle/>
          <a:p>
            <a:pPr lvl="0"/>
            <a:r>
              <a:rPr lang="uk-UA" sz="2000" dirty="0" err="1" smtClean="0"/>
              <a:t>Ethylenediamine</a:t>
            </a:r>
            <a:r>
              <a:rPr lang="uk-UA" sz="2000" dirty="0" smtClean="0"/>
              <a:t> </a:t>
            </a:r>
            <a:r>
              <a:rPr lang="uk-UA" sz="2000" dirty="0" err="1" smtClean="0"/>
              <a:t>with</a:t>
            </a:r>
            <a:r>
              <a:rPr lang="uk-UA" sz="2000" dirty="0" smtClean="0"/>
              <a:t> a </a:t>
            </a:r>
            <a:r>
              <a:rPr lang="uk-UA" sz="2000" dirty="0" err="1" smtClean="0"/>
              <a:t>solution</a:t>
            </a:r>
            <a:r>
              <a:rPr lang="uk-UA" sz="2000" dirty="0" smtClean="0"/>
              <a:t> </a:t>
            </a:r>
            <a:r>
              <a:rPr lang="uk-UA" sz="2000" dirty="0" err="1" smtClean="0"/>
              <a:t>of</a:t>
            </a:r>
            <a:r>
              <a:rPr lang="uk-UA" sz="2000" dirty="0" smtClean="0"/>
              <a:t> CuSO4 </a:t>
            </a:r>
            <a:r>
              <a:rPr lang="uk-UA" sz="2000" dirty="0" err="1" smtClean="0"/>
              <a:t>forms</a:t>
            </a:r>
            <a:r>
              <a:rPr lang="uk-UA" sz="2000" dirty="0" smtClean="0"/>
              <a:t> a </a:t>
            </a:r>
            <a:r>
              <a:rPr lang="uk-UA" sz="2000" dirty="0" err="1" smtClean="0"/>
              <a:t>bright</a:t>
            </a:r>
            <a:r>
              <a:rPr lang="uk-UA" sz="2000" dirty="0" smtClean="0"/>
              <a:t> </a:t>
            </a:r>
            <a:r>
              <a:rPr lang="uk-UA" sz="2000" dirty="0" err="1" smtClean="0"/>
              <a:t>purple</a:t>
            </a:r>
            <a:r>
              <a:rPr lang="uk-UA" sz="2000" dirty="0" smtClean="0"/>
              <a:t> </a:t>
            </a:r>
            <a:r>
              <a:rPr lang="uk-UA" sz="2000" dirty="0" err="1" smtClean="0"/>
              <a:t>color</a:t>
            </a:r>
            <a:r>
              <a:rPr lang="uk-UA" sz="2000" dirty="0" smtClean="0"/>
              <a:t>:</a:t>
            </a:r>
          </a:p>
          <a:p>
            <a:pPr lvl="0"/>
            <a:endParaRPr lang="uk-UA" sz="2000" dirty="0" smtClean="0"/>
          </a:p>
          <a:p>
            <a:pPr lvl="0"/>
            <a:endParaRPr lang="uk-UA" sz="2000" dirty="0" smtClean="0"/>
          </a:p>
          <a:p>
            <a:pPr lvl="0"/>
            <a:endParaRPr lang="uk-UA" sz="2000" dirty="0" smtClean="0"/>
          </a:p>
          <a:p>
            <a:r>
              <a:rPr lang="uk-UA" sz="2000" b="1" dirty="0" err="1" smtClean="0"/>
              <a:t>Quantitative</a:t>
            </a:r>
            <a:r>
              <a:rPr lang="uk-UA" sz="2000" b="1" dirty="0" smtClean="0"/>
              <a:t> </a:t>
            </a:r>
            <a:r>
              <a:rPr lang="uk-UA" sz="2000" b="1" dirty="0" err="1" smtClean="0"/>
              <a:t>definition</a:t>
            </a:r>
            <a:r>
              <a:rPr lang="uk-UA" sz="2000" b="1" dirty="0" smtClean="0"/>
              <a:t>.</a:t>
            </a:r>
            <a:endParaRPr lang="uk-UA" sz="2000" dirty="0" smtClean="0"/>
          </a:p>
          <a:p>
            <a:pPr lvl="0"/>
            <a:r>
              <a:rPr lang="uk-UA" sz="2000" dirty="0" err="1" smtClean="0"/>
              <a:t>Ethylenediamine</a:t>
            </a:r>
            <a:r>
              <a:rPr lang="uk-UA" sz="2000" dirty="0" smtClean="0"/>
              <a:t> </a:t>
            </a:r>
            <a:r>
              <a:rPr lang="uk-UA" sz="2000" dirty="0" err="1" smtClean="0"/>
              <a:t>is</a:t>
            </a:r>
            <a:r>
              <a:rPr lang="uk-UA" sz="2000" dirty="0" smtClean="0"/>
              <a:t> </a:t>
            </a:r>
            <a:r>
              <a:rPr lang="uk-UA" sz="2000" dirty="0" err="1" smtClean="0"/>
              <a:t>determined</a:t>
            </a:r>
            <a:r>
              <a:rPr lang="uk-UA" sz="2000" dirty="0" smtClean="0"/>
              <a:t> </a:t>
            </a:r>
            <a:r>
              <a:rPr lang="uk-UA" sz="2000" dirty="0" err="1" smtClean="0"/>
              <a:t>acidometrically</a:t>
            </a:r>
            <a:r>
              <a:rPr lang="uk-UA" sz="2000" dirty="0" smtClean="0"/>
              <a:t>, </a:t>
            </a:r>
            <a:r>
              <a:rPr lang="uk-UA" sz="2000" dirty="0" err="1" smtClean="0"/>
              <a:t>the</a:t>
            </a:r>
            <a:r>
              <a:rPr lang="uk-UA" sz="2000" dirty="0" smtClean="0"/>
              <a:t> </a:t>
            </a:r>
            <a:r>
              <a:rPr lang="uk-UA" sz="2000" dirty="0" err="1" smtClean="0"/>
              <a:t>indicator</a:t>
            </a:r>
            <a:r>
              <a:rPr lang="uk-UA" sz="2000" dirty="0" smtClean="0"/>
              <a:t> </a:t>
            </a:r>
            <a:r>
              <a:rPr lang="uk-UA" sz="2000" dirty="0" err="1" smtClean="0"/>
              <a:t>is</a:t>
            </a:r>
            <a:r>
              <a:rPr lang="uk-UA" sz="2000" dirty="0" smtClean="0"/>
              <a:t> </a:t>
            </a:r>
            <a:r>
              <a:rPr lang="uk-UA" sz="2000" dirty="0" err="1" smtClean="0"/>
              <a:t>methyl</a:t>
            </a:r>
            <a:r>
              <a:rPr lang="uk-UA" sz="2000" dirty="0" smtClean="0"/>
              <a:t> </a:t>
            </a:r>
            <a:r>
              <a:rPr lang="uk-UA" sz="2000" dirty="0" err="1" smtClean="0"/>
              <a:t>orange</a:t>
            </a:r>
            <a:r>
              <a:rPr lang="uk-UA" sz="2000" dirty="0" smtClean="0"/>
              <a:t>, s = 1/2</a:t>
            </a:r>
            <a:r>
              <a:rPr lang="uk-UA" sz="2000" dirty="0" smtClean="0"/>
              <a:t>:</a:t>
            </a:r>
          </a:p>
          <a:p>
            <a:pPr lvl="0"/>
            <a:endParaRPr lang="uk-UA" sz="2000" dirty="0" smtClean="0"/>
          </a:p>
          <a:p>
            <a:pPr lvl="0"/>
            <a:endParaRPr lang="uk-UA" sz="2000" dirty="0" smtClean="0"/>
          </a:p>
          <a:p>
            <a:pPr lvl="0"/>
            <a:endParaRPr lang="uk-UA" sz="2000" dirty="0" smtClean="0"/>
          </a:p>
          <a:p>
            <a:pPr lvl="0"/>
            <a:r>
              <a:rPr lang="uk-UA" sz="2000" dirty="0" err="1" smtClean="0"/>
              <a:t>Aminophylline</a:t>
            </a:r>
            <a:r>
              <a:rPr lang="uk-UA" sz="2000" dirty="0" smtClean="0"/>
              <a:t> </a:t>
            </a:r>
            <a:r>
              <a:rPr lang="uk-UA" sz="2000" dirty="0" err="1" smtClean="0"/>
              <a:t>is</a:t>
            </a:r>
            <a:r>
              <a:rPr lang="uk-UA" sz="2000" dirty="0" smtClean="0"/>
              <a:t> </a:t>
            </a:r>
            <a:r>
              <a:rPr lang="uk-UA" sz="2000" dirty="0" err="1" smtClean="0"/>
              <a:t>determined</a:t>
            </a:r>
            <a:r>
              <a:rPr lang="uk-UA" sz="2000" dirty="0" smtClean="0"/>
              <a:t> </a:t>
            </a:r>
            <a:r>
              <a:rPr lang="uk-UA" sz="2000" dirty="0" err="1" smtClean="0"/>
              <a:t>by</a:t>
            </a:r>
            <a:r>
              <a:rPr lang="uk-UA" sz="2000" dirty="0" smtClean="0"/>
              <a:t> </a:t>
            </a:r>
            <a:r>
              <a:rPr lang="uk-UA" sz="2000" dirty="0" err="1" smtClean="0"/>
              <a:t>alkalimetry</a:t>
            </a:r>
            <a:r>
              <a:rPr lang="uk-UA" sz="2000" dirty="0" smtClean="0"/>
              <a:t> </a:t>
            </a:r>
            <a:r>
              <a:rPr lang="uk-UA" sz="2000" dirty="0" err="1" smtClean="0"/>
              <a:t>by</a:t>
            </a:r>
            <a:r>
              <a:rPr lang="uk-UA" sz="2000" dirty="0" smtClean="0"/>
              <a:t> </a:t>
            </a:r>
            <a:r>
              <a:rPr lang="uk-UA" sz="2000" dirty="0" err="1" smtClean="0"/>
              <a:t>substitution</a:t>
            </a:r>
            <a:r>
              <a:rPr lang="uk-UA" sz="2000" dirty="0" smtClean="0"/>
              <a:t> </a:t>
            </a:r>
            <a:r>
              <a:rPr lang="uk-UA" sz="2000" dirty="0" err="1" smtClean="0"/>
              <a:t>after</a:t>
            </a:r>
            <a:r>
              <a:rPr lang="uk-UA" sz="2000" dirty="0" smtClean="0"/>
              <a:t> </a:t>
            </a:r>
            <a:r>
              <a:rPr lang="uk-UA" sz="2000" dirty="0" err="1" smtClean="0"/>
              <a:t>drying</a:t>
            </a:r>
            <a:r>
              <a:rPr lang="uk-UA" sz="2000" dirty="0" smtClean="0"/>
              <a:t> </a:t>
            </a:r>
            <a:r>
              <a:rPr lang="uk-UA" sz="2000" dirty="0" err="1" smtClean="0"/>
              <a:t>the</a:t>
            </a:r>
            <a:r>
              <a:rPr lang="uk-UA" sz="2000" dirty="0" smtClean="0"/>
              <a:t> </a:t>
            </a:r>
            <a:r>
              <a:rPr lang="uk-UA" sz="2000" dirty="0" err="1" smtClean="0"/>
              <a:t>sample</a:t>
            </a:r>
            <a:r>
              <a:rPr lang="uk-UA" sz="2000" dirty="0" smtClean="0"/>
              <a:t> </a:t>
            </a:r>
            <a:r>
              <a:rPr lang="uk-UA" sz="2000" dirty="0" err="1" smtClean="0"/>
              <a:t>in</a:t>
            </a:r>
            <a:r>
              <a:rPr lang="uk-UA" sz="2000" dirty="0" smtClean="0"/>
              <a:t> </a:t>
            </a:r>
            <a:r>
              <a:rPr lang="uk-UA" sz="2000" dirty="0" err="1" smtClean="0"/>
              <a:t>an</a:t>
            </a:r>
            <a:r>
              <a:rPr lang="uk-UA" sz="2000" dirty="0" smtClean="0"/>
              <a:t> </a:t>
            </a:r>
            <a:r>
              <a:rPr lang="uk-UA" sz="2000" dirty="0" err="1" smtClean="0"/>
              <a:t>oven</a:t>
            </a:r>
            <a:r>
              <a:rPr lang="uk-UA" sz="2000" dirty="0" smtClean="0"/>
              <a:t> </a:t>
            </a:r>
            <a:r>
              <a:rPr lang="uk-UA" sz="2000" dirty="0" err="1" smtClean="0"/>
              <a:t>at</a:t>
            </a:r>
            <a:r>
              <a:rPr lang="uk-UA" sz="2000" dirty="0" smtClean="0"/>
              <a:t> 125-130 ° C </a:t>
            </a:r>
            <a:r>
              <a:rPr lang="uk-UA" sz="2000" dirty="0" err="1" smtClean="0"/>
              <a:t>until</a:t>
            </a:r>
            <a:r>
              <a:rPr lang="uk-UA" sz="2000" dirty="0" smtClean="0"/>
              <a:t> </a:t>
            </a:r>
            <a:r>
              <a:rPr lang="uk-UA" sz="2000" dirty="0" err="1" smtClean="0"/>
              <a:t>the</a:t>
            </a:r>
            <a:r>
              <a:rPr lang="uk-UA" sz="2000" dirty="0" smtClean="0"/>
              <a:t> </a:t>
            </a:r>
            <a:r>
              <a:rPr lang="uk-UA" sz="2000" dirty="0" err="1" smtClean="0"/>
              <a:t>smell</a:t>
            </a:r>
            <a:r>
              <a:rPr lang="uk-UA" sz="2000" dirty="0" smtClean="0"/>
              <a:t> </a:t>
            </a:r>
            <a:r>
              <a:rPr lang="uk-UA" sz="2000" dirty="0" err="1" smtClean="0"/>
              <a:t>of</a:t>
            </a:r>
            <a:r>
              <a:rPr lang="uk-UA" sz="2000" dirty="0" smtClean="0"/>
              <a:t> </a:t>
            </a:r>
            <a:r>
              <a:rPr lang="uk-UA" sz="2000" dirty="0" err="1" smtClean="0"/>
              <a:t>amines</a:t>
            </a:r>
            <a:r>
              <a:rPr lang="uk-UA" sz="2000" dirty="0" smtClean="0"/>
              <a:t> </a:t>
            </a:r>
            <a:r>
              <a:rPr lang="uk-UA" sz="2000" dirty="0" err="1" smtClean="0"/>
              <a:t>disappears</a:t>
            </a:r>
            <a:r>
              <a:rPr lang="uk-UA" sz="2000" dirty="0" smtClean="0"/>
              <a:t>, s = 1</a:t>
            </a:r>
            <a:r>
              <a:rPr lang="uk-UA" sz="2000" dirty="0" smtClean="0"/>
              <a:t>.</a:t>
            </a:r>
            <a:endParaRPr lang="uk-UA" sz="2000" dirty="0" smtClean="0"/>
          </a:p>
          <a:p>
            <a:r>
              <a:rPr lang="uk-UA" sz="2000" dirty="0" err="1" smtClean="0"/>
              <a:t>The</a:t>
            </a:r>
            <a:r>
              <a:rPr lang="uk-UA" sz="2000" dirty="0" smtClean="0"/>
              <a:t> </a:t>
            </a:r>
            <a:r>
              <a:rPr lang="uk-UA" sz="2000" dirty="0" err="1" smtClean="0"/>
              <a:t>content</a:t>
            </a:r>
            <a:r>
              <a:rPr lang="uk-UA" sz="2000" dirty="0" smtClean="0"/>
              <a:t> </a:t>
            </a:r>
            <a:r>
              <a:rPr lang="uk-UA" sz="2000" dirty="0" err="1" smtClean="0"/>
              <a:t>of</a:t>
            </a:r>
            <a:r>
              <a:rPr lang="uk-UA" sz="2000" dirty="0" smtClean="0"/>
              <a:t> </a:t>
            </a:r>
            <a:r>
              <a:rPr lang="uk-UA" sz="2000" dirty="0" err="1" smtClean="0"/>
              <a:t>anhydrous</a:t>
            </a:r>
            <a:r>
              <a:rPr lang="uk-UA" sz="2000" dirty="0" smtClean="0"/>
              <a:t> </a:t>
            </a:r>
            <a:r>
              <a:rPr lang="uk-UA" sz="2000" dirty="0" err="1" smtClean="0"/>
              <a:t>theophylline</a:t>
            </a:r>
            <a:r>
              <a:rPr lang="uk-UA" sz="2000" dirty="0" smtClean="0"/>
              <a:t> </a:t>
            </a:r>
            <a:r>
              <a:rPr lang="uk-UA" sz="2000" dirty="0" err="1" smtClean="0"/>
              <a:t>in</a:t>
            </a:r>
            <a:r>
              <a:rPr lang="uk-UA" sz="2000" dirty="0" smtClean="0"/>
              <a:t> </a:t>
            </a:r>
            <a:r>
              <a:rPr lang="uk-UA" sz="2000" dirty="0" err="1" smtClean="0"/>
              <a:t>aminophylline</a:t>
            </a:r>
            <a:r>
              <a:rPr lang="uk-UA" sz="2000" dirty="0" smtClean="0"/>
              <a:t> </a:t>
            </a:r>
            <a:r>
              <a:rPr lang="uk-UA" sz="2000" dirty="0" err="1" smtClean="0"/>
              <a:t>should</a:t>
            </a:r>
            <a:r>
              <a:rPr lang="uk-UA" sz="2000" dirty="0" smtClean="0"/>
              <a:t> </a:t>
            </a:r>
            <a:r>
              <a:rPr lang="uk-UA" sz="2000" dirty="0" err="1" smtClean="0"/>
              <a:t>be</a:t>
            </a:r>
            <a:r>
              <a:rPr lang="uk-UA" sz="2000" dirty="0" smtClean="0"/>
              <a:t> 80-85%, </a:t>
            </a:r>
            <a:r>
              <a:rPr lang="uk-UA" sz="2000" dirty="0" err="1" smtClean="0"/>
              <a:t>in</a:t>
            </a:r>
            <a:r>
              <a:rPr lang="uk-UA" sz="2000" dirty="0" smtClean="0"/>
              <a:t> </a:t>
            </a:r>
            <a:r>
              <a:rPr lang="uk-UA" sz="2000" dirty="0" err="1" smtClean="0"/>
              <a:t>aminophylline</a:t>
            </a:r>
            <a:r>
              <a:rPr lang="uk-UA" sz="2000" dirty="0" smtClean="0"/>
              <a:t> </a:t>
            </a:r>
            <a:r>
              <a:rPr lang="uk-UA" sz="2000" dirty="0" err="1" smtClean="0"/>
              <a:t>for</a:t>
            </a:r>
            <a:r>
              <a:rPr lang="uk-UA" sz="2000" dirty="0" smtClean="0"/>
              <a:t> </a:t>
            </a:r>
            <a:r>
              <a:rPr lang="uk-UA" sz="2000" dirty="0" err="1" smtClean="0"/>
              <a:t>injection</a:t>
            </a:r>
            <a:r>
              <a:rPr lang="uk-UA" sz="2000" dirty="0" smtClean="0"/>
              <a:t> - 75-82%. </a:t>
            </a:r>
          </a:p>
          <a:p>
            <a:r>
              <a:rPr lang="uk-UA" sz="2000" b="1" dirty="0" err="1" smtClean="0"/>
              <a:t>Storage</a:t>
            </a:r>
            <a:r>
              <a:rPr lang="uk-UA" sz="2000" b="1" dirty="0" smtClean="0"/>
              <a:t>.</a:t>
            </a:r>
            <a:r>
              <a:rPr lang="uk-UA" sz="2000" dirty="0" smtClean="0"/>
              <a:t> </a:t>
            </a:r>
            <a:r>
              <a:rPr lang="uk-UA" sz="2000" dirty="0" err="1" smtClean="0"/>
              <a:t>In</a:t>
            </a:r>
            <a:r>
              <a:rPr lang="uk-UA" sz="2000" dirty="0" smtClean="0"/>
              <a:t> a well-</a:t>
            </a:r>
            <a:r>
              <a:rPr lang="uk-UA" sz="2000" dirty="0" err="1" smtClean="0"/>
              <a:t>sealed</a:t>
            </a:r>
            <a:r>
              <a:rPr lang="uk-UA" sz="2000" dirty="0" smtClean="0"/>
              <a:t> </a:t>
            </a:r>
            <a:r>
              <a:rPr lang="uk-UA" sz="2000" dirty="0" err="1" smtClean="0"/>
              <a:t>container</a:t>
            </a:r>
            <a:r>
              <a:rPr lang="uk-UA" sz="2000" dirty="0" smtClean="0"/>
              <a:t> </a:t>
            </a:r>
            <a:r>
              <a:rPr lang="uk-UA" sz="2000" dirty="0" err="1" smtClean="0"/>
              <a:t>filled</a:t>
            </a:r>
            <a:r>
              <a:rPr lang="uk-UA" sz="2000" dirty="0" smtClean="0"/>
              <a:t> </a:t>
            </a:r>
            <a:r>
              <a:rPr lang="uk-UA" sz="2000" dirty="0" err="1" smtClean="0"/>
              <a:t>to</a:t>
            </a:r>
            <a:r>
              <a:rPr lang="uk-UA" sz="2000" dirty="0" smtClean="0"/>
              <a:t> </a:t>
            </a:r>
            <a:r>
              <a:rPr lang="uk-UA" sz="2000" dirty="0" err="1" smtClean="0"/>
              <a:t>the</a:t>
            </a:r>
            <a:r>
              <a:rPr lang="uk-UA" sz="2000" dirty="0" smtClean="0"/>
              <a:t> </a:t>
            </a:r>
            <a:r>
              <a:rPr lang="uk-UA" sz="2000" dirty="0" err="1" smtClean="0"/>
              <a:t>top</a:t>
            </a:r>
            <a:r>
              <a:rPr lang="uk-UA" sz="2000" dirty="0" smtClean="0"/>
              <a:t>, </a:t>
            </a:r>
            <a:r>
              <a:rPr lang="uk-UA" sz="2000" dirty="0" err="1" smtClean="0"/>
              <a:t>protecting</a:t>
            </a:r>
            <a:r>
              <a:rPr lang="uk-UA" sz="2000" dirty="0" smtClean="0"/>
              <a:t> </a:t>
            </a:r>
            <a:r>
              <a:rPr lang="uk-UA" sz="2000" dirty="0" err="1" smtClean="0"/>
              <a:t>from</a:t>
            </a:r>
            <a:r>
              <a:rPr lang="uk-UA" sz="2000" dirty="0" smtClean="0"/>
              <a:t> </a:t>
            </a:r>
            <a:r>
              <a:rPr lang="uk-UA" sz="2000" dirty="0" err="1" smtClean="0"/>
              <a:t>light</a:t>
            </a:r>
            <a:r>
              <a:rPr lang="uk-UA" sz="2000" dirty="0" smtClean="0"/>
              <a:t> </a:t>
            </a:r>
            <a:r>
              <a:rPr lang="uk-UA" sz="2000" dirty="0" err="1" smtClean="0"/>
              <a:t>and</a:t>
            </a:r>
            <a:r>
              <a:rPr lang="uk-UA" sz="2000" dirty="0" smtClean="0"/>
              <a:t> </a:t>
            </a:r>
            <a:r>
              <a:rPr lang="uk-UA" sz="2000" dirty="0" err="1" smtClean="0"/>
              <a:t>moisture</a:t>
            </a:r>
            <a:r>
              <a:rPr lang="uk-UA" sz="2000" dirty="0" smtClean="0"/>
              <a:t>.</a:t>
            </a:r>
          </a:p>
          <a:p>
            <a:r>
              <a:rPr lang="uk-UA" sz="2000" b="1" dirty="0" err="1" smtClean="0"/>
              <a:t>Application</a:t>
            </a:r>
            <a:r>
              <a:rPr lang="uk-UA" sz="2000" b="1" dirty="0" smtClean="0"/>
              <a:t>. </a:t>
            </a:r>
            <a:r>
              <a:rPr lang="uk-UA" sz="2000" dirty="0" err="1" smtClean="0"/>
              <a:t>Antispasmodic</a:t>
            </a:r>
            <a:r>
              <a:rPr lang="uk-UA" sz="2000" dirty="0" smtClean="0"/>
              <a:t>, </a:t>
            </a:r>
            <a:r>
              <a:rPr lang="uk-UA" sz="2000" dirty="0" err="1" smtClean="0"/>
              <a:t>bronchodilator</a:t>
            </a:r>
            <a:r>
              <a:rPr lang="uk-UA" sz="2000" dirty="0" smtClean="0"/>
              <a:t>, </a:t>
            </a:r>
            <a:r>
              <a:rPr lang="uk-UA" sz="2000" dirty="0" err="1" smtClean="0"/>
              <a:t>diuretic</a:t>
            </a:r>
            <a:r>
              <a:rPr lang="uk-UA" sz="2000" dirty="0" smtClean="0"/>
              <a:t>. </a:t>
            </a:r>
          </a:p>
          <a:p>
            <a:r>
              <a:rPr lang="uk-UA" sz="2000" b="1" dirty="0" smtClean="0"/>
              <a:t> </a:t>
            </a:r>
            <a:endParaRPr lang="uk-UA" sz="2000" dirty="0" smtClean="0"/>
          </a:p>
          <a:p>
            <a:endParaRPr lang="uk-UA" sz="2000" dirty="0"/>
          </a:p>
        </p:txBody>
      </p:sp>
      <p:pic>
        <p:nvPicPr>
          <p:cNvPr id="4" name="Рисунок 3"/>
          <p:cNvPicPr/>
          <p:nvPr/>
        </p:nvPicPr>
        <p:blipFill>
          <a:blip r:embed="rId2" cstate="print"/>
          <a:srcRect/>
          <a:stretch>
            <a:fillRect/>
          </a:stretch>
        </p:blipFill>
        <p:spPr bwMode="auto">
          <a:xfrm>
            <a:off x="2411760" y="692696"/>
            <a:ext cx="4000500" cy="1057275"/>
          </a:xfrm>
          <a:prstGeom prst="rect">
            <a:avLst/>
          </a:prstGeom>
          <a:solidFill>
            <a:srgbClr val="FFFFFF"/>
          </a:solidFill>
          <a:ln w="9525">
            <a:noFill/>
            <a:miter lim="800000"/>
            <a:headEnd/>
            <a:tailEnd/>
          </a:ln>
        </p:spPr>
      </p:pic>
      <p:pic>
        <p:nvPicPr>
          <p:cNvPr id="5" name="Рисунок 4"/>
          <p:cNvPicPr/>
          <p:nvPr/>
        </p:nvPicPr>
        <p:blipFill>
          <a:blip r:embed="rId3" cstate="print"/>
          <a:srcRect/>
          <a:stretch>
            <a:fillRect/>
          </a:stretch>
        </p:blipFill>
        <p:spPr bwMode="auto">
          <a:xfrm>
            <a:off x="2339752" y="2780928"/>
            <a:ext cx="4411588" cy="915541"/>
          </a:xfrm>
          <a:prstGeom prst="rect">
            <a:avLst/>
          </a:prstGeom>
          <a:solidFill>
            <a:srgbClr val="FFFFFF"/>
          </a:solid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4786611"/>
          </a:xfrm>
        </p:spPr>
        <p:txBody>
          <a:bodyPr/>
          <a:lstStyle/>
          <a:p>
            <a:pPr algn="ctr">
              <a:buNone/>
            </a:pPr>
            <a:r>
              <a:rPr lang="uk-UA" sz="1600" b="1" dirty="0" err="1" smtClean="0"/>
              <a:t>Theophylline</a:t>
            </a:r>
            <a:endParaRPr lang="uk-UA" sz="1600" dirty="0" smtClean="0"/>
          </a:p>
          <a:p>
            <a:pPr>
              <a:buNone/>
            </a:pPr>
            <a:r>
              <a:rPr lang="uk-UA" sz="1600" b="1" dirty="0" smtClean="0"/>
              <a:t> </a:t>
            </a:r>
            <a:endParaRPr lang="uk-UA" sz="1600" b="1" dirty="0" smtClean="0"/>
          </a:p>
          <a:p>
            <a:endParaRPr lang="uk-UA" sz="1600" b="1" dirty="0" smtClean="0"/>
          </a:p>
          <a:p>
            <a:endParaRPr lang="uk-UA" sz="1600" dirty="0" smtClean="0"/>
          </a:p>
          <a:p>
            <a:pPr>
              <a:buNone/>
            </a:pPr>
            <a:r>
              <a:rPr lang="uk-UA" sz="1600" dirty="0" smtClean="0"/>
              <a:t> </a:t>
            </a:r>
          </a:p>
          <a:p>
            <a:endParaRPr lang="uk-UA" sz="1600" b="1" dirty="0" smtClean="0"/>
          </a:p>
          <a:p>
            <a:endParaRPr lang="uk-UA" sz="1600" b="1" dirty="0" smtClean="0"/>
          </a:p>
          <a:p>
            <a:r>
              <a:rPr lang="uk-UA" sz="1600" b="1" dirty="0" err="1" smtClean="0"/>
              <a:t>Mechanism</a:t>
            </a:r>
            <a:r>
              <a:rPr lang="uk-UA" sz="1600" b="1" dirty="0" smtClean="0"/>
              <a:t> </a:t>
            </a:r>
            <a:r>
              <a:rPr lang="uk-UA" sz="1600" b="1" dirty="0" err="1" smtClean="0"/>
              <a:t>of</a:t>
            </a:r>
            <a:r>
              <a:rPr lang="uk-UA" sz="1600" b="1" dirty="0" smtClean="0"/>
              <a:t> </a:t>
            </a:r>
            <a:r>
              <a:rPr lang="uk-UA" sz="1600" b="1" dirty="0" err="1" smtClean="0"/>
              <a:t>action</a:t>
            </a:r>
            <a:r>
              <a:rPr lang="uk-UA" sz="1600" b="1" dirty="0" smtClean="0"/>
              <a:t>. </a:t>
            </a:r>
            <a:r>
              <a:rPr lang="uk-UA" sz="1600" dirty="0" err="1" smtClean="0"/>
              <a:t>It</a:t>
            </a:r>
            <a:r>
              <a:rPr lang="uk-UA" sz="1600" dirty="0" smtClean="0"/>
              <a:t> </a:t>
            </a:r>
            <a:r>
              <a:rPr lang="uk-UA" sz="1600" dirty="0" err="1" smtClean="0"/>
              <a:t>is</a:t>
            </a:r>
            <a:r>
              <a:rPr lang="uk-UA" sz="1600" dirty="0" smtClean="0"/>
              <a:t> </a:t>
            </a:r>
            <a:r>
              <a:rPr lang="uk-UA" sz="1600" dirty="0" err="1" smtClean="0"/>
              <a:t>caused</a:t>
            </a:r>
            <a:r>
              <a:rPr lang="uk-UA" sz="1600" dirty="0" smtClean="0"/>
              <a:t> </a:t>
            </a:r>
            <a:r>
              <a:rPr lang="uk-UA" sz="1600" dirty="0" err="1" smtClean="0"/>
              <a:t>by</a:t>
            </a:r>
            <a:r>
              <a:rPr lang="uk-UA" sz="1600" dirty="0" smtClean="0"/>
              <a:t> </a:t>
            </a:r>
            <a:r>
              <a:rPr lang="uk-UA" sz="1600" dirty="0" err="1" smtClean="0"/>
              <a:t>blocking</a:t>
            </a:r>
            <a:r>
              <a:rPr lang="uk-UA" sz="1600" dirty="0" smtClean="0"/>
              <a:t> </a:t>
            </a:r>
            <a:r>
              <a:rPr lang="uk-UA" sz="1600" dirty="0" err="1" smtClean="0"/>
              <a:t>of</a:t>
            </a:r>
            <a:r>
              <a:rPr lang="uk-UA" sz="1600" dirty="0" smtClean="0"/>
              <a:t> </a:t>
            </a:r>
            <a:r>
              <a:rPr lang="uk-UA" sz="1600" dirty="0" err="1" smtClean="0"/>
              <a:t>adenosine</a:t>
            </a:r>
            <a:r>
              <a:rPr lang="uk-UA" sz="1600" dirty="0" smtClean="0"/>
              <a:t> </a:t>
            </a:r>
            <a:r>
              <a:rPr lang="uk-UA" sz="1600" dirty="0" err="1" smtClean="0"/>
              <a:t>receptors</a:t>
            </a:r>
            <a:r>
              <a:rPr lang="uk-UA" sz="1600" dirty="0" smtClean="0"/>
              <a:t>, </a:t>
            </a:r>
            <a:r>
              <a:rPr lang="uk-UA" sz="1600" dirty="0" err="1" smtClean="0"/>
              <a:t>suppression</a:t>
            </a:r>
            <a:r>
              <a:rPr lang="uk-UA" sz="1600" dirty="0" smtClean="0"/>
              <a:t> </a:t>
            </a:r>
            <a:r>
              <a:rPr lang="uk-UA" sz="1600" dirty="0" err="1" smtClean="0"/>
              <a:t>of</a:t>
            </a:r>
            <a:r>
              <a:rPr lang="uk-UA" sz="1600" dirty="0" smtClean="0"/>
              <a:t> </a:t>
            </a:r>
            <a:r>
              <a:rPr lang="uk-UA" sz="1600" dirty="0" err="1" smtClean="0"/>
              <a:t>phosphodiesterases</a:t>
            </a:r>
            <a:r>
              <a:rPr lang="uk-UA" sz="1600" dirty="0" smtClean="0"/>
              <a:t>, </a:t>
            </a:r>
            <a:r>
              <a:rPr lang="uk-UA" sz="1600" dirty="0" err="1" smtClean="0"/>
              <a:t>increase</a:t>
            </a:r>
            <a:r>
              <a:rPr lang="uk-UA" sz="1600" dirty="0" smtClean="0"/>
              <a:t> </a:t>
            </a:r>
            <a:r>
              <a:rPr lang="uk-UA" sz="1600" dirty="0" err="1" smtClean="0"/>
              <a:t>in</a:t>
            </a:r>
            <a:r>
              <a:rPr lang="uk-UA" sz="1600" dirty="0" smtClean="0"/>
              <a:t> </a:t>
            </a:r>
            <a:r>
              <a:rPr lang="uk-UA" sz="1600" dirty="0" err="1" smtClean="0"/>
              <a:t>the</a:t>
            </a:r>
            <a:r>
              <a:rPr lang="uk-UA" sz="1600" dirty="0" smtClean="0"/>
              <a:t> </a:t>
            </a:r>
            <a:r>
              <a:rPr lang="uk-UA" sz="1600" dirty="0" err="1" smtClean="0"/>
              <a:t>content</a:t>
            </a:r>
            <a:r>
              <a:rPr lang="uk-UA" sz="1600" dirty="0" smtClean="0"/>
              <a:t> </a:t>
            </a:r>
            <a:r>
              <a:rPr lang="uk-UA" sz="1600" dirty="0" err="1" smtClean="0"/>
              <a:t>of</a:t>
            </a:r>
            <a:r>
              <a:rPr lang="uk-UA" sz="1600" dirty="0" smtClean="0"/>
              <a:t> </a:t>
            </a:r>
            <a:r>
              <a:rPr lang="uk-UA" sz="1600" dirty="0" err="1" smtClean="0"/>
              <a:t>intracellular</a:t>
            </a:r>
            <a:r>
              <a:rPr lang="uk-UA" sz="1600" dirty="0" smtClean="0"/>
              <a:t> </a:t>
            </a:r>
            <a:r>
              <a:rPr lang="uk-UA" sz="1600" dirty="0" err="1" smtClean="0"/>
              <a:t>cAMP</a:t>
            </a:r>
            <a:r>
              <a:rPr lang="uk-UA" sz="1600" dirty="0" smtClean="0"/>
              <a:t>, </a:t>
            </a:r>
            <a:r>
              <a:rPr lang="uk-UA" sz="1600" dirty="0" err="1" smtClean="0"/>
              <a:t>decrease</a:t>
            </a:r>
            <a:r>
              <a:rPr lang="uk-UA" sz="1600" dirty="0" smtClean="0"/>
              <a:t> </a:t>
            </a:r>
            <a:r>
              <a:rPr lang="uk-UA" sz="1600" dirty="0" err="1" smtClean="0"/>
              <a:t>in</a:t>
            </a:r>
            <a:r>
              <a:rPr lang="uk-UA" sz="1600" dirty="0" smtClean="0"/>
              <a:t> </a:t>
            </a:r>
            <a:r>
              <a:rPr lang="uk-UA" sz="1600" dirty="0" err="1" smtClean="0"/>
              <a:t>intracellular</a:t>
            </a:r>
            <a:r>
              <a:rPr lang="uk-UA" sz="1600" dirty="0" smtClean="0"/>
              <a:t> </a:t>
            </a:r>
            <a:r>
              <a:rPr lang="uk-UA" sz="1600" dirty="0" err="1" smtClean="0"/>
              <a:t>concentration</a:t>
            </a:r>
            <a:r>
              <a:rPr lang="uk-UA" sz="1600" dirty="0" smtClean="0"/>
              <a:t> </a:t>
            </a:r>
            <a:r>
              <a:rPr lang="uk-UA" sz="1600" dirty="0" err="1" smtClean="0"/>
              <a:t>of</a:t>
            </a:r>
            <a:r>
              <a:rPr lang="uk-UA" sz="1600" dirty="0" smtClean="0"/>
              <a:t> </a:t>
            </a:r>
            <a:r>
              <a:rPr lang="uk-UA" sz="1600" dirty="0" err="1" smtClean="0"/>
              <a:t>calcium</a:t>
            </a:r>
            <a:r>
              <a:rPr lang="uk-UA" sz="1600" dirty="0" smtClean="0"/>
              <a:t> </a:t>
            </a:r>
            <a:r>
              <a:rPr lang="uk-UA" sz="1600" dirty="0" err="1" smtClean="0"/>
              <a:t>ions</a:t>
            </a:r>
            <a:r>
              <a:rPr lang="uk-UA" sz="1600" dirty="0" smtClean="0"/>
              <a:t>. </a:t>
            </a:r>
          </a:p>
          <a:p>
            <a:r>
              <a:rPr lang="uk-UA" sz="1600" b="1" dirty="0" err="1" smtClean="0"/>
              <a:t>Properties</a:t>
            </a:r>
            <a:r>
              <a:rPr lang="uk-UA" sz="1600" b="1" dirty="0" smtClean="0"/>
              <a:t>.</a:t>
            </a:r>
            <a:r>
              <a:rPr lang="uk-UA" sz="1600" dirty="0" smtClean="0"/>
              <a:t> </a:t>
            </a:r>
            <a:r>
              <a:rPr lang="uk-UA" sz="1600" dirty="0" err="1" smtClean="0"/>
              <a:t>White</a:t>
            </a:r>
            <a:r>
              <a:rPr lang="uk-UA" sz="1600" dirty="0" smtClean="0"/>
              <a:t> </a:t>
            </a:r>
            <a:r>
              <a:rPr lang="uk-UA" sz="1600" dirty="0" err="1" smtClean="0"/>
              <a:t>crystalline</a:t>
            </a:r>
            <a:r>
              <a:rPr lang="uk-UA" sz="1600" dirty="0" smtClean="0"/>
              <a:t> </a:t>
            </a:r>
            <a:r>
              <a:rPr lang="uk-UA" sz="1600" dirty="0" err="1" smtClean="0"/>
              <a:t>powder</a:t>
            </a:r>
            <a:r>
              <a:rPr lang="uk-UA" sz="1600" dirty="0" smtClean="0"/>
              <a:t>, </a:t>
            </a:r>
            <a:r>
              <a:rPr lang="uk-UA" sz="1600" dirty="0" err="1" smtClean="0"/>
              <a:t>odorless</a:t>
            </a:r>
            <a:r>
              <a:rPr lang="uk-UA" sz="1600" dirty="0" smtClean="0"/>
              <a:t>, </a:t>
            </a:r>
            <a:r>
              <a:rPr lang="uk-UA" sz="1600" dirty="0" err="1" smtClean="0"/>
              <a:t>slightly</a:t>
            </a:r>
            <a:r>
              <a:rPr lang="uk-UA" sz="1600" dirty="0" smtClean="0"/>
              <a:t> </a:t>
            </a:r>
            <a:r>
              <a:rPr lang="uk-UA" sz="1600" dirty="0" err="1" smtClean="0"/>
              <a:t>soluble</a:t>
            </a:r>
            <a:r>
              <a:rPr lang="uk-UA" sz="1600" dirty="0" smtClean="0"/>
              <a:t> </a:t>
            </a:r>
            <a:r>
              <a:rPr lang="uk-UA" sz="1600" dirty="0" err="1" smtClean="0"/>
              <a:t>in</a:t>
            </a:r>
            <a:r>
              <a:rPr lang="uk-UA" sz="1600" dirty="0" smtClean="0"/>
              <a:t> </a:t>
            </a:r>
            <a:r>
              <a:rPr lang="uk-UA" sz="1600" dirty="0" err="1" smtClean="0"/>
              <a:t>cold</a:t>
            </a:r>
            <a:r>
              <a:rPr lang="uk-UA" sz="1600" dirty="0" smtClean="0"/>
              <a:t> </a:t>
            </a:r>
            <a:r>
              <a:rPr lang="uk-UA" sz="1600" dirty="0" err="1" smtClean="0"/>
              <a:t>water</a:t>
            </a:r>
            <a:r>
              <a:rPr lang="uk-UA" sz="1600" dirty="0" smtClean="0"/>
              <a:t>, </a:t>
            </a:r>
            <a:r>
              <a:rPr lang="uk-UA" sz="1600" dirty="0" err="1" smtClean="0"/>
              <a:t>ethanol</a:t>
            </a:r>
            <a:r>
              <a:rPr lang="uk-UA" sz="1600" dirty="0" smtClean="0"/>
              <a:t>, </a:t>
            </a:r>
            <a:r>
              <a:rPr lang="uk-UA" sz="1600" dirty="0" err="1" smtClean="0"/>
              <a:t>ether</a:t>
            </a:r>
            <a:r>
              <a:rPr lang="uk-UA" sz="1600" dirty="0" smtClean="0"/>
              <a:t>, </a:t>
            </a:r>
            <a:r>
              <a:rPr lang="uk-UA" sz="1600" dirty="0" err="1" smtClean="0"/>
              <a:t>chloroform</a:t>
            </a:r>
            <a:r>
              <a:rPr lang="uk-UA" sz="1600" dirty="0" smtClean="0"/>
              <a:t>, </a:t>
            </a:r>
            <a:r>
              <a:rPr lang="uk-UA" sz="1600" dirty="0" err="1" smtClean="0"/>
              <a:t>soluble</a:t>
            </a:r>
            <a:r>
              <a:rPr lang="uk-UA" sz="1600" dirty="0" smtClean="0"/>
              <a:t> </a:t>
            </a:r>
            <a:r>
              <a:rPr lang="uk-UA" sz="1600" dirty="0" err="1" smtClean="0"/>
              <a:t>in</a:t>
            </a:r>
            <a:r>
              <a:rPr lang="uk-UA" sz="1600" dirty="0" smtClean="0"/>
              <a:t> </a:t>
            </a:r>
            <a:r>
              <a:rPr lang="uk-UA" sz="1600" dirty="0" err="1" smtClean="0"/>
              <a:t>hot</a:t>
            </a:r>
            <a:r>
              <a:rPr lang="uk-UA" sz="1600" dirty="0" smtClean="0"/>
              <a:t> </a:t>
            </a:r>
            <a:r>
              <a:rPr lang="uk-UA" sz="1600" dirty="0" err="1" smtClean="0"/>
              <a:t>water</a:t>
            </a:r>
            <a:r>
              <a:rPr lang="uk-UA" sz="1600" dirty="0" smtClean="0"/>
              <a:t> </a:t>
            </a:r>
            <a:r>
              <a:rPr lang="uk-UA" sz="1600" dirty="0" err="1" smtClean="0"/>
              <a:t>and</a:t>
            </a:r>
            <a:r>
              <a:rPr lang="uk-UA" sz="1600" dirty="0" smtClean="0"/>
              <a:t> </a:t>
            </a:r>
            <a:r>
              <a:rPr lang="uk-UA" sz="1600" dirty="0" err="1" smtClean="0"/>
              <a:t>hot</a:t>
            </a:r>
            <a:r>
              <a:rPr lang="uk-UA" sz="1600" dirty="0" smtClean="0"/>
              <a:t> </a:t>
            </a:r>
            <a:r>
              <a:rPr lang="uk-UA" sz="1600" dirty="0" err="1" smtClean="0"/>
              <a:t>ethanol</a:t>
            </a:r>
            <a:r>
              <a:rPr lang="uk-UA" sz="1600" dirty="0" smtClean="0"/>
              <a:t>, </a:t>
            </a:r>
            <a:r>
              <a:rPr lang="uk-UA" sz="1600" dirty="0" err="1" smtClean="0"/>
              <a:t>in</a:t>
            </a:r>
            <a:r>
              <a:rPr lang="uk-UA" sz="1600" dirty="0" smtClean="0"/>
              <a:t> </a:t>
            </a:r>
            <a:r>
              <a:rPr lang="uk-UA" sz="1600" dirty="0" err="1" smtClean="0"/>
              <a:t>solutions</a:t>
            </a:r>
            <a:r>
              <a:rPr lang="uk-UA" sz="1600" dirty="0" smtClean="0"/>
              <a:t> </a:t>
            </a:r>
            <a:r>
              <a:rPr lang="uk-UA" sz="1600" dirty="0" err="1" smtClean="0"/>
              <a:t>of</a:t>
            </a:r>
            <a:r>
              <a:rPr lang="uk-UA" sz="1600" dirty="0" smtClean="0"/>
              <a:t> </a:t>
            </a:r>
            <a:r>
              <a:rPr lang="uk-UA" sz="1600" dirty="0" err="1" smtClean="0"/>
              <a:t>acids</a:t>
            </a:r>
            <a:r>
              <a:rPr lang="uk-UA" sz="1600" dirty="0" smtClean="0"/>
              <a:t> </a:t>
            </a:r>
            <a:r>
              <a:rPr lang="uk-UA" sz="1600" dirty="0" err="1" smtClean="0"/>
              <a:t>and</a:t>
            </a:r>
            <a:r>
              <a:rPr lang="uk-UA" sz="1600" dirty="0" smtClean="0"/>
              <a:t> </a:t>
            </a:r>
            <a:r>
              <a:rPr lang="uk-UA" sz="1600" dirty="0" err="1" smtClean="0"/>
              <a:t>alkalis</a:t>
            </a:r>
            <a:r>
              <a:rPr lang="uk-UA" sz="1600" dirty="0" smtClean="0"/>
              <a:t>. </a:t>
            </a:r>
          </a:p>
          <a:p>
            <a:r>
              <a:rPr lang="uk-UA" sz="1600" b="1" dirty="0" err="1" smtClean="0"/>
              <a:t>Identification</a:t>
            </a:r>
            <a:r>
              <a:rPr lang="uk-UA" sz="1600" b="1" dirty="0" smtClean="0"/>
              <a:t>.</a:t>
            </a:r>
            <a:endParaRPr lang="uk-UA" sz="1600" dirty="0" smtClean="0"/>
          </a:p>
          <a:p>
            <a:r>
              <a:rPr lang="uk-UA" sz="1600" dirty="0" err="1" smtClean="0"/>
              <a:t>Group</a:t>
            </a:r>
            <a:r>
              <a:rPr lang="uk-UA" sz="1600" dirty="0" smtClean="0"/>
              <a:t> </a:t>
            </a:r>
            <a:r>
              <a:rPr lang="uk-UA" sz="1600" dirty="0" err="1" smtClean="0"/>
              <a:t>reaction</a:t>
            </a:r>
            <a:r>
              <a:rPr lang="uk-UA" sz="1600" dirty="0" smtClean="0"/>
              <a:t> - </a:t>
            </a:r>
            <a:r>
              <a:rPr lang="uk-UA" sz="1600" dirty="0" err="1" smtClean="0"/>
              <a:t>murexide</a:t>
            </a:r>
            <a:r>
              <a:rPr lang="uk-UA" sz="1600" dirty="0" smtClean="0"/>
              <a:t> </a:t>
            </a:r>
            <a:r>
              <a:rPr lang="uk-UA" sz="1600" dirty="0" err="1" smtClean="0"/>
              <a:t>test</a:t>
            </a:r>
            <a:r>
              <a:rPr lang="uk-UA" sz="1600" dirty="0" smtClean="0"/>
              <a:t>.</a:t>
            </a:r>
          </a:p>
          <a:p>
            <a:r>
              <a:rPr lang="uk-UA" sz="1600" b="1" dirty="0" err="1" smtClean="0"/>
              <a:t>Specific</a:t>
            </a:r>
            <a:r>
              <a:rPr lang="uk-UA" sz="1600" b="1" dirty="0" smtClean="0"/>
              <a:t> </a:t>
            </a:r>
            <a:r>
              <a:rPr lang="uk-UA" sz="1600" b="1" dirty="0" err="1" smtClean="0"/>
              <a:t>reactions</a:t>
            </a:r>
            <a:r>
              <a:rPr lang="uk-UA" sz="1600" b="1" dirty="0" smtClean="0"/>
              <a:t>.</a:t>
            </a:r>
            <a:endParaRPr lang="uk-UA" sz="1600" dirty="0" smtClean="0"/>
          </a:p>
          <a:p>
            <a:pPr lvl="0"/>
            <a:r>
              <a:rPr lang="uk-UA" sz="1600" dirty="0" err="1" smtClean="0"/>
              <a:t>The</a:t>
            </a:r>
            <a:r>
              <a:rPr lang="uk-UA" sz="1600" dirty="0" smtClean="0"/>
              <a:t> </a:t>
            </a:r>
            <a:r>
              <a:rPr lang="uk-UA" sz="1600" dirty="0" err="1" smtClean="0"/>
              <a:t>reaction</a:t>
            </a:r>
            <a:r>
              <a:rPr lang="uk-UA" sz="1600" dirty="0" smtClean="0"/>
              <a:t> </a:t>
            </a:r>
            <a:r>
              <a:rPr lang="uk-UA" sz="1600" dirty="0" err="1" smtClean="0"/>
              <a:t>of</a:t>
            </a:r>
            <a:r>
              <a:rPr lang="uk-UA" sz="1600" dirty="0" smtClean="0"/>
              <a:t> </a:t>
            </a:r>
            <a:r>
              <a:rPr lang="uk-UA" sz="1600" dirty="0" err="1" smtClean="0"/>
              <a:t>the</a:t>
            </a:r>
            <a:r>
              <a:rPr lang="uk-UA" sz="1600" dirty="0" smtClean="0"/>
              <a:t> Na-</a:t>
            </a:r>
            <a:r>
              <a:rPr lang="uk-UA" sz="1600" dirty="0" err="1" smtClean="0"/>
              <a:t>salt</a:t>
            </a:r>
            <a:r>
              <a:rPr lang="uk-UA" sz="1600" dirty="0" smtClean="0"/>
              <a:t> </a:t>
            </a:r>
            <a:r>
              <a:rPr lang="uk-UA" sz="1600" dirty="0" err="1" smtClean="0"/>
              <a:t>of</a:t>
            </a:r>
            <a:r>
              <a:rPr lang="uk-UA" sz="1600" dirty="0" smtClean="0"/>
              <a:t> </a:t>
            </a:r>
            <a:r>
              <a:rPr lang="uk-UA" sz="1600" dirty="0" err="1" smtClean="0"/>
              <a:t>theophylline</a:t>
            </a:r>
            <a:r>
              <a:rPr lang="uk-UA" sz="1600" dirty="0" smtClean="0"/>
              <a:t> </a:t>
            </a:r>
            <a:r>
              <a:rPr lang="uk-UA" sz="1600" dirty="0" err="1" smtClean="0"/>
              <a:t>with</a:t>
            </a:r>
            <a:r>
              <a:rPr lang="uk-UA" sz="1600" dirty="0" smtClean="0"/>
              <a:t> a </a:t>
            </a:r>
            <a:r>
              <a:rPr lang="uk-UA" sz="1600" dirty="0" err="1" smtClean="0"/>
              <a:t>solution</a:t>
            </a:r>
            <a:r>
              <a:rPr lang="uk-UA" sz="1600" dirty="0" smtClean="0"/>
              <a:t> </a:t>
            </a:r>
            <a:r>
              <a:rPr lang="uk-UA" sz="1600" dirty="0" err="1" smtClean="0"/>
              <a:t>of</a:t>
            </a:r>
            <a:r>
              <a:rPr lang="uk-UA" sz="1600" dirty="0" smtClean="0"/>
              <a:t> CoCl2 - </a:t>
            </a:r>
            <a:r>
              <a:rPr lang="uk-UA" sz="1600" dirty="0" err="1" smtClean="0"/>
              <a:t>white</a:t>
            </a:r>
            <a:r>
              <a:rPr lang="uk-UA" sz="1600" dirty="0" smtClean="0"/>
              <a:t> </a:t>
            </a:r>
            <a:r>
              <a:rPr lang="uk-UA" sz="1600" dirty="0" err="1" smtClean="0"/>
              <a:t>with</a:t>
            </a:r>
            <a:r>
              <a:rPr lang="uk-UA" sz="1600" dirty="0" smtClean="0"/>
              <a:t> a </a:t>
            </a:r>
            <a:r>
              <a:rPr lang="uk-UA" sz="1600" dirty="0" err="1" smtClean="0"/>
              <a:t>pink</a:t>
            </a:r>
            <a:r>
              <a:rPr lang="uk-UA" sz="1600" dirty="0" smtClean="0"/>
              <a:t> </a:t>
            </a:r>
            <a:r>
              <a:rPr lang="uk-UA" sz="1600" dirty="0" err="1" smtClean="0"/>
              <a:t>tinge</a:t>
            </a:r>
            <a:r>
              <a:rPr lang="uk-UA" sz="1600" dirty="0" smtClean="0"/>
              <a:t> </a:t>
            </a:r>
            <a:r>
              <a:rPr lang="uk-UA" sz="1600" dirty="0" err="1" smtClean="0"/>
              <a:t>precipitate</a:t>
            </a:r>
            <a:r>
              <a:rPr lang="uk-UA" sz="1600" dirty="0" smtClean="0"/>
              <a:t>: </a:t>
            </a:r>
            <a:endParaRPr lang="uk-UA" sz="1600" dirty="0"/>
          </a:p>
        </p:txBody>
      </p:sp>
      <p:pic>
        <p:nvPicPr>
          <p:cNvPr id="4" name="Рисунок 3"/>
          <p:cNvPicPr/>
          <p:nvPr/>
        </p:nvPicPr>
        <p:blipFill>
          <a:blip r:embed="rId2" cstate="print"/>
          <a:srcRect/>
          <a:stretch>
            <a:fillRect/>
          </a:stretch>
        </p:blipFill>
        <p:spPr bwMode="auto">
          <a:xfrm>
            <a:off x="3563888" y="404664"/>
            <a:ext cx="2162175" cy="1533525"/>
          </a:xfrm>
          <a:prstGeom prst="rect">
            <a:avLst/>
          </a:prstGeom>
          <a:solidFill>
            <a:srgbClr val="FFFFFF"/>
          </a:solidFill>
          <a:ln w="9525">
            <a:noFill/>
            <a:miter lim="800000"/>
            <a:headEnd/>
            <a:tailEnd/>
          </a:ln>
        </p:spPr>
      </p:pic>
      <p:pic>
        <p:nvPicPr>
          <p:cNvPr id="5" name="Рисунок 4"/>
          <p:cNvPicPr/>
          <p:nvPr/>
        </p:nvPicPr>
        <p:blipFill>
          <a:blip r:embed="rId3" cstate="print"/>
          <a:srcRect/>
          <a:stretch>
            <a:fillRect/>
          </a:stretch>
        </p:blipFill>
        <p:spPr bwMode="auto">
          <a:xfrm>
            <a:off x="2843808" y="4591050"/>
            <a:ext cx="4238625" cy="2266950"/>
          </a:xfrm>
          <a:prstGeom prst="rect">
            <a:avLst/>
          </a:prstGeom>
          <a:solidFill>
            <a:srgbClr val="FFFFFF"/>
          </a:solid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11560" y="260648"/>
            <a:ext cx="8229600" cy="4525963"/>
          </a:xfrm>
        </p:spPr>
        <p:txBody>
          <a:bodyPr/>
          <a:lstStyle/>
          <a:p>
            <a:pPr lvl="0"/>
            <a:endParaRPr lang="uk-UA" sz="2000" dirty="0" smtClean="0"/>
          </a:p>
          <a:p>
            <a:pPr lvl="0"/>
            <a:r>
              <a:rPr lang="uk-UA" sz="2000" dirty="0" err="1" smtClean="0"/>
              <a:t>With</a:t>
            </a:r>
            <a:r>
              <a:rPr lang="uk-UA" sz="2000" dirty="0" smtClean="0"/>
              <a:t> </a:t>
            </a:r>
            <a:r>
              <a:rPr lang="uk-UA" sz="2000" dirty="0" err="1" smtClean="0"/>
              <a:t>an</a:t>
            </a:r>
            <a:r>
              <a:rPr lang="uk-UA" sz="2000" dirty="0" smtClean="0"/>
              <a:t> </a:t>
            </a:r>
            <a:r>
              <a:rPr lang="uk-UA" sz="2000" dirty="0" err="1" smtClean="0"/>
              <a:t>alkaline</a:t>
            </a:r>
            <a:r>
              <a:rPr lang="uk-UA" sz="2000" dirty="0" smtClean="0"/>
              <a:t> </a:t>
            </a:r>
            <a:r>
              <a:rPr lang="uk-UA" sz="2000" dirty="0" err="1" smtClean="0"/>
              <a:t>solution</a:t>
            </a:r>
            <a:r>
              <a:rPr lang="uk-UA" sz="2000" dirty="0" smtClean="0"/>
              <a:t> </a:t>
            </a:r>
            <a:r>
              <a:rPr lang="uk-UA" sz="2000" dirty="0" err="1" smtClean="0"/>
              <a:t>of</a:t>
            </a:r>
            <a:r>
              <a:rPr lang="uk-UA" sz="2000" dirty="0" smtClean="0"/>
              <a:t> </a:t>
            </a:r>
            <a:r>
              <a:rPr lang="uk-UA" sz="2000" dirty="0" err="1" smtClean="0"/>
              <a:t>sodium</a:t>
            </a:r>
            <a:r>
              <a:rPr lang="uk-UA" sz="2000" dirty="0" smtClean="0"/>
              <a:t> </a:t>
            </a:r>
            <a:r>
              <a:rPr lang="uk-UA" sz="2000" dirty="0" err="1" smtClean="0"/>
              <a:t>nitroprusside</a:t>
            </a:r>
            <a:r>
              <a:rPr lang="uk-UA" sz="2000" dirty="0" smtClean="0"/>
              <a:t> Na2 [</a:t>
            </a:r>
            <a:r>
              <a:rPr lang="uk-UA" sz="2000" dirty="0" err="1" smtClean="0"/>
              <a:t>Fe</a:t>
            </a:r>
            <a:r>
              <a:rPr lang="uk-UA" sz="2000" dirty="0" smtClean="0"/>
              <a:t> (CN (5NO)) - </a:t>
            </a:r>
            <a:r>
              <a:rPr lang="uk-UA" sz="2000" dirty="0" err="1" smtClean="0"/>
              <a:t>green</a:t>
            </a:r>
            <a:r>
              <a:rPr lang="uk-UA" sz="2000" dirty="0" smtClean="0"/>
              <a:t> </a:t>
            </a:r>
            <a:r>
              <a:rPr lang="uk-UA" sz="2000" dirty="0" err="1" smtClean="0"/>
              <a:t>color</a:t>
            </a:r>
            <a:r>
              <a:rPr lang="uk-UA" sz="2000" dirty="0" smtClean="0"/>
              <a:t>, </a:t>
            </a:r>
            <a:r>
              <a:rPr lang="uk-UA" sz="2000" dirty="0" err="1" smtClean="0"/>
              <a:t>disappears</a:t>
            </a:r>
            <a:r>
              <a:rPr lang="uk-UA" sz="2000" dirty="0" smtClean="0"/>
              <a:t> </a:t>
            </a:r>
            <a:r>
              <a:rPr lang="uk-UA" sz="2000" dirty="0" err="1" smtClean="0"/>
              <a:t>with</a:t>
            </a:r>
            <a:r>
              <a:rPr lang="uk-UA" sz="2000" dirty="0" smtClean="0"/>
              <a:t> </a:t>
            </a:r>
            <a:r>
              <a:rPr lang="uk-UA" sz="2000" dirty="0" err="1" smtClean="0"/>
              <a:t>the</a:t>
            </a:r>
            <a:r>
              <a:rPr lang="uk-UA" sz="2000" dirty="0" smtClean="0"/>
              <a:t> </a:t>
            </a:r>
            <a:r>
              <a:rPr lang="uk-UA" sz="2000" dirty="0" err="1" smtClean="0"/>
              <a:t>addition</a:t>
            </a:r>
            <a:r>
              <a:rPr lang="uk-UA" sz="2000" dirty="0" smtClean="0"/>
              <a:t> </a:t>
            </a:r>
            <a:r>
              <a:rPr lang="uk-UA" sz="2000" dirty="0" err="1" smtClean="0"/>
              <a:t>of</a:t>
            </a:r>
            <a:r>
              <a:rPr lang="uk-UA" sz="2000" dirty="0" smtClean="0"/>
              <a:t> </a:t>
            </a:r>
            <a:r>
              <a:rPr lang="uk-UA" sz="2000" dirty="0" err="1" smtClean="0"/>
              <a:t>excess</a:t>
            </a:r>
            <a:r>
              <a:rPr lang="uk-UA" sz="2000" dirty="0" smtClean="0"/>
              <a:t> </a:t>
            </a:r>
            <a:r>
              <a:rPr lang="uk-UA" sz="2000" dirty="0" err="1" smtClean="0"/>
              <a:t>acid</a:t>
            </a:r>
            <a:r>
              <a:rPr lang="uk-UA" sz="2000" dirty="0" smtClean="0"/>
              <a:t>:</a:t>
            </a:r>
          </a:p>
          <a:p>
            <a:r>
              <a:rPr lang="uk-UA" sz="2000" b="1" dirty="0" err="1" smtClean="0"/>
              <a:t>Quantitative</a:t>
            </a:r>
            <a:r>
              <a:rPr lang="uk-UA" sz="2000" b="1" dirty="0" smtClean="0"/>
              <a:t> </a:t>
            </a:r>
            <a:r>
              <a:rPr lang="uk-UA" sz="2000" b="1" dirty="0" err="1" smtClean="0"/>
              <a:t>definition</a:t>
            </a:r>
            <a:r>
              <a:rPr lang="uk-UA" sz="2000" b="1" dirty="0" smtClean="0"/>
              <a:t>. </a:t>
            </a:r>
            <a:endParaRPr lang="uk-UA" sz="2000" dirty="0" smtClean="0"/>
          </a:p>
          <a:p>
            <a:r>
              <a:rPr lang="uk-UA" sz="2000" dirty="0" err="1" smtClean="0"/>
              <a:t>Alkalimetry</a:t>
            </a:r>
            <a:r>
              <a:rPr lang="uk-UA" sz="2000" dirty="0" smtClean="0"/>
              <a:t> </a:t>
            </a:r>
            <a:r>
              <a:rPr lang="uk-UA" sz="2000" dirty="0" err="1" smtClean="0"/>
              <a:t>by</a:t>
            </a:r>
            <a:r>
              <a:rPr lang="uk-UA" sz="2000" dirty="0" smtClean="0"/>
              <a:t> </a:t>
            </a:r>
            <a:r>
              <a:rPr lang="uk-UA" sz="2000" dirty="0" err="1" smtClean="0"/>
              <a:t>substituent</a:t>
            </a:r>
            <a:r>
              <a:rPr lang="uk-UA" sz="2000" dirty="0" smtClean="0"/>
              <a:t>, s = 1:</a:t>
            </a:r>
          </a:p>
          <a:p>
            <a:endParaRPr lang="uk-UA" sz="2000" b="1" dirty="0" smtClean="0"/>
          </a:p>
          <a:p>
            <a:endParaRPr lang="uk-UA" sz="2000" b="1" dirty="0" smtClean="0"/>
          </a:p>
          <a:p>
            <a:endParaRPr lang="uk-UA" sz="2000" b="1" dirty="0" smtClean="0"/>
          </a:p>
          <a:p>
            <a:endParaRPr lang="uk-UA" sz="2000" b="1" dirty="0" smtClean="0"/>
          </a:p>
          <a:p>
            <a:endParaRPr lang="uk-UA" sz="2000" b="1" dirty="0" smtClean="0"/>
          </a:p>
          <a:p>
            <a:endParaRPr lang="uk-UA" sz="2000" b="1" dirty="0" smtClean="0"/>
          </a:p>
          <a:p>
            <a:r>
              <a:rPr lang="uk-UA" sz="2000" b="1" dirty="0" err="1" smtClean="0"/>
              <a:t>Storage</a:t>
            </a:r>
            <a:r>
              <a:rPr lang="uk-UA" sz="2000" b="1" dirty="0" smtClean="0"/>
              <a:t>. </a:t>
            </a:r>
            <a:r>
              <a:rPr lang="uk-UA" sz="2000" dirty="0" err="1" smtClean="0"/>
              <a:t>In</a:t>
            </a:r>
            <a:r>
              <a:rPr lang="uk-UA" sz="2000" dirty="0" smtClean="0"/>
              <a:t> a well-</a:t>
            </a:r>
            <a:r>
              <a:rPr lang="uk-UA" sz="2000" dirty="0" err="1" smtClean="0"/>
              <a:t>sealed</a:t>
            </a:r>
            <a:r>
              <a:rPr lang="uk-UA" sz="2000" dirty="0" smtClean="0"/>
              <a:t> </a:t>
            </a:r>
            <a:r>
              <a:rPr lang="uk-UA" sz="2000" dirty="0" err="1" smtClean="0"/>
              <a:t>container</a:t>
            </a:r>
            <a:r>
              <a:rPr lang="uk-UA" sz="2000" dirty="0" smtClean="0"/>
              <a:t>, </a:t>
            </a:r>
            <a:r>
              <a:rPr lang="uk-UA" sz="2000" dirty="0" err="1" smtClean="0"/>
              <a:t>protect</a:t>
            </a:r>
            <a:r>
              <a:rPr lang="uk-UA" sz="2000" dirty="0" smtClean="0"/>
              <a:t> </a:t>
            </a:r>
            <a:r>
              <a:rPr lang="uk-UA" sz="2000" dirty="0" err="1" smtClean="0"/>
              <a:t>from</a:t>
            </a:r>
            <a:r>
              <a:rPr lang="uk-UA" sz="2000" dirty="0" smtClean="0"/>
              <a:t> </a:t>
            </a:r>
            <a:r>
              <a:rPr lang="uk-UA" sz="2000" dirty="0" err="1" smtClean="0"/>
              <a:t>light</a:t>
            </a:r>
            <a:r>
              <a:rPr lang="uk-UA" sz="2000" dirty="0" smtClean="0"/>
              <a:t>.</a:t>
            </a:r>
          </a:p>
          <a:p>
            <a:r>
              <a:rPr lang="uk-UA" sz="2000" b="1" dirty="0" err="1" smtClean="0"/>
              <a:t>Application</a:t>
            </a:r>
            <a:r>
              <a:rPr lang="uk-UA" sz="2000" b="1" dirty="0" smtClean="0"/>
              <a:t>. </a:t>
            </a:r>
            <a:r>
              <a:rPr lang="uk-UA" sz="2000" dirty="0" err="1" smtClean="0"/>
              <a:t>Antispasmodic</a:t>
            </a:r>
            <a:r>
              <a:rPr lang="uk-UA" sz="2000" dirty="0" smtClean="0"/>
              <a:t>, </a:t>
            </a:r>
            <a:r>
              <a:rPr lang="uk-UA" sz="2000" dirty="0" err="1" smtClean="0"/>
              <a:t>bronchodilator</a:t>
            </a:r>
            <a:r>
              <a:rPr lang="uk-UA" sz="2000" dirty="0" smtClean="0"/>
              <a:t>, </a:t>
            </a:r>
            <a:r>
              <a:rPr lang="uk-UA" sz="2000" dirty="0" err="1" smtClean="0"/>
              <a:t>diuretic</a:t>
            </a:r>
            <a:r>
              <a:rPr lang="uk-UA" sz="2000" dirty="0" smtClean="0"/>
              <a:t>. </a:t>
            </a:r>
          </a:p>
          <a:p>
            <a:pPr>
              <a:buNone/>
            </a:pPr>
            <a:endParaRPr lang="uk-UA" sz="2000" dirty="0" smtClean="0"/>
          </a:p>
          <a:p>
            <a:endParaRPr lang="uk-UA" sz="2000" dirty="0"/>
          </a:p>
        </p:txBody>
      </p:sp>
      <p:pic>
        <p:nvPicPr>
          <p:cNvPr id="4" name="Рисунок 3"/>
          <p:cNvPicPr/>
          <p:nvPr/>
        </p:nvPicPr>
        <p:blipFill>
          <a:blip r:embed="rId2" cstate="print"/>
          <a:srcRect/>
          <a:stretch>
            <a:fillRect/>
          </a:stretch>
        </p:blipFill>
        <p:spPr bwMode="auto">
          <a:xfrm>
            <a:off x="2339752" y="2204864"/>
            <a:ext cx="4848225" cy="1771650"/>
          </a:xfrm>
          <a:prstGeom prst="rect">
            <a:avLst/>
          </a:prstGeom>
          <a:solidFill>
            <a:srgbClr val="FFFFFF"/>
          </a:solid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88640"/>
            <a:ext cx="8964488" cy="4525963"/>
          </a:xfrm>
        </p:spPr>
        <p:txBody>
          <a:bodyPr/>
          <a:lstStyle/>
          <a:p>
            <a:pPr algn="ctr">
              <a:buNone/>
            </a:pPr>
            <a:r>
              <a:rPr lang="uk-UA" sz="1600" b="1" dirty="0" err="1" smtClean="0"/>
              <a:t>Theobromine</a:t>
            </a:r>
            <a:endParaRPr lang="uk-UA" sz="1600" dirty="0" smtClean="0"/>
          </a:p>
          <a:p>
            <a:pPr algn="ctr"/>
            <a:endParaRPr lang="uk-UA" sz="1600" b="1" dirty="0" smtClean="0"/>
          </a:p>
          <a:p>
            <a:endParaRPr lang="uk-UA" sz="1600" b="1" dirty="0" smtClean="0"/>
          </a:p>
          <a:p>
            <a:endParaRPr lang="uk-UA" sz="1600" dirty="0" smtClean="0"/>
          </a:p>
          <a:p>
            <a:endParaRPr lang="uk-UA" sz="1600" dirty="0" smtClean="0"/>
          </a:p>
          <a:p>
            <a:pPr>
              <a:buNone/>
            </a:pPr>
            <a:endParaRPr lang="uk-UA" sz="1600" b="1" dirty="0" smtClean="0"/>
          </a:p>
          <a:p>
            <a:r>
              <a:rPr lang="uk-UA" sz="1600" b="1" dirty="0" err="1" smtClean="0"/>
              <a:t>Mechanism</a:t>
            </a:r>
            <a:r>
              <a:rPr lang="uk-UA" sz="1600" b="1" dirty="0" smtClean="0"/>
              <a:t> </a:t>
            </a:r>
            <a:r>
              <a:rPr lang="uk-UA" sz="1600" b="1" dirty="0" err="1" smtClean="0"/>
              <a:t>of</a:t>
            </a:r>
            <a:r>
              <a:rPr lang="uk-UA" sz="1600" b="1" dirty="0" smtClean="0"/>
              <a:t> </a:t>
            </a:r>
            <a:r>
              <a:rPr lang="uk-UA" sz="1600" b="1" dirty="0" err="1" smtClean="0"/>
              <a:t>action</a:t>
            </a:r>
            <a:r>
              <a:rPr lang="uk-UA" sz="1600" b="1" dirty="0" smtClean="0"/>
              <a:t>. </a:t>
            </a:r>
            <a:r>
              <a:rPr lang="uk-UA" sz="1600" dirty="0" err="1" smtClean="0"/>
              <a:t>It</a:t>
            </a:r>
            <a:r>
              <a:rPr lang="uk-UA" sz="1600" dirty="0" smtClean="0"/>
              <a:t> </a:t>
            </a:r>
            <a:r>
              <a:rPr lang="uk-UA" sz="1600" dirty="0" err="1" smtClean="0"/>
              <a:t>is</a:t>
            </a:r>
            <a:r>
              <a:rPr lang="uk-UA" sz="1600" dirty="0" smtClean="0"/>
              <a:t> </a:t>
            </a:r>
            <a:r>
              <a:rPr lang="uk-UA" sz="1600" dirty="0" err="1" smtClean="0"/>
              <a:t>caused</a:t>
            </a:r>
            <a:r>
              <a:rPr lang="uk-UA" sz="1600" dirty="0" smtClean="0"/>
              <a:t> </a:t>
            </a:r>
            <a:r>
              <a:rPr lang="uk-UA" sz="1600" dirty="0" err="1" smtClean="0"/>
              <a:t>by</a:t>
            </a:r>
            <a:r>
              <a:rPr lang="uk-UA" sz="1600" dirty="0" smtClean="0"/>
              <a:t> </a:t>
            </a:r>
            <a:r>
              <a:rPr lang="uk-UA" sz="1600" dirty="0" err="1" smtClean="0"/>
              <a:t>blocking</a:t>
            </a:r>
            <a:r>
              <a:rPr lang="uk-UA" sz="1600" dirty="0" smtClean="0"/>
              <a:t> </a:t>
            </a:r>
            <a:r>
              <a:rPr lang="uk-UA" sz="1600" dirty="0" err="1" smtClean="0"/>
              <a:t>of</a:t>
            </a:r>
            <a:r>
              <a:rPr lang="uk-UA" sz="1600" dirty="0" smtClean="0"/>
              <a:t> </a:t>
            </a:r>
            <a:r>
              <a:rPr lang="uk-UA" sz="1600" dirty="0" err="1" smtClean="0"/>
              <a:t>adenosine</a:t>
            </a:r>
            <a:r>
              <a:rPr lang="uk-UA" sz="1600" dirty="0" smtClean="0"/>
              <a:t> </a:t>
            </a:r>
            <a:r>
              <a:rPr lang="uk-UA" sz="1600" dirty="0" err="1" smtClean="0"/>
              <a:t>receptors</a:t>
            </a:r>
            <a:r>
              <a:rPr lang="uk-UA" sz="1600" dirty="0" smtClean="0"/>
              <a:t>, </a:t>
            </a:r>
            <a:r>
              <a:rPr lang="uk-UA" sz="1600" dirty="0" err="1" smtClean="0"/>
              <a:t>suppression</a:t>
            </a:r>
            <a:r>
              <a:rPr lang="uk-UA" sz="1600" dirty="0" smtClean="0"/>
              <a:t> </a:t>
            </a:r>
            <a:r>
              <a:rPr lang="uk-UA" sz="1600" dirty="0" err="1" smtClean="0"/>
              <a:t>of</a:t>
            </a:r>
            <a:r>
              <a:rPr lang="uk-UA" sz="1600" dirty="0" smtClean="0"/>
              <a:t> </a:t>
            </a:r>
            <a:r>
              <a:rPr lang="uk-UA" sz="1600" dirty="0" err="1" smtClean="0"/>
              <a:t>phosphodiesterases</a:t>
            </a:r>
            <a:r>
              <a:rPr lang="uk-UA" sz="1600" dirty="0" smtClean="0"/>
              <a:t>, </a:t>
            </a:r>
            <a:r>
              <a:rPr lang="uk-UA" sz="1600" dirty="0" err="1" smtClean="0"/>
              <a:t>increase</a:t>
            </a:r>
            <a:r>
              <a:rPr lang="uk-UA" sz="1600" dirty="0" smtClean="0"/>
              <a:t> </a:t>
            </a:r>
            <a:r>
              <a:rPr lang="uk-UA" sz="1600" dirty="0" err="1" smtClean="0"/>
              <a:t>in</a:t>
            </a:r>
            <a:r>
              <a:rPr lang="uk-UA" sz="1600" dirty="0" smtClean="0"/>
              <a:t> </a:t>
            </a:r>
            <a:r>
              <a:rPr lang="uk-UA" sz="1600" dirty="0" err="1" smtClean="0"/>
              <a:t>the</a:t>
            </a:r>
            <a:r>
              <a:rPr lang="uk-UA" sz="1600" dirty="0" smtClean="0"/>
              <a:t> </a:t>
            </a:r>
            <a:r>
              <a:rPr lang="uk-UA" sz="1600" dirty="0" err="1" smtClean="0"/>
              <a:t>content</a:t>
            </a:r>
            <a:r>
              <a:rPr lang="uk-UA" sz="1600" dirty="0" smtClean="0"/>
              <a:t> </a:t>
            </a:r>
            <a:r>
              <a:rPr lang="uk-UA" sz="1600" dirty="0" err="1" smtClean="0"/>
              <a:t>of</a:t>
            </a:r>
            <a:r>
              <a:rPr lang="uk-UA" sz="1600" dirty="0" smtClean="0"/>
              <a:t> </a:t>
            </a:r>
            <a:r>
              <a:rPr lang="uk-UA" sz="1600" dirty="0" err="1" smtClean="0"/>
              <a:t>intracellular</a:t>
            </a:r>
            <a:r>
              <a:rPr lang="uk-UA" sz="1600" dirty="0" smtClean="0"/>
              <a:t> </a:t>
            </a:r>
            <a:r>
              <a:rPr lang="uk-UA" sz="1600" dirty="0" err="1" smtClean="0"/>
              <a:t>cAMP</a:t>
            </a:r>
            <a:r>
              <a:rPr lang="uk-UA" sz="1600" dirty="0" smtClean="0"/>
              <a:t>, </a:t>
            </a:r>
            <a:r>
              <a:rPr lang="uk-UA" sz="1600" dirty="0" err="1" smtClean="0"/>
              <a:t>decrease</a:t>
            </a:r>
            <a:r>
              <a:rPr lang="uk-UA" sz="1600" dirty="0" smtClean="0"/>
              <a:t> </a:t>
            </a:r>
            <a:r>
              <a:rPr lang="uk-UA" sz="1600" dirty="0" err="1" smtClean="0"/>
              <a:t>in</a:t>
            </a:r>
            <a:r>
              <a:rPr lang="uk-UA" sz="1600" dirty="0" smtClean="0"/>
              <a:t> </a:t>
            </a:r>
            <a:r>
              <a:rPr lang="uk-UA" sz="1600" dirty="0" err="1" smtClean="0"/>
              <a:t>intracellular</a:t>
            </a:r>
            <a:r>
              <a:rPr lang="uk-UA" sz="1600" dirty="0" smtClean="0"/>
              <a:t> </a:t>
            </a:r>
            <a:r>
              <a:rPr lang="uk-UA" sz="1600" dirty="0" err="1" smtClean="0"/>
              <a:t>concentration</a:t>
            </a:r>
            <a:r>
              <a:rPr lang="uk-UA" sz="1600" dirty="0" smtClean="0"/>
              <a:t> </a:t>
            </a:r>
            <a:r>
              <a:rPr lang="uk-UA" sz="1600" dirty="0" err="1" smtClean="0"/>
              <a:t>of</a:t>
            </a:r>
            <a:r>
              <a:rPr lang="uk-UA" sz="1600" dirty="0" smtClean="0"/>
              <a:t> </a:t>
            </a:r>
            <a:r>
              <a:rPr lang="uk-UA" sz="1600" dirty="0" err="1" smtClean="0"/>
              <a:t>calcium</a:t>
            </a:r>
            <a:r>
              <a:rPr lang="uk-UA" sz="1600" dirty="0" smtClean="0"/>
              <a:t> </a:t>
            </a:r>
            <a:r>
              <a:rPr lang="uk-UA" sz="1600" dirty="0" err="1" smtClean="0"/>
              <a:t>ions</a:t>
            </a:r>
            <a:r>
              <a:rPr lang="uk-UA" sz="1600" dirty="0" smtClean="0"/>
              <a:t>. </a:t>
            </a:r>
          </a:p>
          <a:p>
            <a:r>
              <a:rPr lang="uk-UA" sz="1600" b="1" dirty="0" err="1" smtClean="0"/>
              <a:t>Properties.</a:t>
            </a:r>
            <a:r>
              <a:rPr lang="uk-UA" sz="1600" dirty="0" err="1" smtClean="0"/>
              <a:t>White</a:t>
            </a:r>
            <a:r>
              <a:rPr lang="uk-UA" sz="1600" dirty="0" smtClean="0"/>
              <a:t> </a:t>
            </a:r>
            <a:r>
              <a:rPr lang="uk-UA" sz="1600" dirty="0" err="1" smtClean="0"/>
              <a:t>crystalline</a:t>
            </a:r>
            <a:r>
              <a:rPr lang="uk-UA" sz="1600" dirty="0" smtClean="0"/>
              <a:t> </a:t>
            </a:r>
            <a:r>
              <a:rPr lang="uk-UA" sz="1600" dirty="0" err="1" smtClean="0"/>
              <a:t>powder</a:t>
            </a:r>
            <a:r>
              <a:rPr lang="uk-UA" sz="1600" dirty="0" smtClean="0"/>
              <a:t>, </a:t>
            </a:r>
            <a:r>
              <a:rPr lang="uk-UA" sz="1600" dirty="0" err="1" smtClean="0"/>
              <a:t>bitter</a:t>
            </a:r>
            <a:r>
              <a:rPr lang="uk-UA" sz="1600" dirty="0" smtClean="0"/>
              <a:t> </a:t>
            </a:r>
            <a:r>
              <a:rPr lang="uk-UA" sz="1600" dirty="0" err="1" smtClean="0"/>
              <a:t>in</a:t>
            </a:r>
            <a:r>
              <a:rPr lang="uk-UA" sz="1600" dirty="0" smtClean="0"/>
              <a:t> </a:t>
            </a:r>
            <a:r>
              <a:rPr lang="uk-UA" sz="1600" dirty="0" err="1" smtClean="0"/>
              <a:t>taste</a:t>
            </a:r>
            <a:r>
              <a:rPr lang="uk-UA" sz="1600" dirty="0" smtClean="0"/>
              <a:t>. </a:t>
            </a:r>
            <a:r>
              <a:rPr lang="uk-UA" sz="1600" dirty="0" err="1" smtClean="0"/>
              <a:t>Very</a:t>
            </a:r>
            <a:r>
              <a:rPr lang="uk-UA" sz="1600" dirty="0" smtClean="0"/>
              <a:t> </a:t>
            </a:r>
            <a:r>
              <a:rPr lang="uk-UA" sz="1600" dirty="0" err="1" smtClean="0"/>
              <a:t>slightly</a:t>
            </a:r>
            <a:r>
              <a:rPr lang="uk-UA" sz="1600" dirty="0" smtClean="0"/>
              <a:t> </a:t>
            </a:r>
            <a:r>
              <a:rPr lang="uk-UA" sz="1600" dirty="0" err="1" smtClean="0"/>
              <a:t>soluble</a:t>
            </a:r>
            <a:r>
              <a:rPr lang="uk-UA" sz="1600" dirty="0" smtClean="0"/>
              <a:t> </a:t>
            </a:r>
            <a:r>
              <a:rPr lang="uk-UA" sz="1600" dirty="0" err="1" smtClean="0"/>
              <a:t>in</a:t>
            </a:r>
            <a:r>
              <a:rPr lang="uk-UA" sz="1600" dirty="0" smtClean="0"/>
              <a:t> </a:t>
            </a:r>
            <a:r>
              <a:rPr lang="uk-UA" sz="1600" dirty="0" err="1" smtClean="0"/>
              <a:t>water</a:t>
            </a:r>
            <a:r>
              <a:rPr lang="uk-UA" sz="1600" dirty="0" smtClean="0"/>
              <a:t>, </a:t>
            </a:r>
            <a:r>
              <a:rPr lang="uk-UA" sz="1600" dirty="0" err="1" smtClean="0"/>
              <a:t>ethanol</a:t>
            </a:r>
            <a:r>
              <a:rPr lang="uk-UA" sz="1600" dirty="0" smtClean="0"/>
              <a:t>, </a:t>
            </a:r>
            <a:r>
              <a:rPr lang="uk-UA" sz="1600" dirty="0" err="1" smtClean="0"/>
              <a:t>ether</a:t>
            </a:r>
            <a:r>
              <a:rPr lang="uk-UA" sz="1600" dirty="0" smtClean="0"/>
              <a:t>, </a:t>
            </a:r>
            <a:r>
              <a:rPr lang="uk-UA" sz="1600" dirty="0" err="1" smtClean="0"/>
              <a:t>chloroform</a:t>
            </a:r>
            <a:r>
              <a:rPr lang="uk-UA" sz="1600" dirty="0" smtClean="0"/>
              <a:t>, </a:t>
            </a:r>
            <a:r>
              <a:rPr lang="uk-UA" sz="1600" dirty="0" err="1" smtClean="0"/>
              <a:t>slightly</a:t>
            </a:r>
            <a:r>
              <a:rPr lang="uk-UA" sz="1600" dirty="0" smtClean="0"/>
              <a:t> </a:t>
            </a:r>
            <a:r>
              <a:rPr lang="uk-UA" sz="1600" dirty="0" err="1" smtClean="0"/>
              <a:t>soluble</a:t>
            </a:r>
            <a:r>
              <a:rPr lang="uk-UA" sz="1600" dirty="0" smtClean="0"/>
              <a:t> </a:t>
            </a:r>
            <a:r>
              <a:rPr lang="uk-UA" sz="1600" dirty="0" err="1" smtClean="0"/>
              <a:t>in</a:t>
            </a:r>
            <a:r>
              <a:rPr lang="uk-UA" sz="1600" dirty="0" smtClean="0"/>
              <a:t> </a:t>
            </a:r>
            <a:r>
              <a:rPr lang="uk-UA" sz="1600" dirty="0" err="1" smtClean="0"/>
              <a:t>hot</a:t>
            </a:r>
            <a:r>
              <a:rPr lang="uk-UA" sz="1600" dirty="0" smtClean="0"/>
              <a:t> </a:t>
            </a:r>
            <a:r>
              <a:rPr lang="uk-UA" sz="1600" dirty="0" err="1" smtClean="0"/>
              <a:t>water</a:t>
            </a:r>
            <a:r>
              <a:rPr lang="uk-UA" sz="1600" dirty="0" smtClean="0"/>
              <a:t>, </a:t>
            </a:r>
            <a:r>
              <a:rPr lang="uk-UA" sz="1600" dirty="0" err="1" smtClean="0"/>
              <a:t>easily</a:t>
            </a:r>
            <a:r>
              <a:rPr lang="uk-UA" sz="1600" dirty="0" smtClean="0"/>
              <a:t> </a:t>
            </a:r>
            <a:r>
              <a:rPr lang="uk-UA" sz="1600" dirty="0" err="1" smtClean="0"/>
              <a:t>soluble</a:t>
            </a:r>
            <a:r>
              <a:rPr lang="uk-UA" sz="1600" dirty="0" smtClean="0"/>
              <a:t> </a:t>
            </a:r>
            <a:r>
              <a:rPr lang="uk-UA" sz="1600" dirty="0" err="1" smtClean="0"/>
              <a:t>in</a:t>
            </a:r>
            <a:r>
              <a:rPr lang="uk-UA" sz="1600" dirty="0" smtClean="0"/>
              <a:t> </a:t>
            </a:r>
            <a:r>
              <a:rPr lang="uk-UA" sz="1600" dirty="0" err="1" smtClean="0"/>
              <a:t>solutions</a:t>
            </a:r>
            <a:r>
              <a:rPr lang="uk-UA" sz="1600" dirty="0" smtClean="0"/>
              <a:t> </a:t>
            </a:r>
            <a:r>
              <a:rPr lang="uk-UA" sz="1600" dirty="0" err="1" smtClean="0"/>
              <a:t>of</a:t>
            </a:r>
            <a:r>
              <a:rPr lang="uk-UA" sz="1600" dirty="0" smtClean="0"/>
              <a:t> </a:t>
            </a:r>
            <a:r>
              <a:rPr lang="uk-UA" sz="1600" dirty="0" err="1" smtClean="0"/>
              <a:t>acids</a:t>
            </a:r>
            <a:r>
              <a:rPr lang="uk-UA" sz="1600" dirty="0" smtClean="0"/>
              <a:t> </a:t>
            </a:r>
            <a:r>
              <a:rPr lang="uk-UA" sz="1600" dirty="0" err="1" smtClean="0"/>
              <a:t>and</a:t>
            </a:r>
            <a:r>
              <a:rPr lang="uk-UA" sz="1600" dirty="0" smtClean="0"/>
              <a:t> </a:t>
            </a:r>
            <a:r>
              <a:rPr lang="uk-UA" sz="1600" dirty="0" err="1" smtClean="0"/>
              <a:t>alkalis</a:t>
            </a:r>
            <a:r>
              <a:rPr lang="uk-UA" sz="1600" dirty="0" smtClean="0"/>
              <a:t>.</a:t>
            </a:r>
          </a:p>
          <a:p>
            <a:r>
              <a:rPr lang="uk-UA" sz="1600" b="1" dirty="0" err="1" smtClean="0"/>
              <a:t>Identification</a:t>
            </a:r>
            <a:r>
              <a:rPr lang="uk-UA" sz="1600" b="1" dirty="0" smtClean="0"/>
              <a:t>.</a:t>
            </a:r>
            <a:endParaRPr lang="uk-UA" sz="1600" dirty="0" smtClean="0"/>
          </a:p>
          <a:p>
            <a:r>
              <a:rPr lang="uk-UA" sz="1600" dirty="0" err="1" smtClean="0"/>
              <a:t>Group</a:t>
            </a:r>
            <a:r>
              <a:rPr lang="uk-UA" sz="1600" dirty="0" smtClean="0"/>
              <a:t> </a:t>
            </a:r>
            <a:r>
              <a:rPr lang="uk-UA" sz="1600" dirty="0" err="1" smtClean="0"/>
              <a:t>reaction</a:t>
            </a:r>
            <a:r>
              <a:rPr lang="uk-UA" sz="1600" dirty="0" smtClean="0"/>
              <a:t> - </a:t>
            </a:r>
            <a:r>
              <a:rPr lang="uk-UA" sz="1600" dirty="0" err="1" smtClean="0"/>
              <a:t>murexide</a:t>
            </a:r>
            <a:r>
              <a:rPr lang="uk-UA" sz="1600" dirty="0" smtClean="0"/>
              <a:t> </a:t>
            </a:r>
            <a:r>
              <a:rPr lang="uk-UA" sz="1600" dirty="0" err="1" smtClean="0"/>
              <a:t>test</a:t>
            </a:r>
            <a:r>
              <a:rPr lang="uk-UA" sz="1600" dirty="0" smtClean="0"/>
              <a:t>.</a:t>
            </a:r>
          </a:p>
          <a:p>
            <a:r>
              <a:rPr lang="uk-UA" sz="1600" b="1" dirty="0" err="1" smtClean="0"/>
              <a:t>Specific</a:t>
            </a:r>
            <a:r>
              <a:rPr lang="uk-UA" sz="1600" b="1" dirty="0" smtClean="0"/>
              <a:t> </a:t>
            </a:r>
            <a:r>
              <a:rPr lang="uk-UA" sz="1600" b="1" dirty="0" err="1" smtClean="0"/>
              <a:t>reactions</a:t>
            </a:r>
            <a:r>
              <a:rPr lang="uk-UA" sz="1600" b="1" dirty="0" smtClean="0"/>
              <a:t>.</a:t>
            </a:r>
            <a:endParaRPr lang="uk-UA" sz="1600" dirty="0" smtClean="0"/>
          </a:p>
          <a:p>
            <a:pPr lvl="0"/>
            <a:r>
              <a:rPr lang="uk-UA" sz="1600" dirty="0" err="1" smtClean="0"/>
              <a:t>The</a:t>
            </a:r>
            <a:r>
              <a:rPr lang="uk-UA" sz="1600" dirty="0" smtClean="0"/>
              <a:t> </a:t>
            </a:r>
            <a:r>
              <a:rPr lang="uk-UA" sz="1600" dirty="0" err="1" smtClean="0"/>
              <a:t>reaction</a:t>
            </a:r>
            <a:r>
              <a:rPr lang="uk-UA" sz="1600" dirty="0" smtClean="0"/>
              <a:t> </a:t>
            </a:r>
            <a:r>
              <a:rPr lang="uk-UA" sz="1600" dirty="0" err="1" smtClean="0"/>
              <a:t>of</a:t>
            </a:r>
            <a:r>
              <a:rPr lang="uk-UA" sz="1600" dirty="0" smtClean="0"/>
              <a:t> Na-</a:t>
            </a:r>
            <a:r>
              <a:rPr lang="uk-UA" sz="1600" dirty="0" err="1" smtClean="0"/>
              <a:t>salt</a:t>
            </a:r>
            <a:r>
              <a:rPr lang="uk-UA" sz="1600" dirty="0" smtClean="0"/>
              <a:t> </a:t>
            </a:r>
            <a:r>
              <a:rPr lang="uk-UA" sz="1600" dirty="0" err="1" smtClean="0"/>
              <a:t>of</a:t>
            </a:r>
            <a:r>
              <a:rPr lang="uk-UA" sz="1600" dirty="0" smtClean="0"/>
              <a:t> </a:t>
            </a:r>
            <a:r>
              <a:rPr lang="uk-UA" sz="1600" dirty="0" err="1" smtClean="0"/>
              <a:t>theobromine</a:t>
            </a:r>
            <a:r>
              <a:rPr lang="uk-UA" sz="1600" dirty="0" smtClean="0"/>
              <a:t> </a:t>
            </a:r>
            <a:r>
              <a:rPr lang="uk-UA" sz="1600" dirty="0" err="1" smtClean="0"/>
              <a:t>with</a:t>
            </a:r>
            <a:r>
              <a:rPr lang="uk-UA" sz="1600" dirty="0" smtClean="0"/>
              <a:t> a </a:t>
            </a:r>
            <a:r>
              <a:rPr lang="uk-UA" sz="1600" dirty="0" err="1" smtClean="0"/>
              <a:t>solution</a:t>
            </a:r>
            <a:r>
              <a:rPr lang="uk-UA" sz="1600" dirty="0" smtClean="0"/>
              <a:t> </a:t>
            </a:r>
            <a:r>
              <a:rPr lang="uk-UA" sz="1600" dirty="0" err="1" smtClean="0"/>
              <a:t>of</a:t>
            </a:r>
            <a:r>
              <a:rPr lang="uk-UA" sz="1600" dirty="0" smtClean="0"/>
              <a:t> CoCl2 </a:t>
            </a:r>
            <a:r>
              <a:rPr lang="uk-UA" sz="1600" dirty="0" err="1" smtClean="0"/>
              <a:t>is</a:t>
            </a:r>
            <a:r>
              <a:rPr lang="uk-UA" sz="1600" dirty="0" smtClean="0"/>
              <a:t> </a:t>
            </a:r>
            <a:r>
              <a:rPr lang="uk-UA" sz="1600" dirty="0" err="1" smtClean="0"/>
              <a:t>an</a:t>
            </a:r>
            <a:r>
              <a:rPr lang="uk-UA" sz="1600" dirty="0" smtClean="0"/>
              <a:t> </a:t>
            </a:r>
            <a:r>
              <a:rPr lang="uk-UA" sz="1600" dirty="0" err="1" smtClean="0"/>
              <a:t>intense</a:t>
            </a:r>
            <a:r>
              <a:rPr lang="uk-UA" sz="1600" dirty="0" smtClean="0"/>
              <a:t> </a:t>
            </a:r>
            <a:r>
              <a:rPr lang="uk-UA" sz="1600" dirty="0" err="1" smtClean="0"/>
              <a:t>purple</a:t>
            </a:r>
            <a:r>
              <a:rPr lang="uk-UA" sz="1600" dirty="0" smtClean="0"/>
              <a:t> </a:t>
            </a:r>
            <a:r>
              <a:rPr lang="uk-UA" sz="1600" dirty="0" err="1" smtClean="0"/>
              <a:t>color</a:t>
            </a:r>
            <a:r>
              <a:rPr lang="uk-UA" sz="1600" dirty="0" smtClean="0"/>
              <a:t>, </a:t>
            </a:r>
            <a:r>
              <a:rPr lang="uk-UA" sz="1600" dirty="0" err="1" smtClean="0"/>
              <a:t>which</a:t>
            </a:r>
            <a:r>
              <a:rPr lang="uk-UA" sz="1600" dirty="0" smtClean="0"/>
              <a:t> </a:t>
            </a:r>
            <a:r>
              <a:rPr lang="uk-UA" sz="1600" dirty="0" err="1" smtClean="0"/>
              <a:t>quickly</a:t>
            </a:r>
            <a:r>
              <a:rPr lang="uk-UA" sz="1600" dirty="0" smtClean="0"/>
              <a:t> </a:t>
            </a:r>
            <a:r>
              <a:rPr lang="uk-UA" sz="1600" dirty="0" err="1" smtClean="0"/>
              <a:t>disappears</a:t>
            </a:r>
            <a:r>
              <a:rPr lang="uk-UA" sz="1600" dirty="0" smtClean="0"/>
              <a:t> </a:t>
            </a:r>
            <a:r>
              <a:rPr lang="uk-UA" sz="1600" dirty="0" err="1" smtClean="0"/>
              <a:t>and</a:t>
            </a:r>
            <a:r>
              <a:rPr lang="uk-UA" sz="1600" dirty="0" smtClean="0"/>
              <a:t> a </a:t>
            </a:r>
            <a:r>
              <a:rPr lang="uk-UA" sz="1600" dirty="0" err="1" smtClean="0"/>
              <a:t>precipitate</a:t>
            </a:r>
            <a:r>
              <a:rPr lang="uk-UA" sz="1600" dirty="0" smtClean="0"/>
              <a:t> </a:t>
            </a:r>
            <a:r>
              <a:rPr lang="uk-UA" sz="1600" dirty="0" err="1" smtClean="0"/>
              <a:t>of</a:t>
            </a:r>
            <a:r>
              <a:rPr lang="uk-UA" sz="1600" dirty="0" smtClean="0"/>
              <a:t> grayish-blue </a:t>
            </a:r>
            <a:r>
              <a:rPr lang="uk-UA" sz="1600" dirty="0" err="1" smtClean="0"/>
              <a:t>color</a:t>
            </a:r>
            <a:r>
              <a:rPr lang="uk-UA" sz="1600" dirty="0" smtClean="0"/>
              <a:t> </a:t>
            </a:r>
            <a:r>
              <a:rPr lang="uk-UA" sz="1600" dirty="0" err="1" smtClean="0"/>
              <a:t>is</a:t>
            </a:r>
            <a:r>
              <a:rPr lang="uk-UA" sz="1600" dirty="0" smtClean="0"/>
              <a:t> </a:t>
            </a:r>
            <a:r>
              <a:rPr lang="uk-UA" sz="1600" dirty="0" err="1" smtClean="0"/>
              <a:t>formed</a:t>
            </a:r>
            <a:r>
              <a:rPr lang="uk-UA" sz="1600" dirty="0" smtClean="0"/>
              <a:t>: </a:t>
            </a:r>
          </a:p>
          <a:p>
            <a:endParaRPr lang="uk-UA" sz="1600" dirty="0"/>
          </a:p>
        </p:txBody>
      </p:sp>
      <p:pic>
        <p:nvPicPr>
          <p:cNvPr id="4" name="Рисунок 3"/>
          <p:cNvPicPr/>
          <p:nvPr/>
        </p:nvPicPr>
        <p:blipFill>
          <a:blip r:embed="rId2" cstate="print"/>
          <a:srcRect/>
          <a:stretch>
            <a:fillRect/>
          </a:stretch>
        </p:blipFill>
        <p:spPr bwMode="auto">
          <a:xfrm>
            <a:off x="3707904" y="548680"/>
            <a:ext cx="1752600" cy="1495425"/>
          </a:xfrm>
          <a:prstGeom prst="rect">
            <a:avLst/>
          </a:prstGeom>
          <a:solidFill>
            <a:srgbClr val="FFFFFF"/>
          </a:solidFill>
          <a:ln w="9525">
            <a:noFill/>
            <a:miter lim="800000"/>
            <a:headEnd/>
            <a:tailEnd/>
          </a:ln>
        </p:spPr>
      </p:pic>
      <p:pic>
        <p:nvPicPr>
          <p:cNvPr id="5" name="Рисунок 4"/>
          <p:cNvPicPr/>
          <p:nvPr/>
        </p:nvPicPr>
        <p:blipFill>
          <a:blip r:embed="rId3" cstate="print"/>
          <a:srcRect/>
          <a:stretch>
            <a:fillRect/>
          </a:stretch>
        </p:blipFill>
        <p:spPr bwMode="auto">
          <a:xfrm>
            <a:off x="2411760" y="4829175"/>
            <a:ext cx="4210050" cy="2028825"/>
          </a:xfrm>
          <a:prstGeom prst="rect">
            <a:avLst/>
          </a:prstGeom>
          <a:solidFill>
            <a:srgbClr val="FFFFFF"/>
          </a:solid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23528" y="260648"/>
            <a:ext cx="8517632" cy="4525963"/>
          </a:xfrm>
        </p:spPr>
        <p:txBody>
          <a:bodyPr/>
          <a:lstStyle/>
          <a:p>
            <a:pPr lvl="0"/>
            <a:r>
              <a:rPr lang="uk-UA" sz="1800" dirty="0" err="1" smtClean="0"/>
              <a:t>The</a:t>
            </a:r>
            <a:r>
              <a:rPr lang="uk-UA" sz="1800" dirty="0" smtClean="0"/>
              <a:t> </a:t>
            </a:r>
            <a:r>
              <a:rPr lang="uk-UA" sz="1800" dirty="0" err="1" smtClean="0"/>
              <a:t>reaction</a:t>
            </a:r>
            <a:r>
              <a:rPr lang="uk-UA" sz="1800" dirty="0" smtClean="0"/>
              <a:t> </a:t>
            </a:r>
            <a:r>
              <a:rPr lang="uk-UA" sz="1800" dirty="0" err="1" smtClean="0"/>
              <a:t>of</a:t>
            </a:r>
            <a:r>
              <a:rPr lang="uk-UA" sz="1800" dirty="0" smtClean="0"/>
              <a:t> </a:t>
            </a:r>
            <a:r>
              <a:rPr lang="uk-UA" sz="1800" dirty="0" err="1" smtClean="0"/>
              <a:t>the</a:t>
            </a:r>
            <a:r>
              <a:rPr lang="uk-UA" sz="1800" dirty="0" smtClean="0"/>
              <a:t> Na-</a:t>
            </a:r>
            <a:r>
              <a:rPr lang="uk-UA" sz="1800" dirty="0" err="1" smtClean="0"/>
              <a:t>salt</a:t>
            </a:r>
            <a:r>
              <a:rPr lang="uk-UA" sz="1800" dirty="0" smtClean="0"/>
              <a:t> </a:t>
            </a:r>
            <a:r>
              <a:rPr lang="uk-UA" sz="1800" dirty="0" err="1" smtClean="0"/>
              <a:t>of</a:t>
            </a:r>
            <a:r>
              <a:rPr lang="uk-UA" sz="1800" dirty="0" smtClean="0"/>
              <a:t> </a:t>
            </a:r>
            <a:r>
              <a:rPr lang="uk-UA" sz="1800" dirty="0" err="1" smtClean="0"/>
              <a:t>theobromine</a:t>
            </a:r>
            <a:r>
              <a:rPr lang="uk-UA" sz="1800" dirty="0" smtClean="0"/>
              <a:t> </a:t>
            </a:r>
            <a:r>
              <a:rPr lang="uk-UA" sz="1800" dirty="0" err="1" smtClean="0"/>
              <a:t>with</a:t>
            </a:r>
            <a:r>
              <a:rPr lang="uk-UA" sz="1800" dirty="0" smtClean="0"/>
              <a:t> a </a:t>
            </a:r>
            <a:r>
              <a:rPr lang="uk-UA" sz="1800" dirty="0" err="1" smtClean="0"/>
              <a:t>solution</a:t>
            </a:r>
            <a:r>
              <a:rPr lang="uk-UA" sz="1800" dirty="0" smtClean="0"/>
              <a:t> </a:t>
            </a:r>
            <a:r>
              <a:rPr lang="uk-UA" sz="1800" dirty="0" err="1" smtClean="0"/>
              <a:t>of</a:t>
            </a:r>
            <a:r>
              <a:rPr lang="uk-UA" sz="1800" dirty="0" smtClean="0"/>
              <a:t> AgNO3 - a </a:t>
            </a:r>
            <a:r>
              <a:rPr lang="uk-UA" sz="1800" dirty="0" err="1" smtClean="0"/>
              <a:t>thick</a:t>
            </a:r>
            <a:r>
              <a:rPr lang="uk-UA" sz="1800" dirty="0" smtClean="0"/>
              <a:t> </a:t>
            </a:r>
            <a:r>
              <a:rPr lang="uk-UA" sz="1800" dirty="0" err="1" smtClean="0"/>
              <a:t>gelatinous</a:t>
            </a:r>
            <a:r>
              <a:rPr lang="uk-UA" sz="1800" dirty="0" smtClean="0"/>
              <a:t> </a:t>
            </a:r>
            <a:r>
              <a:rPr lang="uk-UA" sz="1800" dirty="0" err="1" smtClean="0"/>
              <a:t>mass</a:t>
            </a:r>
            <a:r>
              <a:rPr lang="uk-UA" sz="1800" dirty="0" smtClean="0"/>
              <a:t> (Ag-</a:t>
            </a:r>
            <a:r>
              <a:rPr lang="uk-UA" sz="1800" dirty="0" err="1" smtClean="0"/>
              <a:t>salt</a:t>
            </a:r>
            <a:r>
              <a:rPr lang="uk-UA" sz="1800" dirty="0" smtClean="0"/>
              <a:t>), </a:t>
            </a:r>
            <a:r>
              <a:rPr lang="uk-UA" sz="1800" dirty="0" err="1" smtClean="0"/>
              <a:t>which</a:t>
            </a:r>
            <a:r>
              <a:rPr lang="uk-UA" sz="1800" dirty="0" smtClean="0"/>
              <a:t> </a:t>
            </a:r>
            <a:r>
              <a:rPr lang="uk-UA" sz="1800" dirty="0" err="1" smtClean="0"/>
              <a:t>is</a:t>
            </a:r>
            <a:r>
              <a:rPr lang="uk-UA" sz="1800" dirty="0" smtClean="0"/>
              <a:t> </a:t>
            </a:r>
            <a:r>
              <a:rPr lang="uk-UA" sz="1800" dirty="0" err="1" smtClean="0"/>
              <a:t>diluted</a:t>
            </a:r>
            <a:r>
              <a:rPr lang="uk-UA" sz="1800" dirty="0" smtClean="0"/>
              <a:t> </a:t>
            </a:r>
            <a:r>
              <a:rPr lang="uk-UA" sz="1800" dirty="0" err="1" smtClean="0"/>
              <a:t>when</a:t>
            </a:r>
            <a:r>
              <a:rPr lang="uk-UA" sz="1800" dirty="0" smtClean="0"/>
              <a:t> </a:t>
            </a:r>
            <a:r>
              <a:rPr lang="uk-UA" sz="1800" dirty="0" err="1" smtClean="0"/>
              <a:t>heated</a:t>
            </a:r>
            <a:r>
              <a:rPr lang="uk-UA" sz="1800" dirty="0" smtClean="0"/>
              <a:t> </a:t>
            </a:r>
            <a:r>
              <a:rPr lang="uk-UA" sz="1800" dirty="0" err="1" smtClean="0"/>
              <a:t>to</a:t>
            </a:r>
            <a:r>
              <a:rPr lang="uk-UA" sz="1800" dirty="0" smtClean="0"/>
              <a:t> 80 ° C </a:t>
            </a:r>
            <a:r>
              <a:rPr lang="uk-UA" sz="1800" dirty="0" err="1" smtClean="0"/>
              <a:t>and</a:t>
            </a:r>
            <a:r>
              <a:rPr lang="uk-UA" sz="1800" dirty="0" smtClean="0"/>
              <a:t> </a:t>
            </a:r>
            <a:r>
              <a:rPr lang="uk-UA" sz="1800" dirty="0" err="1" smtClean="0"/>
              <a:t>solidifies</a:t>
            </a:r>
            <a:r>
              <a:rPr lang="uk-UA" sz="1800" dirty="0" smtClean="0"/>
              <a:t> </a:t>
            </a:r>
            <a:r>
              <a:rPr lang="uk-UA" sz="1800" dirty="0" err="1" smtClean="0"/>
              <a:t>again</a:t>
            </a:r>
            <a:r>
              <a:rPr lang="uk-UA" sz="1800" dirty="0" smtClean="0"/>
              <a:t> </a:t>
            </a:r>
            <a:r>
              <a:rPr lang="uk-UA" sz="1800" dirty="0" err="1" smtClean="0"/>
              <a:t>when</a:t>
            </a:r>
            <a:r>
              <a:rPr lang="uk-UA" sz="1800" dirty="0" smtClean="0"/>
              <a:t> </a:t>
            </a:r>
            <a:r>
              <a:rPr lang="uk-UA" sz="1800" dirty="0" err="1" smtClean="0"/>
              <a:t>cooled</a:t>
            </a:r>
            <a:r>
              <a:rPr lang="uk-UA" sz="1800" dirty="0" smtClean="0"/>
              <a:t>:</a:t>
            </a:r>
          </a:p>
          <a:p>
            <a:endParaRPr lang="uk-UA" sz="1800" b="1" dirty="0" smtClean="0"/>
          </a:p>
          <a:p>
            <a:endParaRPr lang="uk-UA" sz="1800" b="1" dirty="0" smtClean="0"/>
          </a:p>
          <a:p>
            <a:endParaRPr lang="uk-UA" sz="1800" b="1" dirty="0" smtClean="0"/>
          </a:p>
          <a:p>
            <a:endParaRPr lang="uk-UA" sz="1800" b="1" dirty="0" smtClean="0"/>
          </a:p>
          <a:p>
            <a:endParaRPr lang="uk-UA" sz="1800" dirty="0" smtClean="0"/>
          </a:p>
          <a:p>
            <a:r>
              <a:rPr lang="uk-UA" sz="1800" b="1" dirty="0" err="1" smtClean="0"/>
              <a:t>Quantitative</a:t>
            </a:r>
            <a:r>
              <a:rPr lang="uk-UA" sz="1800" b="1" dirty="0" smtClean="0"/>
              <a:t> </a:t>
            </a:r>
            <a:r>
              <a:rPr lang="uk-UA" sz="1800" b="1" dirty="0" err="1" smtClean="0"/>
              <a:t>definition</a:t>
            </a:r>
            <a:r>
              <a:rPr lang="uk-UA" sz="1800" b="1" dirty="0" smtClean="0"/>
              <a:t>. </a:t>
            </a:r>
            <a:endParaRPr lang="uk-UA" sz="1800" dirty="0" smtClean="0"/>
          </a:p>
          <a:p>
            <a:r>
              <a:rPr lang="uk-UA" sz="1800" dirty="0" err="1" smtClean="0"/>
              <a:t>Alkalimetry</a:t>
            </a:r>
            <a:r>
              <a:rPr lang="uk-UA" sz="1800" dirty="0" smtClean="0"/>
              <a:t> </a:t>
            </a:r>
            <a:r>
              <a:rPr lang="uk-UA" sz="1800" dirty="0" err="1" smtClean="0"/>
              <a:t>by</a:t>
            </a:r>
            <a:r>
              <a:rPr lang="uk-UA" sz="1800" dirty="0" smtClean="0"/>
              <a:t> </a:t>
            </a:r>
            <a:r>
              <a:rPr lang="uk-UA" sz="1800" dirty="0" err="1" smtClean="0"/>
              <a:t>substituent</a:t>
            </a:r>
            <a:r>
              <a:rPr lang="uk-UA" sz="1800" dirty="0" smtClean="0"/>
              <a:t>, s = 1</a:t>
            </a:r>
            <a:r>
              <a:rPr lang="uk-UA" sz="1800" dirty="0" smtClean="0"/>
              <a:t>:</a:t>
            </a:r>
          </a:p>
          <a:p>
            <a:endParaRPr lang="uk-UA" sz="1800" dirty="0" smtClean="0"/>
          </a:p>
          <a:p>
            <a:endParaRPr lang="uk-UA" sz="1800" dirty="0" smtClean="0"/>
          </a:p>
          <a:p>
            <a:endParaRPr lang="uk-UA" sz="1800" dirty="0" smtClean="0"/>
          </a:p>
          <a:p>
            <a:endParaRPr lang="uk-UA" sz="1800" dirty="0" smtClean="0"/>
          </a:p>
          <a:p>
            <a:endParaRPr lang="uk-UA" sz="1800" b="1" dirty="0" smtClean="0"/>
          </a:p>
          <a:p>
            <a:r>
              <a:rPr lang="uk-UA" sz="1800" b="1" dirty="0" err="1" smtClean="0"/>
              <a:t>Storage</a:t>
            </a:r>
            <a:r>
              <a:rPr lang="uk-UA" sz="1800" b="1" dirty="0" smtClean="0"/>
              <a:t>. </a:t>
            </a:r>
            <a:r>
              <a:rPr lang="uk-UA" sz="1800" dirty="0" err="1" smtClean="0"/>
              <a:t>In</a:t>
            </a:r>
            <a:r>
              <a:rPr lang="uk-UA" sz="1800" dirty="0" smtClean="0"/>
              <a:t> a well-</a:t>
            </a:r>
            <a:r>
              <a:rPr lang="uk-UA" sz="1800" dirty="0" err="1" smtClean="0"/>
              <a:t>sealed</a:t>
            </a:r>
            <a:r>
              <a:rPr lang="uk-UA" sz="1800" dirty="0" smtClean="0"/>
              <a:t> </a:t>
            </a:r>
            <a:r>
              <a:rPr lang="uk-UA" sz="1800" dirty="0" err="1" smtClean="0"/>
              <a:t>container</a:t>
            </a:r>
            <a:r>
              <a:rPr lang="uk-UA" sz="1800" dirty="0" smtClean="0"/>
              <a:t>.</a:t>
            </a:r>
          </a:p>
          <a:p>
            <a:r>
              <a:rPr lang="uk-UA" sz="1800" b="1" dirty="0" err="1" smtClean="0"/>
              <a:t>Application</a:t>
            </a:r>
            <a:r>
              <a:rPr lang="uk-UA" sz="1800" b="1" dirty="0" smtClean="0"/>
              <a:t>. </a:t>
            </a:r>
            <a:r>
              <a:rPr lang="uk-UA" sz="1800" dirty="0" err="1" smtClean="0"/>
              <a:t>Antispasmodic</a:t>
            </a:r>
            <a:r>
              <a:rPr lang="uk-UA" sz="1800" dirty="0" smtClean="0"/>
              <a:t>, </a:t>
            </a:r>
            <a:r>
              <a:rPr lang="uk-UA" sz="1800" dirty="0" err="1" smtClean="0"/>
              <a:t>bronchodilator</a:t>
            </a:r>
            <a:r>
              <a:rPr lang="uk-UA" sz="1800" dirty="0" smtClean="0"/>
              <a:t>, </a:t>
            </a:r>
            <a:r>
              <a:rPr lang="uk-UA" sz="1800" dirty="0" err="1" smtClean="0"/>
              <a:t>diuretic</a:t>
            </a:r>
            <a:r>
              <a:rPr lang="uk-UA" sz="1800" dirty="0" smtClean="0"/>
              <a:t>. </a:t>
            </a:r>
          </a:p>
          <a:p>
            <a:pPr>
              <a:buNone/>
            </a:pPr>
            <a:r>
              <a:rPr lang="uk-UA" sz="1800" dirty="0" smtClean="0"/>
              <a:t> </a:t>
            </a:r>
          </a:p>
          <a:p>
            <a:endParaRPr lang="uk-UA" sz="1800" dirty="0"/>
          </a:p>
        </p:txBody>
      </p:sp>
      <p:pic>
        <p:nvPicPr>
          <p:cNvPr id="4" name="Рисунок 3"/>
          <p:cNvPicPr/>
          <p:nvPr/>
        </p:nvPicPr>
        <p:blipFill>
          <a:blip r:embed="rId2" cstate="print"/>
          <a:srcRect/>
          <a:stretch>
            <a:fillRect/>
          </a:stretch>
        </p:blipFill>
        <p:spPr bwMode="auto">
          <a:xfrm>
            <a:off x="2339752" y="1196752"/>
            <a:ext cx="4968552" cy="1368152"/>
          </a:xfrm>
          <a:prstGeom prst="rect">
            <a:avLst/>
          </a:prstGeom>
          <a:solidFill>
            <a:srgbClr val="FFFFFF"/>
          </a:solidFill>
          <a:ln w="9525">
            <a:noFill/>
            <a:miter lim="800000"/>
            <a:headEnd/>
            <a:tailEnd/>
          </a:ln>
        </p:spPr>
      </p:pic>
      <p:pic>
        <p:nvPicPr>
          <p:cNvPr id="5" name="Рисунок 4"/>
          <p:cNvPicPr/>
          <p:nvPr/>
        </p:nvPicPr>
        <p:blipFill>
          <a:blip r:embed="rId3" cstate="print"/>
          <a:srcRect/>
          <a:stretch>
            <a:fillRect/>
          </a:stretch>
        </p:blipFill>
        <p:spPr bwMode="auto">
          <a:xfrm>
            <a:off x="2267744" y="3501008"/>
            <a:ext cx="4700364" cy="1631429"/>
          </a:xfrm>
          <a:prstGeom prst="rect">
            <a:avLst/>
          </a:prstGeom>
          <a:solidFill>
            <a:srgbClr val="FFFFFF"/>
          </a:solidFill>
          <a:ln w="9525">
            <a:noFill/>
            <a:miter lim="800000"/>
            <a:headEnd/>
            <a:tailEnd/>
          </a:ln>
        </p:spPr>
      </p:pic>
    </p:spTree>
  </p:cSld>
  <p:clrMapOvr>
    <a:masterClrMapping/>
  </p:clrMapOvr>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TotalTime>
  <Words>1577</Words>
  <Application>Microsoft Office PowerPoint</Application>
  <PresentationFormat>Экран (4:3)</PresentationFormat>
  <Paragraphs>252</Paragraphs>
  <Slides>20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20</vt:i4>
      </vt:variant>
    </vt:vector>
  </HeadingPairs>
  <TitlesOfParts>
    <vt:vector size="21" baseType="lpstr">
      <vt:lpstr>Оформление по умолчанию</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vector>
  </TitlesOfParts>
  <Company>OGMU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e181279oov</dc:creator>
  <cp:lastModifiedBy>e271279ltv</cp:lastModifiedBy>
  <cp:revision>11</cp:revision>
  <dcterms:created xsi:type="dcterms:W3CDTF">2020-10-07T09:03:31Z</dcterms:created>
  <dcterms:modified xsi:type="dcterms:W3CDTF">2020-11-04T18:08:48Z</dcterms:modified>
</cp:coreProperties>
</file>