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67" r:id="rId5"/>
    <p:sldId id="266" r:id="rId6"/>
    <p:sldId id="265" r:id="rId7"/>
    <p:sldId id="264" r:id="rId8"/>
    <p:sldId id="263" r:id="rId9"/>
    <p:sldId id="262" r:id="rId10"/>
    <p:sldId id="261" r:id="rId11"/>
    <p:sldId id="260" r:id="rId12"/>
    <p:sldId id="259" r:id="rId13"/>
    <p:sldId id="273" r:id="rId14"/>
    <p:sldId id="272" r:id="rId15"/>
    <p:sldId id="271" r:id="rId16"/>
    <p:sldId id="275" r:id="rId17"/>
    <p:sldId id="281" r:id="rId18"/>
    <p:sldId id="279" r:id="rId19"/>
    <p:sldId id="278" r:id="rId20"/>
    <p:sldId id="276" r:id="rId21"/>
    <p:sldId id="284" r:id="rId22"/>
    <p:sldId id="283" r:id="rId23"/>
    <p:sldId id="287" r:id="rId24"/>
    <p:sldId id="286" r:id="rId25"/>
    <p:sldId id="285" r:id="rId26"/>
    <p:sldId id="292" r:id="rId27"/>
    <p:sldId id="291" r:id="rId28"/>
    <p:sldId id="295" r:id="rId29"/>
    <p:sldId id="289" r:id="rId30"/>
    <p:sldId id="293" r:id="rId31"/>
  </p:sldIdLst>
  <p:sldSz cx="12192000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8088E-6A4E-42E0-B660-9F547235CDD1}" type="datetimeFigureOut">
              <a:rPr lang="ru-RU"/>
              <a:pPr>
                <a:defRPr/>
              </a:pPr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30897C-8CA4-4640-B5C1-24457312BEA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C59DE-83F6-4A4B-AEAA-21E1804ED375}" type="datetimeFigureOut">
              <a:rPr lang="ru-RU"/>
              <a:pPr>
                <a:defRPr/>
              </a:pPr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FE602F-159D-44B0-B17A-4B90F8BBDBF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06475-D504-415C-A6BC-69A0C2C74932}" type="datetimeFigureOut">
              <a:rPr lang="ru-RU"/>
              <a:pPr>
                <a:defRPr/>
              </a:pPr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635E1C-8C21-4A46-8F68-5F619DD955C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4EC72-44E6-4E5D-B1CB-985CDC45358D}" type="datetimeFigureOut">
              <a:rPr lang="ru-RU"/>
              <a:pPr>
                <a:defRPr/>
              </a:pPr>
              <a:t>11.02.2021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CB0FE3-7060-45CA-875D-D8DC6E9F004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F3961-7E33-47E4-A1B2-798693B46A0B}" type="datetimeFigureOut">
              <a:rPr lang="ru-RU"/>
              <a:pPr>
                <a:defRPr/>
              </a:pPr>
              <a:t>11.02.2021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52662F-7FBE-47BB-83CA-B8988C7975F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F05B2-983C-4BA6-AE28-2F91D1D6F78E}" type="datetimeFigureOut">
              <a:rPr lang="ru-RU"/>
              <a:pPr>
                <a:defRPr/>
              </a:pPr>
              <a:t>11.02.2021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A005B8-45DD-497D-AB1B-51DDB8E2968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7A712-5BCF-412B-B915-88388C9D309F}" type="datetimeFigureOut">
              <a:rPr lang="ru-RU"/>
              <a:pPr>
                <a:defRPr/>
              </a:pPr>
              <a:t>11.02.2021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467EDE-13B3-41BB-93A0-41994ECD2A0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A4D68-C108-4D47-90C9-6FDFCC2D68D9}" type="datetimeFigureOut">
              <a:rPr lang="ru-RU"/>
              <a:pPr>
                <a:defRPr/>
              </a:pPr>
              <a:t>11.02.2021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1BFA75-1C50-4649-8EE1-EBF81C89DC4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60FD0-F699-451F-878D-36570797C439}" type="datetimeFigureOut">
              <a:rPr lang="ru-RU"/>
              <a:pPr>
                <a:defRPr/>
              </a:pPr>
              <a:t>11.02.2021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8777EB-B76B-4740-AE80-07DC3BDEC41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05A2E-9816-469A-A878-C334ADE9BEA2}" type="datetimeFigureOut">
              <a:rPr lang="ru-RU"/>
              <a:pPr>
                <a:defRPr/>
              </a:pPr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5D0FDC-BC54-4BE4-B374-254F2DDA5FB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35DE5-05CB-48DA-A59B-71A4A3AA5C31}" type="datetimeFigureOut">
              <a:rPr lang="ru-RU"/>
              <a:pPr>
                <a:defRPr/>
              </a:pPr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380EB5-50DE-4B1B-96A8-E6D7C738641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D082E71-B6D4-4716-9E4A-FD8BD04A8DD1}" type="datetimeFigureOut">
              <a:rPr lang="ru-RU"/>
              <a:pPr>
                <a:defRPr/>
              </a:pPr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C991EE0B-F82B-40C5-8975-AE4DC53B65F2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627063" y="481013"/>
            <a:ext cx="11191875" cy="2562633"/>
          </a:xfrm>
        </p:spPr>
        <p:txBody>
          <a:bodyPr/>
          <a:lstStyle/>
          <a:p>
            <a:r>
              <a:rPr lang="uk-UA" sz="3600" b="1" dirty="0" err="1" smtClean="0"/>
              <a:t>Antibiotics</a:t>
            </a:r>
            <a:r>
              <a:rPr lang="uk-UA" sz="3600" b="1" dirty="0" smtClean="0"/>
              <a:t>. </a:t>
            </a:r>
            <a:r>
              <a:rPr lang="uk-UA" sz="3600" b="1" dirty="0" err="1" smtClean="0"/>
              <a:t>Characteristics</a:t>
            </a:r>
            <a:r>
              <a:rPr lang="uk-UA" sz="3600" b="1" dirty="0" smtClean="0"/>
              <a:t>, </a:t>
            </a:r>
            <a:r>
              <a:rPr lang="uk-UA" sz="3600" b="1" dirty="0" err="1" smtClean="0"/>
              <a:t>classification</a:t>
            </a:r>
            <a:r>
              <a:rPr lang="uk-UA" sz="3600" b="1" dirty="0" smtClean="0"/>
              <a:t>, </a:t>
            </a:r>
            <a:r>
              <a:rPr lang="uk-UA" sz="3600" b="1" dirty="0" err="1" smtClean="0"/>
              <a:t>connection</a:t>
            </a:r>
            <a:r>
              <a:rPr lang="uk-UA" sz="3600" b="1" dirty="0" smtClean="0"/>
              <a:t> </a:t>
            </a:r>
            <a:r>
              <a:rPr lang="uk-UA" sz="3600" b="1" dirty="0" err="1" smtClean="0"/>
              <a:t>between</a:t>
            </a:r>
            <a:r>
              <a:rPr lang="uk-UA" sz="3600" b="1" dirty="0" smtClean="0"/>
              <a:t> </a:t>
            </a:r>
            <a:r>
              <a:rPr lang="uk-UA" sz="3600" b="1" dirty="0" err="1" smtClean="0"/>
              <a:t>structure</a:t>
            </a:r>
            <a:r>
              <a:rPr lang="uk-UA" sz="3600" b="1" dirty="0" smtClean="0"/>
              <a:t> </a:t>
            </a:r>
            <a:r>
              <a:rPr lang="uk-UA" sz="3600" b="1" dirty="0" err="1" smtClean="0"/>
              <a:t>and</a:t>
            </a:r>
            <a:r>
              <a:rPr lang="uk-UA" sz="3600" b="1" dirty="0" smtClean="0"/>
              <a:t> </a:t>
            </a:r>
            <a:r>
              <a:rPr lang="uk-UA" sz="3600" b="1" dirty="0" err="1" smtClean="0"/>
              <a:t>action</a:t>
            </a:r>
            <a:r>
              <a:rPr lang="uk-UA" sz="3600" b="1" dirty="0" smtClean="0"/>
              <a:t>, </a:t>
            </a:r>
            <a:r>
              <a:rPr lang="uk-UA" sz="3600" b="1" dirty="0" err="1" smtClean="0"/>
              <a:t>mechanism</a:t>
            </a:r>
            <a:r>
              <a:rPr lang="uk-UA" sz="3600" b="1" dirty="0" smtClean="0"/>
              <a:t> </a:t>
            </a:r>
            <a:r>
              <a:rPr lang="uk-UA" sz="3600" b="1" dirty="0" err="1" smtClean="0"/>
              <a:t>of</a:t>
            </a:r>
            <a:r>
              <a:rPr lang="uk-UA" sz="3600" b="1" dirty="0" smtClean="0"/>
              <a:t> </a:t>
            </a:r>
            <a:r>
              <a:rPr lang="uk-UA" sz="3600" b="1" dirty="0" err="1" smtClean="0"/>
              <a:t>action</a:t>
            </a:r>
            <a:r>
              <a:rPr lang="uk-UA" sz="3600" b="1" dirty="0" smtClean="0"/>
              <a:t>, </a:t>
            </a:r>
            <a:r>
              <a:rPr lang="uk-UA" sz="3600" b="1" dirty="0" err="1" smtClean="0"/>
              <a:t>methods</a:t>
            </a:r>
            <a:r>
              <a:rPr lang="uk-UA" sz="3600" b="1" dirty="0" smtClean="0"/>
              <a:t> </a:t>
            </a:r>
            <a:r>
              <a:rPr lang="uk-UA" sz="3600" b="1" dirty="0" err="1" smtClean="0"/>
              <a:t>of</a:t>
            </a:r>
            <a:r>
              <a:rPr lang="uk-UA" sz="3600" b="1" dirty="0" smtClean="0"/>
              <a:t> </a:t>
            </a:r>
            <a:r>
              <a:rPr lang="uk-UA" sz="3600" b="1" dirty="0" err="1" smtClean="0"/>
              <a:t>production</a:t>
            </a:r>
            <a:r>
              <a:rPr lang="uk-UA" sz="3600" b="1" dirty="0" smtClean="0"/>
              <a:t>, </a:t>
            </a:r>
            <a:r>
              <a:rPr lang="uk-UA" sz="3600" b="1" dirty="0" err="1" smtClean="0"/>
              <a:t>methods</a:t>
            </a:r>
            <a:r>
              <a:rPr lang="uk-UA" sz="3600" b="1" dirty="0" smtClean="0"/>
              <a:t> </a:t>
            </a:r>
            <a:r>
              <a:rPr lang="uk-UA" sz="3600" b="1" dirty="0" err="1" smtClean="0"/>
              <a:t>of</a:t>
            </a:r>
            <a:r>
              <a:rPr lang="uk-UA" sz="3600" b="1" dirty="0" smtClean="0"/>
              <a:t> </a:t>
            </a:r>
            <a:r>
              <a:rPr lang="uk-UA" sz="3600" b="1" dirty="0" err="1" smtClean="0"/>
              <a:t>analysis</a:t>
            </a:r>
            <a:r>
              <a:rPr lang="uk-UA" sz="3600" b="1" dirty="0" smtClean="0"/>
              <a:t>, </a:t>
            </a:r>
            <a:r>
              <a:rPr lang="uk-UA" sz="3600" b="1" dirty="0" err="1" smtClean="0"/>
              <a:t>application</a:t>
            </a:r>
            <a:r>
              <a:rPr lang="uk-UA" sz="3600" b="1" dirty="0" smtClean="0"/>
              <a:t> </a:t>
            </a:r>
            <a:r>
              <a:rPr lang="uk-UA" sz="3600" b="1" dirty="0" err="1" smtClean="0"/>
              <a:t>in</a:t>
            </a:r>
            <a:r>
              <a:rPr lang="uk-UA" sz="3600" b="1" dirty="0" smtClean="0"/>
              <a:t> </a:t>
            </a:r>
            <a:r>
              <a:rPr lang="uk-UA" sz="3600" b="1" dirty="0" err="1" smtClean="0"/>
              <a:t>medicine</a:t>
            </a:r>
            <a:r>
              <a:rPr lang="uk-UA" sz="3600" b="1" dirty="0" smtClean="0"/>
              <a:t>.</a:t>
            </a:r>
            <a:endParaRPr lang="uk-UA" sz="3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89315" y="4056652"/>
            <a:ext cx="9144000" cy="917575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Lecture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Объект 2"/>
          <p:cNvSpPr>
            <a:spLocks noGrp="1"/>
          </p:cNvSpPr>
          <p:nvPr>
            <p:ph idx="1"/>
          </p:nvPr>
        </p:nvSpPr>
        <p:spPr>
          <a:xfrm>
            <a:off x="209006" y="257493"/>
            <a:ext cx="11665131" cy="5645150"/>
          </a:xfrm>
        </p:spPr>
        <p:txBody>
          <a:bodyPr/>
          <a:lstStyle/>
          <a:p>
            <a:pPr algn="ctr"/>
            <a:r>
              <a:rPr lang="uk-UA" sz="2000" b="1" dirty="0" smtClean="0"/>
              <a:t>ANTIBIOTICS</a:t>
            </a:r>
            <a:endParaRPr lang="uk-UA" sz="2000" dirty="0" smtClean="0"/>
          </a:p>
          <a:p>
            <a:r>
              <a:rPr lang="uk-UA" sz="2000" b="1" dirty="0" err="1" smtClean="0"/>
              <a:t>Antibiotics</a:t>
            </a:r>
            <a:r>
              <a:rPr lang="uk-UA" sz="2000" b="1" dirty="0" smtClean="0"/>
              <a:t> </a:t>
            </a:r>
            <a:r>
              <a:rPr lang="uk-UA" sz="2000" dirty="0" smtClean="0"/>
              <a:t>(</a:t>
            </a:r>
            <a:r>
              <a:rPr lang="uk-UA" sz="2000" dirty="0" err="1" smtClean="0"/>
              <a:t>Greek</a:t>
            </a:r>
            <a:r>
              <a:rPr lang="uk-UA" sz="2000" dirty="0" smtClean="0"/>
              <a:t> </a:t>
            </a:r>
            <a:r>
              <a:rPr lang="uk-UA" sz="2000" dirty="0" err="1" smtClean="0"/>
              <a:t>anti</a:t>
            </a:r>
            <a:r>
              <a:rPr lang="uk-UA" sz="2000" dirty="0" smtClean="0"/>
              <a:t> </a:t>
            </a:r>
            <a:r>
              <a:rPr lang="uk-UA" sz="2000" dirty="0" err="1" smtClean="0"/>
              <a:t>vs</a:t>
            </a:r>
            <a:r>
              <a:rPr lang="uk-UA" sz="2000" dirty="0" smtClean="0"/>
              <a:t>. </a:t>
            </a:r>
            <a:r>
              <a:rPr lang="uk-UA" sz="2000" dirty="0" err="1" smtClean="0"/>
              <a:t>bios</a:t>
            </a:r>
            <a:r>
              <a:rPr lang="uk-UA" sz="2000" dirty="0" smtClean="0"/>
              <a:t> - </a:t>
            </a:r>
            <a:r>
              <a:rPr lang="uk-UA" sz="2000" dirty="0" err="1" smtClean="0"/>
              <a:t>life</a:t>
            </a:r>
            <a:r>
              <a:rPr lang="uk-UA" sz="2000" dirty="0" smtClean="0"/>
              <a:t>) - </a:t>
            </a:r>
            <a:r>
              <a:rPr lang="uk-UA" sz="2000" dirty="0" err="1" smtClean="0"/>
              <a:t>products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life</a:t>
            </a:r>
            <a:r>
              <a:rPr lang="uk-UA" sz="2000" dirty="0" smtClean="0"/>
              <a:t> (</a:t>
            </a:r>
            <a:r>
              <a:rPr lang="uk-UA" sz="2000" dirty="0" err="1" smtClean="0"/>
              <a:t>or</a:t>
            </a:r>
            <a:r>
              <a:rPr lang="uk-UA" sz="2000" dirty="0" smtClean="0"/>
              <a:t> </a:t>
            </a:r>
            <a:r>
              <a:rPr lang="uk-UA" sz="2000" dirty="0" err="1" smtClean="0"/>
              <a:t>their</a:t>
            </a:r>
            <a:r>
              <a:rPr lang="uk-UA" sz="2000" dirty="0" smtClean="0"/>
              <a:t> </a:t>
            </a:r>
            <a:r>
              <a:rPr lang="uk-UA" sz="2000" dirty="0" err="1" smtClean="0"/>
              <a:t>synthetic</a:t>
            </a:r>
            <a:r>
              <a:rPr lang="uk-UA" sz="2000" dirty="0" smtClean="0"/>
              <a:t> </a:t>
            </a:r>
            <a:r>
              <a:rPr lang="uk-UA" sz="2000" dirty="0" err="1" smtClean="0"/>
              <a:t>analogues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homologues</a:t>
            </a:r>
            <a:r>
              <a:rPr lang="uk-UA" sz="2000" dirty="0" smtClean="0"/>
              <a:t>)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living</a:t>
            </a:r>
            <a:r>
              <a:rPr lang="uk-UA" sz="2000" dirty="0" smtClean="0"/>
              <a:t> </a:t>
            </a:r>
            <a:r>
              <a:rPr lang="uk-UA" sz="2000" dirty="0" err="1" smtClean="0"/>
              <a:t>cells</a:t>
            </a:r>
            <a:r>
              <a:rPr lang="uk-UA" sz="2000" dirty="0" smtClean="0"/>
              <a:t> (</a:t>
            </a:r>
            <a:r>
              <a:rPr lang="uk-UA" sz="2000" dirty="0" err="1" smtClean="0"/>
              <a:t>bacterial</a:t>
            </a:r>
            <a:r>
              <a:rPr lang="uk-UA" sz="2000" dirty="0" smtClean="0"/>
              <a:t>, </a:t>
            </a:r>
            <a:r>
              <a:rPr lang="uk-UA" sz="2000" dirty="0" err="1" smtClean="0"/>
              <a:t>fungal</a:t>
            </a:r>
            <a:r>
              <a:rPr lang="uk-UA" sz="2000" dirty="0" smtClean="0"/>
              <a:t>, </a:t>
            </a:r>
            <a:r>
              <a:rPr lang="uk-UA" sz="2000" dirty="0" err="1" smtClean="0"/>
              <a:t>plant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animal</a:t>
            </a:r>
            <a:r>
              <a:rPr lang="uk-UA" sz="2000" dirty="0" smtClean="0"/>
              <a:t> </a:t>
            </a:r>
            <a:r>
              <a:rPr lang="uk-UA" sz="2000" dirty="0" err="1" smtClean="0"/>
              <a:t>origin</a:t>
            </a:r>
            <a:r>
              <a:rPr lang="uk-UA" sz="2000" dirty="0" smtClean="0"/>
              <a:t>), </a:t>
            </a:r>
            <a:r>
              <a:rPr lang="uk-UA" sz="2000" dirty="0" err="1" smtClean="0"/>
              <a:t>which</a:t>
            </a:r>
            <a:r>
              <a:rPr lang="uk-UA" sz="2000" dirty="0" smtClean="0"/>
              <a:t> </a:t>
            </a:r>
            <a:r>
              <a:rPr lang="uk-UA" sz="2000" dirty="0" err="1" smtClean="0"/>
              <a:t>selectively</a:t>
            </a:r>
            <a:r>
              <a:rPr lang="uk-UA" sz="2000" dirty="0" smtClean="0"/>
              <a:t> </a:t>
            </a:r>
            <a:r>
              <a:rPr lang="uk-UA" sz="2000" dirty="0" err="1" smtClean="0"/>
              <a:t>inhibit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functioning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other</a:t>
            </a:r>
            <a:r>
              <a:rPr lang="uk-UA" sz="2000" dirty="0" smtClean="0"/>
              <a:t> </a:t>
            </a:r>
            <a:r>
              <a:rPr lang="uk-UA" sz="2000" dirty="0" err="1" smtClean="0"/>
              <a:t>cells</a:t>
            </a:r>
            <a:r>
              <a:rPr lang="uk-UA" sz="2000" dirty="0" smtClean="0"/>
              <a:t> - </a:t>
            </a:r>
            <a:r>
              <a:rPr lang="uk-UA" sz="2000" dirty="0" err="1" smtClean="0"/>
              <a:t>microorganisms</a:t>
            </a:r>
            <a:r>
              <a:rPr lang="uk-UA" sz="2000" dirty="0" smtClean="0"/>
              <a:t>, </a:t>
            </a:r>
            <a:r>
              <a:rPr lang="uk-UA" sz="2000" dirty="0" err="1" smtClean="0"/>
              <a:t>tumors</a:t>
            </a:r>
            <a:r>
              <a:rPr lang="uk-UA" sz="2000" dirty="0" smtClean="0"/>
              <a:t>, </a:t>
            </a:r>
            <a:r>
              <a:rPr lang="uk-UA" sz="2000" dirty="0" err="1" smtClean="0"/>
              <a:t>etc</a:t>
            </a:r>
            <a:r>
              <a:rPr lang="uk-UA" sz="2000" dirty="0" smtClean="0"/>
              <a:t>.</a:t>
            </a:r>
          </a:p>
          <a:p>
            <a:r>
              <a:rPr lang="uk-UA" sz="2000" dirty="0" err="1" smtClean="0"/>
              <a:t>This</a:t>
            </a:r>
            <a:r>
              <a:rPr lang="uk-UA" sz="2000" dirty="0" smtClean="0"/>
              <a:t> </a:t>
            </a:r>
            <a:r>
              <a:rPr lang="uk-UA" sz="2000" dirty="0" err="1" smtClean="0"/>
              <a:t>group</a:t>
            </a:r>
            <a:r>
              <a:rPr lang="uk-UA" sz="2000" dirty="0" smtClean="0"/>
              <a:t> </a:t>
            </a:r>
            <a:r>
              <a:rPr lang="uk-UA" sz="2000" dirty="0" err="1" smtClean="0"/>
              <a:t>includes</a:t>
            </a:r>
            <a:r>
              <a:rPr lang="uk-UA" sz="2000" dirty="0" smtClean="0"/>
              <a:t> </a:t>
            </a:r>
            <a:r>
              <a:rPr lang="uk-UA" sz="2000" dirty="0" err="1" smtClean="0"/>
              <a:t>hundreds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drugs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different</a:t>
            </a:r>
            <a:r>
              <a:rPr lang="uk-UA" sz="2000" dirty="0" smtClean="0"/>
              <a:t> </a:t>
            </a:r>
            <a:r>
              <a:rPr lang="uk-UA" sz="2000" dirty="0" err="1" smtClean="0"/>
              <a:t>chemical</a:t>
            </a:r>
            <a:r>
              <a:rPr lang="uk-UA" sz="2000" dirty="0" smtClean="0"/>
              <a:t> </a:t>
            </a:r>
            <a:r>
              <a:rPr lang="uk-UA" sz="2000" dirty="0" err="1" smtClean="0"/>
              <a:t>structure</a:t>
            </a:r>
            <a:r>
              <a:rPr lang="uk-UA" sz="2000" dirty="0" smtClean="0"/>
              <a:t>, </a:t>
            </a:r>
            <a:r>
              <a:rPr lang="uk-UA" sz="2000" dirty="0" err="1" smtClean="0"/>
              <a:t>differing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spectrum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mechanism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action</a:t>
            </a:r>
            <a:r>
              <a:rPr lang="uk-UA" sz="2000" dirty="0" smtClean="0"/>
              <a:t>, </a:t>
            </a:r>
            <a:r>
              <a:rPr lang="uk-UA" sz="2000" dirty="0" err="1" smtClean="0"/>
              <a:t>side</a:t>
            </a:r>
            <a:r>
              <a:rPr lang="uk-UA" sz="2000" dirty="0" smtClean="0"/>
              <a:t> </a:t>
            </a:r>
            <a:r>
              <a:rPr lang="uk-UA" sz="2000" dirty="0" err="1" smtClean="0"/>
              <a:t>effects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indications</a:t>
            </a:r>
            <a:r>
              <a:rPr lang="uk-UA" sz="2000" dirty="0" smtClean="0"/>
              <a:t> </a:t>
            </a:r>
            <a:r>
              <a:rPr lang="uk-UA" sz="2000" dirty="0" err="1" smtClean="0"/>
              <a:t>for</a:t>
            </a:r>
            <a:r>
              <a:rPr lang="uk-UA" sz="2000" dirty="0" smtClean="0"/>
              <a:t> </a:t>
            </a:r>
            <a:r>
              <a:rPr lang="uk-UA" sz="2000" dirty="0" err="1" smtClean="0"/>
              <a:t>use</a:t>
            </a:r>
            <a:r>
              <a:rPr lang="uk-UA" sz="2000" dirty="0" smtClean="0"/>
              <a:t>.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term</a:t>
            </a:r>
            <a:r>
              <a:rPr lang="uk-UA" sz="2000" dirty="0" smtClean="0"/>
              <a:t> "A." </a:t>
            </a:r>
            <a:r>
              <a:rPr lang="uk-UA" sz="2000" dirty="0" err="1" smtClean="0"/>
              <a:t>suggested</a:t>
            </a:r>
            <a:r>
              <a:rPr lang="uk-UA" sz="2000" dirty="0" smtClean="0"/>
              <a:t> ZA </a:t>
            </a:r>
            <a:r>
              <a:rPr lang="uk-UA" sz="2000" dirty="0" err="1" smtClean="0"/>
              <a:t>Waxman</a:t>
            </a:r>
            <a:r>
              <a:rPr lang="uk-UA" sz="2000" dirty="0" smtClean="0"/>
              <a:t> (1942).</a:t>
            </a:r>
          </a:p>
          <a:p>
            <a:r>
              <a:rPr lang="uk-UA" sz="2000" b="1" dirty="0" err="1" smtClean="0"/>
              <a:t>Classification</a:t>
            </a:r>
            <a:r>
              <a:rPr lang="uk-UA" sz="2000" b="1" dirty="0" smtClean="0"/>
              <a:t>:</a:t>
            </a:r>
          </a:p>
          <a:p>
            <a:pPr lvl="0"/>
            <a:r>
              <a:rPr lang="uk-UA" sz="2000" dirty="0" err="1" smtClean="0"/>
              <a:t>natural</a:t>
            </a:r>
            <a:r>
              <a:rPr lang="uk-UA" sz="2000" dirty="0" smtClean="0"/>
              <a:t> (</a:t>
            </a:r>
            <a:r>
              <a:rPr lang="uk-UA" sz="2000" dirty="0" err="1" smtClean="0"/>
              <a:t>penicillins</a:t>
            </a:r>
            <a:r>
              <a:rPr lang="uk-UA" sz="2000" dirty="0" smtClean="0"/>
              <a:t>, </a:t>
            </a:r>
            <a:r>
              <a:rPr lang="uk-UA" sz="2000" dirty="0" err="1" smtClean="0"/>
              <a:t>lincomycin</a:t>
            </a:r>
            <a:r>
              <a:rPr lang="uk-UA" sz="2000" dirty="0" smtClean="0"/>
              <a:t>, </a:t>
            </a:r>
            <a:r>
              <a:rPr lang="uk-UA" sz="2000" dirty="0" err="1" smtClean="0"/>
              <a:t>vancomycin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others</a:t>
            </a:r>
            <a:r>
              <a:rPr lang="uk-UA" sz="2000" dirty="0" smtClean="0"/>
              <a:t>).</a:t>
            </a:r>
          </a:p>
          <a:p>
            <a:pPr lvl="0"/>
            <a:r>
              <a:rPr lang="uk-UA" sz="2000" dirty="0" smtClean="0"/>
              <a:t>semi-</a:t>
            </a:r>
            <a:r>
              <a:rPr lang="uk-UA" sz="2000" dirty="0" err="1" smtClean="0"/>
              <a:t>synthetic</a:t>
            </a:r>
            <a:r>
              <a:rPr lang="uk-UA" sz="2000" dirty="0" smtClean="0"/>
              <a:t> (</a:t>
            </a:r>
            <a:r>
              <a:rPr lang="uk-UA" sz="2000" dirty="0" err="1" smtClean="0"/>
              <a:t>products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modification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natural</a:t>
            </a:r>
            <a:r>
              <a:rPr lang="uk-UA" sz="2000" dirty="0" smtClean="0"/>
              <a:t> </a:t>
            </a:r>
            <a:r>
              <a:rPr lang="uk-UA" sz="2000" dirty="0" err="1" smtClean="0"/>
              <a:t>molecules</a:t>
            </a:r>
            <a:r>
              <a:rPr lang="uk-UA" sz="2000" dirty="0" smtClean="0"/>
              <a:t>:	</a:t>
            </a:r>
            <a:r>
              <a:rPr lang="uk-UA" sz="2000" dirty="0" err="1" smtClean="0"/>
              <a:t>amoxicillin</a:t>
            </a:r>
            <a:r>
              <a:rPr lang="uk-UA" sz="2000" dirty="0" smtClean="0"/>
              <a:t>, </a:t>
            </a:r>
            <a:r>
              <a:rPr lang="uk-UA" sz="2000" dirty="0" err="1" smtClean="0"/>
              <a:t>clindamycin</a:t>
            </a:r>
            <a:r>
              <a:rPr lang="uk-UA" sz="2000" dirty="0" smtClean="0"/>
              <a:t>, </a:t>
            </a:r>
            <a:r>
              <a:rPr lang="uk-UA" sz="2000" dirty="0" err="1" smtClean="0"/>
              <a:t>cefazolin</a:t>
            </a:r>
            <a:r>
              <a:rPr lang="uk-UA" sz="2000" dirty="0" smtClean="0"/>
              <a:t>, </a:t>
            </a:r>
            <a:r>
              <a:rPr lang="uk-UA" sz="2000" dirty="0" err="1" smtClean="0"/>
              <a:t>etc</a:t>
            </a:r>
            <a:r>
              <a:rPr lang="uk-UA" sz="2000" dirty="0" smtClean="0"/>
              <a:t>.).</a:t>
            </a:r>
          </a:p>
          <a:p>
            <a:r>
              <a:rPr lang="uk-UA" sz="2000" b="1" dirty="0" err="1" smtClean="0"/>
              <a:t>Classification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by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b="1" dirty="0" smtClean="0"/>
              <a:t>:</a:t>
            </a:r>
          </a:p>
          <a:p>
            <a:pPr lvl="0"/>
            <a:r>
              <a:rPr lang="uk-UA" sz="2000" dirty="0" err="1" smtClean="0"/>
              <a:t>inhibitors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cell</a:t>
            </a:r>
            <a:r>
              <a:rPr lang="uk-UA" sz="2000" dirty="0" smtClean="0"/>
              <a:t> </a:t>
            </a:r>
            <a:r>
              <a:rPr lang="uk-UA" sz="2000" dirty="0" err="1" smtClean="0"/>
              <a:t>wall</a:t>
            </a:r>
            <a:r>
              <a:rPr lang="uk-UA" sz="2000" dirty="0" smtClean="0"/>
              <a:t> </a:t>
            </a:r>
            <a:r>
              <a:rPr lang="uk-UA" sz="2000" dirty="0" err="1" smtClean="0"/>
              <a:t>synthesis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microorganisms</a:t>
            </a:r>
            <a:r>
              <a:rPr lang="uk-UA" sz="2000" dirty="0" smtClean="0"/>
              <a:t> (β-lactams, </a:t>
            </a:r>
            <a:r>
              <a:rPr lang="uk-UA" sz="2000" dirty="0" err="1" smtClean="0"/>
              <a:t>vancomycin</a:t>
            </a:r>
            <a:r>
              <a:rPr lang="uk-UA" sz="2000" dirty="0" smtClean="0"/>
              <a:t>);</a:t>
            </a:r>
          </a:p>
          <a:p>
            <a:pPr lvl="0"/>
            <a:r>
              <a:rPr lang="uk-UA" sz="2000" dirty="0" smtClean="0"/>
              <a:t>A. </a:t>
            </a:r>
            <a:r>
              <a:rPr lang="uk-UA" sz="2000" dirty="0" err="1" smtClean="0"/>
              <a:t>that</a:t>
            </a:r>
            <a:r>
              <a:rPr lang="uk-UA" sz="2000" dirty="0" smtClean="0"/>
              <a:t> </a:t>
            </a:r>
            <a:r>
              <a:rPr lang="uk-UA" sz="2000" dirty="0" err="1" smtClean="0"/>
              <a:t>disrupt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molecular</a:t>
            </a:r>
            <a:r>
              <a:rPr lang="uk-UA" sz="2000" dirty="0" smtClean="0"/>
              <a:t> </a:t>
            </a:r>
            <a:r>
              <a:rPr lang="uk-UA" sz="2000" dirty="0" err="1" smtClean="0"/>
              <a:t>organization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function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cell</a:t>
            </a:r>
            <a:r>
              <a:rPr lang="uk-UA" sz="2000" dirty="0" smtClean="0"/>
              <a:t> </a:t>
            </a:r>
            <a:r>
              <a:rPr lang="uk-UA" sz="2000" dirty="0" err="1" smtClean="0"/>
              <a:t>membranes</a:t>
            </a:r>
            <a:r>
              <a:rPr lang="uk-UA" sz="2000" dirty="0" smtClean="0"/>
              <a:t> (</a:t>
            </a:r>
            <a:r>
              <a:rPr lang="uk-UA" sz="2000" dirty="0" err="1" smtClean="0"/>
              <a:t>polymyxins</a:t>
            </a:r>
            <a:r>
              <a:rPr lang="uk-UA" sz="2000" dirty="0" smtClean="0"/>
              <a:t>, </a:t>
            </a:r>
            <a:r>
              <a:rPr lang="uk-UA" sz="2000" dirty="0" err="1" smtClean="0"/>
              <a:t>antifungals</a:t>
            </a:r>
            <a:r>
              <a:rPr lang="uk-UA" sz="2000" dirty="0" smtClean="0"/>
              <a:t>, </a:t>
            </a:r>
            <a:r>
              <a:rPr lang="uk-UA" sz="2000" dirty="0" err="1" smtClean="0"/>
              <a:t>aminoglycosides</a:t>
            </a:r>
            <a:r>
              <a:rPr lang="uk-UA" sz="2000" dirty="0" smtClean="0"/>
              <a:t>,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cyclic</a:t>
            </a:r>
            <a:r>
              <a:rPr lang="uk-UA" sz="2000" dirty="0" smtClean="0"/>
              <a:t> </a:t>
            </a:r>
            <a:r>
              <a:rPr lang="uk-UA" sz="2000" dirty="0" err="1" smtClean="0"/>
              <a:t>lipopeptides</a:t>
            </a:r>
            <a:r>
              <a:rPr lang="uk-UA" sz="2000" dirty="0" smtClean="0"/>
              <a:t>);</a:t>
            </a:r>
          </a:p>
          <a:p>
            <a:pPr lvl="0"/>
            <a:r>
              <a:rPr lang="uk-UA" sz="2000" dirty="0" err="1" smtClean="0"/>
              <a:t>Inhibitors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protein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nucleic</a:t>
            </a:r>
            <a:r>
              <a:rPr lang="uk-UA" sz="2000" dirty="0" smtClean="0"/>
              <a:t> </a:t>
            </a:r>
            <a:r>
              <a:rPr lang="uk-UA" sz="2000" dirty="0" err="1" smtClean="0"/>
              <a:t>acid</a:t>
            </a:r>
            <a:r>
              <a:rPr lang="uk-UA" sz="2000" dirty="0" smtClean="0"/>
              <a:t> </a:t>
            </a:r>
            <a:r>
              <a:rPr lang="uk-UA" sz="2000" dirty="0" err="1" smtClean="0"/>
              <a:t>inhibition</a:t>
            </a:r>
            <a:r>
              <a:rPr lang="uk-UA" sz="2000" dirty="0" smtClean="0"/>
              <a:t> </a:t>
            </a:r>
            <a:r>
              <a:rPr lang="uk-UA" sz="2000" dirty="0" err="1" smtClean="0"/>
              <a:t>are</a:t>
            </a:r>
            <a:r>
              <a:rPr lang="uk-UA" sz="2000" dirty="0" smtClean="0"/>
              <a:t> </a:t>
            </a:r>
            <a:r>
              <a:rPr lang="uk-UA" sz="2000" dirty="0" err="1" smtClean="0"/>
              <a:t>inhibitors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protein</a:t>
            </a:r>
            <a:r>
              <a:rPr lang="uk-UA" sz="2000" dirty="0" smtClean="0"/>
              <a:t> </a:t>
            </a:r>
            <a:r>
              <a:rPr lang="uk-UA" sz="2000" dirty="0" err="1" smtClean="0"/>
              <a:t>synthesis</a:t>
            </a:r>
            <a:r>
              <a:rPr lang="uk-UA" sz="2000" dirty="0" smtClean="0"/>
              <a:t> </a:t>
            </a:r>
            <a:r>
              <a:rPr lang="uk-UA" sz="2000" dirty="0" err="1" smtClean="0"/>
              <a:t>at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level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ribosomes</a:t>
            </a:r>
            <a:r>
              <a:rPr lang="uk-UA" sz="2000" dirty="0" smtClean="0"/>
              <a:t> (</a:t>
            </a:r>
            <a:r>
              <a:rPr lang="uk-UA" sz="2000" dirty="0" err="1" smtClean="0"/>
              <a:t>chloramphenicols</a:t>
            </a:r>
            <a:r>
              <a:rPr lang="uk-UA" sz="2000" dirty="0" smtClean="0"/>
              <a:t>, </a:t>
            </a:r>
            <a:r>
              <a:rPr lang="uk-UA" sz="2000" dirty="0" err="1" smtClean="0"/>
              <a:t>tetracyclines</a:t>
            </a:r>
            <a:r>
              <a:rPr lang="uk-UA" sz="2000" dirty="0" smtClean="0"/>
              <a:t>, </a:t>
            </a:r>
            <a:r>
              <a:rPr lang="uk-UA" sz="2000" dirty="0" err="1" smtClean="0"/>
              <a:t>macrolides</a:t>
            </a:r>
            <a:r>
              <a:rPr lang="uk-UA" sz="2000" dirty="0" smtClean="0"/>
              <a:t>, </a:t>
            </a:r>
            <a:r>
              <a:rPr lang="uk-UA" sz="2000" dirty="0" err="1" smtClean="0"/>
              <a:t>lincosamides</a:t>
            </a:r>
            <a:r>
              <a:rPr lang="uk-UA" sz="2000" dirty="0" smtClean="0"/>
              <a:t>, </a:t>
            </a:r>
            <a:r>
              <a:rPr lang="uk-UA" sz="2000" dirty="0" err="1" smtClean="0"/>
              <a:t>aminoglycosides</a:t>
            </a:r>
            <a:r>
              <a:rPr lang="uk-UA" sz="2000" dirty="0" smtClean="0"/>
              <a:t>,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oxazolidinones</a:t>
            </a:r>
            <a:r>
              <a:rPr lang="uk-UA" sz="2000" dirty="0" smtClean="0"/>
              <a:t>).</a:t>
            </a:r>
          </a:p>
          <a:p>
            <a:pPr lvl="0"/>
            <a:r>
              <a:rPr lang="uk-UA" sz="2000" dirty="0" smtClean="0"/>
              <a:t>RNA </a:t>
            </a:r>
            <a:r>
              <a:rPr lang="uk-UA" sz="2000" dirty="0" err="1" smtClean="0"/>
              <a:t>polymerase</a:t>
            </a:r>
            <a:r>
              <a:rPr lang="uk-UA" sz="2000" dirty="0" smtClean="0"/>
              <a:t> </a:t>
            </a:r>
            <a:r>
              <a:rPr lang="uk-UA" sz="2000" dirty="0" err="1" smtClean="0"/>
              <a:t>inhibitors</a:t>
            </a:r>
            <a:r>
              <a:rPr lang="uk-UA" sz="2000" dirty="0" smtClean="0"/>
              <a:t> (</a:t>
            </a:r>
            <a:r>
              <a:rPr lang="uk-UA" sz="2000" dirty="0" err="1" smtClean="0"/>
              <a:t>ansomacrolides</a:t>
            </a:r>
            <a:r>
              <a:rPr lang="uk-UA" sz="2000" dirty="0" smtClean="0"/>
              <a:t>).</a:t>
            </a:r>
          </a:p>
          <a:p>
            <a:pPr>
              <a:buNone/>
            </a:pPr>
            <a:endParaRPr lang="uk-UA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ru-RU" altLang="ru-RU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Объект 2"/>
          <p:cNvSpPr>
            <a:spLocks noGrp="1"/>
          </p:cNvSpPr>
          <p:nvPr>
            <p:ph idx="1"/>
          </p:nvPr>
        </p:nvSpPr>
        <p:spPr>
          <a:xfrm>
            <a:off x="378823" y="274320"/>
            <a:ext cx="11482251" cy="5902643"/>
          </a:xfrm>
        </p:spPr>
        <p:txBody>
          <a:bodyPr/>
          <a:lstStyle/>
          <a:p>
            <a:r>
              <a:rPr lang="uk-UA" sz="1800" b="1" dirty="0" err="1" smtClean="0"/>
              <a:t>Classification</a:t>
            </a:r>
            <a:r>
              <a:rPr lang="uk-UA" sz="1800" b="1" dirty="0" smtClean="0"/>
              <a:t> </a:t>
            </a:r>
            <a:r>
              <a:rPr lang="uk-UA" sz="1800" b="1" dirty="0" err="1" smtClean="0"/>
              <a:t>by</a:t>
            </a:r>
            <a:r>
              <a:rPr lang="uk-UA" sz="1800" b="1" dirty="0" smtClean="0"/>
              <a:t> </a:t>
            </a:r>
            <a:r>
              <a:rPr lang="uk-UA" sz="1800" b="1" dirty="0" err="1" smtClean="0"/>
              <a:t>chemical</a:t>
            </a:r>
            <a:r>
              <a:rPr lang="uk-UA" sz="1800" b="1" dirty="0" smtClean="0"/>
              <a:t> </a:t>
            </a:r>
            <a:r>
              <a:rPr lang="uk-UA" sz="1800" b="1" dirty="0" err="1" smtClean="0"/>
              <a:t>structure</a:t>
            </a:r>
            <a:r>
              <a:rPr lang="uk-UA" sz="1800" b="1" dirty="0" smtClean="0"/>
              <a:t>:</a:t>
            </a:r>
          </a:p>
          <a:p>
            <a:pPr lvl="0"/>
            <a:r>
              <a:rPr lang="uk-UA" sz="1800" dirty="0" smtClean="0"/>
              <a:t>β-lactams (</a:t>
            </a:r>
            <a:r>
              <a:rPr lang="uk-UA" sz="1800" dirty="0" err="1" smtClean="0"/>
              <a:t>penicillins</a:t>
            </a:r>
            <a:r>
              <a:rPr lang="uk-UA" sz="1800" dirty="0" smtClean="0"/>
              <a:t>, </a:t>
            </a:r>
            <a:r>
              <a:rPr lang="uk-UA" sz="1800" dirty="0" err="1" smtClean="0"/>
              <a:t>cephalosporins</a:t>
            </a:r>
            <a:r>
              <a:rPr lang="uk-UA" sz="1800" dirty="0" smtClean="0"/>
              <a:t>, </a:t>
            </a:r>
            <a:r>
              <a:rPr lang="uk-UA" sz="1800" dirty="0" err="1" smtClean="0"/>
              <a:t>carbapenems</a:t>
            </a:r>
            <a:r>
              <a:rPr lang="uk-UA" sz="1800" dirty="0" smtClean="0"/>
              <a:t>, </a:t>
            </a:r>
            <a:r>
              <a:rPr lang="uk-UA" sz="1800" dirty="0" err="1" smtClean="0"/>
              <a:t>monobactams</a:t>
            </a:r>
            <a:r>
              <a:rPr lang="uk-UA" sz="1800" dirty="0" smtClean="0"/>
              <a:t>);</a:t>
            </a:r>
          </a:p>
          <a:p>
            <a:pPr lvl="0"/>
            <a:r>
              <a:rPr lang="uk-UA" sz="1800" dirty="0" err="1" smtClean="0"/>
              <a:t>aminoglycosides</a:t>
            </a:r>
            <a:r>
              <a:rPr lang="uk-UA" sz="1800" dirty="0" smtClean="0"/>
              <a:t>;</a:t>
            </a:r>
          </a:p>
          <a:p>
            <a:pPr lvl="0"/>
            <a:r>
              <a:rPr lang="uk-UA" sz="1800" dirty="0" err="1" smtClean="0"/>
              <a:t>macrolides</a:t>
            </a:r>
            <a:r>
              <a:rPr lang="uk-UA" sz="1800" dirty="0" smtClean="0"/>
              <a:t> (</a:t>
            </a:r>
            <a:r>
              <a:rPr lang="uk-UA" sz="1800" dirty="0" err="1" smtClean="0"/>
              <a:t>erythromycin</a:t>
            </a:r>
            <a:r>
              <a:rPr lang="uk-UA" sz="1800" dirty="0" smtClean="0"/>
              <a:t>, </a:t>
            </a:r>
            <a:r>
              <a:rPr lang="uk-UA" sz="1800" dirty="0" err="1" smtClean="0"/>
              <a:t>clarithromycin</a:t>
            </a:r>
            <a:r>
              <a:rPr lang="uk-UA" sz="1800" dirty="0" smtClean="0"/>
              <a:t>, </a:t>
            </a:r>
            <a:r>
              <a:rPr lang="uk-UA" sz="1800" dirty="0" err="1" smtClean="0"/>
              <a:t>roxithromycin</a:t>
            </a:r>
            <a:r>
              <a:rPr lang="uk-UA" sz="1800" dirty="0" smtClean="0"/>
              <a:t>, </a:t>
            </a:r>
            <a:r>
              <a:rPr lang="uk-UA" sz="1800" dirty="0" err="1" smtClean="0"/>
              <a:t>azithromycin</a:t>
            </a:r>
            <a:r>
              <a:rPr lang="uk-UA" sz="1800" dirty="0" smtClean="0"/>
              <a:t>,	</a:t>
            </a:r>
            <a:r>
              <a:rPr lang="uk-UA" sz="1800" dirty="0" err="1" smtClean="0"/>
              <a:t>spiramycin</a:t>
            </a:r>
            <a:r>
              <a:rPr lang="uk-UA" sz="1800" dirty="0" smtClean="0"/>
              <a:t>, </a:t>
            </a:r>
            <a:r>
              <a:rPr lang="uk-UA" sz="1800" dirty="0" err="1" smtClean="0"/>
              <a:t>josamycin</a:t>
            </a:r>
            <a:r>
              <a:rPr lang="uk-UA" sz="1800" dirty="0" smtClean="0"/>
              <a:t>, </a:t>
            </a:r>
            <a:r>
              <a:rPr lang="uk-UA" sz="1800" dirty="0" err="1" smtClean="0"/>
              <a:t>midecamycin</a:t>
            </a:r>
            <a:r>
              <a:rPr lang="uk-UA" sz="1800" dirty="0" smtClean="0"/>
              <a:t>);</a:t>
            </a:r>
          </a:p>
          <a:p>
            <a:pPr lvl="0"/>
            <a:r>
              <a:rPr lang="uk-UA" sz="1800" dirty="0" err="1" smtClean="0"/>
              <a:t>chloramphenicols</a:t>
            </a:r>
            <a:r>
              <a:rPr lang="uk-UA" sz="1800" dirty="0" smtClean="0"/>
              <a:t>;</a:t>
            </a:r>
          </a:p>
          <a:p>
            <a:pPr lvl="0"/>
            <a:r>
              <a:rPr lang="uk-UA" sz="1800" dirty="0" err="1" smtClean="0"/>
              <a:t>tetracyclines</a:t>
            </a:r>
            <a:r>
              <a:rPr lang="uk-UA" sz="1800" dirty="0" smtClean="0"/>
              <a:t>;</a:t>
            </a:r>
          </a:p>
          <a:p>
            <a:pPr lvl="0"/>
            <a:r>
              <a:rPr lang="uk-UA" sz="1800" dirty="0" err="1" smtClean="0"/>
              <a:t>lincosamides</a:t>
            </a:r>
            <a:r>
              <a:rPr lang="uk-UA" sz="1800" dirty="0" smtClean="0"/>
              <a:t> (</a:t>
            </a:r>
            <a:r>
              <a:rPr lang="uk-UA" sz="1800" dirty="0" err="1" smtClean="0"/>
              <a:t>lincomycin</a:t>
            </a:r>
            <a:r>
              <a:rPr lang="uk-UA" sz="1800" dirty="0" smtClean="0"/>
              <a:t>, </a:t>
            </a:r>
            <a:r>
              <a:rPr lang="uk-UA" sz="1800" dirty="0" err="1" smtClean="0"/>
              <a:t>clindamycin</a:t>
            </a:r>
            <a:r>
              <a:rPr lang="uk-UA" sz="1800" dirty="0" smtClean="0"/>
              <a:t>);</a:t>
            </a:r>
          </a:p>
          <a:p>
            <a:pPr lvl="0"/>
            <a:r>
              <a:rPr lang="uk-UA" sz="1800" dirty="0" err="1" smtClean="0"/>
              <a:t>fusidic</a:t>
            </a:r>
            <a:r>
              <a:rPr lang="uk-UA" sz="1800" dirty="0" smtClean="0"/>
              <a:t> </a:t>
            </a:r>
            <a:r>
              <a:rPr lang="uk-UA" sz="1800" dirty="0" err="1" smtClean="0"/>
              <a:t>acid</a:t>
            </a:r>
            <a:r>
              <a:rPr lang="uk-UA" sz="1800" dirty="0" smtClean="0"/>
              <a:t>;</a:t>
            </a:r>
          </a:p>
          <a:p>
            <a:pPr lvl="0"/>
            <a:r>
              <a:rPr lang="uk-UA" sz="1800" dirty="0" err="1" smtClean="0"/>
              <a:t>ansamacrolides</a:t>
            </a:r>
            <a:r>
              <a:rPr lang="uk-UA" sz="1800" dirty="0" smtClean="0"/>
              <a:t> (</a:t>
            </a:r>
            <a:r>
              <a:rPr lang="uk-UA" sz="1800" dirty="0" err="1" smtClean="0"/>
              <a:t>rifampicin</a:t>
            </a:r>
            <a:r>
              <a:rPr lang="uk-UA" sz="1800" dirty="0" smtClean="0"/>
              <a:t>);</a:t>
            </a:r>
          </a:p>
          <a:p>
            <a:pPr lvl="0"/>
            <a:r>
              <a:rPr lang="uk-UA" sz="1800" dirty="0" err="1" smtClean="0"/>
              <a:t>polymyxins</a:t>
            </a:r>
            <a:r>
              <a:rPr lang="uk-UA" sz="1800" dirty="0" smtClean="0"/>
              <a:t>;</a:t>
            </a:r>
          </a:p>
          <a:p>
            <a:pPr lvl="0"/>
            <a:r>
              <a:rPr lang="uk-UA" sz="1800" dirty="0" err="1" smtClean="0"/>
              <a:t>polyenes</a:t>
            </a:r>
            <a:r>
              <a:rPr lang="uk-UA" sz="1800" dirty="0" smtClean="0"/>
              <a:t> (</a:t>
            </a:r>
            <a:r>
              <a:rPr lang="uk-UA" sz="1800" dirty="0" err="1" smtClean="0"/>
              <a:t>nystatin</a:t>
            </a:r>
            <a:r>
              <a:rPr lang="uk-UA" sz="1800" dirty="0" smtClean="0"/>
              <a:t>, </a:t>
            </a:r>
            <a:r>
              <a:rPr lang="uk-UA" sz="1800" dirty="0" err="1" smtClean="0"/>
              <a:t>levorin</a:t>
            </a:r>
            <a:r>
              <a:rPr lang="uk-UA" sz="1800" dirty="0" smtClean="0"/>
              <a:t>, </a:t>
            </a:r>
            <a:r>
              <a:rPr lang="uk-UA" sz="1800" dirty="0" err="1" smtClean="0"/>
              <a:t>amphotericin</a:t>
            </a:r>
            <a:r>
              <a:rPr lang="uk-UA" sz="1800" dirty="0" smtClean="0"/>
              <a:t> B), </a:t>
            </a:r>
            <a:r>
              <a:rPr lang="uk-UA" sz="1800" dirty="0" err="1" smtClean="0"/>
              <a:t>etc</a:t>
            </a:r>
            <a:r>
              <a:rPr lang="uk-UA" sz="1800" dirty="0" smtClean="0"/>
              <a:t>.</a:t>
            </a:r>
          </a:p>
          <a:p>
            <a:r>
              <a:rPr lang="uk-UA" sz="1800" b="1" dirty="0" err="1" smtClean="0"/>
              <a:t>Classification</a:t>
            </a:r>
            <a:r>
              <a:rPr lang="uk-UA" sz="1800" b="1" dirty="0" smtClean="0"/>
              <a:t> </a:t>
            </a:r>
            <a:r>
              <a:rPr lang="uk-UA" sz="1800" b="1" dirty="0" err="1" smtClean="0"/>
              <a:t>by</a:t>
            </a:r>
            <a:r>
              <a:rPr lang="uk-UA" sz="1800" b="1" dirty="0" smtClean="0"/>
              <a:t> </a:t>
            </a:r>
            <a:r>
              <a:rPr lang="uk-UA" sz="1800" b="1" dirty="0" err="1" smtClean="0"/>
              <a:t>spectrum</a:t>
            </a:r>
            <a:r>
              <a:rPr lang="uk-UA" sz="1800" b="1" dirty="0" smtClean="0"/>
              <a:t> </a:t>
            </a:r>
            <a:r>
              <a:rPr lang="uk-UA" sz="1800" b="1" dirty="0" err="1" smtClean="0"/>
              <a:t>of</a:t>
            </a:r>
            <a:r>
              <a:rPr lang="uk-UA" sz="1800" b="1" dirty="0" smtClean="0"/>
              <a:t> </a:t>
            </a:r>
            <a:r>
              <a:rPr lang="uk-UA" sz="1800" b="1" dirty="0" err="1" smtClean="0"/>
              <a:t>antimicrobial</a:t>
            </a:r>
            <a:r>
              <a:rPr lang="uk-UA" sz="1800" b="1" dirty="0" smtClean="0"/>
              <a:t> </a:t>
            </a:r>
            <a:r>
              <a:rPr lang="uk-UA" sz="1800" b="1" dirty="0" err="1" smtClean="0"/>
              <a:t>action</a:t>
            </a:r>
            <a:r>
              <a:rPr lang="uk-UA" sz="1800" b="1" dirty="0" smtClean="0"/>
              <a:t>:</a:t>
            </a:r>
          </a:p>
          <a:p>
            <a:pPr lvl="0"/>
            <a:r>
              <a:rPr lang="uk-UA" sz="1800" dirty="0" smtClean="0"/>
              <a:t>A., </a:t>
            </a:r>
            <a:r>
              <a:rPr lang="uk-UA" sz="1800" dirty="0" err="1" smtClean="0"/>
              <a:t>which</a:t>
            </a:r>
            <a:r>
              <a:rPr lang="uk-UA" sz="1800" dirty="0" smtClean="0"/>
              <a:t> </a:t>
            </a:r>
            <a:r>
              <a:rPr lang="uk-UA" sz="1800" dirty="0" err="1" smtClean="0"/>
              <a:t>act</a:t>
            </a:r>
            <a:r>
              <a:rPr lang="uk-UA" sz="1800" dirty="0" smtClean="0"/>
              <a:t> </a:t>
            </a:r>
            <a:r>
              <a:rPr lang="uk-UA" sz="1800" dirty="0" err="1" smtClean="0"/>
              <a:t>mainly</a:t>
            </a:r>
            <a:r>
              <a:rPr lang="uk-UA" sz="1800" dirty="0" smtClean="0"/>
              <a:t> </a:t>
            </a:r>
            <a:r>
              <a:rPr lang="uk-UA" sz="1800" dirty="0" err="1" smtClean="0"/>
              <a:t>on</a:t>
            </a:r>
            <a:r>
              <a:rPr lang="uk-UA" sz="1800" dirty="0" smtClean="0"/>
              <a:t> gram-</a:t>
            </a:r>
            <a:r>
              <a:rPr lang="uk-UA" sz="1800" dirty="0" err="1" smtClean="0"/>
              <a:t>positive</a:t>
            </a:r>
            <a:r>
              <a:rPr lang="uk-UA" sz="1800" dirty="0" smtClean="0"/>
              <a:t> </a:t>
            </a:r>
            <a:r>
              <a:rPr lang="uk-UA" sz="1800" dirty="0" err="1" smtClean="0"/>
              <a:t>and</a:t>
            </a:r>
            <a:r>
              <a:rPr lang="uk-UA" sz="1800" dirty="0" smtClean="0"/>
              <a:t> gram-</a:t>
            </a:r>
            <a:r>
              <a:rPr lang="uk-UA" sz="1800" dirty="0" err="1" smtClean="0"/>
              <a:t>negative</a:t>
            </a:r>
            <a:r>
              <a:rPr lang="uk-UA" sz="1800" dirty="0" smtClean="0"/>
              <a:t> </a:t>
            </a:r>
            <a:r>
              <a:rPr lang="uk-UA" sz="1800" dirty="0" err="1" smtClean="0"/>
              <a:t>cocci</a:t>
            </a:r>
            <a:r>
              <a:rPr lang="uk-UA" sz="1800" dirty="0" smtClean="0"/>
              <a:t> </a:t>
            </a:r>
            <a:r>
              <a:rPr lang="uk-UA" sz="1800" dirty="0" err="1" smtClean="0"/>
              <a:t>and</a:t>
            </a:r>
            <a:r>
              <a:rPr lang="uk-UA" sz="1800" dirty="0" smtClean="0"/>
              <a:t>	gram-</a:t>
            </a:r>
            <a:r>
              <a:rPr lang="uk-UA" sz="1800" dirty="0" err="1" smtClean="0"/>
              <a:t>positive</a:t>
            </a:r>
            <a:r>
              <a:rPr lang="uk-UA" sz="1800" dirty="0" smtClean="0"/>
              <a:t> </a:t>
            </a:r>
            <a:r>
              <a:rPr lang="uk-UA" sz="1800" dirty="0" err="1" smtClean="0"/>
              <a:t>rods</a:t>
            </a:r>
            <a:r>
              <a:rPr lang="uk-UA" sz="1800" dirty="0" smtClean="0"/>
              <a:t> - </a:t>
            </a:r>
            <a:r>
              <a:rPr lang="uk-UA" sz="1800" dirty="0" err="1" smtClean="0"/>
              <a:t>corynebacteria</a:t>
            </a:r>
            <a:r>
              <a:rPr lang="uk-UA" sz="1800" dirty="0" smtClean="0"/>
              <a:t>,</a:t>
            </a:r>
            <a:r>
              <a:rPr lang="uk-UA" sz="1800" dirty="0" err="1" smtClean="0"/>
              <a:t>clostridia</a:t>
            </a:r>
            <a:r>
              <a:rPr lang="uk-UA" sz="1800" dirty="0" smtClean="0"/>
              <a:t>;</a:t>
            </a:r>
          </a:p>
          <a:p>
            <a:pPr lvl="0"/>
            <a:r>
              <a:rPr lang="uk-UA" sz="1800" dirty="0" smtClean="0"/>
              <a:t>A., </a:t>
            </a:r>
            <a:r>
              <a:rPr lang="uk-UA" sz="1800" dirty="0" err="1" smtClean="0"/>
              <a:t>active</a:t>
            </a:r>
            <a:r>
              <a:rPr lang="uk-UA" sz="1800" dirty="0" smtClean="0"/>
              <a:t> </a:t>
            </a:r>
            <a:r>
              <a:rPr lang="uk-UA" sz="1800" dirty="0" err="1" smtClean="0"/>
              <a:t>against</a:t>
            </a:r>
            <a:r>
              <a:rPr lang="uk-UA" sz="1800" dirty="0" smtClean="0"/>
              <a:t> gram-</a:t>
            </a:r>
            <a:r>
              <a:rPr lang="uk-UA" sz="1800" dirty="0" err="1" smtClean="0"/>
              <a:t>positive</a:t>
            </a:r>
            <a:r>
              <a:rPr lang="uk-UA" sz="1800" dirty="0" smtClean="0"/>
              <a:t> </a:t>
            </a:r>
            <a:r>
              <a:rPr lang="uk-UA" sz="1800" dirty="0" err="1" smtClean="0"/>
              <a:t>and</a:t>
            </a:r>
            <a:r>
              <a:rPr lang="uk-UA" sz="1800" dirty="0" smtClean="0"/>
              <a:t> gram-</a:t>
            </a:r>
            <a:r>
              <a:rPr lang="uk-UA" sz="1800" dirty="0" err="1" smtClean="0"/>
              <a:t>negative</a:t>
            </a:r>
            <a:r>
              <a:rPr lang="uk-UA" sz="1800" dirty="0" smtClean="0"/>
              <a:t> </a:t>
            </a:r>
            <a:r>
              <a:rPr lang="uk-UA" sz="1800" dirty="0" err="1" smtClean="0"/>
              <a:t>bacteria</a:t>
            </a:r>
            <a:r>
              <a:rPr lang="uk-UA" sz="1800" dirty="0" smtClean="0"/>
              <a:t>;</a:t>
            </a:r>
          </a:p>
          <a:p>
            <a:pPr lvl="0"/>
            <a:r>
              <a:rPr lang="uk-UA" sz="1800" dirty="0" smtClean="0"/>
              <a:t>A. </a:t>
            </a:r>
            <a:r>
              <a:rPr lang="uk-UA" sz="1800" dirty="0" err="1" smtClean="0"/>
              <a:t>with</a:t>
            </a:r>
            <a:r>
              <a:rPr lang="uk-UA" sz="1800" dirty="0" smtClean="0"/>
              <a:t> </a:t>
            </a:r>
            <a:r>
              <a:rPr lang="uk-UA" sz="1800" dirty="0" err="1" smtClean="0"/>
              <a:t>predominant</a:t>
            </a:r>
            <a:r>
              <a:rPr lang="uk-UA" sz="1800" dirty="0" smtClean="0"/>
              <a:t> </a:t>
            </a:r>
            <a:r>
              <a:rPr lang="uk-UA" sz="1800" dirty="0" err="1" smtClean="0"/>
              <a:t>activity</a:t>
            </a:r>
            <a:r>
              <a:rPr lang="uk-UA" sz="1800" dirty="0" smtClean="0"/>
              <a:t> </a:t>
            </a:r>
            <a:r>
              <a:rPr lang="uk-UA" sz="1800" dirty="0" err="1" smtClean="0"/>
              <a:t>against</a:t>
            </a:r>
            <a:r>
              <a:rPr lang="uk-UA" sz="1800" dirty="0" smtClean="0"/>
              <a:t> gram-</a:t>
            </a:r>
            <a:r>
              <a:rPr lang="uk-UA" sz="1800" dirty="0" err="1" smtClean="0"/>
              <a:t>negative</a:t>
            </a:r>
            <a:r>
              <a:rPr lang="uk-UA" sz="1800" dirty="0" smtClean="0"/>
              <a:t> </a:t>
            </a:r>
            <a:r>
              <a:rPr lang="uk-UA" sz="1800" dirty="0" err="1" smtClean="0"/>
              <a:t>bacteria</a:t>
            </a:r>
            <a:r>
              <a:rPr lang="uk-UA" sz="1800" dirty="0" smtClean="0"/>
              <a:t>;</a:t>
            </a:r>
          </a:p>
          <a:p>
            <a:pPr lvl="0"/>
            <a:r>
              <a:rPr lang="uk-UA" sz="1800" dirty="0" smtClean="0"/>
              <a:t>anti-</a:t>
            </a:r>
            <a:r>
              <a:rPr lang="uk-UA" sz="1800" dirty="0" err="1" smtClean="0"/>
              <a:t>tuberculosis</a:t>
            </a:r>
            <a:r>
              <a:rPr lang="uk-UA" sz="1800" dirty="0" smtClean="0"/>
              <a:t> A .;</a:t>
            </a:r>
          </a:p>
          <a:p>
            <a:pPr lvl="0"/>
            <a:r>
              <a:rPr lang="uk-UA" sz="1800" dirty="0" err="1" smtClean="0"/>
              <a:t>antifungal</a:t>
            </a:r>
            <a:r>
              <a:rPr lang="uk-UA" sz="1800" dirty="0" smtClean="0"/>
              <a:t> A.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ru-RU" altLang="ru-RU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Объект 2"/>
          <p:cNvSpPr>
            <a:spLocks noGrp="1"/>
          </p:cNvSpPr>
          <p:nvPr>
            <p:ph idx="1"/>
          </p:nvPr>
        </p:nvSpPr>
        <p:spPr>
          <a:xfrm>
            <a:off x="195943" y="531813"/>
            <a:ext cx="11743507" cy="5645150"/>
          </a:xfrm>
        </p:spPr>
        <p:txBody>
          <a:bodyPr/>
          <a:lstStyle/>
          <a:p>
            <a:r>
              <a:rPr lang="uk-UA" sz="2000" b="1" dirty="0" err="1" smtClean="0"/>
              <a:t>Tetracyclines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Tetracycline</a:t>
            </a:r>
            <a:endParaRPr lang="uk-UA" sz="2000" b="1" dirty="0" smtClean="0"/>
          </a:p>
          <a:p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b="1" dirty="0" smtClean="0"/>
              <a:t> </a:t>
            </a:r>
            <a:endParaRPr lang="uk-UA" sz="2000" dirty="0" smtClean="0"/>
          </a:p>
          <a:p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medical</a:t>
            </a:r>
            <a:r>
              <a:rPr lang="uk-UA" sz="2000" dirty="0" smtClean="0"/>
              <a:t> </a:t>
            </a:r>
            <a:r>
              <a:rPr lang="uk-UA" sz="2000" dirty="0" err="1" smtClean="0"/>
              <a:t>practice</a:t>
            </a:r>
            <a:r>
              <a:rPr lang="uk-UA" sz="2000" dirty="0" smtClean="0"/>
              <a:t> </a:t>
            </a:r>
            <a:r>
              <a:rPr lang="uk-UA" sz="2000" dirty="0" err="1" smtClean="0"/>
              <a:t>it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used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form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a </a:t>
            </a:r>
            <a:r>
              <a:rPr lang="uk-UA" sz="2000" dirty="0" err="1" smtClean="0"/>
              <a:t>base</a:t>
            </a:r>
            <a:r>
              <a:rPr lang="uk-UA" sz="2000" dirty="0" smtClean="0"/>
              <a:t> </a:t>
            </a:r>
            <a:r>
              <a:rPr lang="uk-UA" sz="2000" dirty="0" err="1" smtClean="0"/>
              <a:t>or</a:t>
            </a:r>
            <a:r>
              <a:rPr lang="uk-UA" sz="2000" dirty="0" smtClean="0"/>
              <a:t> </a:t>
            </a:r>
            <a:r>
              <a:rPr lang="uk-UA" sz="2000" dirty="0" err="1" smtClean="0"/>
              <a:t>hydrochloride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Associated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impaired</a:t>
            </a:r>
            <a:r>
              <a:rPr lang="uk-UA" sz="2000" dirty="0" smtClean="0"/>
              <a:t> </a:t>
            </a:r>
            <a:r>
              <a:rPr lang="uk-UA" sz="2000" dirty="0" err="1" smtClean="0"/>
              <a:t>protein</a:t>
            </a:r>
            <a:r>
              <a:rPr lang="uk-UA" sz="2000" dirty="0" smtClean="0"/>
              <a:t> </a:t>
            </a:r>
            <a:r>
              <a:rPr lang="uk-UA" sz="2000" dirty="0" err="1" smtClean="0"/>
              <a:t>synthesis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bacterial</a:t>
            </a:r>
            <a:r>
              <a:rPr lang="uk-UA" sz="2000" dirty="0" smtClean="0"/>
              <a:t> </a:t>
            </a:r>
            <a:r>
              <a:rPr lang="uk-UA" sz="2000" dirty="0" err="1" smtClean="0"/>
              <a:t>cell</a:t>
            </a:r>
            <a:r>
              <a:rPr lang="uk-UA" sz="2000" dirty="0" smtClean="0"/>
              <a:t>. </a:t>
            </a:r>
            <a:r>
              <a:rPr lang="uk-UA" sz="2000" dirty="0" err="1" smtClean="0"/>
              <a:t>Once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bacterial</a:t>
            </a:r>
            <a:r>
              <a:rPr lang="uk-UA" sz="2000" dirty="0" smtClean="0"/>
              <a:t> </a:t>
            </a:r>
            <a:r>
              <a:rPr lang="uk-UA" sz="2000" dirty="0" err="1" smtClean="0"/>
              <a:t>cell</a:t>
            </a:r>
            <a:r>
              <a:rPr lang="uk-UA" sz="2000" dirty="0" smtClean="0"/>
              <a:t>,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antibiotic</a:t>
            </a:r>
            <a:r>
              <a:rPr lang="uk-UA" sz="2000" dirty="0" smtClean="0"/>
              <a:t> </a:t>
            </a:r>
            <a:r>
              <a:rPr lang="uk-UA" sz="2000" dirty="0" err="1" smtClean="0"/>
              <a:t>prevents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formation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a </a:t>
            </a:r>
            <a:r>
              <a:rPr lang="uk-UA" sz="2000" dirty="0" err="1" smtClean="0"/>
              <a:t>complex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transport</a:t>
            </a:r>
            <a:r>
              <a:rPr lang="uk-UA" sz="2000" dirty="0" smtClean="0"/>
              <a:t> RNA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ribosome</a:t>
            </a:r>
            <a:r>
              <a:rPr lang="uk-UA" sz="2000" dirty="0" smtClean="0"/>
              <a:t>, </a:t>
            </a:r>
            <a:r>
              <a:rPr lang="uk-UA" sz="2000" dirty="0" err="1" smtClean="0"/>
              <a:t>thus</a:t>
            </a:r>
            <a:r>
              <a:rPr lang="uk-UA" sz="2000" dirty="0" smtClean="0"/>
              <a:t> </a:t>
            </a:r>
            <a:r>
              <a:rPr lang="uk-UA" sz="2000" dirty="0" err="1" smtClean="0"/>
              <a:t>stopping</a:t>
            </a:r>
            <a:r>
              <a:rPr lang="uk-UA" sz="2000" dirty="0" smtClean="0"/>
              <a:t> </a:t>
            </a:r>
            <a:r>
              <a:rPr lang="uk-UA" sz="2000" dirty="0" err="1" smtClean="0"/>
              <a:t>protein</a:t>
            </a:r>
            <a:r>
              <a:rPr lang="uk-UA" sz="2000" dirty="0" smtClean="0"/>
              <a:t> </a:t>
            </a:r>
            <a:r>
              <a:rPr lang="uk-UA" sz="2000" dirty="0" err="1" smtClean="0"/>
              <a:t>synthesis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Properties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Yellow</a:t>
            </a:r>
            <a:r>
              <a:rPr lang="uk-UA" sz="2000" dirty="0" smtClean="0"/>
              <a:t> </a:t>
            </a:r>
            <a:r>
              <a:rPr lang="uk-UA" sz="2000" dirty="0" err="1" smtClean="0"/>
              <a:t>crystalline</a:t>
            </a:r>
            <a:r>
              <a:rPr lang="uk-UA" sz="2000" dirty="0" smtClean="0"/>
              <a:t> </a:t>
            </a:r>
            <a:r>
              <a:rPr lang="uk-UA" sz="2000" dirty="0" err="1" smtClean="0"/>
              <a:t>powder</a:t>
            </a:r>
            <a:r>
              <a:rPr lang="uk-UA" sz="2000" dirty="0" smtClean="0"/>
              <a:t>, </a:t>
            </a:r>
            <a:r>
              <a:rPr lang="uk-UA" sz="2000" dirty="0" err="1" smtClean="0"/>
              <a:t>odorless</a:t>
            </a:r>
            <a:r>
              <a:rPr lang="uk-UA" sz="2000" dirty="0" smtClean="0"/>
              <a:t>, </a:t>
            </a:r>
            <a:r>
              <a:rPr lang="uk-UA" sz="2000" dirty="0" err="1" smtClean="0"/>
              <a:t>bitter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taste</a:t>
            </a:r>
            <a:r>
              <a:rPr lang="uk-UA" sz="2000" dirty="0" smtClean="0"/>
              <a:t>. </a:t>
            </a:r>
            <a:r>
              <a:rPr lang="uk-UA" sz="2000" dirty="0" err="1" smtClean="0"/>
              <a:t>Very</a:t>
            </a:r>
            <a:r>
              <a:rPr lang="uk-UA" sz="2000" dirty="0" smtClean="0"/>
              <a:t> </a:t>
            </a:r>
            <a:r>
              <a:rPr lang="uk-UA" sz="2000" dirty="0" err="1" smtClean="0"/>
              <a:t>poorly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alcohol</a:t>
            </a:r>
            <a:r>
              <a:rPr lang="uk-UA" sz="2000" dirty="0" smtClean="0"/>
              <a:t>. </a:t>
            </a:r>
            <a:r>
              <a:rPr lang="uk-UA" sz="2000" dirty="0" err="1" smtClean="0"/>
              <a:t>Hygroscopic</a:t>
            </a:r>
            <a:r>
              <a:rPr lang="uk-UA" sz="2000" dirty="0" smtClean="0"/>
              <a:t>.</a:t>
            </a:r>
          </a:p>
          <a:p>
            <a:r>
              <a:rPr lang="uk-UA" sz="2000" dirty="0" err="1" smtClean="0"/>
              <a:t>Stable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solutions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weak</a:t>
            </a:r>
            <a:r>
              <a:rPr lang="uk-UA" sz="2000" dirty="0" smtClean="0"/>
              <a:t> </a:t>
            </a:r>
            <a:r>
              <a:rPr lang="uk-UA" sz="2000" dirty="0" err="1" smtClean="0"/>
              <a:t>acids</a:t>
            </a:r>
            <a:r>
              <a:rPr lang="uk-UA" sz="2000" dirty="0" smtClean="0"/>
              <a:t>, </a:t>
            </a:r>
            <a:r>
              <a:rPr lang="uk-UA" sz="2000" dirty="0" err="1" smtClean="0"/>
              <a:t>decomposes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solutions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strong</a:t>
            </a:r>
            <a:r>
              <a:rPr lang="uk-UA" sz="2000" dirty="0" smtClean="0"/>
              <a:t> </a:t>
            </a:r>
            <a:r>
              <a:rPr lang="uk-UA" sz="2000" dirty="0" err="1" smtClean="0"/>
              <a:t>acids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alkalis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Identification</a:t>
            </a:r>
            <a:r>
              <a:rPr lang="uk-UA" sz="2000" b="1" dirty="0" smtClean="0"/>
              <a:t>.</a:t>
            </a:r>
          </a:p>
          <a:p>
            <a:pPr lvl="0"/>
            <a:r>
              <a:rPr lang="uk-UA" sz="2000" dirty="0" smtClean="0"/>
              <a:t>TLC.</a:t>
            </a:r>
          </a:p>
          <a:p>
            <a:pPr lvl="0"/>
            <a:r>
              <a:rPr lang="uk-UA" sz="2000" dirty="0" err="1" smtClean="0"/>
              <a:t>When</a:t>
            </a:r>
            <a:r>
              <a:rPr lang="uk-UA" sz="2000" dirty="0" smtClean="0"/>
              <a:t> </a:t>
            </a:r>
            <a:r>
              <a:rPr lang="uk-UA" sz="2000" dirty="0" err="1" smtClean="0"/>
              <a:t>adding</a:t>
            </a:r>
            <a:r>
              <a:rPr lang="uk-UA" sz="2000" dirty="0" smtClean="0"/>
              <a:t> H2SO4 - </a:t>
            </a:r>
            <a:r>
              <a:rPr lang="uk-UA" sz="2000" dirty="0" err="1" smtClean="0"/>
              <a:t>purple</a:t>
            </a:r>
            <a:r>
              <a:rPr lang="uk-UA" sz="2000" dirty="0" smtClean="0"/>
              <a:t> </a:t>
            </a:r>
            <a:r>
              <a:rPr lang="uk-UA" sz="2000" dirty="0" err="1" smtClean="0"/>
              <a:t>color</a:t>
            </a:r>
            <a:r>
              <a:rPr lang="uk-UA" sz="2000" dirty="0" smtClean="0"/>
              <a:t>, </a:t>
            </a:r>
            <a:r>
              <a:rPr lang="uk-UA" sz="2000" dirty="0" err="1" smtClean="0"/>
              <a:t>which</a:t>
            </a:r>
            <a:r>
              <a:rPr lang="uk-UA" sz="2000" dirty="0" smtClean="0"/>
              <a:t> </a:t>
            </a:r>
            <a:r>
              <a:rPr lang="uk-UA" sz="2000" dirty="0" err="1" smtClean="0"/>
              <a:t>when</a:t>
            </a:r>
            <a:r>
              <a:rPr lang="uk-UA" sz="2000" dirty="0" smtClean="0"/>
              <a:t> </a:t>
            </a:r>
            <a:r>
              <a:rPr lang="uk-UA" sz="2000" dirty="0" err="1" smtClean="0"/>
              <a:t>adding</a:t>
            </a:r>
            <a:r>
              <a:rPr lang="uk-UA" sz="2000" dirty="0" smtClean="0"/>
              <a:t> FeCl3 </a:t>
            </a:r>
            <a:r>
              <a:rPr lang="uk-UA" sz="2000" dirty="0" err="1" smtClean="0"/>
              <a:t>turns</a:t>
            </a:r>
            <a:r>
              <a:rPr lang="uk-UA" sz="2000" dirty="0" smtClean="0"/>
              <a:t> </a:t>
            </a:r>
            <a:r>
              <a:rPr lang="uk-UA" sz="2000" dirty="0" err="1" smtClean="0"/>
              <a:t>red</a:t>
            </a:r>
            <a:r>
              <a:rPr lang="uk-UA" sz="2000" dirty="0" smtClean="0"/>
              <a:t> </a:t>
            </a:r>
            <a:r>
              <a:rPr lang="uk-UA" sz="2000" dirty="0" err="1" smtClean="0"/>
              <a:t>brown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 </a:t>
            </a:r>
            <a:r>
              <a:rPr lang="uk-UA" sz="2000" dirty="0" smtClean="0"/>
              <a:t>HPLC </a:t>
            </a:r>
            <a:r>
              <a:rPr lang="uk-UA" sz="2000" dirty="0" err="1" smtClean="0"/>
              <a:t>method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Storage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a </a:t>
            </a:r>
            <a:r>
              <a:rPr lang="uk-UA" sz="2000" dirty="0" err="1" smtClean="0"/>
              <a:t>tightly</a:t>
            </a:r>
            <a:r>
              <a:rPr lang="uk-UA" sz="2000" dirty="0" smtClean="0"/>
              <a:t> </a:t>
            </a:r>
            <a:r>
              <a:rPr lang="uk-UA" sz="2000" dirty="0" err="1" smtClean="0"/>
              <a:t>closed</a:t>
            </a:r>
            <a:r>
              <a:rPr lang="uk-UA" sz="2000" dirty="0" smtClean="0"/>
              <a:t> </a:t>
            </a:r>
            <a:r>
              <a:rPr lang="uk-UA" sz="2000" dirty="0" err="1" smtClean="0"/>
              <a:t>container</a:t>
            </a:r>
            <a:r>
              <a:rPr lang="uk-UA" sz="2000" dirty="0" smtClean="0"/>
              <a:t>, </a:t>
            </a:r>
            <a:r>
              <a:rPr lang="uk-UA" sz="2000" dirty="0" err="1" smtClean="0"/>
              <a:t>in</a:t>
            </a:r>
            <a:r>
              <a:rPr lang="uk-UA" sz="2000" dirty="0" smtClean="0"/>
              <a:t> a </a:t>
            </a:r>
            <a:r>
              <a:rPr lang="uk-UA" sz="2000" dirty="0" err="1" smtClean="0"/>
              <a:t>dark</a:t>
            </a:r>
            <a:r>
              <a:rPr lang="uk-UA" sz="2000" dirty="0" smtClean="0"/>
              <a:t> </a:t>
            </a:r>
            <a:r>
              <a:rPr lang="uk-UA" sz="2000" dirty="0" err="1" smtClean="0"/>
              <a:t>place</a:t>
            </a:r>
            <a:r>
              <a:rPr lang="uk-UA" sz="2000" dirty="0" smtClean="0"/>
              <a:t> </a:t>
            </a:r>
            <a:r>
              <a:rPr lang="uk-UA" sz="2000" dirty="0" err="1" smtClean="0"/>
              <a:t>at</a:t>
            </a:r>
            <a:r>
              <a:rPr lang="uk-UA" sz="2000" dirty="0" smtClean="0"/>
              <a:t> </a:t>
            </a:r>
            <a:r>
              <a:rPr lang="uk-UA" sz="2000" dirty="0" err="1" smtClean="0"/>
              <a:t>room</a:t>
            </a:r>
            <a:r>
              <a:rPr lang="uk-UA" sz="2000" dirty="0" smtClean="0"/>
              <a:t> </a:t>
            </a:r>
            <a:r>
              <a:rPr lang="uk-UA" sz="2000" dirty="0" err="1" smtClean="0"/>
              <a:t>temperature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Application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Antibacterial</a:t>
            </a:r>
            <a:r>
              <a:rPr lang="uk-UA" sz="2000" dirty="0" smtClean="0"/>
              <a:t> (</a:t>
            </a:r>
            <a:r>
              <a:rPr lang="uk-UA" sz="2000" dirty="0" err="1" smtClean="0"/>
              <a:t>bacteriostatic</a:t>
            </a:r>
            <a:r>
              <a:rPr lang="uk-UA" sz="2000" dirty="0" smtClean="0"/>
              <a:t>) </a:t>
            </a:r>
            <a:r>
              <a:rPr lang="uk-UA" sz="2000" dirty="0" err="1" smtClean="0"/>
              <a:t>agent</a:t>
            </a:r>
            <a:r>
              <a:rPr lang="uk-UA" sz="2000" dirty="0" smtClean="0"/>
              <a:t>,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spectrum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antimicrobial</a:t>
            </a:r>
            <a:r>
              <a:rPr lang="uk-UA" sz="2000" dirty="0" smtClean="0"/>
              <a:t> </a:t>
            </a:r>
            <a:r>
              <a:rPr lang="uk-UA" sz="2000" dirty="0" err="1" smtClean="0"/>
              <a:t>action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wide</a:t>
            </a:r>
            <a:r>
              <a:rPr lang="uk-UA" sz="2000" dirty="0" smtClean="0"/>
              <a:t>.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antimicrobial</a:t>
            </a:r>
            <a:r>
              <a:rPr lang="uk-UA" sz="2000" dirty="0" smtClean="0"/>
              <a:t> </a:t>
            </a:r>
            <a:r>
              <a:rPr lang="uk-UA" sz="2000" dirty="0" err="1" smtClean="0"/>
              <a:t>activity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drug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manifested</a:t>
            </a:r>
            <a:r>
              <a:rPr lang="uk-UA" sz="2000" dirty="0" smtClean="0"/>
              <a:t> </a:t>
            </a:r>
            <a:r>
              <a:rPr lang="uk-UA" sz="2000" dirty="0" err="1" smtClean="0"/>
              <a:t>against</a:t>
            </a:r>
            <a:r>
              <a:rPr lang="uk-UA" sz="2000" dirty="0" smtClean="0"/>
              <a:t> </a:t>
            </a:r>
            <a:r>
              <a:rPr lang="uk-UA" sz="2000" dirty="0" err="1" smtClean="0"/>
              <a:t>most</a:t>
            </a:r>
            <a:r>
              <a:rPr lang="uk-UA" sz="2000" dirty="0" smtClean="0"/>
              <a:t> </a:t>
            </a:r>
            <a:r>
              <a:rPr lang="uk-UA" sz="2000" dirty="0" err="1" smtClean="0"/>
              <a:t>grams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positive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gram-</a:t>
            </a:r>
            <a:r>
              <a:rPr lang="uk-UA" sz="2000" dirty="0" err="1" smtClean="0"/>
              <a:t>negative</a:t>
            </a:r>
            <a:r>
              <a:rPr lang="uk-UA" sz="2000" dirty="0" smtClean="0"/>
              <a:t> </a:t>
            </a:r>
            <a:r>
              <a:rPr lang="uk-UA" sz="2000" dirty="0" err="1" smtClean="0"/>
              <a:t>bacteria</a:t>
            </a:r>
            <a:r>
              <a:rPr lang="uk-UA" sz="2000" dirty="0" smtClean="0"/>
              <a:t>, </a:t>
            </a:r>
            <a:r>
              <a:rPr lang="uk-UA" sz="2000" dirty="0" err="1" smtClean="0"/>
              <a:t>including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leptospira</a:t>
            </a:r>
            <a:r>
              <a:rPr lang="uk-UA" sz="2000" dirty="0" smtClean="0"/>
              <a:t>, </a:t>
            </a:r>
            <a:r>
              <a:rPr lang="uk-UA" sz="2000" dirty="0" err="1" smtClean="0"/>
              <a:t>rickettsiae</a:t>
            </a:r>
            <a:r>
              <a:rPr lang="uk-UA" sz="2000" dirty="0" smtClean="0"/>
              <a:t>, </a:t>
            </a:r>
            <a:r>
              <a:rPr lang="uk-UA" sz="2000" dirty="0" err="1" smtClean="0"/>
              <a:t>as</a:t>
            </a:r>
            <a:r>
              <a:rPr lang="uk-UA" sz="2000" dirty="0" smtClean="0"/>
              <a:t> </a:t>
            </a:r>
            <a:r>
              <a:rPr lang="uk-UA" sz="2000" dirty="0" err="1" smtClean="0"/>
              <a:t>well</a:t>
            </a:r>
            <a:r>
              <a:rPr lang="uk-UA" sz="2000" dirty="0" smtClean="0"/>
              <a:t> </a:t>
            </a:r>
            <a:r>
              <a:rPr lang="uk-UA" sz="2000" dirty="0" err="1" smtClean="0"/>
              <a:t>as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spirochetes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major</a:t>
            </a:r>
            <a:r>
              <a:rPr lang="uk-UA" sz="2000" dirty="0" smtClean="0"/>
              <a:t> </a:t>
            </a:r>
            <a:r>
              <a:rPr lang="uk-UA" sz="2000" dirty="0" err="1" smtClean="0"/>
              <a:t>viruses</a:t>
            </a:r>
            <a:r>
              <a:rPr lang="uk-UA" sz="2000" dirty="0" smtClean="0"/>
              <a:t>.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ru-RU" altLang="ru-RU" dirty="0" smtClean="0"/>
          </a:p>
        </p:txBody>
      </p:sp>
      <p:pic>
        <p:nvPicPr>
          <p:cNvPr id="3" name="image148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54951" y="242969"/>
            <a:ext cx="2717230" cy="140817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Объект 2"/>
          <p:cNvSpPr>
            <a:spLocks noGrp="1"/>
          </p:cNvSpPr>
          <p:nvPr>
            <p:ph idx="1"/>
          </p:nvPr>
        </p:nvSpPr>
        <p:spPr>
          <a:xfrm>
            <a:off x="838200" y="531813"/>
            <a:ext cx="10515600" cy="5645150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uk-UA" sz="2000" b="1" dirty="0" err="1" smtClean="0"/>
              <a:t>Oxytetracycline</a:t>
            </a:r>
            <a:endParaRPr lang="uk-UA" sz="2000" b="1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uk-UA" sz="2000" b="1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uk-UA" sz="2000" b="1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uk-UA" sz="2000" b="1" dirty="0" smtClean="0"/>
          </a:p>
          <a:p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Associated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impaired</a:t>
            </a:r>
            <a:r>
              <a:rPr lang="uk-UA" sz="2000" dirty="0" smtClean="0"/>
              <a:t> </a:t>
            </a:r>
            <a:r>
              <a:rPr lang="uk-UA" sz="2000" dirty="0" err="1" smtClean="0"/>
              <a:t>protein</a:t>
            </a:r>
            <a:r>
              <a:rPr lang="uk-UA" sz="2000" dirty="0" smtClean="0"/>
              <a:t> </a:t>
            </a:r>
            <a:r>
              <a:rPr lang="uk-UA" sz="2000" dirty="0" err="1" smtClean="0"/>
              <a:t>synthesis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bacterial</a:t>
            </a:r>
            <a:r>
              <a:rPr lang="uk-UA" sz="2000" dirty="0" smtClean="0"/>
              <a:t> </a:t>
            </a:r>
            <a:r>
              <a:rPr lang="uk-UA" sz="2000" dirty="0" err="1" smtClean="0"/>
              <a:t>cell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Properties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Yellow</a:t>
            </a:r>
            <a:r>
              <a:rPr lang="uk-UA" sz="2000" dirty="0" smtClean="0"/>
              <a:t> </a:t>
            </a:r>
            <a:r>
              <a:rPr lang="uk-UA" sz="2000" dirty="0" err="1" smtClean="0"/>
              <a:t>crystalline</a:t>
            </a:r>
            <a:r>
              <a:rPr lang="uk-UA" sz="2000" dirty="0" smtClean="0"/>
              <a:t> </a:t>
            </a:r>
            <a:r>
              <a:rPr lang="uk-UA" sz="2000" dirty="0" err="1" smtClean="0"/>
              <a:t>powder</a:t>
            </a:r>
            <a:r>
              <a:rPr lang="uk-UA" sz="2000" dirty="0" smtClean="0"/>
              <a:t>, </a:t>
            </a:r>
            <a:r>
              <a:rPr lang="uk-UA" sz="2000" dirty="0" err="1" smtClean="0"/>
              <a:t>slightly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, </a:t>
            </a:r>
            <a:r>
              <a:rPr lang="uk-UA" sz="2000" dirty="0" err="1" smtClean="0"/>
              <a:t>sparingly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ethanol</a:t>
            </a:r>
            <a:r>
              <a:rPr lang="uk-UA" sz="2000" dirty="0" smtClean="0"/>
              <a:t>, </a:t>
            </a:r>
            <a:r>
              <a:rPr lang="uk-UA" sz="2000" dirty="0" err="1" smtClean="0"/>
              <a:t>insoluble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chloroform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ether</a:t>
            </a:r>
            <a:r>
              <a:rPr lang="uk-UA" sz="2000" dirty="0" smtClean="0"/>
              <a:t>. </a:t>
            </a:r>
            <a:r>
              <a:rPr lang="uk-UA" sz="2000" dirty="0" err="1" smtClean="0"/>
              <a:t>Hygroscopic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Identification</a:t>
            </a:r>
            <a:r>
              <a:rPr lang="uk-UA" sz="2000" b="1" dirty="0" smtClean="0"/>
              <a:t>.</a:t>
            </a:r>
          </a:p>
          <a:p>
            <a:pPr lvl="0"/>
            <a:r>
              <a:rPr lang="uk-UA" sz="2000" dirty="0" smtClean="0"/>
              <a:t>IR </a:t>
            </a:r>
            <a:r>
              <a:rPr lang="uk-UA" sz="2000" dirty="0" err="1" smtClean="0"/>
              <a:t>spectrum</a:t>
            </a:r>
            <a:r>
              <a:rPr lang="uk-UA" sz="2000" dirty="0" smtClean="0"/>
              <a:t>, TLC.</a:t>
            </a:r>
          </a:p>
          <a:p>
            <a:pPr lvl="0"/>
            <a:r>
              <a:rPr lang="uk-UA" sz="2000" dirty="0" err="1" smtClean="0"/>
              <a:t>Reaction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H2SO4 (</a:t>
            </a:r>
            <a:r>
              <a:rPr lang="uk-UA" sz="2000" dirty="0" err="1" smtClean="0"/>
              <a:t>conc</a:t>
            </a:r>
            <a:r>
              <a:rPr lang="uk-UA" sz="2000" dirty="0" smtClean="0"/>
              <a:t>.) - purple-red </a:t>
            </a:r>
            <a:r>
              <a:rPr lang="uk-UA" sz="2000" dirty="0" err="1" smtClean="0"/>
              <a:t>color</a:t>
            </a:r>
            <a:r>
              <a:rPr lang="uk-UA" sz="2000" dirty="0" smtClean="0"/>
              <a:t>.</a:t>
            </a:r>
          </a:p>
          <a:p>
            <a:pPr lvl="0"/>
            <a:r>
              <a:rPr lang="uk-UA" sz="2000" dirty="0" err="1" smtClean="0"/>
              <a:t>Reaction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FeCl3 - </a:t>
            </a:r>
            <a:r>
              <a:rPr lang="uk-UA" sz="2000" dirty="0" err="1" smtClean="0"/>
              <a:t>brown</a:t>
            </a:r>
            <a:r>
              <a:rPr lang="uk-UA" sz="2000" dirty="0" smtClean="0"/>
              <a:t> </a:t>
            </a:r>
            <a:r>
              <a:rPr lang="uk-UA" sz="2000" dirty="0" err="1" smtClean="0"/>
              <a:t>color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 </a:t>
            </a:r>
            <a:r>
              <a:rPr lang="uk-UA" sz="2000" dirty="0" smtClean="0"/>
              <a:t>TLC </a:t>
            </a:r>
            <a:r>
              <a:rPr lang="uk-UA" sz="2000" dirty="0" err="1" smtClean="0"/>
              <a:t>method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Storage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a </a:t>
            </a:r>
            <a:r>
              <a:rPr lang="uk-UA" sz="2000" dirty="0" err="1" smtClean="0"/>
              <a:t>tightly</a:t>
            </a:r>
            <a:r>
              <a:rPr lang="uk-UA" sz="2000" dirty="0" smtClean="0"/>
              <a:t> </a:t>
            </a:r>
            <a:r>
              <a:rPr lang="uk-UA" sz="2000" dirty="0" err="1" smtClean="0"/>
              <a:t>closed</a:t>
            </a:r>
            <a:r>
              <a:rPr lang="uk-UA" sz="2000" dirty="0" smtClean="0"/>
              <a:t> </a:t>
            </a:r>
            <a:r>
              <a:rPr lang="uk-UA" sz="2000" dirty="0" err="1" smtClean="0"/>
              <a:t>container</a:t>
            </a:r>
            <a:r>
              <a:rPr lang="uk-UA" sz="2000" dirty="0" smtClean="0"/>
              <a:t> </a:t>
            </a:r>
            <a:r>
              <a:rPr lang="uk-UA" sz="2000" dirty="0" err="1" smtClean="0"/>
              <a:t>at</a:t>
            </a:r>
            <a:r>
              <a:rPr lang="uk-UA" sz="2000" dirty="0" smtClean="0"/>
              <a:t> a </a:t>
            </a:r>
            <a:r>
              <a:rPr lang="uk-UA" sz="2000" dirty="0" err="1" smtClean="0"/>
              <a:t>temperature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10-20 ° C.</a:t>
            </a:r>
          </a:p>
          <a:p>
            <a:r>
              <a:rPr lang="uk-UA" sz="2000" b="1" dirty="0" err="1" smtClean="0"/>
              <a:t>Application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Antibacterial</a:t>
            </a:r>
            <a:r>
              <a:rPr lang="uk-UA" sz="2000" dirty="0" smtClean="0"/>
              <a:t> (</a:t>
            </a:r>
            <a:r>
              <a:rPr lang="uk-UA" sz="2000" dirty="0" err="1" smtClean="0"/>
              <a:t>bacteriostatic</a:t>
            </a:r>
            <a:r>
              <a:rPr lang="uk-UA" sz="2000" dirty="0" smtClean="0"/>
              <a:t>) </a:t>
            </a:r>
            <a:r>
              <a:rPr lang="uk-UA" sz="2000" dirty="0" err="1" smtClean="0"/>
              <a:t>agent</a:t>
            </a:r>
            <a:r>
              <a:rPr lang="uk-UA" sz="2000" dirty="0" smtClean="0"/>
              <a:t>.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ru-RU" altLang="ru-RU" sz="2000" dirty="0" smtClean="0"/>
          </a:p>
        </p:txBody>
      </p:sp>
      <p:pic>
        <p:nvPicPr>
          <p:cNvPr id="3" name="image149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4925" y="596665"/>
            <a:ext cx="2570470" cy="12755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Объект 2"/>
          <p:cNvSpPr>
            <a:spLocks noGrp="1"/>
          </p:cNvSpPr>
          <p:nvPr>
            <p:ph idx="1"/>
          </p:nvPr>
        </p:nvSpPr>
        <p:spPr>
          <a:xfrm>
            <a:off x="838200" y="531813"/>
            <a:ext cx="10515600" cy="5645150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uk-UA" sz="2000" b="1" dirty="0" err="1" smtClean="0"/>
              <a:t>Doxycycline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hydrochloride</a:t>
            </a:r>
            <a:endParaRPr lang="uk-UA" sz="2000" b="1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uk-UA" sz="2000" b="1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uk-UA" sz="2000" b="1" dirty="0" smtClean="0"/>
          </a:p>
          <a:p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Associated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impaired</a:t>
            </a:r>
            <a:r>
              <a:rPr lang="uk-UA" sz="2000" dirty="0" smtClean="0"/>
              <a:t> </a:t>
            </a:r>
            <a:r>
              <a:rPr lang="uk-UA" sz="2000" dirty="0" err="1" smtClean="0"/>
              <a:t>protein</a:t>
            </a:r>
            <a:r>
              <a:rPr lang="uk-UA" sz="2000" dirty="0" smtClean="0"/>
              <a:t> </a:t>
            </a:r>
            <a:r>
              <a:rPr lang="uk-UA" sz="2000" dirty="0" err="1" smtClean="0"/>
              <a:t>synthesis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bacterial</a:t>
            </a:r>
            <a:r>
              <a:rPr lang="uk-UA" sz="2000" dirty="0" smtClean="0"/>
              <a:t> </a:t>
            </a:r>
            <a:r>
              <a:rPr lang="uk-UA" sz="2000" dirty="0" err="1" smtClean="0"/>
              <a:t>cell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Properties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Yellow</a:t>
            </a:r>
            <a:r>
              <a:rPr lang="uk-UA" sz="2000" dirty="0" smtClean="0"/>
              <a:t> </a:t>
            </a:r>
            <a:r>
              <a:rPr lang="uk-UA" sz="2000" dirty="0" err="1" smtClean="0"/>
              <a:t>crystalline</a:t>
            </a:r>
            <a:r>
              <a:rPr lang="uk-UA" sz="2000" dirty="0" smtClean="0"/>
              <a:t> </a:t>
            </a:r>
            <a:r>
              <a:rPr lang="uk-UA" sz="2000" dirty="0" err="1" smtClean="0"/>
              <a:t>powder</a:t>
            </a:r>
            <a:r>
              <a:rPr lang="uk-UA" sz="2000" dirty="0" smtClean="0"/>
              <a:t>. </a:t>
            </a:r>
            <a:r>
              <a:rPr lang="uk-UA" sz="2000" dirty="0" err="1" smtClean="0"/>
              <a:t>Hygroscopic</a:t>
            </a:r>
            <a:r>
              <a:rPr lang="uk-UA" sz="2000" dirty="0" smtClean="0"/>
              <a:t>. </a:t>
            </a:r>
            <a:r>
              <a:rPr lang="uk-UA" sz="2000" dirty="0" err="1" smtClean="0"/>
              <a:t>Easily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, </a:t>
            </a:r>
            <a:r>
              <a:rPr lang="uk-UA" sz="2000" dirty="0" err="1" smtClean="0"/>
              <a:t>methanol</a:t>
            </a:r>
            <a:r>
              <a:rPr lang="uk-UA" sz="2000" dirty="0" smtClean="0"/>
              <a:t>, </a:t>
            </a:r>
            <a:r>
              <a:rPr lang="uk-UA" sz="2000" dirty="0" err="1" smtClean="0"/>
              <a:t>moderately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96% </a:t>
            </a:r>
            <a:r>
              <a:rPr lang="uk-UA" sz="2000" dirty="0" err="1" smtClean="0"/>
              <a:t>ethanol</a:t>
            </a:r>
            <a:r>
              <a:rPr lang="uk-UA" sz="2000" dirty="0" smtClean="0"/>
              <a:t>, </a:t>
            </a:r>
            <a:r>
              <a:rPr lang="uk-UA" sz="2000" dirty="0" err="1" smtClean="0"/>
              <a:t>practically</a:t>
            </a:r>
            <a:r>
              <a:rPr lang="uk-UA" sz="2000" dirty="0" smtClean="0"/>
              <a:t> </a:t>
            </a:r>
            <a:r>
              <a:rPr lang="uk-UA" sz="2000" dirty="0" err="1" smtClean="0"/>
              <a:t>insoluble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ether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Identification</a:t>
            </a:r>
            <a:r>
              <a:rPr lang="uk-UA" sz="2000" b="1" dirty="0" smtClean="0"/>
              <a:t>.</a:t>
            </a:r>
          </a:p>
          <a:p>
            <a:pPr lvl="0"/>
            <a:r>
              <a:rPr lang="uk-UA" sz="2000" dirty="0" smtClean="0"/>
              <a:t>TLC.</a:t>
            </a:r>
          </a:p>
          <a:p>
            <a:pPr lvl="0"/>
            <a:r>
              <a:rPr lang="uk-UA" sz="2000" dirty="0" err="1" smtClean="0"/>
              <a:t>Reaction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H2SO4 (</a:t>
            </a:r>
            <a:r>
              <a:rPr lang="uk-UA" sz="2000" dirty="0" err="1" smtClean="0"/>
              <a:t>conc</a:t>
            </a:r>
            <a:r>
              <a:rPr lang="uk-UA" sz="2000" dirty="0" smtClean="0"/>
              <a:t>.) - </a:t>
            </a:r>
            <a:r>
              <a:rPr lang="uk-UA" sz="2000" dirty="0" err="1" smtClean="0"/>
              <a:t>yellow</a:t>
            </a:r>
            <a:r>
              <a:rPr lang="uk-UA" sz="2000" dirty="0" smtClean="0"/>
              <a:t> </a:t>
            </a:r>
            <a:r>
              <a:rPr lang="uk-UA" sz="2000" dirty="0" err="1" smtClean="0"/>
              <a:t>color</a:t>
            </a:r>
            <a:r>
              <a:rPr lang="uk-UA" sz="2000" dirty="0" smtClean="0"/>
              <a:t>.</a:t>
            </a:r>
          </a:p>
          <a:p>
            <a:pPr lvl="0"/>
            <a:r>
              <a:rPr lang="uk-UA" sz="2000" dirty="0" err="1" smtClean="0"/>
              <a:t>Reaction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chlorides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Liquid</a:t>
            </a:r>
            <a:r>
              <a:rPr lang="uk-UA" sz="2000" dirty="0" smtClean="0"/>
              <a:t> </a:t>
            </a:r>
            <a:r>
              <a:rPr lang="uk-UA" sz="2000" dirty="0" err="1" smtClean="0"/>
              <a:t>chromatography</a:t>
            </a:r>
            <a:r>
              <a:rPr lang="uk-UA" sz="2000" dirty="0" smtClean="0"/>
              <a:t> </a:t>
            </a:r>
            <a:r>
              <a:rPr lang="uk-UA" sz="2000" dirty="0" err="1" smtClean="0"/>
              <a:t>method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Storage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a well-</a:t>
            </a:r>
            <a:r>
              <a:rPr lang="uk-UA" sz="2000" dirty="0" err="1" smtClean="0"/>
              <a:t>sealed</a:t>
            </a:r>
            <a:r>
              <a:rPr lang="uk-UA" sz="2000" dirty="0" smtClean="0"/>
              <a:t> </a:t>
            </a:r>
            <a:r>
              <a:rPr lang="uk-UA" sz="2000" dirty="0" err="1" smtClean="0"/>
              <a:t>container</a:t>
            </a:r>
            <a:r>
              <a:rPr lang="uk-UA" sz="2000" dirty="0" smtClean="0"/>
              <a:t> </a:t>
            </a:r>
            <a:r>
              <a:rPr lang="uk-UA" sz="2000" dirty="0" err="1" smtClean="0"/>
              <a:t>that</a:t>
            </a:r>
            <a:r>
              <a:rPr lang="uk-UA" sz="2000" dirty="0" smtClean="0"/>
              <a:t> </a:t>
            </a:r>
            <a:r>
              <a:rPr lang="uk-UA" sz="2000" dirty="0" err="1" smtClean="0"/>
              <a:t>prevents</a:t>
            </a:r>
            <a:r>
              <a:rPr lang="uk-UA" sz="2000" dirty="0" smtClean="0"/>
              <a:t> </a:t>
            </a:r>
            <a:r>
              <a:rPr lang="uk-UA" sz="2000" dirty="0" err="1" smtClean="0"/>
              <a:t>light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Application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Antibacterial</a:t>
            </a:r>
            <a:r>
              <a:rPr lang="uk-UA" sz="2000" dirty="0" smtClean="0"/>
              <a:t> (</a:t>
            </a:r>
            <a:r>
              <a:rPr lang="uk-UA" sz="2000" dirty="0" err="1" smtClean="0"/>
              <a:t>bacteriostatic</a:t>
            </a:r>
            <a:r>
              <a:rPr lang="uk-UA" sz="2000" dirty="0" smtClean="0"/>
              <a:t>) </a:t>
            </a:r>
            <a:r>
              <a:rPr lang="uk-UA" sz="2000" dirty="0" err="1" smtClean="0"/>
              <a:t>agent</a:t>
            </a:r>
            <a:r>
              <a:rPr lang="uk-UA" sz="2000" dirty="0" smtClean="0"/>
              <a:t>. </a:t>
            </a:r>
            <a:r>
              <a:rPr lang="uk-UA" sz="2000" dirty="0" err="1" smtClean="0"/>
              <a:t>Highly</a:t>
            </a:r>
            <a:r>
              <a:rPr lang="uk-UA" sz="2000" dirty="0" smtClean="0"/>
              <a:t> </a:t>
            </a:r>
            <a:r>
              <a:rPr lang="uk-UA" sz="2000" dirty="0" err="1" smtClean="0"/>
              <a:t>effective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infections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upper</a:t>
            </a:r>
            <a:r>
              <a:rPr lang="uk-UA" sz="2000" dirty="0" smtClean="0"/>
              <a:t> </a:t>
            </a:r>
            <a:r>
              <a:rPr lang="uk-UA" sz="2000" dirty="0" err="1" smtClean="0"/>
              <a:t>respiratory</a:t>
            </a:r>
            <a:r>
              <a:rPr lang="uk-UA" sz="2000" dirty="0" smtClean="0"/>
              <a:t> </a:t>
            </a:r>
            <a:r>
              <a:rPr lang="uk-UA" sz="2000" dirty="0" err="1" smtClean="0"/>
              <a:t>tract</a:t>
            </a:r>
            <a:r>
              <a:rPr lang="uk-UA" sz="2000" dirty="0" smtClean="0"/>
              <a:t> (</a:t>
            </a:r>
            <a:r>
              <a:rPr lang="uk-UA" sz="2000" dirty="0" err="1" smtClean="0"/>
              <a:t>bronchitis</a:t>
            </a:r>
            <a:r>
              <a:rPr lang="uk-UA" sz="2000" dirty="0" smtClean="0"/>
              <a:t>, </a:t>
            </a:r>
            <a:r>
              <a:rPr lang="uk-UA" sz="2000" dirty="0" err="1" smtClean="0"/>
              <a:t>pleurisy</a:t>
            </a:r>
            <a:r>
              <a:rPr lang="uk-UA" sz="2000" dirty="0" smtClean="0"/>
              <a:t>, </a:t>
            </a:r>
            <a:r>
              <a:rPr lang="uk-UA" sz="2000" dirty="0" err="1" smtClean="0"/>
              <a:t>pneumonia</a:t>
            </a:r>
            <a:r>
              <a:rPr lang="uk-UA" sz="2000" dirty="0" smtClean="0"/>
              <a:t>), </a:t>
            </a:r>
            <a:r>
              <a:rPr lang="uk-UA" sz="2000" dirty="0" err="1" smtClean="0"/>
              <a:t>has</a:t>
            </a:r>
            <a:r>
              <a:rPr lang="uk-UA" sz="2000" dirty="0" smtClean="0"/>
              <a:t> a </a:t>
            </a:r>
            <a:r>
              <a:rPr lang="uk-UA" sz="2000" dirty="0" err="1" smtClean="0"/>
              <a:t>prolonged</a:t>
            </a:r>
            <a:r>
              <a:rPr lang="uk-UA" sz="2000" dirty="0" smtClean="0"/>
              <a:t> </a:t>
            </a:r>
            <a:r>
              <a:rPr lang="uk-UA" sz="2000" dirty="0" err="1" smtClean="0"/>
              <a:t>effect</a:t>
            </a:r>
            <a:r>
              <a:rPr lang="uk-UA" sz="2000" dirty="0" smtClean="0"/>
              <a:t>.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ru-RU" altLang="ru-RU" dirty="0" smtClean="0"/>
          </a:p>
        </p:txBody>
      </p:sp>
      <p:pic>
        <p:nvPicPr>
          <p:cNvPr id="3" name="image150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19851" y="299629"/>
            <a:ext cx="4118949" cy="126872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Объект 2"/>
          <p:cNvSpPr>
            <a:spLocks noGrp="1"/>
          </p:cNvSpPr>
          <p:nvPr>
            <p:ph idx="1"/>
          </p:nvPr>
        </p:nvSpPr>
        <p:spPr>
          <a:xfrm>
            <a:off x="838200" y="531813"/>
            <a:ext cx="10515600" cy="5645150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uk-UA" b="1" dirty="0" err="1" smtClean="0"/>
              <a:t>Metacycline</a:t>
            </a:r>
            <a:r>
              <a:rPr lang="uk-UA" b="1" dirty="0" smtClean="0"/>
              <a:t> </a:t>
            </a:r>
            <a:r>
              <a:rPr lang="uk-UA" b="1" dirty="0" err="1" smtClean="0"/>
              <a:t>hydrochloride</a:t>
            </a:r>
            <a:endParaRPr lang="uk-UA" b="1" dirty="0" smtClean="0"/>
          </a:p>
          <a:p>
            <a:endParaRPr lang="uk-UA" b="1" dirty="0" smtClean="0"/>
          </a:p>
          <a:p>
            <a:endParaRPr lang="uk-UA" b="1" dirty="0" smtClean="0"/>
          </a:p>
          <a:p>
            <a:endParaRPr lang="uk-UA" b="1" dirty="0" smtClean="0"/>
          </a:p>
          <a:p>
            <a:endParaRPr lang="uk-UA" b="1" dirty="0" smtClean="0"/>
          </a:p>
          <a:p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Associated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impaired</a:t>
            </a:r>
            <a:r>
              <a:rPr lang="uk-UA" sz="2000" dirty="0" smtClean="0"/>
              <a:t> </a:t>
            </a:r>
            <a:r>
              <a:rPr lang="uk-UA" sz="2000" dirty="0" err="1" smtClean="0"/>
              <a:t>protein</a:t>
            </a:r>
            <a:r>
              <a:rPr lang="uk-UA" sz="2000" dirty="0" smtClean="0"/>
              <a:t> </a:t>
            </a:r>
            <a:r>
              <a:rPr lang="uk-UA" sz="2000" dirty="0" err="1" smtClean="0"/>
              <a:t>synthesis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bacterial</a:t>
            </a:r>
            <a:r>
              <a:rPr lang="uk-UA" sz="2000" dirty="0" smtClean="0"/>
              <a:t> </a:t>
            </a:r>
            <a:r>
              <a:rPr lang="uk-UA" sz="2000" dirty="0" err="1" smtClean="0"/>
              <a:t>cell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Properties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Yellow</a:t>
            </a:r>
            <a:r>
              <a:rPr lang="uk-UA" sz="2000" dirty="0" smtClean="0"/>
              <a:t> </a:t>
            </a:r>
            <a:r>
              <a:rPr lang="uk-UA" sz="2000" dirty="0" err="1" smtClean="0"/>
              <a:t>crystalline</a:t>
            </a:r>
            <a:r>
              <a:rPr lang="uk-UA" sz="2000" dirty="0" smtClean="0"/>
              <a:t> </a:t>
            </a:r>
            <a:r>
              <a:rPr lang="uk-UA" sz="2000" dirty="0" err="1" smtClean="0"/>
              <a:t>powder</a:t>
            </a:r>
            <a:r>
              <a:rPr lang="uk-UA" sz="2000" dirty="0" smtClean="0"/>
              <a:t>, </a:t>
            </a:r>
            <a:r>
              <a:rPr lang="uk-UA" sz="2000" dirty="0" err="1" smtClean="0"/>
              <a:t>odorless</a:t>
            </a:r>
            <a:r>
              <a:rPr lang="uk-UA" sz="2000" dirty="0" smtClean="0"/>
              <a:t>, </a:t>
            </a:r>
            <a:r>
              <a:rPr lang="uk-UA" sz="2000" dirty="0" err="1" smtClean="0"/>
              <a:t>bitter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taste</a:t>
            </a:r>
            <a:r>
              <a:rPr lang="uk-UA" sz="2000" dirty="0" smtClean="0"/>
              <a:t>. </a:t>
            </a:r>
            <a:r>
              <a:rPr lang="uk-UA" sz="2000" dirty="0" err="1" smtClean="0"/>
              <a:t>Slowly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Application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Antibacterial</a:t>
            </a:r>
            <a:r>
              <a:rPr lang="uk-UA" sz="2000" dirty="0" smtClean="0"/>
              <a:t> (</a:t>
            </a:r>
            <a:r>
              <a:rPr lang="uk-UA" sz="2000" dirty="0" err="1" smtClean="0"/>
              <a:t>bacteriostatic</a:t>
            </a:r>
            <a:r>
              <a:rPr lang="uk-UA" sz="2000" dirty="0" smtClean="0"/>
              <a:t>) </a:t>
            </a:r>
            <a:r>
              <a:rPr lang="uk-UA" sz="2000" dirty="0" err="1" smtClean="0"/>
              <a:t>agent</a:t>
            </a:r>
            <a:r>
              <a:rPr lang="uk-UA" sz="2000" dirty="0" smtClean="0"/>
              <a:t>. </a:t>
            </a:r>
            <a:r>
              <a:rPr lang="uk-UA" sz="2000" dirty="0" err="1" smtClean="0"/>
              <a:t>Treatment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bronchitis</a:t>
            </a:r>
            <a:r>
              <a:rPr lang="uk-UA" sz="2000" dirty="0" smtClean="0"/>
              <a:t>, </a:t>
            </a:r>
            <a:r>
              <a:rPr lang="uk-UA" sz="2000" dirty="0" err="1" smtClean="0"/>
              <a:t>pneumonia</a:t>
            </a:r>
            <a:r>
              <a:rPr lang="uk-UA" sz="2000" dirty="0" smtClean="0"/>
              <a:t>, </a:t>
            </a:r>
            <a:r>
              <a:rPr lang="uk-UA" sz="2000" dirty="0" err="1" smtClean="0"/>
              <a:t>pleurisy</a:t>
            </a:r>
            <a:r>
              <a:rPr lang="uk-UA" sz="2000" dirty="0" smtClean="0"/>
              <a:t>, </a:t>
            </a:r>
            <a:r>
              <a:rPr lang="uk-UA" sz="2000" dirty="0" err="1" smtClean="0"/>
              <a:t>dysentery</a:t>
            </a:r>
            <a:r>
              <a:rPr lang="uk-UA" sz="2000" dirty="0" smtClean="0"/>
              <a:t>, </a:t>
            </a:r>
            <a:r>
              <a:rPr lang="uk-UA" sz="2000" dirty="0" err="1" smtClean="0"/>
              <a:t>whooping</a:t>
            </a:r>
            <a:r>
              <a:rPr lang="uk-UA" sz="2000" dirty="0" smtClean="0"/>
              <a:t> </a:t>
            </a:r>
            <a:r>
              <a:rPr lang="uk-UA" sz="2000" dirty="0" err="1" smtClean="0"/>
              <a:t>cough</a:t>
            </a:r>
            <a:r>
              <a:rPr lang="uk-UA" sz="2000" dirty="0" smtClean="0"/>
              <a:t>, </a:t>
            </a:r>
            <a:r>
              <a:rPr lang="uk-UA" sz="2000" dirty="0" err="1" smtClean="0"/>
              <a:t>sore</a:t>
            </a:r>
            <a:r>
              <a:rPr lang="uk-UA" sz="2000" dirty="0" smtClean="0"/>
              <a:t> </a:t>
            </a:r>
            <a:r>
              <a:rPr lang="uk-UA" sz="2000" dirty="0" err="1" smtClean="0"/>
              <a:t>throat</a:t>
            </a:r>
            <a:r>
              <a:rPr lang="uk-UA" sz="2000" dirty="0" smtClean="0"/>
              <a:t>, </a:t>
            </a:r>
            <a:r>
              <a:rPr lang="uk-UA" sz="2000" dirty="0" err="1" smtClean="0"/>
              <a:t>scarlet</a:t>
            </a:r>
            <a:r>
              <a:rPr lang="uk-UA" sz="2000" dirty="0" smtClean="0"/>
              <a:t> </a:t>
            </a:r>
            <a:r>
              <a:rPr lang="uk-UA" sz="2000" dirty="0" err="1" smtClean="0"/>
              <a:t>fever</a:t>
            </a:r>
            <a:r>
              <a:rPr lang="uk-UA" sz="2000" dirty="0" smtClean="0"/>
              <a:t>, </a:t>
            </a:r>
            <a:r>
              <a:rPr lang="uk-UA" sz="2000" dirty="0" err="1" smtClean="0"/>
              <a:t>brucellosis</a:t>
            </a:r>
            <a:r>
              <a:rPr lang="uk-UA" sz="2000" dirty="0" smtClean="0"/>
              <a:t>, </a:t>
            </a:r>
            <a:r>
              <a:rPr lang="uk-UA" sz="2000" dirty="0" err="1" smtClean="0"/>
              <a:t>tularemia</a:t>
            </a:r>
            <a:r>
              <a:rPr lang="uk-UA" sz="2000" dirty="0" smtClean="0"/>
              <a:t>, </a:t>
            </a:r>
            <a:r>
              <a:rPr lang="uk-UA" sz="2000" dirty="0" err="1" smtClean="0"/>
              <a:t>typhus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recurrent</a:t>
            </a:r>
            <a:r>
              <a:rPr lang="uk-UA" sz="2000" dirty="0" smtClean="0"/>
              <a:t> </a:t>
            </a:r>
            <a:r>
              <a:rPr lang="uk-UA" sz="2000" dirty="0" err="1" smtClean="0"/>
              <a:t>typhus</a:t>
            </a:r>
            <a:r>
              <a:rPr lang="uk-UA" sz="2000" dirty="0" smtClean="0"/>
              <a:t>, </a:t>
            </a:r>
            <a:r>
              <a:rPr lang="uk-UA" sz="2000" dirty="0" err="1" smtClean="0"/>
              <a:t>urinary</a:t>
            </a:r>
            <a:r>
              <a:rPr lang="uk-UA" sz="2000" dirty="0" smtClean="0"/>
              <a:t> </a:t>
            </a:r>
            <a:r>
              <a:rPr lang="uk-UA" sz="2000" dirty="0" err="1" smtClean="0"/>
              <a:t>tract</a:t>
            </a:r>
            <a:r>
              <a:rPr lang="uk-UA" sz="2000" dirty="0" smtClean="0"/>
              <a:t> </a:t>
            </a:r>
            <a:r>
              <a:rPr lang="uk-UA" sz="2000" dirty="0" err="1" smtClean="0"/>
              <a:t>infections</a:t>
            </a:r>
            <a:r>
              <a:rPr lang="uk-UA" sz="2000" dirty="0" smtClean="0"/>
              <a:t>, </a:t>
            </a:r>
            <a:r>
              <a:rPr lang="uk-UA" sz="2000" dirty="0" err="1" smtClean="0"/>
              <a:t>chronic</a:t>
            </a:r>
            <a:r>
              <a:rPr lang="uk-UA" sz="2000" dirty="0" smtClean="0"/>
              <a:t> </a:t>
            </a:r>
            <a:r>
              <a:rPr lang="uk-UA" sz="2000" dirty="0" err="1" smtClean="0"/>
              <a:t>cholecystitis</a:t>
            </a:r>
            <a:r>
              <a:rPr lang="uk-UA" sz="2000" dirty="0" smtClean="0"/>
              <a:t>, </a:t>
            </a:r>
            <a:r>
              <a:rPr lang="uk-UA" sz="2000" dirty="0" err="1" smtClean="0"/>
              <a:t>purulent</a:t>
            </a:r>
            <a:r>
              <a:rPr lang="uk-UA" sz="2000" dirty="0" smtClean="0"/>
              <a:t> </a:t>
            </a:r>
            <a:r>
              <a:rPr lang="uk-UA" sz="2000" dirty="0" err="1" smtClean="0"/>
              <a:t>meningitis</a:t>
            </a:r>
            <a:r>
              <a:rPr lang="uk-UA" sz="2000" dirty="0" smtClean="0"/>
              <a:t>, </a:t>
            </a:r>
            <a:r>
              <a:rPr lang="uk-UA" sz="2000" dirty="0" err="1" smtClean="0"/>
              <a:t>skin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soft</a:t>
            </a:r>
            <a:r>
              <a:rPr lang="uk-UA" sz="2000" dirty="0" smtClean="0"/>
              <a:t> </a:t>
            </a:r>
            <a:r>
              <a:rPr lang="uk-UA" sz="2000" dirty="0" err="1" smtClean="0"/>
              <a:t>tissue</a:t>
            </a:r>
            <a:r>
              <a:rPr lang="uk-UA" sz="2000" dirty="0" smtClean="0"/>
              <a:t> </a:t>
            </a:r>
            <a:r>
              <a:rPr lang="uk-UA" sz="2000" dirty="0" err="1" smtClean="0"/>
              <a:t>infections</a:t>
            </a:r>
            <a:r>
              <a:rPr lang="uk-UA" sz="2000" dirty="0" smtClean="0"/>
              <a:t> (</a:t>
            </a:r>
            <a:r>
              <a:rPr lang="uk-UA" sz="2000" dirty="0" err="1" smtClean="0"/>
              <a:t>phlegmo</a:t>
            </a:r>
            <a:r>
              <a:rPr lang="uk-UA" sz="2000" dirty="0" smtClean="0"/>
              <a:t>, </a:t>
            </a:r>
            <a:r>
              <a:rPr lang="uk-UA" sz="2000" dirty="0" err="1" smtClean="0"/>
              <a:t>phlegmon</a:t>
            </a:r>
            <a:r>
              <a:rPr lang="uk-UA" sz="2000" dirty="0" smtClean="0"/>
              <a:t>, </a:t>
            </a:r>
            <a:r>
              <a:rPr lang="uk-UA" sz="2000" dirty="0" err="1" smtClean="0"/>
              <a:t>ablution</a:t>
            </a:r>
            <a:r>
              <a:rPr lang="uk-UA" sz="2000" dirty="0" smtClean="0"/>
              <a:t>, </a:t>
            </a:r>
            <a:r>
              <a:rPr lang="uk-UA" sz="2000" dirty="0" err="1" smtClean="0"/>
              <a:t>prostatitis</a:t>
            </a:r>
            <a:r>
              <a:rPr lang="uk-UA" sz="2000" dirty="0" smtClean="0"/>
              <a:t>, </a:t>
            </a:r>
            <a:r>
              <a:rPr lang="uk-UA" sz="2000" dirty="0" err="1" smtClean="0"/>
              <a:t>syphilis</a:t>
            </a:r>
            <a:r>
              <a:rPr lang="uk-UA" sz="2000" dirty="0" smtClean="0"/>
              <a:t>, </a:t>
            </a:r>
            <a:r>
              <a:rPr lang="uk-UA" sz="2000" dirty="0" err="1" smtClean="0"/>
              <a:t>purulent</a:t>
            </a:r>
            <a:r>
              <a:rPr lang="uk-UA" sz="2000" dirty="0" smtClean="0"/>
              <a:t> </a:t>
            </a:r>
            <a:r>
              <a:rPr lang="uk-UA" sz="2000" dirty="0" err="1" smtClean="0"/>
              <a:t>complications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surgery</a:t>
            </a:r>
            <a:r>
              <a:rPr lang="uk-UA" sz="2000" dirty="0" smtClean="0"/>
              <a:t>, </a:t>
            </a:r>
            <a:r>
              <a:rPr lang="uk-UA" sz="2000" dirty="0" err="1" smtClean="0"/>
              <a:t>etc</a:t>
            </a:r>
            <a:r>
              <a:rPr lang="uk-UA" sz="2000" dirty="0" smtClean="0"/>
              <a:t>.</a:t>
            </a:r>
          </a:p>
          <a:p>
            <a:r>
              <a:rPr lang="uk-UA" sz="2000" dirty="0" smtClean="0"/>
              <a:t> </a:t>
            </a:r>
            <a:endParaRPr lang="uk-UA" sz="2000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ru-RU" altLang="ru-RU" sz="2000" dirty="0" smtClean="0"/>
          </a:p>
        </p:txBody>
      </p:sp>
      <p:pic>
        <p:nvPicPr>
          <p:cNvPr id="3" name="image151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53954" y="1199862"/>
            <a:ext cx="2966037" cy="137544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Объект 2"/>
          <p:cNvSpPr>
            <a:spLocks noGrp="1"/>
          </p:cNvSpPr>
          <p:nvPr>
            <p:ph idx="1"/>
          </p:nvPr>
        </p:nvSpPr>
        <p:spPr>
          <a:xfrm>
            <a:off x="838200" y="531813"/>
            <a:ext cx="10515600" cy="5645150"/>
          </a:xfrm>
        </p:spPr>
        <p:txBody>
          <a:bodyPr/>
          <a:lstStyle/>
          <a:p>
            <a:pPr>
              <a:buNone/>
            </a:pPr>
            <a:r>
              <a:rPr lang="uk-UA" b="1" dirty="0" err="1" smtClean="0"/>
              <a:t>Chloramphenicols</a:t>
            </a:r>
            <a:r>
              <a:rPr lang="uk-UA" b="1" dirty="0" smtClean="0"/>
              <a:t> </a:t>
            </a:r>
            <a:r>
              <a:rPr lang="uk-UA" b="1" dirty="0" err="1" smtClean="0"/>
              <a:t>Chloramphenicol</a:t>
            </a:r>
            <a:endParaRPr lang="uk-UA" b="1" dirty="0" smtClean="0"/>
          </a:p>
          <a:p>
            <a:endParaRPr lang="uk-UA" dirty="0" smtClean="0"/>
          </a:p>
          <a:p>
            <a:r>
              <a:rPr lang="uk-UA" b="1" dirty="0" err="1" smtClean="0"/>
              <a:t>Mechanism</a:t>
            </a:r>
            <a:r>
              <a:rPr lang="uk-UA" b="1" dirty="0" smtClean="0"/>
              <a:t> </a:t>
            </a:r>
            <a:r>
              <a:rPr lang="uk-UA" b="1" dirty="0" err="1" smtClean="0"/>
              <a:t>of</a:t>
            </a:r>
            <a:r>
              <a:rPr lang="uk-UA" b="1" dirty="0" smtClean="0"/>
              <a:t> </a:t>
            </a:r>
            <a:r>
              <a:rPr lang="uk-UA" b="1" dirty="0" err="1" smtClean="0"/>
              <a:t>action</a:t>
            </a:r>
            <a:r>
              <a:rPr lang="uk-UA" b="1" dirty="0" smtClean="0"/>
              <a:t>.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action</a:t>
            </a:r>
            <a:r>
              <a:rPr lang="uk-UA" dirty="0" smtClean="0"/>
              <a:t> </a:t>
            </a:r>
            <a:r>
              <a:rPr lang="uk-UA" dirty="0" err="1" smtClean="0"/>
              <a:t>is</a:t>
            </a:r>
            <a:r>
              <a:rPr lang="uk-UA" dirty="0" smtClean="0"/>
              <a:t> </a:t>
            </a:r>
            <a:r>
              <a:rPr lang="uk-UA" dirty="0" err="1" smtClean="0"/>
              <a:t>associated</a:t>
            </a:r>
            <a:r>
              <a:rPr lang="uk-UA" dirty="0" smtClean="0"/>
              <a:t> </a:t>
            </a:r>
            <a:r>
              <a:rPr lang="uk-UA" dirty="0" err="1" smtClean="0"/>
              <a:t>with</a:t>
            </a:r>
            <a:r>
              <a:rPr lang="uk-UA" dirty="0" smtClean="0"/>
              <a:t> a </a:t>
            </a:r>
            <a:r>
              <a:rPr lang="uk-UA" dirty="0" err="1" smtClean="0"/>
              <a:t>violation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process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protein</a:t>
            </a:r>
            <a:r>
              <a:rPr lang="uk-UA" dirty="0" smtClean="0"/>
              <a:t> </a:t>
            </a:r>
            <a:r>
              <a:rPr lang="uk-UA" dirty="0" err="1" smtClean="0"/>
              <a:t>synthesis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microbial</a:t>
            </a:r>
            <a:r>
              <a:rPr lang="uk-UA" dirty="0" smtClean="0"/>
              <a:t> </a:t>
            </a:r>
            <a:r>
              <a:rPr lang="uk-UA" dirty="0" err="1" smtClean="0"/>
              <a:t>cell</a:t>
            </a:r>
            <a:r>
              <a:rPr lang="uk-UA" dirty="0" smtClean="0"/>
              <a:t> </a:t>
            </a:r>
            <a:r>
              <a:rPr lang="uk-UA" dirty="0" err="1" smtClean="0"/>
              <a:t>at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stage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transfer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amino</a:t>
            </a:r>
            <a:r>
              <a:rPr lang="uk-UA" dirty="0" smtClean="0"/>
              <a:t> </a:t>
            </a:r>
            <a:r>
              <a:rPr lang="uk-UA" dirty="0" err="1" smtClean="0"/>
              <a:t>acids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tRNA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ribosomes</a:t>
            </a:r>
            <a:r>
              <a:rPr lang="uk-UA" dirty="0" smtClean="0"/>
              <a:t>.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b="1" dirty="0" err="1" smtClean="0"/>
              <a:t>Synthesis</a:t>
            </a:r>
            <a:r>
              <a:rPr lang="uk-UA" b="1" dirty="0" smtClean="0"/>
              <a:t>.</a:t>
            </a:r>
          </a:p>
          <a:p>
            <a:pPr>
              <a:buNone/>
            </a:pPr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ru-RU" altLang="ru-RU" dirty="0" smtClean="0"/>
          </a:p>
        </p:txBody>
      </p:sp>
      <p:pic>
        <p:nvPicPr>
          <p:cNvPr id="3" name="image152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87902" y="414554"/>
            <a:ext cx="2642230" cy="960504"/>
          </a:xfrm>
          <a:prstGeom prst="rect">
            <a:avLst/>
          </a:prstGeom>
        </p:spPr>
      </p:pic>
      <p:pic>
        <p:nvPicPr>
          <p:cNvPr id="4" name="image153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62036" y="2808514"/>
            <a:ext cx="5348087" cy="404948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Объект 2"/>
          <p:cNvSpPr>
            <a:spLocks noGrp="1"/>
          </p:cNvSpPr>
          <p:nvPr>
            <p:ph idx="1"/>
          </p:nvPr>
        </p:nvSpPr>
        <p:spPr>
          <a:xfrm>
            <a:off x="838200" y="531813"/>
            <a:ext cx="10515600" cy="5645150"/>
          </a:xfrm>
        </p:spPr>
        <p:txBody>
          <a:bodyPr/>
          <a:lstStyle/>
          <a:p>
            <a:r>
              <a:rPr lang="uk-UA" b="1" dirty="0" err="1" smtClean="0"/>
              <a:t>Properties</a:t>
            </a:r>
            <a:r>
              <a:rPr lang="uk-UA" b="1" dirty="0" smtClean="0"/>
              <a:t>. </a:t>
            </a:r>
            <a:r>
              <a:rPr lang="uk-UA" dirty="0" err="1" smtClean="0"/>
              <a:t>White</a:t>
            </a:r>
            <a:r>
              <a:rPr lang="uk-UA" dirty="0" smtClean="0"/>
              <a:t> </a:t>
            </a:r>
            <a:r>
              <a:rPr lang="uk-UA" dirty="0" err="1" smtClean="0"/>
              <a:t>odorless</a:t>
            </a:r>
            <a:r>
              <a:rPr lang="uk-UA" dirty="0" smtClean="0"/>
              <a:t> </a:t>
            </a:r>
            <a:r>
              <a:rPr lang="uk-UA" dirty="0" err="1" smtClean="0"/>
              <a:t>crystals</a:t>
            </a:r>
            <a:r>
              <a:rPr lang="uk-UA" dirty="0" smtClean="0"/>
              <a:t> </a:t>
            </a:r>
            <a:r>
              <a:rPr lang="uk-UA" dirty="0" err="1" smtClean="0"/>
              <a:t>with</a:t>
            </a:r>
            <a:r>
              <a:rPr lang="uk-UA" dirty="0" smtClean="0"/>
              <a:t> a </a:t>
            </a:r>
            <a:r>
              <a:rPr lang="uk-UA" dirty="0" err="1" smtClean="0"/>
              <a:t>yellowish</a:t>
            </a:r>
            <a:r>
              <a:rPr lang="uk-UA" dirty="0" smtClean="0"/>
              <a:t> </a:t>
            </a:r>
            <a:r>
              <a:rPr lang="uk-UA" dirty="0" err="1" smtClean="0"/>
              <a:t>tinge</a:t>
            </a:r>
            <a:r>
              <a:rPr lang="uk-UA" dirty="0" smtClean="0"/>
              <a:t>, </a:t>
            </a:r>
            <a:r>
              <a:rPr lang="uk-UA" dirty="0" err="1" smtClean="0"/>
              <a:t>bitter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taste</a:t>
            </a:r>
            <a:r>
              <a:rPr lang="uk-UA" dirty="0" smtClean="0"/>
              <a:t>, </a:t>
            </a:r>
            <a:r>
              <a:rPr lang="uk-UA" dirty="0" err="1" smtClean="0"/>
              <a:t>slightly</a:t>
            </a:r>
            <a:r>
              <a:rPr lang="uk-UA" dirty="0" smtClean="0"/>
              <a:t> </a:t>
            </a:r>
            <a:r>
              <a:rPr lang="uk-UA" dirty="0" err="1" smtClean="0"/>
              <a:t>soluble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water</a:t>
            </a:r>
            <a:r>
              <a:rPr lang="uk-UA" dirty="0" smtClean="0"/>
              <a:t>, </a:t>
            </a:r>
            <a:r>
              <a:rPr lang="uk-UA" dirty="0" err="1" smtClean="0"/>
              <a:t>easily</a:t>
            </a:r>
            <a:r>
              <a:rPr lang="uk-UA" dirty="0" smtClean="0"/>
              <a:t> </a:t>
            </a:r>
            <a:r>
              <a:rPr lang="uk-UA" dirty="0" err="1" smtClean="0"/>
              <a:t>soluble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alcohol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Identification</a:t>
            </a:r>
            <a:r>
              <a:rPr lang="uk-UA" b="1" dirty="0" smtClean="0"/>
              <a:t>.</a:t>
            </a:r>
          </a:p>
          <a:p>
            <a:pPr lvl="0"/>
            <a:r>
              <a:rPr lang="uk-UA" dirty="0" smtClean="0"/>
              <a:t>T. </a:t>
            </a:r>
            <a:r>
              <a:rPr lang="uk-UA" dirty="0" err="1" smtClean="0"/>
              <a:t>pl</a:t>
            </a:r>
            <a:r>
              <a:rPr lang="uk-UA" dirty="0" smtClean="0"/>
              <a:t>., IR, UV </a:t>
            </a:r>
            <a:r>
              <a:rPr lang="uk-UA" dirty="0" err="1" smtClean="0"/>
              <a:t>spectrum</a:t>
            </a:r>
            <a:r>
              <a:rPr lang="uk-UA" dirty="0" smtClean="0"/>
              <a:t>, TLC.</a:t>
            </a:r>
          </a:p>
          <a:p>
            <a:pPr lvl="0"/>
            <a:r>
              <a:rPr lang="uk-UA" dirty="0" err="1" smtClean="0"/>
              <a:t>Hydrolysis</a:t>
            </a:r>
            <a:r>
              <a:rPr lang="uk-UA" dirty="0" smtClean="0"/>
              <a:t> </a:t>
            </a:r>
            <a:r>
              <a:rPr lang="uk-UA" dirty="0" err="1" smtClean="0"/>
              <a:t>reaction</a:t>
            </a:r>
            <a:r>
              <a:rPr lang="uk-UA" dirty="0" smtClean="0"/>
              <a:t>: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ru-RU" altLang="ru-RU" dirty="0" smtClean="0"/>
          </a:p>
        </p:txBody>
      </p:sp>
      <p:pic>
        <p:nvPicPr>
          <p:cNvPr id="3" name="image154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3083" y="3760181"/>
            <a:ext cx="4664209" cy="202858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Объект 2"/>
          <p:cNvSpPr>
            <a:spLocks noGrp="1"/>
          </p:cNvSpPr>
          <p:nvPr>
            <p:ph idx="1"/>
          </p:nvPr>
        </p:nvSpPr>
        <p:spPr>
          <a:xfrm>
            <a:off x="838200" y="531813"/>
            <a:ext cx="10515600" cy="5645150"/>
          </a:xfrm>
        </p:spPr>
        <p:txBody>
          <a:bodyPr/>
          <a:lstStyle/>
          <a:p>
            <a:r>
              <a:rPr lang="uk-UA" dirty="0" err="1" smtClean="0"/>
              <a:t>It</a:t>
            </a:r>
            <a:r>
              <a:rPr lang="uk-UA" dirty="0" smtClean="0"/>
              <a:t> </a:t>
            </a:r>
            <a:r>
              <a:rPr lang="uk-UA" dirty="0" err="1" smtClean="0"/>
              <a:t>arises</a:t>
            </a:r>
            <a:r>
              <a:rPr lang="uk-UA" dirty="0" smtClean="0"/>
              <a:t> </a:t>
            </a:r>
            <a:r>
              <a:rPr lang="uk-UA" dirty="0" err="1" smtClean="0"/>
              <a:t>first</a:t>
            </a:r>
            <a:r>
              <a:rPr lang="uk-UA" dirty="0" smtClean="0"/>
              <a:t>	</a:t>
            </a:r>
            <a:r>
              <a:rPr lang="uk-UA" dirty="0" err="1" smtClean="0"/>
              <a:t>yellow</a:t>
            </a:r>
            <a:r>
              <a:rPr lang="uk-UA" dirty="0" smtClean="0"/>
              <a:t>	</a:t>
            </a:r>
            <a:r>
              <a:rPr lang="uk-UA" dirty="0" err="1" smtClean="0"/>
              <a:t>color</a:t>
            </a:r>
            <a:r>
              <a:rPr lang="uk-UA" dirty="0" smtClean="0"/>
              <a:t>,	</a:t>
            </a:r>
            <a:r>
              <a:rPr lang="uk-UA" dirty="0" err="1" smtClean="0"/>
              <a:t>what</a:t>
            </a:r>
            <a:r>
              <a:rPr lang="uk-UA" dirty="0" smtClean="0"/>
              <a:t>	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pass</a:t>
            </a:r>
            <a:r>
              <a:rPr lang="uk-UA" dirty="0" smtClean="0"/>
              <a:t>	</a:t>
            </a:r>
            <a:r>
              <a:rPr lang="uk-UA" dirty="0" err="1" smtClean="0"/>
              <a:t>in</a:t>
            </a:r>
            <a:r>
              <a:rPr lang="uk-UA" dirty="0" smtClean="0"/>
              <a:t> red-</a:t>
            </a:r>
            <a:r>
              <a:rPr lang="uk-UA" dirty="0" err="1" smtClean="0"/>
              <a:t>orange</a:t>
            </a:r>
            <a:r>
              <a:rPr lang="uk-UA" dirty="0" smtClean="0"/>
              <a:t> (</a:t>
            </a:r>
            <a:r>
              <a:rPr lang="uk-UA" dirty="0" err="1" smtClean="0"/>
              <a:t>formation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acinitroform</a:t>
            </a:r>
            <a:r>
              <a:rPr lang="uk-UA" dirty="0" smtClean="0"/>
              <a:t>). </a:t>
            </a:r>
            <a:r>
              <a:rPr lang="uk-UA" dirty="0" err="1" smtClean="0"/>
              <a:t>Confirm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presencechlorides</a:t>
            </a:r>
            <a:r>
              <a:rPr lang="uk-UA" dirty="0" smtClean="0"/>
              <a:t>.</a:t>
            </a:r>
            <a:endParaRPr lang="uk-UA" dirty="0" smtClean="0"/>
          </a:p>
          <a:p>
            <a:pPr lvl="0"/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reaction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formation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azo</a:t>
            </a:r>
            <a:r>
              <a:rPr lang="uk-UA" dirty="0" smtClean="0"/>
              <a:t> </a:t>
            </a:r>
            <a:r>
              <a:rPr lang="uk-UA" dirty="0" err="1" smtClean="0"/>
              <a:t>dye</a:t>
            </a:r>
            <a:r>
              <a:rPr lang="uk-UA" dirty="0" smtClean="0"/>
              <a:t> </a:t>
            </a:r>
            <a:r>
              <a:rPr lang="uk-UA" dirty="0" err="1" smtClean="0"/>
              <a:t>red</a:t>
            </a:r>
            <a:r>
              <a:rPr lang="uk-UA" dirty="0" smtClean="0"/>
              <a:t>:</a:t>
            </a:r>
          </a:p>
          <a:p>
            <a:pPr>
              <a:buNone/>
            </a:pPr>
            <a:r>
              <a:rPr lang="uk-UA" dirty="0" smtClean="0"/>
              <a:t/>
            </a:r>
            <a:br>
              <a:rPr lang="uk-UA" dirty="0" smtClean="0"/>
            </a:br>
            <a:endParaRPr lang="ru-RU" altLang="ru-RU" dirty="0" smtClean="0"/>
          </a:p>
        </p:txBody>
      </p:sp>
      <p:pic>
        <p:nvPicPr>
          <p:cNvPr id="3" name="image155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71634" y="2492679"/>
            <a:ext cx="5005485" cy="349243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Объект 2"/>
          <p:cNvSpPr>
            <a:spLocks noGrp="1"/>
          </p:cNvSpPr>
          <p:nvPr>
            <p:ph idx="1"/>
          </p:nvPr>
        </p:nvSpPr>
        <p:spPr>
          <a:xfrm>
            <a:off x="838200" y="531813"/>
            <a:ext cx="10515600" cy="5645150"/>
          </a:xfrm>
        </p:spPr>
        <p:txBody>
          <a:bodyPr/>
          <a:lstStyle/>
          <a:p>
            <a:pPr lvl="0"/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express</a:t>
            </a:r>
            <a:r>
              <a:rPr lang="uk-UA" dirty="0" smtClean="0"/>
              <a:t> </a:t>
            </a:r>
            <a:r>
              <a:rPr lang="uk-UA" dirty="0" err="1" smtClean="0"/>
              <a:t>analysis</a:t>
            </a:r>
            <a:r>
              <a:rPr lang="uk-UA" dirty="0" smtClean="0"/>
              <a:t> -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reaction</a:t>
            </a:r>
            <a:r>
              <a:rPr lang="uk-UA" dirty="0" smtClean="0"/>
              <a:t> </a:t>
            </a:r>
            <a:r>
              <a:rPr lang="uk-UA" dirty="0" err="1" smtClean="0"/>
              <a:t>with</a:t>
            </a:r>
            <a:r>
              <a:rPr lang="uk-UA" dirty="0" smtClean="0"/>
              <a:t> CuSO4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an</a:t>
            </a:r>
            <a:r>
              <a:rPr lang="uk-UA" dirty="0" smtClean="0"/>
              <a:t> </a:t>
            </a:r>
            <a:r>
              <a:rPr lang="uk-UA" dirty="0" err="1" smtClean="0"/>
              <a:t>alkaline</a:t>
            </a:r>
            <a:r>
              <a:rPr lang="uk-UA" dirty="0" smtClean="0"/>
              <a:t> </a:t>
            </a:r>
            <a:r>
              <a:rPr lang="uk-UA" dirty="0" err="1" smtClean="0"/>
              <a:t>environment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	</a:t>
            </a:r>
            <a:r>
              <a:rPr lang="uk-UA" dirty="0" err="1" smtClean="0"/>
              <a:t>presence</a:t>
            </a:r>
            <a:r>
              <a:rPr lang="uk-UA" dirty="0" smtClean="0"/>
              <a:t> </a:t>
            </a:r>
            <a:r>
              <a:rPr lang="uk-UA" i="1" dirty="0" smtClean="0"/>
              <a:t>N</a:t>
            </a:r>
            <a:r>
              <a:rPr lang="uk-UA" dirty="0" smtClean="0"/>
              <a:t>-</a:t>
            </a:r>
            <a:r>
              <a:rPr lang="uk-UA" dirty="0" err="1" smtClean="0"/>
              <a:t>butanol</a:t>
            </a:r>
            <a:r>
              <a:rPr lang="uk-UA" dirty="0" smtClean="0"/>
              <a:t> -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alcohol</a:t>
            </a:r>
            <a:r>
              <a:rPr lang="uk-UA" dirty="0" smtClean="0"/>
              <a:t> </a:t>
            </a:r>
            <a:r>
              <a:rPr lang="uk-UA" dirty="0" err="1" smtClean="0"/>
              <a:t>layer</a:t>
            </a:r>
            <a:r>
              <a:rPr lang="uk-UA" dirty="0" smtClean="0"/>
              <a:t> </a:t>
            </a:r>
            <a:r>
              <a:rPr lang="uk-UA" dirty="0" err="1" smtClean="0"/>
              <a:t>turns</a:t>
            </a:r>
            <a:r>
              <a:rPr lang="uk-UA" dirty="0" smtClean="0"/>
              <a:t> blue-</a:t>
            </a:r>
            <a:r>
              <a:rPr lang="uk-UA" dirty="0" err="1" smtClean="0"/>
              <a:t>violet</a:t>
            </a:r>
            <a:r>
              <a:rPr lang="uk-UA" dirty="0" smtClean="0"/>
              <a:t>:</a:t>
            </a:r>
          </a:p>
          <a:p>
            <a:pPr lvl="0"/>
            <a:endParaRPr lang="uk-UA" dirty="0" smtClean="0"/>
          </a:p>
          <a:p>
            <a:pPr lvl="0"/>
            <a:endParaRPr lang="uk-UA" dirty="0" smtClean="0"/>
          </a:p>
          <a:p>
            <a:pPr lvl="0"/>
            <a:endParaRPr lang="uk-UA" dirty="0" smtClean="0"/>
          </a:p>
          <a:p>
            <a:r>
              <a:rPr lang="uk-UA" b="1" dirty="0" err="1" smtClean="0"/>
              <a:t>Quantitative</a:t>
            </a:r>
            <a:r>
              <a:rPr lang="uk-UA" b="1" dirty="0" smtClean="0"/>
              <a:t> </a:t>
            </a:r>
            <a:r>
              <a:rPr lang="uk-UA" b="1" dirty="0" err="1" smtClean="0"/>
              <a:t>definition</a:t>
            </a:r>
            <a:r>
              <a:rPr lang="uk-UA" b="1" dirty="0" smtClean="0"/>
              <a:t>.</a:t>
            </a:r>
          </a:p>
          <a:p>
            <a:pPr lvl="0"/>
            <a:r>
              <a:rPr lang="uk-UA" dirty="0" err="1" smtClean="0"/>
              <a:t>Nitritometry</a:t>
            </a:r>
            <a:r>
              <a:rPr lang="uk-UA" dirty="0" smtClean="0"/>
              <a:t> </a:t>
            </a:r>
            <a:r>
              <a:rPr lang="uk-UA" dirty="0" err="1" smtClean="0"/>
              <a:t>after</a:t>
            </a:r>
            <a:r>
              <a:rPr lang="uk-UA" dirty="0" smtClean="0"/>
              <a:t> </a:t>
            </a:r>
            <a:r>
              <a:rPr lang="uk-UA" dirty="0" err="1" smtClean="0"/>
              <a:t>preliminary</a:t>
            </a:r>
            <a:r>
              <a:rPr lang="uk-UA" dirty="0" smtClean="0"/>
              <a:t> </a:t>
            </a:r>
            <a:r>
              <a:rPr lang="uk-UA" dirty="0" err="1" smtClean="0"/>
              <a:t>reduction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nitro</a:t>
            </a:r>
            <a:r>
              <a:rPr lang="uk-UA" dirty="0" smtClean="0"/>
              <a:t> </a:t>
            </a:r>
            <a:r>
              <a:rPr lang="uk-UA" dirty="0" err="1" smtClean="0"/>
              <a:t>group</a:t>
            </a:r>
            <a:r>
              <a:rPr lang="uk-UA" dirty="0" smtClean="0"/>
              <a:t>, s = 1:</a:t>
            </a:r>
          </a:p>
          <a:p>
            <a:pPr>
              <a:buNone/>
            </a:pPr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pPr lvl="0"/>
            <a:endParaRPr lang="uk-UA" dirty="0" smtClean="0"/>
          </a:p>
          <a:p>
            <a:pPr>
              <a:buNone/>
            </a:pPr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ru-RU" altLang="ru-RU" dirty="0" smtClean="0"/>
          </a:p>
        </p:txBody>
      </p:sp>
      <p:pic>
        <p:nvPicPr>
          <p:cNvPr id="3" name="image156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9327" y="1776549"/>
            <a:ext cx="6165668" cy="1481866"/>
          </a:xfrm>
          <a:prstGeom prst="rect">
            <a:avLst/>
          </a:prstGeom>
        </p:spPr>
      </p:pic>
      <p:pic>
        <p:nvPicPr>
          <p:cNvPr id="4" name="image157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09216" y="4600814"/>
            <a:ext cx="5033042" cy="144459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Объект 2"/>
          <p:cNvSpPr>
            <a:spLocks noGrp="1"/>
          </p:cNvSpPr>
          <p:nvPr>
            <p:ph idx="1"/>
          </p:nvPr>
        </p:nvSpPr>
        <p:spPr>
          <a:xfrm>
            <a:off x="838200" y="531813"/>
            <a:ext cx="10515600" cy="5645150"/>
          </a:xfrm>
        </p:spPr>
        <p:txBody>
          <a:bodyPr/>
          <a:lstStyle/>
          <a:p>
            <a:pPr lvl="0"/>
            <a:r>
              <a:rPr lang="uk-UA" dirty="0" err="1" smtClean="0"/>
              <a:t>Liquid</a:t>
            </a:r>
            <a:r>
              <a:rPr lang="uk-UA" dirty="0" smtClean="0"/>
              <a:t> </a:t>
            </a:r>
            <a:r>
              <a:rPr lang="uk-UA" dirty="0" err="1" smtClean="0"/>
              <a:t>chromatography</a:t>
            </a:r>
            <a:r>
              <a:rPr lang="uk-UA" dirty="0" smtClean="0"/>
              <a:t> </a:t>
            </a:r>
            <a:r>
              <a:rPr lang="uk-UA" dirty="0" err="1" smtClean="0"/>
              <a:t>method</a:t>
            </a:r>
            <a:r>
              <a:rPr lang="uk-UA" dirty="0" smtClean="0"/>
              <a:t>.</a:t>
            </a:r>
          </a:p>
          <a:p>
            <a:pPr lvl="0"/>
            <a:r>
              <a:rPr lang="uk-UA" dirty="0" err="1" smtClean="0"/>
              <a:t>Cupriodometry</a:t>
            </a:r>
            <a:r>
              <a:rPr lang="uk-UA" dirty="0" smtClean="0"/>
              <a:t>, </a:t>
            </a:r>
            <a:r>
              <a:rPr lang="uk-UA" dirty="0" err="1" smtClean="0"/>
              <a:t>direct</a:t>
            </a:r>
            <a:r>
              <a:rPr lang="uk-UA" dirty="0" smtClean="0"/>
              <a:t> </a:t>
            </a:r>
            <a:r>
              <a:rPr lang="uk-UA" dirty="0" err="1" smtClean="0"/>
              <a:t>titration</a:t>
            </a:r>
            <a:r>
              <a:rPr lang="uk-UA" dirty="0" smtClean="0"/>
              <a:t>, </a:t>
            </a:r>
            <a:r>
              <a:rPr lang="uk-UA" dirty="0" err="1" smtClean="0"/>
              <a:t>indicator</a:t>
            </a:r>
            <a:r>
              <a:rPr lang="uk-UA" dirty="0" smtClean="0"/>
              <a:t> - </a:t>
            </a:r>
            <a:r>
              <a:rPr lang="uk-UA" dirty="0" err="1" smtClean="0"/>
              <a:t>murexide</a:t>
            </a:r>
            <a:r>
              <a:rPr lang="uk-UA" dirty="0" smtClean="0"/>
              <a:t>, s = 2.</a:t>
            </a:r>
          </a:p>
          <a:p>
            <a:pPr lvl="0"/>
            <a:r>
              <a:rPr lang="uk-UA" dirty="0" err="1" smtClean="0"/>
              <a:t>Argentometry</a:t>
            </a:r>
            <a:r>
              <a:rPr lang="uk-UA" dirty="0" smtClean="0"/>
              <a:t> </a:t>
            </a:r>
            <a:r>
              <a:rPr lang="uk-UA" dirty="0" err="1" smtClean="0"/>
              <a:t>or</a:t>
            </a:r>
            <a:r>
              <a:rPr lang="uk-UA" dirty="0" smtClean="0"/>
              <a:t> </a:t>
            </a:r>
            <a:r>
              <a:rPr lang="uk-UA" dirty="0" err="1" smtClean="0"/>
              <a:t>mercurimetry</a:t>
            </a:r>
            <a:r>
              <a:rPr lang="uk-UA" dirty="0" smtClean="0"/>
              <a:t>, s = </a:t>
            </a:r>
            <a:r>
              <a:rPr lang="uk-UA" dirty="0" smtClean="0"/>
              <a:t>½.</a:t>
            </a:r>
            <a:endParaRPr lang="uk-UA" dirty="0" smtClean="0"/>
          </a:p>
          <a:p>
            <a:pPr lvl="0"/>
            <a:r>
              <a:rPr lang="uk-UA" dirty="0" err="1" smtClean="0"/>
              <a:t>Photocolorimetry</a:t>
            </a:r>
            <a:r>
              <a:rPr lang="uk-UA" dirty="0" smtClean="0"/>
              <a:t> </a:t>
            </a:r>
            <a:r>
              <a:rPr lang="uk-UA" dirty="0" err="1" smtClean="0"/>
              <a:t>on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formation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azo</a:t>
            </a:r>
            <a:r>
              <a:rPr lang="uk-UA" dirty="0" smtClean="0"/>
              <a:t> </a:t>
            </a:r>
            <a:r>
              <a:rPr lang="uk-UA" dirty="0" err="1" smtClean="0"/>
              <a:t>dye</a:t>
            </a:r>
            <a:r>
              <a:rPr lang="uk-UA" dirty="0" smtClean="0"/>
              <a:t> </a:t>
            </a:r>
            <a:r>
              <a:rPr lang="uk-UA" dirty="0" err="1" smtClean="0"/>
              <a:t>after</a:t>
            </a:r>
            <a:r>
              <a:rPr lang="uk-UA" dirty="0" smtClean="0"/>
              <a:t> </a:t>
            </a:r>
            <a:r>
              <a:rPr lang="uk-UA" dirty="0" err="1" smtClean="0"/>
              <a:t>recovery</a:t>
            </a:r>
            <a:r>
              <a:rPr lang="uk-UA" dirty="0" smtClean="0"/>
              <a:t>	</a:t>
            </a:r>
            <a:r>
              <a:rPr lang="uk-UA" dirty="0" err="1" smtClean="0"/>
              <a:t>nitro</a:t>
            </a:r>
            <a:r>
              <a:rPr lang="uk-UA" dirty="0" smtClean="0"/>
              <a:t> </a:t>
            </a:r>
            <a:r>
              <a:rPr lang="uk-UA" dirty="0" err="1" smtClean="0"/>
              <a:t>groups</a:t>
            </a:r>
            <a:r>
              <a:rPr lang="uk-UA" dirty="0" smtClean="0"/>
              <a:t> </a:t>
            </a:r>
            <a:r>
              <a:rPr lang="uk-UA" dirty="0" err="1" smtClean="0"/>
              <a:t>with</a:t>
            </a:r>
            <a:r>
              <a:rPr lang="uk-UA" dirty="0" smtClean="0"/>
              <a:t> </a:t>
            </a:r>
            <a:r>
              <a:rPr lang="uk-UA" dirty="0" err="1" smtClean="0"/>
              <a:t>further</a:t>
            </a:r>
            <a:r>
              <a:rPr lang="uk-UA" dirty="0" smtClean="0"/>
              <a:t> </a:t>
            </a:r>
            <a:r>
              <a:rPr lang="uk-UA" dirty="0" err="1" smtClean="0"/>
              <a:t>diazotization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azo</a:t>
            </a:r>
            <a:r>
              <a:rPr lang="uk-UA" dirty="0" smtClean="0"/>
              <a:t> </a:t>
            </a:r>
            <a:r>
              <a:rPr lang="uk-UA" dirty="0" err="1" smtClean="0"/>
              <a:t>combination</a:t>
            </a:r>
            <a:r>
              <a:rPr lang="uk-UA" dirty="0" smtClean="0"/>
              <a:t>.</a:t>
            </a:r>
          </a:p>
          <a:p>
            <a:pPr lvl="0"/>
            <a:r>
              <a:rPr lang="uk-UA" dirty="0" err="1" smtClean="0"/>
              <a:t>Iodometry</a:t>
            </a:r>
            <a:r>
              <a:rPr lang="uk-UA" dirty="0" smtClean="0"/>
              <a:t>.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method</a:t>
            </a:r>
            <a:r>
              <a:rPr lang="uk-UA" dirty="0" smtClean="0"/>
              <a:t> </a:t>
            </a:r>
            <a:r>
              <a:rPr lang="uk-UA" dirty="0" err="1" smtClean="0"/>
              <a:t>is</a:t>
            </a:r>
            <a:r>
              <a:rPr lang="uk-UA" dirty="0" smtClean="0"/>
              <a:t> </a:t>
            </a:r>
            <a:r>
              <a:rPr lang="uk-UA" dirty="0" err="1" smtClean="0"/>
              <a:t>based</a:t>
            </a:r>
            <a:r>
              <a:rPr lang="uk-UA" dirty="0" smtClean="0"/>
              <a:t> </a:t>
            </a:r>
            <a:r>
              <a:rPr lang="uk-UA" dirty="0" err="1" smtClean="0"/>
              <a:t>on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oxidation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alkaline</a:t>
            </a:r>
            <a:r>
              <a:rPr lang="uk-UA" dirty="0" smtClean="0"/>
              <a:t> </a:t>
            </a:r>
            <a:r>
              <a:rPr lang="uk-UA" dirty="0" err="1" smtClean="0"/>
              <a:t>products</a:t>
            </a:r>
            <a:r>
              <a:rPr lang="uk-UA" dirty="0" smtClean="0"/>
              <a:t>	</a:t>
            </a:r>
            <a:r>
              <a:rPr lang="uk-UA" dirty="0" err="1" smtClean="0"/>
              <a:t>hydrolysis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chloramphenicol</a:t>
            </a:r>
            <a:r>
              <a:rPr lang="uk-UA" dirty="0" smtClean="0"/>
              <a:t>, s =1/3.</a:t>
            </a:r>
          </a:p>
          <a:p>
            <a:r>
              <a:rPr lang="uk-UA" b="1" dirty="0" err="1" smtClean="0"/>
              <a:t>Storage</a:t>
            </a:r>
            <a:r>
              <a:rPr lang="uk-UA" b="1" dirty="0" smtClean="0"/>
              <a:t>. </a:t>
            </a:r>
            <a:r>
              <a:rPr lang="uk-UA" dirty="0" err="1" smtClean="0"/>
              <a:t>In</a:t>
            </a:r>
            <a:r>
              <a:rPr lang="uk-UA" dirty="0" smtClean="0"/>
              <a:t> a well-</a:t>
            </a:r>
            <a:r>
              <a:rPr lang="uk-UA" dirty="0" err="1" smtClean="0"/>
              <a:t>sealed</a:t>
            </a:r>
            <a:r>
              <a:rPr lang="uk-UA" dirty="0" smtClean="0"/>
              <a:t> </a:t>
            </a:r>
            <a:r>
              <a:rPr lang="uk-UA" dirty="0" err="1" smtClean="0"/>
              <a:t>container</a:t>
            </a:r>
            <a:r>
              <a:rPr lang="uk-UA" dirty="0" smtClean="0"/>
              <a:t>,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dark</a:t>
            </a:r>
            <a:r>
              <a:rPr lang="uk-UA" dirty="0" smtClean="0"/>
              <a:t> </a:t>
            </a:r>
            <a:r>
              <a:rPr lang="uk-UA" dirty="0" err="1" smtClean="0"/>
              <a:t>glass</a:t>
            </a:r>
            <a:r>
              <a:rPr lang="uk-UA" dirty="0" smtClean="0"/>
              <a:t> </a:t>
            </a:r>
            <a:r>
              <a:rPr lang="uk-UA" dirty="0" err="1" smtClean="0"/>
              <a:t>cups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Application</a:t>
            </a:r>
            <a:r>
              <a:rPr lang="uk-UA" b="1" dirty="0" smtClean="0"/>
              <a:t>. </a:t>
            </a:r>
            <a:r>
              <a:rPr lang="uk-UA" dirty="0" smtClean="0"/>
              <a:t>A broad-</a:t>
            </a:r>
            <a:r>
              <a:rPr lang="uk-UA" dirty="0" err="1" smtClean="0"/>
              <a:t>spectrum</a:t>
            </a:r>
            <a:r>
              <a:rPr lang="uk-UA" dirty="0" smtClean="0"/>
              <a:t> </a:t>
            </a:r>
            <a:r>
              <a:rPr lang="uk-UA" dirty="0" err="1" smtClean="0"/>
              <a:t>antibiotic</a:t>
            </a:r>
            <a:r>
              <a:rPr lang="uk-UA" dirty="0" smtClean="0"/>
              <a:t> </a:t>
            </a:r>
            <a:r>
              <a:rPr lang="uk-UA" dirty="0" err="1" smtClean="0"/>
              <a:t>used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treat</a:t>
            </a:r>
            <a:r>
              <a:rPr lang="uk-UA" dirty="0" smtClean="0"/>
              <a:t> </a:t>
            </a:r>
            <a:r>
              <a:rPr lang="uk-UA" dirty="0" err="1" smtClean="0"/>
              <a:t>dysentery</a:t>
            </a:r>
            <a:r>
              <a:rPr lang="uk-UA" dirty="0" smtClean="0"/>
              <a:t>, </a:t>
            </a:r>
            <a:r>
              <a:rPr lang="uk-UA" dirty="0" err="1" smtClean="0"/>
              <a:t>pneumonia</a:t>
            </a:r>
            <a:r>
              <a:rPr lang="uk-UA" dirty="0" smtClean="0"/>
              <a:t>, </a:t>
            </a:r>
            <a:r>
              <a:rPr lang="uk-UA" dirty="0" err="1" smtClean="0"/>
              <a:t>whooping</a:t>
            </a:r>
            <a:r>
              <a:rPr lang="uk-UA" dirty="0" smtClean="0"/>
              <a:t> </a:t>
            </a:r>
            <a:r>
              <a:rPr lang="uk-UA" dirty="0" err="1" smtClean="0"/>
              <a:t>cough</a:t>
            </a:r>
            <a:r>
              <a:rPr lang="uk-UA" dirty="0" smtClean="0"/>
              <a:t>, </a:t>
            </a:r>
            <a:r>
              <a:rPr lang="uk-UA" dirty="0" err="1" smtClean="0"/>
              <a:t>typhoid</a:t>
            </a:r>
            <a:r>
              <a:rPr lang="uk-UA" dirty="0" smtClean="0"/>
              <a:t> </a:t>
            </a:r>
            <a:r>
              <a:rPr lang="uk-UA" dirty="0" err="1" smtClean="0"/>
              <a:t>fever</a:t>
            </a:r>
            <a:r>
              <a:rPr lang="uk-UA" dirty="0" smtClean="0"/>
              <a:t>, </a:t>
            </a:r>
            <a:r>
              <a:rPr lang="uk-UA" dirty="0" err="1" smtClean="0"/>
              <a:t>etc</a:t>
            </a:r>
            <a:r>
              <a:rPr lang="uk-UA" dirty="0" smtClean="0"/>
              <a:t>.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ru-RU" altLang="ru-RU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Объект 2"/>
          <p:cNvSpPr>
            <a:spLocks noGrp="1"/>
          </p:cNvSpPr>
          <p:nvPr>
            <p:ph idx="1"/>
          </p:nvPr>
        </p:nvSpPr>
        <p:spPr>
          <a:xfrm>
            <a:off x="838200" y="531813"/>
            <a:ext cx="10515600" cy="564515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ru-RU" altLang="ru-RU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ru-RU" altLang="ru-RU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ru-RU" altLang="ru-RU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ru-RU" altLang="ru-RU" dirty="0" smtClean="0"/>
          </a:p>
          <a:p>
            <a:pPr eaLnBrk="1" hangingPunct="1">
              <a:buNone/>
              <a:defRPr/>
            </a:pPr>
            <a:endParaRPr lang="ru-RU" altLang="ru-RU" dirty="0" smtClean="0"/>
          </a:p>
          <a:p>
            <a:r>
              <a:rPr lang="uk-UA" b="1" dirty="0" err="1" smtClean="0"/>
              <a:t>Storage</a:t>
            </a:r>
            <a:r>
              <a:rPr lang="uk-UA" b="1" dirty="0" smtClean="0"/>
              <a:t>. </a:t>
            </a:r>
            <a:r>
              <a:rPr lang="uk-UA" dirty="0" err="1" smtClean="0"/>
              <a:t>In</a:t>
            </a:r>
            <a:r>
              <a:rPr lang="uk-UA" dirty="0" smtClean="0"/>
              <a:t> a well-</a:t>
            </a:r>
            <a:r>
              <a:rPr lang="uk-UA" dirty="0" err="1" smtClean="0"/>
              <a:t>sealed</a:t>
            </a:r>
            <a:r>
              <a:rPr lang="uk-UA" dirty="0" smtClean="0"/>
              <a:t> </a:t>
            </a:r>
            <a:r>
              <a:rPr lang="uk-UA" dirty="0" err="1" smtClean="0"/>
              <a:t>container</a:t>
            </a:r>
            <a:r>
              <a:rPr lang="uk-UA" dirty="0" smtClean="0"/>
              <a:t>,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dark</a:t>
            </a:r>
            <a:r>
              <a:rPr lang="uk-UA" dirty="0" smtClean="0"/>
              <a:t> </a:t>
            </a:r>
            <a:r>
              <a:rPr lang="uk-UA" dirty="0" err="1" smtClean="0"/>
              <a:t>glass</a:t>
            </a:r>
            <a:r>
              <a:rPr lang="uk-UA" dirty="0" smtClean="0"/>
              <a:t> </a:t>
            </a:r>
            <a:r>
              <a:rPr lang="uk-UA" dirty="0" err="1" smtClean="0"/>
              <a:t>cups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Application</a:t>
            </a:r>
            <a:r>
              <a:rPr lang="uk-UA" b="1" dirty="0" smtClean="0"/>
              <a:t>. </a:t>
            </a:r>
            <a:r>
              <a:rPr lang="uk-UA" dirty="0" err="1" smtClean="0"/>
              <a:t>Chloramphenicol</a:t>
            </a:r>
            <a:r>
              <a:rPr lang="uk-UA" dirty="0" smtClean="0"/>
              <a:t> </a:t>
            </a:r>
            <a:r>
              <a:rPr lang="uk-UA" dirty="0" err="1" smtClean="0"/>
              <a:t>stearate</a:t>
            </a:r>
            <a:r>
              <a:rPr lang="uk-UA" dirty="0" smtClean="0"/>
              <a:t> </a:t>
            </a:r>
            <a:r>
              <a:rPr lang="uk-UA" dirty="0" err="1" smtClean="0"/>
              <a:t>is</a:t>
            </a:r>
            <a:r>
              <a:rPr lang="uk-UA" dirty="0" smtClean="0"/>
              <a:t> </a:t>
            </a:r>
            <a:r>
              <a:rPr lang="uk-UA" dirty="0" err="1" smtClean="0"/>
              <a:t>used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pediatric</a:t>
            </a:r>
            <a:r>
              <a:rPr lang="uk-UA" dirty="0" smtClean="0"/>
              <a:t> </a:t>
            </a:r>
            <a:r>
              <a:rPr lang="uk-UA" dirty="0" err="1" smtClean="0"/>
              <a:t>practice</a:t>
            </a:r>
            <a:r>
              <a:rPr lang="uk-UA" dirty="0" smtClean="0"/>
              <a:t> - </a:t>
            </a:r>
            <a:r>
              <a:rPr lang="uk-UA" dirty="0" err="1" smtClean="0"/>
              <a:t>it</a:t>
            </a:r>
            <a:r>
              <a:rPr lang="uk-UA" dirty="0" smtClean="0"/>
              <a:t> </a:t>
            </a:r>
            <a:r>
              <a:rPr lang="uk-UA" dirty="0" err="1" smtClean="0"/>
              <a:t>has</a:t>
            </a:r>
            <a:r>
              <a:rPr lang="uk-UA" dirty="0" smtClean="0"/>
              <a:t> </a:t>
            </a:r>
            <a:r>
              <a:rPr lang="uk-UA" dirty="0" err="1" smtClean="0"/>
              <a:t>no</a:t>
            </a:r>
            <a:r>
              <a:rPr lang="uk-UA" dirty="0" smtClean="0"/>
              <a:t> </a:t>
            </a:r>
            <a:r>
              <a:rPr lang="uk-UA" dirty="0" err="1" smtClean="0"/>
              <a:t>bitter</a:t>
            </a:r>
            <a:r>
              <a:rPr lang="uk-UA" dirty="0" smtClean="0"/>
              <a:t> </a:t>
            </a:r>
            <a:r>
              <a:rPr lang="uk-UA" dirty="0" err="1" smtClean="0"/>
              <a:t>taste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Side</a:t>
            </a:r>
            <a:r>
              <a:rPr lang="uk-UA" b="1" dirty="0" smtClean="0"/>
              <a:t> </a:t>
            </a:r>
            <a:r>
              <a:rPr lang="uk-UA" b="1" dirty="0" err="1" smtClean="0"/>
              <a:t>effects</a:t>
            </a:r>
            <a:r>
              <a:rPr lang="uk-UA" b="1" dirty="0" smtClean="0"/>
              <a:t>. </a:t>
            </a:r>
            <a:r>
              <a:rPr lang="uk-UA" dirty="0" err="1" smtClean="0"/>
              <a:t>Chloramphenicols</a:t>
            </a:r>
            <a:r>
              <a:rPr lang="uk-UA" dirty="0" smtClean="0"/>
              <a:t> </a:t>
            </a:r>
            <a:r>
              <a:rPr lang="uk-UA" dirty="0" err="1" smtClean="0"/>
              <a:t>disrupt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function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blood-</a:t>
            </a:r>
            <a:r>
              <a:rPr lang="uk-UA" dirty="0" err="1" smtClean="0"/>
              <a:t>forming</a:t>
            </a:r>
            <a:r>
              <a:rPr lang="uk-UA" dirty="0" smtClean="0"/>
              <a:t> </a:t>
            </a:r>
            <a:r>
              <a:rPr lang="uk-UA" dirty="0" err="1" smtClean="0"/>
              <a:t>organs</a:t>
            </a:r>
            <a:r>
              <a:rPr lang="uk-UA" dirty="0" smtClean="0"/>
              <a:t>, </a:t>
            </a:r>
            <a:r>
              <a:rPr lang="uk-UA" dirty="0" err="1" smtClean="0"/>
              <a:t>so</a:t>
            </a:r>
            <a:r>
              <a:rPr lang="uk-UA" dirty="0" smtClean="0"/>
              <a:t> </a:t>
            </a:r>
            <a:r>
              <a:rPr lang="uk-UA" dirty="0" err="1" smtClean="0"/>
              <a:t>treatment</a:t>
            </a:r>
            <a:r>
              <a:rPr lang="uk-UA" dirty="0" smtClean="0"/>
              <a:t> </a:t>
            </a:r>
            <a:r>
              <a:rPr lang="uk-UA" dirty="0" err="1" smtClean="0"/>
              <a:t>with</a:t>
            </a:r>
            <a:r>
              <a:rPr lang="uk-UA" dirty="0" smtClean="0"/>
              <a:t> </a:t>
            </a:r>
            <a:r>
              <a:rPr lang="uk-UA" dirty="0" err="1" smtClean="0"/>
              <a:t>these</a:t>
            </a:r>
            <a:r>
              <a:rPr lang="uk-UA" dirty="0" smtClean="0"/>
              <a:t> </a:t>
            </a:r>
            <a:r>
              <a:rPr lang="uk-UA" dirty="0" err="1" smtClean="0"/>
              <a:t>drugs</a:t>
            </a:r>
            <a:r>
              <a:rPr lang="uk-UA" dirty="0" smtClean="0"/>
              <a:t> </a:t>
            </a:r>
            <a:r>
              <a:rPr lang="uk-UA" dirty="0" err="1" smtClean="0"/>
              <a:t>requires</a:t>
            </a:r>
            <a:r>
              <a:rPr lang="uk-UA" dirty="0" smtClean="0"/>
              <a:t> a </a:t>
            </a:r>
            <a:r>
              <a:rPr lang="uk-UA" dirty="0" err="1" smtClean="0"/>
              <a:t>blood</a:t>
            </a:r>
            <a:r>
              <a:rPr lang="uk-UA" dirty="0" smtClean="0"/>
              <a:t> </a:t>
            </a:r>
            <a:r>
              <a:rPr lang="uk-UA" dirty="0" err="1" smtClean="0"/>
              <a:t>test</a:t>
            </a:r>
            <a:r>
              <a:rPr lang="uk-UA" dirty="0" smtClean="0"/>
              <a:t>. </a:t>
            </a:r>
            <a:r>
              <a:rPr lang="uk-UA" dirty="0" err="1" smtClean="0"/>
              <a:t>Can</a:t>
            </a:r>
            <a:r>
              <a:rPr lang="uk-UA" dirty="0" smtClean="0"/>
              <a:t> </a:t>
            </a:r>
            <a:r>
              <a:rPr lang="uk-UA" dirty="0" err="1" smtClean="0"/>
              <a:t>cause</a:t>
            </a:r>
            <a:r>
              <a:rPr lang="uk-UA" dirty="0" smtClean="0"/>
              <a:t> </a:t>
            </a:r>
            <a:r>
              <a:rPr lang="uk-UA" dirty="0" err="1" smtClean="0"/>
              <a:t>dysbacteriosis</a:t>
            </a:r>
            <a:r>
              <a:rPr lang="uk-UA" dirty="0" smtClean="0"/>
              <a:t>.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ru-RU" altLang="ru-RU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ru-RU" altLang="ru-RU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ru-RU" altLang="ru-RU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ru-RU" altLang="ru-RU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ru-RU" altLang="ru-RU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ru-RU" altLang="ru-RU" dirty="0" smtClean="0"/>
          </a:p>
        </p:txBody>
      </p:sp>
      <p:pic>
        <p:nvPicPr>
          <p:cNvPr id="5" name="image160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86446" y="736479"/>
            <a:ext cx="5388105" cy="20720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Объект 2"/>
          <p:cNvSpPr>
            <a:spLocks noGrp="1"/>
          </p:cNvSpPr>
          <p:nvPr>
            <p:ph idx="1"/>
          </p:nvPr>
        </p:nvSpPr>
        <p:spPr>
          <a:xfrm>
            <a:off x="838200" y="531813"/>
            <a:ext cx="10515600" cy="564515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uk-UA" b="1" dirty="0" err="1" smtClean="0"/>
              <a:t>Penicillins</a:t>
            </a:r>
            <a:endParaRPr lang="uk-UA" b="1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uk-UA" b="1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uk-UA" b="1" dirty="0" smtClean="0"/>
              <a:t>                                           </a:t>
            </a:r>
            <a:r>
              <a:rPr lang="uk-UA" b="1" dirty="0" err="1" smtClean="0"/>
              <a:t>Benzylpenicillin</a:t>
            </a:r>
            <a:r>
              <a:rPr lang="uk-UA" b="1" dirty="0" smtClean="0"/>
              <a:t> </a:t>
            </a:r>
            <a:r>
              <a:rPr lang="uk-UA" b="1" dirty="0" err="1" smtClean="0"/>
              <a:t>sodium</a:t>
            </a:r>
            <a:r>
              <a:rPr lang="uk-UA" b="1" dirty="0" smtClean="0"/>
              <a:t> (</a:t>
            </a:r>
            <a:r>
              <a:rPr lang="uk-UA" b="1" dirty="0" err="1" smtClean="0"/>
              <a:t>potassium</a:t>
            </a:r>
            <a:r>
              <a:rPr lang="uk-UA" b="1" dirty="0" smtClean="0"/>
              <a:t>) </a:t>
            </a:r>
            <a:r>
              <a:rPr lang="uk-UA" b="1" dirty="0" err="1" smtClean="0"/>
              <a:t>salt</a:t>
            </a:r>
            <a:endParaRPr lang="uk-UA" b="1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uk-UA" b="1" dirty="0" smtClean="0"/>
          </a:p>
          <a:p>
            <a:endParaRPr lang="uk-UA" b="1" dirty="0" smtClean="0"/>
          </a:p>
          <a:p>
            <a:r>
              <a:rPr lang="uk-UA" b="1" dirty="0" smtClean="0"/>
              <a:t>                                                         </a:t>
            </a:r>
            <a:r>
              <a:rPr lang="uk-UA" b="1" dirty="0" err="1" smtClean="0"/>
              <a:t>Ampicillin</a:t>
            </a:r>
            <a:r>
              <a:rPr lang="uk-UA" b="1" dirty="0" smtClean="0"/>
              <a:t> </a:t>
            </a:r>
            <a:r>
              <a:rPr lang="uk-UA" b="1" dirty="0" err="1" smtClean="0"/>
              <a:t>sodium</a:t>
            </a:r>
            <a:r>
              <a:rPr lang="uk-UA" b="1" dirty="0" smtClean="0"/>
              <a:t> </a:t>
            </a:r>
            <a:r>
              <a:rPr lang="uk-UA" b="1" dirty="0" err="1" smtClean="0"/>
              <a:t>salt</a:t>
            </a:r>
            <a:endParaRPr lang="uk-UA" b="1" dirty="0" smtClean="0"/>
          </a:p>
          <a:p>
            <a:r>
              <a:rPr lang="uk-UA" b="1" dirty="0" err="1" smtClean="0"/>
              <a:t>Mechanism</a:t>
            </a:r>
            <a:r>
              <a:rPr lang="uk-UA" b="1" dirty="0" smtClean="0"/>
              <a:t> </a:t>
            </a:r>
            <a:r>
              <a:rPr lang="uk-UA" b="1" dirty="0" err="1" smtClean="0"/>
              <a:t>of</a:t>
            </a:r>
            <a:r>
              <a:rPr lang="uk-UA" b="1" dirty="0" smtClean="0"/>
              <a:t> </a:t>
            </a:r>
            <a:r>
              <a:rPr lang="uk-UA" b="1" dirty="0" err="1" smtClean="0"/>
              <a:t>action</a:t>
            </a:r>
            <a:r>
              <a:rPr lang="uk-UA" b="1" dirty="0" smtClean="0"/>
              <a:t>. </a:t>
            </a:r>
            <a:r>
              <a:rPr lang="uk-UA" dirty="0" err="1" smtClean="0"/>
              <a:t>Penicillins</a:t>
            </a:r>
            <a:r>
              <a:rPr lang="uk-UA" dirty="0" smtClean="0"/>
              <a:t> </a:t>
            </a:r>
            <a:r>
              <a:rPr lang="uk-UA" dirty="0" err="1" smtClean="0"/>
              <a:t>block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synthesis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peptidoglycan</a:t>
            </a:r>
            <a:r>
              <a:rPr lang="uk-UA" dirty="0" smtClean="0"/>
              <a:t> (a </a:t>
            </a:r>
            <a:r>
              <a:rPr lang="uk-UA" dirty="0" err="1" smtClean="0"/>
              <a:t>biopolymer</a:t>
            </a:r>
            <a:r>
              <a:rPr lang="uk-UA" dirty="0" smtClean="0"/>
              <a:t> </a:t>
            </a:r>
            <a:r>
              <a:rPr lang="uk-UA" dirty="0" err="1" smtClean="0"/>
              <a:t>that</a:t>
            </a:r>
            <a:r>
              <a:rPr lang="uk-UA" dirty="0" smtClean="0"/>
              <a:t> </a:t>
            </a:r>
            <a:r>
              <a:rPr lang="uk-UA" dirty="0" err="1" smtClean="0"/>
              <a:t>is</a:t>
            </a:r>
            <a:r>
              <a:rPr lang="uk-UA" dirty="0" smtClean="0"/>
              <a:t> a </a:t>
            </a:r>
            <a:r>
              <a:rPr lang="uk-UA" dirty="0" err="1" smtClean="0"/>
              <a:t>major</a:t>
            </a:r>
            <a:r>
              <a:rPr lang="uk-UA" dirty="0" smtClean="0"/>
              <a:t> </a:t>
            </a:r>
            <a:r>
              <a:rPr lang="uk-UA" dirty="0" err="1" smtClean="0"/>
              <a:t>component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bacterial</a:t>
            </a:r>
            <a:r>
              <a:rPr lang="uk-UA" dirty="0" smtClean="0"/>
              <a:t> </a:t>
            </a:r>
            <a:r>
              <a:rPr lang="uk-UA" dirty="0" err="1" smtClean="0"/>
              <a:t>cell</a:t>
            </a:r>
            <a:r>
              <a:rPr lang="uk-UA" dirty="0" smtClean="0"/>
              <a:t> </a:t>
            </a:r>
            <a:r>
              <a:rPr lang="uk-UA" dirty="0" err="1" smtClean="0"/>
              <a:t>wall</a:t>
            </a:r>
            <a:r>
              <a:rPr lang="uk-UA" dirty="0" smtClean="0"/>
              <a:t>). </a:t>
            </a:r>
            <a:r>
              <a:rPr lang="uk-UA" dirty="0" err="1" smtClean="0"/>
              <a:t>All</a:t>
            </a:r>
            <a:r>
              <a:rPr lang="uk-UA" dirty="0" smtClean="0"/>
              <a:t> </a:t>
            </a:r>
            <a:r>
              <a:rPr lang="uk-UA" dirty="0" err="1" smtClean="0"/>
              <a:t>parasites</a:t>
            </a:r>
            <a:r>
              <a:rPr lang="uk-UA" dirty="0" smtClean="0"/>
              <a:t> </a:t>
            </a:r>
            <a:r>
              <a:rPr lang="uk-UA" dirty="0" err="1" smtClean="0"/>
              <a:t>have</a:t>
            </a:r>
            <a:r>
              <a:rPr lang="uk-UA" dirty="0" smtClean="0"/>
              <a:t> a </a:t>
            </a:r>
            <a:r>
              <a:rPr lang="uk-UA" dirty="0" err="1" smtClean="0"/>
              <a:t>bactericidal</a:t>
            </a:r>
            <a:r>
              <a:rPr lang="uk-UA" dirty="0" smtClean="0"/>
              <a:t> </a:t>
            </a:r>
            <a:r>
              <a:rPr lang="uk-UA" dirty="0" err="1" smtClean="0"/>
              <a:t>effect</a:t>
            </a:r>
            <a:r>
              <a:rPr lang="uk-UA" dirty="0" smtClean="0"/>
              <a:t> </a:t>
            </a:r>
            <a:r>
              <a:rPr lang="uk-UA" dirty="0" err="1" smtClean="0"/>
              <a:t>due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death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bacteria</a:t>
            </a:r>
            <a:r>
              <a:rPr lang="uk-UA" dirty="0" smtClean="0"/>
              <a:t>.</a:t>
            </a:r>
          </a:p>
          <a:p>
            <a:pPr>
              <a:buNone/>
            </a:pPr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uk-UA" b="1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ru-RU" altLang="ru-RU" dirty="0" smtClean="0"/>
          </a:p>
        </p:txBody>
      </p:sp>
      <p:pic>
        <p:nvPicPr>
          <p:cNvPr id="16" name="image161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4729" y="1253218"/>
            <a:ext cx="2437604" cy="720090"/>
          </a:xfrm>
          <a:prstGeom prst="rect">
            <a:avLst/>
          </a:prstGeom>
        </p:spPr>
      </p:pic>
      <p:pic>
        <p:nvPicPr>
          <p:cNvPr id="17" name="image162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6026" y="2270760"/>
            <a:ext cx="1761503" cy="85344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Объект 2"/>
          <p:cNvSpPr>
            <a:spLocks noGrp="1"/>
          </p:cNvSpPr>
          <p:nvPr>
            <p:ph idx="1"/>
          </p:nvPr>
        </p:nvSpPr>
        <p:spPr>
          <a:xfrm>
            <a:off x="746760" y="544876"/>
            <a:ext cx="10515600" cy="5645150"/>
          </a:xfrm>
        </p:spPr>
        <p:txBody>
          <a:bodyPr/>
          <a:lstStyle/>
          <a:p>
            <a:r>
              <a:rPr lang="uk-UA" sz="2000" b="1" dirty="0" err="1" smtClean="0"/>
              <a:t>Synthesis</a:t>
            </a:r>
            <a:r>
              <a:rPr lang="uk-UA" sz="2000" b="1" dirty="0" smtClean="0"/>
              <a:t>.</a:t>
            </a:r>
          </a:p>
          <a:p>
            <a:endParaRPr lang="uk-UA" sz="2000" b="1" dirty="0" smtClean="0"/>
          </a:p>
          <a:p>
            <a:endParaRPr lang="uk-UA" sz="2000" b="1" dirty="0" smtClean="0"/>
          </a:p>
          <a:p>
            <a:endParaRPr lang="uk-UA" sz="2000" b="1" dirty="0" smtClean="0"/>
          </a:p>
          <a:p>
            <a:endParaRPr lang="uk-UA" sz="2000" b="1" dirty="0" smtClean="0"/>
          </a:p>
          <a:p>
            <a:endParaRPr lang="uk-UA" sz="2000" b="1" dirty="0" smtClean="0"/>
          </a:p>
          <a:p>
            <a:r>
              <a:rPr lang="uk-UA" sz="2000" b="1" dirty="0" err="1" smtClean="0"/>
              <a:t>Properties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Penicillins</a:t>
            </a:r>
            <a:r>
              <a:rPr lang="uk-UA" sz="2000" dirty="0" smtClean="0"/>
              <a:t> </a:t>
            </a:r>
            <a:r>
              <a:rPr lang="uk-UA" sz="2000" dirty="0" err="1" smtClean="0"/>
              <a:t>are</a:t>
            </a:r>
            <a:r>
              <a:rPr lang="uk-UA" sz="2000" dirty="0" smtClean="0"/>
              <a:t> </a:t>
            </a:r>
            <a:r>
              <a:rPr lang="uk-UA" sz="2000" dirty="0" err="1" smtClean="0"/>
              <a:t>white</a:t>
            </a:r>
            <a:r>
              <a:rPr lang="uk-UA" sz="2000" dirty="0" smtClean="0"/>
              <a:t> </a:t>
            </a:r>
            <a:r>
              <a:rPr lang="uk-UA" sz="2000" dirty="0" err="1" smtClean="0"/>
              <a:t>crystalline</a:t>
            </a:r>
            <a:r>
              <a:rPr lang="uk-UA" sz="2000" dirty="0" smtClean="0"/>
              <a:t> </a:t>
            </a:r>
            <a:r>
              <a:rPr lang="uk-UA" sz="2000" dirty="0" err="1" smtClean="0"/>
              <a:t>substances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a </a:t>
            </a:r>
            <a:r>
              <a:rPr lang="uk-UA" sz="2000" dirty="0" err="1" smtClean="0"/>
              <a:t>bitter</a:t>
            </a:r>
            <a:r>
              <a:rPr lang="uk-UA" sz="2000" dirty="0" smtClean="0"/>
              <a:t> </a:t>
            </a:r>
            <a:r>
              <a:rPr lang="uk-UA" sz="2000" dirty="0" err="1" smtClean="0"/>
              <a:t>taste</a:t>
            </a:r>
            <a:r>
              <a:rPr lang="uk-UA" sz="2000" dirty="0" smtClean="0"/>
              <a:t>. </a:t>
            </a:r>
            <a:r>
              <a:rPr lang="uk-UA" sz="2000" dirty="0" err="1" smtClean="0"/>
              <a:t>Sodium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potassium</a:t>
            </a:r>
            <a:r>
              <a:rPr lang="uk-UA" sz="2000" dirty="0" smtClean="0"/>
              <a:t> </a:t>
            </a:r>
            <a:r>
              <a:rPr lang="uk-UA" sz="2000" dirty="0" err="1" smtClean="0"/>
              <a:t>salts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P. </a:t>
            </a:r>
            <a:r>
              <a:rPr lang="uk-UA" sz="2000" dirty="0" err="1" smtClean="0"/>
              <a:t>are</a:t>
            </a:r>
            <a:r>
              <a:rPr lang="uk-UA" sz="2000" dirty="0" smtClean="0"/>
              <a:t> </a:t>
            </a:r>
            <a:r>
              <a:rPr lang="uk-UA" sz="2000" dirty="0" err="1" smtClean="0"/>
              <a:t>easily</a:t>
            </a:r>
            <a:r>
              <a:rPr lang="uk-UA" sz="2000" dirty="0" smtClean="0"/>
              <a:t> </a:t>
            </a:r>
            <a:r>
              <a:rPr lang="uk-UA" sz="2000" dirty="0" err="1" smtClean="0"/>
              <a:t>or</a:t>
            </a:r>
            <a:r>
              <a:rPr lang="uk-UA" sz="2000" dirty="0" smtClean="0"/>
              <a:t> </a:t>
            </a:r>
            <a:r>
              <a:rPr lang="uk-UA" sz="2000" dirty="0" err="1" smtClean="0"/>
              <a:t>very</a:t>
            </a:r>
            <a:r>
              <a:rPr lang="uk-UA" sz="2000" dirty="0" smtClean="0"/>
              <a:t> </a:t>
            </a:r>
            <a:r>
              <a:rPr lang="uk-UA" sz="2000" dirty="0" err="1" smtClean="0"/>
              <a:t>easily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, </a:t>
            </a:r>
            <a:r>
              <a:rPr lang="uk-UA" sz="2000" dirty="0" err="1" smtClean="0"/>
              <a:t>hardly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organic</a:t>
            </a:r>
            <a:r>
              <a:rPr lang="uk-UA" sz="2000" dirty="0" smtClean="0"/>
              <a:t> </a:t>
            </a:r>
            <a:r>
              <a:rPr lang="uk-UA" sz="2000" dirty="0" err="1" smtClean="0"/>
              <a:t>solvents</a:t>
            </a:r>
            <a:r>
              <a:rPr lang="uk-UA" sz="2000" dirty="0" smtClean="0"/>
              <a:t>,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are</a:t>
            </a:r>
            <a:r>
              <a:rPr lang="uk-UA" sz="2000" dirty="0" smtClean="0"/>
              <a:t> </a:t>
            </a:r>
            <a:r>
              <a:rPr lang="uk-UA" sz="2000" dirty="0" err="1" smtClean="0"/>
              <a:t>often</a:t>
            </a:r>
            <a:r>
              <a:rPr lang="uk-UA" sz="2000" dirty="0" smtClean="0"/>
              <a:t> </a:t>
            </a:r>
            <a:r>
              <a:rPr lang="uk-UA" sz="2000" dirty="0" err="1" smtClean="0"/>
              <a:t>hygroscopic</a:t>
            </a:r>
            <a:r>
              <a:rPr lang="uk-UA" sz="2000" dirty="0" smtClean="0"/>
              <a:t>. </a:t>
            </a:r>
            <a:r>
              <a:rPr lang="uk-UA" sz="2000" dirty="0" err="1" smtClean="0"/>
              <a:t>Free</a:t>
            </a:r>
            <a:r>
              <a:rPr lang="uk-UA" sz="2000" dirty="0" smtClean="0"/>
              <a:t> </a:t>
            </a:r>
            <a:r>
              <a:rPr lang="uk-UA" sz="2000" dirty="0" err="1" smtClean="0"/>
              <a:t>acids</a:t>
            </a:r>
            <a:r>
              <a:rPr lang="uk-UA" sz="2000" dirty="0" smtClean="0"/>
              <a:t>, </a:t>
            </a:r>
            <a:r>
              <a:rPr lang="uk-UA" sz="2000" dirty="0" err="1" smtClean="0"/>
              <a:t>novocaine</a:t>
            </a:r>
            <a:r>
              <a:rPr lang="uk-UA" sz="2000" dirty="0" smtClean="0"/>
              <a:t> </a:t>
            </a:r>
            <a:r>
              <a:rPr lang="uk-UA" sz="2000" dirty="0" err="1" smtClean="0"/>
              <a:t>salt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benzylpenicillin</a:t>
            </a:r>
            <a:r>
              <a:rPr lang="uk-UA" sz="2000" dirty="0" smtClean="0"/>
              <a:t> - </a:t>
            </a:r>
            <a:r>
              <a:rPr lang="uk-UA" sz="2000" dirty="0" err="1" smtClean="0"/>
              <a:t>sparingly</a:t>
            </a:r>
            <a:r>
              <a:rPr lang="uk-UA" sz="2000" dirty="0" smtClean="0"/>
              <a:t>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water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easily</a:t>
            </a:r>
            <a:endParaRPr lang="uk-UA" sz="2000" dirty="0" smtClean="0"/>
          </a:p>
          <a:p>
            <a:r>
              <a:rPr lang="uk-UA" sz="2000" dirty="0" smtClean="0"/>
              <a:t>-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organic</a:t>
            </a:r>
            <a:r>
              <a:rPr lang="uk-UA" sz="2000" dirty="0" smtClean="0"/>
              <a:t> </a:t>
            </a:r>
            <a:r>
              <a:rPr lang="uk-UA" sz="2000" dirty="0" err="1" smtClean="0"/>
              <a:t>solvents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Identification</a:t>
            </a:r>
            <a:r>
              <a:rPr lang="uk-UA" sz="2000" b="1" dirty="0" smtClean="0"/>
              <a:t>.</a:t>
            </a:r>
          </a:p>
          <a:p>
            <a:pPr lvl="0"/>
            <a:r>
              <a:rPr lang="uk-UA" sz="2000" dirty="0" smtClean="0"/>
              <a:t>IR, UV </a:t>
            </a:r>
            <a:r>
              <a:rPr lang="uk-UA" sz="2000" dirty="0" err="1" smtClean="0"/>
              <a:t>spectrum</a:t>
            </a:r>
            <a:r>
              <a:rPr lang="uk-UA" sz="2000" dirty="0" smtClean="0"/>
              <a:t>, TLC.</a:t>
            </a:r>
          </a:p>
          <a:p>
            <a:pPr lvl="0"/>
            <a:r>
              <a:rPr lang="uk-UA" sz="2000" dirty="0" err="1" smtClean="0"/>
              <a:t>Reaction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formaldehyde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presence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H2SO4 (</a:t>
            </a:r>
            <a:r>
              <a:rPr lang="uk-UA" sz="2000" dirty="0" err="1" smtClean="0"/>
              <a:t>conc</a:t>
            </a:r>
            <a:r>
              <a:rPr lang="uk-UA" sz="2000" dirty="0" smtClean="0"/>
              <a:t>.) - </a:t>
            </a:r>
            <a:r>
              <a:rPr lang="uk-UA" sz="2000" dirty="0" err="1" smtClean="0"/>
              <a:t>characteristic</a:t>
            </a:r>
            <a:r>
              <a:rPr lang="uk-UA" sz="2000" dirty="0" smtClean="0"/>
              <a:t>	</a:t>
            </a:r>
            <a:r>
              <a:rPr lang="uk-UA" sz="2000" dirty="0" err="1" smtClean="0"/>
              <a:t>color</a:t>
            </a:r>
            <a:endParaRPr lang="uk-UA" sz="2000" dirty="0" smtClean="0"/>
          </a:p>
          <a:p>
            <a:pPr lvl="0"/>
            <a:r>
              <a:rPr lang="uk-UA" sz="2000" dirty="0" err="1" smtClean="0"/>
              <a:t>Substances</a:t>
            </a:r>
            <a:r>
              <a:rPr lang="uk-UA" sz="2000" dirty="0" smtClean="0"/>
              <a:t> (</a:t>
            </a:r>
            <a:r>
              <a:rPr lang="uk-UA" sz="2000" dirty="0" err="1" smtClean="0"/>
              <a:t>salts</a:t>
            </a:r>
            <a:r>
              <a:rPr lang="uk-UA" sz="2000" dirty="0" smtClean="0"/>
              <a:t>) </a:t>
            </a:r>
            <a:r>
              <a:rPr lang="uk-UA" sz="2000" dirty="0" err="1" smtClean="0"/>
              <a:t>give</a:t>
            </a:r>
            <a:r>
              <a:rPr lang="uk-UA" sz="2000" dirty="0" smtClean="0"/>
              <a:t> </a:t>
            </a:r>
            <a:r>
              <a:rPr lang="uk-UA" sz="2000" dirty="0" err="1" smtClean="0"/>
              <a:t>reactions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Na+</a:t>
            </a:r>
            <a:r>
              <a:rPr lang="uk-UA" sz="2000" dirty="0" smtClean="0"/>
              <a:t>, K+, </a:t>
            </a:r>
            <a:r>
              <a:rPr lang="uk-UA" sz="2000" dirty="0" err="1" smtClean="0"/>
              <a:t>novocaine</a:t>
            </a:r>
            <a:r>
              <a:rPr lang="uk-UA" sz="2000" dirty="0" smtClean="0"/>
              <a:t>.</a:t>
            </a:r>
          </a:p>
          <a:p>
            <a:pPr lvl="0"/>
            <a:r>
              <a:rPr lang="uk-UA" sz="2000" dirty="0" smtClean="0"/>
              <a:t>Non-</a:t>
            </a:r>
            <a:r>
              <a:rPr lang="uk-UA" sz="2000" dirty="0" err="1" smtClean="0"/>
              <a:t>pharmacopoeial</a:t>
            </a:r>
            <a:r>
              <a:rPr lang="uk-UA" sz="2000" dirty="0" smtClean="0"/>
              <a:t> </a:t>
            </a:r>
            <a:r>
              <a:rPr lang="uk-UA" sz="2000" dirty="0" err="1" smtClean="0"/>
              <a:t>reactions</a:t>
            </a:r>
            <a:r>
              <a:rPr lang="uk-UA" sz="2000" dirty="0" smtClean="0"/>
              <a:t>:</a:t>
            </a:r>
          </a:p>
          <a:p>
            <a:pPr lvl="1"/>
            <a:r>
              <a:rPr lang="uk-UA" sz="2000" dirty="0" err="1" smtClean="0"/>
              <a:t>reaction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formation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copper</a:t>
            </a:r>
            <a:r>
              <a:rPr lang="uk-UA" sz="2000" dirty="0" smtClean="0"/>
              <a:t> (II) (</a:t>
            </a:r>
            <a:r>
              <a:rPr lang="uk-UA" sz="2000" dirty="0" err="1" smtClean="0"/>
              <a:t>green</a:t>
            </a:r>
            <a:r>
              <a:rPr lang="uk-UA" sz="2000" dirty="0" smtClean="0"/>
              <a:t>) </a:t>
            </a:r>
            <a:r>
              <a:rPr lang="uk-UA" sz="2000" dirty="0" err="1" smtClean="0"/>
              <a:t>or</a:t>
            </a:r>
            <a:r>
              <a:rPr lang="uk-UA" sz="2000" dirty="0" smtClean="0"/>
              <a:t> </a:t>
            </a:r>
            <a:r>
              <a:rPr lang="uk-UA" sz="2000" dirty="0" err="1" smtClean="0"/>
              <a:t>iron</a:t>
            </a:r>
            <a:r>
              <a:rPr lang="uk-UA" sz="2000" dirty="0" smtClean="0"/>
              <a:t> (III) (</a:t>
            </a:r>
            <a:r>
              <a:rPr lang="uk-UA" sz="2000" dirty="0" err="1" smtClean="0"/>
              <a:t>red</a:t>
            </a:r>
            <a:r>
              <a:rPr lang="uk-UA" sz="2000" dirty="0" smtClean="0"/>
              <a:t> </a:t>
            </a:r>
            <a:r>
              <a:rPr lang="uk-UA" sz="2000" dirty="0" err="1" smtClean="0"/>
              <a:t>color</a:t>
            </a:r>
            <a:r>
              <a:rPr lang="uk-UA" sz="2000" dirty="0" smtClean="0"/>
              <a:t>)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hydroxamates</a:t>
            </a:r>
            <a:r>
              <a:rPr lang="uk-UA" sz="2000" dirty="0" smtClean="0"/>
              <a:t> </a:t>
            </a:r>
            <a:r>
              <a:rPr lang="uk-UA" sz="2000" dirty="0" err="1" smtClean="0"/>
              <a:t>after</a:t>
            </a:r>
            <a:r>
              <a:rPr lang="uk-UA" sz="2000" dirty="0" smtClean="0"/>
              <a:t> </a:t>
            </a:r>
            <a:r>
              <a:rPr lang="uk-UA" sz="2000" dirty="0" err="1" smtClean="0"/>
              <a:t>hydroxylaminolysis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β-lactam </a:t>
            </a:r>
            <a:r>
              <a:rPr lang="uk-UA" sz="2000" dirty="0" err="1" smtClean="0"/>
              <a:t>cycle</a:t>
            </a:r>
            <a:r>
              <a:rPr lang="uk-UA" sz="2000" dirty="0" smtClean="0"/>
              <a:t>: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ru-RU" altLang="ru-RU" sz="2000" dirty="0" smtClean="0"/>
          </a:p>
        </p:txBody>
      </p:sp>
      <p:pic>
        <p:nvPicPr>
          <p:cNvPr id="3" name="image167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50510" y="326571"/>
            <a:ext cx="4479535" cy="273013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Объект 2"/>
          <p:cNvSpPr>
            <a:spLocks noGrp="1"/>
          </p:cNvSpPr>
          <p:nvPr>
            <p:ph idx="1"/>
          </p:nvPr>
        </p:nvSpPr>
        <p:spPr>
          <a:xfrm>
            <a:off x="838200" y="531813"/>
            <a:ext cx="10515600" cy="564515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uk-UA" b="1" dirty="0" err="1" smtClean="0"/>
              <a:t>Cephalosporins</a:t>
            </a:r>
            <a:endParaRPr lang="uk-UA" b="1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uk-UA" b="1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uk-UA" b="1" dirty="0" smtClean="0"/>
          </a:p>
          <a:p>
            <a:r>
              <a:rPr lang="uk-UA" i="1" dirty="0" err="1" smtClean="0"/>
              <a:t>Cephalosporins</a:t>
            </a:r>
            <a:r>
              <a:rPr lang="uk-UA" i="1" dirty="0" smtClean="0"/>
              <a:t> </a:t>
            </a:r>
            <a:r>
              <a:rPr lang="uk-UA" dirty="0" smtClean="0"/>
              <a:t>- beta-</a:t>
            </a:r>
            <a:r>
              <a:rPr lang="uk-UA" dirty="0" err="1" smtClean="0"/>
              <a:t>lactam</a:t>
            </a:r>
            <a:r>
              <a:rPr lang="uk-UA" dirty="0" smtClean="0"/>
              <a:t> </a:t>
            </a:r>
            <a:r>
              <a:rPr lang="uk-UA" dirty="0" err="1" smtClean="0"/>
              <a:t>antibiotics</a:t>
            </a:r>
            <a:r>
              <a:rPr lang="uk-UA" dirty="0" smtClean="0"/>
              <a:t>,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chemical</a:t>
            </a:r>
            <a:r>
              <a:rPr lang="uk-UA" dirty="0" smtClean="0"/>
              <a:t> </a:t>
            </a:r>
            <a:r>
              <a:rPr lang="uk-UA" dirty="0" err="1" smtClean="0"/>
              <a:t>structure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which</a:t>
            </a:r>
            <a:r>
              <a:rPr lang="uk-UA" dirty="0" smtClean="0"/>
              <a:t> </a:t>
            </a:r>
            <a:r>
              <a:rPr lang="uk-UA" dirty="0" err="1" smtClean="0"/>
              <a:t>is</a:t>
            </a:r>
            <a:r>
              <a:rPr lang="uk-UA" dirty="0" smtClean="0"/>
              <a:t> </a:t>
            </a:r>
            <a:r>
              <a:rPr lang="uk-UA" dirty="0" err="1" smtClean="0"/>
              <a:t>based</a:t>
            </a:r>
            <a:r>
              <a:rPr lang="uk-UA" dirty="0" smtClean="0"/>
              <a:t> </a:t>
            </a:r>
            <a:r>
              <a:rPr lang="uk-UA" dirty="0" err="1" smtClean="0"/>
              <a:t>on</a:t>
            </a:r>
            <a:r>
              <a:rPr lang="uk-UA" dirty="0" smtClean="0"/>
              <a:t> 7-aminocephalosporic </a:t>
            </a:r>
            <a:r>
              <a:rPr lang="uk-UA" dirty="0" err="1" smtClean="0"/>
              <a:t>acid</a:t>
            </a:r>
            <a:r>
              <a:rPr lang="uk-UA" dirty="0" smtClean="0"/>
              <a:t> (7-ACC).</a:t>
            </a:r>
          </a:p>
          <a:p>
            <a:r>
              <a:rPr lang="uk-UA" dirty="0" err="1" smtClean="0"/>
              <a:t>First</a:t>
            </a:r>
            <a:r>
              <a:rPr lang="uk-UA" dirty="0" smtClean="0"/>
              <a:t> </a:t>
            </a:r>
            <a:r>
              <a:rPr lang="uk-UA" dirty="0" err="1" smtClean="0"/>
              <a:t>isolated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1948 </a:t>
            </a:r>
            <a:r>
              <a:rPr lang="uk-UA" dirty="0" err="1" smtClean="0"/>
              <a:t>from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fungus</a:t>
            </a:r>
            <a:r>
              <a:rPr lang="uk-UA" dirty="0" smtClean="0"/>
              <a:t> </a:t>
            </a:r>
            <a:r>
              <a:rPr lang="uk-UA" dirty="0" err="1" smtClean="0"/>
              <a:t>Cephalosporium</a:t>
            </a:r>
            <a:r>
              <a:rPr lang="uk-UA" dirty="0" smtClean="0"/>
              <a:t> </a:t>
            </a:r>
            <a:r>
              <a:rPr lang="uk-UA" dirty="0" err="1" smtClean="0"/>
              <a:t>aeromonium</a:t>
            </a:r>
            <a:r>
              <a:rPr lang="uk-UA" dirty="0" smtClean="0"/>
              <a:t>.</a:t>
            </a:r>
            <a:r>
              <a:rPr lang="uk-UA" i="1" dirty="0" smtClean="0"/>
              <a:t>	</a:t>
            </a:r>
            <a:r>
              <a:rPr lang="uk-UA" dirty="0" err="1" smtClean="0"/>
              <a:t>Discoverer</a:t>
            </a:r>
            <a:r>
              <a:rPr lang="uk-UA" dirty="0" smtClean="0"/>
              <a:t> </a:t>
            </a:r>
            <a:r>
              <a:rPr lang="uk-UA" dirty="0" err="1" smtClean="0"/>
              <a:t>cephalosporins</a:t>
            </a:r>
            <a:r>
              <a:rPr lang="uk-UA" dirty="0" smtClean="0"/>
              <a:t> - </a:t>
            </a:r>
            <a:r>
              <a:rPr lang="uk-UA" dirty="0" err="1" smtClean="0"/>
              <a:t>Giuseppe</a:t>
            </a:r>
            <a:r>
              <a:rPr lang="uk-UA" dirty="0" smtClean="0"/>
              <a:t> </a:t>
            </a:r>
            <a:r>
              <a:rPr lang="uk-UA" dirty="0" err="1" smtClean="0"/>
              <a:t>Brotzu</a:t>
            </a:r>
            <a:r>
              <a:rPr lang="uk-UA" dirty="0" smtClean="0"/>
              <a:t> (1895-1976), </a:t>
            </a:r>
            <a:r>
              <a:rPr lang="uk-UA" dirty="0" err="1" smtClean="0"/>
              <a:t>Italian</a:t>
            </a:r>
            <a:r>
              <a:rPr lang="uk-UA" dirty="0" smtClean="0"/>
              <a:t> </a:t>
            </a:r>
            <a:r>
              <a:rPr lang="uk-UA" dirty="0" err="1" smtClean="0"/>
              <a:t>pharmacologist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politician</a:t>
            </a:r>
            <a:endParaRPr lang="uk-UA" dirty="0" smtClean="0"/>
          </a:p>
          <a:p>
            <a:r>
              <a:rPr lang="uk-UA" b="1" dirty="0" err="1" smtClean="0"/>
              <a:t>Cefazolin</a:t>
            </a:r>
            <a:r>
              <a:rPr lang="uk-UA" b="1" dirty="0" smtClean="0"/>
              <a:t> </a:t>
            </a:r>
            <a:r>
              <a:rPr lang="uk-UA" b="1" dirty="0" err="1" smtClean="0"/>
              <a:t>sodium</a:t>
            </a:r>
            <a:r>
              <a:rPr lang="uk-UA" b="1" dirty="0" smtClean="0"/>
              <a:t> </a:t>
            </a:r>
            <a:r>
              <a:rPr lang="uk-UA" b="1" dirty="0" err="1" smtClean="0"/>
              <a:t>salt</a:t>
            </a:r>
            <a:endParaRPr lang="uk-UA" dirty="0" smtClean="0"/>
          </a:p>
          <a:p>
            <a:r>
              <a:rPr lang="uk-UA" b="1" dirty="0" err="1" smtClean="0"/>
              <a:t>Mechanism</a:t>
            </a:r>
            <a:r>
              <a:rPr lang="uk-UA" b="1" dirty="0" smtClean="0"/>
              <a:t> </a:t>
            </a:r>
            <a:r>
              <a:rPr lang="uk-UA" b="1" dirty="0" err="1" smtClean="0"/>
              <a:t>of</a:t>
            </a:r>
            <a:r>
              <a:rPr lang="uk-UA" b="1" dirty="0" smtClean="0"/>
              <a:t> </a:t>
            </a:r>
            <a:r>
              <a:rPr lang="uk-UA" b="1" dirty="0" err="1" smtClean="0"/>
              <a:t>action</a:t>
            </a:r>
            <a:r>
              <a:rPr lang="uk-UA" b="1" dirty="0" smtClean="0"/>
              <a:t>. </a:t>
            </a:r>
            <a:r>
              <a:rPr lang="uk-UA" dirty="0" err="1" smtClean="0"/>
              <a:t>Associated</a:t>
            </a:r>
            <a:r>
              <a:rPr lang="uk-UA" dirty="0" smtClean="0"/>
              <a:t> </a:t>
            </a:r>
            <a:r>
              <a:rPr lang="uk-UA" dirty="0" err="1" smtClean="0"/>
              <a:t>with</a:t>
            </a:r>
            <a:r>
              <a:rPr lang="uk-UA" dirty="0" smtClean="0"/>
              <a:t> </a:t>
            </a:r>
            <a:r>
              <a:rPr lang="uk-UA" dirty="0" err="1" smtClean="0"/>
              <a:t>damage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cell</a:t>
            </a:r>
            <a:r>
              <a:rPr lang="uk-UA" dirty="0" smtClean="0"/>
              <a:t> </a:t>
            </a:r>
            <a:r>
              <a:rPr lang="uk-UA" dirty="0" err="1" smtClean="0"/>
              <a:t>membrane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bacteria</a:t>
            </a:r>
            <a:r>
              <a:rPr lang="uk-UA" dirty="0" smtClean="0"/>
              <a:t> </a:t>
            </a:r>
            <a:r>
              <a:rPr lang="uk-UA" dirty="0" err="1" smtClean="0"/>
              <a:t>that</a:t>
            </a:r>
            <a:r>
              <a:rPr lang="uk-UA" dirty="0" smtClean="0"/>
              <a:t> </a:t>
            </a:r>
            <a:r>
              <a:rPr lang="uk-UA" dirty="0" err="1" smtClean="0"/>
              <a:t>divide</a:t>
            </a:r>
            <a:r>
              <a:rPr lang="uk-UA" dirty="0" smtClean="0"/>
              <a:t>, </a:t>
            </a:r>
            <a:r>
              <a:rPr lang="uk-UA" dirty="0" err="1" smtClean="0"/>
              <a:t>due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specific</a:t>
            </a:r>
            <a:r>
              <a:rPr lang="uk-UA" dirty="0" smtClean="0"/>
              <a:t> </a:t>
            </a:r>
            <a:r>
              <a:rPr lang="uk-UA" dirty="0" err="1" smtClean="0"/>
              <a:t>inhibition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enzymes</a:t>
            </a:r>
            <a:r>
              <a:rPr lang="uk-UA" dirty="0" smtClean="0"/>
              <a:t> </a:t>
            </a:r>
            <a:r>
              <a:rPr lang="uk-UA" dirty="0" err="1" smtClean="0"/>
              <a:t>that</a:t>
            </a:r>
            <a:r>
              <a:rPr lang="uk-UA" dirty="0" smtClean="0"/>
              <a:t> </a:t>
            </a:r>
            <a:r>
              <a:rPr lang="uk-UA" dirty="0" err="1" smtClean="0"/>
              <a:t>are</a:t>
            </a:r>
            <a:r>
              <a:rPr lang="uk-UA" dirty="0" smtClean="0"/>
              <a:t> penicillin-binding </a:t>
            </a:r>
            <a:r>
              <a:rPr lang="uk-UA" dirty="0" err="1" smtClean="0"/>
              <a:t>proteins</a:t>
            </a:r>
            <a:r>
              <a:rPr lang="uk-UA" dirty="0" smtClean="0"/>
              <a:t> (PPB). </a:t>
            </a:r>
            <a:endParaRPr lang="uk-UA" dirty="0" smtClean="0"/>
          </a:p>
          <a:p>
            <a:r>
              <a:rPr lang="uk-UA" b="1" dirty="0" err="1" smtClean="0"/>
              <a:t>Synthesis</a:t>
            </a:r>
            <a:r>
              <a:rPr lang="uk-UA" b="1" dirty="0" smtClean="0"/>
              <a:t>.</a:t>
            </a:r>
            <a:endParaRPr lang="uk-UA" dirty="0" smtClean="0"/>
          </a:p>
          <a:p>
            <a:endParaRPr lang="uk-UA" dirty="0"/>
          </a:p>
        </p:txBody>
      </p:sp>
      <p:pic>
        <p:nvPicPr>
          <p:cNvPr id="3" name="image169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62678" y="367681"/>
            <a:ext cx="1986483" cy="149838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Объект 2"/>
          <p:cNvSpPr>
            <a:spLocks noGrp="1"/>
          </p:cNvSpPr>
          <p:nvPr>
            <p:ph idx="1"/>
          </p:nvPr>
        </p:nvSpPr>
        <p:spPr>
          <a:xfrm>
            <a:off x="838200" y="531813"/>
            <a:ext cx="10515600" cy="5645150"/>
          </a:xfrm>
        </p:spPr>
        <p:txBody>
          <a:bodyPr/>
          <a:lstStyle/>
          <a:p>
            <a:endParaRPr lang="uk-UA" b="1" dirty="0" smtClean="0"/>
          </a:p>
          <a:p>
            <a:endParaRPr lang="uk-UA" b="1" dirty="0" smtClean="0"/>
          </a:p>
          <a:p>
            <a:endParaRPr lang="uk-UA" b="1" dirty="0" smtClean="0"/>
          </a:p>
          <a:p>
            <a:r>
              <a:rPr lang="uk-UA" b="1" dirty="0" err="1" smtClean="0"/>
              <a:t>Properties</a:t>
            </a:r>
            <a:r>
              <a:rPr lang="uk-UA" b="1" dirty="0" smtClean="0"/>
              <a:t>. </a:t>
            </a:r>
            <a:r>
              <a:rPr lang="uk-UA" dirty="0" err="1" smtClean="0"/>
              <a:t>White</a:t>
            </a:r>
            <a:r>
              <a:rPr lang="uk-UA" dirty="0" smtClean="0"/>
              <a:t>, </a:t>
            </a:r>
            <a:r>
              <a:rPr lang="uk-UA" dirty="0" err="1" smtClean="0"/>
              <a:t>sometimes</a:t>
            </a:r>
            <a:r>
              <a:rPr lang="uk-UA" dirty="0" smtClean="0"/>
              <a:t> </a:t>
            </a:r>
            <a:r>
              <a:rPr lang="uk-UA" dirty="0" err="1" smtClean="0"/>
              <a:t>with</a:t>
            </a:r>
            <a:r>
              <a:rPr lang="uk-UA" dirty="0" smtClean="0"/>
              <a:t> a </a:t>
            </a:r>
            <a:r>
              <a:rPr lang="uk-UA" dirty="0" err="1" smtClean="0"/>
              <a:t>yellowish</a:t>
            </a:r>
            <a:r>
              <a:rPr lang="uk-UA" dirty="0" smtClean="0"/>
              <a:t> </a:t>
            </a:r>
            <a:r>
              <a:rPr lang="uk-UA" dirty="0" err="1" smtClean="0"/>
              <a:t>tinge</a:t>
            </a:r>
            <a:r>
              <a:rPr lang="uk-UA" dirty="0" smtClean="0"/>
              <a:t> </a:t>
            </a:r>
            <a:r>
              <a:rPr lang="uk-UA" dirty="0" err="1" smtClean="0"/>
              <a:t>powders</a:t>
            </a:r>
            <a:r>
              <a:rPr lang="uk-UA" dirty="0" smtClean="0"/>
              <a:t>. </a:t>
            </a:r>
            <a:r>
              <a:rPr lang="uk-UA" dirty="0" err="1" smtClean="0"/>
              <a:t>Slightly</a:t>
            </a:r>
            <a:r>
              <a:rPr lang="uk-UA" dirty="0" smtClean="0"/>
              <a:t> </a:t>
            </a:r>
            <a:r>
              <a:rPr lang="uk-UA" dirty="0" err="1" smtClean="0"/>
              <a:t>soluble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water</a:t>
            </a:r>
            <a:r>
              <a:rPr lang="uk-UA" dirty="0" smtClean="0"/>
              <a:t> (</a:t>
            </a:r>
            <a:r>
              <a:rPr lang="uk-UA" dirty="0" err="1" smtClean="0"/>
              <a:t>except</a:t>
            </a:r>
            <a:r>
              <a:rPr lang="uk-UA" dirty="0" smtClean="0"/>
              <a:t> </a:t>
            </a:r>
            <a:r>
              <a:rPr lang="uk-UA" dirty="0" err="1" smtClean="0"/>
              <a:t>Na</a:t>
            </a:r>
            <a:r>
              <a:rPr lang="uk-UA" dirty="0" smtClean="0"/>
              <a:t> + -salts), </a:t>
            </a:r>
            <a:r>
              <a:rPr lang="uk-UA" dirty="0" err="1" smtClean="0"/>
              <a:t>sparingly</a:t>
            </a:r>
            <a:r>
              <a:rPr lang="uk-UA" dirty="0" smtClean="0"/>
              <a:t> </a:t>
            </a:r>
            <a:r>
              <a:rPr lang="uk-UA" dirty="0" err="1" smtClean="0"/>
              <a:t>soluble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alcohol</a:t>
            </a:r>
            <a:r>
              <a:rPr lang="uk-UA" dirty="0" smtClean="0"/>
              <a:t>. </a:t>
            </a:r>
            <a:r>
              <a:rPr lang="uk-UA" dirty="0" err="1" smtClean="0"/>
              <a:t>Some</a:t>
            </a:r>
            <a:r>
              <a:rPr lang="uk-UA" dirty="0" smtClean="0"/>
              <a:t> </a:t>
            </a:r>
            <a:r>
              <a:rPr lang="uk-UA" dirty="0" err="1" smtClean="0"/>
              <a:t>have</a:t>
            </a:r>
            <a:r>
              <a:rPr lang="uk-UA" dirty="0" smtClean="0"/>
              <a:t> a </a:t>
            </a:r>
            <a:r>
              <a:rPr lang="uk-UA" dirty="0" err="1" smtClean="0"/>
              <a:t>characteristic</a:t>
            </a:r>
            <a:r>
              <a:rPr lang="uk-UA" dirty="0" smtClean="0"/>
              <a:t> </a:t>
            </a:r>
            <a:r>
              <a:rPr lang="uk-UA" dirty="0" err="1" smtClean="0"/>
              <a:t>odor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are</a:t>
            </a:r>
            <a:r>
              <a:rPr lang="uk-UA" dirty="0" smtClean="0"/>
              <a:t> </a:t>
            </a:r>
            <a:r>
              <a:rPr lang="uk-UA" dirty="0" err="1" smtClean="0"/>
              <a:t>sensitive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world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Identification</a:t>
            </a:r>
            <a:r>
              <a:rPr lang="uk-UA" b="1" dirty="0" smtClean="0"/>
              <a:t>.</a:t>
            </a:r>
          </a:p>
          <a:p>
            <a:pPr lvl="0"/>
            <a:r>
              <a:rPr lang="uk-UA" dirty="0" smtClean="0"/>
              <a:t>IR, UV </a:t>
            </a:r>
            <a:r>
              <a:rPr lang="uk-UA" dirty="0" err="1" smtClean="0"/>
              <a:t>spectrum</a:t>
            </a:r>
            <a:r>
              <a:rPr lang="uk-UA" dirty="0" smtClean="0"/>
              <a:t>, TLC.</a:t>
            </a:r>
          </a:p>
          <a:p>
            <a:pPr lvl="0"/>
            <a:r>
              <a:rPr lang="uk-UA" dirty="0" err="1" smtClean="0"/>
              <a:t>Reaction</a:t>
            </a:r>
            <a:r>
              <a:rPr lang="uk-UA" dirty="0" smtClean="0"/>
              <a:t> </a:t>
            </a:r>
            <a:r>
              <a:rPr lang="uk-UA" dirty="0" err="1" smtClean="0"/>
              <a:t>with</a:t>
            </a:r>
            <a:r>
              <a:rPr lang="uk-UA" dirty="0" smtClean="0"/>
              <a:t> </a:t>
            </a:r>
            <a:r>
              <a:rPr lang="uk-UA" dirty="0" err="1" smtClean="0"/>
              <a:t>formaldehyde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presence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H2SO4 (</a:t>
            </a:r>
            <a:r>
              <a:rPr lang="uk-UA" dirty="0" err="1" smtClean="0"/>
              <a:t>conc</a:t>
            </a:r>
            <a:r>
              <a:rPr lang="uk-UA" dirty="0" smtClean="0"/>
              <a:t>.) - </a:t>
            </a:r>
            <a:r>
              <a:rPr lang="uk-UA" dirty="0" err="1" smtClean="0"/>
              <a:t>characteristic</a:t>
            </a:r>
            <a:r>
              <a:rPr lang="uk-UA" dirty="0" smtClean="0"/>
              <a:t> </a:t>
            </a:r>
            <a:r>
              <a:rPr lang="uk-UA" dirty="0" err="1" smtClean="0"/>
              <a:t>color</a:t>
            </a:r>
            <a:r>
              <a:rPr lang="uk-UA" dirty="0" smtClean="0"/>
              <a:t>.</a:t>
            </a:r>
          </a:p>
          <a:p>
            <a:pPr lvl="0"/>
            <a:r>
              <a:rPr lang="uk-UA" dirty="0" smtClean="0"/>
              <a:t>On+-salts </a:t>
            </a:r>
            <a:r>
              <a:rPr lang="uk-UA" dirty="0" err="1" smtClean="0"/>
              <a:t>give</a:t>
            </a:r>
            <a:r>
              <a:rPr lang="uk-UA" dirty="0" smtClean="0"/>
              <a:t> </a:t>
            </a:r>
            <a:r>
              <a:rPr lang="uk-UA" dirty="0" err="1" smtClean="0"/>
              <a:t>appropriate</a:t>
            </a:r>
            <a:r>
              <a:rPr lang="uk-UA" dirty="0" smtClean="0"/>
              <a:t> </a:t>
            </a:r>
            <a:r>
              <a:rPr lang="uk-UA" dirty="0" err="1" smtClean="0"/>
              <a:t>reactions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sodium</a:t>
            </a:r>
            <a:r>
              <a:rPr lang="uk-UA" dirty="0" smtClean="0"/>
              <a:t> </a:t>
            </a:r>
            <a:r>
              <a:rPr lang="uk-UA" dirty="0" err="1" smtClean="0"/>
              <a:t>cation</a:t>
            </a:r>
            <a:r>
              <a:rPr lang="uk-UA" dirty="0" smtClean="0"/>
              <a:t>.</a:t>
            </a:r>
          </a:p>
          <a:p>
            <a:pPr lvl="0"/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presence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β-lactam </a:t>
            </a:r>
            <a:r>
              <a:rPr lang="uk-UA" dirty="0" err="1" smtClean="0"/>
              <a:t>cycle</a:t>
            </a:r>
            <a:r>
              <a:rPr lang="uk-UA" dirty="0" smtClean="0"/>
              <a:t> -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reaction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formation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hydroxamates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Cu</a:t>
            </a:r>
            <a:r>
              <a:rPr lang="uk-UA" dirty="0" smtClean="0"/>
              <a:t> (II) </a:t>
            </a:r>
            <a:r>
              <a:rPr lang="uk-UA" dirty="0" err="1" smtClean="0"/>
              <a:t>or</a:t>
            </a:r>
            <a:r>
              <a:rPr lang="uk-UA" dirty="0" smtClean="0"/>
              <a:t> </a:t>
            </a:r>
            <a:r>
              <a:rPr lang="uk-UA" dirty="0" err="1" smtClean="0"/>
              <a:t>Fe</a:t>
            </a:r>
            <a:r>
              <a:rPr lang="uk-UA" dirty="0" smtClean="0"/>
              <a:t> (III):</a:t>
            </a:r>
            <a:endParaRPr lang="uk-UA" dirty="0"/>
          </a:p>
        </p:txBody>
      </p:sp>
      <p:pic>
        <p:nvPicPr>
          <p:cNvPr id="3" name="image170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40952" y="248194"/>
            <a:ext cx="4910097" cy="183648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Объект 2"/>
          <p:cNvSpPr>
            <a:spLocks noGrp="1"/>
          </p:cNvSpPr>
          <p:nvPr>
            <p:ph idx="1"/>
          </p:nvPr>
        </p:nvSpPr>
        <p:spPr>
          <a:xfrm>
            <a:off x="248194" y="531813"/>
            <a:ext cx="11943806" cy="5645150"/>
          </a:xfrm>
        </p:spPr>
        <p:txBody>
          <a:bodyPr/>
          <a:lstStyle/>
          <a:p>
            <a:endParaRPr lang="uk-UA" sz="2000" b="1" dirty="0" smtClean="0"/>
          </a:p>
          <a:p>
            <a:endParaRPr lang="uk-UA" sz="2000" b="1" dirty="0" smtClean="0"/>
          </a:p>
          <a:p>
            <a:endParaRPr lang="uk-UA" sz="2000" b="1" dirty="0" smtClean="0"/>
          </a:p>
          <a:p>
            <a:endParaRPr lang="uk-UA" sz="2000" b="1" dirty="0" smtClean="0"/>
          </a:p>
          <a:p>
            <a:endParaRPr lang="uk-UA" sz="2000" b="1" dirty="0" smtClean="0"/>
          </a:p>
          <a:p>
            <a:endParaRPr lang="uk-UA" sz="2000" b="1" dirty="0" smtClean="0"/>
          </a:p>
          <a:p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</a:t>
            </a:r>
          </a:p>
          <a:p>
            <a:pPr lvl="0"/>
            <a:r>
              <a:rPr lang="uk-UA" sz="2000" dirty="0" err="1" smtClean="0"/>
              <a:t>Liquid</a:t>
            </a:r>
            <a:r>
              <a:rPr lang="uk-UA" sz="2000" dirty="0" smtClean="0"/>
              <a:t> </a:t>
            </a:r>
            <a:r>
              <a:rPr lang="uk-UA" sz="2000" dirty="0" err="1" smtClean="0"/>
              <a:t>chromatography</a:t>
            </a:r>
            <a:r>
              <a:rPr lang="uk-UA" sz="2000" dirty="0" smtClean="0"/>
              <a:t> </a:t>
            </a:r>
            <a:r>
              <a:rPr lang="uk-UA" sz="2000" dirty="0" err="1" smtClean="0"/>
              <a:t>method</a:t>
            </a:r>
            <a:r>
              <a:rPr lang="uk-UA" sz="2000" dirty="0" smtClean="0"/>
              <a:t>.</a:t>
            </a:r>
          </a:p>
          <a:p>
            <a:pPr lvl="0"/>
            <a:r>
              <a:rPr lang="uk-UA" sz="2000" dirty="0" err="1" smtClean="0"/>
              <a:t>Chemical</a:t>
            </a:r>
            <a:r>
              <a:rPr lang="uk-UA" sz="2000" dirty="0" smtClean="0"/>
              <a:t> </a:t>
            </a:r>
            <a:r>
              <a:rPr lang="uk-UA" sz="2000" dirty="0" err="1" smtClean="0"/>
              <a:t>methods</a:t>
            </a:r>
            <a:r>
              <a:rPr lang="uk-UA" sz="2000" dirty="0" smtClean="0"/>
              <a:t> (</a:t>
            </a:r>
            <a:r>
              <a:rPr lang="uk-UA" sz="2000" dirty="0" err="1" smtClean="0"/>
              <a:t>similar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penicillins</a:t>
            </a:r>
            <a:r>
              <a:rPr lang="uk-UA" sz="2000" dirty="0" smtClean="0"/>
              <a:t>).</a:t>
            </a:r>
          </a:p>
          <a:p>
            <a:pPr lvl="0"/>
            <a:r>
              <a:rPr lang="uk-UA" sz="2000" dirty="0" err="1" smtClean="0"/>
              <a:t>Biological</a:t>
            </a:r>
            <a:r>
              <a:rPr lang="uk-UA" sz="2000" dirty="0" smtClean="0"/>
              <a:t> </a:t>
            </a:r>
            <a:r>
              <a:rPr lang="uk-UA" sz="2000" dirty="0" err="1" smtClean="0"/>
              <a:t>methods</a:t>
            </a:r>
            <a:r>
              <a:rPr lang="uk-UA" sz="2000" dirty="0" smtClean="0"/>
              <a:t>.</a:t>
            </a:r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dirty="0" smtClean="0"/>
              <a:t>Physico-chemical </a:t>
            </a:r>
            <a:r>
              <a:rPr lang="uk-UA" sz="2000" dirty="0" err="1" smtClean="0"/>
              <a:t>methods</a:t>
            </a:r>
            <a:r>
              <a:rPr lang="uk-UA" sz="2000" dirty="0" smtClean="0"/>
              <a:t> (</a:t>
            </a:r>
            <a:r>
              <a:rPr lang="uk-UA" sz="2000" dirty="0" err="1" smtClean="0"/>
              <a:t>spectrophotometry</a:t>
            </a:r>
            <a:r>
              <a:rPr lang="uk-UA" sz="2000" dirty="0" smtClean="0"/>
              <a:t>, </a:t>
            </a:r>
            <a:r>
              <a:rPr lang="uk-UA" sz="2000" dirty="0" err="1" smtClean="0"/>
              <a:t>photocolorimetry</a:t>
            </a:r>
            <a:r>
              <a:rPr lang="uk-UA" sz="2000" dirty="0" smtClean="0"/>
              <a:t>).</a:t>
            </a:r>
          </a:p>
          <a:p>
            <a:r>
              <a:rPr lang="uk-UA" sz="2000" b="1" dirty="0" err="1" smtClean="0"/>
              <a:t>Storage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a </a:t>
            </a:r>
            <a:r>
              <a:rPr lang="uk-UA" sz="2000" dirty="0" err="1" smtClean="0"/>
              <a:t>dry</a:t>
            </a:r>
            <a:r>
              <a:rPr lang="uk-UA" sz="2000" dirty="0" smtClean="0"/>
              <a:t>, </a:t>
            </a:r>
            <a:r>
              <a:rPr lang="uk-UA" sz="2000" dirty="0" err="1" smtClean="0"/>
              <a:t>dark</a:t>
            </a:r>
            <a:r>
              <a:rPr lang="uk-UA" sz="2000" dirty="0" smtClean="0"/>
              <a:t> </a:t>
            </a:r>
            <a:r>
              <a:rPr lang="uk-UA" sz="2000" dirty="0" err="1" smtClean="0"/>
              <a:t>place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Application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Cephalosporins</a:t>
            </a:r>
            <a:r>
              <a:rPr lang="uk-UA" sz="2000" dirty="0" smtClean="0"/>
              <a:t> </a:t>
            </a:r>
            <a:r>
              <a:rPr lang="uk-UA" sz="2000" dirty="0" err="1" smtClean="0"/>
              <a:t>have</a:t>
            </a:r>
            <a:r>
              <a:rPr lang="uk-UA" sz="2000" dirty="0" smtClean="0"/>
              <a:t> a </a:t>
            </a:r>
            <a:r>
              <a:rPr lang="uk-UA" sz="2000" dirty="0" err="1" smtClean="0"/>
              <a:t>broader</a:t>
            </a:r>
            <a:r>
              <a:rPr lang="uk-UA" sz="2000" dirty="0" smtClean="0"/>
              <a:t> </a:t>
            </a:r>
            <a:r>
              <a:rPr lang="uk-UA" sz="2000" dirty="0" err="1" smtClean="0"/>
              <a:t>spectrum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action</a:t>
            </a:r>
            <a:r>
              <a:rPr lang="uk-UA" sz="2000" dirty="0" smtClean="0"/>
              <a:t> </a:t>
            </a:r>
            <a:r>
              <a:rPr lang="uk-UA" sz="2000" dirty="0" err="1" smtClean="0"/>
              <a:t>than</a:t>
            </a:r>
            <a:r>
              <a:rPr lang="uk-UA" sz="2000" dirty="0" smtClean="0"/>
              <a:t> </a:t>
            </a:r>
            <a:r>
              <a:rPr lang="uk-UA" sz="2000" dirty="0" err="1" smtClean="0"/>
              <a:t>penicillins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less</a:t>
            </a:r>
            <a:r>
              <a:rPr lang="uk-UA" sz="2000" dirty="0" smtClean="0"/>
              <a:t> </a:t>
            </a:r>
            <a:r>
              <a:rPr lang="uk-UA" sz="2000" dirty="0" err="1" smtClean="0"/>
              <a:t>toxicity</a:t>
            </a:r>
            <a:r>
              <a:rPr lang="uk-UA" sz="2000" dirty="0" smtClean="0"/>
              <a:t>.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difference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structure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penicillins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C. </a:t>
            </a:r>
            <a:r>
              <a:rPr lang="uk-UA" sz="2000" dirty="0" err="1" smtClean="0"/>
              <a:t>determines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resistance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C.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staphylococcal</a:t>
            </a:r>
            <a:r>
              <a:rPr lang="uk-UA" sz="2000" dirty="0" smtClean="0"/>
              <a:t> </a:t>
            </a:r>
            <a:r>
              <a:rPr lang="uk-UA" sz="2000" dirty="0" err="1" smtClean="0"/>
              <a:t>penicillinase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greater</a:t>
            </a:r>
            <a:r>
              <a:rPr lang="uk-UA" sz="2000" dirty="0" smtClean="0"/>
              <a:t> </a:t>
            </a:r>
            <a:r>
              <a:rPr lang="uk-UA" sz="2000" dirty="0" err="1" smtClean="0"/>
              <a:t>resistance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acids</a:t>
            </a:r>
            <a:r>
              <a:rPr lang="uk-UA" sz="2000" dirty="0" smtClean="0"/>
              <a:t>. </a:t>
            </a:r>
            <a:r>
              <a:rPr lang="uk-UA" sz="2000" dirty="0" err="1" smtClean="0"/>
              <a:t>Therefore</a:t>
            </a:r>
            <a:r>
              <a:rPr lang="uk-UA" sz="2000" dirty="0" smtClean="0"/>
              <a:t>, </a:t>
            </a:r>
            <a:r>
              <a:rPr lang="uk-UA" sz="2000" dirty="0" err="1" smtClean="0"/>
              <a:t>cystic</a:t>
            </a:r>
            <a:r>
              <a:rPr lang="uk-UA" sz="2000" dirty="0" smtClean="0"/>
              <a:t> </a:t>
            </a:r>
            <a:r>
              <a:rPr lang="uk-UA" sz="2000" dirty="0" err="1" smtClean="0"/>
              <a:t>fibrosis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prescribed</a:t>
            </a:r>
            <a:r>
              <a:rPr lang="uk-UA" sz="2000" dirty="0" smtClean="0"/>
              <a:t> </a:t>
            </a:r>
            <a:r>
              <a:rPr lang="uk-UA" sz="2000" dirty="0" err="1" smtClean="0"/>
              <a:t>for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treatment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penicillin-resistant </a:t>
            </a:r>
            <a:r>
              <a:rPr lang="uk-UA" sz="2000" dirty="0" err="1" smtClean="0"/>
              <a:t>infections</a:t>
            </a:r>
            <a:r>
              <a:rPr lang="uk-UA" sz="2000" dirty="0" smtClean="0"/>
              <a:t>. C.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used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acute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chronic</a:t>
            </a:r>
            <a:r>
              <a:rPr lang="uk-UA" sz="2000" dirty="0" smtClean="0"/>
              <a:t> </a:t>
            </a:r>
            <a:r>
              <a:rPr lang="uk-UA" sz="2000" dirty="0" err="1" smtClean="0"/>
              <a:t>diseases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respiratory</a:t>
            </a:r>
            <a:r>
              <a:rPr lang="uk-UA" sz="2000" dirty="0" smtClean="0"/>
              <a:t> </a:t>
            </a:r>
            <a:r>
              <a:rPr lang="uk-UA" sz="2000" dirty="0" err="1" smtClean="0"/>
              <a:t>organs</a:t>
            </a:r>
            <a:r>
              <a:rPr lang="uk-UA" sz="2000" dirty="0" smtClean="0"/>
              <a:t>, </a:t>
            </a:r>
            <a:r>
              <a:rPr lang="uk-UA" sz="2000" dirty="0" err="1" smtClean="0"/>
              <a:t>urinary</a:t>
            </a:r>
            <a:r>
              <a:rPr lang="uk-UA" sz="2000" dirty="0" smtClean="0"/>
              <a:t> </a:t>
            </a:r>
            <a:r>
              <a:rPr lang="uk-UA" sz="2000" dirty="0" err="1" smtClean="0"/>
              <a:t>tract</a:t>
            </a:r>
            <a:r>
              <a:rPr lang="uk-UA" sz="2000" dirty="0" smtClean="0"/>
              <a:t>,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genitals</a:t>
            </a:r>
            <a:r>
              <a:rPr lang="uk-UA" sz="2000" dirty="0" smtClean="0"/>
              <a:t>;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postoperative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other</a:t>
            </a:r>
            <a:r>
              <a:rPr lang="uk-UA" sz="2000" dirty="0" smtClean="0"/>
              <a:t> </a:t>
            </a:r>
            <a:r>
              <a:rPr lang="uk-UA" sz="2000" dirty="0" err="1" smtClean="0"/>
              <a:t>infections</a:t>
            </a:r>
            <a:r>
              <a:rPr lang="uk-UA" sz="2000" dirty="0" smtClean="0"/>
              <a:t>.</a:t>
            </a:r>
          </a:p>
          <a:p>
            <a:pPr eaLnBrk="1" hangingPunct="1">
              <a:buNone/>
              <a:defRPr/>
            </a:pPr>
            <a:endParaRPr lang="ru-RU" altLang="ru-RU" dirty="0" smtClean="0"/>
          </a:p>
        </p:txBody>
      </p:sp>
      <p:pic>
        <p:nvPicPr>
          <p:cNvPr id="3" name="image178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44409" y="225872"/>
            <a:ext cx="4228370" cy="327117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Объект 2"/>
          <p:cNvSpPr>
            <a:spLocks noGrp="1"/>
          </p:cNvSpPr>
          <p:nvPr>
            <p:ph idx="1"/>
          </p:nvPr>
        </p:nvSpPr>
        <p:spPr>
          <a:xfrm>
            <a:off x="838200" y="531813"/>
            <a:ext cx="10515600" cy="5645150"/>
          </a:xfrm>
        </p:spPr>
        <p:txBody>
          <a:bodyPr/>
          <a:lstStyle/>
          <a:p>
            <a:r>
              <a:rPr lang="uk-UA" b="1" dirty="0" err="1" smtClean="0"/>
              <a:t>Quantitative</a:t>
            </a:r>
            <a:r>
              <a:rPr lang="uk-UA" b="1" dirty="0" smtClean="0"/>
              <a:t> </a:t>
            </a:r>
            <a:r>
              <a:rPr lang="uk-UA" b="1" dirty="0" err="1" smtClean="0"/>
              <a:t>definition</a:t>
            </a:r>
            <a:r>
              <a:rPr lang="uk-UA" b="1" dirty="0" smtClean="0"/>
              <a:t>.</a:t>
            </a:r>
          </a:p>
          <a:p>
            <a:pPr lvl="0"/>
            <a:r>
              <a:rPr lang="uk-UA" dirty="0" err="1" smtClean="0"/>
              <a:t>Liquid</a:t>
            </a:r>
            <a:r>
              <a:rPr lang="uk-UA" dirty="0" smtClean="0"/>
              <a:t> </a:t>
            </a:r>
            <a:r>
              <a:rPr lang="uk-UA" dirty="0" err="1" smtClean="0"/>
              <a:t>chromatography</a:t>
            </a:r>
            <a:r>
              <a:rPr lang="uk-UA" dirty="0" smtClean="0"/>
              <a:t> </a:t>
            </a:r>
            <a:r>
              <a:rPr lang="uk-UA" dirty="0" err="1" smtClean="0"/>
              <a:t>method</a:t>
            </a:r>
            <a:r>
              <a:rPr lang="uk-UA" dirty="0" smtClean="0"/>
              <a:t>.</a:t>
            </a:r>
          </a:p>
          <a:p>
            <a:pPr lvl="0"/>
            <a:r>
              <a:rPr lang="uk-UA" dirty="0" err="1" smtClean="0"/>
              <a:t>Chemical</a:t>
            </a:r>
            <a:r>
              <a:rPr lang="uk-UA" dirty="0" smtClean="0"/>
              <a:t> </a:t>
            </a:r>
            <a:r>
              <a:rPr lang="uk-UA" dirty="0" err="1" smtClean="0"/>
              <a:t>methods</a:t>
            </a:r>
            <a:r>
              <a:rPr lang="uk-UA" dirty="0" smtClean="0"/>
              <a:t> (</a:t>
            </a:r>
            <a:r>
              <a:rPr lang="uk-UA" dirty="0" err="1" smtClean="0"/>
              <a:t>similar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penicillins</a:t>
            </a:r>
            <a:r>
              <a:rPr lang="uk-UA" dirty="0" smtClean="0"/>
              <a:t>).</a:t>
            </a:r>
          </a:p>
          <a:p>
            <a:pPr lvl="0"/>
            <a:r>
              <a:rPr lang="uk-UA" dirty="0" err="1" smtClean="0"/>
              <a:t>Biological</a:t>
            </a:r>
            <a:r>
              <a:rPr lang="uk-UA" dirty="0" smtClean="0"/>
              <a:t> </a:t>
            </a:r>
            <a:r>
              <a:rPr lang="uk-UA" dirty="0" err="1" smtClean="0"/>
              <a:t>methods</a:t>
            </a:r>
            <a:r>
              <a:rPr lang="uk-UA" dirty="0" smtClean="0"/>
              <a:t>.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Physico-chemical </a:t>
            </a:r>
            <a:r>
              <a:rPr lang="uk-UA" dirty="0" err="1" smtClean="0"/>
              <a:t>methods</a:t>
            </a:r>
            <a:r>
              <a:rPr lang="uk-UA" dirty="0" smtClean="0"/>
              <a:t> (</a:t>
            </a:r>
            <a:r>
              <a:rPr lang="uk-UA" dirty="0" err="1" smtClean="0"/>
              <a:t>spectrophotometry</a:t>
            </a:r>
            <a:r>
              <a:rPr lang="uk-UA" dirty="0" smtClean="0"/>
              <a:t>, </a:t>
            </a:r>
            <a:r>
              <a:rPr lang="uk-UA" dirty="0" err="1" smtClean="0"/>
              <a:t>photocolorimetry</a:t>
            </a:r>
            <a:r>
              <a:rPr lang="uk-UA" dirty="0" smtClean="0"/>
              <a:t>).</a:t>
            </a:r>
          </a:p>
          <a:p>
            <a:r>
              <a:rPr lang="uk-UA" b="1" dirty="0" err="1" smtClean="0"/>
              <a:t>Storage</a:t>
            </a:r>
            <a:r>
              <a:rPr lang="uk-UA" b="1" dirty="0" smtClean="0"/>
              <a:t>. </a:t>
            </a:r>
            <a:r>
              <a:rPr lang="uk-UA" dirty="0" err="1" smtClean="0"/>
              <a:t>In</a:t>
            </a:r>
            <a:r>
              <a:rPr lang="uk-UA" dirty="0" smtClean="0"/>
              <a:t> a </a:t>
            </a:r>
            <a:r>
              <a:rPr lang="uk-UA" dirty="0" err="1" smtClean="0"/>
              <a:t>dry</a:t>
            </a:r>
            <a:r>
              <a:rPr lang="uk-UA" dirty="0" smtClean="0"/>
              <a:t>, </a:t>
            </a:r>
            <a:r>
              <a:rPr lang="uk-UA" dirty="0" err="1" smtClean="0"/>
              <a:t>dark</a:t>
            </a:r>
            <a:r>
              <a:rPr lang="uk-UA" dirty="0" smtClean="0"/>
              <a:t> </a:t>
            </a:r>
            <a:r>
              <a:rPr lang="uk-UA" dirty="0" err="1" smtClean="0"/>
              <a:t>place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Application</a:t>
            </a:r>
            <a:r>
              <a:rPr lang="uk-UA" b="1" dirty="0" smtClean="0"/>
              <a:t>. </a:t>
            </a:r>
            <a:r>
              <a:rPr lang="uk-UA" dirty="0" err="1" smtClean="0"/>
              <a:t>Cephalosporins</a:t>
            </a:r>
            <a:r>
              <a:rPr lang="uk-UA" dirty="0" smtClean="0"/>
              <a:t> </a:t>
            </a:r>
            <a:r>
              <a:rPr lang="uk-UA" dirty="0" err="1" smtClean="0"/>
              <a:t>have</a:t>
            </a:r>
            <a:r>
              <a:rPr lang="uk-UA" dirty="0" smtClean="0"/>
              <a:t> a </a:t>
            </a:r>
            <a:r>
              <a:rPr lang="uk-UA" dirty="0" err="1" smtClean="0"/>
              <a:t>broader</a:t>
            </a:r>
            <a:r>
              <a:rPr lang="uk-UA" dirty="0" smtClean="0"/>
              <a:t> </a:t>
            </a:r>
            <a:r>
              <a:rPr lang="uk-UA" dirty="0" err="1" smtClean="0"/>
              <a:t>spectrum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action</a:t>
            </a:r>
            <a:r>
              <a:rPr lang="uk-UA" dirty="0" smtClean="0"/>
              <a:t> </a:t>
            </a:r>
            <a:r>
              <a:rPr lang="uk-UA" dirty="0" err="1" smtClean="0"/>
              <a:t>than</a:t>
            </a:r>
            <a:r>
              <a:rPr lang="uk-UA" dirty="0" smtClean="0"/>
              <a:t> </a:t>
            </a:r>
            <a:r>
              <a:rPr lang="uk-UA" dirty="0" err="1" smtClean="0"/>
              <a:t>penicillins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less</a:t>
            </a:r>
            <a:r>
              <a:rPr lang="uk-UA" dirty="0" smtClean="0"/>
              <a:t> </a:t>
            </a:r>
            <a:r>
              <a:rPr lang="uk-UA" dirty="0" err="1" smtClean="0"/>
              <a:t>toxicity</a:t>
            </a:r>
            <a:r>
              <a:rPr lang="uk-UA" dirty="0" smtClean="0"/>
              <a:t>.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difference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structure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penicillins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C. </a:t>
            </a:r>
            <a:r>
              <a:rPr lang="uk-UA" dirty="0" err="1" smtClean="0"/>
              <a:t>determines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resistance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C.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staphylococcal</a:t>
            </a:r>
            <a:r>
              <a:rPr lang="uk-UA" dirty="0" smtClean="0"/>
              <a:t> </a:t>
            </a:r>
            <a:r>
              <a:rPr lang="uk-UA" dirty="0" err="1" smtClean="0"/>
              <a:t>penicillinase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greater</a:t>
            </a:r>
            <a:r>
              <a:rPr lang="uk-UA" dirty="0" smtClean="0"/>
              <a:t> </a:t>
            </a:r>
            <a:r>
              <a:rPr lang="uk-UA" dirty="0" err="1" smtClean="0"/>
              <a:t>resistance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acids</a:t>
            </a:r>
            <a:r>
              <a:rPr lang="uk-UA" dirty="0" smtClean="0"/>
              <a:t>. </a:t>
            </a:r>
            <a:r>
              <a:rPr lang="uk-UA" dirty="0" err="1" smtClean="0"/>
              <a:t>Therefore</a:t>
            </a:r>
            <a:r>
              <a:rPr lang="uk-UA" dirty="0" smtClean="0"/>
              <a:t>, </a:t>
            </a:r>
            <a:r>
              <a:rPr lang="uk-UA" dirty="0" err="1" smtClean="0"/>
              <a:t>cystic</a:t>
            </a:r>
            <a:r>
              <a:rPr lang="uk-UA" dirty="0" smtClean="0"/>
              <a:t> </a:t>
            </a:r>
            <a:r>
              <a:rPr lang="uk-UA" dirty="0" err="1" smtClean="0"/>
              <a:t>fibrosis</a:t>
            </a:r>
            <a:r>
              <a:rPr lang="uk-UA" dirty="0" smtClean="0"/>
              <a:t> </a:t>
            </a:r>
            <a:r>
              <a:rPr lang="uk-UA" dirty="0" err="1" smtClean="0"/>
              <a:t>is</a:t>
            </a:r>
            <a:r>
              <a:rPr lang="uk-UA" dirty="0" smtClean="0"/>
              <a:t> </a:t>
            </a:r>
            <a:r>
              <a:rPr lang="uk-UA" dirty="0" err="1" smtClean="0"/>
              <a:t>prescribed</a:t>
            </a:r>
            <a:r>
              <a:rPr lang="uk-UA" dirty="0" smtClean="0"/>
              <a:t> </a:t>
            </a:r>
            <a:r>
              <a:rPr lang="uk-UA" dirty="0" err="1" smtClean="0"/>
              <a:t>for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treatment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penicillin-resistant </a:t>
            </a:r>
            <a:r>
              <a:rPr lang="uk-UA" dirty="0" err="1" smtClean="0"/>
              <a:t>infections</a:t>
            </a:r>
            <a:r>
              <a:rPr lang="uk-UA" dirty="0" smtClean="0"/>
              <a:t>. C. </a:t>
            </a:r>
            <a:r>
              <a:rPr lang="uk-UA" dirty="0" err="1" smtClean="0"/>
              <a:t>is</a:t>
            </a:r>
            <a:r>
              <a:rPr lang="uk-UA" dirty="0" smtClean="0"/>
              <a:t> </a:t>
            </a:r>
            <a:r>
              <a:rPr lang="uk-UA" dirty="0" err="1" smtClean="0"/>
              <a:t>used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acute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chronic</a:t>
            </a:r>
            <a:r>
              <a:rPr lang="uk-UA" dirty="0" smtClean="0"/>
              <a:t> </a:t>
            </a:r>
            <a:r>
              <a:rPr lang="uk-UA" dirty="0" err="1" smtClean="0"/>
              <a:t>diseases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respiratory</a:t>
            </a:r>
            <a:r>
              <a:rPr lang="uk-UA" dirty="0" smtClean="0"/>
              <a:t> </a:t>
            </a:r>
            <a:r>
              <a:rPr lang="uk-UA" dirty="0" err="1" smtClean="0"/>
              <a:t>organs</a:t>
            </a:r>
            <a:r>
              <a:rPr lang="uk-UA" dirty="0" smtClean="0"/>
              <a:t>, </a:t>
            </a:r>
            <a:r>
              <a:rPr lang="uk-UA" dirty="0" err="1" smtClean="0"/>
              <a:t>urinary</a:t>
            </a:r>
            <a:r>
              <a:rPr lang="uk-UA" dirty="0" smtClean="0"/>
              <a:t> </a:t>
            </a:r>
            <a:r>
              <a:rPr lang="uk-UA" dirty="0" err="1" smtClean="0"/>
              <a:t>tract</a:t>
            </a:r>
            <a:r>
              <a:rPr lang="uk-UA" dirty="0" smtClean="0"/>
              <a:t>,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genitals</a:t>
            </a:r>
            <a:r>
              <a:rPr lang="uk-UA" dirty="0" smtClean="0"/>
              <a:t>; </a:t>
            </a:r>
            <a:r>
              <a:rPr lang="uk-UA" dirty="0" err="1" smtClean="0"/>
              <a:t>with</a:t>
            </a:r>
            <a:r>
              <a:rPr lang="uk-UA" dirty="0" smtClean="0"/>
              <a:t> </a:t>
            </a:r>
            <a:r>
              <a:rPr lang="uk-UA" dirty="0" err="1" smtClean="0"/>
              <a:t>postoperative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other</a:t>
            </a:r>
            <a:r>
              <a:rPr lang="uk-UA" dirty="0" smtClean="0"/>
              <a:t> </a:t>
            </a:r>
            <a:r>
              <a:rPr lang="uk-UA" dirty="0" err="1" smtClean="0"/>
              <a:t>infections</a:t>
            </a:r>
            <a:r>
              <a:rPr lang="uk-UA" dirty="0" smtClean="0"/>
              <a:t>.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ru-RU" altLang="ru-RU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Объект 2"/>
          <p:cNvSpPr>
            <a:spLocks noGrp="1"/>
          </p:cNvSpPr>
          <p:nvPr>
            <p:ph idx="1"/>
          </p:nvPr>
        </p:nvSpPr>
        <p:spPr>
          <a:xfrm>
            <a:off x="300446" y="531813"/>
            <a:ext cx="11521440" cy="5645150"/>
          </a:xfrm>
        </p:spPr>
        <p:txBody>
          <a:bodyPr/>
          <a:lstStyle/>
          <a:p>
            <a:r>
              <a:rPr lang="uk-UA" b="1" dirty="0" err="1" smtClean="0"/>
              <a:t>Carbopenems</a:t>
            </a:r>
            <a:endParaRPr lang="uk-UA" b="1" dirty="0" smtClean="0"/>
          </a:p>
          <a:p>
            <a:r>
              <a:rPr lang="uk-UA" b="1" dirty="0" smtClean="0"/>
              <a:t> </a:t>
            </a:r>
            <a:r>
              <a:rPr lang="uk-UA" dirty="0" smtClean="0"/>
              <a:t>A </a:t>
            </a:r>
            <a:r>
              <a:rPr lang="uk-UA" dirty="0" err="1" smtClean="0"/>
              <a:t>class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β-lactam </a:t>
            </a:r>
            <a:r>
              <a:rPr lang="uk-UA" dirty="0" err="1" smtClean="0"/>
              <a:t>antibiotics</a:t>
            </a:r>
            <a:r>
              <a:rPr lang="uk-UA" dirty="0" smtClean="0"/>
              <a:t> </a:t>
            </a:r>
            <a:r>
              <a:rPr lang="uk-UA" dirty="0" err="1" smtClean="0"/>
              <a:t>having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its</a:t>
            </a:r>
            <a:r>
              <a:rPr lang="uk-UA" dirty="0" smtClean="0"/>
              <a:t> </a:t>
            </a:r>
            <a:r>
              <a:rPr lang="uk-UA" dirty="0" err="1" smtClean="0"/>
              <a:t>structure</a:t>
            </a:r>
            <a:r>
              <a:rPr lang="uk-UA" dirty="0" smtClean="0"/>
              <a:t> a β-lactam </a:t>
            </a:r>
            <a:r>
              <a:rPr lang="uk-UA" dirty="0" err="1" smtClean="0"/>
              <a:t>ring</a:t>
            </a:r>
            <a:r>
              <a:rPr lang="uk-UA" dirty="0" smtClean="0"/>
              <a:t> </a:t>
            </a:r>
            <a:r>
              <a:rPr lang="uk-UA" dirty="0" err="1" smtClean="0"/>
              <a:t>not</a:t>
            </a:r>
            <a:r>
              <a:rPr lang="uk-UA" dirty="0" smtClean="0"/>
              <a:t> </a:t>
            </a:r>
            <a:r>
              <a:rPr lang="uk-UA" dirty="0" err="1" smtClean="0"/>
              <a:t>directly</a:t>
            </a:r>
            <a:r>
              <a:rPr lang="uk-UA" dirty="0" smtClean="0"/>
              <a:t> </a:t>
            </a:r>
            <a:r>
              <a:rPr lang="uk-UA" dirty="0" err="1" smtClean="0"/>
              <a:t>linked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a </a:t>
            </a:r>
            <a:r>
              <a:rPr lang="uk-UA" dirty="0" err="1" smtClean="0"/>
              <a:t>thiazolidine</a:t>
            </a:r>
            <a:r>
              <a:rPr lang="uk-UA" dirty="0" smtClean="0"/>
              <a:t> </a:t>
            </a:r>
            <a:r>
              <a:rPr lang="uk-UA" dirty="0" err="1" smtClean="0"/>
              <a:t>ring</a:t>
            </a:r>
            <a:r>
              <a:rPr lang="uk-UA" dirty="0" smtClean="0"/>
              <a:t>:</a:t>
            </a:r>
          </a:p>
          <a:p>
            <a:endParaRPr lang="uk-UA" dirty="0" smtClean="0"/>
          </a:p>
          <a:p>
            <a:endParaRPr lang="uk-UA" b="1" dirty="0" smtClean="0"/>
          </a:p>
          <a:p>
            <a:r>
              <a:rPr lang="uk-UA" b="1" dirty="0" err="1" smtClean="0"/>
              <a:t>Mechanism</a:t>
            </a:r>
            <a:r>
              <a:rPr lang="uk-UA" b="1" dirty="0" smtClean="0"/>
              <a:t> </a:t>
            </a:r>
            <a:r>
              <a:rPr lang="uk-UA" b="1" dirty="0" err="1" smtClean="0"/>
              <a:t>of</a:t>
            </a:r>
            <a:r>
              <a:rPr lang="uk-UA" b="1" dirty="0" smtClean="0"/>
              <a:t> </a:t>
            </a:r>
            <a:r>
              <a:rPr lang="uk-UA" b="1" dirty="0" err="1" smtClean="0"/>
              <a:t>action.</a:t>
            </a:r>
            <a:r>
              <a:rPr lang="uk-UA" dirty="0" err="1" smtClean="0"/>
              <a:t>Like</a:t>
            </a:r>
            <a:r>
              <a:rPr lang="uk-UA" dirty="0" smtClean="0"/>
              <a:t> </a:t>
            </a:r>
            <a:r>
              <a:rPr lang="uk-UA" dirty="0" err="1" smtClean="0"/>
              <a:t>all</a:t>
            </a:r>
            <a:r>
              <a:rPr lang="uk-UA" dirty="0" smtClean="0"/>
              <a:t> β-lactam </a:t>
            </a:r>
            <a:r>
              <a:rPr lang="uk-UA" dirty="0" err="1" smtClean="0"/>
              <a:t>antibiotics</a:t>
            </a:r>
            <a:r>
              <a:rPr lang="uk-UA" dirty="0" smtClean="0"/>
              <a:t>, </a:t>
            </a:r>
            <a:r>
              <a:rPr lang="uk-UA" dirty="0" err="1" smtClean="0"/>
              <a:t>it</a:t>
            </a:r>
            <a:r>
              <a:rPr lang="uk-UA" dirty="0" smtClean="0"/>
              <a:t> </a:t>
            </a:r>
            <a:r>
              <a:rPr lang="uk-UA" dirty="0" err="1" smtClean="0"/>
              <a:t>is</a:t>
            </a:r>
            <a:r>
              <a:rPr lang="uk-UA" dirty="0" smtClean="0"/>
              <a:t> a </a:t>
            </a:r>
            <a:r>
              <a:rPr lang="uk-UA" dirty="0" err="1" smtClean="0"/>
              <a:t>violation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microbial</a:t>
            </a:r>
            <a:r>
              <a:rPr lang="uk-UA" dirty="0" smtClean="0"/>
              <a:t> </a:t>
            </a:r>
            <a:r>
              <a:rPr lang="uk-UA" dirty="0" err="1" smtClean="0"/>
              <a:t>cell</a:t>
            </a:r>
            <a:r>
              <a:rPr lang="uk-UA" dirty="0" smtClean="0"/>
              <a:t> </a:t>
            </a:r>
            <a:r>
              <a:rPr lang="uk-UA" dirty="0" err="1" smtClean="0"/>
              <a:t>synthesis</a:t>
            </a:r>
            <a:r>
              <a:rPr lang="uk-UA" dirty="0" smtClean="0"/>
              <a:t> </a:t>
            </a:r>
            <a:r>
              <a:rPr lang="uk-UA" dirty="0" err="1" smtClean="0"/>
              <a:t>at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time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mitosis</a:t>
            </a:r>
            <a:r>
              <a:rPr lang="uk-UA" dirty="0" smtClean="0"/>
              <a:t>. </a:t>
            </a:r>
            <a:r>
              <a:rPr lang="uk-UA" dirty="0" err="1" smtClean="0"/>
              <a:t>But</a:t>
            </a:r>
            <a:r>
              <a:rPr lang="uk-UA" dirty="0" smtClean="0"/>
              <a:t> </a:t>
            </a:r>
            <a:r>
              <a:rPr lang="uk-UA" dirty="0" err="1" smtClean="0"/>
              <a:t>at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same</a:t>
            </a:r>
            <a:r>
              <a:rPr lang="uk-UA" dirty="0" smtClean="0"/>
              <a:t> </a:t>
            </a:r>
            <a:r>
              <a:rPr lang="uk-UA" dirty="0" err="1" smtClean="0"/>
              <a:t>time</a:t>
            </a:r>
            <a:r>
              <a:rPr lang="uk-UA" dirty="0" smtClean="0"/>
              <a:t> K. </a:t>
            </a:r>
            <a:r>
              <a:rPr lang="uk-UA" dirty="0" err="1" smtClean="0"/>
              <a:t>has</a:t>
            </a:r>
            <a:r>
              <a:rPr lang="uk-UA" dirty="0" smtClean="0"/>
              <a:t> </a:t>
            </a:r>
            <a:r>
              <a:rPr lang="uk-UA" dirty="0" err="1" smtClean="0"/>
              <a:t>certain</a:t>
            </a:r>
            <a:r>
              <a:rPr lang="uk-UA" dirty="0" smtClean="0"/>
              <a:t> </a:t>
            </a:r>
            <a:r>
              <a:rPr lang="uk-UA" dirty="0" err="1" smtClean="0"/>
              <a:t>peculiarities</a:t>
            </a:r>
            <a:r>
              <a:rPr lang="uk-UA" dirty="0" smtClean="0"/>
              <a:t>. K. </a:t>
            </a:r>
            <a:r>
              <a:rPr lang="uk-UA" dirty="0" err="1" smtClean="0"/>
              <a:t>penetrates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microbial</a:t>
            </a:r>
            <a:r>
              <a:rPr lang="uk-UA" dirty="0" smtClean="0"/>
              <a:t> </a:t>
            </a:r>
            <a:r>
              <a:rPr lang="uk-UA" dirty="0" err="1" smtClean="0"/>
              <a:t>cell</a:t>
            </a:r>
            <a:r>
              <a:rPr lang="uk-UA" dirty="0" smtClean="0"/>
              <a:t> </a:t>
            </a:r>
            <a:r>
              <a:rPr lang="uk-UA" dirty="0" err="1" smtClean="0"/>
              <a:t>much</a:t>
            </a:r>
            <a:r>
              <a:rPr lang="uk-UA" dirty="0" smtClean="0"/>
              <a:t> </a:t>
            </a:r>
            <a:r>
              <a:rPr lang="uk-UA" dirty="0" err="1" smtClean="0"/>
              <a:t>better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faster</a:t>
            </a:r>
            <a:r>
              <a:rPr lang="uk-UA" dirty="0" smtClean="0"/>
              <a:t> </a:t>
            </a:r>
            <a:r>
              <a:rPr lang="uk-UA" dirty="0" err="1" smtClean="0"/>
              <a:t>than</a:t>
            </a:r>
            <a:r>
              <a:rPr lang="uk-UA" dirty="0" smtClean="0"/>
              <a:t> </a:t>
            </a:r>
            <a:r>
              <a:rPr lang="uk-UA" dirty="0" err="1" smtClean="0"/>
              <a:t>other</a:t>
            </a:r>
            <a:r>
              <a:rPr lang="uk-UA" dirty="0" smtClean="0"/>
              <a:t> β-lactam </a:t>
            </a:r>
            <a:r>
              <a:rPr lang="uk-UA" dirty="0" err="1" smtClean="0"/>
              <a:t>antibiotics</a:t>
            </a:r>
            <a:r>
              <a:rPr lang="uk-UA" dirty="0" smtClean="0"/>
              <a:t>.</a:t>
            </a:r>
          </a:p>
          <a:p>
            <a:r>
              <a:rPr lang="uk-UA" dirty="0" smtClean="0"/>
              <a:t>K. </a:t>
            </a:r>
            <a:r>
              <a:rPr lang="uk-UA" dirty="0" err="1" smtClean="0"/>
              <a:t>have</a:t>
            </a:r>
            <a:r>
              <a:rPr lang="uk-UA" dirty="0" smtClean="0"/>
              <a:t> a </a:t>
            </a:r>
            <a:r>
              <a:rPr lang="uk-UA" dirty="0" err="1" smtClean="0"/>
              <a:t>wide</a:t>
            </a:r>
            <a:r>
              <a:rPr lang="uk-UA" dirty="0" smtClean="0"/>
              <a:t> </a:t>
            </a:r>
            <a:r>
              <a:rPr lang="uk-UA" dirty="0" err="1" smtClean="0"/>
              <a:t>range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therapeutic</a:t>
            </a:r>
            <a:r>
              <a:rPr lang="uk-UA" dirty="0" smtClean="0"/>
              <a:t> </a:t>
            </a:r>
            <a:r>
              <a:rPr lang="uk-UA" dirty="0" err="1" smtClean="0"/>
              <a:t>effects</a:t>
            </a:r>
            <a:r>
              <a:rPr lang="uk-UA" dirty="0" smtClean="0"/>
              <a:t>, </a:t>
            </a:r>
            <a:r>
              <a:rPr lang="uk-UA" dirty="0" err="1" smtClean="0"/>
              <a:t>are</a:t>
            </a:r>
            <a:r>
              <a:rPr lang="uk-UA" dirty="0" smtClean="0"/>
              <a:t> </a:t>
            </a:r>
            <a:r>
              <a:rPr lang="uk-UA" dirty="0" err="1" smtClean="0"/>
              <a:t>well</a:t>
            </a:r>
            <a:r>
              <a:rPr lang="uk-UA" dirty="0" smtClean="0"/>
              <a:t> </a:t>
            </a:r>
            <a:r>
              <a:rPr lang="uk-UA" dirty="0" err="1" smtClean="0"/>
              <a:t>tolerated</a:t>
            </a:r>
            <a:r>
              <a:rPr lang="uk-UA" dirty="0" smtClean="0"/>
              <a:t>,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are</a:t>
            </a:r>
            <a:r>
              <a:rPr lang="uk-UA" dirty="0" smtClean="0"/>
              <a:t> low-</a:t>
            </a:r>
            <a:r>
              <a:rPr lang="uk-UA" dirty="0" err="1" smtClean="0"/>
              <a:t>toxic</a:t>
            </a:r>
            <a:r>
              <a:rPr lang="uk-UA" dirty="0" smtClean="0"/>
              <a:t> </a:t>
            </a:r>
            <a:r>
              <a:rPr lang="uk-UA" dirty="0" err="1" smtClean="0"/>
              <a:t>drugs</a:t>
            </a:r>
            <a:r>
              <a:rPr lang="uk-UA" dirty="0" smtClean="0"/>
              <a:t>. </a:t>
            </a:r>
            <a:r>
              <a:rPr lang="uk-UA" dirty="0" err="1" smtClean="0"/>
              <a:t>Extremely</a:t>
            </a:r>
            <a:r>
              <a:rPr lang="uk-UA" dirty="0" smtClean="0"/>
              <a:t> </a:t>
            </a:r>
            <a:r>
              <a:rPr lang="uk-UA" dirty="0" err="1" smtClean="0"/>
              <a:t>wide</a:t>
            </a:r>
            <a:r>
              <a:rPr lang="uk-UA" dirty="0" smtClean="0"/>
              <a:t> </a:t>
            </a:r>
            <a:r>
              <a:rPr lang="uk-UA" dirty="0" err="1" smtClean="0"/>
              <a:t>spectrum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action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K., </a:t>
            </a:r>
            <a:r>
              <a:rPr lang="uk-UA" dirty="0" err="1" smtClean="0"/>
              <a:t>low</a:t>
            </a:r>
            <a:r>
              <a:rPr lang="uk-UA" dirty="0" smtClean="0"/>
              <a:t> </a:t>
            </a:r>
            <a:r>
              <a:rPr lang="uk-UA" dirty="0" err="1" smtClean="0"/>
              <a:t>level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resistance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them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microorganisms</a:t>
            </a:r>
            <a:r>
              <a:rPr lang="uk-UA" dirty="0" smtClean="0"/>
              <a:t> </a:t>
            </a:r>
            <a:r>
              <a:rPr lang="uk-UA" dirty="0" err="1" smtClean="0"/>
              <a:t>give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chance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apply</a:t>
            </a:r>
            <a:r>
              <a:rPr lang="uk-UA" dirty="0" smtClean="0"/>
              <a:t> </a:t>
            </a:r>
            <a:r>
              <a:rPr lang="uk-UA" dirty="0" err="1" smtClean="0"/>
              <a:t>them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mode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antibacterial</a:t>
            </a:r>
            <a:r>
              <a:rPr lang="uk-UA" dirty="0" smtClean="0"/>
              <a:t> </a:t>
            </a:r>
            <a:r>
              <a:rPr lang="uk-UA" dirty="0" err="1" smtClean="0"/>
              <a:t>monotherapy</a:t>
            </a:r>
            <a:r>
              <a:rPr lang="uk-UA" dirty="0" smtClean="0"/>
              <a:t>, </a:t>
            </a:r>
            <a:r>
              <a:rPr lang="uk-UA" dirty="0" err="1" smtClean="0"/>
              <a:t>including</a:t>
            </a:r>
            <a:r>
              <a:rPr lang="uk-UA" dirty="0" smtClean="0"/>
              <a:t> </a:t>
            </a:r>
            <a:r>
              <a:rPr lang="uk-UA" dirty="0" err="1" smtClean="0"/>
              <a:t>at</a:t>
            </a:r>
            <a:r>
              <a:rPr lang="uk-UA" dirty="0" smtClean="0"/>
              <a:t> </a:t>
            </a:r>
            <a:r>
              <a:rPr lang="uk-UA" dirty="0" err="1" smtClean="0"/>
              <a:t>heavy</a:t>
            </a:r>
            <a:r>
              <a:rPr lang="uk-UA" dirty="0" smtClean="0"/>
              <a:t> </a:t>
            </a:r>
            <a:r>
              <a:rPr lang="uk-UA" dirty="0" err="1" smtClean="0"/>
              <a:t>infections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intensive</a:t>
            </a:r>
            <a:r>
              <a:rPr lang="uk-UA" dirty="0" smtClean="0"/>
              <a:t> </a:t>
            </a:r>
            <a:r>
              <a:rPr lang="uk-UA" dirty="0" err="1" smtClean="0"/>
              <a:t>care</a:t>
            </a:r>
            <a:r>
              <a:rPr lang="uk-UA" dirty="0" smtClean="0"/>
              <a:t> </a:t>
            </a:r>
            <a:r>
              <a:rPr lang="uk-UA" dirty="0" err="1" smtClean="0"/>
              <a:t>units</a:t>
            </a:r>
            <a:r>
              <a:rPr lang="uk-UA" dirty="0" smtClean="0"/>
              <a:t>.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ru-RU" altLang="ru-RU" dirty="0" smtClean="0"/>
          </a:p>
        </p:txBody>
      </p:sp>
      <p:pic>
        <p:nvPicPr>
          <p:cNvPr id="3" name="image179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08633" y="1734669"/>
            <a:ext cx="1421546" cy="116797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Объект 2"/>
          <p:cNvSpPr>
            <a:spLocks noGrp="1"/>
          </p:cNvSpPr>
          <p:nvPr>
            <p:ph idx="1"/>
          </p:nvPr>
        </p:nvSpPr>
        <p:spPr>
          <a:xfrm>
            <a:off x="470263" y="531813"/>
            <a:ext cx="10883537" cy="5645150"/>
          </a:xfrm>
        </p:spPr>
        <p:txBody>
          <a:bodyPr/>
          <a:lstStyle/>
          <a:p>
            <a:r>
              <a:rPr lang="uk-UA" b="1" dirty="0" err="1" smtClean="0"/>
              <a:t>Imipenem</a:t>
            </a:r>
            <a:endParaRPr lang="uk-UA" b="1" dirty="0" smtClean="0"/>
          </a:p>
          <a:p>
            <a:pPr eaLnBrk="1" hangingPunct="1">
              <a:buNone/>
              <a:defRPr/>
            </a:pPr>
            <a:endParaRPr lang="ru-RU" altLang="ru-RU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ru-RU" altLang="ru-RU" dirty="0" smtClean="0"/>
          </a:p>
          <a:p>
            <a:r>
              <a:rPr lang="uk-UA" i="1" dirty="0" err="1" smtClean="0"/>
              <a:t>Imipenem</a:t>
            </a:r>
            <a:r>
              <a:rPr lang="uk-UA" i="1" dirty="0" smtClean="0"/>
              <a:t> </a:t>
            </a:r>
            <a:r>
              <a:rPr lang="uk-UA" dirty="0" err="1" smtClean="0"/>
              <a:t>has</a:t>
            </a:r>
            <a:r>
              <a:rPr lang="uk-UA" dirty="0" smtClean="0"/>
              <a:t> </a:t>
            </a:r>
            <a:r>
              <a:rPr lang="uk-UA" dirty="0" err="1" smtClean="0"/>
              <a:t>been</a:t>
            </a:r>
            <a:r>
              <a:rPr lang="uk-UA" dirty="0" smtClean="0"/>
              <a:t> </a:t>
            </a:r>
            <a:r>
              <a:rPr lang="uk-UA" dirty="0" err="1" smtClean="0"/>
              <a:t>used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clinical</a:t>
            </a:r>
            <a:r>
              <a:rPr lang="uk-UA" dirty="0" smtClean="0"/>
              <a:t> </a:t>
            </a:r>
            <a:r>
              <a:rPr lang="uk-UA" dirty="0" err="1" smtClean="0"/>
              <a:t>practice</a:t>
            </a:r>
            <a:r>
              <a:rPr lang="uk-UA" dirty="0" smtClean="0"/>
              <a:t> </a:t>
            </a:r>
            <a:r>
              <a:rPr lang="uk-UA" dirty="0" err="1" smtClean="0"/>
              <a:t>since</a:t>
            </a:r>
            <a:r>
              <a:rPr lang="uk-UA" dirty="0" smtClean="0"/>
              <a:t> 1980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was</a:t>
            </a:r>
            <a:r>
              <a:rPr lang="uk-UA" dirty="0" smtClean="0"/>
              <a:t> </a:t>
            </a:r>
            <a:r>
              <a:rPr lang="uk-UA" dirty="0" err="1" smtClean="0"/>
              <a:t>developed</a:t>
            </a:r>
            <a:r>
              <a:rPr lang="uk-UA" dirty="0" smtClean="0"/>
              <a:t> </a:t>
            </a:r>
            <a:r>
              <a:rPr lang="uk-UA" dirty="0" err="1" smtClean="0"/>
              <a:t>by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pharmaceutical</a:t>
            </a:r>
            <a:r>
              <a:rPr lang="uk-UA" dirty="0" smtClean="0"/>
              <a:t> </a:t>
            </a:r>
            <a:r>
              <a:rPr lang="uk-UA" dirty="0" err="1" smtClean="0"/>
              <a:t>company</a:t>
            </a:r>
            <a:r>
              <a:rPr lang="uk-UA" dirty="0" smtClean="0"/>
              <a:t> </a:t>
            </a:r>
            <a:r>
              <a:rPr lang="uk-UA" dirty="0" err="1" smtClean="0"/>
              <a:t>Merck</a:t>
            </a:r>
            <a:r>
              <a:rPr lang="uk-UA" dirty="0" smtClean="0"/>
              <a:t> </a:t>
            </a:r>
            <a:r>
              <a:rPr lang="uk-UA" dirty="0" err="1" smtClean="0"/>
              <a:t>Sharp</a:t>
            </a:r>
            <a:r>
              <a:rPr lang="uk-UA" dirty="0" smtClean="0"/>
              <a:t> &amp; </a:t>
            </a:r>
            <a:r>
              <a:rPr lang="uk-UA" dirty="0" err="1" smtClean="0"/>
              <a:t>Dohme</a:t>
            </a:r>
            <a:r>
              <a:rPr lang="uk-UA" dirty="0" smtClean="0"/>
              <a:t>, (MSD).</a:t>
            </a:r>
          </a:p>
          <a:p>
            <a:r>
              <a:rPr lang="uk-UA" b="1" dirty="0" err="1" smtClean="0"/>
              <a:t>Properties</a:t>
            </a:r>
            <a:r>
              <a:rPr lang="uk-UA" b="1" dirty="0" smtClean="0"/>
              <a:t>. </a:t>
            </a:r>
            <a:r>
              <a:rPr lang="uk-UA" dirty="0" err="1" smtClean="0"/>
              <a:t>Powder</a:t>
            </a:r>
            <a:r>
              <a:rPr lang="uk-UA" dirty="0" smtClean="0"/>
              <a:t> </a:t>
            </a:r>
            <a:r>
              <a:rPr lang="uk-UA" dirty="0" err="1" smtClean="0"/>
              <a:t>from</a:t>
            </a:r>
            <a:r>
              <a:rPr lang="uk-UA" dirty="0" smtClean="0"/>
              <a:t> </a:t>
            </a:r>
            <a:r>
              <a:rPr lang="uk-UA" dirty="0" err="1" smtClean="0"/>
              <a:t>white</a:t>
            </a:r>
            <a:r>
              <a:rPr lang="uk-UA" dirty="0" smtClean="0"/>
              <a:t> </a:t>
            </a:r>
            <a:r>
              <a:rPr lang="uk-UA" dirty="0" err="1" smtClean="0"/>
              <a:t>or</a:t>
            </a:r>
            <a:r>
              <a:rPr lang="uk-UA" dirty="0" smtClean="0"/>
              <a:t> </a:t>
            </a:r>
            <a:r>
              <a:rPr lang="uk-UA" dirty="0" err="1" smtClean="0"/>
              <a:t>almost</a:t>
            </a:r>
            <a:r>
              <a:rPr lang="uk-UA" dirty="0" smtClean="0"/>
              <a:t> </a:t>
            </a:r>
            <a:r>
              <a:rPr lang="uk-UA" dirty="0" err="1" smtClean="0"/>
              <a:t>white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light</a:t>
            </a:r>
            <a:r>
              <a:rPr lang="uk-UA" dirty="0" smtClean="0"/>
              <a:t> </a:t>
            </a:r>
            <a:r>
              <a:rPr lang="uk-UA" dirty="0" err="1" smtClean="0"/>
              <a:t>yellow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Application</a:t>
            </a:r>
            <a:r>
              <a:rPr lang="uk-UA" b="1" dirty="0" smtClean="0"/>
              <a:t>. </a:t>
            </a:r>
            <a:r>
              <a:rPr lang="uk-UA" dirty="0" err="1" smtClean="0"/>
              <a:t>Indicated</a:t>
            </a:r>
            <a:r>
              <a:rPr lang="uk-UA" dirty="0" smtClean="0"/>
              <a:t> </a:t>
            </a:r>
            <a:r>
              <a:rPr lang="uk-UA" dirty="0" err="1" smtClean="0"/>
              <a:t>for</a:t>
            </a:r>
            <a:r>
              <a:rPr lang="uk-UA" dirty="0" smtClean="0"/>
              <a:t> </a:t>
            </a:r>
            <a:r>
              <a:rPr lang="uk-UA" dirty="0" err="1" smtClean="0"/>
              <a:t>severe</a:t>
            </a:r>
            <a:r>
              <a:rPr lang="uk-UA" dirty="0" smtClean="0"/>
              <a:t>, multidrug-resistant </a:t>
            </a:r>
            <a:r>
              <a:rPr lang="uk-UA" dirty="0" err="1" smtClean="0"/>
              <a:t>infections</a:t>
            </a:r>
            <a:r>
              <a:rPr lang="uk-UA" dirty="0" smtClean="0"/>
              <a:t> (</a:t>
            </a:r>
            <a:r>
              <a:rPr lang="uk-UA" dirty="0" err="1" smtClean="0"/>
              <a:t>mostly</a:t>
            </a:r>
            <a:r>
              <a:rPr lang="uk-UA" dirty="0" smtClean="0"/>
              <a:t> </a:t>
            </a:r>
            <a:r>
              <a:rPr lang="uk-UA" dirty="0" err="1" smtClean="0"/>
              <a:t>nosocomial</a:t>
            </a:r>
            <a:r>
              <a:rPr lang="uk-UA" dirty="0" smtClean="0"/>
              <a:t>)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mixed</a:t>
            </a:r>
            <a:r>
              <a:rPr lang="uk-UA" dirty="0" smtClean="0"/>
              <a:t> </a:t>
            </a:r>
            <a:r>
              <a:rPr lang="uk-UA" dirty="0" err="1" smtClean="0"/>
              <a:t>infections</a:t>
            </a:r>
            <a:r>
              <a:rPr lang="uk-UA" dirty="0" smtClean="0"/>
              <a:t>;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cases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primary</a:t>
            </a:r>
            <a:r>
              <a:rPr lang="uk-UA" dirty="0" smtClean="0"/>
              <a:t> </a:t>
            </a:r>
            <a:r>
              <a:rPr lang="uk-UA" dirty="0" err="1" smtClean="0"/>
              <a:t>therapy</a:t>
            </a:r>
            <a:r>
              <a:rPr lang="uk-UA" dirty="0" smtClean="0"/>
              <a:t> </a:t>
            </a:r>
            <a:r>
              <a:rPr lang="uk-UA" dirty="0" err="1" smtClean="0"/>
              <a:t>preceding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identification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pathogen</a:t>
            </a:r>
            <a:r>
              <a:rPr lang="uk-UA" dirty="0" smtClean="0"/>
              <a:t>; </a:t>
            </a:r>
            <a:r>
              <a:rPr lang="uk-UA" dirty="0" err="1" smtClean="0"/>
              <a:t>bone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joint</a:t>
            </a:r>
            <a:r>
              <a:rPr lang="uk-UA" dirty="0" smtClean="0"/>
              <a:t> </a:t>
            </a:r>
            <a:r>
              <a:rPr lang="uk-UA" dirty="0" err="1" smtClean="0"/>
              <a:t>infections</a:t>
            </a:r>
            <a:r>
              <a:rPr lang="uk-UA" dirty="0" smtClean="0"/>
              <a:t>; </a:t>
            </a:r>
            <a:r>
              <a:rPr lang="uk-UA" dirty="0" err="1" smtClean="0"/>
              <a:t>abdominal</a:t>
            </a:r>
            <a:r>
              <a:rPr lang="uk-UA" dirty="0" smtClean="0"/>
              <a:t> </a:t>
            </a:r>
            <a:r>
              <a:rPr lang="uk-UA" dirty="0" err="1" smtClean="0"/>
              <a:t>infections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gynecological</a:t>
            </a:r>
            <a:r>
              <a:rPr lang="uk-UA" dirty="0" smtClean="0"/>
              <a:t> </a:t>
            </a:r>
            <a:r>
              <a:rPr lang="uk-UA" dirty="0" err="1" smtClean="0"/>
              <a:t>infections</a:t>
            </a:r>
            <a:r>
              <a:rPr lang="uk-UA" dirty="0" smtClean="0"/>
              <a:t>,</a:t>
            </a:r>
          </a:p>
          <a:p>
            <a:r>
              <a:rPr lang="uk-UA" dirty="0" err="1" smtClean="0"/>
              <a:t>sepsis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septic</a:t>
            </a:r>
            <a:r>
              <a:rPr lang="uk-UA" dirty="0" smtClean="0"/>
              <a:t> </a:t>
            </a:r>
            <a:r>
              <a:rPr lang="uk-UA" dirty="0" err="1" smtClean="0"/>
              <a:t>endocarditis</a:t>
            </a:r>
            <a:r>
              <a:rPr lang="uk-UA" dirty="0" smtClean="0"/>
              <a:t>, </a:t>
            </a:r>
            <a:r>
              <a:rPr lang="uk-UA" dirty="0" err="1" smtClean="0"/>
              <a:t>complicated</a:t>
            </a:r>
            <a:r>
              <a:rPr lang="uk-UA" dirty="0" smtClean="0"/>
              <a:t> </a:t>
            </a:r>
            <a:r>
              <a:rPr lang="uk-UA" dirty="0" err="1" smtClean="0"/>
              <a:t>infections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genitourinary</a:t>
            </a:r>
            <a:r>
              <a:rPr lang="uk-UA" dirty="0" smtClean="0"/>
              <a:t> </a:t>
            </a:r>
            <a:r>
              <a:rPr lang="uk-UA" dirty="0" err="1" smtClean="0"/>
              <a:t>system</a:t>
            </a:r>
            <a:r>
              <a:rPr lang="uk-UA" dirty="0" smtClean="0"/>
              <a:t>, </a:t>
            </a:r>
            <a:r>
              <a:rPr lang="uk-UA" dirty="0" err="1" smtClean="0"/>
              <a:t>infections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skin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soft</a:t>
            </a:r>
            <a:r>
              <a:rPr lang="uk-UA" dirty="0" smtClean="0"/>
              <a:t> </a:t>
            </a:r>
            <a:r>
              <a:rPr lang="uk-UA" dirty="0" err="1" smtClean="0"/>
              <a:t>tissues</a:t>
            </a:r>
            <a:r>
              <a:rPr lang="uk-UA" dirty="0" smtClean="0"/>
              <a:t>, </a:t>
            </a:r>
            <a:r>
              <a:rPr lang="uk-UA" dirty="0" err="1" smtClean="0"/>
              <a:t>infections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lower</a:t>
            </a:r>
            <a:r>
              <a:rPr lang="uk-UA" dirty="0" smtClean="0"/>
              <a:t> </a:t>
            </a:r>
            <a:r>
              <a:rPr lang="uk-UA" dirty="0" err="1" smtClean="0"/>
              <a:t>respiratory</a:t>
            </a:r>
            <a:r>
              <a:rPr lang="uk-UA" dirty="0" smtClean="0"/>
              <a:t> </a:t>
            </a:r>
            <a:r>
              <a:rPr lang="uk-UA" dirty="0" err="1" smtClean="0"/>
              <a:t>tract</a:t>
            </a:r>
            <a:r>
              <a:rPr lang="uk-UA" dirty="0" smtClean="0"/>
              <a:t>.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ru-RU" altLang="ru-RU" dirty="0" smtClean="0"/>
          </a:p>
        </p:txBody>
      </p:sp>
      <p:pic>
        <p:nvPicPr>
          <p:cNvPr id="3" name="image180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52815" y="604348"/>
            <a:ext cx="2989089" cy="152143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Объект 2"/>
          <p:cNvSpPr>
            <a:spLocks noGrp="1"/>
          </p:cNvSpPr>
          <p:nvPr>
            <p:ph idx="1"/>
          </p:nvPr>
        </p:nvSpPr>
        <p:spPr>
          <a:xfrm>
            <a:off x="182879" y="531813"/>
            <a:ext cx="11573691" cy="5645150"/>
          </a:xfrm>
        </p:spPr>
        <p:txBody>
          <a:bodyPr/>
          <a:lstStyle/>
          <a:p>
            <a:r>
              <a:rPr lang="uk-UA" b="1" dirty="0" err="1" smtClean="0"/>
              <a:t>Aminoglycosides</a:t>
            </a:r>
            <a:r>
              <a:rPr lang="uk-UA" b="1" dirty="0" smtClean="0"/>
              <a:t> </a:t>
            </a:r>
            <a:r>
              <a:rPr lang="uk-UA" b="1" dirty="0" err="1" smtClean="0"/>
              <a:t>antibiotics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i="1" dirty="0" err="1" smtClean="0"/>
              <a:t>Aminoglycosides</a:t>
            </a:r>
            <a:r>
              <a:rPr lang="uk-UA" i="1" dirty="0" smtClean="0"/>
              <a:t>	</a:t>
            </a:r>
            <a:r>
              <a:rPr lang="uk-UA" dirty="0" smtClean="0"/>
              <a:t>- a </a:t>
            </a:r>
            <a:r>
              <a:rPr lang="uk-UA" dirty="0" err="1" smtClean="0"/>
              <a:t>group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natural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semi-</a:t>
            </a:r>
            <a:r>
              <a:rPr lang="uk-UA" dirty="0" err="1" smtClean="0"/>
              <a:t>synthetic</a:t>
            </a:r>
            <a:r>
              <a:rPr lang="uk-UA" dirty="0" smtClean="0"/>
              <a:t> </a:t>
            </a:r>
            <a:r>
              <a:rPr lang="uk-UA" dirty="0" err="1" smtClean="0"/>
              <a:t>antibiotics</a:t>
            </a:r>
            <a:r>
              <a:rPr lang="uk-UA" dirty="0" smtClean="0"/>
              <a:t>,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molecule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which</a:t>
            </a:r>
            <a:r>
              <a:rPr lang="uk-UA" dirty="0" smtClean="0"/>
              <a:t> </a:t>
            </a:r>
            <a:r>
              <a:rPr lang="uk-UA" dirty="0" err="1" smtClean="0"/>
              <a:t>includes</a:t>
            </a:r>
            <a:r>
              <a:rPr lang="uk-UA" dirty="0" smtClean="0"/>
              <a:t> </a:t>
            </a:r>
            <a:r>
              <a:rPr lang="uk-UA" dirty="0" err="1" smtClean="0"/>
              <a:t>aminosaccharides</a:t>
            </a:r>
            <a:r>
              <a:rPr lang="uk-UA" dirty="0" smtClean="0"/>
              <a:t>, </a:t>
            </a:r>
            <a:r>
              <a:rPr lang="uk-UA" dirty="0" err="1" smtClean="0"/>
              <a:t>which</a:t>
            </a:r>
            <a:r>
              <a:rPr lang="uk-UA" dirty="0" smtClean="0"/>
              <a:t> </a:t>
            </a:r>
            <a:r>
              <a:rPr lang="uk-UA" dirty="0" err="1" smtClean="0"/>
              <a:t>are</a:t>
            </a:r>
            <a:r>
              <a:rPr lang="uk-UA" dirty="0" smtClean="0"/>
              <a:t> </a:t>
            </a:r>
            <a:r>
              <a:rPr lang="uk-UA" dirty="0" err="1" smtClean="0"/>
              <a:t>connected</a:t>
            </a:r>
            <a:r>
              <a:rPr lang="uk-UA" dirty="0" smtClean="0"/>
              <a:t> </a:t>
            </a:r>
            <a:r>
              <a:rPr lang="uk-UA" dirty="0" err="1" smtClean="0"/>
              <a:t>by</a:t>
            </a:r>
            <a:r>
              <a:rPr lang="uk-UA" dirty="0" smtClean="0"/>
              <a:t> a </a:t>
            </a:r>
            <a:r>
              <a:rPr lang="uk-UA" dirty="0" err="1" smtClean="0"/>
              <a:t>glycosidic</a:t>
            </a:r>
            <a:r>
              <a:rPr lang="uk-UA" dirty="0" smtClean="0"/>
              <a:t> </a:t>
            </a:r>
            <a:r>
              <a:rPr lang="uk-UA" dirty="0" err="1" smtClean="0"/>
              <a:t>bond</a:t>
            </a:r>
            <a:r>
              <a:rPr lang="uk-UA" dirty="0" smtClean="0"/>
              <a:t> </a:t>
            </a:r>
            <a:r>
              <a:rPr lang="uk-UA" dirty="0" err="1" smtClean="0"/>
              <a:t>with</a:t>
            </a:r>
            <a:r>
              <a:rPr lang="uk-UA" dirty="0" smtClean="0"/>
              <a:t> </a:t>
            </a:r>
            <a:r>
              <a:rPr lang="uk-UA" dirty="0" err="1" smtClean="0"/>
              <a:t>an</a:t>
            </a:r>
            <a:r>
              <a:rPr lang="uk-UA" dirty="0" smtClean="0"/>
              <a:t> </a:t>
            </a:r>
            <a:r>
              <a:rPr lang="uk-UA" dirty="0" err="1" smtClean="0"/>
              <a:t>aglycone</a:t>
            </a:r>
            <a:r>
              <a:rPr lang="uk-UA" dirty="0" smtClean="0"/>
              <a:t> </a:t>
            </a:r>
            <a:r>
              <a:rPr lang="uk-UA" dirty="0" err="1" smtClean="0"/>
              <a:t>fragment</a:t>
            </a:r>
            <a:r>
              <a:rPr lang="uk-UA" dirty="0" smtClean="0"/>
              <a:t> - </a:t>
            </a:r>
            <a:r>
              <a:rPr lang="uk-UA" dirty="0" err="1" smtClean="0"/>
              <a:t>hexose</a:t>
            </a:r>
            <a:r>
              <a:rPr lang="uk-UA" dirty="0" smtClean="0"/>
              <a:t>.</a:t>
            </a:r>
          </a:p>
          <a:p>
            <a:pPr>
              <a:buNone/>
            </a:pPr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endParaRPr lang="uk-UA" b="1" dirty="0" smtClean="0"/>
          </a:p>
          <a:p>
            <a:endParaRPr lang="uk-UA" b="1" dirty="0" smtClean="0"/>
          </a:p>
          <a:p>
            <a:r>
              <a:rPr lang="uk-UA" b="1" dirty="0" err="1" smtClean="0"/>
              <a:t>Mechanism</a:t>
            </a:r>
            <a:r>
              <a:rPr lang="uk-UA" b="1" dirty="0" smtClean="0"/>
              <a:t> </a:t>
            </a:r>
            <a:r>
              <a:rPr lang="uk-UA" b="1" dirty="0" err="1" smtClean="0"/>
              <a:t>of</a:t>
            </a:r>
            <a:r>
              <a:rPr lang="uk-UA" b="1" dirty="0" smtClean="0"/>
              <a:t> </a:t>
            </a:r>
            <a:r>
              <a:rPr lang="uk-UA" b="1" dirty="0" err="1" smtClean="0"/>
              <a:t>action</a:t>
            </a:r>
            <a:r>
              <a:rPr lang="uk-UA" b="1" dirty="0" smtClean="0"/>
              <a:t>. </a:t>
            </a:r>
            <a:r>
              <a:rPr lang="uk-UA" dirty="0" err="1" smtClean="0"/>
              <a:t>Penetrating</a:t>
            </a:r>
            <a:r>
              <a:rPr lang="uk-UA" dirty="0" smtClean="0"/>
              <a:t> </a:t>
            </a:r>
            <a:r>
              <a:rPr lang="uk-UA" dirty="0" err="1" smtClean="0"/>
              <a:t>into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cells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microorganisms</a:t>
            </a:r>
            <a:r>
              <a:rPr lang="uk-UA" dirty="0" smtClean="0"/>
              <a:t>, </a:t>
            </a:r>
            <a:r>
              <a:rPr lang="uk-UA" dirty="0" err="1" smtClean="0"/>
              <a:t>aminoglycosides</a:t>
            </a:r>
            <a:r>
              <a:rPr lang="uk-UA" dirty="0" smtClean="0"/>
              <a:t> </a:t>
            </a:r>
            <a:r>
              <a:rPr lang="uk-UA" dirty="0" err="1" smtClean="0"/>
              <a:t>disrupt</a:t>
            </a:r>
            <a:r>
              <a:rPr lang="uk-UA" dirty="0" smtClean="0"/>
              <a:t> </a:t>
            </a:r>
            <a:r>
              <a:rPr lang="uk-UA" dirty="0" err="1" smtClean="0"/>
              <a:t>protein</a:t>
            </a:r>
            <a:r>
              <a:rPr lang="uk-UA" dirty="0" smtClean="0"/>
              <a:t> </a:t>
            </a:r>
            <a:r>
              <a:rPr lang="uk-UA" dirty="0" err="1" smtClean="0"/>
              <a:t>synthesis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two</a:t>
            </a:r>
            <a:r>
              <a:rPr lang="uk-UA" dirty="0" smtClean="0"/>
              <a:t> </a:t>
            </a:r>
            <a:r>
              <a:rPr lang="uk-UA" dirty="0" err="1" smtClean="0"/>
              <a:t>ways</a:t>
            </a:r>
            <a:r>
              <a:rPr lang="uk-UA" dirty="0" smtClean="0"/>
              <a:t> - </a:t>
            </a:r>
            <a:r>
              <a:rPr lang="uk-UA" dirty="0" err="1" smtClean="0"/>
              <a:t>disrupt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initiation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synthesis</a:t>
            </a:r>
            <a:r>
              <a:rPr lang="uk-UA" dirty="0" smtClean="0"/>
              <a:t> </a:t>
            </a:r>
            <a:r>
              <a:rPr lang="uk-UA" dirty="0" err="1" smtClean="0"/>
              <a:t>by</a:t>
            </a:r>
            <a:r>
              <a:rPr lang="uk-UA" dirty="0" smtClean="0"/>
              <a:t> </a:t>
            </a:r>
            <a:r>
              <a:rPr lang="uk-UA" dirty="0" err="1" smtClean="0"/>
              <a:t>binding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30S </a:t>
            </a:r>
            <a:r>
              <a:rPr lang="uk-UA" dirty="0" err="1" smtClean="0"/>
              <a:t>subunit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ribosome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disrupt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process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reading</a:t>
            </a:r>
            <a:r>
              <a:rPr lang="uk-UA" dirty="0" smtClean="0"/>
              <a:t> </a:t>
            </a:r>
            <a:r>
              <a:rPr lang="uk-UA" dirty="0" err="1" smtClean="0"/>
              <a:t>information</a:t>
            </a:r>
            <a:r>
              <a:rPr lang="uk-UA" dirty="0" smtClean="0"/>
              <a:t> </a:t>
            </a:r>
            <a:r>
              <a:rPr lang="uk-UA" dirty="0" err="1" smtClean="0"/>
              <a:t>from</a:t>
            </a:r>
            <a:r>
              <a:rPr lang="uk-UA" dirty="0" smtClean="0"/>
              <a:t> RNA, </a:t>
            </a:r>
            <a:r>
              <a:rPr lang="uk-UA" dirty="0" err="1" smtClean="0"/>
              <a:t>leading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premature</a:t>
            </a:r>
            <a:r>
              <a:rPr lang="uk-UA" dirty="0" smtClean="0"/>
              <a:t> </a:t>
            </a:r>
            <a:r>
              <a:rPr lang="uk-UA" dirty="0" err="1" smtClean="0"/>
              <a:t>termination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translation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premature</a:t>
            </a:r>
            <a:r>
              <a:rPr lang="uk-UA" dirty="0" smtClean="0"/>
              <a:t> </a:t>
            </a:r>
            <a:r>
              <a:rPr lang="uk-UA" dirty="0" err="1" smtClean="0"/>
              <a:t>detachment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ribosomal</a:t>
            </a:r>
            <a:r>
              <a:rPr lang="uk-UA" dirty="0" smtClean="0"/>
              <a:t> </a:t>
            </a:r>
            <a:r>
              <a:rPr lang="uk-UA" dirty="0" err="1" smtClean="0"/>
              <a:t>complex</a:t>
            </a:r>
            <a:r>
              <a:rPr lang="uk-UA" dirty="0" smtClean="0"/>
              <a:t>. </a:t>
            </a:r>
            <a:r>
              <a:rPr lang="uk-UA" dirty="0" err="1" smtClean="0"/>
              <a:t>synthesized</a:t>
            </a:r>
            <a:r>
              <a:rPr lang="uk-UA" dirty="0" smtClean="0"/>
              <a:t> </a:t>
            </a:r>
            <a:r>
              <a:rPr lang="uk-UA" dirty="0" err="1" smtClean="0"/>
              <a:t>protein</a:t>
            </a:r>
            <a:r>
              <a:rPr lang="uk-UA" dirty="0" smtClean="0"/>
              <a:t>.</a:t>
            </a:r>
          </a:p>
          <a:p>
            <a:pPr>
              <a:buNone/>
            </a:pPr>
            <a:endParaRPr lang="uk-UA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ru-RU" altLang="ru-RU" dirty="0" smtClean="0"/>
          </a:p>
        </p:txBody>
      </p:sp>
      <p:pic>
        <p:nvPicPr>
          <p:cNvPr id="3" name="image181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20924" y="2122714"/>
            <a:ext cx="1617649" cy="169817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Объект 2"/>
          <p:cNvSpPr>
            <a:spLocks noGrp="1"/>
          </p:cNvSpPr>
          <p:nvPr>
            <p:ph idx="1"/>
          </p:nvPr>
        </p:nvSpPr>
        <p:spPr>
          <a:xfrm>
            <a:off x="838200" y="531813"/>
            <a:ext cx="10515600" cy="5645150"/>
          </a:xfrm>
        </p:spPr>
        <p:txBody>
          <a:bodyPr/>
          <a:lstStyle/>
          <a:p>
            <a:r>
              <a:rPr lang="uk-UA" b="1" dirty="0" err="1" smtClean="0"/>
              <a:t>Streptomycin</a:t>
            </a:r>
            <a:r>
              <a:rPr lang="uk-UA" b="1" dirty="0" smtClean="0"/>
              <a:t> </a:t>
            </a:r>
            <a:r>
              <a:rPr lang="uk-UA" b="1" dirty="0" err="1" smtClean="0"/>
              <a:t>sulfate</a:t>
            </a:r>
            <a:endParaRPr lang="uk-UA" b="1" dirty="0" smtClean="0"/>
          </a:p>
          <a:p>
            <a:endParaRPr lang="uk-UA" b="1" dirty="0" smtClean="0"/>
          </a:p>
          <a:p>
            <a:endParaRPr lang="uk-UA" b="1" dirty="0" smtClean="0"/>
          </a:p>
          <a:p>
            <a:endParaRPr lang="uk-UA" b="1" dirty="0" smtClean="0"/>
          </a:p>
          <a:p>
            <a:pPr>
              <a:buNone/>
            </a:pPr>
            <a:endParaRPr lang="uk-UA" b="1" dirty="0" smtClean="0"/>
          </a:p>
          <a:p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discoverer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streptomycin</a:t>
            </a:r>
            <a:r>
              <a:rPr lang="uk-UA" dirty="0" smtClean="0"/>
              <a:t> (1944) - </a:t>
            </a:r>
            <a:r>
              <a:rPr lang="uk-UA" dirty="0" err="1" smtClean="0"/>
              <a:t>Zelman</a:t>
            </a:r>
            <a:r>
              <a:rPr lang="uk-UA" dirty="0" smtClean="0"/>
              <a:t> </a:t>
            </a:r>
            <a:r>
              <a:rPr lang="uk-UA" dirty="0" err="1" smtClean="0"/>
              <a:t>Abraham</a:t>
            </a:r>
            <a:r>
              <a:rPr lang="uk-UA" dirty="0" smtClean="0"/>
              <a:t> </a:t>
            </a:r>
            <a:r>
              <a:rPr lang="uk-UA" dirty="0" err="1" smtClean="0"/>
              <a:t>Waxman</a:t>
            </a:r>
            <a:r>
              <a:rPr lang="uk-UA" dirty="0" smtClean="0"/>
              <a:t> (1888 - 1973), </a:t>
            </a:r>
            <a:r>
              <a:rPr lang="uk-UA" dirty="0" err="1" smtClean="0"/>
              <a:t>Nobel</a:t>
            </a:r>
            <a:r>
              <a:rPr lang="uk-UA" dirty="0" smtClean="0"/>
              <a:t> </a:t>
            </a:r>
            <a:r>
              <a:rPr lang="uk-UA" dirty="0" err="1" smtClean="0"/>
              <a:t>Laureate</a:t>
            </a:r>
            <a:r>
              <a:rPr lang="uk-UA" dirty="0" smtClean="0"/>
              <a:t> (1952).</a:t>
            </a:r>
          </a:p>
          <a:p>
            <a:r>
              <a:rPr lang="uk-UA" b="1" dirty="0" err="1" smtClean="0"/>
              <a:t>Properties</a:t>
            </a:r>
            <a:r>
              <a:rPr lang="uk-UA" b="1" dirty="0" smtClean="0"/>
              <a:t>. </a:t>
            </a:r>
            <a:r>
              <a:rPr lang="uk-UA" dirty="0" err="1" smtClean="0"/>
              <a:t>White</a:t>
            </a:r>
            <a:r>
              <a:rPr lang="uk-UA" dirty="0" smtClean="0"/>
              <a:t> (</a:t>
            </a:r>
            <a:r>
              <a:rPr lang="uk-UA" dirty="0" err="1" smtClean="0"/>
              <a:t>almost</a:t>
            </a:r>
            <a:r>
              <a:rPr lang="uk-UA" dirty="0" smtClean="0"/>
              <a:t> </a:t>
            </a:r>
            <a:r>
              <a:rPr lang="uk-UA" dirty="0" err="1" smtClean="0"/>
              <a:t>white</a:t>
            </a:r>
            <a:r>
              <a:rPr lang="uk-UA" dirty="0" smtClean="0"/>
              <a:t>) </a:t>
            </a:r>
            <a:r>
              <a:rPr lang="uk-UA" dirty="0" err="1" smtClean="0"/>
              <a:t>powder</a:t>
            </a:r>
            <a:r>
              <a:rPr lang="uk-UA" dirty="0" smtClean="0"/>
              <a:t>. </a:t>
            </a:r>
            <a:r>
              <a:rPr lang="uk-UA" dirty="0" err="1" smtClean="0"/>
              <a:t>Hygroscopic</a:t>
            </a:r>
            <a:r>
              <a:rPr lang="uk-UA" dirty="0" smtClean="0"/>
              <a:t>, </a:t>
            </a:r>
            <a:r>
              <a:rPr lang="uk-UA" dirty="0" err="1" smtClean="0"/>
              <a:t>very</a:t>
            </a:r>
            <a:r>
              <a:rPr lang="uk-UA" dirty="0" smtClean="0"/>
              <a:t> </a:t>
            </a:r>
            <a:r>
              <a:rPr lang="uk-UA" dirty="0" err="1" smtClean="0"/>
              <a:t>soluble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water</a:t>
            </a:r>
            <a:r>
              <a:rPr lang="uk-UA" dirty="0" smtClean="0"/>
              <a:t>, </a:t>
            </a:r>
            <a:r>
              <a:rPr lang="uk-UA" dirty="0" err="1" smtClean="0"/>
              <a:t>practically</a:t>
            </a:r>
            <a:r>
              <a:rPr lang="uk-UA" dirty="0" smtClean="0"/>
              <a:t> </a:t>
            </a:r>
            <a:r>
              <a:rPr lang="uk-UA" dirty="0" err="1" smtClean="0"/>
              <a:t>insoluble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ethanol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ether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Identification</a:t>
            </a:r>
            <a:r>
              <a:rPr lang="uk-UA" b="1" dirty="0" smtClean="0"/>
              <a:t>.</a:t>
            </a:r>
          </a:p>
          <a:p>
            <a:pPr lvl="0"/>
            <a:r>
              <a:rPr lang="uk-UA" dirty="0" smtClean="0"/>
              <a:t>TLC.</a:t>
            </a:r>
          </a:p>
          <a:p>
            <a:pPr lvl="0"/>
            <a:r>
              <a:rPr lang="uk-UA" dirty="0" err="1" smtClean="0"/>
              <a:t>Maltol</a:t>
            </a:r>
            <a:r>
              <a:rPr lang="uk-UA" dirty="0" smtClean="0"/>
              <a:t> </a:t>
            </a:r>
            <a:r>
              <a:rPr lang="uk-UA" dirty="0" err="1" smtClean="0"/>
              <a:t>test</a:t>
            </a:r>
            <a:r>
              <a:rPr lang="uk-UA" dirty="0" smtClean="0"/>
              <a:t>: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an</a:t>
            </a:r>
            <a:r>
              <a:rPr lang="uk-UA" dirty="0" smtClean="0"/>
              <a:t> </a:t>
            </a:r>
            <a:r>
              <a:rPr lang="uk-UA" dirty="0" err="1" smtClean="0"/>
              <a:t>alkaline</a:t>
            </a:r>
            <a:r>
              <a:rPr lang="uk-UA" dirty="0" smtClean="0"/>
              <a:t> </a:t>
            </a:r>
            <a:r>
              <a:rPr lang="uk-UA" dirty="0" err="1" smtClean="0"/>
              <a:t>medium</a:t>
            </a:r>
            <a:r>
              <a:rPr lang="uk-UA" dirty="0" smtClean="0"/>
              <a:t> C.  </a:t>
            </a:r>
            <a:r>
              <a:rPr lang="uk-UA" dirty="0" err="1" smtClean="0"/>
              <a:t>maltol</a:t>
            </a:r>
            <a:r>
              <a:rPr lang="uk-UA" dirty="0" smtClean="0"/>
              <a:t>; + FeCl3 -	</a:t>
            </a:r>
            <a:r>
              <a:rPr lang="uk-UA" dirty="0" err="1" smtClean="0"/>
              <a:t>purplecolor</a:t>
            </a:r>
            <a:r>
              <a:rPr lang="uk-UA" dirty="0" smtClean="0"/>
              <a:t>:</a:t>
            </a:r>
          </a:p>
          <a:p>
            <a:endParaRPr lang="uk-UA" b="1" dirty="0" smtClean="0"/>
          </a:p>
          <a:p>
            <a:pPr>
              <a:buNone/>
            </a:pPr>
            <a:endParaRPr lang="uk-UA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ru-RU" altLang="ru-RU" dirty="0" smtClean="0"/>
          </a:p>
        </p:txBody>
      </p:sp>
      <p:pic>
        <p:nvPicPr>
          <p:cNvPr id="3" name="image182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3260" y="481404"/>
            <a:ext cx="2820040" cy="268172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Объект 2"/>
          <p:cNvSpPr>
            <a:spLocks noGrp="1"/>
          </p:cNvSpPr>
          <p:nvPr>
            <p:ph idx="1"/>
          </p:nvPr>
        </p:nvSpPr>
        <p:spPr>
          <a:xfrm>
            <a:off x="838200" y="531813"/>
            <a:ext cx="10515600" cy="5645150"/>
          </a:xfrm>
        </p:spPr>
        <p:txBody>
          <a:bodyPr/>
          <a:lstStyle/>
          <a:p>
            <a:pPr lvl="0"/>
            <a:r>
              <a:rPr lang="uk-UA" sz="2000" dirty="0" err="1" smtClean="0"/>
              <a:t>Reaction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sulfates</a:t>
            </a:r>
            <a:r>
              <a:rPr lang="uk-UA" sz="2000" dirty="0" smtClean="0"/>
              <a:t>:</a:t>
            </a:r>
            <a:endParaRPr lang="uk-UA" sz="2000" dirty="0" smtClean="0"/>
          </a:p>
          <a:p>
            <a:r>
              <a:rPr lang="uk-UA" sz="2000" dirty="0" smtClean="0"/>
              <a:t>SO42–+ Ba2 + =</a:t>
            </a:r>
            <a:r>
              <a:rPr lang="uk-UA" sz="2000" dirty="0" smtClean="0"/>
              <a:t> BaSO4</a:t>
            </a:r>
            <a:endParaRPr lang="uk-UA" sz="2000" dirty="0" smtClean="0"/>
          </a:p>
          <a:p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</a:t>
            </a:r>
          </a:p>
          <a:p>
            <a:pPr lvl="0"/>
            <a:r>
              <a:rPr lang="uk-UA" sz="2000" dirty="0" err="1" smtClean="0"/>
              <a:t>Microbiological</a:t>
            </a:r>
            <a:r>
              <a:rPr lang="uk-UA" sz="2000" dirty="0" smtClean="0"/>
              <a:t> </a:t>
            </a:r>
            <a:r>
              <a:rPr lang="uk-UA" sz="2000" dirty="0" err="1" smtClean="0"/>
              <a:t>method</a:t>
            </a:r>
            <a:r>
              <a:rPr lang="uk-UA" sz="2000" dirty="0" smtClean="0"/>
              <a:t> (HFC).</a:t>
            </a:r>
          </a:p>
          <a:p>
            <a:pPr lvl="0"/>
            <a:r>
              <a:rPr lang="uk-UA" sz="2000" dirty="0" err="1" smtClean="0"/>
              <a:t>Photocolorimetry</a:t>
            </a:r>
            <a:r>
              <a:rPr lang="uk-UA" sz="2000" dirty="0" smtClean="0"/>
              <a:t>, </a:t>
            </a:r>
            <a:r>
              <a:rPr lang="uk-UA" sz="2000" dirty="0" err="1" smtClean="0"/>
              <a:t>which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based</a:t>
            </a:r>
            <a:r>
              <a:rPr lang="uk-UA" sz="2000" dirty="0" smtClean="0"/>
              <a:t> </a:t>
            </a:r>
            <a:r>
              <a:rPr lang="uk-UA" sz="2000" dirty="0" err="1" smtClean="0"/>
              <a:t>on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use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maltol</a:t>
            </a:r>
            <a:r>
              <a:rPr lang="uk-UA" sz="2000" dirty="0" smtClean="0"/>
              <a:t> </a:t>
            </a:r>
            <a:r>
              <a:rPr lang="uk-UA" sz="2000" dirty="0" err="1" smtClean="0"/>
              <a:t>sample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Storage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a </a:t>
            </a:r>
            <a:r>
              <a:rPr lang="uk-UA" sz="2000" dirty="0" err="1" smtClean="0"/>
              <a:t>dry</a:t>
            </a:r>
            <a:r>
              <a:rPr lang="uk-UA" sz="2000" dirty="0" smtClean="0"/>
              <a:t> </a:t>
            </a:r>
            <a:r>
              <a:rPr lang="uk-UA" sz="2000" dirty="0" err="1" smtClean="0"/>
              <a:t>place</a:t>
            </a:r>
            <a:r>
              <a:rPr lang="uk-UA" sz="2000" dirty="0" smtClean="0"/>
              <a:t>, </a:t>
            </a:r>
            <a:r>
              <a:rPr lang="uk-UA" sz="2000" dirty="0" err="1" smtClean="0"/>
              <a:t>taking</a:t>
            </a:r>
            <a:r>
              <a:rPr lang="uk-UA" sz="2000" dirty="0" smtClean="0"/>
              <a:t> </a:t>
            </a:r>
            <a:r>
              <a:rPr lang="uk-UA" sz="2000" dirty="0" err="1" smtClean="0"/>
              <a:t>into</a:t>
            </a:r>
            <a:r>
              <a:rPr lang="uk-UA" sz="2000" dirty="0" smtClean="0"/>
              <a:t> </a:t>
            </a:r>
            <a:r>
              <a:rPr lang="uk-UA" sz="2000" dirty="0" err="1" smtClean="0"/>
              <a:t>account</a:t>
            </a:r>
            <a:r>
              <a:rPr lang="uk-UA" sz="2000" dirty="0" smtClean="0"/>
              <a:t> </a:t>
            </a:r>
            <a:r>
              <a:rPr lang="uk-UA" sz="2000" dirty="0" err="1" smtClean="0"/>
              <a:t>hygroscopicity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Application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treatment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tuberculosis</a:t>
            </a:r>
            <a:r>
              <a:rPr lang="uk-UA" sz="2000" dirty="0" smtClean="0"/>
              <a:t>, </a:t>
            </a:r>
            <a:r>
              <a:rPr lang="uk-UA" sz="2000" dirty="0" err="1" smtClean="0"/>
              <a:t>pneumonia</a:t>
            </a:r>
            <a:r>
              <a:rPr lang="uk-UA" sz="2000" dirty="0" smtClean="0"/>
              <a:t>, </a:t>
            </a:r>
            <a:r>
              <a:rPr lang="uk-UA" sz="2000" dirty="0" err="1" smtClean="0"/>
              <a:t>peritonitis</a:t>
            </a:r>
            <a:r>
              <a:rPr lang="uk-UA" sz="2000" dirty="0" smtClean="0"/>
              <a:t>, </a:t>
            </a:r>
            <a:r>
              <a:rPr lang="uk-UA" sz="2000" dirty="0" err="1" smtClean="0"/>
              <a:t>gonorrhea</a:t>
            </a:r>
            <a:r>
              <a:rPr lang="uk-UA" sz="2000" dirty="0" smtClean="0"/>
              <a:t>, </a:t>
            </a:r>
            <a:r>
              <a:rPr lang="uk-UA" sz="2000" dirty="0" err="1" smtClean="0"/>
              <a:t>brucellosis</a:t>
            </a:r>
            <a:r>
              <a:rPr lang="uk-UA" sz="2000" dirty="0" smtClean="0"/>
              <a:t>.</a:t>
            </a:r>
          </a:p>
          <a:p>
            <a:pPr>
              <a:buNone/>
            </a:pPr>
            <a:endParaRPr lang="uk-UA" dirty="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Объект 2"/>
          <p:cNvSpPr>
            <a:spLocks noGrp="1"/>
          </p:cNvSpPr>
          <p:nvPr>
            <p:ph idx="1"/>
          </p:nvPr>
        </p:nvSpPr>
        <p:spPr>
          <a:xfrm>
            <a:off x="838200" y="531813"/>
            <a:ext cx="10515600" cy="5645150"/>
          </a:xfrm>
        </p:spPr>
        <p:txBody>
          <a:bodyPr/>
          <a:lstStyle/>
          <a:p>
            <a:endParaRPr lang="uk-UA" sz="2000" b="1" dirty="0" smtClean="0"/>
          </a:p>
          <a:p>
            <a:endParaRPr lang="uk-UA" sz="2000" b="1" dirty="0" smtClean="0"/>
          </a:p>
          <a:p>
            <a:pPr>
              <a:buNone/>
            </a:pPr>
            <a:r>
              <a:rPr lang="uk-UA" sz="2000" b="1" dirty="0" err="1" smtClean="0"/>
              <a:t>Kanamycin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monosulfate</a:t>
            </a:r>
            <a:endParaRPr lang="uk-UA" sz="2000" b="1" dirty="0" smtClean="0"/>
          </a:p>
          <a:p>
            <a:endParaRPr lang="uk-UA" sz="2000" b="1" dirty="0" smtClean="0"/>
          </a:p>
          <a:p>
            <a:r>
              <a:rPr lang="uk-UA" sz="2000" b="1" dirty="0" err="1" smtClean="0"/>
              <a:t>Properties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Powders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white</a:t>
            </a:r>
            <a:r>
              <a:rPr lang="uk-UA" sz="2000" dirty="0" smtClean="0"/>
              <a:t> </a:t>
            </a:r>
            <a:r>
              <a:rPr lang="uk-UA" sz="2000" dirty="0" err="1" smtClean="0"/>
              <a:t>or</a:t>
            </a:r>
            <a:r>
              <a:rPr lang="uk-UA" sz="2000" dirty="0" smtClean="0"/>
              <a:t> </a:t>
            </a:r>
            <a:r>
              <a:rPr lang="uk-UA" sz="2000" dirty="0" err="1" smtClean="0"/>
              <a:t>almost</a:t>
            </a:r>
            <a:r>
              <a:rPr lang="uk-UA" sz="2000" dirty="0" smtClean="0"/>
              <a:t> </a:t>
            </a:r>
            <a:r>
              <a:rPr lang="uk-UA" sz="2000" dirty="0" err="1" smtClean="0"/>
              <a:t>white</a:t>
            </a:r>
            <a:r>
              <a:rPr lang="uk-UA" sz="2000" dirty="0" smtClean="0"/>
              <a:t> </a:t>
            </a:r>
            <a:r>
              <a:rPr lang="uk-UA" sz="2000" dirty="0" err="1" smtClean="0"/>
              <a:t>color</a:t>
            </a:r>
            <a:r>
              <a:rPr lang="uk-UA" sz="2000" dirty="0" smtClean="0"/>
              <a:t>, </a:t>
            </a:r>
            <a:r>
              <a:rPr lang="uk-UA" sz="2000" dirty="0" err="1" smtClean="0"/>
              <a:t>hygroscopic</a:t>
            </a:r>
            <a:r>
              <a:rPr lang="uk-UA" sz="2000" dirty="0" smtClean="0"/>
              <a:t>, </a:t>
            </a:r>
            <a:r>
              <a:rPr lang="uk-UA" sz="2000" dirty="0" err="1" smtClean="0"/>
              <a:t>soluble</a:t>
            </a:r>
            <a:r>
              <a:rPr lang="uk-UA" sz="2000" dirty="0" smtClean="0"/>
              <a:t> </a:t>
            </a:r>
            <a:r>
              <a:rPr lang="uk-UA" sz="2000" dirty="0" err="1" smtClean="0"/>
              <a:t>in</a:t>
            </a:r>
            <a:r>
              <a:rPr lang="uk-UA" sz="2000" dirty="0" smtClean="0"/>
              <a:t> </a:t>
            </a:r>
          </a:p>
          <a:p>
            <a:r>
              <a:rPr lang="uk-UA" sz="2000" b="1" dirty="0" err="1" smtClean="0"/>
              <a:t>Identification</a:t>
            </a:r>
            <a:r>
              <a:rPr lang="uk-UA" sz="2000" b="1" dirty="0" smtClean="0"/>
              <a:t>.</a:t>
            </a:r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dirty="0" smtClean="0"/>
              <a:t>TLC.</a:t>
            </a:r>
          </a:p>
          <a:p>
            <a:pPr lvl="0"/>
            <a:r>
              <a:rPr lang="uk-UA" sz="2000" dirty="0" err="1" smtClean="0"/>
              <a:t>Reaction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aliphatic</a:t>
            </a:r>
            <a:r>
              <a:rPr lang="uk-UA" sz="2000" dirty="0" smtClean="0"/>
              <a:t> </a:t>
            </a:r>
            <a:r>
              <a:rPr lang="uk-UA" sz="2000" dirty="0" err="1" smtClean="0"/>
              <a:t>amino</a:t>
            </a:r>
            <a:r>
              <a:rPr lang="uk-UA" sz="2000" dirty="0" smtClean="0"/>
              <a:t> </a:t>
            </a:r>
            <a:r>
              <a:rPr lang="uk-UA" sz="2000" dirty="0" err="1" smtClean="0"/>
              <a:t>group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kanamycin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ninhydrin</a:t>
            </a:r>
            <a:r>
              <a:rPr lang="uk-UA" sz="2000" dirty="0" smtClean="0"/>
              <a:t>.</a:t>
            </a:r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dirty="0" err="1" smtClean="0"/>
              <a:t>Reaction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sulfates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Quantitative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definition</a:t>
            </a:r>
            <a:r>
              <a:rPr lang="uk-UA" sz="2000" b="1" dirty="0" smtClean="0"/>
              <a:t>.</a:t>
            </a:r>
          </a:p>
          <a:p>
            <a:pPr lvl="0"/>
            <a:r>
              <a:rPr lang="uk-UA" sz="2000" dirty="0" err="1" smtClean="0"/>
              <a:t>Microbiological</a:t>
            </a:r>
            <a:r>
              <a:rPr lang="uk-UA" sz="2000" dirty="0" smtClean="0"/>
              <a:t> </a:t>
            </a:r>
            <a:r>
              <a:rPr lang="uk-UA" sz="2000" dirty="0" err="1" smtClean="0"/>
              <a:t>method</a:t>
            </a:r>
            <a:r>
              <a:rPr lang="uk-UA" sz="2000" dirty="0" smtClean="0"/>
              <a:t>.</a:t>
            </a:r>
          </a:p>
          <a:p>
            <a:pPr lvl="0"/>
            <a:r>
              <a:rPr lang="uk-UA" sz="2000" dirty="0" err="1" smtClean="0"/>
              <a:t>Polarimetry</a:t>
            </a:r>
            <a:r>
              <a:rPr lang="uk-UA" sz="2000" dirty="0" smtClean="0"/>
              <a:t> (</a:t>
            </a:r>
            <a:r>
              <a:rPr lang="uk-UA" sz="2000" dirty="0" err="1" smtClean="0"/>
              <a:t>gentamicin</a:t>
            </a:r>
            <a:r>
              <a:rPr lang="uk-UA" sz="2000" dirty="0" smtClean="0"/>
              <a:t> </a:t>
            </a:r>
            <a:r>
              <a:rPr lang="uk-UA" sz="2000" dirty="0" err="1" smtClean="0"/>
              <a:t>sulfate</a:t>
            </a:r>
            <a:r>
              <a:rPr lang="uk-UA" sz="2000" dirty="0" smtClean="0"/>
              <a:t>).</a:t>
            </a:r>
          </a:p>
          <a:p>
            <a:r>
              <a:rPr lang="uk-UA" sz="2000" b="1" dirty="0" err="1" smtClean="0"/>
              <a:t>Storage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an</a:t>
            </a:r>
            <a:r>
              <a:rPr lang="uk-UA" sz="2000" dirty="0" smtClean="0"/>
              <a:t> </a:t>
            </a:r>
            <a:r>
              <a:rPr lang="uk-UA" sz="2000" dirty="0" err="1" smtClean="0"/>
              <a:t>airtight</a:t>
            </a:r>
            <a:r>
              <a:rPr lang="uk-UA" sz="2000" dirty="0" smtClean="0"/>
              <a:t> </a:t>
            </a:r>
            <a:r>
              <a:rPr lang="uk-UA" sz="2000" dirty="0" err="1" smtClean="0"/>
              <a:t>container</a:t>
            </a:r>
            <a:r>
              <a:rPr lang="uk-UA" sz="2000" dirty="0" smtClean="0"/>
              <a:t>, </a:t>
            </a:r>
            <a:r>
              <a:rPr lang="uk-UA" sz="2000" dirty="0" err="1" smtClean="0"/>
              <a:t>in</a:t>
            </a:r>
            <a:r>
              <a:rPr lang="uk-UA" sz="2000" dirty="0" smtClean="0"/>
              <a:t> a </a:t>
            </a:r>
            <a:r>
              <a:rPr lang="uk-UA" sz="2000" dirty="0" err="1" smtClean="0"/>
              <a:t>dark</a:t>
            </a:r>
            <a:r>
              <a:rPr lang="uk-UA" sz="2000" dirty="0" smtClean="0"/>
              <a:t> </a:t>
            </a:r>
            <a:r>
              <a:rPr lang="uk-UA" sz="2000" dirty="0" err="1" smtClean="0"/>
              <a:t>place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Application</a:t>
            </a:r>
            <a:r>
              <a:rPr lang="uk-UA" sz="2000" b="1" dirty="0" smtClean="0"/>
              <a:t>.	</a:t>
            </a:r>
            <a:r>
              <a:rPr lang="uk-UA" sz="2000" dirty="0" err="1" smtClean="0"/>
              <a:t>More</a:t>
            </a:r>
            <a:r>
              <a:rPr lang="uk-UA" sz="2000" dirty="0" smtClean="0"/>
              <a:t>	</a:t>
            </a:r>
            <a:r>
              <a:rPr lang="uk-UA" sz="2000" dirty="0" err="1" smtClean="0"/>
              <a:t>wide</a:t>
            </a:r>
            <a:r>
              <a:rPr lang="uk-UA" sz="2000" dirty="0" smtClean="0"/>
              <a:t>	</a:t>
            </a:r>
            <a:r>
              <a:rPr lang="uk-UA" sz="2000" dirty="0" err="1" smtClean="0"/>
              <a:t>spectrum</a:t>
            </a:r>
            <a:r>
              <a:rPr lang="uk-UA" sz="2000" dirty="0" smtClean="0"/>
              <a:t>	</a:t>
            </a:r>
            <a:r>
              <a:rPr lang="uk-UA" sz="2000" dirty="0" err="1" smtClean="0"/>
              <a:t>antibacterial</a:t>
            </a:r>
            <a:r>
              <a:rPr lang="uk-UA" sz="2000" dirty="0" smtClean="0"/>
              <a:t>	</a:t>
            </a:r>
            <a:r>
              <a:rPr lang="uk-UA" sz="2000" dirty="0" err="1" smtClean="0"/>
              <a:t>actions</a:t>
            </a:r>
            <a:r>
              <a:rPr lang="uk-UA" sz="2000" dirty="0" smtClean="0"/>
              <a:t>,	</a:t>
            </a:r>
            <a:r>
              <a:rPr lang="uk-UA" sz="2000" dirty="0" err="1" smtClean="0"/>
              <a:t>than</a:t>
            </a:r>
            <a:r>
              <a:rPr lang="uk-UA" sz="2000" dirty="0" smtClean="0"/>
              <a:t>	</a:t>
            </a:r>
            <a:r>
              <a:rPr lang="uk-UA" sz="2000" dirty="0" err="1" smtClean="0"/>
              <a:t>antibiotics</a:t>
            </a:r>
            <a:r>
              <a:rPr lang="uk-UA" sz="2000" dirty="0" smtClean="0"/>
              <a:t> </a:t>
            </a:r>
            <a:r>
              <a:rPr lang="uk-UA" sz="2000" dirty="0" err="1" smtClean="0"/>
              <a:t>heterocyclic</a:t>
            </a:r>
            <a:r>
              <a:rPr lang="uk-UA" sz="2000" dirty="0" smtClean="0"/>
              <a:t> </a:t>
            </a:r>
            <a:r>
              <a:rPr lang="uk-UA" sz="2000" dirty="0" err="1" smtClean="0"/>
              <a:t>structure</a:t>
            </a:r>
            <a:r>
              <a:rPr lang="uk-UA" sz="2000" dirty="0" smtClean="0"/>
              <a:t>. </a:t>
            </a:r>
            <a:r>
              <a:rPr lang="uk-UA" sz="2000" dirty="0" err="1" smtClean="0"/>
              <a:t>For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treatment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diseases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gastrointestinal</a:t>
            </a:r>
            <a:r>
              <a:rPr lang="uk-UA" sz="2000" dirty="0" smtClean="0"/>
              <a:t> </a:t>
            </a:r>
            <a:r>
              <a:rPr lang="uk-UA" sz="2000" dirty="0" err="1" smtClean="0"/>
              <a:t>tract</a:t>
            </a:r>
            <a:r>
              <a:rPr lang="uk-UA" sz="2000" dirty="0" smtClean="0"/>
              <a:t>,</a:t>
            </a:r>
          </a:p>
          <a:p>
            <a:r>
              <a:rPr lang="uk-UA" sz="2000" dirty="0" err="1" smtClean="0"/>
              <a:t>tuberculosis</a:t>
            </a:r>
            <a:r>
              <a:rPr lang="uk-UA" sz="2000" dirty="0" smtClean="0"/>
              <a:t>, </a:t>
            </a:r>
            <a:r>
              <a:rPr lang="uk-UA" sz="2000" dirty="0" err="1" smtClean="0"/>
              <a:t>infectious</a:t>
            </a:r>
            <a:r>
              <a:rPr lang="uk-UA" sz="2000" dirty="0" smtClean="0"/>
              <a:t> </a:t>
            </a:r>
            <a:r>
              <a:rPr lang="uk-UA" sz="2000" dirty="0" err="1" smtClean="0"/>
              <a:t>skin</a:t>
            </a:r>
            <a:r>
              <a:rPr lang="uk-UA" sz="2000" dirty="0" smtClean="0"/>
              <a:t> </a:t>
            </a:r>
            <a:r>
              <a:rPr lang="uk-UA" sz="2000" dirty="0" err="1" smtClean="0"/>
              <a:t>diseases</a:t>
            </a:r>
            <a:r>
              <a:rPr lang="uk-UA" sz="2000" dirty="0" smtClean="0"/>
              <a:t>, </a:t>
            </a:r>
            <a:r>
              <a:rPr lang="uk-UA" sz="2000" dirty="0" err="1" smtClean="0"/>
              <a:t>sepsis</a:t>
            </a:r>
            <a:r>
              <a:rPr lang="uk-UA" sz="2000" dirty="0" smtClean="0"/>
              <a:t>, </a:t>
            </a:r>
            <a:r>
              <a:rPr lang="uk-UA" sz="2000" dirty="0" err="1" smtClean="0"/>
              <a:t>urinary</a:t>
            </a:r>
            <a:r>
              <a:rPr lang="uk-UA" sz="2000" dirty="0" smtClean="0"/>
              <a:t> </a:t>
            </a:r>
            <a:r>
              <a:rPr lang="uk-UA" sz="2000" dirty="0" err="1" smtClean="0"/>
              <a:t>tract</a:t>
            </a:r>
            <a:r>
              <a:rPr lang="uk-UA" sz="2000" dirty="0" smtClean="0"/>
              <a:t>.</a:t>
            </a:r>
            <a:endParaRPr lang="uk-UA" sz="2000" dirty="0" smtClean="0"/>
          </a:p>
        </p:txBody>
      </p:sp>
      <p:pic>
        <p:nvPicPr>
          <p:cNvPr id="3" name="image18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20558" y="371523"/>
            <a:ext cx="2750884" cy="175195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Объект 2"/>
          <p:cNvSpPr>
            <a:spLocks noGrp="1"/>
          </p:cNvSpPr>
          <p:nvPr>
            <p:ph idx="1"/>
          </p:nvPr>
        </p:nvSpPr>
        <p:spPr>
          <a:xfrm>
            <a:off x="838200" y="531813"/>
            <a:ext cx="10515600" cy="5645150"/>
          </a:xfrm>
        </p:spPr>
        <p:txBody>
          <a:bodyPr/>
          <a:lstStyle/>
          <a:p>
            <a:pPr algn="ctr">
              <a:buNone/>
            </a:pPr>
            <a:r>
              <a:rPr lang="uk-UA" sz="2000" b="1" dirty="0" err="1" smtClean="0"/>
              <a:t>Lincosamides</a:t>
            </a:r>
            <a:r>
              <a:rPr lang="uk-UA" sz="2000" b="1" dirty="0" smtClean="0"/>
              <a:t> </a:t>
            </a:r>
            <a:endParaRPr lang="uk-UA" sz="2000" dirty="0" smtClean="0"/>
          </a:p>
          <a:p>
            <a:r>
              <a:rPr lang="uk-UA" sz="2000" i="1" dirty="0" smtClean="0"/>
              <a:t>Lincosamides</a:t>
            </a:r>
            <a:r>
              <a:rPr lang="uk-UA" sz="2000" dirty="0" smtClean="0"/>
              <a:t>- a </a:t>
            </a:r>
            <a:r>
              <a:rPr lang="uk-UA" sz="2000" dirty="0" err="1" smtClean="0"/>
              <a:t>class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antibiotics</a:t>
            </a:r>
            <a:r>
              <a:rPr lang="uk-UA" sz="2000" dirty="0" smtClean="0"/>
              <a:t>, </a:t>
            </a:r>
            <a:r>
              <a:rPr lang="uk-UA" sz="2000" dirty="0" err="1" smtClean="0"/>
              <a:t>which</a:t>
            </a:r>
            <a:r>
              <a:rPr lang="uk-UA" sz="2000" dirty="0" smtClean="0"/>
              <a:t> </a:t>
            </a:r>
            <a:r>
              <a:rPr lang="uk-UA" sz="2000" dirty="0" err="1" smtClean="0"/>
              <a:t>includes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natural</a:t>
            </a:r>
            <a:r>
              <a:rPr lang="uk-UA" sz="2000" dirty="0" smtClean="0"/>
              <a:t> </a:t>
            </a:r>
            <a:r>
              <a:rPr lang="uk-UA" sz="2000" dirty="0" err="1" smtClean="0"/>
              <a:t>antibiotic</a:t>
            </a:r>
            <a:r>
              <a:rPr lang="uk-UA" sz="2000" dirty="0" smtClean="0"/>
              <a:t> </a:t>
            </a:r>
            <a:r>
              <a:rPr lang="uk-UA" sz="2000" dirty="0" err="1" smtClean="0"/>
              <a:t>lincomycin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its</a:t>
            </a:r>
            <a:r>
              <a:rPr lang="uk-UA" sz="2000" dirty="0" smtClean="0"/>
              <a:t> semi-</a:t>
            </a:r>
            <a:r>
              <a:rPr lang="uk-UA" sz="2000" dirty="0" err="1" smtClean="0"/>
              <a:t>synthetic</a:t>
            </a:r>
            <a:r>
              <a:rPr lang="uk-UA" sz="2000" dirty="0" smtClean="0"/>
              <a:t> </a:t>
            </a:r>
            <a:r>
              <a:rPr lang="uk-UA" sz="2000" dirty="0" err="1" smtClean="0"/>
              <a:t>analogue</a:t>
            </a:r>
            <a:r>
              <a:rPr lang="uk-UA" sz="2000" dirty="0" smtClean="0"/>
              <a:t> </a:t>
            </a:r>
            <a:r>
              <a:rPr lang="uk-UA" sz="2000" dirty="0" err="1" smtClean="0"/>
              <a:t>clindamycin</a:t>
            </a:r>
            <a:r>
              <a:rPr lang="uk-UA" sz="2000" dirty="0" smtClean="0"/>
              <a:t>.</a:t>
            </a:r>
            <a:endParaRPr lang="uk-UA" sz="2000" dirty="0" smtClean="0"/>
          </a:p>
          <a:p>
            <a:r>
              <a:rPr lang="uk-UA" sz="2000" b="1" dirty="0" err="1" smtClean="0"/>
              <a:t>Lincomycin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hydrochloride</a:t>
            </a:r>
            <a:endParaRPr lang="uk-UA" sz="2000" b="1" dirty="0" smtClean="0"/>
          </a:p>
          <a:p>
            <a:endParaRPr lang="uk-UA" sz="2000" b="1" dirty="0" smtClean="0"/>
          </a:p>
          <a:p>
            <a:endParaRPr lang="uk-UA" sz="2000" b="1" dirty="0" smtClean="0"/>
          </a:p>
          <a:p>
            <a:endParaRPr lang="uk-UA" sz="2000" b="1" dirty="0" smtClean="0"/>
          </a:p>
          <a:p>
            <a:r>
              <a:rPr lang="uk-UA" sz="2000" b="1" dirty="0" err="1" smtClean="0"/>
              <a:t>Mechanism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of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action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Inhibit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synthesis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microbial</a:t>
            </a:r>
            <a:r>
              <a:rPr lang="uk-UA" sz="2000" dirty="0" smtClean="0"/>
              <a:t> </a:t>
            </a:r>
            <a:r>
              <a:rPr lang="uk-UA" sz="2000" dirty="0" err="1" smtClean="0"/>
              <a:t>cell</a:t>
            </a:r>
            <a:r>
              <a:rPr lang="uk-UA" sz="2000" dirty="0" smtClean="0"/>
              <a:t> </a:t>
            </a:r>
            <a:r>
              <a:rPr lang="uk-UA" sz="2000" dirty="0" err="1" smtClean="0"/>
              <a:t>proteins</a:t>
            </a:r>
            <a:r>
              <a:rPr lang="uk-UA" sz="2000" dirty="0" smtClean="0"/>
              <a:t> </a:t>
            </a:r>
            <a:r>
              <a:rPr lang="uk-UA" sz="2000" dirty="0" err="1" smtClean="0"/>
              <a:t>by</a:t>
            </a:r>
            <a:r>
              <a:rPr lang="uk-UA" sz="2000" dirty="0" smtClean="0"/>
              <a:t> </a:t>
            </a:r>
            <a:r>
              <a:rPr lang="uk-UA" sz="2000" dirty="0" err="1" smtClean="0"/>
              <a:t>binding</a:t>
            </a:r>
            <a:r>
              <a:rPr lang="uk-UA" sz="2000" dirty="0" smtClean="0"/>
              <a:t> 50S </a:t>
            </a:r>
            <a:r>
              <a:rPr lang="uk-UA" sz="2000" dirty="0" err="1" smtClean="0"/>
              <a:t>subunits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ribosomes</a:t>
            </a:r>
            <a:r>
              <a:rPr lang="uk-UA" sz="2000" dirty="0" smtClean="0"/>
              <a:t>, </a:t>
            </a:r>
            <a:r>
              <a:rPr lang="uk-UA" sz="2000" dirty="0" err="1" smtClean="0"/>
              <a:t>inhibiting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incorporation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transport</a:t>
            </a:r>
            <a:r>
              <a:rPr lang="uk-UA" sz="2000" dirty="0" smtClean="0"/>
              <a:t> RNA </a:t>
            </a:r>
            <a:r>
              <a:rPr lang="uk-UA" sz="2000" dirty="0" err="1" smtClean="0"/>
              <a:t>into</a:t>
            </a:r>
            <a:r>
              <a:rPr lang="uk-UA" sz="2000" dirty="0" smtClean="0"/>
              <a:t> ribosome-mRNA </a:t>
            </a:r>
            <a:r>
              <a:rPr lang="uk-UA" sz="2000" dirty="0" err="1" smtClean="0"/>
              <a:t>complexes</a:t>
            </a:r>
            <a:r>
              <a:rPr lang="uk-UA" sz="2000" dirty="0" smtClean="0"/>
              <a:t>. </a:t>
            </a:r>
            <a:r>
              <a:rPr lang="uk-UA" sz="2000" dirty="0" err="1" smtClean="0"/>
              <a:t>As</a:t>
            </a:r>
            <a:r>
              <a:rPr lang="uk-UA" sz="2000" dirty="0" smtClean="0"/>
              <a:t> a </a:t>
            </a:r>
            <a:r>
              <a:rPr lang="uk-UA" sz="2000" dirty="0" err="1" smtClean="0"/>
              <a:t>result</a:t>
            </a:r>
            <a:r>
              <a:rPr lang="uk-UA" sz="2000" dirty="0" smtClean="0"/>
              <a:t>, a </a:t>
            </a:r>
            <a:r>
              <a:rPr lang="uk-UA" sz="2000" dirty="0" err="1" smtClean="0"/>
              <a:t>bacteriostatic</a:t>
            </a:r>
            <a:r>
              <a:rPr lang="uk-UA" sz="2000" dirty="0" smtClean="0"/>
              <a:t> </a:t>
            </a:r>
            <a:r>
              <a:rPr lang="uk-UA" sz="2000" dirty="0" err="1" smtClean="0"/>
              <a:t>effect</a:t>
            </a:r>
            <a:r>
              <a:rPr lang="uk-UA" sz="2000" dirty="0" smtClean="0"/>
              <a:t> </a:t>
            </a:r>
            <a:r>
              <a:rPr lang="uk-UA" sz="2000" dirty="0" err="1" smtClean="0"/>
              <a:t>develops</a:t>
            </a:r>
            <a:r>
              <a:rPr lang="uk-UA" sz="2000" dirty="0" smtClean="0"/>
              <a:t>.</a:t>
            </a:r>
          </a:p>
          <a:p>
            <a:r>
              <a:rPr lang="uk-UA" sz="2000" b="1" dirty="0" err="1" smtClean="0"/>
              <a:t>Application</a:t>
            </a:r>
            <a:r>
              <a:rPr lang="uk-UA" sz="2000" b="1" dirty="0" smtClean="0"/>
              <a:t>. </a:t>
            </a:r>
            <a:r>
              <a:rPr lang="uk-UA" sz="2000" dirty="0" err="1" smtClean="0"/>
              <a:t>Treatment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severe</a:t>
            </a:r>
            <a:r>
              <a:rPr lang="uk-UA" sz="2000" dirty="0" smtClean="0"/>
              <a:t> </a:t>
            </a:r>
            <a:r>
              <a:rPr lang="uk-UA" sz="2000" dirty="0" err="1" smtClean="0"/>
              <a:t>infections</a:t>
            </a:r>
            <a:r>
              <a:rPr lang="uk-UA" sz="2000" dirty="0" smtClean="0"/>
              <a:t> </a:t>
            </a:r>
            <a:r>
              <a:rPr lang="uk-UA" sz="2000" dirty="0" err="1" smtClean="0"/>
              <a:t>caused</a:t>
            </a:r>
            <a:r>
              <a:rPr lang="uk-UA" sz="2000" dirty="0" smtClean="0"/>
              <a:t> </a:t>
            </a:r>
            <a:r>
              <a:rPr lang="uk-UA" sz="2000" dirty="0" err="1" smtClean="0"/>
              <a:t>by</a:t>
            </a:r>
            <a:r>
              <a:rPr lang="uk-UA" sz="2000" dirty="0" smtClean="0"/>
              <a:t> lincomycin-sensitive </a:t>
            </a:r>
            <a:r>
              <a:rPr lang="uk-UA" sz="2000" dirty="0" err="1" smtClean="0"/>
              <a:t>strains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streptococci</a:t>
            </a:r>
            <a:r>
              <a:rPr lang="uk-UA" sz="2000" dirty="0" smtClean="0"/>
              <a:t>, </a:t>
            </a:r>
            <a:r>
              <a:rPr lang="uk-UA" sz="2000" dirty="0" err="1" smtClean="0"/>
              <a:t>pneumococci</a:t>
            </a:r>
            <a:r>
              <a:rPr lang="uk-UA" sz="2000" dirty="0" smtClean="0"/>
              <a:t> </a:t>
            </a:r>
            <a:r>
              <a:rPr lang="uk-UA" sz="2000" dirty="0" err="1" smtClean="0"/>
              <a:t>and</a:t>
            </a:r>
            <a:r>
              <a:rPr lang="uk-UA" sz="2000" dirty="0" smtClean="0"/>
              <a:t> </a:t>
            </a:r>
            <a:r>
              <a:rPr lang="uk-UA" sz="2000" dirty="0" err="1" smtClean="0"/>
              <a:t>staphylococci</a:t>
            </a:r>
            <a:r>
              <a:rPr lang="uk-UA" sz="2000" dirty="0" smtClean="0"/>
              <a:t>.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use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this</a:t>
            </a:r>
            <a:r>
              <a:rPr lang="uk-UA" sz="2000" dirty="0" smtClean="0"/>
              <a:t> </a:t>
            </a:r>
            <a:r>
              <a:rPr lang="uk-UA" sz="2000" dirty="0" err="1" smtClean="0"/>
              <a:t>drug</a:t>
            </a:r>
            <a:r>
              <a:rPr lang="uk-UA" sz="2000" dirty="0" smtClean="0"/>
              <a:t> </a:t>
            </a:r>
            <a:r>
              <a:rPr lang="uk-UA" sz="2000" dirty="0" err="1" smtClean="0"/>
              <a:t>should</a:t>
            </a:r>
            <a:r>
              <a:rPr lang="uk-UA" sz="2000" dirty="0" smtClean="0"/>
              <a:t> </a:t>
            </a:r>
            <a:r>
              <a:rPr lang="uk-UA" sz="2000" dirty="0" err="1" smtClean="0"/>
              <a:t>be</a:t>
            </a:r>
            <a:r>
              <a:rPr lang="uk-UA" sz="2000" dirty="0" smtClean="0"/>
              <a:t> </a:t>
            </a:r>
            <a:r>
              <a:rPr lang="uk-UA" sz="2000" dirty="0" err="1" smtClean="0"/>
              <a:t>limited</a:t>
            </a:r>
            <a:r>
              <a:rPr lang="uk-UA" sz="2000" dirty="0" smtClean="0"/>
              <a:t> </a:t>
            </a:r>
            <a:r>
              <a:rPr lang="uk-UA" sz="2000" dirty="0" err="1" smtClean="0"/>
              <a:t>to</a:t>
            </a:r>
            <a:r>
              <a:rPr lang="uk-UA" sz="2000" dirty="0" smtClean="0"/>
              <a:t> </a:t>
            </a:r>
            <a:r>
              <a:rPr lang="uk-UA" sz="2000" dirty="0" err="1" smtClean="0"/>
              <a:t>patients</a:t>
            </a:r>
            <a:r>
              <a:rPr lang="uk-UA" sz="2000" dirty="0" smtClean="0"/>
              <a:t> </a:t>
            </a:r>
            <a:r>
              <a:rPr lang="uk-UA" sz="2000" dirty="0" err="1" smtClean="0"/>
              <a:t>with</a:t>
            </a:r>
            <a:r>
              <a:rPr lang="uk-UA" sz="2000" dirty="0" smtClean="0"/>
              <a:t> </a:t>
            </a:r>
            <a:r>
              <a:rPr lang="uk-UA" sz="2000" dirty="0" err="1" smtClean="0"/>
              <a:t>penicillin</a:t>
            </a:r>
            <a:r>
              <a:rPr lang="uk-UA" sz="2000" dirty="0" smtClean="0"/>
              <a:t> </a:t>
            </a:r>
            <a:r>
              <a:rPr lang="uk-UA" sz="2000" dirty="0" err="1" smtClean="0"/>
              <a:t>allergy</a:t>
            </a:r>
            <a:r>
              <a:rPr lang="uk-UA" sz="2000" dirty="0" smtClean="0"/>
              <a:t> </a:t>
            </a:r>
            <a:r>
              <a:rPr lang="uk-UA" sz="2000" dirty="0" err="1" smtClean="0"/>
              <a:t>or</a:t>
            </a:r>
            <a:r>
              <a:rPr lang="uk-UA" sz="2000" dirty="0" smtClean="0"/>
              <a:t> </a:t>
            </a:r>
            <a:r>
              <a:rPr lang="uk-UA" sz="2000" dirty="0" err="1" smtClean="0"/>
              <a:t>other</a:t>
            </a:r>
            <a:r>
              <a:rPr lang="uk-UA" sz="2000" dirty="0" smtClean="0"/>
              <a:t> </a:t>
            </a:r>
            <a:r>
              <a:rPr lang="uk-UA" sz="2000" dirty="0" err="1" smtClean="0"/>
              <a:t>patients</a:t>
            </a:r>
            <a:r>
              <a:rPr lang="uk-UA" sz="2000" dirty="0" smtClean="0"/>
              <a:t> </a:t>
            </a:r>
            <a:r>
              <a:rPr lang="uk-UA" sz="2000" dirty="0" err="1" smtClean="0"/>
              <a:t>for</a:t>
            </a:r>
            <a:r>
              <a:rPr lang="uk-UA" sz="2000" dirty="0" smtClean="0"/>
              <a:t> </a:t>
            </a:r>
            <a:r>
              <a:rPr lang="uk-UA" sz="2000" dirty="0" err="1" smtClean="0"/>
              <a:t>whose</a:t>
            </a:r>
            <a:r>
              <a:rPr lang="uk-UA" sz="2000" dirty="0" smtClean="0"/>
              <a:t> </a:t>
            </a:r>
            <a:r>
              <a:rPr lang="uk-UA" sz="2000" dirty="0" err="1" smtClean="0"/>
              <a:t>treatment</a:t>
            </a:r>
            <a:r>
              <a:rPr lang="uk-UA" sz="2000" dirty="0" smtClean="0"/>
              <a:t>, </a:t>
            </a:r>
            <a:r>
              <a:rPr lang="uk-UA" sz="2000" dirty="0" err="1" smtClean="0"/>
              <a:t>in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opinion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doctor</a:t>
            </a:r>
            <a:r>
              <a:rPr lang="uk-UA" sz="2000" dirty="0" smtClean="0"/>
              <a:t>, </a:t>
            </a:r>
            <a:r>
              <a:rPr lang="uk-UA" sz="2000" dirty="0" err="1" smtClean="0"/>
              <a:t>the</a:t>
            </a:r>
            <a:r>
              <a:rPr lang="uk-UA" sz="2000" dirty="0" smtClean="0"/>
              <a:t> </a:t>
            </a:r>
            <a:r>
              <a:rPr lang="uk-UA" sz="2000" dirty="0" err="1" smtClean="0"/>
              <a:t>use</a:t>
            </a:r>
            <a:r>
              <a:rPr lang="uk-UA" sz="2000" dirty="0" smtClean="0"/>
              <a:t> </a:t>
            </a:r>
            <a:r>
              <a:rPr lang="uk-UA" sz="2000" dirty="0" err="1" smtClean="0"/>
              <a:t>of</a:t>
            </a:r>
            <a:r>
              <a:rPr lang="uk-UA" sz="2000" dirty="0" smtClean="0"/>
              <a:t> </a:t>
            </a:r>
            <a:r>
              <a:rPr lang="uk-UA" sz="2000" dirty="0" err="1" smtClean="0"/>
              <a:t>penicillin</a:t>
            </a:r>
            <a:r>
              <a:rPr lang="uk-UA" sz="2000" dirty="0" smtClean="0"/>
              <a:t> </a:t>
            </a:r>
            <a:r>
              <a:rPr lang="uk-UA" sz="2000" dirty="0" err="1" smtClean="0"/>
              <a:t>is</a:t>
            </a:r>
            <a:r>
              <a:rPr lang="uk-UA" sz="2000" dirty="0" smtClean="0"/>
              <a:t> </a:t>
            </a:r>
            <a:r>
              <a:rPr lang="uk-UA" sz="2000" dirty="0" err="1" smtClean="0"/>
              <a:t>inappropriate</a:t>
            </a:r>
            <a:r>
              <a:rPr lang="uk-UA" sz="2000" dirty="0" smtClean="0"/>
              <a:t>.</a:t>
            </a:r>
          </a:p>
          <a:p>
            <a:endParaRPr lang="uk-UA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ru-RU" altLang="ru-RU" dirty="0" smtClean="0"/>
          </a:p>
        </p:txBody>
      </p:sp>
      <p:pic>
        <p:nvPicPr>
          <p:cNvPr id="3" name="image188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90761" y="1594927"/>
            <a:ext cx="3351005" cy="1316831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Объект 2"/>
          <p:cNvSpPr>
            <a:spLocks noGrp="1"/>
          </p:cNvSpPr>
          <p:nvPr>
            <p:ph idx="1"/>
          </p:nvPr>
        </p:nvSpPr>
        <p:spPr>
          <a:xfrm>
            <a:off x="838200" y="531813"/>
            <a:ext cx="10515600" cy="5645150"/>
          </a:xfrm>
        </p:spPr>
        <p:txBody>
          <a:bodyPr/>
          <a:lstStyle/>
          <a:p>
            <a:pPr algn="ctr">
              <a:buNone/>
            </a:pPr>
            <a:r>
              <a:rPr lang="uk-UA" b="1" dirty="0" err="1" smtClean="0"/>
              <a:t>Polyene</a:t>
            </a:r>
            <a:r>
              <a:rPr lang="uk-UA" b="1" dirty="0" smtClean="0"/>
              <a:t> </a:t>
            </a:r>
            <a:r>
              <a:rPr lang="uk-UA" b="1" dirty="0" err="1" smtClean="0"/>
              <a:t>antibiotics</a:t>
            </a:r>
            <a:r>
              <a:rPr lang="uk-UA" b="1" dirty="0" smtClean="0"/>
              <a:t> </a:t>
            </a:r>
            <a:r>
              <a:rPr lang="uk-UA" b="1" dirty="0" err="1" smtClean="0"/>
              <a:t>of</a:t>
            </a:r>
            <a:r>
              <a:rPr lang="uk-UA" b="1" dirty="0" smtClean="0"/>
              <a:t> </a:t>
            </a:r>
            <a:r>
              <a:rPr lang="uk-UA" b="1" dirty="0" err="1" smtClean="0"/>
              <a:t>glycoside</a:t>
            </a:r>
            <a:r>
              <a:rPr lang="uk-UA" b="1" dirty="0" smtClean="0"/>
              <a:t> </a:t>
            </a:r>
            <a:r>
              <a:rPr lang="uk-UA" b="1" dirty="0" err="1" smtClean="0"/>
              <a:t>structure</a:t>
            </a:r>
            <a:r>
              <a:rPr lang="uk-UA" b="1" dirty="0" smtClean="0"/>
              <a:t> </a:t>
            </a:r>
            <a:r>
              <a:rPr lang="uk-UA" b="1" dirty="0" err="1" smtClean="0"/>
              <a:t>Nystatin</a:t>
            </a:r>
            <a:endParaRPr lang="uk-UA" b="1" dirty="0" smtClean="0"/>
          </a:p>
          <a:p>
            <a:pPr algn="ctr">
              <a:buNone/>
            </a:pPr>
            <a:endParaRPr lang="uk-UA" b="1" dirty="0" smtClean="0"/>
          </a:p>
          <a:p>
            <a:pPr algn="ctr">
              <a:buNone/>
            </a:pPr>
            <a:endParaRPr lang="uk-UA" b="1" dirty="0" smtClean="0"/>
          </a:p>
          <a:p>
            <a:pPr algn="ctr">
              <a:buNone/>
            </a:pPr>
            <a:endParaRPr lang="uk-UA" b="1" dirty="0" smtClean="0"/>
          </a:p>
          <a:p>
            <a:pPr algn="ctr">
              <a:buNone/>
            </a:pPr>
            <a:endParaRPr lang="uk-UA" b="1" dirty="0" smtClean="0"/>
          </a:p>
          <a:p>
            <a:pPr algn="ctr">
              <a:buNone/>
            </a:pPr>
            <a:endParaRPr lang="uk-UA" b="1" dirty="0" smtClean="0"/>
          </a:p>
          <a:p>
            <a:r>
              <a:rPr lang="uk-UA" b="1" dirty="0" err="1" smtClean="0"/>
              <a:t>Mechanism</a:t>
            </a:r>
            <a:r>
              <a:rPr lang="uk-UA" b="1" dirty="0" smtClean="0"/>
              <a:t> </a:t>
            </a:r>
            <a:r>
              <a:rPr lang="uk-UA" b="1" dirty="0" err="1" smtClean="0"/>
              <a:t>of</a:t>
            </a:r>
            <a:r>
              <a:rPr lang="uk-UA" b="1" dirty="0" smtClean="0"/>
              <a:t> </a:t>
            </a:r>
            <a:r>
              <a:rPr lang="uk-UA" b="1" dirty="0" err="1" smtClean="0"/>
              <a:t>action</a:t>
            </a:r>
            <a:r>
              <a:rPr lang="uk-UA" b="1" dirty="0" smtClean="0"/>
              <a:t>. </a:t>
            </a:r>
            <a:r>
              <a:rPr lang="uk-UA" dirty="0" err="1" smtClean="0"/>
              <a:t>Binds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sterol</a:t>
            </a:r>
            <a:r>
              <a:rPr lang="uk-UA" dirty="0" smtClean="0"/>
              <a:t> </a:t>
            </a:r>
            <a:r>
              <a:rPr lang="uk-UA" dirty="0" err="1" smtClean="0"/>
              <a:t>cell</a:t>
            </a:r>
            <a:r>
              <a:rPr lang="uk-UA" dirty="0" smtClean="0"/>
              <a:t> </a:t>
            </a:r>
            <a:r>
              <a:rPr lang="uk-UA" dirty="0" err="1" smtClean="0"/>
              <a:t>membrane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fungi</a:t>
            </a:r>
            <a:r>
              <a:rPr lang="uk-UA" dirty="0" smtClean="0"/>
              <a:t>, </a:t>
            </a:r>
            <a:r>
              <a:rPr lang="uk-UA" dirty="0" err="1" smtClean="0"/>
              <a:t>as</a:t>
            </a:r>
            <a:r>
              <a:rPr lang="uk-UA" dirty="0" smtClean="0"/>
              <a:t> a </a:t>
            </a:r>
            <a:r>
              <a:rPr lang="uk-UA" dirty="0" err="1" smtClean="0"/>
              <a:t>result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which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membrane</a:t>
            </a:r>
            <a:r>
              <a:rPr lang="uk-UA" dirty="0" smtClean="0"/>
              <a:t> </a:t>
            </a:r>
            <a:r>
              <a:rPr lang="uk-UA" dirty="0" err="1" smtClean="0"/>
              <a:t>becomes</a:t>
            </a:r>
            <a:r>
              <a:rPr lang="uk-UA" dirty="0" smtClean="0"/>
              <a:t> </a:t>
            </a:r>
            <a:r>
              <a:rPr lang="uk-UA" dirty="0" err="1" smtClean="0"/>
              <a:t>unable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function</a:t>
            </a:r>
            <a:r>
              <a:rPr lang="uk-UA" dirty="0" smtClean="0"/>
              <a:t> </a:t>
            </a:r>
            <a:r>
              <a:rPr lang="uk-UA" dirty="0" err="1" smtClean="0"/>
              <a:t>as</a:t>
            </a:r>
            <a:r>
              <a:rPr lang="uk-UA" dirty="0" smtClean="0"/>
              <a:t> a </a:t>
            </a:r>
            <a:r>
              <a:rPr lang="uk-UA" dirty="0" err="1" smtClean="0"/>
              <a:t>selective</a:t>
            </a:r>
            <a:r>
              <a:rPr lang="uk-UA" dirty="0" smtClean="0"/>
              <a:t> </a:t>
            </a:r>
            <a:r>
              <a:rPr lang="uk-UA" dirty="0" err="1" smtClean="0"/>
              <a:t>barrier</a:t>
            </a:r>
            <a:r>
              <a:rPr lang="uk-UA" dirty="0" smtClean="0"/>
              <a:t>, </a:t>
            </a:r>
            <a:r>
              <a:rPr lang="uk-UA" dirty="0" err="1" smtClean="0"/>
              <a:t>leading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loss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major</a:t>
            </a:r>
            <a:r>
              <a:rPr lang="uk-UA" dirty="0" smtClean="0"/>
              <a:t> </a:t>
            </a:r>
            <a:r>
              <a:rPr lang="uk-UA" dirty="0" err="1" smtClean="0"/>
              <a:t>components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cell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Application</a:t>
            </a:r>
            <a:r>
              <a:rPr lang="uk-UA" b="1" dirty="0" smtClean="0"/>
              <a:t>. </a:t>
            </a:r>
            <a:r>
              <a:rPr lang="uk-UA" dirty="0" err="1" smtClean="0"/>
              <a:t>Treatment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diseases</a:t>
            </a:r>
            <a:r>
              <a:rPr lang="uk-UA" dirty="0" smtClean="0"/>
              <a:t> </a:t>
            </a:r>
            <a:r>
              <a:rPr lang="uk-UA" dirty="0" err="1" smtClean="0"/>
              <a:t>caused</a:t>
            </a:r>
            <a:r>
              <a:rPr lang="uk-UA" dirty="0" smtClean="0"/>
              <a:t> </a:t>
            </a:r>
            <a:r>
              <a:rPr lang="uk-UA" dirty="0" err="1" smtClean="0"/>
              <a:t>by</a:t>
            </a:r>
            <a:r>
              <a:rPr lang="uk-UA" dirty="0" smtClean="0"/>
              <a:t> </a:t>
            </a:r>
            <a:r>
              <a:rPr lang="uk-UA" dirty="0" err="1" smtClean="0"/>
              <a:t>fungi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genus</a:t>
            </a:r>
            <a:r>
              <a:rPr lang="uk-UA" dirty="0" smtClean="0"/>
              <a:t> </a:t>
            </a:r>
            <a:r>
              <a:rPr lang="uk-UA" dirty="0" err="1" smtClean="0"/>
              <a:t>Candida</a:t>
            </a:r>
            <a:r>
              <a:rPr lang="uk-UA" dirty="0" smtClean="0"/>
              <a:t> (</a:t>
            </a:r>
            <a:r>
              <a:rPr lang="uk-UA" dirty="0" err="1" smtClean="0"/>
              <a:t>Candida</a:t>
            </a:r>
            <a:r>
              <a:rPr lang="uk-UA" dirty="0" smtClean="0"/>
              <a:t> </a:t>
            </a:r>
            <a:r>
              <a:rPr lang="uk-UA" dirty="0" err="1" smtClean="0"/>
              <a:t>albicans</a:t>
            </a:r>
            <a:r>
              <a:rPr lang="uk-UA" dirty="0" smtClean="0"/>
              <a:t>, </a:t>
            </a:r>
            <a:r>
              <a:rPr lang="uk-UA" dirty="0" err="1" smtClean="0"/>
              <a:t>etc</a:t>
            </a:r>
            <a:r>
              <a:rPr lang="uk-UA" dirty="0" smtClean="0"/>
              <a:t>.), </a:t>
            </a:r>
            <a:r>
              <a:rPr lang="uk-UA" dirty="0" err="1" smtClean="0"/>
              <a:t>candidiasis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mucous</a:t>
            </a:r>
            <a:r>
              <a:rPr lang="uk-UA" dirty="0" smtClean="0"/>
              <a:t> </a:t>
            </a:r>
            <a:r>
              <a:rPr lang="uk-UA" dirty="0" err="1" smtClean="0"/>
              <a:t>membranes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mouth</a:t>
            </a:r>
            <a:r>
              <a:rPr lang="uk-UA" dirty="0" smtClean="0"/>
              <a:t>, </a:t>
            </a:r>
            <a:r>
              <a:rPr lang="uk-UA" dirty="0" err="1" smtClean="0"/>
              <a:t>skin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digestive</a:t>
            </a:r>
            <a:r>
              <a:rPr lang="uk-UA" dirty="0" smtClean="0"/>
              <a:t> </a:t>
            </a:r>
            <a:r>
              <a:rPr lang="uk-UA" dirty="0" err="1" smtClean="0"/>
              <a:t>tract</a:t>
            </a:r>
            <a:r>
              <a:rPr lang="uk-UA" dirty="0" smtClean="0"/>
              <a:t>.</a:t>
            </a:r>
          </a:p>
          <a:p>
            <a:pPr>
              <a:buNone/>
            </a:pPr>
            <a:endParaRPr lang="uk-UA" dirty="0" smtClean="0"/>
          </a:p>
          <a:p>
            <a:pPr algn="ctr">
              <a:buNone/>
            </a:pPr>
            <a:endParaRPr lang="uk-UA" b="1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ru-RU" altLang="ru-RU" dirty="0" smtClean="0"/>
          </a:p>
        </p:txBody>
      </p:sp>
      <p:pic>
        <p:nvPicPr>
          <p:cNvPr id="3" name="image189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28975" y="1184148"/>
            <a:ext cx="3898920" cy="192938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Объект 2"/>
          <p:cNvSpPr>
            <a:spLocks noGrp="1"/>
          </p:cNvSpPr>
          <p:nvPr>
            <p:ph idx="1"/>
          </p:nvPr>
        </p:nvSpPr>
        <p:spPr>
          <a:xfrm>
            <a:off x="313509" y="531813"/>
            <a:ext cx="11416937" cy="5645150"/>
          </a:xfrm>
        </p:spPr>
        <p:txBody>
          <a:bodyPr/>
          <a:lstStyle/>
          <a:p>
            <a:pPr algn="ctr">
              <a:buNone/>
            </a:pPr>
            <a:r>
              <a:rPr lang="uk-UA" b="1" dirty="0" err="1" smtClean="0"/>
              <a:t>Antamycin</a:t>
            </a:r>
            <a:r>
              <a:rPr lang="uk-UA" b="1" dirty="0" smtClean="0"/>
              <a:t> </a:t>
            </a:r>
            <a:r>
              <a:rPr lang="uk-UA" b="1" dirty="0" err="1" smtClean="0"/>
              <a:t>antibiotics</a:t>
            </a:r>
            <a:endParaRPr lang="uk-UA" dirty="0" smtClean="0"/>
          </a:p>
          <a:p>
            <a:r>
              <a:rPr lang="uk-UA" dirty="0" err="1" smtClean="0"/>
              <a:t>At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heart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structure</a:t>
            </a:r>
            <a:r>
              <a:rPr lang="uk-UA" dirty="0" smtClean="0"/>
              <a:t> </a:t>
            </a:r>
            <a:r>
              <a:rPr lang="uk-UA" dirty="0" err="1" smtClean="0"/>
              <a:t>is</a:t>
            </a:r>
            <a:r>
              <a:rPr lang="uk-UA" dirty="0" smtClean="0"/>
              <a:t> </a:t>
            </a:r>
            <a:r>
              <a:rPr lang="uk-UA" dirty="0" err="1" smtClean="0"/>
              <a:t>an</a:t>
            </a:r>
            <a:r>
              <a:rPr lang="uk-UA" dirty="0" smtClean="0"/>
              <a:t> </a:t>
            </a:r>
            <a:r>
              <a:rPr lang="uk-UA" dirty="0" err="1" smtClean="0"/>
              <a:t>aromatic</a:t>
            </a:r>
            <a:r>
              <a:rPr lang="uk-UA" dirty="0" smtClean="0"/>
              <a:t> </a:t>
            </a:r>
            <a:r>
              <a:rPr lang="uk-UA" dirty="0" err="1" smtClean="0"/>
              <a:t>nucleus</a:t>
            </a:r>
            <a:r>
              <a:rPr lang="uk-UA" dirty="0" smtClean="0"/>
              <a:t> </a:t>
            </a:r>
            <a:r>
              <a:rPr lang="uk-UA" dirty="0" err="1" smtClean="0"/>
              <a:t>connected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a </a:t>
            </a:r>
            <a:r>
              <a:rPr lang="uk-UA" dirty="0" err="1" smtClean="0"/>
              <a:t>macrocyclic</a:t>
            </a:r>
            <a:r>
              <a:rPr lang="uk-UA" dirty="0" smtClean="0"/>
              <a:t> </a:t>
            </a:r>
            <a:r>
              <a:rPr lang="uk-UA" dirty="0" err="1" smtClean="0"/>
              <a:t>aliphatic</a:t>
            </a:r>
            <a:r>
              <a:rPr lang="uk-UA" dirty="0" smtClean="0"/>
              <a:t> </a:t>
            </a:r>
            <a:r>
              <a:rPr lang="uk-UA" dirty="0" err="1" smtClean="0"/>
              <a:t>chain</a:t>
            </a:r>
            <a:r>
              <a:rPr lang="uk-UA" dirty="0" smtClean="0"/>
              <a:t> </a:t>
            </a:r>
            <a:r>
              <a:rPr lang="uk-UA" dirty="0" err="1" smtClean="0"/>
              <a:t>called</a:t>
            </a:r>
            <a:r>
              <a:rPr lang="uk-UA" dirty="0" smtClean="0"/>
              <a:t> </a:t>
            </a:r>
            <a:r>
              <a:rPr lang="uk-UA" dirty="0" err="1" smtClean="0"/>
              <a:t>an</a:t>
            </a:r>
            <a:r>
              <a:rPr lang="uk-UA" dirty="0" smtClean="0"/>
              <a:t> </a:t>
            </a:r>
            <a:r>
              <a:rPr lang="uk-UA" dirty="0" err="1" smtClean="0"/>
              <a:t>anza</a:t>
            </a:r>
            <a:r>
              <a:rPr lang="uk-UA" dirty="0" smtClean="0"/>
              <a:t> </a:t>
            </a:r>
            <a:r>
              <a:rPr lang="uk-UA" dirty="0" err="1" smtClean="0"/>
              <a:t>chain</a:t>
            </a:r>
            <a:r>
              <a:rPr lang="uk-UA" dirty="0" smtClean="0"/>
              <a:t>.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aliphatic</a:t>
            </a:r>
            <a:r>
              <a:rPr lang="uk-UA" dirty="0" smtClean="0"/>
              <a:t> </a:t>
            </a:r>
            <a:r>
              <a:rPr lang="uk-UA" dirty="0" err="1" smtClean="0"/>
              <a:t>chain</a:t>
            </a:r>
            <a:r>
              <a:rPr lang="uk-UA" dirty="0" smtClean="0"/>
              <a:t> </a:t>
            </a:r>
            <a:r>
              <a:rPr lang="uk-UA" dirty="0" err="1" smtClean="0"/>
              <a:t>does</a:t>
            </a:r>
            <a:r>
              <a:rPr lang="uk-UA" dirty="0" smtClean="0"/>
              <a:t> </a:t>
            </a:r>
            <a:r>
              <a:rPr lang="uk-UA" dirty="0" err="1" smtClean="0"/>
              <a:t>not</a:t>
            </a:r>
            <a:r>
              <a:rPr lang="uk-UA" dirty="0" smtClean="0"/>
              <a:t> </a:t>
            </a:r>
            <a:r>
              <a:rPr lang="uk-UA" dirty="0" err="1" smtClean="0"/>
              <a:t>contain</a:t>
            </a:r>
            <a:r>
              <a:rPr lang="uk-UA" dirty="0" smtClean="0"/>
              <a:t> </a:t>
            </a:r>
            <a:r>
              <a:rPr lang="uk-UA" dirty="0" err="1" smtClean="0"/>
              <a:t>lactone</a:t>
            </a:r>
            <a:r>
              <a:rPr lang="uk-UA" dirty="0" smtClean="0"/>
              <a:t> </a:t>
            </a:r>
            <a:r>
              <a:rPr lang="uk-UA" dirty="0" err="1" smtClean="0"/>
              <a:t>bonds</a:t>
            </a:r>
            <a:r>
              <a:rPr lang="uk-UA" dirty="0" smtClean="0"/>
              <a:t> </a:t>
            </a:r>
            <a:r>
              <a:rPr lang="uk-UA" dirty="0" err="1" smtClean="0"/>
              <a:t>characteristic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macrolide</a:t>
            </a:r>
            <a:r>
              <a:rPr lang="uk-UA" dirty="0" smtClean="0"/>
              <a:t> </a:t>
            </a:r>
            <a:r>
              <a:rPr lang="uk-UA" dirty="0" err="1" smtClean="0"/>
              <a:t>antibiotics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is</a:t>
            </a:r>
            <a:r>
              <a:rPr lang="uk-UA" dirty="0" smtClean="0"/>
              <a:t> </a:t>
            </a:r>
            <a:r>
              <a:rPr lang="uk-UA" dirty="0" err="1" smtClean="0"/>
              <a:t>attached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nucleus</a:t>
            </a:r>
            <a:r>
              <a:rPr lang="uk-UA" dirty="0" smtClean="0"/>
              <a:t> </a:t>
            </a:r>
            <a:r>
              <a:rPr lang="uk-UA" dirty="0" err="1" smtClean="0"/>
              <a:t>by</a:t>
            </a:r>
            <a:r>
              <a:rPr lang="uk-UA" dirty="0" smtClean="0"/>
              <a:t> </a:t>
            </a:r>
            <a:r>
              <a:rPr lang="uk-UA" dirty="0" err="1" smtClean="0"/>
              <a:t>an</a:t>
            </a:r>
            <a:r>
              <a:rPr lang="uk-UA" dirty="0" smtClean="0"/>
              <a:t> </a:t>
            </a:r>
            <a:r>
              <a:rPr lang="uk-UA" dirty="0" err="1" smtClean="0"/>
              <a:t>amide</a:t>
            </a:r>
            <a:r>
              <a:rPr lang="uk-UA" dirty="0" smtClean="0"/>
              <a:t> </a:t>
            </a:r>
            <a:r>
              <a:rPr lang="uk-UA" dirty="0" smtClean="0"/>
              <a:t>N-</a:t>
            </a:r>
            <a:r>
              <a:rPr lang="uk-UA" dirty="0" err="1" smtClean="0"/>
              <a:t>atom</a:t>
            </a:r>
            <a:endParaRPr lang="uk-UA" dirty="0" smtClean="0"/>
          </a:p>
          <a:p>
            <a:pPr algn="ctr">
              <a:buNone/>
            </a:pPr>
            <a:r>
              <a:rPr lang="uk-UA" b="1" dirty="0" err="1" smtClean="0"/>
              <a:t>Rifampicin</a:t>
            </a:r>
            <a:endParaRPr lang="uk-UA" b="1" dirty="0" smtClean="0"/>
          </a:p>
          <a:p>
            <a:pPr algn="ctr">
              <a:buNone/>
            </a:pPr>
            <a:endParaRPr lang="uk-UA" b="1" dirty="0" smtClean="0"/>
          </a:p>
          <a:p>
            <a:endParaRPr lang="uk-UA" b="1" dirty="0" smtClean="0"/>
          </a:p>
          <a:p>
            <a:r>
              <a:rPr lang="uk-UA" b="1" dirty="0" err="1" smtClean="0"/>
              <a:t>Mechanism</a:t>
            </a:r>
            <a:r>
              <a:rPr lang="uk-UA" b="1" dirty="0" smtClean="0"/>
              <a:t> </a:t>
            </a:r>
            <a:r>
              <a:rPr lang="uk-UA" b="1" dirty="0" err="1" smtClean="0"/>
              <a:t>of</a:t>
            </a:r>
            <a:r>
              <a:rPr lang="uk-UA" b="1" dirty="0" smtClean="0"/>
              <a:t> </a:t>
            </a:r>
            <a:r>
              <a:rPr lang="uk-UA" b="1" dirty="0" err="1" smtClean="0"/>
              <a:t>action</a:t>
            </a:r>
            <a:r>
              <a:rPr lang="uk-UA" b="1" dirty="0" smtClean="0"/>
              <a:t>. </a:t>
            </a:r>
            <a:r>
              <a:rPr lang="uk-UA" dirty="0" err="1" smtClean="0"/>
              <a:t>Is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inhibit</a:t>
            </a:r>
            <a:r>
              <a:rPr lang="uk-UA" dirty="0" smtClean="0"/>
              <a:t> DNA-</a:t>
            </a:r>
            <a:r>
              <a:rPr lang="uk-UA" dirty="0" err="1" smtClean="0"/>
              <a:t>dependent</a:t>
            </a:r>
            <a:r>
              <a:rPr lang="uk-UA" dirty="0" smtClean="0"/>
              <a:t> RNA </a:t>
            </a:r>
            <a:r>
              <a:rPr lang="uk-UA" dirty="0" err="1" smtClean="0"/>
              <a:t>polymerase</a:t>
            </a:r>
            <a:r>
              <a:rPr lang="uk-UA" dirty="0" smtClean="0"/>
              <a:t>, </a:t>
            </a:r>
            <a:r>
              <a:rPr lang="uk-UA" dirty="0" err="1" smtClean="0"/>
              <a:t>which</a:t>
            </a:r>
            <a:r>
              <a:rPr lang="uk-UA" dirty="0" smtClean="0"/>
              <a:t> </a:t>
            </a:r>
            <a:r>
              <a:rPr lang="uk-UA" dirty="0" err="1" smtClean="0"/>
              <a:t>inhibits</a:t>
            </a:r>
            <a:r>
              <a:rPr lang="uk-UA" dirty="0" smtClean="0"/>
              <a:t> </a:t>
            </a:r>
            <a:r>
              <a:rPr lang="uk-UA" dirty="0" err="1" smtClean="0"/>
              <a:t>transcription</a:t>
            </a:r>
            <a:r>
              <a:rPr lang="uk-UA" dirty="0" smtClean="0"/>
              <a:t>.</a:t>
            </a:r>
            <a:endParaRPr lang="uk-UA" dirty="0" smtClean="0"/>
          </a:p>
          <a:p>
            <a:r>
              <a:rPr lang="uk-UA" b="1" dirty="0" err="1" smtClean="0"/>
              <a:t>Application</a:t>
            </a:r>
            <a:r>
              <a:rPr lang="uk-UA" b="1" dirty="0" smtClean="0"/>
              <a:t>. </a:t>
            </a:r>
            <a:r>
              <a:rPr lang="uk-UA" dirty="0" smtClean="0"/>
              <a:t>A </a:t>
            </a:r>
            <a:r>
              <a:rPr lang="uk-UA" dirty="0" err="1" smtClean="0"/>
              <a:t>wide</a:t>
            </a:r>
            <a:r>
              <a:rPr lang="uk-UA" dirty="0" smtClean="0"/>
              <a:t> </a:t>
            </a:r>
            <a:r>
              <a:rPr lang="uk-UA" dirty="0" err="1" smtClean="0"/>
              <a:t>range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action</a:t>
            </a:r>
            <a:r>
              <a:rPr lang="uk-UA" dirty="0" smtClean="0"/>
              <a:t> </a:t>
            </a:r>
            <a:r>
              <a:rPr lang="uk-UA" dirty="0" err="1" smtClean="0"/>
              <a:t>is</a:t>
            </a:r>
            <a:r>
              <a:rPr lang="uk-UA" dirty="0" smtClean="0"/>
              <a:t> </a:t>
            </a:r>
            <a:r>
              <a:rPr lang="uk-UA" dirty="0" err="1" smtClean="0"/>
              <a:t>combined</a:t>
            </a:r>
            <a:r>
              <a:rPr lang="uk-UA" dirty="0" smtClean="0"/>
              <a:t> </a:t>
            </a:r>
            <a:r>
              <a:rPr lang="uk-UA" dirty="0" err="1" smtClean="0"/>
              <a:t>with</a:t>
            </a:r>
            <a:r>
              <a:rPr lang="uk-UA" dirty="0" smtClean="0"/>
              <a:t> </a:t>
            </a:r>
            <a:r>
              <a:rPr lang="uk-UA" dirty="0" err="1" smtClean="0"/>
              <a:t>high</a:t>
            </a:r>
            <a:r>
              <a:rPr lang="uk-UA" dirty="0" smtClean="0"/>
              <a:t> </a:t>
            </a:r>
            <a:r>
              <a:rPr lang="uk-UA" dirty="0" err="1" smtClean="0"/>
              <a:t>efficiency</a:t>
            </a:r>
            <a:r>
              <a:rPr lang="uk-UA" dirty="0" smtClean="0"/>
              <a:t>. </a:t>
            </a:r>
            <a:r>
              <a:rPr lang="uk-UA" dirty="0" err="1" smtClean="0"/>
              <a:t>Prescribed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cases</a:t>
            </a:r>
            <a:r>
              <a:rPr lang="uk-UA" dirty="0" smtClean="0"/>
              <a:t> </a:t>
            </a:r>
            <a:r>
              <a:rPr lang="uk-UA" dirty="0" err="1" smtClean="0"/>
              <a:t>where</a:t>
            </a:r>
            <a:r>
              <a:rPr lang="uk-UA" dirty="0" smtClean="0"/>
              <a:t> </a:t>
            </a:r>
            <a:r>
              <a:rPr lang="uk-UA" dirty="0" err="1" smtClean="0"/>
              <a:t>other</a:t>
            </a:r>
            <a:r>
              <a:rPr lang="uk-UA" dirty="0" smtClean="0"/>
              <a:t> </a:t>
            </a:r>
            <a:r>
              <a:rPr lang="uk-UA" dirty="0" err="1" smtClean="0"/>
              <a:t>antibiotics</a:t>
            </a:r>
            <a:r>
              <a:rPr lang="uk-UA" dirty="0" smtClean="0"/>
              <a:t> </a:t>
            </a:r>
            <a:r>
              <a:rPr lang="uk-UA" dirty="0" err="1" smtClean="0"/>
              <a:t>are</a:t>
            </a:r>
            <a:r>
              <a:rPr lang="uk-UA" dirty="0" smtClean="0"/>
              <a:t> </a:t>
            </a:r>
            <a:r>
              <a:rPr lang="uk-UA" dirty="0" err="1" smtClean="0"/>
              <a:t>ineffective</a:t>
            </a:r>
            <a:r>
              <a:rPr lang="uk-UA" dirty="0" smtClean="0"/>
              <a:t>. </a:t>
            </a:r>
            <a:r>
              <a:rPr lang="uk-UA" dirty="0" err="1" smtClean="0"/>
              <a:t>For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treatment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all</a:t>
            </a:r>
            <a:r>
              <a:rPr lang="uk-UA" dirty="0" smtClean="0"/>
              <a:t> </a:t>
            </a:r>
            <a:r>
              <a:rPr lang="uk-UA" dirty="0" err="1" smtClean="0"/>
              <a:t>forms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tuberculosis</a:t>
            </a:r>
            <a:r>
              <a:rPr lang="uk-UA" dirty="0" smtClean="0"/>
              <a:t>, </a:t>
            </a:r>
            <a:r>
              <a:rPr lang="uk-UA" dirty="0" err="1" smtClean="0"/>
              <a:t>gastrointestinal</a:t>
            </a:r>
            <a:r>
              <a:rPr lang="uk-UA" dirty="0" smtClean="0"/>
              <a:t> </a:t>
            </a:r>
            <a:r>
              <a:rPr lang="uk-UA" dirty="0" err="1" smtClean="0"/>
              <a:t>lesions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purulent</a:t>
            </a:r>
            <a:r>
              <a:rPr lang="uk-UA" dirty="0" smtClean="0"/>
              <a:t> </a:t>
            </a:r>
            <a:r>
              <a:rPr lang="uk-UA" dirty="0" err="1" smtClean="0"/>
              <a:t>infections</a:t>
            </a:r>
            <a:r>
              <a:rPr lang="uk-UA" dirty="0" smtClean="0"/>
              <a:t>.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ru-RU" altLang="ru-RU" dirty="0" smtClean="0"/>
          </a:p>
        </p:txBody>
      </p:sp>
      <p:pic>
        <p:nvPicPr>
          <p:cNvPr id="3" name="image190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21490" y="2494189"/>
            <a:ext cx="2766048" cy="181737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Объект 2"/>
          <p:cNvSpPr>
            <a:spLocks noGrp="1"/>
          </p:cNvSpPr>
          <p:nvPr>
            <p:ph idx="1"/>
          </p:nvPr>
        </p:nvSpPr>
        <p:spPr>
          <a:xfrm>
            <a:off x="838200" y="531813"/>
            <a:ext cx="10515600" cy="5645150"/>
          </a:xfrm>
        </p:spPr>
        <p:txBody>
          <a:bodyPr/>
          <a:lstStyle/>
          <a:p>
            <a:pPr algn="ctr">
              <a:buNone/>
            </a:pPr>
            <a:r>
              <a:rPr lang="uk-UA" b="1" dirty="0" err="1" smtClean="0"/>
              <a:t>Antitumor</a:t>
            </a:r>
            <a:r>
              <a:rPr lang="uk-UA" b="1" dirty="0" smtClean="0"/>
              <a:t> </a:t>
            </a:r>
            <a:r>
              <a:rPr lang="uk-UA" b="1" dirty="0" err="1" smtClean="0"/>
              <a:t>antibiotics</a:t>
            </a:r>
            <a:endParaRPr lang="uk-UA" b="1" dirty="0" smtClean="0"/>
          </a:p>
          <a:p>
            <a:r>
              <a:rPr lang="uk-UA" b="1" dirty="0" smtClean="0"/>
              <a:t> </a:t>
            </a:r>
            <a:r>
              <a:rPr lang="uk-UA" i="1" dirty="0" err="1" smtClean="0"/>
              <a:t>ntitumor</a:t>
            </a:r>
            <a:r>
              <a:rPr lang="uk-UA" i="1" dirty="0" smtClean="0"/>
              <a:t> </a:t>
            </a:r>
            <a:r>
              <a:rPr lang="uk-UA" i="1" dirty="0" err="1" smtClean="0"/>
              <a:t>antibiotics</a:t>
            </a:r>
            <a:r>
              <a:rPr lang="uk-UA" dirty="0" err="1" smtClean="0"/>
              <a:t>used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medical</a:t>
            </a:r>
            <a:r>
              <a:rPr lang="uk-UA" dirty="0" smtClean="0"/>
              <a:t> </a:t>
            </a:r>
            <a:r>
              <a:rPr lang="uk-UA" dirty="0" err="1" smtClean="0"/>
              <a:t>practice</a:t>
            </a:r>
            <a:r>
              <a:rPr lang="uk-UA" dirty="0" smtClean="0"/>
              <a:t>:</a:t>
            </a:r>
          </a:p>
          <a:p>
            <a:pPr lvl="0"/>
            <a:r>
              <a:rPr lang="uk-UA" dirty="0" err="1" smtClean="0"/>
              <a:t>derivatives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halo</a:t>
            </a:r>
            <a:r>
              <a:rPr lang="uk-UA" dirty="0" smtClean="0"/>
              <a:t> </a:t>
            </a:r>
            <a:r>
              <a:rPr lang="uk-UA" dirty="0" err="1" smtClean="0"/>
              <a:t>acid</a:t>
            </a:r>
            <a:r>
              <a:rPr lang="uk-UA" dirty="0" smtClean="0"/>
              <a:t> (</a:t>
            </a:r>
            <a:r>
              <a:rPr lang="uk-UA" dirty="0" err="1" smtClean="0"/>
              <a:t>olivomycin</a:t>
            </a:r>
            <a:r>
              <a:rPr lang="uk-UA" dirty="0" smtClean="0"/>
              <a:t>);</a:t>
            </a:r>
          </a:p>
          <a:p>
            <a:pPr lvl="0"/>
            <a:r>
              <a:rPr lang="uk-UA" dirty="0" err="1" smtClean="0"/>
              <a:t>anthracycline</a:t>
            </a:r>
            <a:r>
              <a:rPr lang="uk-UA" dirty="0" smtClean="0"/>
              <a:t> </a:t>
            </a:r>
            <a:r>
              <a:rPr lang="uk-UA" dirty="0" err="1" smtClean="0"/>
              <a:t>derivatives</a:t>
            </a:r>
            <a:r>
              <a:rPr lang="uk-UA" dirty="0" smtClean="0"/>
              <a:t> (</a:t>
            </a:r>
            <a:r>
              <a:rPr lang="uk-UA" dirty="0" err="1" smtClean="0"/>
              <a:t>rubomycin</a:t>
            </a:r>
            <a:r>
              <a:rPr lang="uk-UA" dirty="0" smtClean="0"/>
              <a:t>);</a:t>
            </a:r>
          </a:p>
          <a:p>
            <a:pPr lvl="0"/>
            <a:r>
              <a:rPr lang="uk-UA" dirty="0" smtClean="0"/>
              <a:t>quinoline-3,5-dione </a:t>
            </a:r>
            <a:r>
              <a:rPr lang="uk-UA" dirty="0" err="1" smtClean="0"/>
              <a:t>derivatives</a:t>
            </a:r>
            <a:r>
              <a:rPr lang="uk-UA" dirty="0" smtClean="0"/>
              <a:t> (</a:t>
            </a:r>
            <a:r>
              <a:rPr lang="uk-UA" dirty="0" err="1" smtClean="0"/>
              <a:t>bruneomycin</a:t>
            </a:r>
            <a:r>
              <a:rPr lang="uk-UA" dirty="0" smtClean="0"/>
              <a:t>).</a:t>
            </a:r>
          </a:p>
          <a:p>
            <a:pPr algn="ctr">
              <a:buNone/>
            </a:pPr>
            <a:r>
              <a:rPr lang="uk-UA" b="1" dirty="0" err="1" smtClean="0"/>
              <a:t>Olivomycin</a:t>
            </a:r>
            <a:endParaRPr lang="uk-UA" b="1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ru-RU" altLang="ru-RU" dirty="0" smtClean="0"/>
          </a:p>
        </p:txBody>
      </p:sp>
      <p:pic>
        <p:nvPicPr>
          <p:cNvPr id="3" name="image191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23432" y="2921085"/>
            <a:ext cx="3688336" cy="3550023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Объект 2"/>
          <p:cNvSpPr>
            <a:spLocks noGrp="1"/>
          </p:cNvSpPr>
          <p:nvPr>
            <p:ph idx="1"/>
          </p:nvPr>
        </p:nvSpPr>
        <p:spPr>
          <a:xfrm>
            <a:off x="838200" y="531813"/>
            <a:ext cx="10515600" cy="5645150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uk-UA" b="1" dirty="0" err="1" smtClean="0"/>
              <a:t>Rubomycin</a:t>
            </a:r>
            <a:endParaRPr lang="uk-UA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uk-UA" altLang="ru-RU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uk-UA" altLang="ru-RU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uk-UA" altLang="ru-RU" dirty="0" smtClean="0"/>
          </a:p>
          <a:p>
            <a:pPr eaLnBrk="1" hangingPunct="1">
              <a:buNone/>
              <a:defRPr/>
            </a:pPr>
            <a:endParaRPr lang="uk-UA" altLang="ru-RU" dirty="0" smtClean="0"/>
          </a:p>
          <a:p>
            <a:pPr>
              <a:buNone/>
            </a:pPr>
            <a:r>
              <a:rPr lang="uk-UA" b="1" dirty="0" err="1" smtClean="0"/>
              <a:t>Bruneomycin</a:t>
            </a:r>
            <a:endParaRPr lang="uk-UA" b="1" dirty="0" smtClean="0"/>
          </a:p>
          <a:p>
            <a:endParaRPr lang="uk-UA" b="1" dirty="0" smtClean="0"/>
          </a:p>
          <a:p>
            <a:endParaRPr lang="uk-UA" dirty="0" smtClean="0"/>
          </a:p>
          <a:p>
            <a:r>
              <a:rPr lang="uk-UA" b="1" dirty="0" err="1" smtClean="0"/>
              <a:t>Mechanism</a:t>
            </a:r>
            <a:r>
              <a:rPr lang="uk-UA" b="1" dirty="0" smtClean="0"/>
              <a:t> </a:t>
            </a:r>
            <a:r>
              <a:rPr lang="uk-UA" b="1" dirty="0" err="1" smtClean="0"/>
              <a:t>of</a:t>
            </a:r>
            <a:r>
              <a:rPr lang="uk-UA" b="1" dirty="0" smtClean="0"/>
              <a:t> </a:t>
            </a:r>
            <a:r>
              <a:rPr lang="uk-UA" b="1" dirty="0" err="1" smtClean="0"/>
              <a:t>action</a:t>
            </a:r>
            <a:r>
              <a:rPr lang="uk-UA" b="1" dirty="0" smtClean="0"/>
              <a:t>.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fact</a:t>
            </a:r>
            <a:r>
              <a:rPr lang="uk-UA" dirty="0" smtClean="0"/>
              <a:t> </a:t>
            </a:r>
            <a:r>
              <a:rPr lang="uk-UA" dirty="0" err="1" smtClean="0"/>
              <a:t>is</a:t>
            </a:r>
            <a:r>
              <a:rPr lang="uk-UA" dirty="0" smtClean="0"/>
              <a:t> </a:t>
            </a:r>
            <a:r>
              <a:rPr lang="uk-UA" dirty="0" err="1" smtClean="0"/>
              <a:t>that</a:t>
            </a:r>
            <a:r>
              <a:rPr lang="uk-UA" dirty="0" smtClean="0"/>
              <a:t> </a:t>
            </a:r>
            <a:r>
              <a:rPr lang="uk-UA" dirty="0" err="1" smtClean="0"/>
              <a:t>they</a:t>
            </a:r>
            <a:r>
              <a:rPr lang="uk-UA" dirty="0" smtClean="0"/>
              <a:t> </a:t>
            </a:r>
            <a:r>
              <a:rPr lang="uk-UA" dirty="0" err="1" smtClean="0"/>
              <a:t>create</a:t>
            </a:r>
            <a:r>
              <a:rPr lang="uk-UA" dirty="0" smtClean="0"/>
              <a:t> </a:t>
            </a:r>
            <a:r>
              <a:rPr lang="uk-UA" dirty="0" err="1" smtClean="0"/>
              <a:t>stable</a:t>
            </a:r>
            <a:r>
              <a:rPr lang="uk-UA" dirty="0" smtClean="0"/>
              <a:t> </a:t>
            </a:r>
            <a:r>
              <a:rPr lang="uk-UA" dirty="0" err="1" smtClean="0"/>
              <a:t>complexes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DNA </a:t>
            </a:r>
            <a:r>
              <a:rPr lang="uk-UA" dirty="0" err="1" smtClean="0"/>
              <a:t>cells</a:t>
            </a:r>
            <a:r>
              <a:rPr lang="uk-UA" dirty="0" smtClean="0"/>
              <a:t>, </a:t>
            </a:r>
            <a:r>
              <a:rPr lang="uk-UA" dirty="0" err="1" smtClean="0"/>
              <a:t>which</a:t>
            </a:r>
            <a:r>
              <a:rPr lang="uk-UA" dirty="0" smtClean="0"/>
              <a:t> </a:t>
            </a:r>
            <a:r>
              <a:rPr lang="uk-UA" dirty="0" err="1" smtClean="0"/>
              <a:t>leads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disruption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DNA-</a:t>
            </a:r>
            <a:r>
              <a:rPr lang="uk-UA" dirty="0" err="1" smtClean="0"/>
              <a:t>dependent</a:t>
            </a:r>
            <a:r>
              <a:rPr lang="uk-UA" dirty="0" smtClean="0"/>
              <a:t> RNA </a:t>
            </a:r>
            <a:r>
              <a:rPr lang="uk-UA" dirty="0" err="1" smtClean="0"/>
              <a:t>synthesis</a:t>
            </a:r>
            <a:r>
              <a:rPr lang="uk-UA" dirty="0" smtClean="0"/>
              <a:t>.</a:t>
            </a:r>
          </a:p>
          <a:p>
            <a:r>
              <a:rPr lang="uk-UA" b="1" dirty="0" err="1" smtClean="0"/>
              <a:t>Analysis</a:t>
            </a:r>
            <a:r>
              <a:rPr lang="uk-UA" b="1" dirty="0" smtClean="0"/>
              <a:t>. </a:t>
            </a:r>
            <a:r>
              <a:rPr lang="uk-UA" dirty="0" err="1" smtClean="0"/>
              <a:t>It</a:t>
            </a:r>
            <a:r>
              <a:rPr lang="uk-UA" dirty="0" smtClean="0"/>
              <a:t> </a:t>
            </a:r>
            <a:r>
              <a:rPr lang="uk-UA" dirty="0" err="1" smtClean="0"/>
              <a:t>is</a:t>
            </a:r>
            <a:r>
              <a:rPr lang="uk-UA" dirty="0" smtClean="0"/>
              <a:t> </a:t>
            </a:r>
            <a:r>
              <a:rPr lang="uk-UA" dirty="0" err="1" smtClean="0"/>
              <a:t>based</a:t>
            </a:r>
            <a:r>
              <a:rPr lang="uk-UA" dirty="0" smtClean="0"/>
              <a:t> </a:t>
            </a:r>
            <a:r>
              <a:rPr lang="uk-UA" dirty="0" err="1" smtClean="0"/>
              <a:t>on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use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physical</a:t>
            </a:r>
            <a:r>
              <a:rPr lang="uk-UA" dirty="0" smtClean="0"/>
              <a:t>, physico-chemical, </a:t>
            </a:r>
            <a:r>
              <a:rPr lang="uk-UA" dirty="0" err="1" smtClean="0"/>
              <a:t>chemical</a:t>
            </a:r>
            <a:r>
              <a:rPr lang="uk-UA" dirty="0" smtClean="0"/>
              <a:t> </a:t>
            </a:r>
            <a:r>
              <a:rPr lang="uk-UA" dirty="0" err="1" smtClean="0"/>
              <a:t>methods</a:t>
            </a:r>
            <a:r>
              <a:rPr lang="uk-UA" dirty="0" smtClean="0"/>
              <a:t>.</a:t>
            </a:r>
          </a:p>
          <a:p>
            <a:pPr>
              <a:buNone/>
            </a:pPr>
            <a:r>
              <a:rPr lang="uk-UA" dirty="0" smtClean="0"/>
              <a:t> </a:t>
            </a:r>
          </a:p>
          <a:p>
            <a:pPr>
              <a:buNone/>
            </a:pPr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ru-RU" altLang="ru-RU" dirty="0" smtClean="0"/>
          </a:p>
        </p:txBody>
      </p:sp>
      <p:pic>
        <p:nvPicPr>
          <p:cNvPr id="3" name="image192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73658" y="418039"/>
            <a:ext cx="2086148" cy="1789556"/>
          </a:xfrm>
          <a:prstGeom prst="rect">
            <a:avLst/>
          </a:prstGeom>
        </p:spPr>
      </p:pic>
      <p:pic>
        <p:nvPicPr>
          <p:cNvPr id="7" name="image193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56424" y="2794298"/>
            <a:ext cx="2739518" cy="145228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1404</Words>
  <Application>Microsoft Office PowerPoint</Application>
  <PresentationFormat>Произвольный</PresentationFormat>
  <Paragraphs>264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Antibiotics. Characteristics, classification, connection between structure and action, mechanism of action, methods of production, methods of analysis, application in medicine.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«Вчення про хімічні елементи та їх сполуки. Поняття про біогенні елементи. Макро- і мікроелементи навколишнього середовища та в організмі людини. Біологічна роль елементів. Загальна характеристика елемента або групи елементів: положення в Періодичній системі елементів; електронна будова атома, енергія іонізації, відносна електронегативність, характерні ступені окислення та валентний стан. Хімічні властивості s-, p-, d-, f- елементів, форми та властивості їх сполук. Металічні та неметалічні окислювально-відновні властивості. Фізико-хімічні властивості простих речовин. Загальна характеристика s- та р-елементів.  Хімічні властивості простих речовин та сполук елементів I A, II А груп.»</dc:title>
  <dc:creator>User</dc:creator>
  <cp:lastModifiedBy>e271279ltv</cp:lastModifiedBy>
  <cp:revision>33</cp:revision>
  <dcterms:created xsi:type="dcterms:W3CDTF">2021-02-01T10:52:01Z</dcterms:created>
  <dcterms:modified xsi:type="dcterms:W3CDTF">2021-02-11T18:43:57Z</dcterms:modified>
</cp:coreProperties>
</file>