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72" r:id="rId7"/>
    <p:sldId id="273" r:id="rId8"/>
    <p:sldId id="27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4" r:id="rId18"/>
    <p:sldId id="295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3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3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088E-6A4E-42E0-B660-9F547235CDD1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0897C-8CA4-4640-B5C1-24457312BE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C59DE-83F6-4A4B-AEAA-21E1804ED375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E602F-159D-44B0-B17A-4B90F8BBDB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06475-D504-415C-A6BC-69A0C2C74932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635E1C-8C21-4A46-8F68-5F619DD955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4EC72-44E6-4E5D-B1CB-985CDC45358D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B0FE3-7060-45CA-875D-D8DC6E9F00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F3961-7E33-47E4-A1B2-798693B46A0B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2662F-7FBE-47BB-83CA-B8988C7975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F05B2-983C-4BA6-AE28-2F91D1D6F78E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005B8-45DD-497D-AB1B-51DDB8E296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7A712-5BCF-412B-B915-88388C9D309F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67EDE-13B3-41BB-93A0-41994ECD2A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A4D68-C108-4D47-90C9-6FDFCC2D68D9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BFA75-1C50-4649-8EE1-EBF81C89DC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60FD0-F699-451F-878D-36570797C439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777EB-B76B-4740-AE80-07DC3BDEC4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05A2E-9816-469A-A878-C334ADE9BEA2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D0FDC-BC54-4BE4-B374-254F2DDA5F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35DE5-05CB-48DA-A59B-71A4A3AA5C31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80EB5-50DE-4B1B-96A8-E6D7C73864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082E71-B6D4-4716-9E4A-FD8BD04A8DD1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991EE0B-F82B-40C5-8975-AE4DC53B65F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574812" y="1539105"/>
            <a:ext cx="11191875" cy="256263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Antimicrobial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drugs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Sulfanilamides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Derivatives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naphthyridine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quinolonecarboxylic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acids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Derivatives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8-oxyquinoline,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quinoxaline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nitrofural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Characteristics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classification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connection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structure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action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mechanism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action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medicine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89315" y="4056652"/>
            <a:ext cx="9144000" cy="91757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smtClean="0"/>
              <a:t>ANTIMICROBIAL </a:t>
            </a:r>
            <a:r>
              <a:rPr lang="uk-UA" sz="2000" b="1" dirty="0" smtClean="0"/>
              <a:t>MEDICINES</a:t>
            </a:r>
            <a:endParaRPr lang="uk-UA" sz="2000" dirty="0" smtClean="0"/>
          </a:p>
          <a:p>
            <a:r>
              <a:rPr lang="uk-UA" sz="2000" i="1" dirty="0" err="1" smtClean="0"/>
              <a:t>Antimicrobial</a:t>
            </a:r>
            <a:r>
              <a:rPr lang="uk-UA" sz="2000" i="1" dirty="0" smtClean="0"/>
              <a:t> </a:t>
            </a:r>
            <a:r>
              <a:rPr lang="uk-UA" sz="2000" i="1" dirty="0" err="1" smtClean="0"/>
              <a:t>drugs</a:t>
            </a:r>
            <a:r>
              <a:rPr lang="uk-UA" sz="2000" i="1" dirty="0" smtClean="0"/>
              <a:t> </a:t>
            </a:r>
            <a:r>
              <a:rPr lang="uk-UA" sz="2000" dirty="0" smtClean="0"/>
              <a:t>(</a:t>
            </a:r>
            <a:r>
              <a:rPr lang="uk-UA" sz="2000" dirty="0" err="1" smtClean="0"/>
              <a:t>Greek</a:t>
            </a:r>
            <a:r>
              <a:rPr lang="uk-UA" sz="2000" dirty="0" smtClean="0"/>
              <a:t> </a:t>
            </a:r>
            <a:r>
              <a:rPr lang="uk-UA" sz="2000" dirty="0" err="1" smtClean="0"/>
              <a:t>anti</a:t>
            </a:r>
            <a:r>
              <a:rPr lang="uk-UA" sz="2000" dirty="0" smtClean="0"/>
              <a:t> - </a:t>
            </a:r>
            <a:r>
              <a:rPr lang="uk-UA" sz="2000" dirty="0" err="1" smtClean="0"/>
              <a:t>against</a:t>
            </a:r>
            <a:r>
              <a:rPr lang="uk-UA" sz="2000" dirty="0" smtClean="0"/>
              <a:t> + </a:t>
            </a:r>
            <a:r>
              <a:rPr lang="uk-UA" sz="2000" dirty="0" err="1" smtClean="0"/>
              <a:t>micros</a:t>
            </a:r>
            <a:r>
              <a:rPr lang="uk-UA" sz="2000" dirty="0" smtClean="0"/>
              <a:t> - </a:t>
            </a:r>
            <a:r>
              <a:rPr lang="uk-UA" sz="2000" dirty="0" err="1" smtClean="0"/>
              <a:t>small</a:t>
            </a:r>
            <a:r>
              <a:rPr lang="uk-UA" sz="2000" dirty="0" smtClean="0"/>
              <a:t> + </a:t>
            </a:r>
            <a:r>
              <a:rPr lang="uk-UA" sz="2000" dirty="0" err="1" smtClean="0"/>
              <a:t>bios</a:t>
            </a:r>
            <a:r>
              <a:rPr lang="uk-UA" sz="2000" dirty="0" smtClean="0"/>
              <a:t> - </a:t>
            </a:r>
            <a:r>
              <a:rPr lang="uk-UA" sz="2000" dirty="0" err="1" smtClean="0"/>
              <a:t>life</a:t>
            </a:r>
            <a:r>
              <a:rPr lang="uk-UA" sz="2000" dirty="0" smtClean="0"/>
              <a:t>) - 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have</a:t>
            </a:r>
            <a:r>
              <a:rPr lang="uk-UA" sz="2000" dirty="0" smtClean="0"/>
              <a:t> a </a:t>
            </a:r>
            <a:r>
              <a:rPr lang="uk-UA" sz="2000" dirty="0" err="1" smtClean="0"/>
              <a:t>depressant</a:t>
            </a:r>
            <a:r>
              <a:rPr lang="uk-UA" sz="2000" dirty="0" smtClean="0"/>
              <a:t> </a:t>
            </a:r>
            <a:r>
              <a:rPr lang="uk-UA" sz="2000" dirty="0" err="1" smtClean="0"/>
              <a:t>effect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</a:t>
            </a:r>
            <a:r>
              <a:rPr lang="uk-UA" sz="2000" dirty="0" smtClean="0"/>
              <a:t>.</a:t>
            </a:r>
          </a:p>
          <a:p>
            <a:r>
              <a:rPr lang="uk-UA" sz="2000" dirty="0" err="1" smtClean="0"/>
              <a:t>A.p</a:t>
            </a:r>
            <a:r>
              <a:rPr lang="uk-UA" sz="2000" dirty="0" smtClean="0"/>
              <a:t>. </a:t>
            </a:r>
            <a:r>
              <a:rPr lang="uk-UA" sz="2000" dirty="0" err="1" smtClean="0"/>
              <a:t>divided</a:t>
            </a:r>
            <a:r>
              <a:rPr lang="uk-UA" sz="2000" dirty="0" smtClean="0"/>
              <a:t> </a:t>
            </a:r>
            <a:r>
              <a:rPr lang="uk-UA" sz="2000" dirty="0" err="1" smtClean="0"/>
              <a:t>into</a:t>
            </a:r>
            <a:r>
              <a:rPr lang="uk-UA" sz="2000" dirty="0" smtClean="0"/>
              <a:t> </a:t>
            </a:r>
            <a:r>
              <a:rPr lang="uk-UA" sz="2000" dirty="0" err="1" smtClean="0"/>
              <a:t>two</a:t>
            </a:r>
            <a:r>
              <a:rPr lang="uk-UA" sz="2000" dirty="0" smtClean="0"/>
              <a:t> </a:t>
            </a:r>
            <a:r>
              <a:rPr lang="uk-UA" sz="2000" dirty="0" err="1" smtClean="0"/>
              <a:t>groups</a:t>
            </a:r>
            <a:r>
              <a:rPr lang="uk-UA" sz="2000" dirty="0" smtClean="0"/>
              <a:t>:</a:t>
            </a:r>
          </a:p>
          <a:p>
            <a:pPr lvl="0"/>
            <a:r>
              <a:rPr lang="uk-UA" sz="2000" dirty="0" smtClean="0"/>
              <a:t>non-</a:t>
            </a:r>
            <a:r>
              <a:rPr lang="uk-UA" sz="2000" dirty="0" err="1" smtClean="0"/>
              <a:t>selective</a:t>
            </a:r>
            <a:r>
              <a:rPr lang="uk-UA" sz="2000" dirty="0" smtClean="0"/>
              <a:t> </a:t>
            </a:r>
            <a:r>
              <a:rPr lang="uk-UA" sz="2000" dirty="0" err="1" smtClean="0"/>
              <a:t>antimicrobial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have</a:t>
            </a:r>
            <a:r>
              <a:rPr lang="uk-UA" sz="2000" dirty="0" smtClean="0"/>
              <a:t> a </a:t>
            </a:r>
            <a:r>
              <a:rPr lang="uk-UA" sz="2000" dirty="0" err="1" smtClean="0"/>
              <a:t>detrimental</a:t>
            </a:r>
            <a:r>
              <a:rPr lang="uk-UA" sz="2000" dirty="0" smtClean="0"/>
              <a:t> </a:t>
            </a:r>
            <a:r>
              <a:rPr lang="uk-UA" sz="2000" dirty="0" err="1" smtClean="0"/>
              <a:t>effect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	</a:t>
            </a:r>
            <a:r>
              <a:rPr lang="uk-UA" sz="2000" dirty="0" err="1" smtClean="0"/>
              <a:t>most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 (</a:t>
            </a:r>
            <a:r>
              <a:rPr lang="uk-UA" sz="2000" dirty="0" err="1" smtClean="0"/>
              <a:t>antiseptics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disinfectantscompounds</a:t>
            </a:r>
            <a:r>
              <a:rPr lang="uk-UA" sz="2000" dirty="0" smtClean="0"/>
              <a:t>);</a:t>
            </a:r>
          </a:p>
          <a:p>
            <a:pPr lvl="0"/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more</a:t>
            </a:r>
            <a:r>
              <a:rPr lang="uk-UA" sz="2000" dirty="0" smtClean="0"/>
              <a:t> </a:t>
            </a:r>
            <a:r>
              <a:rPr lang="uk-UA" sz="2000" dirty="0" err="1" smtClean="0"/>
              <a:t>selective</a:t>
            </a:r>
            <a:r>
              <a:rPr lang="uk-UA" sz="2000" dirty="0" smtClean="0"/>
              <a:t> </a:t>
            </a:r>
            <a:r>
              <a:rPr lang="uk-UA" sz="2000" dirty="0" err="1" smtClean="0"/>
              <a:t>effect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certain</a:t>
            </a:r>
            <a:r>
              <a:rPr lang="uk-UA" sz="2000" dirty="0" smtClean="0"/>
              <a:t> </a:t>
            </a:r>
            <a:r>
              <a:rPr lang="uk-UA" sz="2000" dirty="0" err="1" smtClean="0"/>
              <a:t>types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a </a:t>
            </a:r>
            <a:r>
              <a:rPr lang="uk-UA" sz="2000" dirty="0" err="1" smtClean="0"/>
              <a:t>significant</a:t>
            </a:r>
            <a:r>
              <a:rPr lang="uk-UA" sz="2000" dirty="0" smtClean="0"/>
              <a:t> </a:t>
            </a:r>
            <a:r>
              <a:rPr lang="uk-UA" sz="2000" dirty="0" err="1" smtClean="0"/>
              <a:t>breadth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therapeutic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 (</a:t>
            </a:r>
            <a:r>
              <a:rPr lang="uk-UA" sz="2000" dirty="0" err="1" smtClean="0"/>
              <a:t>chemotherapeutic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- </a:t>
            </a:r>
            <a:r>
              <a:rPr lang="uk-UA" sz="2000" dirty="0" err="1" smtClean="0"/>
              <a:t>antibiotics</a:t>
            </a:r>
            <a:r>
              <a:rPr lang="uk-UA" sz="2000" dirty="0" smtClean="0"/>
              <a:t>	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synthetic</a:t>
            </a:r>
            <a:r>
              <a:rPr lang="uk-UA" sz="2000" dirty="0" smtClean="0"/>
              <a:t> </a:t>
            </a:r>
            <a:r>
              <a:rPr lang="uk-UA" sz="2000" dirty="0" err="1" smtClean="0"/>
              <a:t>antibacterial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: </a:t>
            </a:r>
            <a:r>
              <a:rPr lang="uk-UA" sz="2000" dirty="0" err="1" smtClean="0"/>
              <a:t>sulfonamides</a:t>
            </a:r>
            <a:r>
              <a:rPr lang="uk-UA" sz="2000" dirty="0" smtClean="0"/>
              <a:t>, </a:t>
            </a:r>
            <a:r>
              <a:rPr lang="uk-UA" sz="2000" dirty="0" err="1" smtClean="0"/>
              <a:t>derivatives</a:t>
            </a:r>
            <a:r>
              <a:rPr lang="uk-UA" sz="2000" dirty="0" smtClean="0"/>
              <a:t>	</a:t>
            </a:r>
            <a:r>
              <a:rPr lang="uk-UA" sz="2000" dirty="0" err="1" smtClean="0"/>
              <a:t>quinolone</a:t>
            </a:r>
            <a:r>
              <a:rPr lang="uk-UA" sz="2000" dirty="0" smtClean="0"/>
              <a:t>, </a:t>
            </a:r>
            <a:r>
              <a:rPr lang="uk-UA" sz="2000" dirty="0" err="1" smtClean="0"/>
              <a:t>naphthyridine</a:t>
            </a:r>
            <a:r>
              <a:rPr lang="uk-UA" sz="2000" dirty="0" smtClean="0"/>
              <a:t>, </a:t>
            </a:r>
            <a:r>
              <a:rPr lang="uk-UA" sz="2000" dirty="0" err="1" smtClean="0"/>
              <a:t>quinoline</a:t>
            </a:r>
            <a:r>
              <a:rPr lang="uk-UA" sz="2000" dirty="0" smtClean="0"/>
              <a:t>, </a:t>
            </a:r>
            <a:r>
              <a:rPr lang="uk-UA" sz="2000" dirty="0" err="1" smtClean="0"/>
              <a:t>nitrofuran</a:t>
            </a:r>
            <a:r>
              <a:rPr lang="uk-UA" sz="2000" dirty="0" smtClean="0"/>
              <a:t>,</a:t>
            </a:r>
            <a:r>
              <a:rPr lang="uk-UA" sz="2000" dirty="0" err="1" smtClean="0"/>
              <a:t>imidazole</a:t>
            </a:r>
            <a:r>
              <a:rPr lang="uk-UA" sz="2000" dirty="0" smtClean="0"/>
              <a:t>).</a:t>
            </a:r>
          </a:p>
          <a:p>
            <a:r>
              <a:rPr lang="uk-UA" sz="2000" dirty="0" err="1" smtClean="0"/>
              <a:t>Specific</a:t>
            </a:r>
            <a:r>
              <a:rPr lang="uk-UA" sz="2000" dirty="0" smtClean="0"/>
              <a:t> </a:t>
            </a:r>
            <a:r>
              <a:rPr lang="uk-UA" sz="2000" dirty="0" err="1" smtClean="0"/>
              <a:t>chemotherapeutic</a:t>
            </a:r>
            <a:r>
              <a:rPr lang="uk-UA" sz="2000" dirty="0" smtClean="0"/>
              <a:t> (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selective</a:t>
            </a:r>
            <a:r>
              <a:rPr lang="uk-UA" sz="2000" dirty="0" smtClean="0"/>
              <a:t> </a:t>
            </a:r>
            <a:r>
              <a:rPr lang="uk-UA" sz="2000" dirty="0" err="1" smtClean="0"/>
              <a:t>cytotoxicity</a:t>
            </a:r>
            <a:r>
              <a:rPr lang="uk-UA" sz="2000" dirty="0" smtClean="0"/>
              <a:t>) anti-TB 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divided</a:t>
            </a:r>
            <a:r>
              <a:rPr lang="uk-UA" sz="2000" dirty="0" smtClean="0"/>
              <a:t> </a:t>
            </a:r>
            <a:r>
              <a:rPr lang="uk-UA" sz="2000" dirty="0" err="1" smtClean="0"/>
              <a:t>into</a:t>
            </a:r>
            <a:r>
              <a:rPr lang="uk-UA" sz="2000" dirty="0" smtClean="0"/>
              <a:t> </a:t>
            </a:r>
            <a:r>
              <a:rPr lang="uk-UA" sz="2000" dirty="0" err="1" smtClean="0"/>
              <a:t>two</a:t>
            </a:r>
            <a:r>
              <a:rPr lang="uk-UA" sz="2000" dirty="0" smtClean="0"/>
              <a:t> </a:t>
            </a:r>
            <a:r>
              <a:rPr lang="uk-UA" sz="2000" dirty="0" err="1" smtClean="0"/>
              <a:t>groups</a:t>
            </a:r>
            <a:r>
              <a:rPr lang="uk-UA" sz="2000" dirty="0" smtClean="0"/>
              <a:t>:</a:t>
            </a:r>
          </a:p>
          <a:p>
            <a:pPr lvl="0"/>
            <a:r>
              <a:rPr lang="uk-UA" sz="2000" dirty="0" smtClean="0"/>
              <a:t>I </a:t>
            </a:r>
            <a:r>
              <a:rPr lang="uk-UA" sz="2000" dirty="0" err="1" smtClean="0"/>
              <a:t>series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(</a:t>
            </a:r>
            <a:r>
              <a:rPr lang="uk-UA" sz="2000" dirty="0" err="1" smtClean="0"/>
              <a:t>main</a:t>
            </a:r>
            <a:r>
              <a:rPr lang="uk-UA" sz="2000" dirty="0" smtClean="0"/>
              <a:t>): </a:t>
            </a:r>
            <a:r>
              <a:rPr lang="uk-UA" sz="2000" dirty="0" err="1" smtClean="0"/>
              <a:t>isonicotinic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hydrazide</a:t>
            </a:r>
            <a:r>
              <a:rPr lang="uk-UA" sz="2000" dirty="0" smtClean="0"/>
              <a:t> (</a:t>
            </a:r>
            <a:r>
              <a:rPr lang="uk-UA" sz="2000" dirty="0" err="1" smtClean="0"/>
              <a:t>isoniazid</a:t>
            </a:r>
            <a:r>
              <a:rPr lang="uk-UA" sz="2000" dirty="0" smtClean="0"/>
              <a:t>)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its</a:t>
            </a:r>
            <a:r>
              <a:rPr lang="uk-UA" sz="2000" dirty="0" smtClean="0"/>
              <a:t> </a:t>
            </a:r>
            <a:r>
              <a:rPr lang="uk-UA" sz="2000" dirty="0" err="1" smtClean="0"/>
              <a:t>derivatives</a:t>
            </a:r>
            <a:r>
              <a:rPr lang="uk-UA" sz="2000" dirty="0" smtClean="0"/>
              <a:t> (</a:t>
            </a:r>
            <a:r>
              <a:rPr lang="uk-UA" sz="2000" dirty="0" err="1" smtClean="0"/>
              <a:t>hydrazones</a:t>
            </a:r>
            <a:r>
              <a:rPr lang="uk-UA" sz="2000" dirty="0" smtClean="0"/>
              <a:t>), </a:t>
            </a:r>
            <a:r>
              <a:rPr lang="uk-UA" sz="2000" dirty="0" err="1" smtClean="0"/>
              <a:t>antibiotics</a:t>
            </a:r>
            <a:r>
              <a:rPr lang="uk-UA" sz="2000" dirty="0" smtClean="0"/>
              <a:t> (</a:t>
            </a:r>
            <a:r>
              <a:rPr lang="uk-UA" sz="2000" dirty="0" err="1" smtClean="0"/>
              <a:t>streptomycin</a:t>
            </a:r>
            <a:r>
              <a:rPr lang="uk-UA" sz="2000" dirty="0" smtClean="0"/>
              <a:t>, </a:t>
            </a:r>
            <a:r>
              <a:rPr lang="uk-UA" sz="2000" dirty="0" err="1" smtClean="0"/>
              <a:t>rifampicin</a:t>
            </a:r>
            <a:r>
              <a:rPr lang="uk-UA" sz="2000" dirty="0" smtClean="0"/>
              <a:t>), PAS</a:t>
            </a:r>
          </a:p>
          <a:p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its</a:t>
            </a:r>
            <a:r>
              <a:rPr lang="uk-UA" sz="2000" dirty="0" smtClean="0"/>
              <a:t> </a:t>
            </a:r>
            <a:r>
              <a:rPr lang="uk-UA" sz="2000" dirty="0" err="1" smtClean="0"/>
              <a:t>derivatives</a:t>
            </a:r>
            <a:r>
              <a:rPr lang="uk-UA" sz="2000" dirty="0" smtClean="0"/>
              <a:t>;</a:t>
            </a:r>
          </a:p>
          <a:p>
            <a:pPr lvl="0"/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II </a:t>
            </a:r>
            <a:r>
              <a:rPr lang="uk-UA" sz="2000" dirty="0" err="1" smtClean="0"/>
              <a:t>series</a:t>
            </a:r>
            <a:r>
              <a:rPr lang="uk-UA" sz="2000" dirty="0" smtClean="0"/>
              <a:t>: </a:t>
            </a:r>
            <a:r>
              <a:rPr lang="uk-UA" sz="2000" dirty="0" err="1" smtClean="0"/>
              <a:t>ethionamide</a:t>
            </a:r>
            <a:r>
              <a:rPr lang="uk-UA" sz="2000" dirty="0" smtClean="0"/>
              <a:t>, </a:t>
            </a:r>
            <a:r>
              <a:rPr lang="uk-UA" sz="2000" dirty="0" err="1" smtClean="0"/>
              <a:t>prothionamide</a:t>
            </a:r>
            <a:r>
              <a:rPr lang="uk-UA" sz="2000" dirty="0" smtClean="0"/>
              <a:t>, </a:t>
            </a:r>
            <a:r>
              <a:rPr lang="uk-UA" sz="2000" dirty="0" err="1" smtClean="0"/>
              <a:t>ethambutol</a:t>
            </a:r>
            <a:r>
              <a:rPr lang="uk-UA" sz="2000" dirty="0" smtClean="0"/>
              <a:t>, </a:t>
            </a:r>
            <a:r>
              <a:rPr lang="uk-UA" sz="2000" dirty="0" err="1" smtClean="0"/>
              <a:t>cycloserine</a:t>
            </a:r>
            <a:r>
              <a:rPr lang="uk-UA" sz="2000" dirty="0" smtClean="0"/>
              <a:t>,	</a:t>
            </a:r>
            <a:r>
              <a:rPr lang="uk-UA" sz="2000" dirty="0" err="1" smtClean="0"/>
              <a:t>pyrazinamide</a:t>
            </a:r>
            <a:r>
              <a:rPr lang="uk-UA" sz="2000" dirty="0" smtClean="0"/>
              <a:t>, </a:t>
            </a:r>
            <a:r>
              <a:rPr lang="uk-UA" sz="2000" dirty="0" err="1" smtClean="0"/>
              <a:t>thioacetazone</a:t>
            </a:r>
            <a:r>
              <a:rPr lang="uk-UA" sz="2000" dirty="0" smtClean="0"/>
              <a:t>, </a:t>
            </a:r>
            <a:r>
              <a:rPr lang="uk-UA" sz="2000" dirty="0" err="1" smtClean="0"/>
              <a:t>aminoglycosides</a:t>
            </a:r>
            <a:r>
              <a:rPr lang="uk-UA" sz="2000" dirty="0" smtClean="0"/>
              <a:t> (</a:t>
            </a:r>
            <a:r>
              <a:rPr lang="uk-UA" sz="2000" dirty="0" err="1" smtClean="0"/>
              <a:t>kanamycin</a:t>
            </a:r>
            <a:r>
              <a:rPr lang="uk-UA" sz="2000" dirty="0" smtClean="0"/>
              <a:t>).</a:t>
            </a:r>
          </a:p>
          <a:p>
            <a:endParaRPr lang="uk-UA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pPr algn="ctr"/>
            <a:r>
              <a:rPr lang="uk-UA" sz="2000" b="1" dirty="0" err="1" smtClean="0"/>
              <a:t>Derivatives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sulfanilic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acid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amide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Based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competitive</a:t>
            </a:r>
            <a:r>
              <a:rPr lang="uk-UA" sz="2000" dirty="0" smtClean="0"/>
              <a:t> </a:t>
            </a:r>
            <a:r>
              <a:rPr lang="uk-UA" sz="2000" dirty="0" err="1" smtClean="0"/>
              <a:t>antagonism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sulfonamides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para-</a:t>
            </a:r>
            <a:r>
              <a:rPr lang="uk-UA" sz="2000" dirty="0" err="1" smtClean="0"/>
              <a:t>aminobenzoic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(PABX): </a:t>
            </a:r>
            <a:r>
              <a:rPr lang="uk-UA" sz="2000" dirty="0" err="1" smtClean="0"/>
              <a:t>PABX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starting</a:t>
            </a:r>
            <a:r>
              <a:rPr lang="uk-UA" sz="2000" dirty="0" smtClean="0"/>
              <a:t> </a:t>
            </a:r>
            <a:r>
              <a:rPr lang="uk-UA" sz="2000" dirty="0" err="1" smtClean="0"/>
              <a:t>product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folic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, </a:t>
            </a:r>
            <a:r>
              <a:rPr lang="uk-UA" sz="2000" dirty="0" err="1" smtClean="0"/>
              <a:t>without</a:t>
            </a:r>
            <a:r>
              <a:rPr lang="uk-UA" sz="2000" dirty="0" smtClean="0"/>
              <a:t>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growth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reproduction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impossible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absorbs</a:t>
            </a:r>
            <a:r>
              <a:rPr lang="uk-UA" sz="2000" dirty="0" smtClean="0"/>
              <a:t> </a:t>
            </a:r>
            <a:r>
              <a:rPr lang="uk-UA" sz="2000" dirty="0" err="1" smtClean="0"/>
              <a:t>sulfanilamide</a:t>
            </a:r>
            <a:r>
              <a:rPr lang="uk-UA" sz="2000" dirty="0" smtClean="0"/>
              <a:t> </a:t>
            </a:r>
            <a:r>
              <a:rPr lang="uk-UA" sz="2000" dirty="0" err="1" smtClean="0"/>
              <a:t>instead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PABX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thus</a:t>
            </a:r>
            <a:r>
              <a:rPr lang="uk-UA" sz="2000" dirty="0" smtClean="0"/>
              <a:t> </a:t>
            </a:r>
            <a:r>
              <a:rPr lang="uk-UA" sz="2000" dirty="0" err="1" smtClean="0"/>
              <a:t>blocks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first</a:t>
            </a:r>
            <a:r>
              <a:rPr lang="uk-UA" sz="2000" dirty="0" smtClean="0"/>
              <a:t> </a:t>
            </a:r>
            <a:r>
              <a:rPr lang="uk-UA" sz="2000" dirty="0" err="1" smtClean="0"/>
              <a:t>stage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nucleic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Analogies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in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the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structure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PAS </a:t>
            </a:r>
            <a:r>
              <a:rPr lang="uk-UA" sz="2000" b="1" dirty="0" err="1" smtClean="0"/>
              <a:t>and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sulfonamide</a:t>
            </a:r>
            <a:endParaRPr lang="uk-UA" sz="2000" b="1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</p:txBody>
      </p:sp>
      <p:pic>
        <p:nvPicPr>
          <p:cNvPr id="4" name="image19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70466" y="965562"/>
            <a:ext cx="1796143" cy="1034143"/>
          </a:xfrm>
          <a:prstGeom prst="rect">
            <a:avLst/>
          </a:prstGeom>
        </p:spPr>
      </p:pic>
      <p:pic>
        <p:nvPicPr>
          <p:cNvPr id="5" name="image195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0400" y="4013561"/>
            <a:ext cx="3582489" cy="25309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0634" y="310334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Some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sulfonamides</a:t>
            </a:r>
            <a:endParaRPr lang="uk-UA" sz="2000" dirty="0" smtClean="0"/>
          </a:p>
          <a:p>
            <a:pPr>
              <a:buNone/>
            </a:pPr>
            <a:r>
              <a:rPr lang="uk-UA" sz="2000" dirty="0" err="1" smtClean="0"/>
              <a:t>Sulfanilamide</a:t>
            </a:r>
            <a:r>
              <a:rPr lang="uk-UA" sz="2000" dirty="0" smtClean="0"/>
              <a:t>	</a:t>
            </a:r>
            <a:r>
              <a:rPr lang="uk-UA" sz="2000" dirty="0" err="1" smtClean="0"/>
              <a:t>Sulphacetamidesodium</a:t>
            </a:r>
            <a:r>
              <a:rPr lang="uk-UA" sz="2000" dirty="0" smtClean="0"/>
              <a:t>	</a:t>
            </a:r>
            <a:r>
              <a:rPr lang="uk-UA" sz="2000" dirty="0" err="1" smtClean="0"/>
              <a:t>Cotrimoxazole</a:t>
            </a:r>
            <a:endParaRPr lang="uk-UA" sz="2000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dirty="0" smtClean="0"/>
              <a:t> </a:t>
            </a:r>
          </a:p>
          <a:p>
            <a:r>
              <a:rPr lang="uk-UA" sz="2000" dirty="0" err="1" smtClean="0"/>
              <a:t>Sulfathiazole</a:t>
            </a:r>
            <a:endParaRPr lang="uk-UA" sz="2000" dirty="0" smtClean="0"/>
          </a:p>
          <a:p>
            <a:r>
              <a:rPr lang="uk-UA" sz="2000" dirty="0" smtClean="0"/>
              <a:t> 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en-US" sz="2000" dirty="0" smtClean="0"/>
          </a:p>
          <a:p>
            <a:endParaRPr lang="en-US" sz="2000" dirty="0" smtClean="0"/>
          </a:p>
          <a:p>
            <a:r>
              <a:rPr lang="uk-UA" sz="2000" dirty="0" err="1" smtClean="0"/>
              <a:t>Sulfadimethoxine</a:t>
            </a:r>
            <a:r>
              <a:rPr lang="uk-UA" sz="2000" dirty="0" smtClean="0"/>
              <a:t>	</a:t>
            </a:r>
            <a:r>
              <a:rPr lang="uk-UA" sz="2000" dirty="0" err="1" smtClean="0"/>
              <a:t>Sulfadimidine</a:t>
            </a:r>
            <a:r>
              <a:rPr lang="uk-UA" sz="2000" dirty="0" smtClean="0"/>
              <a:t>	</a:t>
            </a:r>
            <a:r>
              <a:rPr lang="uk-UA" sz="2000" dirty="0" err="1" smtClean="0"/>
              <a:t>Sulfamethoxazole</a:t>
            </a:r>
            <a:endParaRPr lang="uk-UA" sz="2000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dirty="0" smtClean="0"/>
              <a:t> </a:t>
            </a:r>
          </a:p>
          <a:p>
            <a:r>
              <a:rPr lang="uk-UA" sz="2000" dirty="0" smtClean="0"/>
              <a:t> </a:t>
            </a:r>
          </a:p>
          <a:p>
            <a:r>
              <a:rPr lang="uk-UA" sz="2000" dirty="0" smtClean="0"/>
              <a:t> </a:t>
            </a:r>
          </a:p>
        </p:txBody>
      </p:sp>
      <p:pic>
        <p:nvPicPr>
          <p:cNvPr id="4" name="image196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089" y="1205048"/>
            <a:ext cx="968828" cy="555172"/>
          </a:xfrm>
          <a:prstGeom prst="rect">
            <a:avLst/>
          </a:prstGeom>
        </p:spPr>
      </p:pic>
      <p:pic>
        <p:nvPicPr>
          <p:cNvPr id="5" name="image197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3057" y="1133203"/>
            <a:ext cx="1284514" cy="751114"/>
          </a:xfrm>
          <a:prstGeom prst="rect">
            <a:avLst/>
          </a:prstGeom>
        </p:spPr>
      </p:pic>
      <p:pic>
        <p:nvPicPr>
          <p:cNvPr id="6" name="image198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77989" y="1296488"/>
            <a:ext cx="1436914" cy="555171"/>
          </a:xfrm>
          <a:prstGeom prst="rect">
            <a:avLst/>
          </a:prstGeom>
        </p:spPr>
      </p:pic>
      <p:pic>
        <p:nvPicPr>
          <p:cNvPr id="7" name="image201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2391" y="2919549"/>
            <a:ext cx="1121228" cy="522514"/>
          </a:xfrm>
          <a:prstGeom prst="rect">
            <a:avLst/>
          </a:prstGeom>
        </p:spPr>
      </p:pic>
      <p:pic>
        <p:nvPicPr>
          <p:cNvPr id="8" name="image202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914" y="4783182"/>
            <a:ext cx="1719943" cy="740229"/>
          </a:xfrm>
          <a:prstGeom prst="rect">
            <a:avLst/>
          </a:prstGeom>
        </p:spPr>
      </p:pic>
      <p:pic>
        <p:nvPicPr>
          <p:cNvPr id="9" name="image203.pn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77985" y="4876800"/>
            <a:ext cx="1709058" cy="762000"/>
          </a:xfrm>
          <a:prstGeom prst="rect">
            <a:avLst/>
          </a:prstGeom>
        </p:spPr>
      </p:pic>
      <p:pic>
        <p:nvPicPr>
          <p:cNvPr id="10" name="image198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4999" y="4840877"/>
            <a:ext cx="1545772" cy="5987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/>
          </a:p>
        </p:txBody>
      </p:sp>
      <p:pic>
        <p:nvPicPr>
          <p:cNvPr id="4" name="image204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3557" y="1398814"/>
            <a:ext cx="5344886" cy="40603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pPr lvl="0"/>
            <a:r>
              <a:rPr lang="uk-UA" sz="2000" dirty="0" err="1" smtClean="0"/>
              <a:t>As</a:t>
            </a:r>
            <a:r>
              <a:rPr lang="uk-UA" sz="2000" dirty="0" smtClean="0"/>
              <a:t> </a:t>
            </a:r>
            <a:r>
              <a:rPr lang="uk-UA" sz="2000" dirty="0" err="1" smtClean="0"/>
              <a:t>bases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, </a:t>
            </a:r>
            <a:r>
              <a:rPr lang="uk-UA" sz="2000" dirty="0" err="1" smtClean="0"/>
              <a:t>forming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highly</a:t>
            </a:r>
            <a:r>
              <a:rPr lang="uk-UA" sz="2000" dirty="0" smtClean="0"/>
              <a:t> </a:t>
            </a:r>
            <a:r>
              <a:rPr lang="uk-UA" sz="2000" dirty="0" err="1" smtClean="0"/>
              <a:t>hydrolyzed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do</a:t>
            </a:r>
            <a:r>
              <a:rPr lang="uk-UA" sz="2000" dirty="0" smtClean="0"/>
              <a:t> </a:t>
            </a:r>
            <a:r>
              <a:rPr lang="uk-UA" sz="2000" dirty="0" err="1" smtClean="0"/>
              <a:t>not</a:t>
            </a:r>
            <a:r>
              <a:rPr lang="uk-UA" sz="2000" dirty="0" smtClean="0"/>
              <a:t> </a:t>
            </a:r>
            <a:r>
              <a:rPr lang="uk-UA" sz="2000" dirty="0" err="1" smtClean="0"/>
              <a:t>exist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 </a:t>
            </a:r>
          </a:p>
          <a:p>
            <a:r>
              <a:rPr lang="uk-UA" sz="2000" dirty="0" smtClean="0"/>
              <a:t> </a:t>
            </a:r>
          </a:p>
          <a:p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alkalis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alkali</a:t>
            </a:r>
            <a:r>
              <a:rPr lang="uk-UA" sz="2000" dirty="0" smtClean="0"/>
              <a:t> </a:t>
            </a:r>
            <a:r>
              <a:rPr lang="uk-UA" sz="2000" dirty="0" err="1" smtClean="0"/>
              <a:t>metal</a:t>
            </a:r>
            <a:r>
              <a:rPr lang="uk-UA" sz="2000" dirty="0" smtClean="0"/>
              <a:t> </a:t>
            </a:r>
            <a:r>
              <a:rPr lang="uk-UA" sz="2000" dirty="0" err="1" smtClean="0"/>
              <a:t>carbonates</a:t>
            </a:r>
            <a:r>
              <a:rPr lang="uk-UA" sz="2000" dirty="0" smtClean="0"/>
              <a:t>:</a:t>
            </a:r>
            <a:endParaRPr lang="en-US" sz="2000" dirty="0" smtClean="0"/>
          </a:p>
          <a:p>
            <a:endParaRPr lang="uk-UA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r>
              <a:rPr lang="uk-UA" sz="2000" dirty="0" err="1" smtClean="0"/>
              <a:t>All</a:t>
            </a:r>
            <a:r>
              <a:rPr lang="uk-UA" sz="2000" dirty="0" smtClean="0"/>
              <a:t> </a:t>
            </a:r>
            <a:r>
              <a:rPr lang="uk-UA" sz="2000" dirty="0" err="1" smtClean="0"/>
              <a:t>sulfonamides</a:t>
            </a:r>
            <a:r>
              <a:rPr lang="uk-UA" sz="2000" dirty="0" smtClean="0"/>
              <a:t> </a:t>
            </a:r>
            <a:r>
              <a:rPr lang="uk-UA" sz="2000" dirty="0" err="1" smtClean="0"/>
              <a:t>can</a:t>
            </a:r>
            <a:r>
              <a:rPr lang="uk-UA" sz="2000" dirty="0" smtClean="0"/>
              <a:t> </a:t>
            </a:r>
            <a:r>
              <a:rPr lang="uk-UA" sz="2000" dirty="0" err="1" smtClean="0"/>
              <a:t>be</a:t>
            </a:r>
            <a:r>
              <a:rPr lang="uk-UA" sz="2000" dirty="0" smtClean="0"/>
              <a:t> </a:t>
            </a:r>
            <a:r>
              <a:rPr lang="uk-UA" sz="2000" dirty="0" err="1" smtClean="0"/>
              <a:t>halogenated</a:t>
            </a:r>
            <a:r>
              <a:rPr lang="uk-UA" sz="2000" dirty="0" smtClean="0"/>
              <a:t>, </a:t>
            </a:r>
            <a:r>
              <a:rPr lang="uk-UA" sz="2000" dirty="0" err="1" smtClean="0"/>
              <a:t>nitrated</a:t>
            </a:r>
            <a:r>
              <a:rPr lang="uk-UA" sz="2000" dirty="0" smtClean="0"/>
              <a:t>, </a:t>
            </a:r>
            <a:r>
              <a:rPr lang="uk-UA" sz="2000" dirty="0" err="1" smtClean="0"/>
              <a:t>sulfonated</a:t>
            </a:r>
            <a:r>
              <a:rPr lang="uk-UA" sz="2000" dirty="0" smtClean="0"/>
              <a:t>:</a:t>
            </a:r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uk-UA" sz="2000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endParaRPr lang="uk-UA" sz="2000" dirty="0"/>
          </a:p>
        </p:txBody>
      </p:sp>
      <p:pic>
        <p:nvPicPr>
          <p:cNvPr id="4" name="image20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9676" y="1192979"/>
            <a:ext cx="4111964" cy="945070"/>
          </a:xfrm>
          <a:prstGeom prst="rect">
            <a:avLst/>
          </a:prstGeom>
        </p:spPr>
      </p:pic>
      <p:pic>
        <p:nvPicPr>
          <p:cNvPr id="5" name="image206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8991" y="3193868"/>
            <a:ext cx="2275115" cy="1567543"/>
          </a:xfrm>
          <a:prstGeom prst="rect">
            <a:avLst/>
          </a:prstGeom>
        </p:spPr>
      </p:pic>
      <p:pic>
        <p:nvPicPr>
          <p:cNvPr id="6" name="image207.jpe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41914" y="5538651"/>
            <a:ext cx="4855029" cy="11103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pPr lvl="0"/>
            <a:r>
              <a:rPr lang="uk-UA" sz="2000" dirty="0" err="1" smtClean="0"/>
              <a:t>Sulfanilamides</a:t>
            </a:r>
            <a:r>
              <a:rPr lang="uk-UA" sz="2000" dirty="0" smtClean="0"/>
              <a:t> </a:t>
            </a:r>
            <a:r>
              <a:rPr lang="uk-UA" sz="2000" dirty="0" err="1" smtClean="0"/>
              <a:t>enter</a:t>
            </a:r>
            <a:r>
              <a:rPr lang="uk-UA" sz="2000" dirty="0" smtClean="0"/>
              <a:t> </a:t>
            </a:r>
            <a:r>
              <a:rPr lang="uk-UA" sz="2000" dirty="0" err="1" smtClean="0"/>
              <a:t>into</a:t>
            </a:r>
            <a:r>
              <a:rPr lang="uk-UA" sz="2000" dirty="0" smtClean="0"/>
              <a:t> a </a:t>
            </a:r>
            <a:r>
              <a:rPr lang="uk-UA" sz="2000" dirty="0" err="1" smtClean="0"/>
              <a:t>diazotization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followed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	</a:t>
            </a:r>
            <a:r>
              <a:rPr lang="uk-UA" sz="2000" dirty="0" err="1" smtClean="0"/>
              <a:t>azo</a:t>
            </a:r>
            <a:r>
              <a:rPr lang="uk-UA" sz="2000" dirty="0" smtClean="0"/>
              <a:t> </a:t>
            </a:r>
            <a:r>
              <a:rPr lang="uk-UA" sz="2000" dirty="0" err="1" smtClean="0"/>
              <a:t>combination</a:t>
            </a:r>
            <a:r>
              <a:rPr lang="uk-UA" sz="2000" dirty="0" smtClean="0"/>
              <a:t> - </a:t>
            </a:r>
            <a:r>
              <a:rPr lang="uk-UA" sz="2000" dirty="0" err="1" smtClean="0"/>
              <a:t>cherry</a:t>
            </a:r>
            <a:r>
              <a:rPr lang="uk-UA" sz="2000" dirty="0" smtClean="0"/>
              <a:t> </a:t>
            </a:r>
            <a:r>
              <a:rPr lang="uk-UA" sz="2000" dirty="0" err="1" smtClean="0"/>
              <a:t>red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 </a:t>
            </a:r>
            <a:r>
              <a:rPr lang="uk-UA" sz="2000" dirty="0" err="1" smtClean="0"/>
              <a:t>appears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> </a:t>
            </a:r>
            <a:endParaRPr lang="en-US" sz="2000" dirty="0" smtClean="0"/>
          </a:p>
          <a:p>
            <a:endParaRPr lang="en-US" sz="2000" dirty="0" smtClean="0"/>
          </a:p>
          <a:p>
            <a:endParaRPr lang="uk-UA" sz="2000" dirty="0" smtClean="0"/>
          </a:p>
          <a:p>
            <a:pPr lvl="0"/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detect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sulfur</a:t>
            </a:r>
            <a:r>
              <a:rPr lang="uk-UA" sz="2000" dirty="0" smtClean="0"/>
              <a:t> </a:t>
            </a:r>
            <a:r>
              <a:rPr lang="uk-UA" sz="2000" dirty="0" err="1" smtClean="0"/>
              <a:t>atom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sulfamide</a:t>
            </a:r>
            <a:r>
              <a:rPr lang="uk-UA" sz="2000" dirty="0" smtClean="0"/>
              <a:t> </a:t>
            </a:r>
            <a:r>
              <a:rPr lang="uk-UA" sz="2000" dirty="0" err="1" smtClean="0"/>
              <a:t>group</a:t>
            </a:r>
            <a:r>
              <a:rPr lang="uk-UA" sz="2000" dirty="0" smtClean="0"/>
              <a:t> - </a:t>
            </a:r>
            <a:r>
              <a:rPr lang="uk-UA" sz="2000" dirty="0" err="1" smtClean="0"/>
              <a:t>oxidation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;	</a:t>
            </a:r>
            <a:r>
              <a:rPr lang="uk-UA" sz="2000" dirty="0" err="1" smtClean="0"/>
              <a:t>received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sulfates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determined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barium</a:t>
            </a:r>
            <a:r>
              <a:rPr lang="uk-UA" sz="2000" dirty="0" smtClean="0"/>
              <a:t> </a:t>
            </a:r>
            <a:r>
              <a:rPr lang="uk-UA" sz="2000" dirty="0" err="1" smtClean="0"/>
              <a:t>chloride</a:t>
            </a:r>
            <a:r>
              <a:rPr lang="uk-UA" sz="2000" dirty="0" smtClean="0"/>
              <a:t>:</a:t>
            </a:r>
          </a:p>
          <a:p>
            <a:endParaRPr lang="uk-UA" sz="2000" dirty="0"/>
          </a:p>
        </p:txBody>
      </p:sp>
      <p:pic>
        <p:nvPicPr>
          <p:cNvPr id="4" name="image208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7173" y="1121813"/>
            <a:ext cx="5323254" cy="1244155"/>
          </a:xfrm>
          <a:prstGeom prst="rect">
            <a:avLst/>
          </a:prstGeom>
        </p:spPr>
      </p:pic>
      <p:pic>
        <p:nvPicPr>
          <p:cNvPr id="5" name="image209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3172" y="3766457"/>
            <a:ext cx="3940628" cy="167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pPr lvl="0"/>
            <a:r>
              <a:rPr lang="uk-UA" sz="2000" dirty="0" err="1" smtClean="0"/>
              <a:t>Lignin</a:t>
            </a:r>
            <a:r>
              <a:rPr lang="uk-UA" sz="2000" dirty="0" smtClean="0"/>
              <a:t> </a:t>
            </a:r>
            <a:r>
              <a:rPr lang="uk-UA" sz="2000" dirty="0" err="1" smtClean="0"/>
              <a:t>test</a:t>
            </a:r>
            <a:r>
              <a:rPr lang="uk-UA" sz="2000" dirty="0" smtClean="0"/>
              <a:t> - </a:t>
            </a:r>
            <a:r>
              <a:rPr lang="uk-UA" sz="2000" dirty="0" err="1" smtClean="0"/>
              <a:t>used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rapid</a:t>
            </a:r>
            <a:r>
              <a:rPr lang="uk-UA" sz="2000" dirty="0" smtClean="0"/>
              <a:t> </a:t>
            </a:r>
            <a:r>
              <a:rPr lang="uk-UA" sz="2000" dirty="0" err="1" smtClean="0"/>
              <a:t>analysis</a:t>
            </a:r>
            <a:r>
              <a:rPr lang="uk-UA" sz="2000" dirty="0" smtClean="0"/>
              <a:t>. </a:t>
            </a:r>
            <a:r>
              <a:rPr lang="uk-UA" sz="2000" dirty="0" err="1" smtClean="0"/>
              <a:t>Conducted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wood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unbleached</a:t>
            </a:r>
            <a:r>
              <a:rPr lang="uk-UA" sz="2000" dirty="0" smtClean="0"/>
              <a:t> </a:t>
            </a:r>
            <a:r>
              <a:rPr lang="uk-UA" sz="2000" dirty="0" err="1" smtClean="0"/>
              <a:t>paper</a:t>
            </a:r>
            <a:r>
              <a:rPr lang="uk-UA" sz="2000" dirty="0" smtClean="0"/>
              <a:t>: LZ + 1 </a:t>
            </a:r>
            <a:r>
              <a:rPr lang="uk-UA" sz="2000" dirty="0" err="1" smtClean="0"/>
              <a:t>drop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HCl</a:t>
            </a:r>
            <a:r>
              <a:rPr lang="uk-UA" sz="2000" dirty="0" smtClean="0"/>
              <a:t> - orange-red </a:t>
            </a:r>
            <a:r>
              <a:rPr lang="uk-UA" sz="2000" dirty="0" err="1" smtClean="0"/>
              <a:t>color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 </a:t>
            </a:r>
          </a:p>
          <a:p>
            <a:r>
              <a:rPr lang="uk-UA" sz="2000" dirty="0" smtClean="0"/>
              <a:t> 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uk-UA" sz="2000" dirty="0" err="1" smtClean="0"/>
              <a:t>Reactions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heavy</a:t>
            </a:r>
            <a:r>
              <a:rPr lang="uk-UA" sz="2000" dirty="0" smtClean="0"/>
              <a:t> </a:t>
            </a:r>
            <a:r>
              <a:rPr lang="uk-UA" sz="2000" dirty="0" err="1" smtClean="0"/>
              <a:t>metals</a:t>
            </a:r>
            <a:r>
              <a:rPr lang="uk-UA" sz="2000" dirty="0" smtClean="0"/>
              <a:t>, </a:t>
            </a:r>
            <a:r>
              <a:rPr lang="uk-UA" sz="2000" dirty="0" err="1" smtClean="0"/>
              <a:t>Cu</a:t>
            </a:r>
            <a:r>
              <a:rPr lang="uk-UA" sz="2000" dirty="0" smtClean="0"/>
              <a:t> (II), </a:t>
            </a:r>
            <a:r>
              <a:rPr lang="uk-UA" sz="2000" dirty="0" err="1" smtClean="0"/>
              <a:t>Fe</a:t>
            </a:r>
            <a:r>
              <a:rPr lang="uk-UA" sz="2000" dirty="0" smtClean="0"/>
              <a:t> (III) - </a:t>
            </a:r>
            <a:r>
              <a:rPr lang="uk-UA" sz="2000" dirty="0" err="1" smtClean="0"/>
              <a:t>colored</a:t>
            </a:r>
            <a:r>
              <a:rPr lang="uk-UA" sz="2000" dirty="0" smtClean="0"/>
              <a:t> </a:t>
            </a:r>
            <a:r>
              <a:rPr lang="uk-UA" sz="2000" dirty="0" err="1" smtClean="0"/>
              <a:t>complexes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formed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endParaRPr lang="uk-UA" sz="2000" dirty="0"/>
          </a:p>
        </p:txBody>
      </p:sp>
      <p:pic>
        <p:nvPicPr>
          <p:cNvPr id="4" name="image21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1475" y="1196960"/>
            <a:ext cx="3940655" cy="1794435"/>
          </a:xfrm>
          <a:prstGeom prst="rect">
            <a:avLst/>
          </a:prstGeom>
        </p:spPr>
      </p:pic>
      <p:pic>
        <p:nvPicPr>
          <p:cNvPr id="5" name="image211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91840" y="3992879"/>
            <a:ext cx="4556760" cy="15980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nitritometry</a:t>
            </a:r>
            <a:r>
              <a:rPr lang="uk-UA" sz="2000" dirty="0" smtClean="0"/>
              <a:t>, </a:t>
            </a:r>
            <a:r>
              <a:rPr lang="uk-UA" sz="2000" dirty="0" err="1" smtClean="0"/>
              <a:t>at</a:t>
            </a:r>
            <a:r>
              <a:rPr lang="uk-UA" sz="2000" dirty="0" smtClean="0"/>
              <a:t> a </a:t>
            </a:r>
            <a:r>
              <a:rPr lang="uk-UA" sz="2000" dirty="0" err="1" smtClean="0"/>
              <a:t>temperature</a:t>
            </a:r>
            <a:r>
              <a:rPr lang="uk-UA" sz="2000" dirty="0" smtClean="0"/>
              <a:t> </a:t>
            </a:r>
            <a:r>
              <a:rPr lang="uk-UA" sz="2000" dirty="0" err="1" smtClean="0"/>
              <a:t>not</a:t>
            </a:r>
            <a:r>
              <a:rPr lang="uk-UA" sz="2000" dirty="0" smtClean="0"/>
              <a:t> </a:t>
            </a:r>
            <a:r>
              <a:rPr lang="uk-UA" sz="2000" dirty="0" err="1" smtClean="0"/>
              <a:t>exceeding</a:t>
            </a:r>
            <a:r>
              <a:rPr lang="uk-UA" sz="2000" dirty="0" smtClean="0"/>
              <a:t> 20 ºC, s = 1: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dirty="0" smtClean="0"/>
              <a:t> </a:t>
            </a:r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r>
              <a:rPr lang="uk-UA" sz="2000" dirty="0" err="1" smtClean="0"/>
              <a:t>Alkalimetry</a:t>
            </a:r>
            <a:r>
              <a:rPr lang="uk-UA" sz="2000" dirty="0" smtClean="0"/>
              <a:t>. </a:t>
            </a:r>
            <a:r>
              <a:rPr lang="uk-UA" sz="2000" dirty="0" err="1" smtClean="0"/>
              <a:t>Based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acidic</a:t>
            </a:r>
            <a:r>
              <a:rPr lang="uk-UA" sz="2000" dirty="0" smtClean="0"/>
              <a:t> </a:t>
            </a:r>
            <a:r>
              <a:rPr lang="uk-UA" sz="2000" dirty="0" err="1" smtClean="0"/>
              <a:t>properties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sulfamide</a:t>
            </a:r>
            <a:r>
              <a:rPr lang="uk-UA" sz="2000" dirty="0" smtClean="0"/>
              <a:t> </a:t>
            </a:r>
            <a:r>
              <a:rPr lang="uk-UA" sz="2000" dirty="0" err="1" smtClean="0"/>
              <a:t>group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thymolphthalein</a:t>
            </a:r>
            <a:r>
              <a:rPr lang="uk-UA" sz="2000" dirty="0" smtClean="0"/>
              <a:t>, s = 1: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endParaRPr lang="uk-UA" sz="2000" dirty="0"/>
          </a:p>
        </p:txBody>
      </p:sp>
      <p:pic>
        <p:nvPicPr>
          <p:cNvPr id="4" name="image21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6080" y="1541417"/>
            <a:ext cx="4690927" cy="1465217"/>
          </a:xfrm>
          <a:prstGeom prst="rect">
            <a:avLst/>
          </a:prstGeom>
        </p:spPr>
      </p:pic>
      <p:pic>
        <p:nvPicPr>
          <p:cNvPr id="5" name="image213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5897" y="4195354"/>
            <a:ext cx="4428581" cy="173518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dirty="0" smtClean="0"/>
              <a:t> </a:t>
            </a:r>
          </a:p>
          <a:p>
            <a:pPr lvl="0"/>
            <a:r>
              <a:rPr lang="uk-UA" sz="2000" dirty="0" err="1" smtClean="0"/>
              <a:t>Acidimetry</a:t>
            </a:r>
            <a:r>
              <a:rPr lang="uk-UA" sz="2000" dirty="0" smtClean="0"/>
              <a:t>.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sulfonamides</a:t>
            </a:r>
            <a:r>
              <a:rPr lang="uk-UA" sz="2000" dirty="0" smtClean="0"/>
              <a:t> </a:t>
            </a:r>
            <a:r>
              <a:rPr lang="uk-UA" sz="2000" dirty="0" err="1" smtClean="0"/>
              <a:t>can</a:t>
            </a:r>
            <a:r>
              <a:rPr lang="uk-UA" sz="2000" dirty="0" smtClean="0"/>
              <a:t> </a:t>
            </a:r>
            <a:r>
              <a:rPr lang="uk-UA" sz="2000" dirty="0" err="1" smtClean="0"/>
              <a:t>be</a:t>
            </a:r>
            <a:r>
              <a:rPr lang="uk-UA" sz="2000" dirty="0" smtClean="0"/>
              <a:t> </a:t>
            </a:r>
            <a:r>
              <a:rPr lang="uk-UA" sz="2000" dirty="0" err="1" smtClean="0"/>
              <a:t>titrated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alcohol-acetone </a:t>
            </a:r>
            <a:r>
              <a:rPr lang="uk-UA" sz="2000" dirty="0" err="1" smtClean="0"/>
              <a:t>medium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methyl</a:t>
            </a:r>
            <a:r>
              <a:rPr lang="uk-UA" sz="2000" dirty="0" smtClean="0"/>
              <a:t> </a:t>
            </a:r>
            <a:r>
              <a:rPr lang="uk-UA" sz="2000" dirty="0" err="1" smtClean="0"/>
              <a:t>orange</a:t>
            </a:r>
            <a:r>
              <a:rPr lang="uk-UA" sz="2000" dirty="0" smtClean="0"/>
              <a:t>, s = 1: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dirty="0" smtClean="0"/>
              <a:t> </a:t>
            </a:r>
          </a:p>
          <a:p>
            <a:pPr lvl="0"/>
            <a:r>
              <a:rPr lang="uk-UA" sz="2000" dirty="0" err="1" smtClean="0"/>
              <a:t>Bromatometry</a:t>
            </a:r>
            <a:r>
              <a:rPr lang="uk-UA" sz="2000" dirty="0" smtClean="0"/>
              <a:t>, </a:t>
            </a:r>
            <a:r>
              <a:rPr lang="uk-UA" sz="2000" dirty="0" err="1" smtClean="0"/>
              <a:t>back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based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halogenation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sulfonamide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, </a:t>
            </a:r>
            <a:r>
              <a:rPr lang="uk-UA" sz="2000" dirty="0" err="1" smtClean="0"/>
              <a:t>titrated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- </a:t>
            </a:r>
            <a:r>
              <a:rPr lang="uk-UA" sz="2000" dirty="0" err="1" smtClean="0"/>
              <a:t>potassium</a:t>
            </a:r>
            <a:r>
              <a:rPr lang="uk-UA" sz="2000" dirty="0" smtClean="0"/>
              <a:t> </a:t>
            </a:r>
            <a:r>
              <a:rPr lang="uk-UA" sz="2000" dirty="0" err="1" smtClean="0"/>
              <a:t>bromate</a:t>
            </a:r>
            <a:r>
              <a:rPr lang="uk-UA" sz="2000" dirty="0" smtClean="0"/>
              <a:t>. </a:t>
            </a:r>
            <a:r>
              <a:rPr lang="uk-UA" sz="2000" dirty="0" err="1" smtClean="0"/>
              <a:t>Excess</a:t>
            </a:r>
            <a:r>
              <a:rPr lang="uk-UA" sz="2000" dirty="0" smtClean="0"/>
              <a:t> </a:t>
            </a:r>
            <a:r>
              <a:rPr lang="uk-UA" sz="2000" dirty="0" err="1" smtClean="0"/>
              <a:t>bromine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determined</a:t>
            </a:r>
            <a:r>
              <a:rPr lang="uk-UA" sz="2000" dirty="0" smtClean="0"/>
              <a:t> </a:t>
            </a:r>
            <a:r>
              <a:rPr lang="uk-UA" sz="2000" dirty="0" err="1" smtClean="0"/>
              <a:t>iodometrically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starch</a:t>
            </a:r>
            <a:r>
              <a:rPr lang="uk-UA" sz="2000" dirty="0" smtClean="0"/>
              <a:t>; s = 1.5: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 </a:t>
            </a:r>
            <a:endParaRPr lang="uk-UA" sz="2000" dirty="0"/>
          </a:p>
        </p:txBody>
      </p:sp>
      <p:pic>
        <p:nvPicPr>
          <p:cNvPr id="4" name="image21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5452" y="1756954"/>
            <a:ext cx="5459186" cy="738052"/>
          </a:xfrm>
          <a:prstGeom prst="rect">
            <a:avLst/>
          </a:prstGeom>
        </p:spPr>
      </p:pic>
      <p:pic>
        <p:nvPicPr>
          <p:cNvPr id="5" name="image215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1934" y="3813212"/>
            <a:ext cx="4991743" cy="22882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pPr lvl="0"/>
            <a:r>
              <a:rPr lang="uk-UA" sz="2000" dirty="0" err="1" smtClean="0"/>
              <a:t>Iodochlorometry</a:t>
            </a:r>
            <a:r>
              <a:rPr lang="uk-UA" sz="2000" dirty="0" smtClean="0"/>
              <a:t>, </a:t>
            </a:r>
            <a:r>
              <a:rPr lang="uk-UA" sz="2000" dirty="0" err="1" smtClean="0"/>
              <a:t>back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s = 1/2: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dirty="0" smtClean="0"/>
              <a:t> </a:t>
            </a:r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r>
              <a:rPr lang="uk-UA" sz="2000" dirty="0" err="1" smtClean="0"/>
              <a:t>Argentometry</a:t>
            </a:r>
            <a:r>
              <a:rPr lang="uk-UA" sz="2000" dirty="0" smtClean="0"/>
              <a:t>,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performed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presence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tetraborate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potassium</a:t>
            </a:r>
            <a:r>
              <a:rPr lang="uk-UA" sz="2000" dirty="0" smtClean="0"/>
              <a:t> </a:t>
            </a:r>
            <a:r>
              <a:rPr lang="uk-UA" sz="2000" dirty="0" err="1" smtClean="0"/>
              <a:t>chromate</a:t>
            </a:r>
            <a:r>
              <a:rPr lang="uk-UA" sz="2000" dirty="0" smtClean="0"/>
              <a:t> (</a:t>
            </a:r>
            <a:r>
              <a:rPr lang="uk-UA" sz="2000" dirty="0" err="1" smtClean="0"/>
              <a:t>Mora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), s = 1</a:t>
            </a:r>
            <a:r>
              <a:rPr lang="uk-UA" sz="2000" dirty="0" smtClean="0"/>
              <a:t>:</a:t>
            </a:r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r>
              <a:rPr lang="uk-UA" sz="1800" dirty="0" err="1" smtClean="0"/>
              <a:t>Photocolorimetry</a:t>
            </a:r>
            <a:r>
              <a:rPr lang="uk-UA" sz="1800" dirty="0" smtClean="0"/>
              <a:t> - </a:t>
            </a:r>
            <a:r>
              <a:rPr lang="uk-UA" sz="1800" dirty="0" err="1" smtClean="0"/>
              <a:t>based</a:t>
            </a:r>
            <a:r>
              <a:rPr lang="uk-UA" sz="1800" dirty="0" smtClean="0"/>
              <a:t> </a:t>
            </a:r>
            <a:r>
              <a:rPr lang="uk-UA" sz="1800" dirty="0" err="1" smtClean="0"/>
              <a:t>on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ability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sulfonamides</a:t>
            </a:r>
            <a:r>
              <a:rPr lang="uk-UA" sz="1800" dirty="0" smtClean="0"/>
              <a:t>	</a:t>
            </a:r>
            <a:r>
              <a:rPr lang="uk-UA" sz="1800" dirty="0" err="1" smtClean="0"/>
              <a:t>to</a:t>
            </a:r>
            <a:r>
              <a:rPr lang="uk-UA" sz="1800" dirty="0" smtClean="0"/>
              <a:t> </a:t>
            </a:r>
            <a:r>
              <a:rPr lang="uk-UA" sz="1800" dirty="0" err="1" smtClean="0"/>
              <a:t>form</a:t>
            </a:r>
            <a:r>
              <a:rPr lang="uk-UA" sz="1800" dirty="0" smtClean="0"/>
              <a:t> </a:t>
            </a:r>
            <a:r>
              <a:rPr lang="uk-UA" sz="1800" dirty="0" err="1" smtClean="0"/>
              <a:t>azo</a:t>
            </a:r>
            <a:r>
              <a:rPr lang="uk-UA" sz="1800" dirty="0" smtClean="0"/>
              <a:t> </a:t>
            </a:r>
            <a:r>
              <a:rPr lang="uk-UA" sz="1800" dirty="0" err="1" smtClean="0"/>
              <a:t>dyes</a:t>
            </a:r>
            <a:r>
              <a:rPr lang="uk-UA" sz="1800" dirty="0" smtClean="0"/>
              <a:t>.</a:t>
            </a:r>
          </a:p>
          <a:p>
            <a:pPr lvl="0"/>
            <a:r>
              <a:rPr lang="uk-UA" sz="1800" dirty="0" err="1" smtClean="0"/>
              <a:t>Spectrophotometric</a:t>
            </a:r>
            <a:r>
              <a:rPr lang="uk-UA" sz="1800" dirty="0" smtClean="0"/>
              <a:t> </a:t>
            </a:r>
            <a:r>
              <a:rPr lang="uk-UA" sz="1800" dirty="0" err="1" smtClean="0"/>
              <a:t>methods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quantitative</a:t>
            </a:r>
            <a:r>
              <a:rPr lang="uk-UA" sz="1800" dirty="0" smtClean="0"/>
              <a:t> </a:t>
            </a:r>
            <a:r>
              <a:rPr lang="uk-UA" sz="1800" dirty="0" err="1" smtClean="0"/>
              <a:t>determination</a:t>
            </a:r>
            <a:r>
              <a:rPr lang="uk-UA" sz="1800" dirty="0" smtClean="0"/>
              <a:t>.</a:t>
            </a:r>
          </a:p>
          <a:p>
            <a:r>
              <a:rPr lang="uk-UA" sz="1800" b="1" dirty="0" err="1" smtClean="0"/>
              <a:t>Application</a:t>
            </a:r>
            <a:r>
              <a:rPr lang="uk-UA" sz="1800" b="1" dirty="0" smtClean="0"/>
              <a:t>.	</a:t>
            </a:r>
            <a:r>
              <a:rPr lang="uk-UA" sz="1800" dirty="0" err="1" smtClean="0"/>
              <a:t>Chemotherapeutic</a:t>
            </a:r>
            <a:r>
              <a:rPr lang="uk-UA" sz="1800" dirty="0" smtClean="0"/>
              <a:t>	</a:t>
            </a:r>
            <a:r>
              <a:rPr lang="uk-UA" sz="1800" dirty="0" err="1" smtClean="0"/>
              <a:t>medicinal</a:t>
            </a:r>
            <a:r>
              <a:rPr lang="uk-UA" sz="1800" dirty="0" smtClean="0"/>
              <a:t>	</a:t>
            </a:r>
            <a:r>
              <a:rPr lang="uk-UA" sz="1800" dirty="0" err="1" smtClean="0"/>
              <a:t>means</a:t>
            </a:r>
            <a:r>
              <a:rPr lang="uk-UA" sz="1800" dirty="0" smtClean="0"/>
              <a:t>	</a:t>
            </a:r>
            <a:r>
              <a:rPr lang="uk-UA" sz="1800" dirty="0" err="1" smtClean="0"/>
              <a:t>for</a:t>
            </a:r>
            <a:r>
              <a:rPr lang="uk-UA" sz="1800" dirty="0" smtClean="0"/>
              <a:t>	</a:t>
            </a:r>
            <a:r>
              <a:rPr lang="uk-UA" sz="1800" dirty="0" err="1" smtClean="0"/>
              <a:t>treatment</a:t>
            </a:r>
            <a:r>
              <a:rPr lang="uk-UA" sz="1800" dirty="0" smtClean="0"/>
              <a:t>	</a:t>
            </a:r>
            <a:r>
              <a:rPr lang="uk-UA" sz="1800" dirty="0" err="1" smtClean="0"/>
              <a:t>diseases</a:t>
            </a:r>
            <a:r>
              <a:rPr lang="uk-UA" sz="1800" dirty="0" smtClean="0"/>
              <a:t>, </a:t>
            </a:r>
            <a:r>
              <a:rPr lang="uk-UA" sz="1800" dirty="0" err="1" smtClean="0"/>
              <a:t>caused</a:t>
            </a:r>
            <a:r>
              <a:rPr lang="uk-UA" sz="1800" dirty="0" smtClean="0"/>
              <a:t> </a:t>
            </a:r>
            <a:r>
              <a:rPr lang="uk-UA" sz="1800" dirty="0" err="1" smtClean="0"/>
              <a:t>by</a:t>
            </a:r>
            <a:r>
              <a:rPr lang="uk-UA" sz="1800" dirty="0" smtClean="0"/>
              <a:t> </a:t>
            </a:r>
            <a:r>
              <a:rPr lang="uk-UA" sz="1800" dirty="0" err="1" smtClean="0"/>
              <a:t>streptococci</a:t>
            </a:r>
            <a:r>
              <a:rPr lang="uk-UA" sz="1800" dirty="0" smtClean="0"/>
              <a:t>, </a:t>
            </a:r>
            <a:r>
              <a:rPr lang="uk-UA" sz="1800" dirty="0" err="1" smtClean="0"/>
              <a:t>gonococci</a:t>
            </a:r>
            <a:r>
              <a:rPr lang="uk-UA" sz="1800" dirty="0" smtClean="0"/>
              <a:t>, </a:t>
            </a:r>
            <a:r>
              <a:rPr lang="uk-UA" sz="1800" dirty="0" err="1" smtClean="0"/>
              <a:t>meningococci</a:t>
            </a:r>
            <a:r>
              <a:rPr lang="uk-UA" sz="1800" dirty="0" smtClean="0"/>
              <a:t>, </a:t>
            </a:r>
            <a:r>
              <a:rPr lang="uk-UA" sz="1800" dirty="0" err="1" smtClean="0"/>
              <a:t>staphylococci</a:t>
            </a:r>
            <a:r>
              <a:rPr lang="uk-UA" sz="1800" dirty="0" smtClean="0"/>
              <a:t>, </a:t>
            </a:r>
            <a:r>
              <a:rPr lang="uk-UA" sz="1800" dirty="0" err="1" smtClean="0"/>
              <a:t>Escherichia</a:t>
            </a:r>
            <a:r>
              <a:rPr lang="uk-UA" sz="1800" dirty="0" smtClean="0"/>
              <a:t> </a:t>
            </a:r>
            <a:r>
              <a:rPr lang="uk-UA" sz="1800" dirty="0" err="1" smtClean="0"/>
              <a:t>coli</a:t>
            </a:r>
            <a:r>
              <a:rPr lang="uk-UA" sz="1800" dirty="0" smtClean="0"/>
              <a:t>.</a:t>
            </a:r>
          </a:p>
          <a:p>
            <a:pPr lvl="0"/>
            <a:endParaRPr lang="uk-UA" sz="1800" dirty="0" smtClean="0"/>
          </a:p>
          <a:p>
            <a:r>
              <a:rPr lang="uk-UA" sz="1800" dirty="0" smtClean="0"/>
              <a:t/>
            </a:r>
            <a:br>
              <a:rPr lang="uk-UA" sz="1800" dirty="0" smtClean="0"/>
            </a:br>
            <a:endParaRPr lang="uk-UA" sz="1800" dirty="0" smtClean="0"/>
          </a:p>
          <a:p>
            <a:endParaRPr lang="uk-UA" sz="1800" dirty="0"/>
          </a:p>
        </p:txBody>
      </p:sp>
      <p:pic>
        <p:nvPicPr>
          <p:cNvPr id="4" name="image216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8237" y="1040674"/>
            <a:ext cx="5192486" cy="1458686"/>
          </a:xfrm>
          <a:prstGeom prst="rect">
            <a:avLst/>
          </a:prstGeom>
        </p:spPr>
      </p:pic>
      <p:pic>
        <p:nvPicPr>
          <p:cNvPr id="5" name="image217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8673" y="3373483"/>
            <a:ext cx="4487636" cy="19920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Derivatives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naphthyridine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and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quinolonecarboxylic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acids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Nalidixic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acid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Inhibition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DNA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Virtually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pale</a:t>
            </a:r>
            <a:r>
              <a:rPr lang="uk-UA" sz="2000" dirty="0" smtClean="0"/>
              <a:t>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chloroform</a:t>
            </a:r>
            <a:r>
              <a:rPr lang="uk-UA" sz="2000" dirty="0" smtClean="0"/>
              <a:t>, </a:t>
            </a:r>
            <a:r>
              <a:rPr lang="uk-UA" sz="2000" dirty="0" err="1" smtClean="0"/>
              <a:t>methylene</a:t>
            </a:r>
            <a:r>
              <a:rPr lang="uk-UA" sz="2000" dirty="0" smtClean="0"/>
              <a:t> </a:t>
            </a:r>
            <a:r>
              <a:rPr lang="uk-UA" sz="2000" dirty="0" err="1" smtClean="0"/>
              <a:t>chloride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dilute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alkalis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carbonates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1"/>
            <a:r>
              <a:rPr lang="uk-UA" sz="2000" dirty="0" smtClean="0"/>
              <a:t>IR, UV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, TLC.</a:t>
            </a:r>
          </a:p>
          <a:p>
            <a:pPr lvl="1"/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substance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hydrochloric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β-naphthol </a:t>
            </a:r>
            <a:r>
              <a:rPr lang="uk-UA" sz="2000" dirty="0" err="1" smtClean="0"/>
              <a:t>is</a:t>
            </a:r>
            <a:r>
              <a:rPr lang="uk-UA" sz="2000" dirty="0" smtClean="0"/>
              <a:t> orange-red.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Alkalimetry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Store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tightly</a:t>
            </a:r>
            <a:r>
              <a:rPr lang="uk-UA" sz="2000" dirty="0" smtClean="0"/>
              <a:t> </a:t>
            </a:r>
            <a:r>
              <a:rPr lang="uk-UA" sz="2000" dirty="0" err="1" smtClean="0"/>
              <a:t>closed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protected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endParaRPr lang="uk-UA" sz="2000" dirty="0" smtClean="0"/>
          </a:p>
          <a:p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Infectious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inflammatory</a:t>
            </a:r>
            <a:r>
              <a:rPr lang="uk-UA" sz="2000" dirty="0" smtClean="0"/>
              <a:t> </a:t>
            </a:r>
            <a:r>
              <a:rPr lang="uk-UA" sz="2000" dirty="0" err="1" smtClean="0"/>
              <a:t>diseases</a:t>
            </a:r>
            <a:r>
              <a:rPr lang="uk-UA" sz="2000" dirty="0" smtClean="0"/>
              <a:t>, </a:t>
            </a:r>
            <a:r>
              <a:rPr lang="uk-UA" sz="2000" dirty="0" err="1" smtClean="0"/>
              <a:t>mainly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gastrointestinal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urogenital</a:t>
            </a:r>
            <a:endParaRPr lang="uk-UA" sz="2000" dirty="0" smtClean="0"/>
          </a:p>
          <a:p>
            <a:r>
              <a:rPr lang="uk-UA" sz="2000" dirty="0" err="1" smtClean="0"/>
              <a:t>systems</a:t>
            </a:r>
            <a:r>
              <a:rPr lang="uk-UA" sz="2000" dirty="0" smtClean="0"/>
              <a:t> </a:t>
            </a:r>
            <a:r>
              <a:rPr lang="uk-UA" sz="2000" dirty="0" err="1" smtClean="0"/>
              <a:t>caused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sensitive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.</a:t>
            </a:r>
            <a:endParaRPr lang="uk-UA" sz="2000" dirty="0"/>
          </a:p>
        </p:txBody>
      </p:sp>
      <p:pic>
        <p:nvPicPr>
          <p:cNvPr id="4" name="image218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8766" y="261692"/>
            <a:ext cx="1526056" cy="11094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Oxolinic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acid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Inhibition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DNA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Almost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yellowish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,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methylene</a:t>
            </a:r>
            <a:r>
              <a:rPr lang="uk-UA" sz="2000" dirty="0" smtClean="0"/>
              <a:t> </a:t>
            </a:r>
            <a:r>
              <a:rPr lang="uk-UA" sz="2000" dirty="0" err="1" smtClean="0"/>
              <a:t>chloride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dilute</a:t>
            </a:r>
            <a:r>
              <a:rPr lang="uk-UA" sz="2000" dirty="0" smtClean="0"/>
              <a:t> </a:t>
            </a:r>
            <a:r>
              <a:rPr lang="uk-UA" sz="2000" dirty="0" err="1" smtClean="0"/>
              <a:t>alkali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>IR, UV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, TLC.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tetrabutylammonium</a:t>
            </a:r>
            <a:r>
              <a:rPr lang="uk-UA" sz="2000" dirty="0" smtClean="0"/>
              <a:t> </a:t>
            </a:r>
            <a:r>
              <a:rPr lang="uk-UA" sz="2000" dirty="0" err="1" smtClean="0"/>
              <a:t>hydroxide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DMF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potentiometric</a:t>
            </a:r>
            <a:r>
              <a:rPr lang="uk-UA" sz="2000" dirty="0" smtClean="0"/>
              <a:t> </a:t>
            </a:r>
            <a:r>
              <a:rPr lang="uk-UA" sz="2000" dirty="0" err="1" smtClean="0"/>
              <a:t>fixation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equivalence</a:t>
            </a:r>
            <a:r>
              <a:rPr lang="uk-UA" sz="2000" dirty="0" smtClean="0"/>
              <a:t> </a:t>
            </a:r>
            <a:r>
              <a:rPr lang="uk-UA" sz="2000" dirty="0" err="1" smtClean="0"/>
              <a:t>point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tightly</a:t>
            </a:r>
            <a:r>
              <a:rPr lang="uk-UA" sz="2000" dirty="0" smtClean="0"/>
              <a:t> </a:t>
            </a:r>
            <a:r>
              <a:rPr lang="uk-UA" sz="2000" dirty="0" err="1" smtClean="0"/>
              <a:t>closed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protected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endParaRPr lang="uk-UA" sz="2000" dirty="0" smtClean="0"/>
          </a:p>
          <a:p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Cystitis</a:t>
            </a:r>
            <a:r>
              <a:rPr lang="uk-UA" sz="2000" dirty="0" smtClean="0"/>
              <a:t>, </a:t>
            </a:r>
            <a:r>
              <a:rPr lang="uk-UA" sz="2000" dirty="0" err="1" smtClean="0"/>
              <a:t>pyelitis</a:t>
            </a:r>
            <a:r>
              <a:rPr lang="uk-UA" sz="2000" dirty="0" smtClean="0"/>
              <a:t>, </a:t>
            </a:r>
            <a:r>
              <a:rPr lang="uk-UA" sz="2000" dirty="0" err="1" smtClean="0"/>
              <a:t>nephritis</a:t>
            </a:r>
            <a:r>
              <a:rPr lang="uk-UA" sz="2000" dirty="0" smtClean="0"/>
              <a:t>, </a:t>
            </a:r>
            <a:r>
              <a:rPr lang="uk-UA" sz="2000" dirty="0" err="1" smtClean="0"/>
              <a:t>prostatitis</a:t>
            </a:r>
            <a:r>
              <a:rPr lang="uk-UA" sz="2000" dirty="0" smtClean="0"/>
              <a:t>. </a:t>
            </a:r>
            <a:r>
              <a:rPr lang="uk-UA" sz="2000" dirty="0" err="1" smtClean="0"/>
              <a:t>Bacteriuria</a:t>
            </a:r>
            <a:r>
              <a:rPr lang="uk-UA" sz="2000" dirty="0" smtClean="0"/>
              <a:t> </a:t>
            </a:r>
            <a:r>
              <a:rPr lang="uk-UA" sz="2000" dirty="0" err="1" smtClean="0"/>
              <a:t>caused</a:t>
            </a:r>
            <a:endParaRPr lang="uk-UA" sz="2000" dirty="0" smtClean="0"/>
          </a:p>
          <a:p>
            <a:r>
              <a:rPr lang="uk-UA" sz="2000" dirty="0" err="1" smtClean="0"/>
              <a:t>sensitive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> </a:t>
            </a:r>
          </a:p>
          <a:p>
            <a:endParaRPr lang="uk-UA" sz="2000" dirty="0"/>
          </a:p>
        </p:txBody>
      </p:sp>
      <p:pic>
        <p:nvPicPr>
          <p:cNvPr id="4" name="image21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2591" y="354874"/>
            <a:ext cx="1839686" cy="126274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pPr algn="ctr"/>
            <a:r>
              <a:rPr lang="uk-UA" sz="2000" b="1" dirty="0" err="1" smtClean="0"/>
              <a:t>Fluoroquinolones</a:t>
            </a:r>
            <a:endParaRPr lang="uk-UA" sz="2000" b="1" dirty="0" smtClean="0"/>
          </a:p>
          <a:p>
            <a:endParaRPr lang="en-US" sz="2000" b="1" dirty="0" smtClean="0"/>
          </a:p>
          <a:p>
            <a:r>
              <a:rPr lang="uk-UA" sz="2000" b="1" dirty="0" err="1" smtClean="0"/>
              <a:t>Ofloxacin</a:t>
            </a:r>
            <a:endParaRPr lang="uk-UA" sz="2000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uk-UA" sz="2000" b="1" dirty="0" err="1" smtClean="0"/>
              <a:t>Norfloxacin</a:t>
            </a:r>
            <a:endParaRPr lang="uk-UA" sz="2000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smtClean="0"/>
              <a:t> </a:t>
            </a:r>
            <a:r>
              <a:rPr lang="uk-UA" sz="2000" b="1" dirty="0" err="1" smtClean="0"/>
              <a:t>Ciprofloxacin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hydrochloride</a:t>
            </a:r>
            <a:endParaRPr lang="en-US" sz="2000" b="1" dirty="0" smtClean="0"/>
          </a:p>
          <a:p>
            <a:endParaRPr lang="en-US" sz="2000" b="1" dirty="0" smtClean="0"/>
          </a:p>
          <a:p>
            <a:endParaRPr lang="uk-UA" sz="2000" dirty="0" smtClean="0"/>
          </a:p>
          <a:p>
            <a:r>
              <a:rPr lang="uk-UA" sz="2000" b="1" dirty="0" err="1" smtClean="0"/>
              <a:t>Lomeofloxacin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hydrochloride</a:t>
            </a: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Pefloxacin</a:t>
            </a:r>
            <a:endParaRPr lang="uk-UA" sz="2000" dirty="0"/>
          </a:p>
        </p:txBody>
      </p:sp>
      <p:pic>
        <p:nvPicPr>
          <p:cNvPr id="5" name="image22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3510" y="1115975"/>
            <a:ext cx="1780567" cy="1020699"/>
          </a:xfrm>
          <a:prstGeom prst="rect">
            <a:avLst/>
          </a:prstGeom>
        </p:spPr>
      </p:pic>
      <p:pic>
        <p:nvPicPr>
          <p:cNvPr id="6" name="image221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78500" y="2345906"/>
            <a:ext cx="1714360" cy="964406"/>
          </a:xfrm>
          <a:prstGeom prst="rect">
            <a:avLst/>
          </a:prstGeom>
        </p:spPr>
      </p:pic>
      <p:pic>
        <p:nvPicPr>
          <p:cNvPr id="7" name="image222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64793" y="3320415"/>
            <a:ext cx="1659740" cy="948690"/>
          </a:xfrm>
          <a:prstGeom prst="rect">
            <a:avLst/>
          </a:prstGeom>
        </p:spPr>
      </p:pic>
      <p:pic>
        <p:nvPicPr>
          <p:cNvPr id="8" name="image223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35455" y="4439079"/>
            <a:ext cx="1622917" cy="1088802"/>
          </a:xfrm>
          <a:prstGeom prst="rect">
            <a:avLst/>
          </a:prstGeom>
        </p:spPr>
      </p:pic>
      <p:pic>
        <p:nvPicPr>
          <p:cNvPr id="9" name="image223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00210" y="5530963"/>
            <a:ext cx="1600677" cy="10734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They</a:t>
            </a:r>
            <a:r>
              <a:rPr lang="uk-UA" sz="2000" dirty="0" smtClean="0"/>
              <a:t> </a:t>
            </a:r>
            <a:r>
              <a:rPr lang="uk-UA" sz="2000" dirty="0" err="1" smtClean="0"/>
              <a:t>act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bactericidal</a:t>
            </a:r>
            <a:r>
              <a:rPr lang="uk-UA" sz="2000" dirty="0" smtClean="0"/>
              <a:t>, </a:t>
            </a:r>
            <a:r>
              <a:rPr lang="uk-UA" sz="2000" dirty="0" err="1" smtClean="0"/>
              <a:t>disrupting</a:t>
            </a:r>
            <a:r>
              <a:rPr lang="uk-UA" sz="2000" dirty="0" smtClean="0"/>
              <a:t> DNA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, </a:t>
            </a:r>
            <a:r>
              <a:rPr lang="uk-UA" sz="2000" dirty="0" err="1" smtClean="0"/>
              <a:t>blocking</a:t>
            </a:r>
            <a:r>
              <a:rPr lang="uk-UA" sz="2000" dirty="0" smtClean="0"/>
              <a:t> </a:t>
            </a:r>
            <a:r>
              <a:rPr lang="uk-UA" sz="2000" dirty="0" err="1" smtClean="0"/>
              <a:t>two</a:t>
            </a:r>
            <a:r>
              <a:rPr lang="uk-UA" sz="2000" dirty="0" smtClean="0"/>
              <a:t> </a:t>
            </a:r>
            <a:r>
              <a:rPr lang="uk-UA" sz="2000" dirty="0" err="1" smtClean="0"/>
              <a:t>vital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enzymes</a:t>
            </a:r>
            <a:r>
              <a:rPr lang="uk-UA" sz="2000" dirty="0" smtClean="0"/>
              <a:t> - DNA </a:t>
            </a:r>
            <a:r>
              <a:rPr lang="uk-UA" sz="2000" dirty="0" err="1" smtClean="0"/>
              <a:t>gyrase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topoisomerase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endParaRPr lang="uk-UA" sz="2000" dirty="0"/>
          </a:p>
        </p:txBody>
      </p:sp>
      <p:pic>
        <p:nvPicPr>
          <p:cNvPr id="5" name="image22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4377" y="2090057"/>
            <a:ext cx="6736080" cy="29783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3069" y="284208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Pale</a:t>
            </a:r>
            <a:r>
              <a:rPr lang="uk-UA" sz="2000" dirty="0" smtClean="0"/>
              <a:t>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powders</a:t>
            </a:r>
            <a:r>
              <a:rPr lang="uk-UA" sz="2000" dirty="0" smtClean="0"/>
              <a:t>, </a:t>
            </a:r>
            <a:r>
              <a:rPr lang="uk-UA" sz="2000" dirty="0" err="1" smtClean="0"/>
              <a:t>norfloxacin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ciprofloxacin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hygroscopic</a:t>
            </a:r>
            <a:r>
              <a:rPr lang="uk-UA" sz="2000" dirty="0" smtClean="0"/>
              <a:t>.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little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acetone</a:t>
            </a:r>
            <a:r>
              <a:rPr lang="uk-UA" sz="2000" dirty="0" smtClean="0"/>
              <a:t>. </a:t>
            </a:r>
            <a:r>
              <a:rPr lang="uk-UA" sz="2000" dirty="0" err="1" smtClean="0"/>
              <a:t>Norfloxacin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photosensitive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hydrochloride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ofloxacin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ciprofloxacin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, </a:t>
            </a:r>
            <a:r>
              <a:rPr lang="uk-UA" sz="2000" dirty="0" err="1" smtClean="0"/>
              <a:t>acetone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methylene</a:t>
            </a:r>
            <a:r>
              <a:rPr lang="uk-UA" sz="2000" dirty="0" smtClean="0"/>
              <a:t> </a:t>
            </a:r>
            <a:r>
              <a:rPr lang="uk-UA" sz="2000" dirty="0" err="1" smtClean="0"/>
              <a:t>chloride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Hydrochloride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- a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chlorides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Reactions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heterocyclic</a:t>
            </a:r>
            <a:r>
              <a:rPr lang="uk-UA" sz="2000" dirty="0" smtClean="0"/>
              <a:t> N-</a:t>
            </a:r>
            <a:r>
              <a:rPr lang="uk-UA" sz="2000" dirty="0" err="1" smtClean="0"/>
              <a:t>nitrogen</a:t>
            </a:r>
            <a:r>
              <a:rPr lang="uk-UA" sz="2000" dirty="0" smtClean="0"/>
              <a:t> </a:t>
            </a:r>
            <a:r>
              <a:rPr lang="uk-UA" sz="2000" dirty="0" err="1" smtClean="0"/>
              <a:t>atom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total</a:t>
            </a:r>
            <a:r>
              <a:rPr lang="uk-UA" sz="2000" dirty="0" smtClean="0"/>
              <a:t> </a:t>
            </a:r>
            <a:r>
              <a:rPr lang="uk-UA" sz="2000" dirty="0" err="1" smtClean="0"/>
              <a:t>alkaloids</a:t>
            </a:r>
            <a:r>
              <a:rPr lang="uk-UA" sz="2000" dirty="0" smtClean="0"/>
              <a:t>	</a:t>
            </a:r>
            <a:r>
              <a:rPr lang="uk-UA" sz="2000" dirty="0" err="1" smtClean="0"/>
              <a:t>reagents</a:t>
            </a:r>
            <a:r>
              <a:rPr lang="uk-UA" sz="2000" dirty="0" smtClean="0"/>
              <a:t> -K2[HgI4], </a:t>
            </a:r>
            <a:r>
              <a:rPr lang="uk-UA" sz="2000" dirty="0" err="1" smtClean="0"/>
              <a:t>picric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, </a:t>
            </a:r>
            <a:r>
              <a:rPr lang="uk-UA" sz="2000" dirty="0" err="1" smtClean="0"/>
              <a:t>etc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Fluoride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determined</a:t>
            </a:r>
            <a:r>
              <a:rPr lang="uk-UA" sz="2000" dirty="0" smtClean="0"/>
              <a:t> </a:t>
            </a:r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mineralization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Acidimetry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non-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medium</a:t>
            </a:r>
            <a:r>
              <a:rPr lang="uk-UA" sz="2000" dirty="0" smtClean="0"/>
              <a:t>, </a:t>
            </a:r>
            <a:r>
              <a:rPr lang="uk-UA" sz="2000" dirty="0" err="1" smtClean="0"/>
              <a:t>direct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s = 1.</a:t>
            </a:r>
          </a:p>
          <a:p>
            <a:pPr lvl="0"/>
            <a:r>
              <a:rPr lang="uk-UA" sz="2000" dirty="0" err="1" smtClean="0"/>
              <a:t>Hydrochloride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determined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liquid</a:t>
            </a:r>
            <a:r>
              <a:rPr lang="uk-UA" sz="2000" dirty="0" smtClean="0"/>
              <a:t> </a:t>
            </a:r>
            <a:r>
              <a:rPr lang="uk-UA" sz="2000" dirty="0" err="1" smtClean="0"/>
              <a:t>chromatography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All</a:t>
            </a:r>
            <a:r>
              <a:rPr lang="uk-UA" sz="2000" dirty="0" smtClean="0"/>
              <a:t> </a:t>
            </a:r>
            <a:r>
              <a:rPr lang="uk-UA" sz="2000" dirty="0" err="1" smtClean="0"/>
              <a:t>fluoroquinolones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active</a:t>
            </a:r>
            <a:r>
              <a:rPr lang="uk-UA" sz="2000" dirty="0" smtClean="0"/>
              <a:t> </a:t>
            </a:r>
            <a:r>
              <a:rPr lang="uk-UA" sz="2000" dirty="0" err="1" smtClean="0"/>
              <a:t>against</a:t>
            </a:r>
            <a:r>
              <a:rPr lang="uk-UA" sz="2000" dirty="0" smtClean="0"/>
              <a:t> </a:t>
            </a:r>
            <a:r>
              <a:rPr lang="uk-UA" sz="2000" dirty="0" err="1" smtClean="0"/>
              <a:t>most</a:t>
            </a:r>
            <a:r>
              <a:rPr lang="uk-UA" sz="2000" dirty="0" smtClean="0"/>
              <a:t> gram-</a:t>
            </a:r>
            <a:r>
              <a:rPr lang="uk-UA" sz="2000" dirty="0" err="1" smtClean="0"/>
              <a:t>negative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, </a:t>
            </a:r>
            <a:r>
              <a:rPr lang="uk-UA" sz="2000" dirty="0" err="1" smtClean="0"/>
              <a:t>many</a:t>
            </a:r>
            <a:r>
              <a:rPr lang="uk-UA" sz="2000" dirty="0" smtClean="0"/>
              <a:t> </a:t>
            </a:r>
            <a:r>
              <a:rPr lang="uk-UA" sz="2000" dirty="0" err="1" smtClean="0"/>
              <a:t>strains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staphylococci</a:t>
            </a:r>
            <a:r>
              <a:rPr lang="uk-UA" sz="2000" dirty="0" smtClean="0"/>
              <a:t>, </a:t>
            </a:r>
            <a:r>
              <a:rPr lang="uk-UA" sz="2000" dirty="0" err="1" smtClean="0"/>
              <a:t>legionella</a:t>
            </a:r>
            <a:r>
              <a:rPr lang="uk-UA" sz="2000" dirty="0" smtClean="0"/>
              <a:t>, </a:t>
            </a:r>
            <a:r>
              <a:rPr lang="uk-UA" sz="2000" dirty="0" err="1" smtClean="0"/>
              <a:t>mycoplasmas</a:t>
            </a:r>
            <a:r>
              <a:rPr lang="uk-UA" sz="2000" dirty="0" smtClean="0"/>
              <a:t>, </a:t>
            </a:r>
            <a:r>
              <a:rPr lang="uk-UA" sz="2000" dirty="0" err="1" smtClean="0"/>
              <a:t>chlamydia</a:t>
            </a:r>
            <a:r>
              <a:rPr lang="uk-UA" sz="2000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respiratory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, </a:t>
            </a:r>
            <a:r>
              <a:rPr lang="uk-UA" sz="2000" dirty="0" err="1" smtClean="0"/>
              <a:t>skin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soft</a:t>
            </a:r>
            <a:r>
              <a:rPr lang="uk-UA" sz="2000" dirty="0" smtClean="0"/>
              <a:t> </a:t>
            </a:r>
            <a:r>
              <a:rPr lang="uk-UA" sz="2000" dirty="0" err="1" smtClean="0"/>
              <a:t>tissues</a:t>
            </a:r>
            <a:r>
              <a:rPr lang="uk-UA" sz="2000" dirty="0" smtClean="0"/>
              <a:t>, </a:t>
            </a:r>
            <a:r>
              <a:rPr lang="uk-UA" sz="2000" dirty="0" err="1" smtClean="0"/>
              <a:t>bones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joints</a:t>
            </a:r>
            <a:r>
              <a:rPr lang="uk-UA" sz="2000" dirty="0" smtClean="0"/>
              <a:t>, </a:t>
            </a:r>
            <a:r>
              <a:rPr lang="uk-UA" sz="2000" dirty="0" err="1" smtClean="0"/>
              <a:t>gastrointestinal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, </a:t>
            </a:r>
            <a:r>
              <a:rPr lang="uk-UA" sz="2000" dirty="0" err="1" smtClean="0"/>
              <a:t>postoperative</a:t>
            </a:r>
            <a:r>
              <a:rPr lang="uk-UA" sz="2000" dirty="0" smtClean="0"/>
              <a:t>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. </a:t>
            </a:r>
            <a:r>
              <a:rPr lang="uk-UA" sz="2000" dirty="0" err="1" smtClean="0"/>
              <a:t>Activity</a:t>
            </a:r>
            <a:r>
              <a:rPr lang="uk-UA" sz="2000" dirty="0" smtClean="0"/>
              <a:t> </a:t>
            </a:r>
            <a:r>
              <a:rPr lang="uk-UA" sz="2000" dirty="0" err="1" smtClean="0"/>
              <a:t>increases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number</a:t>
            </a:r>
            <a:r>
              <a:rPr lang="uk-UA" sz="2000" dirty="0" smtClean="0"/>
              <a:t>:</a:t>
            </a:r>
            <a:r>
              <a:rPr lang="uk-UA" sz="2000" b="1" dirty="0" err="1" smtClean="0"/>
              <a:t>ofloxacin</a:t>
            </a:r>
            <a:r>
              <a:rPr lang="uk-UA" sz="2000" b="1" dirty="0" smtClean="0"/>
              <a:t> - </a:t>
            </a:r>
            <a:r>
              <a:rPr lang="uk-UA" sz="2000" b="1" dirty="0" err="1" smtClean="0"/>
              <a:t>norfloxacin</a:t>
            </a:r>
            <a:r>
              <a:rPr lang="uk-UA" sz="2000" b="1" dirty="0" smtClean="0"/>
              <a:t> - </a:t>
            </a:r>
            <a:r>
              <a:rPr lang="uk-UA" sz="2000" b="1" dirty="0" err="1" smtClean="0"/>
              <a:t>ciprofloxacin</a:t>
            </a:r>
            <a:r>
              <a:rPr lang="uk-UA" sz="2000" b="1" dirty="0" smtClean="0"/>
              <a:t> - </a:t>
            </a:r>
            <a:r>
              <a:rPr lang="uk-UA" sz="2000" b="1" dirty="0" err="1" smtClean="0"/>
              <a:t>lomeofloxacin</a:t>
            </a:r>
            <a:endParaRPr lang="uk-UA" sz="2000" b="1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uk-UA" sz="2000" b="1" dirty="0" err="1" smtClean="0"/>
              <a:t>Derivatives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8-hydroxyquinoline </a:t>
            </a:r>
            <a:r>
              <a:rPr lang="uk-UA" sz="2000" b="1" dirty="0" err="1" smtClean="0"/>
              <a:t>Quinozol</a:t>
            </a:r>
            <a:endParaRPr lang="uk-UA" sz="2000" b="1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Disrupts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, </a:t>
            </a:r>
            <a:r>
              <a:rPr lang="uk-UA" sz="2000" dirty="0" err="1" smtClean="0"/>
              <a:t>forms</a:t>
            </a:r>
            <a:r>
              <a:rPr lang="uk-UA" sz="2000" dirty="0" smtClean="0"/>
              <a:t> </a:t>
            </a:r>
            <a:r>
              <a:rPr lang="uk-UA" sz="2000" dirty="0" err="1" smtClean="0"/>
              <a:t>chelates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latter</a:t>
            </a:r>
            <a:r>
              <a:rPr lang="uk-UA" sz="2000" dirty="0" smtClean="0"/>
              <a:t> </a:t>
            </a:r>
            <a:r>
              <a:rPr lang="uk-UA" sz="2000" dirty="0" err="1" smtClean="0"/>
              <a:t>enhance</a:t>
            </a:r>
            <a:r>
              <a:rPr lang="uk-UA" sz="2000" dirty="0" smtClean="0"/>
              <a:t> </a:t>
            </a:r>
            <a:r>
              <a:rPr lang="uk-UA" sz="2000" dirty="0" err="1" smtClean="0"/>
              <a:t>oxidative</a:t>
            </a:r>
            <a:r>
              <a:rPr lang="uk-UA" sz="2000" dirty="0" smtClean="0"/>
              <a:t> </a:t>
            </a:r>
            <a:r>
              <a:rPr lang="uk-UA" sz="2000" dirty="0" err="1" smtClean="0"/>
              <a:t>processes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protoplasm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/>
          </a:p>
        </p:txBody>
      </p:sp>
      <p:pic>
        <p:nvPicPr>
          <p:cNvPr id="4" name="image22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0279" y="529045"/>
            <a:ext cx="1632857" cy="783771"/>
          </a:xfrm>
          <a:prstGeom prst="rect">
            <a:avLst/>
          </a:prstGeom>
        </p:spPr>
      </p:pic>
      <p:pic>
        <p:nvPicPr>
          <p:cNvPr id="5" name="image226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0" y="3106783"/>
            <a:ext cx="5989320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smtClean="0"/>
              <a:t>Fine-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lemon-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, </a:t>
            </a:r>
            <a:r>
              <a:rPr lang="uk-UA" sz="2000" dirty="0" err="1" smtClean="0"/>
              <a:t>peculiar</a:t>
            </a:r>
            <a:r>
              <a:rPr lang="uk-UA" sz="2000" dirty="0" smtClean="0"/>
              <a:t> </a:t>
            </a:r>
            <a:r>
              <a:rPr lang="uk-UA" sz="2000" dirty="0" err="1" smtClean="0"/>
              <a:t>smell</a:t>
            </a:r>
            <a:r>
              <a:rPr lang="uk-UA" sz="2000" dirty="0" smtClean="0"/>
              <a:t>.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little</a:t>
            </a:r>
            <a:r>
              <a:rPr lang="uk-UA" sz="2000" dirty="0" smtClean="0"/>
              <a:t> -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Na</a:t>
            </a:r>
            <a:r>
              <a:rPr lang="uk-UA" sz="2000" dirty="0" smtClean="0"/>
              <a:t> solution2CO3 - </a:t>
            </a:r>
            <a:r>
              <a:rPr lang="uk-UA" sz="2000" dirty="0" err="1" smtClean="0"/>
              <a:t>precipitate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8-oxyquinoline,	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dissolves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excess</a:t>
            </a:r>
            <a:r>
              <a:rPr lang="uk-UA" sz="2000" dirty="0" smtClean="0"/>
              <a:t> </a:t>
            </a:r>
            <a:r>
              <a:rPr lang="uk-UA" sz="2000" dirty="0" err="1" smtClean="0"/>
              <a:t>reagent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dirty="0" smtClean="0"/>
              <a:t> </a:t>
            </a:r>
          </a:p>
          <a:p>
            <a:pPr lvl="0"/>
            <a:r>
              <a:rPr lang="uk-UA" sz="2000" dirty="0" err="1" smtClean="0"/>
              <a:t>Complexation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metal</a:t>
            </a:r>
            <a:r>
              <a:rPr lang="uk-UA" sz="2000" dirty="0" smtClean="0"/>
              <a:t> </a:t>
            </a:r>
            <a:r>
              <a:rPr lang="uk-UA" sz="2000" dirty="0" err="1" smtClean="0"/>
              <a:t>ions</a:t>
            </a:r>
            <a:r>
              <a:rPr lang="uk-UA" sz="2000" dirty="0" smtClean="0"/>
              <a:t> (Mg2+, Fe3+, Cu2+).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Alkalimetry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bound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H2SO4</a:t>
            </a:r>
            <a:r>
              <a:rPr lang="uk-UA" sz="2000" dirty="0" smtClean="0"/>
              <a:t>.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Antiseptic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spermicidal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uk-UA" sz="2000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/>
          </a:p>
        </p:txBody>
      </p:sp>
      <p:pic>
        <p:nvPicPr>
          <p:cNvPr id="6" name="image227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6188" y="2386148"/>
            <a:ext cx="5551715" cy="805543"/>
          </a:xfrm>
          <a:prstGeom prst="rect">
            <a:avLst/>
          </a:prstGeom>
        </p:spPr>
      </p:pic>
      <p:pic>
        <p:nvPicPr>
          <p:cNvPr id="7" name="image228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44983" y="4712426"/>
            <a:ext cx="3962400" cy="101237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3069" y="284208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Nitroxoline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Blocks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function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enzyme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binding</a:t>
            </a:r>
            <a:r>
              <a:rPr lang="uk-UA" sz="2000" dirty="0" smtClean="0"/>
              <a:t> </a:t>
            </a:r>
            <a:r>
              <a:rPr lang="uk-UA" sz="2000" dirty="0" err="1" smtClean="0"/>
              <a:t>metal</a:t>
            </a:r>
            <a:r>
              <a:rPr lang="uk-UA" sz="2000" dirty="0" smtClean="0"/>
              <a:t> </a:t>
            </a:r>
            <a:r>
              <a:rPr lang="uk-UA" sz="2000" dirty="0" err="1" smtClean="0"/>
              <a:t>ions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enzymes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, </a:t>
            </a:r>
            <a:r>
              <a:rPr lang="uk-UA" sz="2000" dirty="0" err="1" smtClean="0"/>
              <a:t>thus</a:t>
            </a:r>
            <a:r>
              <a:rPr lang="uk-UA" sz="2000" dirty="0" smtClean="0"/>
              <a:t> </a:t>
            </a:r>
            <a:r>
              <a:rPr lang="uk-UA" sz="2000" dirty="0" err="1" smtClean="0"/>
              <a:t>preventing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binding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these</a:t>
            </a:r>
            <a:r>
              <a:rPr lang="uk-UA" sz="2000" dirty="0" smtClean="0"/>
              <a:t> </a:t>
            </a:r>
            <a:r>
              <a:rPr lang="uk-UA" sz="2000" dirty="0" err="1" smtClean="0"/>
              <a:t>enzymes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a </a:t>
            </a:r>
            <a:r>
              <a:rPr lang="uk-UA" sz="2000" dirty="0" err="1" smtClean="0"/>
              <a:t>specific</a:t>
            </a:r>
            <a:r>
              <a:rPr lang="uk-UA" sz="2000" dirty="0" smtClean="0"/>
              <a:t> </a:t>
            </a:r>
            <a:r>
              <a:rPr lang="uk-UA" sz="2000" dirty="0" err="1" smtClean="0"/>
              <a:t>substrate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endParaRPr lang="uk-UA" sz="2000" dirty="0"/>
          </a:p>
        </p:txBody>
      </p:sp>
      <p:pic>
        <p:nvPicPr>
          <p:cNvPr id="4" name="image22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5466" y="156754"/>
            <a:ext cx="1556657" cy="1197428"/>
          </a:xfrm>
          <a:prstGeom prst="rect">
            <a:avLst/>
          </a:prstGeom>
        </p:spPr>
      </p:pic>
      <p:pic>
        <p:nvPicPr>
          <p:cNvPr id="5" name="image230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9568" y="2185851"/>
            <a:ext cx="4125686" cy="1023257"/>
          </a:xfrm>
          <a:prstGeom prst="rect">
            <a:avLst/>
          </a:prstGeom>
        </p:spPr>
      </p:pic>
      <p:pic>
        <p:nvPicPr>
          <p:cNvPr id="6" name="image231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9399" y="3735977"/>
            <a:ext cx="4201886" cy="215537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3069" y="284208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smtClean="0"/>
              <a:t>Fine-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grayish-yellow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UV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FeCl</a:t>
            </a:r>
            <a:r>
              <a:rPr lang="uk-UA" sz="2000" dirty="0" smtClean="0"/>
              <a:t> solution3 - </a:t>
            </a:r>
            <a:r>
              <a:rPr lang="uk-UA" sz="2000" dirty="0" err="1" smtClean="0"/>
              <a:t>black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green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Restore</a:t>
            </a:r>
            <a:r>
              <a:rPr lang="uk-UA" sz="2000" dirty="0" smtClean="0"/>
              <a:t> -NO2 </a:t>
            </a:r>
            <a:r>
              <a:rPr lang="uk-UA" sz="2000" dirty="0" err="1" smtClean="0"/>
              <a:t>to</a:t>
            </a:r>
            <a:r>
              <a:rPr lang="uk-UA" sz="2000" dirty="0" smtClean="0"/>
              <a:t> -NH2,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diazotization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azo</a:t>
            </a:r>
            <a:r>
              <a:rPr lang="uk-UA" sz="2000" dirty="0" smtClean="0"/>
              <a:t> </a:t>
            </a:r>
            <a:r>
              <a:rPr lang="uk-UA" sz="2000" dirty="0" err="1" smtClean="0"/>
              <a:t>combination</a:t>
            </a:r>
            <a:r>
              <a:rPr lang="uk-UA" sz="2000" dirty="0" smtClean="0"/>
              <a:t> - orange-red </a:t>
            </a:r>
            <a:r>
              <a:rPr lang="uk-UA" sz="2000" dirty="0" err="1" smtClean="0"/>
              <a:t>color</a:t>
            </a:r>
            <a:r>
              <a:rPr lang="uk-UA" sz="2000" dirty="0" smtClean="0"/>
              <a:t>:</a:t>
            </a:r>
          </a:p>
          <a:p>
            <a:endParaRPr lang="uk-UA" sz="2000" dirty="0"/>
          </a:p>
        </p:txBody>
      </p:sp>
      <p:pic>
        <p:nvPicPr>
          <p:cNvPr id="4" name="image23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5634" y="3318101"/>
            <a:ext cx="4914084" cy="233811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3069" y="284208"/>
            <a:ext cx="10515600" cy="4351338"/>
          </a:xfrm>
        </p:spPr>
        <p:txBody>
          <a:bodyPr/>
          <a:lstStyle/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NaOH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- red-</a:t>
            </a:r>
            <a:r>
              <a:rPr lang="uk-UA" sz="2000" dirty="0" err="1" smtClean="0"/>
              <a:t>orange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Alkalimetry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a non-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medium</a:t>
            </a:r>
            <a:r>
              <a:rPr lang="uk-UA" sz="2000" dirty="0" smtClean="0"/>
              <a:t>, </a:t>
            </a:r>
            <a:r>
              <a:rPr lang="uk-UA" sz="2000" dirty="0" err="1" smtClean="0"/>
              <a:t>direct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thymol</a:t>
            </a:r>
            <a:r>
              <a:rPr lang="uk-UA" sz="2000" dirty="0" smtClean="0"/>
              <a:t> </a:t>
            </a:r>
            <a:r>
              <a:rPr lang="uk-UA" sz="2000" dirty="0" err="1" smtClean="0"/>
              <a:t>blue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DMF, s = 1: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r>
              <a:rPr lang="uk-UA" sz="2000" dirty="0" err="1" smtClean="0"/>
              <a:t>Acidimetry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non-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medium</a:t>
            </a:r>
            <a:r>
              <a:rPr lang="uk-UA" sz="2000" dirty="0" smtClean="0"/>
              <a:t>, </a:t>
            </a:r>
            <a:r>
              <a:rPr lang="uk-UA" sz="2000" dirty="0" err="1" smtClean="0"/>
              <a:t>direct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	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malachite</a:t>
            </a:r>
            <a:r>
              <a:rPr lang="uk-UA" sz="2000" dirty="0" smtClean="0"/>
              <a:t> </a:t>
            </a:r>
            <a:r>
              <a:rPr lang="uk-UA" sz="2000" dirty="0" err="1" smtClean="0"/>
              <a:t>green</a:t>
            </a:r>
            <a:r>
              <a:rPr lang="uk-UA" sz="2000" dirty="0" smtClean="0"/>
              <a:t>, s =1:</a:t>
            </a:r>
          </a:p>
          <a:p>
            <a:endParaRPr lang="uk-UA" sz="2000" dirty="0"/>
          </a:p>
        </p:txBody>
      </p:sp>
      <p:pic>
        <p:nvPicPr>
          <p:cNvPr id="4" name="image23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0630" y="246017"/>
            <a:ext cx="3646715" cy="1219200"/>
          </a:xfrm>
          <a:prstGeom prst="rect">
            <a:avLst/>
          </a:prstGeom>
        </p:spPr>
      </p:pic>
      <p:pic>
        <p:nvPicPr>
          <p:cNvPr id="5" name="image234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28059" y="2132512"/>
            <a:ext cx="3777343" cy="1208314"/>
          </a:xfrm>
          <a:prstGeom prst="rect">
            <a:avLst/>
          </a:prstGeom>
        </p:spPr>
      </p:pic>
      <p:pic>
        <p:nvPicPr>
          <p:cNvPr id="6" name="image235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43448" y="4064726"/>
            <a:ext cx="3624943" cy="139337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3069" y="284208"/>
            <a:ext cx="10515600" cy="4351338"/>
          </a:xfrm>
        </p:spPr>
        <p:txBody>
          <a:bodyPr/>
          <a:lstStyle/>
          <a:p>
            <a:pPr lvl="0"/>
            <a:r>
              <a:rPr lang="uk-UA" sz="2000" dirty="0" err="1" smtClean="0"/>
              <a:t>Nitritometry</a:t>
            </a:r>
            <a:r>
              <a:rPr lang="uk-UA" sz="2000" dirty="0" smtClean="0"/>
              <a:t> </a:t>
            </a:r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reduction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nitro</a:t>
            </a:r>
            <a:r>
              <a:rPr lang="uk-UA" sz="2000" dirty="0" smtClean="0"/>
              <a:t> </a:t>
            </a:r>
            <a:r>
              <a:rPr lang="uk-UA" sz="2000" dirty="0" err="1" smtClean="0"/>
              <a:t>group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amino</a:t>
            </a:r>
            <a:r>
              <a:rPr lang="uk-UA" sz="2000" dirty="0" smtClean="0"/>
              <a:t> </a:t>
            </a:r>
            <a:r>
              <a:rPr lang="uk-UA" sz="2000" dirty="0" err="1" smtClean="0"/>
              <a:t>group</a:t>
            </a:r>
            <a:r>
              <a:rPr lang="uk-UA" sz="2000" dirty="0" smtClean="0"/>
              <a:t>, s = 1.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dry</a:t>
            </a:r>
            <a:r>
              <a:rPr lang="uk-UA" sz="2000" dirty="0" smtClean="0"/>
              <a:t>,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	</a:t>
            </a:r>
            <a:r>
              <a:rPr lang="uk-UA" sz="2000" dirty="0" err="1" smtClean="0"/>
              <a:t>Antibacterial</a:t>
            </a:r>
            <a:r>
              <a:rPr lang="uk-UA" sz="2000" dirty="0" smtClean="0"/>
              <a:t>	</a:t>
            </a:r>
            <a:r>
              <a:rPr lang="uk-UA" sz="2000" dirty="0" err="1" smtClean="0"/>
              <a:t>means</a:t>
            </a:r>
            <a:r>
              <a:rPr lang="uk-UA" sz="2000" dirty="0" smtClean="0"/>
              <a:t>	</a:t>
            </a:r>
            <a:r>
              <a:rPr lang="uk-UA" sz="2000" dirty="0" err="1" smtClean="0"/>
              <a:t>at</a:t>
            </a:r>
            <a:r>
              <a:rPr lang="uk-UA" sz="2000" dirty="0" smtClean="0"/>
              <a:t>	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	</a:t>
            </a:r>
            <a:r>
              <a:rPr lang="uk-UA" sz="2000" dirty="0" err="1" smtClean="0"/>
              <a:t>urogenital</a:t>
            </a:r>
            <a:r>
              <a:rPr lang="uk-UA" sz="2000" dirty="0" smtClean="0"/>
              <a:t>	</a:t>
            </a:r>
            <a:r>
              <a:rPr lang="uk-UA" sz="2000" dirty="0" err="1" smtClean="0"/>
              <a:t>tract</a:t>
            </a:r>
            <a:r>
              <a:rPr lang="uk-UA" sz="2000" dirty="0" smtClean="0"/>
              <a:t> (</a:t>
            </a:r>
            <a:r>
              <a:rPr lang="uk-UA" sz="2000" dirty="0" err="1" smtClean="0"/>
              <a:t>pyelonephritis</a:t>
            </a:r>
            <a:r>
              <a:rPr lang="uk-UA" sz="2000" dirty="0" smtClean="0"/>
              <a:t>, </a:t>
            </a:r>
            <a:r>
              <a:rPr lang="uk-UA" sz="2000" dirty="0" err="1" smtClean="0"/>
              <a:t>cystitis</a:t>
            </a:r>
            <a:r>
              <a:rPr lang="uk-UA" sz="2000" dirty="0" smtClean="0"/>
              <a:t>, </a:t>
            </a:r>
            <a:r>
              <a:rPr lang="uk-UA" sz="2000" dirty="0" err="1" smtClean="0"/>
              <a:t>etc</a:t>
            </a:r>
            <a:r>
              <a:rPr lang="uk-UA" sz="2000" dirty="0" smtClean="0"/>
              <a:t>.).</a:t>
            </a:r>
          </a:p>
          <a:p>
            <a:r>
              <a:rPr lang="uk-UA" sz="2000" dirty="0" smtClean="0"/>
              <a:t> </a:t>
            </a:r>
          </a:p>
          <a:p>
            <a:r>
              <a:rPr lang="uk-UA" sz="2000" dirty="0" smtClean="0"/>
              <a:t> </a:t>
            </a:r>
          </a:p>
          <a:p>
            <a:r>
              <a:rPr lang="uk-UA" sz="2000" b="1" dirty="0" err="1" smtClean="0"/>
              <a:t>Nitrofuran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derivatives</a:t>
            </a:r>
            <a:endParaRPr lang="uk-UA" sz="2000" b="1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Nitrofural</a:t>
            </a:r>
            <a:endParaRPr lang="uk-UA" sz="2000" dirty="0" smtClean="0"/>
          </a:p>
          <a:p>
            <a:endParaRPr lang="en-US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	</a:t>
            </a:r>
            <a:r>
              <a:rPr lang="uk-UA" sz="2000" b="1" dirty="0" err="1" smtClean="0"/>
              <a:t>actions</a:t>
            </a:r>
            <a:r>
              <a:rPr lang="uk-UA" sz="2000" b="1" dirty="0" smtClean="0"/>
              <a:t>.	</a:t>
            </a:r>
            <a:r>
              <a:rPr lang="uk-UA" sz="2000" dirty="0" err="1" smtClean="0"/>
              <a:t>Connected</a:t>
            </a:r>
            <a:r>
              <a:rPr lang="uk-UA" sz="2000" dirty="0" smtClean="0"/>
              <a:t>	</a:t>
            </a:r>
            <a:r>
              <a:rPr lang="uk-UA" sz="2000" dirty="0" err="1" smtClean="0"/>
              <a:t>with</a:t>
            </a:r>
            <a:r>
              <a:rPr lang="uk-UA" sz="2000" dirty="0" smtClean="0"/>
              <a:t>	</a:t>
            </a:r>
            <a:r>
              <a:rPr lang="uk-UA" sz="2000" dirty="0" err="1" smtClean="0"/>
              <a:t>ability</a:t>
            </a:r>
            <a:r>
              <a:rPr lang="uk-UA" sz="2000" dirty="0" smtClean="0"/>
              <a:t>	</a:t>
            </a:r>
            <a:r>
              <a:rPr lang="uk-UA" sz="2000" dirty="0" err="1" smtClean="0"/>
              <a:t>restore</a:t>
            </a:r>
            <a:r>
              <a:rPr lang="uk-UA" sz="2000" dirty="0" smtClean="0"/>
              <a:t>	</a:t>
            </a:r>
            <a:r>
              <a:rPr lang="uk-UA" sz="2000" dirty="0" err="1" smtClean="0"/>
              <a:t>nitro</a:t>
            </a:r>
            <a:r>
              <a:rPr lang="uk-UA" sz="2000" dirty="0" smtClean="0"/>
              <a:t> </a:t>
            </a:r>
            <a:r>
              <a:rPr lang="uk-UA" sz="2000" dirty="0" err="1" smtClean="0"/>
              <a:t>group</a:t>
            </a:r>
            <a:r>
              <a:rPr lang="uk-UA" sz="2000" dirty="0" smtClean="0"/>
              <a:t>	</a:t>
            </a:r>
            <a:r>
              <a:rPr lang="uk-UA" sz="2000" dirty="0" err="1" smtClean="0"/>
              <a:t>in</a:t>
            </a:r>
            <a:r>
              <a:rPr lang="uk-UA" sz="2000" dirty="0" smtClean="0"/>
              <a:t>	</a:t>
            </a:r>
            <a:r>
              <a:rPr lang="uk-UA" sz="2000" dirty="0" err="1" smtClean="0"/>
              <a:t>amino</a:t>
            </a:r>
            <a:r>
              <a:rPr lang="uk-UA" sz="2000" dirty="0" smtClean="0"/>
              <a:t> </a:t>
            </a:r>
            <a:r>
              <a:rPr lang="uk-UA" sz="2000" dirty="0" err="1" smtClean="0"/>
              <a:t>group</a:t>
            </a:r>
            <a:r>
              <a:rPr lang="uk-UA" sz="2000" dirty="0" smtClean="0"/>
              <a:t>, </a:t>
            </a:r>
            <a:r>
              <a:rPr lang="uk-UA" sz="2000" dirty="0" err="1" smtClean="0"/>
              <a:t>disrupt</a:t>
            </a:r>
            <a:r>
              <a:rPr lang="uk-UA" sz="2000" dirty="0" smtClean="0"/>
              <a:t> DNA </a:t>
            </a:r>
            <a:r>
              <a:rPr lang="uk-UA" sz="2000" dirty="0" err="1" smtClean="0"/>
              <a:t>function</a:t>
            </a:r>
            <a:r>
              <a:rPr lang="uk-UA" sz="2000" dirty="0" smtClean="0"/>
              <a:t>, </a:t>
            </a:r>
            <a:r>
              <a:rPr lang="uk-UA" sz="2000" dirty="0" err="1" smtClean="0"/>
              <a:t>inhibit</a:t>
            </a:r>
            <a:r>
              <a:rPr lang="uk-UA" sz="2000" dirty="0" smtClean="0"/>
              <a:t> </a:t>
            </a:r>
            <a:r>
              <a:rPr lang="uk-UA" sz="2000" dirty="0" err="1" smtClean="0"/>
              <a:t>cellular</a:t>
            </a:r>
            <a:r>
              <a:rPr lang="uk-UA" sz="2000" dirty="0" smtClean="0"/>
              <a:t> </a:t>
            </a:r>
            <a:r>
              <a:rPr lang="uk-UA" sz="2000" dirty="0" err="1" smtClean="0"/>
              <a:t>respiration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.</a:t>
            </a:r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endParaRPr lang="en-US" sz="2000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/>
          </a:p>
        </p:txBody>
      </p:sp>
      <p:pic>
        <p:nvPicPr>
          <p:cNvPr id="4" name="image236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9133" y="2601686"/>
            <a:ext cx="1948543" cy="478971"/>
          </a:xfrm>
          <a:prstGeom prst="rect">
            <a:avLst/>
          </a:prstGeom>
        </p:spPr>
      </p:pic>
      <p:pic>
        <p:nvPicPr>
          <p:cNvPr id="5" name="image237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7862" y="3269471"/>
            <a:ext cx="2876527" cy="89382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3069" y="284208"/>
            <a:ext cx="10515600" cy="4351338"/>
          </a:xfrm>
        </p:spPr>
        <p:txBody>
          <a:bodyPr/>
          <a:lstStyle/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uk-UA" sz="2000" dirty="0"/>
          </a:p>
        </p:txBody>
      </p:sp>
      <p:pic>
        <p:nvPicPr>
          <p:cNvPr id="4" name="image238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5457" y="411479"/>
            <a:ext cx="4637314" cy="431074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7646" y="4918893"/>
            <a:ext cx="103588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Crystalline</a:t>
            </a:r>
            <a:r>
              <a:rPr lang="uk-UA" dirty="0" smtClean="0"/>
              <a:t> </a:t>
            </a:r>
            <a:r>
              <a:rPr lang="uk-UA" dirty="0" err="1" smtClean="0"/>
              <a:t>powder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yellow</a:t>
            </a:r>
            <a:r>
              <a:rPr lang="uk-UA" dirty="0" smtClean="0"/>
              <a:t> </a:t>
            </a:r>
            <a:r>
              <a:rPr lang="uk-UA" dirty="0" err="1" smtClean="0"/>
              <a:t>or</a:t>
            </a:r>
            <a:r>
              <a:rPr lang="uk-UA" dirty="0" smtClean="0"/>
              <a:t> brownish-yellow </a:t>
            </a:r>
            <a:r>
              <a:rPr lang="uk-UA" dirty="0" err="1" smtClean="0"/>
              <a:t>color</a:t>
            </a:r>
            <a:r>
              <a:rPr lang="uk-UA" dirty="0" smtClean="0"/>
              <a:t>. </a:t>
            </a:r>
            <a:r>
              <a:rPr lang="uk-UA" dirty="0" err="1" smtClean="0"/>
              <a:t>Very</a:t>
            </a:r>
            <a:r>
              <a:rPr lang="uk-UA" dirty="0" smtClean="0"/>
              <a:t>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 (1: 4200,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presence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NaCl</a:t>
            </a:r>
            <a:r>
              <a:rPr lang="uk-UA" dirty="0" smtClean="0"/>
              <a:t> </a:t>
            </a:r>
            <a:r>
              <a:rPr lang="uk-UA" dirty="0" err="1" smtClean="0"/>
              <a:t>solubility</a:t>
            </a:r>
            <a:r>
              <a:rPr lang="uk-UA" dirty="0" smtClean="0"/>
              <a:t> </a:t>
            </a:r>
            <a:r>
              <a:rPr lang="uk-UA" dirty="0" err="1" smtClean="0"/>
              <a:t>increases</a:t>
            </a:r>
            <a:r>
              <a:rPr lang="uk-UA" dirty="0" smtClean="0"/>
              <a:t>),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96% </a:t>
            </a:r>
            <a:r>
              <a:rPr lang="uk-UA" dirty="0" err="1" smtClean="0"/>
              <a:t>alcohol</a:t>
            </a:r>
            <a:r>
              <a:rPr lang="uk-UA" dirty="0" smtClean="0"/>
              <a:t>, </a:t>
            </a:r>
            <a:r>
              <a:rPr lang="uk-UA" dirty="0" err="1" smtClean="0"/>
              <a:t>practically</a:t>
            </a:r>
            <a:r>
              <a:rPr lang="uk-UA" dirty="0" smtClean="0"/>
              <a:t> </a:t>
            </a:r>
            <a:r>
              <a:rPr lang="uk-UA" dirty="0" err="1" smtClean="0"/>
              <a:t>insoluble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ether</a:t>
            </a:r>
            <a:r>
              <a:rPr lang="uk-UA" dirty="0" smtClean="0"/>
              <a:t>,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alkali</a:t>
            </a:r>
            <a:r>
              <a:rPr lang="uk-UA" dirty="0" smtClean="0"/>
              <a:t> </a:t>
            </a:r>
            <a:r>
              <a:rPr lang="uk-UA" dirty="0" err="1" smtClean="0"/>
              <a:t>solutions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>1.	ANDH-, UV-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, TLC.</a:t>
            </a:r>
          </a:p>
          <a:p>
            <a:r>
              <a:rPr lang="uk-UA" sz="2000" dirty="0" smtClean="0"/>
              <a:t>2.	+ </a:t>
            </a:r>
            <a:r>
              <a:rPr lang="uk-UA" sz="2000" dirty="0" err="1" smtClean="0"/>
              <a:t>NaOH</a:t>
            </a:r>
            <a:r>
              <a:rPr lang="uk-UA" sz="2000" dirty="0" smtClean="0"/>
              <a:t> - orange-red </a:t>
            </a:r>
            <a:r>
              <a:rPr lang="uk-UA" sz="2000" dirty="0" err="1" smtClean="0"/>
              <a:t>color</a:t>
            </a:r>
            <a:r>
              <a:rPr lang="uk-UA" sz="2000" dirty="0" smtClean="0"/>
              <a:t>,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 - </a:t>
            </a:r>
            <a:r>
              <a:rPr lang="uk-UA" sz="2000" dirty="0" err="1" smtClean="0"/>
              <a:t>selectionammonia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uk-UA" sz="2000" dirty="0" smtClean="0"/>
              <a:t>3</a:t>
            </a:r>
            <a:r>
              <a:rPr lang="uk-UA" sz="2000" dirty="0" smtClean="0"/>
              <a:t>.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acidic</a:t>
            </a:r>
            <a:r>
              <a:rPr lang="uk-UA" sz="2000" dirty="0" smtClean="0"/>
              <a:t> </a:t>
            </a:r>
            <a:r>
              <a:rPr lang="uk-UA" sz="2000" dirty="0" err="1" smtClean="0"/>
              <a:t>medium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Zn-</a:t>
            </a:r>
            <a:r>
              <a:rPr lang="uk-UA" sz="2000" dirty="0" err="1" smtClean="0"/>
              <a:t>dust</a:t>
            </a:r>
            <a:r>
              <a:rPr lang="uk-UA" sz="2000" dirty="0" smtClean="0"/>
              <a:t> -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discolors</a:t>
            </a:r>
            <a:r>
              <a:rPr lang="uk-UA" sz="2000" dirty="0" smtClean="0"/>
              <a:t> </a:t>
            </a:r>
            <a:r>
              <a:rPr lang="uk-UA" sz="2000" dirty="0" err="1" smtClean="0"/>
              <a:t>due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reduction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-NO2 </a:t>
            </a:r>
            <a:r>
              <a:rPr lang="uk-UA" sz="2000" dirty="0" err="1" smtClean="0"/>
              <a:t>to</a:t>
            </a:r>
            <a:r>
              <a:rPr lang="uk-UA" sz="2000" dirty="0" smtClean="0"/>
              <a:t> -NH2.</a:t>
            </a:r>
          </a:p>
          <a:p>
            <a:endParaRPr lang="uk-UA" sz="2000" dirty="0"/>
          </a:p>
        </p:txBody>
      </p:sp>
      <p:pic>
        <p:nvPicPr>
          <p:cNvPr id="4" name="image23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0257" y="1810076"/>
            <a:ext cx="5050593" cy="203606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Iodometry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alkaline</a:t>
            </a:r>
            <a:r>
              <a:rPr lang="uk-UA" sz="2000" dirty="0" smtClean="0"/>
              <a:t> </a:t>
            </a:r>
            <a:r>
              <a:rPr lang="uk-UA" sz="2000" dirty="0" err="1" smtClean="0"/>
              <a:t>medium</a:t>
            </a:r>
            <a:r>
              <a:rPr lang="uk-UA" sz="2000" dirty="0" smtClean="0"/>
              <a:t>, </a:t>
            </a:r>
            <a:r>
              <a:rPr lang="uk-UA" sz="2000" dirty="0" err="1" smtClean="0"/>
              <a:t>back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	</a:t>
            </a:r>
            <a:r>
              <a:rPr lang="uk-UA" sz="2000" dirty="0" err="1" smtClean="0"/>
              <a:t>starch</a:t>
            </a:r>
            <a:r>
              <a:rPr lang="uk-UA" sz="2000" dirty="0" smtClean="0"/>
              <a:t>, s = 1/2</a:t>
            </a:r>
            <a:r>
              <a:rPr lang="uk-UA" sz="2000" dirty="0" smtClean="0"/>
              <a:t>:</a:t>
            </a:r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uk-UA" sz="2000" dirty="0" smtClean="0"/>
          </a:p>
          <a:p>
            <a:r>
              <a:rPr lang="uk-UA" sz="2000" dirty="0" smtClean="0"/>
              <a:t>I2 + </a:t>
            </a:r>
            <a:r>
              <a:rPr lang="uk-UA" sz="2000" dirty="0" err="1" smtClean="0"/>
              <a:t>NaOH</a:t>
            </a:r>
            <a:r>
              <a:rPr lang="uk-UA" sz="2000" dirty="0" smtClean="0"/>
              <a:t> </a:t>
            </a:r>
            <a:r>
              <a:rPr lang="en-US" sz="2000" dirty="0" smtClean="0"/>
              <a:t>=</a:t>
            </a:r>
            <a:r>
              <a:rPr lang="uk-UA" sz="2000" dirty="0" err="1" smtClean="0"/>
              <a:t>NaI</a:t>
            </a:r>
            <a:r>
              <a:rPr lang="uk-UA" sz="2000" dirty="0" smtClean="0"/>
              <a:t> </a:t>
            </a:r>
            <a:r>
              <a:rPr lang="uk-UA" sz="2000" dirty="0" smtClean="0"/>
              <a:t>+ </a:t>
            </a:r>
            <a:r>
              <a:rPr lang="uk-UA" sz="2000" dirty="0" err="1" smtClean="0"/>
              <a:t>NaOI</a:t>
            </a:r>
            <a:r>
              <a:rPr lang="uk-UA" sz="2000" dirty="0" smtClean="0"/>
              <a:t> + H2O,</a:t>
            </a:r>
          </a:p>
          <a:p>
            <a:r>
              <a:rPr lang="uk-UA" sz="2000" dirty="0" err="1" smtClean="0"/>
              <a:t>NaI</a:t>
            </a:r>
            <a:r>
              <a:rPr lang="uk-UA" sz="2000" dirty="0" smtClean="0"/>
              <a:t> + </a:t>
            </a:r>
            <a:r>
              <a:rPr lang="uk-UA" sz="2000" dirty="0" err="1" smtClean="0"/>
              <a:t>NaOI</a:t>
            </a:r>
            <a:r>
              <a:rPr lang="uk-UA" sz="2000" dirty="0" smtClean="0"/>
              <a:t> + H2SO4 </a:t>
            </a:r>
            <a:r>
              <a:rPr lang="en-US" sz="2000" dirty="0" smtClean="0"/>
              <a:t>=</a:t>
            </a:r>
            <a:r>
              <a:rPr lang="uk-UA" sz="2000" dirty="0" smtClean="0"/>
              <a:t>I2 </a:t>
            </a:r>
            <a:r>
              <a:rPr lang="uk-UA" sz="2000" dirty="0" smtClean="0"/>
              <a:t>+ Na2SO4 + </a:t>
            </a:r>
            <a:r>
              <a:rPr lang="uk-UA" sz="2000" dirty="0" smtClean="0"/>
              <a:t>H2O, </a:t>
            </a:r>
            <a:r>
              <a:rPr lang="uk-UA" sz="2000" dirty="0" smtClean="0"/>
              <a:t>I2 + Na2S2Oh3 </a:t>
            </a:r>
            <a:r>
              <a:rPr lang="en-US" sz="2000" dirty="0" smtClean="0"/>
              <a:t>=</a:t>
            </a:r>
            <a:r>
              <a:rPr lang="uk-UA" sz="2000" dirty="0" smtClean="0"/>
              <a:t>2NaI </a:t>
            </a:r>
            <a:r>
              <a:rPr lang="uk-UA" sz="2000" dirty="0" smtClean="0"/>
              <a:t>+ </a:t>
            </a:r>
            <a:r>
              <a:rPr lang="uk-UA" sz="2000" dirty="0" smtClean="0"/>
              <a:t>Na2S4O6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> </a:t>
            </a:r>
          </a:p>
          <a:p>
            <a:pPr lvl="0"/>
            <a:r>
              <a:rPr lang="uk-UA" sz="2000" dirty="0" err="1" smtClean="0"/>
              <a:t>Spectrophotometry</a:t>
            </a:r>
            <a:r>
              <a:rPr lang="uk-UA" sz="2000" dirty="0" smtClean="0"/>
              <a:t> (</a:t>
            </a:r>
            <a:r>
              <a:rPr lang="uk-UA" sz="2000" dirty="0" err="1" smtClean="0"/>
              <a:t>standard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 </a:t>
            </a:r>
            <a:r>
              <a:rPr lang="uk-UA" sz="2000" dirty="0" err="1" smtClean="0"/>
              <a:t>at</a:t>
            </a:r>
            <a:r>
              <a:rPr lang="uk-UA" sz="2000" dirty="0" smtClean="0"/>
              <a:t> λ = 375 </a:t>
            </a:r>
            <a:r>
              <a:rPr lang="uk-UA" sz="2000" dirty="0" err="1" smtClean="0"/>
              <a:t>nm</a:t>
            </a:r>
            <a:r>
              <a:rPr lang="uk-UA" sz="2000" dirty="0" smtClean="0"/>
              <a:t>).</a:t>
            </a:r>
          </a:p>
          <a:p>
            <a:pPr lvl="0"/>
            <a:r>
              <a:rPr lang="uk-UA" sz="2000" dirty="0" err="1" smtClean="0"/>
              <a:t>Photocolorimetry</a:t>
            </a:r>
            <a:r>
              <a:rPr lang="uk-UA" sz="2000" dirty="0" smtClean="0"/>
              <a:t> (</a:t>
            </a:r>
            <a:r>
              <a:rPr lang="uk-UA" sz="2000" dirty="0" err="1" smtClean="0"/>
              <a:t>determination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optical</a:t>
            </a:r>
            <a:r>
              <a:rPr lang="uk-UA" sz="2000" dirty="0" smtClean="0"/>
              <a:t> </a:t>
            </a:r>
            <a:r>
              <a:rPr lang="uk-UA" sz="2000" dirty="0" err="1" smtClean="0"/>
              <a:t>density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alkaline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F.).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glass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cool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protected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agent</a:t>
            </a:r>
            <a:r>
              <a:rPr lang="uk-UA" sz="2000" dirty="0" smtClean="0"/>
              <a:t>, </a:t>
            </a:r>
            <a:r>
              <a:rPr lang="uk-UA" sz="2000" dirty="0" err="1" smtClean="0"/>
              <a:t>acts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a </a:t>
            </a:r>
            <a:r>
              <a:rPr lang="uk-UA" sz="2000" dirty="0" err="1" smtClean="0"/>
              <a:t>variety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gram-</a:t>
            </a:r>
            <a:r>
              <a:rPr lang="uk-UA" sz="2000" dirty="0" err="1" smtClean="0"/>
              <a:t>positive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gram-</a:t>
            </a:r>
            <a:r>
              <a:rPr lang="uk-UA" sz="2000" dirty="0" err="1" smtClean="0"/>
              <a:t>negative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. </a:t>
            </a:r>
            <a:r>
              <a:rPr lang="uk-UA" sz="2000" dirty="0" err="1" smtClean="0"/>
              <a:t>Externally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treatment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prevention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purulent-inflammatory </a:t>
            </a:r>
            <a:r>
              <a:rPr lang="uk-UA" sz="2000" dirty="0" err="1" smtClean="0"/>
              <a:t>processes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internally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treatment</a:t>
            </a:r>
            <a:endParaRPr lang="uk-UA" sz="2000" dirty="0" smtClean="0"/>
          </a:p>
          <a:p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dysentery</a:t>
            </a:r>
            <a:r>
              <a:rPr lang="uk-UA" sz="2000" dirty="0" smtClean="0"/>
              <a:t>.</a:t>
            </a:r>
            <a:endParaRPr lang="uk-UA" sz="2000" dirty="0"/>
          </a:p>
        </p:txBody>
      </p:sp>
      <p:pic>
        <p:nvPicPr>
          <p:cNvPr id="4" name="image24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5925" y="1292882"/>
            <a:ext cx="4970503" cy="126777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Nitrofurantoin</a:t>
            </a:r>
            <a:endParaRPr lang="uk-UA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err="1" smtClean="0"/>
              <a:t>Mechanism</a:t>
            </a:r>
            <a:r>
              <a:rPr lang="uk-UA" b="1" dirty="0" smtClean="0"/>
              <a:t>	</a:t>
            </a:r>
            <a:r>
              <a:rPr lang="uk-UA" b="1" dirty="0" err="1" smtClean="0"/>
              <a:t>actions</a:t>
            </a:r>
            <a:r>
              <a:rPr lang="uk-UA" b="1" dirty="0" smtClean="0"/>
              <a:t>.	</a:t>
            </a:r>
            <a:r>
              <a:rPr lang="uk-UA" dirty="0" err="1" smtClean="0"/>
              <a:t>Connected</a:t>
            </a:r>
            <a:r>
              <a:rPr lang="uk-UA" dirty="0" smtClean="0"/>
              <a:t>	</a:t>
            </a:r>
            <a:r>
              <a:rPr lang="uk-UA" dirty="0" err="1" smtClean="0"/>
              <a:t>with</a:t>
            </a:r>
            <a:r>
              <a:rPr lang="uk-UA" dirty="0" smtClean="0"/>
              <a:t>	</a:t>
            </a:r>
            <a:r>
              <a:rPr lang="uk-UA" dirty="0" err="1" smtClean="0"/>
              <a:t>ability</a:t>
            </a:r>
            <a:r>
              <a:rPr lang="uk-UA" dirty="0" smtClean="0"/>
              <a:t>	</a:t>
            </a:r>
            <a:r>
              <a:rPr lang="uk-UA" dirty="0" err="1" smtClean="0"/>
              <a:t>restore</a:t>
            </a:r>
            <a:r>
              <a:rPr lang="uk-UA" dirty="0" smtClean="0"/>
              <a:t>	</a:t>
            </a:r>
            <a:r>
              <a:rPr lang="uk-UA" dirty="0" err="1" smtClean="0"/>
              <a:t>nitro</a:t>
            </a:r>
            <a:r>
              <a:rPr lang="uk-UA" dirty="0" smtClean="0"/>
              <a:t> </a:t>
            </a:r>
            <a:r>
              <a:rPr lang="uk-UA" dirty="0" err="1" smtClean="0"/>
              <a:t>group</a:t>
            </a:r>
            <a:r>
              <a:rPr lang="uk-UA" dirty="0" smtClean="0"/>
              <a:t>	</a:t>
            </a:r>
            <a:r>
              <a:rPr lang="uk-UA" dirty="0" err="1" smtClean="0"/>
              <a:t>in</a:t>
            </a:r>
            <a:r>
              <a:rPr lang="uk-UA" dirty="0" smtClean="0"/>
              <a:t>	</a:t>
            </a:r>
            <a:r>
              <a:rPr lang="uk-UA" dirty="0" err="1" smtClean="0"/>
              <a:t>amino</a:t>
            </a:r>
            <a:r>
              <a:rPr lang="uk-UA" dirty="0" smtClean="0"/>
              <a:t> </a:t>
            </a:r>
            <a:r>
              <a:rPr lang="uk-UA" dirty="0" err="1" smtClean="0"/>
              <a:t>group</a:t>
            </a:r>
            <a:r>
              <a:rPr lang="uk-UA" dirty="0" smtClean="0"/>
              <a:t>, </a:t>
            </a:r>
            <a:r>
              <a:rPr lang="uk-UA" dirty="0" err="1" smtClean="0"/>
              <a:t>disrupt</a:t>
            </a:r>
            <a:r>
              <a:rPr lang="uk-UA" dirty="0" smtClean="0"/>
              <a:t> DNA </a:t>
            </a:r>
            <a:r>
              <a:rPr lang="uk-UA" dirty="0" err="1" smtClean="0"/>
              <a:t>function</a:t>
            </a:r>
            <a:r>
              <a:rPr lang="uk-UA" dirty="0" smtClean="0"/>
              <a:t>, </a:t>
            </a:r>
            <a:r>
              <a:rPr lang="uk-UA" dirty="0" err="1" smtClean="0"/>
              <a:t>inhibit</a:t>
            </a:r>
            <a:r>
              <a:rPr lang="uk-UA" dirty="0" smtClean="0"/>
              <a:t> </a:t>
            </a:r>
            <a:r>
              <a:rPr lang="uk-UA" dirty="0" err="1" smtClean="0"/>
              <a:t>cellular</a:t>
            </a:r>
            <a:r>
              <a:rPr lang="uk-UA" dirty="0" smtClean="0"/>
              <a:t> </a:t>
            </a:r>
            <a:r>
              <a:rPr lang="uk-UA" dirty="0" err="1" smtClean="0"/>
              <a:t>respiration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microorganisms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Yellow</a:t>
            </a:r>
            <a:r>
              <a:rPr lang="uk-UA" dirty="0" smtClean="0"/>
              <a:t>, </a:t>
            </a:r>
            <a:r>
              <a:rPr lang="uk-UA" dirty="0" err="1" smtClean="0"/>
              <a:t>odorless</a:t>
            </a:r>
            <a:r>
              <a:rPr lang="uk-UA" dirty="0" smtClean="0"/>
              <a:t>, </a:t>
            </a:r>
            <a:r>
              <a:rPr lang="uk-UA" dirty="0" err="1" smtClean="0"/>
              <a:t>crystalline</a:t>
            </a:r>
            <a:r>
              <a:rPr lang="uk-UA" dirty="0" smtClean="0"/>
              <a:t> </a:t>
            </a:r>
            <a:r>
              <a:rPr lang="uk-UA" dirty="0" err="1" smtClean="0"/>
              <a:t>powder</a:t>
            </a:r>
            <a:r>
              <a:rPr lang="uk-UA" dirty="0" smtClean="0"/>
              <a:t>, </a:t>
            </a:r>
            <a:r>
              <a:rPr lang="uk-UA" dirty="0" err="1" smtClean="0"/>
              <a:t>bitter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taste</a:t>
            </a:r>
            <a:r>
              <a:rPr lang="uk-UA" dirty="0" smtClean="0"/>
              <a:t>. </a:t>
            </a:r>
            <a:r>
              <a:rPr lang="uk-UA" dirty="0" err="1" smtClean="0"/>
              <a:t>Very</a:t>
            </a:r>
            <a:r>
              <a:rPr lang="uk-UA" dirty="0" smtClean="0"/>
              <a:t>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96% </a:t>
            </a:r>
            <a:r>
              <a:rPr lang="uk-UA" dirty="0" err="1" smtClean="0"/>
              <a:t>alcohol</a:t>
            </a:r>
            <a:r>
              <a:rPr lang="uk-UA" dirty="0" smtClean="0"/>
              <a:t>,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acetone</a:t>
            </a:r>
            <a:r>
              <a:rPr lang="uk-UA" dirty="0" smtClean="0"/>
              <a:t>,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DMF.</a:t>
            </a:r>
          </a:p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1"/>
            <a:r>
              <a:rPr lang="en-US" dirty="0" smtClean="0"/>
              <a:t>Med</a:t>
            </a:r>
            <a:r>
              <a:rPr lang="uk-UA" dirty="0" smtClean="0"/>
              <a:t> </a:t>
            </a:r>
            <a:r>
              <a:rPr lang="uk-UA" dirty="0" smtClean="0"/>
              <a:t>+ </a:t>
            </a:r>
            <a:r>
              <a:rPr lang="uk-UA" dirty="0" err="1" smtClean="0"/>
              <a:t>NaOH</a:t>
            </a:r>
            <a:r>
              <a:rPr lang="uk-UA" dirty="0" smtClean="0"/>
              <a:t> - </a:t>
            </a:r>
            <a:r>
              <a:rPr lang="uk-UA" dirty="0" err="1" smtClean="0"/>
              <a:t>dark</a:t>
            </a:r>
            <a:r>
              <a:rPr lang="uk-UA" dirty="0" smtClean="0"/>
              <a:t> </a:t>
            </a:r>
            <a:r>
              <a:rPr lang="uk-UA" dirty="0" err="1" smtClean="0"/>
              <a:t>red</a:t>
            </a:r>
            <a:r>
              <a:rPr lang="uk-UA" dirty="0" smtClean="0"/>
              <a:t> </a:t>
            </a:r>
            <a:r>
              <a:rPr lang="uk-UA" dirty="0" err="1" smtClean="0"/>
              <a:t>color</a:t>
            </a:r>
            <a:r>
              <a:rPr lang="uk-UA" dirty="0" smtClean="0"/>
              <a:t>:</a:t>
            </a:r>
            <a:endParaRPr lang="uk-UA" sz="2000" dirty="0" smtClean="0"/>
          </a:p>
          <a:p>
            <a:endParaRPr lang="uk-UA" sz="2000" dirty="0"/>
          </a:p>
        </p:txBody>
      </p:sp>
      <p:pic>
        <p:nvPicPr>
          <p:cNvPr id="4" name="image24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9817" y="481148"/>
            <a:ext cx="3526972" cy="1088572"/>
          </a:xfrm>
          <a:prstGeom prst="rect">
            <a:avLst/>
          </a:prstGeom>
        </p:spPr>
      </p:pic>
      <p:pic>
        <p:nvPicPr>
          <p:cNvPr id="5" name="image242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7852" y="5056632"/>
            <a:ext cx="6254717" cy="95097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pPr lvl="1"/>
            <a:r>
              <a:rPr lang="uk-UA" dirty="0" smtClean="0"/>
              <a:t>A </a:t>
            </a:r>
            <a:r>
              <a:rPr lang="uk-UA" dirty="0" err="1" smtClean="0"/>
              <a:t>solution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DMF - </a:t>
            </a:r>
            <a:r>
              <a:rPr lang="uk-UA" dirty="0" err="1" smtClean="0"/>
              <a:t>yellow</a:t>
            </a:r>
            <a:r>
              <a:rPr lang="uk-UA" dirty="0" smtClean="0"/>
              <a:t>, + </a:t>
            </a:r>
            <a:r>
              <a:rPr lang="uk-UA" dirty="0" err="1" smtClean="0"/>
              <a:t>alcohol</a:t>
            </a:r>
            <a:r>
              <a:rPr lang="uk-UA" dirty="0" smtClean="0"/>
              <a:t> KOH - brown-</a:t>
            </a:r>
            <a:r>
              <a:rPr lang="uk-UA" dirty="0" err="1" smtClean="0"/>
              <a:t>yellow</a:t>
            </a:r>
            <a:r>
              <a:rPr lang="uk-UA" dirty="0" smtClean="0"/>
              <a:t>.</a:t>
            </a:r>
            <a:endParaRPr lang="uk-UA" sz="2000" dirty="0" smtClean="0"/>
          </a:p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smtClean="0"/>
              <a:t>UV </a:t>
            </a:r>
            <a:r>
              <a:rPr lang="uk-UA" dirty="0" err="1" smtClean="0"/>
              <a:t>spectrophotometry</a:t>
            </a:r>
            <a:r>
              <a:rPr lang="uk-UA" dirty="0" smtClean="0"/>
              <a:t>.</a:t>
            </a:r>
            <a:endParaRPr lang="uk-UA" sz="2400" dirty="0" smtClean="0"/>
          </a:p>
          <a:p>
            <a:pPr lvl="0"/>
            <a:r>
              <a:rPr lang="uk-UA" dirty="0" err="1" smtClean="0"/>
              <a:t>Photocolorimetry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aqueous</a:t>
            </a:r>
            <a:r>
              <a:rPr lang="uk-UA" dirty="0" smtClean="0"/>
              <a:t> </a:t>
            </a:r>
            <a:r>
              <a:rPr lang="uk-UA" dirty="0" err="1" smtClean="0"/>
              <a:t>alkali</a:t>
            </a:r>
            <a:r>
              <a:rPr lang="uk-UA" dirty="0" smtClean="0"/>
              <a:t> </a:t>
            </a:r>
            <a:r>
              <a:rPr lang="uk-UA" dirty="0" err="1" smtClean="0"/>
              <a:t>solution</a:t>
            </a:r>
            <a:r>
              <a:rPr lang="uk-UA" dirty="0" smtClean="0"/>
              <a:t>.</a:t>
            </a:r>
            <a:endParaRPr lang="uk-UA" sz="2400" dirty="0" smtClean="0"/>
          </a:p>
          <a:p>
            <a:pPr lvl="0"/>
            <a:r>
              <a:rPr lang="uk-UA" sz="2400" dirty="0" smtClean="0"/>
              <a:t>	</a:t>
            </a:r>
            <a:r>
              <a:rPr lang="uk-UA" dirty="0" err="1" smtClean="0"/>
              <a:t>Alkalimetry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a non-</a:t>
            </a:r>
            <a:r>
              <a:rPr lang="uk-UA" dirty="0" err="1" smtClean="0"/>
              <a:t>aqueous</a:t>
            </a:r>
            <a:r>
              <a:rPr lang="uk-UA" dirty="0" smtClean="0"/>
              <a:t> </a:t>
            </a:r>
            <a:r>
              <a:rPr lang="uk-UA" dirty="0" err="1" smtClean="0"/>
              <a:t>medium</a:t>
            </a:r>
            <a:r>
              <a:rPr lang="uk-UA" dirty="0" smtClean="0"/>
              <a:t>, </a:t>
            </a:r>
            <a:r>
              <a:rPr lang="uk-UA" dirty="0" err="1" smtClean="0"/>
              <a:t>titrant</a:t>
            </a:r>
            <a:r>
              <a:rPr lang="uk-UA" dirty="0" smtClean="0"/>
              <a:t> - CH</a:t>
            </a:r>
            <a:r>
              <a:rPr lang="uk-UA" sz="1400" dirty="0" smtClean="0"/>
              <a:t>3</a:t>
            </a:r>
            <a:r>
              <a:rPr lang="uk-UA" dirty="0" smtClean="0"/>
              <a:t>ONa </a:t>
            </a:r>
            <a:r>
              <a:rPr lang="uk-UA" dirty="0" err="1" smtClean="0"/>
              <a:t>in</a:t>
            </a:r>
            <a:r>
              <a:rPr lang="uk-UA" dirty="0" smtClean="0"/>
              <a:t> a </a:t>
            </a:r>
            <a:r>
              <a:rPr lang="uk-UA" dirty="0" err="1" smtClean="0"/>
              <a:t>mixture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DMF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dioxane</a:t>
            </a:r>
            <a:r>
              <a:rPr lang="uk-UA" dirty="0" smtClean="0"/>
              <a:t>, </a:t>
            </a:r>
            <a:r>
              <a:rPr lang="uk-UA" dirty="0" err="1" smtClean="0"/>
              <a:t>indicator</a:t>
            </a:r>
            <a:r>
              <a:rPr lang="uk-UA" dirty="0" smtClean="0"/>
              <a:t> - </a:t>
            </a:r>
            <a:r>
              <a:rPr lang="uk-UA" dirty="0" err="1" smtClean="0"/>
              <a:t>thymol</a:t>
            </a:r>
            <a:r>
              <a:rPr lang="uk-UA" dirty="0" smtClean="0"/>
              <a:t> </a:t>
            </a:r>
            <a:r>
              <a:rPr lang="uk-UA" dirty="0" err="1" smtClean="0"/>
              <a:t>blue</a:t>
            </a:r>
            <a:r>
              <a:rPr lang="uk-UA" dirty="0" smtClean="0"/>
              <a:t>, s = 1.</a:t>
            </a:r>
            <a:endParaRPr lang="uk-UA" sz="2400" dirty="0" smtClean="0"/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protects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light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moisture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Antibacterial</a:t>
            </a:r>
            <a:r>
              <a:rPr lang="uk-UA" dirty="0" smtClean="0"/>
              <a:t> </a:t>
            </a:r>
            <a:r>
              <a:rPr lang="uk-UA" dirty="0" err="1" smtClean="0"/>
              <a:t>agent</a:t>
            </a:r>
            <a:r>
              <a:rPr lang="uk-UA" dirty="0" smtClean="0"/>
              <a:t>. </a:t>
            </a:r>
            <a:r>
              <a:rPr lang="uk-UA" dirty="0" err="1" smtClean="0"/>
              <a:t>Bacterial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urinary</a:t>
            </a:r>
            <a:r>
              <a:rPr lang="uk-UA" dirty="0" smtClean="0"/>
              <a:t> </a:t>
            </a:r>
            <a:r>
              <a:rPr lang="uk-UA" dirty="0" err="1" smtClean="0"/>
              <a:t>tract</a:t>
            </a:r>
            <a:r>
              <a:rPr lang="uk-UA" dirty="0" smtClean="0"/>
              <a:t> (</a:t>
            </a:r>
            <a:r>
              <a:rPr lang="uk-UA" dirty="0" err="1" smtClean="0"/>
              <a:t>pyelitis</a:t>
            </a:r>
            <a:r>
              <a:rPr lang="uk-UA" dirty="0" smtClean="0"/>
              <a:t>, </a:t>
            </a:r>
            <a:r>
              <a:rPr lang="uk-UA" dirty="0" err="1" smtClean="0"/>
              <a:t>pyelonephritis</a:t>
            </a:r>
            <a:r>
              <a:rPr lang="uk-UA" dirty="0" smtClean="0"/>
              <a:t>, </a:t>
            </a:r>
            <a:r>
              <a:rPr lang="uk-UA" dirty="0" err="1" smtClean="0"/>
              <a:t>cystitis</a:t>
            </a:r>
            <a:r>
              <a:rPr lang="uk-UA" dirty="0" smtClean="0"/>
              <a:t>, </a:t>
            </a:r>
            <a:r>
              <a:rPr lang="uk-UA" dirty="0" err="1" smtClean="0"/>
              <a:t>urethritis</a:t>
            </a:r>
            <a:r>
              <a:rPr lang="uk-UA" dirty="0" smtClean="0"/>
              <a:t>), </a:t>
            </a:r>
            <a:r>
              <a:rPr lang="uk-UA" dirty="0" err="1" smtClean="0"/>
              <a:t>including</a:t>
            </a:r>
            <a:r>
              <a:rPr lang="uk-UA" dirty="0" smtClean="0"/>
              <a:t>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treatment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recurrences</a:t>
            </a:r>
            <a:r>
              <a:rPr lang="uk-UA" dirty="0" smtClean="0"/>
              <a:t>, </a:t>
            </a:r>
            <a:r>
              <a:rPr lang="uk-UA" dirty="0" err="1" smtClean="0"/>
              <a:t>as</a:t>
            </a:r>
            <a:r>
              <a:rPr lang="uk-UA" dirty="0" smtClean="0"/>
              <a:t> </a:t>
            </a:r>
            <a:r>
              <a:rPr lang="uk-UA" dirty="0" err="1" smtClean="0"/>
              <a:t>well</a:t>
            </a:r>
            <a:r>
              <a:rPr lang="uk-UA" dirty="0" smtClean="0"/>
              <a:t> </a:t>
            </a:r>
            <a:r>
              <a:rPr lang="uk-UA" dirty="0" err="1" smtClean="0"/>
              <a:t>as</a:t>
            </a:r>
            <a:r>
              <a:rPr lang="uk-UA" dirty="0" smtClean="0"/>
              <a:t>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prevention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infection</a:t>
            </a:r>
            <a:r>
              <a:rPr lang="uk-UA" dirty="0" smtClean="0"/>
              <a:t> </a:t>
            </a:r>
            <a:r>
              <a:rPr lang="uk-UA" dirty="0" err="1" smtClean="0"/>
              <a:t>during</a:t>
            </a:r>
            <a:r>
              <a:rPr lang="uk-UA" dirty="0" smtClean="0"/>
              <a:t> </a:t>
            </a:r>
            <a:r>
              <a:rPr lang="uk-UA" dirty="0" err="1" smtClean="0"/>
              <a:t>urological</a:t>
            </a:r>
            <a:r>
              <a:rPr lang="uk-UA" dirty="0" smtClean="0"/>
              <a:t> </a:t>
            </a:r>
            <a:r>
              <a:rPr lang="uk-UA" dirty="0" err="1" smtClean="0"/>
              <a:t>operations</a:t>
            </a:r>
            <a:r>
              <a:rPr lang="uk-UA" dirty="0" smtClean="0"/>
              <a:t>, </a:t>
            </a:r>
            <a:r>
              <a:rPr lang="uk-UA" dirty="0" err="1" smtClean="0"/>
              <a:t>catheterization</a:t>
            </a:r>
            <a:r>
              <a:rPr lang="uk-UA" dirty="0" smtClean="0"/>
              <a:t>, </a:t>
            </a:r>
            <a:r>
              <a:rPr lang="uk-UA" dirty="0" err="1" smtClean="0"/>
              <a:t>cystoscopy</a:t>
            </a:r>
            <a:r>
              <a:rPr lang="uk-UA" dirty="0" smtClean="0"/>
              <a:t>.</a:t>
            </a:r>
          </a:p>
          <a:p>
            <a:r>
              <a:rPr lang="uk-UA" dirty="0" smtClean="0"/>
              <a:t> </a:t>
            </a:r>
          </a:p>
          <a:p>
            <a:endParaRPr lang="uk-UA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2623" y="258083"/>
            <a:ext cx="11571514" cy="4351338"/>
          </a:xfrm>
        </p:spPr>
        <p:txBody>
          <a:bodyPr/>
          <a:lstStyle/>
          <a:p>
            <a:r>
              <a:rPr lang="uk-UA" b="1" dirty="0" err="1" smtClean="0"/>
              <a:t>Furazolidone</a:t>
            </a:r>
            <a:endParaRPr lang="uk-UA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en-US" sz="1800" dirty="0" smtClean="0"/>
          </a:p>
          <a:p>
            <a:r>
              <a:rPr lang="uk-UA" sz="1800" b="1" dirty="0" err="1" smtClean="0"/>
              <a:t>Mechanism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of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action.</a:t>
            </a:r>
            <a:r>
              <a:rPr lang="uk-UA" sz="1800" dirty="0" err="1" smtClean="0"/>
              <a:t>Disrupts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process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bacterial</a:t>
            </a:r>
            <a:r>
              <a:rPr lang="uk-UA" sz="1800" dirty="0" smtClean="0"/>
              <a:t> </a:t>
            </a:r>
            <a:r>
              <a:rPr lang="uk-UA" sz="1800" dirty="0" err="1" smtClean="0"/>
              <a:t>cellular</a:t>
            </a:r>
            <a:r>
              <a:rPr lang="uk-UA" sz="1800" dirty="0" smtClean="0"/>
              <a:t> </a:t>
            </a:r>
            <a:r>
              <a:rPr lang="uk-UA" sz="1800" dirty="0" err="1" smtClean="0"/>
              <a:t>respiration</a:t>
            </a:r>
            <a:r>
              <a:rPr lang="uk-UA" sz="1800" dirty="0" smtClean="0"/>
              <a:t>, </a:t>
            </a:r>
            <a:r>
              <a:rPr lang="uk-UA" sz="1800" dirty="0" err="1" smtClean="0"/>
              <a:t>inhibits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biosynthesis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nucleic</a:t>
            </a:r>
            <a:r>
              <a:rPr lang="uk-UA" sz="1800" dirty="0" smtClean="0"/>
              <a:t> </a:t>
            </a:r>
            <a:r>
              <a:rPr lang="uk-UA" sz="1800" dirty="0" err="1" smtClean="0"/>
              <a:t>acids</a:t>
            </a:r>
            <a:r>
              <a:rPr lang="uk-UA" sz="1800" dirty="0" smtClean="0"/>
              <a:t>.</a:t>
            </a:r>
          </a:p>
          <a:p>
            <a:r>
              <a:rPr lang="uk-UA" sz="1800" b="1" dirty="0" err="1" smtClean="0"/>
              <a:t>Properties</a:t>
            </a:r>
            <a:r>
              <a:rPr lang="uk-UA" sz="1800" b="1" dirty="0" smtClean="0"/>
              <a:t>. </a:t>
            </a:r>
            <a:r>
              <a:rPr lang="uk-UA" sz="1800" dirty="0" err="1" smtClean="0"/>
              <a:t>Yellow</a:t>
            </a:r>
            <a:r>
              <a:rPr lang="uk-UA" sz="1800" dirty="0" smtClean="0"/>
              <a:t> </a:t>
            </a:r>
            <a:r>
              <a:rPr lang="uk-UA" sz="1800" dirty="0" err="1" smtClean="0"/>
              <a:t>or</a:t>
            </a:r>
            <a:r>
              <a:rPr lang="uk-UA" sz="1800" dirty="0" smtClean="0"/>
              <a:t> greenish-yellow </a:t>
            </a:r>
            <a:r>
              <a:rPr lang="uk-UA" sz="1800" dirty="0" err="1" smtClean="0"/>
              <a:t>odorless</a:t>
            </a:r>
            <a:r>
              <a:rPr lang="uk-UA" sz="1800" dirty="0" smtClean="0"/>
              <a:t> </a:t>
            </a:r>
            <a:r>
              <a:rPr lang="uk-UA" sz="1800" dirty="0" err="1" smtClean="0"/>
              <a:t>powder</a:t>
            </a:r>
            <a:r>
              <a:rPr lang="uk-UA" sz="1800" dirty="0" smtClean="0"/>
              <a:t>, </a:t>
            </a:r>
            <a:r>
              <a:rPr lang="uk-UA" sz="1800" dirty="0" err="1" smtClean="0"/>
              <a:t>bitter</a:t>
            </a:r>
            <a:r>
              <a:rPr lang="uk-UA" sz="1800" dirty="0" smtClean="0"/>
              <a:t> </a:t>
            </a:r>
            <a:r>
              <a:rPr lang="uk-UA" sz="1800" dirty="0" err="1" smtClean="0"/>
              <a:t>in</a:t>
            </a:r>
            <a:r>
              <a:rPr lang="uk-UA" sz="1800" dirty="0" smtClean="0"/>
              <a:t> </a:t>
            </a:r>
            <a:r>
              <a:rPr lang="uk-UA" sz="1800" dirty="0" err="1" smtClean="0"/>
              <a:t>taste</a:t>
            </a:r>
            <a:r>
              <a:rPr lang="uk-UA" sz="1800" dirty="0" smtClean="0"/>
              <a:t>.</a:t>
            </a:r>
          </a:p>
          <a:p>
            <a:r>
              <a:rPr lang="uk-UA" sz="1800" dirty="0" err="1" smtClean="0"/>
              <a:t>Practically</a:t>
            </a:r>
            <a:r>
              <a:rPr lang="uk-UA" sz="1800" dirty="0" smtClean="0"/>
              <a:t> </a:t>
            </a:r>
            <a:r>
              <a:rPr lang="uk-UA" sz="1800" dirty="0" err="1" smtClean="0"/>
              <a:t>insoluble</a:t>
            </a:r>
            <a:r>
              <a:rPr lang="uk-UA" sz="1800" dirty="0" smtClean="0"/>
              <a:t> </a:t>
            </a:r>
            <a:r>
              <a:rPr lang="uk-UA" sz="1800" dirty="0" err="1" smtClean="0"/>
              <a:t>in</a:t>
            </a:r>
            <a:r>
              <a:rPr lang="uk-UA" sz="1800" dirty="0" smtClean="0"/>
              <a:t> </a:t>
            </a:r>
            <a:r>
              <a:rPr lang="uk-UA" sz="1800" dirty="0" err="1" smtClean="0"/>
              <a:t>water</a:t>
            </a:r>
            <a:r>
              <a:rPr lang="uk-UA" sz="1800" dirty="0" smtClean="0"/>
              <a:t> </a:t>
            </a:r>
            <a:r>
              <a:rPr lang="uk-UA" sz="1800" dirty="0" err="1" smtClean="0"/>
              <a:t>and</a:t>
            </a:r>
            <a:r>
              <a:rPr lang="uk-UA" sz="1800" dirty="0" smtClean="0"/>
              <a:t> </a:t>
            </a:r>
            <a:r>
              <a:rPr lang="uk-UA" sz="1800" dirty="0" err="1" smtClean="0"/>
              <a:t>ether</a:t>
            </a:r>
            <a:r>
              <a:rPr lang="uk-UA" sz="1800" dirty="0" smtClean="0"/>
              <a:t>, </a:t>
            </a:r>
            <a:r>
              <a:rPr lang="uk-UA" sz="1800" dirty="0" err="1" smtClean="0"/>
              <a:t>very</a:t>
            </a:r>
            <a:r>
              <a:rPr lang="uk-UA" sz="1800" dirty="0" smtClean="0"/>
              <a:t> </a:t>
            </a:r>
            <a:r>
              <a:rPr lang="uk-UA" sz="1800" dirty="0" err="1" smtClean="0"/>
              <a:t>slightly</a:t>
            </a:r>
            <a:r>
              <a:rPr lang="uk-UA" sz="1800" dirty="0" smtClean="0"/>
              <a:t> </a:t>
            </a:r>
            <a:r>
              <a:rPr lang="uk-UA" sz="1800" dirty="0" err="1" smtClean="0"/>
              <a:t>soluble</a:t>
            </a:r>
            <a:r>
              <a:rPr lang="uk-UA" sz="1800" dirty="0" smtClean="0"/>
              <a:t> </a:t>
            </a:r>
            <a:r>
              <a:rPr lang="uk-UA" sz="1800" dirty="0" err="1" smtClean="0"/>
              <a:t>in</a:t>
            </a:r>
            <a:r>
              <a:rPr lang="uk-UA" sz="1800" dirty="0" smtClean="0"/>
              <a:t> 96% </a:t>
            </a:r>
            <a:r>
              <a:rPr lang="uk-UA" sz="1800" dirty="0" err="1" smtClean="0"/>
              <a:t>alcohol</a:t>
            </a:r>
            <a:r>
              <a:rPr lang="uk-UA" sz="1800" dirty="0" smtClean="0"/>
              <a:t>.</a:t>
            </a:r>
          </a:p>
          <a:p>
            <a:r>
              <a:rPr lang="uk-UA" sz="1800" b="1" dirty="0" err="1" smtClean="0"/>
              <a:t>Identification</a:t>
            </a:r>
            <a:r>
              <a:rPr lang="uk-UA" sz="1800" b="1" dirty="0" smtClean="0"/>
              <a:t>.</a:t>
            </a:r>
          </a:p>
          <a:p>
            <a:pPr lvl="0"/>
            <a:r>
              <a:rPr lang="uk-UA" sz="1800" dirty="0" err="1" smtClean="0"/>
              <a:t>Aqueous</a:t>
            </a:r>
            <a:r>
              <a:rPr lang="uk-UA" sz="1800" dirty="0" smtClean="0"/>
              <a:t> </a:t>
            </a:r>
            <a:r>
              <a:rPr lang="uk-UA" sz="1800" dirty="0" err="1" smtClean="0"/>
              <a:t>solution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drugs</a:t>
            </a:r>
            <a:r>
              <a:rPr lang="uk-UA" sz="1800" dirty="0" smtClean="0"/>
              <a:t> + </a:t>
            </a:r>
            <a:r>
              <a:rPr lang="uk-UA" sz="1800" dirty="0" err="1" smtClean="0"/>
              <a:t>NaOH</a:t>
            </a:r>
            <a:r>
              <a:rPr lang="uk-UA" sz="1800" dirty="0" smtClean="0"/>
              <a:t> </a:t>
            </a:r>
            <a:r>
              <a:rPr lang="uk-UA" sz="1800" dirty="0" err="1" smtClean="0"/>
              <a:t>solution</a:t>
            </a:r>
            <a:r>
              <a:rPr lang="uk-UA" sz="1800" dirty="0" smtClean="0"/>
              <a:t>, </a:t>
            </a:r>
            <a:r>
              <a:rPr lang="uk-UA" sz="1800" dirty="0" err="1" smtClean="0"/>
              <a:t>heating</a:t>
            </a:r>
            <a:r>
              <a:rPr lang="uk-UA" sz="1800" dirty="0" smtClean="0"/>
              <a:t> - </a:t>
            </a:r>
            <a:r>
              <a:rPr lang="uk-UA" sz="1800" dirty="0" err="1" smtClean="0"/>
              <a:t>brown</a:t>
            </a:r>
            <a:r>
              <a:rPr lang="uk-UA" sz="1800" dirty="0" smtClean="0"/>
              <a:t>.</a:t>
            </a:r>
          </a:p>
          <a:p>
            <a:pPr lvl="0"/>
            <a:r>
              <a:rPr lang="uk-UA" sz="1800" dirty="0" smtClean="0"/>
              <a:t>A </a:t>
            </a:r>
            <a:r>
              <a:rPr lang="uk-UA" sz="1800" dirty="0" err="1" smtClean="0"/>
              <a:t>solution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drug</a:t>
            </a:r>
            <a:r>
              <a:rPr lang="uk-UA" sz="1800" dirty="0" smtClean="0"/>
              <a:t> </a:t>
            </a:r>
            <a:r>
              <a:rPr lang="uk-UA" sz="1800" dirty="0" err="1" smtClean="0"/>
              <a:t>in</a:t>
            </a:r>
            <a:r>
              <a:rPr lang="uk-UA" sz="1800" dirty="0" smtClean="0"/>
              <a:t> DMF - </a:t>
            </a:r>
            <a:r>
              <a:rPr lang="uk-UA" sz="1800" dirty="0" err="1" smtClean="0"/>
              <a:t>yellow</a:t>
            </a:r>
            <a:r>
              <a:rPr lang="uk-UA" sz="1800" dirty="0" smtClean="0"/>
              <a:t>, + a </a:t>
            </a:r>
            <a:r>
              <a:rPr lang="uk-UA" sz="1800" dirty="0" err="1" smtClean="0"/>
              <a:t>solution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KOH </a:t>
            </a:r>
            <a:r>
              <a:rPr lang="uk-UA" sz="1800" dirty="0" err="1" smtClean="0"/>
              <a:t>in</a:t>
            </a:r>
            <a:r>
              <a:rPr lang="uk-UA" sz="1800" dirty="0" smtClean="0"/>
              <a:t> </a:t>
            </a:r>
            <a:r>
              <a:rPr lang="uk-UA" sz="1800" dirty="0" err="1" smtClean="0"/>
              <a:t>alcohol</a:t>
            </a:r>
            <a:r>
              <a:rPr lang="uk-UA" sz="1800" dirty="0" smtClean="0"/>
              <a:t> - </a:t>
            </a:r>
            <a:r>
              <a:rPr lang="uk-UA" sz="1800" dirty="0" err="1" smtClean="0"/>
              <a:t>purple</a:t>
            </a:r>
            <a:endParaRPr lang="uk-UA" sz="1800" dirty="0" smtClean="0"/>
          </a:p>
          <a:p>
            <a:pPr lvl="0"/>
            <a:r>
              <a:rPr lang="uk-UA" sz="1800" dirty="0" smtClean="0"/>
              <a:t>IR </a:t>
            </a:r>
            <a:r>
              <a:rPr lang="uk-UA" sz="1800" dirty="0" err="1" smtClean="0"/>
              <a:t>spectroscopy</a:t>
            </a:r>
            <a:r>
              <a:rPr lang="uk-UA" sz="1800" dirty="0" smtClean="0"/>
              <a:t>.</a:t>
            </a:r>
          </a:p>
          <a:p>
            <a:r>
              <a:rPr lang="uk-UA" sz="1800" b="1" dirty="0" err="1" smtClean="0"/>
              <a:t>Quantitative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definition</a:t>
            </a:r>
            <a:r>
              <a:rPr lang="uk-UA" sz="1800" b="1" dirty="0" smtClean="0"/>
              <a:t>.</a:t>
            </a:r>
          </a:p>
          <a:p>
            <a:pPr lvl="0"/>
            <a:r>
              <a:rPr lang="uk-UA" sz="1800" dirty="0" err="1" smtClean="0"/>
              <a:t>Photocolorimetry</a:t>
            </a:r>
            <a:r>
              <a:rPr lang="uk-UA" sz="1800" dirty="0" smtClean="0"/>
              <a:t> </a:t>
            </a:r>
            <a:r>
              <a:rPr lang="uk-UA" sz="1800" dirty="0" err="1" smtClean="0"/>
              <a:t>by</a:t>
            </a:r>
            <a:r>
              <a:rPr lang="uk-UA" sz="1800" dirty="0" smtClean="0"/>
              <a:t> </a:t>
            </a:r>
            <a:r>
              <a:rPr lang="uk-UA" sz="1800" dirty="0" err="1" smtClean="0"/>
              <a:t>reaction</a:t>
            </a:r>
            <a:r>
              <a:rPr lang="uk-UA" sz="1800" dirty="0" smtClean="0"/>
              <a:t> </a:t>
            </a:r>
            <a:r>
              <a:rPr lang="uk-UA" sz="1800" dirty="0" err="1" smtClean="0"/>
              <a:t>with</a:t>
            </a:r>
            <a:r>
              <a:rPr lang="uk-UA" sz="1800" dirty="0" smtClean="0"/>
              <a:t> </a:t>
            </a:r>
            <a:r>
              <a:rPr lang="uk-UA" sz="1800" dirty="0" err="1" smtClean="0"/>
              <a:t>an</a:t>
            </a:r>
            <a:r>
              <a:rPr lang="uk-UA" sz="1800" dirty="0" smtClean="0"/>
              <a:t> </a:t>
            </a:r>
            <a:r>
              <a:rPr lang="uk-UA" sz="1800" dirty="0" err="1" smtClean="0"/>
              <a:t>alcoholic</a:t>
            </a:r>
            <a:r>
              <a:rPr lang="uk-UA" sz="1800" dirty="0" smtClean="0"/>
              <a:t> </a:t>
            </a:r>
            <a:r>
              <a:rPr lang="uk-UA" sz="1800" dirty="0" err="1" smtClean="0"/>
              <a:t>solution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KOH.</a:t>
            </a:r>
          </a:p>
          <a:p>
            <a:pPr lvl="0"/>
            <a:r>
              <a:rPr lang="uk-UA" sz="1800" dirty="0" smtClean="0"/>
              <a:t>UV </a:t>
            </a:r>
            <a:r>
              <a:rPr lang="uk-UA" sz="1800" dirty="0" err="1" smtClean="0"/>
              <a:t>spectrophotometry</a:t>
            </a:r>
            <a:r>
              <a:rPr lang="uk-UA" sz="1800" dirty="0" smtClean="0"/>
              <a:t> (λ = 367 </a:t>
            </a:r>
            <a:r>
              <a:rPr lang="uk-UA" sz="1800" dirty="0" err="1" smtClean="0"/>
              <a:t>nm</a:t>
            </a:r>
            <a:r>
              <a:rPr lang="uk-UA" sz="1800" dirty="0" smtClean="0"/>
              <a:t>).</a:t>
            </a:r>
          </a:p>
          <a:p>
            <a:r>
              <a:rPr lang="uk-UA" sz="1800" b="1" dirty="0" err="1" smtClean="0"/>
              <a:t>Storage</a:t>
            </a:r>
            <a:r>
              <a:rPr lang="uk-UA" sz="1800" b="1" dirty="0" smtClean="0"/>
              <a:t>. </a:t>
            </a:r>
            <a:r>
              <a:rPr lang="uk-UA" sz="1800" dirty="0" err="1" smtClean="0"/>
              <a:t>In</a:t>
            </a:r>
            <a:r>
              <a:rPr lang="uk-UA" sz="1800" dirty="0" smtClean="0"/>
              <a:t> a well-</a:t>
            </a:r>
            <a:r>
              <a:rPr lang="uk-UA" sz="1800" dirty="0" err="1" smtClean="0"/>
              <a:t>sealed</a:t>
            </a:r>
            <a:r>
              <a:rPr lang="uk-UA" sz="1800" dirty="0" smtClean="0"/>
              <a:t> </a:t>
            </a:r>
            <a:r>
              <a:rPr lang="uk-UA" sz="1800" dirty="0" err="1" smtClean="0"/>
              <a:t>container</a:t>
            </a:r>
            <a:r>
              <a:rPr lang="uk-UA" sz="1800" dirty="0" smtClean="0"/>
              <a:t> </a:t>
            </a:r>
            <a:r>
              <a:rPr lang="uk-UA" sz="1800" dirty="0" err="1" smtClean="0"/>
              <a:t>that</a:t>
            </a:r>
            <a:r>
              <a:rPr lang="uk-UA" sz="1800" dirty="0" smtClean="0"/>
              <a:t> </a:t>
            </a:r>
            <a:r>
              <a:rPr lang="uk-UA" sz="1800" dirty="0" err="1" smtClean="0"/>
              <a:t>protects</a:t>
            </a:r>
            <a:r>
              <a:rPr lang="uk-UA" sz="1800" dirty="0" smtClean="0"/>
              <a:t> </a:t>
            </a:r>
            <a:r>
              <a:rPr lang="uk-UA" sz="1800" dirty="0" err="1" smtClean="0"/>
              <a:t>from</a:t>
            </a:r>
            <a:r>
              <a:rPr lang="uk-UA" sz="1800" dirty="0" smtClean="0"/>
              <a:t> </a:t>
            </a:r>
            <a:r>
              <a:rPr lang="uk-UA" sz="1800" dirty="0" err="1" smtClean="0"/>
              <a:t>light</a:t>
            </a:r>
            <a:r>
              <a:rPr lang="uk-UA" sz="1800" dirty="0" smtClean="0"/>
              <a:t>.</a:t>
            </a:r>
          </a:p>
          <a:p>
            <a:r>
              <a:rPr lang="uk-UA" sz="1800" b="1" dirty="0" err="1" smtClean="0"/>
              <a:t>Application</a:t>
            </a:r>
            <a:r>
              <a:rPr lang="uk-UA" sz="1800" b="1" dirty="0" smtClean="0"/>
              <a:t>. </a:t>
            </a:r>
            <a:r>
              <a:rPr lang="uk-UA" sz="1800" dirty="0" err="1" smtClean="0"/>
              <a:t>Antibacterial</a:t>
            </a:r>
            <a:r>
              <a:rPr lang="uk-UA" sz="1800" dirty="0" smtClean="0"/>
              <a:t> </a:t>
            </a:r>
            <a:r>
              <a:rPr lang="uk-UA" sz="1800" dirty="0" err="1" smtClean="0"/>
              <a:t>and</a:t>
            </a:r>
            <a:r>
              <a:rPr lang="uk-UA" sz="1800" dirty="0" smtClean="0"/>
              <a:t> </a:t>
            </a:r>
            <a:r>
              <a:rPr lang="uk-UA" sz="1800" dirty="0" err="1" smtClean="0"/>
              <a:t>antiprotozoal</a:t>
            </a:r>
            <a:r>
              <a:rPr lang="uk-UA" sz="1800" dirty="0" smtClean="0"/>
              <a:t> </a:t>
            </a:r>
            <a:r>
              <a:rPr lang="uk-UA" sz="1800" dirty="0" err="1" smtClean="0"/>
              <a:t>agent</a:t>
            </a:r>
            <a:r>
              <a:rPr lang="uk-UA" sz="1800" dirty="0" smtClean="0"/>
              <a:t>. </a:t>
            </a:r>
            <a:r>
              <a:rPr lang="uk-UA" sz="1800" dirty="0" err="1" smtClean="0"/>
              <a:t>Bacillary</a:t>
            </a:r>
            <a:r>
              <a:rPr lang="uk-UA" sz="1800" dirty="0" smtClean="0"/>
              <a:t> </a:t>
            </a:r>
            <a:r>
              <a:rPr lang="uk-UA" sz="1800" dirty="0" err="1" smtClean="0"/>
              <a:t>dysentery</a:t>
            </a:r>
            <a:r>
              <a:rPr lang="uk-UA" sz="1800" dirty="0" smtClean="0"/>
              <a:t>, </a:t>
            </a:r>
            <a:r>
              <a:rPr lang="uk-UA" sz="1800" dirty="0" err="1" smtClean="0"/>
              <a:t>paratyphoid</a:t>
            </a:r>
            <a:r>
              <a:rPr lang="uk-UA" sz="1800" dirty="0" smtClean="0"/>
              <a:t>, </a:t>
            </a:r>
            <a:r>
              <a:rPr lang="uk-UA" sz="1800" dirty="0" err="1" smtClean="0"/>
              <a:t>food</a:t>
            </a:r>
            <a:r>
              <a:rPr lang="uk-UA" sz="1800" dirty="0" smtClean="0"/>
              <a:t> </a:t>
            </a:r>
            <a:r>
              <a:rPr lang="uk-UA" sz="1800" dirty="0" err="1" smtClean="0"/>
              <a:t>poisoning</a:t>
            </a:r>
            <a:r>
              <a:rPr lang="uk-UA" sz="1800" dirty="0" smtClean="0"/>
              <a:t>,</a:t>
            </a:r>
          </a:p>
          <a:p>
            <a:r>
              <a:rPr lang="uk-UA" sz="1800" dirty="0" err="1" smtClean="0"/>
              <a:t>enterocolitis</a:t>
            </a:r>
            <a:r>
              <a:rPr lang="uk-UA" sz="1800" dirty="0" smtClean="0"/>
              <a:t>, </a:t>
            </a:r>
            <a:r>
              <a:rPr lang="uk-UA" sz="1800" dirty="0" err="1" smtClean="0"/>
              <a:t>giardiasis</a:t>
            </a:r>
            <a:r>
              <a:rPr lang="uk-UA" sz="1800" dirty="0" smtClean="0"/>
              <a:t>, </a:t>
            </a:r>
            <a:r>
              <a:rPr lang="uk-UA" sz="1800" dirty="0" err="1" smtClean="0"/>
              <a:t>Trichomonas</a:t>
            </a:r>
            <a:r>
              <a:rPr lang="uk-UA" sz="1800" dirty="0" smtClean="0"/>
              <a:t> </a:t>
            </a:r>
            <a:r>
              <a:rPr lang="uk-UA" sz="1800" dirty="0" err="1" smtClean="0"/>
              <a:t>colpitis</a:t>
            </a:r>
            <a:r>
              <a:rPr lang="uk-UA" sz="1800" dirty="0" smtClean="0"/>
              <a:t>.</a:t>
            </a:r>
          </a:p>
          <a:p>
            <a:endParaRPr lang="uk-UA" sz="1800" dirty="0"/>
          </a:p>
        </p:txBody>
      </p:sp>
      <p:pic>
        <p:nvPicPr>
          <p:cNvPr id="4" name="image24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1840" y="300446"/>
            <a:ext cx="4484914" cy="1066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465</Words>
  <Application>Microsoft Office PowerPoint</Application>
  <PresentationFormat>Произвольный</PresentationFormat>
  <Paragraphs>262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     Antimicrobial drugs. Sulfanilamides. Derivatives of naphthyridine and quinolonecarboxylic acids. Derivatives of 8-oxyquinoline, quinoxaline and nitrofural. Characteristics, classification, connection between structure and action, mechanism of action, methods of production, methods of analysis, application in medicine.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«Вчення про хімічні елементи та їх сполуки. Поняття про біогенні елементи. Макро- і мікроелементи навколишнього середовища та в організмі людини. Біологічна роль елементів. Загальна характеристика елемента або групи елементів: положення в Періодичній системі елементів; електронна будова атома, енергія іонізації, відносна електронегативність, характерні ступені окислення та валентний стан. Хімічні властивості s-, p-, d-, f- елементів, форми та властивості їх сполук. Металічні та неметалічні окислювально-відновні властивості. Фізико-хімічні властивості простих речовин. Загальна характеристика s- та р-елементів.  Хімічні властивості простих речовин та сполук елементів I A, II А груп.»</dc:title>
  <dc:creator>User</dc:creator>
  <cp:lastModifiedBy>e271279ltv</cp:lastModifiedBy>
  <cp:revision>37</cp:revision>
  <dcterms:created xsi:type="dcterms:W3CDTF">2021-02-01T10:52:01Z</dcterms:created>
  <dcterms:modified xsi:type="dcterms:W3CDTF">2021-03-04T17:11:27Z</dcterms:modified>
</cp:coreProperties>
</file>