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5" r:id="rId5"/>
    <p:sldId id="281" r:id="rId6"/>
    <p:sldId id="282" r:id="rId7"/>
    <p:sldId id="283" r:id="rId8"/>
    <p:sldId id="284" r:id="rId9"/>
    <p:sldId id="285" r:id="rId10"/>
    <p:sldId id="286" r:id="rId11"/>
    <p:sldId id="287" r:id="rId12"/>
    <p:sldId id="288" r:id="rId13"/>
    <p:sldId id="289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62" r:id="rId30"/>
    <p:sldId id="290" r:id="rId31"/>
    <p:sldId id="291" r:id="rId32"/>
    <p:sldId id="263" r:id="rId33"/>
    <p:sldId id="292" r:id="rId34"/>
    <p:sldId id="293" r:id="rId35"/>
    <p:sldId id="294" r:id="rId36"/>
  </p:sldIdLst>
  <p:sldSz cx="12192000" cy="6858000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53" autoAdjust="0"/>
    <p:restoredTop sz="94660"/>
  </p:normalViewPr>
  <p:slideViewPr>
    <p:cSldViewPr snapToGrid="0">
      <p:cViewPr varScale="1">
        <p:scale>
          <a:sx n="73" d="100"/>
          <a:sy n="73" d="100"/>
        </p:scale>
        <p:origin x="-630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8088E-6A4E-42E0-B660-9F547235CDD1}" type="datetimeFigureOut">
              <a:rPr lang="ru-RU"/>
              <a:pPr>
                <a:defRPr/>
              </a:pPr>
              <a:t>18.03.2021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30897C-8CA4-4640-B5C1-24457312BEA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8C59DE-83F6-4A4B-AEAA-21E1804ED375}" type="datetimeFigureOut">
              <a:rPr lang="ru-RU"/>
              <a:pPr>
                <a:defRPr/>
              </a:pPr>
              <a:t>18.03.2021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FE602F-159D-44B0-B17A-4B90F8BBDBF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D06475-D504-415C-A6BC-69A0C2C74932}" type="datetimeFigureOut">
              <a:rPr lang="ru-RU"/>
              <a:pPr>
                <a:defRPr/>
              </a:pPr>
              <a:t>18.03.2021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635E1C-8C21-4A46-8F68-5F619DD955C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94EC72-44E6-4E5D-B1CB-985CDC45358D}" type="datetimeFigureOut">
              <a:rPr lang="ru-RU"/>
              <a:pPr>
                <a:defRPr/>
              </a:pPr>
              <a:t>18.03.2021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CB0FE3-7060-45CA-875D-D8DC6E9F004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DF3961-7E33-47E4-A1B2-798693B46A0B}" type="datetimeFigureOut">
              <a:rPr lang="ru-RU"/>
              <a:pPr>
                <a:defRPr/>
              </a:pPr>
              <a:t>18.03.2021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52662F-7FBE-47BB-83CA-B8988C7975F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EF05B2-983C-4BA6-AE28-2F91D1D6F78E}" type="datetimeFigureOut">
              <a:rPr lang="ru-RU"/>
              <a:pPr>
                <a:defRPr/>
              </a:pPr>
              <a:t>18.03.2021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A005B8-45DD-497D-AB1B-51DDB8E2968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47A712-5BCF-412B-B915-88388C9D309F}" type="datetimeFigureOut">
              <a:rPr lang="ru-RU"/>
              <a:pPr>
                <a:defRPr/>
              </a:pPr>
              <a:t>18.03.2021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467EDE-13B3-41BB-93A0-41994ECD2A0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CA4D68-C108-4D47-90C9-6FDFCC2D68D9}" type="datetimeFigureOut">
              <a:rPr lang="ru-RU"/>
              <a:pPr>
                <a:defRPr/>
              </a:pPr>
              <a:t>18.03.2021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1BFA75-1C50-4649-8EE1-EBF81C89DC4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C60FD0-F699-451F-878D-36570797C439}" type="datetimeFigureOut">
              <a:rPr lang="ru-RU"/>
              <a:pPr>
                <a:defRPr/>
              </a:pPr>
              <a:t>18.03.2021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8777EB-B76B-4740-AE80-07DC3BDEC41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905A2E-9816-469A-A878-C334ADE9BEA2}" type="datetimeFigureOut">
              <a:rPr lang="ru-RU"/>
              <a:pPr>
                <a:defRPr/>
              </a:pPr>
              <a:t>18.03.2021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5D0FDC-BC54-4BE4-B374-254F2DDA5FB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335DE5-05CB-48DA-A59B-71A4A3AA5C31}" type="datetimeFigureOut">
              <a:rPr lang="ru-RU"/>
              <a:pPr>
                <a:defRPr/>
              </a:pPr>
              <a:t>18.03.2021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380EB5-50DE-4B1B-96A8-E6D7C738641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D082E71-B6D4-4716-9E4A-FD8BD04A8DD1}" type="datetimeFigureOut">
              <a:rPr lang="ru-RU"/>
              <a:pPr>
                <a:defRPr/>
              </a:pPr>
              <a:t>18.03.2021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C991EE0B-F82B-40C5-8975-AE4DC53B65F2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55320" y="545465"/>
            <a:ext cx="10515600" cy="4351338"/>
          </a:xfrm>
        </p:spPr>
        <p:txBody>
          <a:bodyPr/>
          <a:lstStyle/>
          <a:p>
            <a:pPr algn="ctr">
              <a:buNone/>
            </a:pPr>
            <a:r>
              <a:rPr lang="uk-UA" sz="4000" dirty="0" smtClean="0"/>
              <a:t>Anti-TB </a:t>
            </a:r>
            <a:r>
              <a:rPr lang="uk-UA" sz="4000" dirty="0" err="1" smtClean="0"/>
              <a:t>drugs</a:t>
            </a:r>
            <a:r>
              <a:rPr lang="uk-UA" sz="4000" dirty="0" smtClean="0"/>
              <a:t>. </a:t>
            </a:r>
            <a:r>
              <a:rPr lang="uk-UA" sz="4000" dirty="0" err="1" smtClean="0"/>
              <a:t>Means</a:t>
            </a:r>
            <a:r>
              <a:rPr lang="uk-UA" sz="4000" dirty="0" smtClean="0"/>
              <a:t> </a:t>
            </a:r>
            <a:r>
              <a:rPr lang="uk-UA" sz="4000" dirty="0" err="1" smtClean="0"/>
              <a:t>for</a:t>
            </a:r>
            <a:r>
              <a:rPr lang="uk-UA" sz="4000" dirty="0" smtClean="0"/>
              <a:t> </a:t>
            </a:r>
            <a:r>
              <a:rPr lang="uk-UA" sz="4000" dirty="0" err="1" smtClean="0"/>
              <a:t>the</a:t>
            </a:r>
            <a:r>
              <a:rPr lang="uk-UA" sz="4000" dirty="0" smtClean="0"/>
              <a:t> </a:t>
            </a:r>
            <a:r>
              <a:rPr lang="uk-UA" sz="4000" dirty="0" err="1" smtClean="0"/>
              <a:t>treatment</a:t>
            </a:r>
            <a:r>
              <a:rPr lang="uk-UA" sz="4000" dirty="0" smtClean="0"/>
              <a:t> </a:t>
            </a:r>
            <a:r>
              <a:rPr lang="uk-UA" sz="4000" dirty="0" err="1" smtClean="0"/>
              <a:t>of</a:t>
            </a:r>
            <a:r>
              <a:rPr lang="uk-UA" sz="4000" dirty="0" smtClean="0"/>
              <a:t> </a:t>
            </a:r>
            <a:r>
              <a:rPr lang="uk-UA" sz="4000" dirty="0" err="1" smtClean="0"/>
              <a:t>cancer</a:t>
            </a:r>
            <a:r>
              <a:rPr lang="uk-UA" sz="4000" dirty="0" smtClean="0"/>
              <a:t>. </a:t>
            </a:r>
            <a:r>
              <a:rPr lang="uk-UA" sz="4000" dirty="0" err="1" smtClean="0"/>
              <a:t>Antiviral</a:t>
            </a:r>
            <a:r>
              <a:rPr lang="uk-UA" sz="4000" dirty="0" smtClean="0"/>
              <a:t> </a:t>
            </a:r>
            <a:r>
              <a:rPr lang="uk-UA" sz="4000" dirty="0" err="1" smtClean="0"/>
              <a:t>and</a:t>
            </a:r>
            <a:r>
              <a:rPr lang="uk-UA" sz="4000" dirty="0" smtClean="0"/>
              <a:t> </a:t>
            </a:r>
            <a:r>
              <a:rPr lang="uk-UA" sz="4000" dirty="0" err="1" smtClean="0"/>
              <a:t>antimalarial</a:t>
            </a:r>
            <a:r>
              <a:rPr lang="uk-UA" sz="4000" dirty="0" smtClean="0"/>
              <a:t> </a:t>
            </a:r>
            <a:r>
              <a:rPr lang="uk-UA" sz="4000" dirty="0" err="1" smtClean="0"/>
              <a:t>drugs</a:t>
            </a:r>
            <a:r>
              <a:rPr lang="uk-UA" sz="4000" dirty="0" smtClean="0"/>
              <a:t>. </a:t>
            </a:r>
            <a:r>
              <a:rPr lang="uk-UA" sz="4000" dirty="0" err="1" smtClean="0"/>
              <a:t>Characteristics</a:t>
            </a:r>
            <a:r>
              <a:rPr lang="uk-UA" sz="4000" dirty="0" smtClean="0"/>
              <a:t>, </a:t>
            </a:r>
            <a:r>
              <a:rPr lang="uk-UA" sz="4000" dirty="0" err="1" smtClean="0"/>
              <a:t>classification</a:t>
            </a:r>
            <a:r>
              <a:rPr lang="uk-UA" sz="4000" dirty="0" smtClean="0"/>
              <a:t>, </a:t>
            </a:r>
            <a:r>
              <a:rPr lang="uk-UA" sz="4000" dirty="0" err="1" smtClean="0"/>
              <a:t>the</a:t>
            </a:r>
            <a:r>
              <a:rPr lang="uk-UA" sz="4000" dirty="0" smtClean="0"/>
              <a:t> </a:t>
            </a:r>
            <a:r>
              <a:rPr lang="uk-UA" sz="4000" dirty="0" err="1" smtClean="0"/>
              <a:t>relationship</a:t>
            </a:r>
            <a:r>
              <a:rPr lang="uk-UA" sz="4000" dirty="0" smtClean="0"/>
              <a:t> </a:t>
            </a:r>
            <a:r>
              <a:rPr lang="uk-UA" sz="4000" dirty="0" err="1" smtClean="0"/>
              <a:t>between</a:t>
            </a:r>
            <a:r>
              <a:rPr lang="uk-UA" sz="4000" dirty="0" smtClean="0"/>
              <a:t> </a:t>
            </a:r>
            <a:r>
              <a:rPr lang="uk-UA" sz="4000" dirty="0" err="1" smtClean="0"/>
              <a:t>structure</a:t>
            </a:r>
            <a:r>
              <a:rPr lang="uk-UA" sz="4000" dirty="0" smtClean="0"/>
              <a:t> </a:t>
            </a:r>
            <a:r>
              <a:rPr lang="uk-UA" sz="4000" dirty="0" err="1" smtClean="0"/>
              <a:t>and</a:t>
            </a:r>
            <a:r>
              <a:rPr lang="uk-UA" sz="4000" dirty="0" smtClean="0"/>
              <a:t> </a:t>
            </a:r>
            <a:r>
              <a:rPr lang="uk-UA" sz="4000" dirty="0" err="1" smtClean="0"/>
              <a:t>action</a:t>
            </a:r>
            <a:r>
              <a:rPr lang="uk-UA" sz="4000" dirty="0" smtClean="0"/>
              <a:t>, </a:t>
            </a:r>
            <a:r>
              <a:rPr lang="uk-UA" sz="4000" dirty="0" err="1" smtClean="0"/>
              <a:t>mechanism</a:t>
            </a:r>
            <a:r>
              <a:rPr lang="uk-UA" sz="4000" dirty="0" smtClean="0"/>
              <a:t> </a:t>
            </a:r>
            <a:r>
              <a:rPr lang="uk-UA" sz="4000" dirty="0" err="1" smtClean="0"/>
              <a:t>of</a:t>
            </a:r>
            <a:r>
              <a:rPr lang="uk-UA" sz="4000" dirty="0" smtClean="0"/>
              <a:t> </a:t>
            </a:r>
            <a:r>
              <a:rPr lang="uk-UA" sz="4000" dirty="0" err="1" smtClean="0"/>
              <a:t>action</a:t>
            </a:r>
            <a:r>
              <a:rPr lang="uk-UA" sz="4000" dirty="0" smtClean="0"/>
              <a:t>, </a:t>
            </a:r>
            <a:r>
              <a:rPr lang="uk-UA" sz="4000" dirty="0" err="1" smtClean="0"/>
              <a:t>methods</a:t>
            </a:r>
            <a:r>
              <a:rPr lang="uk-UA" sz="4000" dirty="0" smtClean="0"/>
              <a:t> </a:t>
            </a:r>
            <a:r>
              <a:rPr lang="uk-UA" sz="4000" dirty="0" err="1" smtClean="0"/>
              <a:t>of</a:t>
            </a:r>
            <a:r>
              <a:rPr lang="uk-UA" sz="4000" dirty="0" smtClean="0"/>
              <a:t> </a:t>
            </a:r>
            <a:r>
              <a:rPr lang="uk-UA" sz="4000" dirty="0" err="1" smtClean="0"/>
              <a:t>production</a:t>
            </a:r>
            <a:r>
              <a:rPr lang="uk-UA" sz="4000" dirty="0" smtClean="0"/>
              <a:t>, </a:t>
            </a:r>
            <a:r>
              <a:rPr lang="uk-UA" sz="4000" dirty="0" err="1" smtClean="0"/>
              <a:t>methods</a:t>
            </a:r>
            <a:r>
              <a:rPr lang="uk-UA" sz="4000" dirty="0" smtClean="0"/>
              <a:t> </a:t>
            </a:r>
            <a:r>
              <a:rPr lang="uk-UA" sz="4000" dirty="0" err="1" smtClean="0"/>
              <a:t>of</a:t>
            </a:r>
            <a:r>
              <a:rPr lang="uk-UA" sz="4000" dirty="0" smtClean="0"/>
              <a:t> </a:t>
            </a:r>
            <a:r>
              <a:rPr lang="uk-UA" sz="4000" dirty="0" err="1" smtClean="0"/>
              <a:t>analysis</a:t>
            </a:r>
            <a:r>
              <a:rPr lang="uk-UA" sz="4000" dirty="0" smtClean="0"/>
              <a:t>, </a:t>
            </a:r>
            <a:r>
              <a:rPr lang="uk-UA" sz="4000" dirty="0" err="1" smtClean="0"/>
              <a:t>application</a:t>
            </a:r>
            <a:r>
              <a:rPr lang="uk-UA" sz="4000" dirty="0" smtClean="0"/>
              <a:t> </a:t>
            </a:r>
            <a:r>
              <a:rPr lang="uk-UA" sz="4000" dirty="0" err="1" smtClean="0"/>
              <a:t>in</a:t>
            </a:r>
            <a:r>
              <a:rPr lang="uk-UA" sz="4000" dirty="0" smtClean="0"/>
              <a:t> </a:t>
            </a:r>
            <a:r>
              <a:rPr lang="uk-UA" sz="4000" dirty="0" err="1" smtClean="0"/>
              <a:t>medicine</a:t>
            </a:r>
            <a:r>
              <a:rPr lang="uk-UA" sz="4000" dirty="0" smtClean="0"/>
              <a:t> </a:t>
            </a:r>
            <a:r>
              <a:rPr lang="uk-UA" sz="4000" dirty="0" smtClean="0"/>
              <a:t>“</a:t>
            </a:r>
            <a:endParaRPr lang="en-US" sz="4000" dirty="0" smtClean="0"/>
          </a:p>
          <a:p>
            <a:pPr algn="ctr">
              <a:buNone/>
            </a:pPr>
            <a:endParaRPr lang="en-US" sz="4000" dirty="0" smtClean="0"/>
          </a:p>
          <a:p>
            <a:pPr algn="ctr">
              <a:buNone/>
            </a:pPr>
            <a:r>
              <a:rPr lang="en-US" sz="4000" dirty="0" smtClean="0"/>
              <a:t>LECTURE 8</a:t>
            </a:r>
            <a:endParaRPr lang="uk-UA" sz="4000" dirty="0" smtClean="0"/>
          </a:p>
          <a:p>
            <a:endParaRPr lang="uk-UA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29640" y="284208"/>
            <a:ext cx="10515600" cy="4351338"/>
          </a:xfrm>
        </p:spPr>
        <p:txBody>
          <a:bodyPr/>
          <a:lstStyle/>
          <a:p>
            <a:pPr algn="ctr"/>
            <a:r>
              <a:rPr lang="uk-UA" sz="2000" b="1" dirty="0" smtClean="0"/>
              <a:t>ANTI-TUBERCULOSIS DRUGS</a:t>
            </a:r>
            <a:endParaRPr lang="uk-UA" sz="2000" dirty="0" smtClean="0"/>
          </a:p>
          <a:p>
            <a:r>
              <a:rPr lang="uk-UA" sz="2000" b="1" dirty="0" smtClean="0"/>
              <a:t> </a:t>
            </a:r>
            <a:endParaRPr lang="uk-UA" sz="2000" dirty="0" smtClean="0"/>
          </a:p>
          <a:p>
            <a:pPr algn="ctr"/>
            <a:r>
              <a:rPr lang="uk-UA" sz="2000" b="1" dirty="0" err="1" smtClean="0"/>
              <a:t>Classification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of</a:t>
            </a:r>
            <a:r>
              <a:rPr lang="uk-UA" sz="2000" b="1" dirty="0" smtClean="0"/>
              <a:t> </a:t>
            </a:r>
            <a:r>
              <a:rPr lang="en-US" sz="2000" b="1" dirty="0" smtClean="0"/>
              <a:t>UTD </a:t>
            </a:r>
            <a:r>
              <a:rPr lang="uk-UA" sz="2000" b="1" dirty="0" err="1" smtClean="0"/>
              <a:t>on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the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strength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of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the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inhibitory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effect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on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mycobacteria</a:t>
            </a:r>
            <a:r>
              <a:rPr lang="uk-UA" sz="2000" b="1" dirty="0" smtClean="0"/>
              <a:t>, </a:t>
            </a:r>
            <a:r>
              <a:rPr lang="uk-UA" sz="2000" b="1" dirty="0" err="1" smtClean="0"/>
              <a:t>efficacy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and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tolerability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with</a:t>
            </a:r>
            <a:r>
              <a:rPr lang="uk-UA" sz="2000" b="1" dirty="0" smtClean="0"/>
              <a:t> long-</a:t>
            </a:r>
            <a:r>
              <a:rPr lang="uk-UA" sz="2000" b="1" dirty="0" err="1" smtClean="0"/>
              <a:t>term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use</a:t>
            </a:r>
            <a:endParaRPr lang="uk-UA" sz="2000" dirty="0" smtClean="0"/>
          </a:p>
          <a:p>
            <a:r>
              <a:rPr lang="uk-UA" sz="2000" dirty="0" err="1" smtClean="0"/>
              <a:t>Drugs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I </a:t>
            </a:r>
            <a:r>
              <a:rPr lang="uk-UA" sz="2000" dirty="0" err="1" smtClean="0"/>
              <a:t>series</a:t>
            </a:r>
            <a:r>
              <a:rPr lang="uk-UA" sz="2000" dirty="0" smtClean="0"/>
              <a:t> (</a:t>
            </a:r>
            <a:r>
              <a:rPr lang="uk-UA" sz="2000" dirty="0" err="1" smtClean="0"/>
              <a:t>main</a:t>
            </a:r>
            <a:r>
              <a:rPr lang="uk-UA" sz="2000" dirty="0" smtClean="0"/>
              <a:t>): </a:t>
            </a:r>
            <a:r>
              <a:rPr lang="uk-UA" sz="2000" dirty="0" err="1" smtClean="0"/>
              <a:t>isoniazid</a:t>
            </a:r>
            <a:r>
              <a:rPr lang="uk-UA" sz="2000" dirty="0" smtClean="0"/>
              <a:t>, </a:t>
            </a:r>
            <a:r>
              <a:rPr lang="uk-UA" sz="2000" dirty="0" err="1" smtClean="0"/>
              <a:t>rifamlycin</a:t>
            </a:r>
            <a:r>
              <a:rPr lang="uk-UA" sz="2000" dirty="0" smtClean="0"/>
              <a:t>, </a:t>
            </a:r>
            <a:r>
              <a:rPr lang="uk-UA" sz="2000" dirty="0" err="1" smtClean="0"/>
              <a:t>pyrazinamide</a:t>
            </a:r>
            <a:r>
              <a:rPr lang="uk-UA" sz="2000" dirty="0" smtClean="0"/>
              <a:t>, </a:t>
            </a:r>
            <a:r>
              <a:rPr lang="uk-UA" sz="2000" dirty="0" err="1" smtClean="0"/>
              <a:t>ethambutol</a:t>
            </a:r>
            <a:r>
              <a:rPr lang="uk-UA" sz="2000" dirty="0" smtClean="0"/>
              <a:t>, </a:t>
            </a:r>
            <a:r>
              <a:rPr lang="uk-UA" sz="2000" dirty="0" err="1" smtClean="0"/>
              <a:t>streptomycin</a:t>
            </a:r>
            <a:r>
              <a:rPr lang="uk-UA" sz="2000" dirty="0" smtClean="0"/>
              <a:t> </a:t>
            </a:r>
            <a:r>
              <a:rPr lang="uk-UA" sz="2000" dirty="0" err="1" smtClean="0"/>
              <a:t>sulfate</a:t>
            </a:r>
            <a:r>
              <a:rPr lang="uk-UA" sz="2000" dirty="0" smtClean="0"/>
              <a:t> (</a:t>
            </a:r>
            <a:r>
              <a:rPr lang="uk-UA" sz="2000" dirty="0" err="1" smtClean="0"/>
              <a:t>drugs</a:t>
            </a:r>
            <a:r>
              <a:rPr lang="uk-UA" sz="2000" dirty="0" smtClean="0"/>
              <a:t> </a:t>
            </a:r>
            <a:r>
              <a:rPr lang="uk-UA" sz="2000" dirty="0" err="1" smtClean="0"/>
              <a:t>are</a:t>
            </a:r>
            <a:r>
              <a:rPr lang="uk-UA" sz="2000" dirty="0" smtClean="0"/>
              <a:t> </a:t>
            </a:r>
            <a:r>
              <a:rPr lang="uk-UA" sz="2000" dirty="0" err="1" smtClean="0"/>
              <a:t>more</a:t>
            </a:r>
            <a:r>
              <a:rPr lang="uk-UA" sz="2000" dirty="0" smtClean="0"/>
              <a:t> </a:t>
            </a:r>
            <a:r>
              <a:rPr lang="uk-UA" sz="2000" dirty="0" err="1" smtClean="0"/>
              <a:t>active</a:t>
            </a:r>
            <a:r>
              <a:rPr lang="uk-UA" sz="2000" dirty="0" smtClean="0"/>
              <a:t>, </a:t>
            </a:r>
            <a:r>
              <a:rPr lang="uk-UA" sz="2000" dirty="0" err="1" smtClean="0"/>
              <a:t>less</a:t>
            </a:r>
            <a:r>
              <a:rPr lang="uk-UA" sz="2000" dirty="0" smtClean="0"/>
              <a:t> </a:t>
            </a:r>
            <a:r>
              <a:rPr lang="uk-UA" sz="2000" dirty="0" err="1" smtClean="0"/>
              <a:t>toxic</a:t>
            </a:r>
            <a:r>
              <a:rPr lang="uk-UA" sz="2000" dirty="0" smtClean="0"/>
              <a:t>).</a:t>
            </a:r>
          </a:p>
          <a:p>
            <a:r>
              <a:rPr lang="uk-UA" sz="2000" dirty="0" err="1" smtClean="0"/>
              <a:t>Series</a:t>
            </a:r>
            <a:r>
              <a:rPr lang="uk-UA" sz="2000" dirty="0" smtClean="0"/>
              <a:t> II </a:t>
            </a:r>
            <a:r>
              <a:rPr lang="uk-UA" sz="2000" dirty="0" err="1" smtClean="0"/>
              <a:t>drugs</a:t>
            </a:r>
            <a:r>
              <a:rPr lang="uk-UA" sz="2000" dirty="0" smtClean="0"/>
              <a:t> (</a:t>
            </a:r>
            <a:r>
              <a:rPr lang="uk-UA" sz="2000" dirty="0" err="1" smtClean="0"/>
              <a:t>reserve</a:t>
            </a:r>
            <a:r>
              <a:rPr lang="uk-UA" sz="2000" dirty="0" smtClean="0"/>
              <a:t>): </a:t>
            </a:r>
            <a:r>
              <a:rPr lang="uk-UA" sz="2000" dirty="0" err="1" smtClean="0"/>
              <a:t>ethionamide</a:t>
            </a:r>
            <a:r>
              <a:rPr lang="uk-UA" sz="2000" dirty="0" smtClean="0"/>
              <a:t>, </a:t>
            </a:r>
            <a:r>
              <a:rPr lang="uk-UA" sz="2000" dirty="0" err="1" smtClean="0"/>
              <a:t>prothionamide</a:t>
            </a:r>
            <a:r>
              <a:rPr lang="uk-UA" sz="2000" dirty="0" smtClean="0"/>
              <a:t>, </a:t>
            </a:r>
            <a:r>
              <a:rPr lang="uk-UA" sz="2000" dirty="0" err="1" smtClean="0"/>
              <a:t>kanamycin</a:t>
            </a:r>
            <a:r>
              <a:rPr lang="uk-UA" sz="2000" dirty="0" smtClean="0"/>
              <a:t> </a:t>
            </a:r>
            <a:r>
              <a:rPr lang="uk-UA" sz="2000" dirty="0" err="1" smtClean="0"/>
              <a:t>sulfate</a:t>
            </a:r>
            <a:r>
              <a:rPr lang="uk-UA" sz="2000" dirty="0" smtClean="0"/>
              <a:t>, </a:t>
            </a:r>
            <a:r>
              <a:rPr lang="uk-UA" sz="2000" dirty="0" err="1" smtClean="0"/>
              <a:t>cycloserine</a:t>
            </a:r>
            <a:r>
              <a:rPr lang="uk-UA" sz="2000" dirty="0" smtClean="0"/>
              <a:t>, </a:t>
            </a:r>
            <a:r>
              <a:rPr lang="uk-UA" sz="2000" dirty="0" err="1" smtClean="0"/>
              <a:t>sodium</a:t>
            </a:r>
            <a:r>
              <a:rPr lang="uk-UA" sz="2000" dirty="0" smtClean="0"/>
              <a:t> </a:t>
            </a:r>
            <a:r>
              <a:rPr lang="uk-UA" sz="2000" dirty="0" err="1" smtClean="0"/>
              <a:t>paraaminosalicylate</a:t>
            </a:r>
            <a:r>
              <a:rPr lang="uk-UA" sz="2000" dirty="0" smtClean="0"/>
              <a:t> (PAS) (</a:t>
            </a:r>
            <a:r>
              <a:rPr lang="uk-UA" sz="2000" dirty="0" err="1" smtClean="0"/>
              <a:t>less</a:t>
            </a:r>
            <a:r>
              <a:rPr lang="uk-UA" sz="2000" dirty="0" smtClean="0"/>
              <a:t> </a:t>
            </a:r>
            <a:r>
              <a:rPr lang="uk-UA" sz="2000" dirty="0" err="1" smtClean="0"/>
              <a:t>effective</a:t>
            </a:r>
            <a:r>
              <a:rPr lang="uk-UA" sz="2000" dirty="0" smtClean="0"/>
              <a:t>, </a:t>
            </a:r>
            <a:r>
              <a:rPr lang="uk-UA" sz="2000" dirty="0" err="1" smtClean="0"/>
              <a:t>less</a:t>
            </a:r>
            <a:r>
              <a:rPr lang="uk-UA" sz="2000" dirty="0" smtClean="0"/>
              <a:t> </a:t>
            </a:r>
            <a:r>
              <a:rPr lang="uk-UA" sz="2000" dirty="0" err="1" smtClean="0"/>
              <a:t>well</a:t>
            </a:r>
            <a:r>
              <a:rPr lang="uk-UA" sz="2000" dirty="0" smtClean="0"/>
              <a:t> </a:t>
            </a:r>
            <a:r>
              <a:rPr lang="uk-UA" sz="2000" dirty="0" err="1" smtClean="0"/>
              <a:t>tolerated</a:t>
            </a:r>
            <a:r>
              <a:rPr lang="uk-UA" sz="2000" dirty="0" smtClean="0"/>
              <a:t>, </a:t>
            </a:r>
            <a:r>
              <a:rPr lang="uk-UA" sz="2000" dirty="0" err="1" smtClean="0"/>
              <a:t>but</a:t>
            </a:r>
            <a:r>
              <a:rPr lang="uk-UA" sz="2000" dirty="0" smtClean="0"/>
              <a:t> </a:t>
            </a:r>
            <a:r>
              <a:rPr lang="uk-UA" sz="2000" dirty="0" err="1" smtClean="0"/>
              <a:t>can</a:t>
            </a:r>
            <a:r>
              <a:rPr lang="uk-UA" sz="2000" dirty="0" smtClean="0"/>
              <a:t> </a:t>
            </a:r>
            <a:r>
              <a:rPr lang="uk-UA" sz="2000" dirty="0" err="1" smtClean="0"/>
              <a:t>inhibit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growth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mycobacteria</a:t>
            </a:r>
            <a:r>
              <a:rPr lang="uk-UA" sz="2000" dirty="0" smtClean="0"/>
              <a:t>, </a:t>
            </a:r>
            <a:r>
              <a:rPr lang="uk-UA" sz="2000" dirty="0" err="1" smtClean="0"/>
              <a:t>developing</a:t>
            </a:r>
            <a:r>
              <a:rPr lang="uk-UA" sz="2000" dirty="0" smtClean="0"/>
              <a:t> </a:t>
            </a:r>
            <a:r>
              <a:rPr lang="uk-UA" sz="2000" dirty="0" err="1" smtClean="0"/>
              <a:t>resistance</a:t>
            </a:r>
            <a:r>
              <a:rPr lang="uk-UA" sz="2000" dirty="0" smtClean="0"/>
              <a:t> </a:t>
            </a:r>
            <a:r>
              <a:rPr lang="uk-UA" sz="2000" dirty="0" err="1" smtClean="0"/>
              <a:t>to</a:t>
            </a:r>
            <a:r>
              <a:rPr lang="uk-UA" sz="2000" dirty="0" smtClean="0"/>
              <a:t> </a:t>
            </a:r>
            <a:r>
              <a:rPr lang="uk-UA" sz="2000" dirty="0" err="1" smtClean="0"/>
              <a:t>drugs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first</a:t>
            </a:r>
            <a:r>
              <a:rPr lang="uk-UA" sz="2000" dirty="0" smtClean="0"/>
              <a:t> </a:t>
            </a:r>
            <a:r>
              <a:rPr lang="uk-UA" sz="2000" dirty="0" err="1" smtClean="0"/>
              <a:t>series</a:t>
            </a:r>
            <a:r>
              <a:rPr lang="uk-UA" sz="2000" dirty="0" smtClean="0"/>
              <a:t>).</a:t>
            </a:r>
            <a:endParaRPr lang="uk-UA" sz="2000" dirty="0" smtClean="0"/>
          </a:p>
          <a:p>
            <a:pPr algn="ctr"/>
            <a:r>
              <a:rPr lang="uk-UA" sz="2000" b="1" dirty="0" err="1" smtClean="0"/>
              <a:t>Classification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of</a:t>
            </a:r>
            <a:r>
              <a:rPr lang="uk-UA" sz="2000" b="1" dirty="0" smtClean="0"/>
              <a:t> </a:t>
            </a:r>
            <a:r>
              <a:rPr lang="en-US" sz="2000" b="1" dirty="0" smtClean="0"/>
              <a:t>UTD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by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chemical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structure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and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mechanism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of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action</a:t>
            </a:r>
            <a:endParaRPr lang="uk-UA" sz="2000" b="1" dirty="0" smtClean="0"/>
          </a:p>
          <a:p>
            <a:r>
              <a:rPr lang="uk-UA" sz="2000" b="1" dirty="0" smtClean="0"/>
              <a:t> </a:t>
            </a:r>
            <a:endParaRPr lang="uk-UA" sz="2000" dirty="0" smtClean="0"/>
          </a:p>
          <a:p>
            <a:r>
              <a:rPr lang="uk-UA" sz="2000" b="1" dirty="0" err="1" smtClean="0"/>
              <a:t>Synthetic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means</a:t>
            </a:r>
            <a:r>
              <a:rPr lang="uk-UA" sz="2000" b="1" dirty="0" smtClean="0"/>
              <a:t>: </a:t>
            </a:r>
            <a:r>
              <a:rPr lang="uk-UA" sz="2000" dirty="0" err="1" smtClean="0"/>
              <a:t>isoniazid</a:t>
            </a:r>
            <a:r>
              <a:rPr lang="uk-UA" sz="2000" dirty="0" smtClean="0"/>
              <a:t>, </a:t>
            </a:r>
            <a:r>
              <a:rPr lang="uk-UA" sz="2000" dirty="0" err="1" smtClean="0"/>
              <a:t>ethambutol</a:t>
            </a:r>
            <a:r>
              <a:rPr lang="uk-UA" sz="2000" dirty="0" smtClean="0"/>
              <a:t>, </a:t>
            </a:r>
            <a:r>
              <a:rPr lang="uk-UA" sz="2000" dirty="0" err="1" smtClean="0"/>
              <a:t>sodium</a:t>
            </a:r>
            <a:r>
              <a:rPr lang="uk-UA" sz="2000" dirty="0" smtClean="0"/>
              <a:t> </a:t>
            </a:r>
            <a:r>
              <a:rPr lang="uk-UA" sz="2000" dirty="0" err="1" smtClean="0"/>
              <a:t>paraaminosalicylate</a:t>
            </a:r>
            <a:r>
              <a:rPr lang="uk-UA" sz="2000" dirty="0" smtClean="0"/>
              <a:t> (PAS), </a:t>
            </a:r>
            <a:r>
              <a:rPr lang="uk-UA" sz="2000" dirty="0" err="1" smtClean="0"/>
              <a:t>ethionamide</a:t>
            </a:r>
            <a:r>
              <a:rPr lang="uk-UA" sz="2000" dirty="0" smtClean="0"/>
              <a:t>, </a:t>
            </a:r>
            <a:r>
              <a:rPr lang="uk-UA" sz="2000" dirty="0" err="1" smtClean="0"/>
              <a:t>pyrazinamide</a:t>
            </a:r>
            <a:r>
              <a:rPr lang="uk-UA" sz="2000" dirty="0" smtClean="0"/>
              <a:t>, </a:t>
            </a:r>
            <a:r>
              <a:rPr lang="uk-UA" sz="2000" dirty="0" err="1" smtClean="0"/>
              <a:t>thioacetazone</a:t>
            </a:r>
            <a:r>
              <a:rPr lang="uk-UA" sz="2000" dirty="0" smtClean="0"/>
              <a:t>.</a:t>
            </a:r>
          </a:p>
          <a:p>
            <a:r>
              <a:rPr lang="uk-UA" sz="2000" b="1" dirty="0" err="1" smtClean="0"/>
              <a:t>Antibiotics</a:t>
            </a:r>
            <a:r>
              <a:rPr lang="uk-UA" sz="2000" b="1" dirty="0" smtClean="0"/>
              <a:t>:	</a:t>
            </a:r>
            <a:r>
              <a:rPr lang="uk-UA" sz="2000" dirty="0" err="1" smtClean="0"/>
              <a:t>rifampicin</a:t>
            </a:r>
            <a:r>
              <a:rPr lang="uk-UA" sz="2000" dirty="0" smtClean="0"/>
              <a:t>,	</a:t>
            </a:r>
            <a:r>
              <a:rPr lang="uk-UA" sz="2000" dirty="0" err="1" smtClean="0"/>
              <a:t>cycloserine</a:t>
            </a:r>
            <a:r>
              <a:rPr lang="uk-UA" sz="2000" dirty="0" smtClean="0"/>
              <a:t>,	</a:t>
            </a:r>
            <a:r>
              <a:rPr lang="uk-UA" sz="2000" dirty="0" err="1" smtClean="0"/>
              <a:t>streptomycin</a:t>
            </a:r>
            <a:r>
              <a:rPr lang="uk-UA" sz="2000" dirty="0" smtClean="0"/>
              <a:t>	</a:t>
            </a:r>
            <a:r>
              <a:rPr lang="uk-UA" sz="2000" dirty="0" err="1" smtClean="0"/>
              <a:t>sulfate</a:t>
            </a:r>
            <a:r>
              <a:rPr lang="uk-UA" sz="2000" dirty="0" smtClean="0"/>
              <a:t>,	</a:t>
            </a:r>
            <a:r>
              <a:rPr lang="uk-UA" sz="2000" dirty="0" err="1" smtClean="0"/>
              <a:t>kanamycin</a:t>
            </a:r>
            <a:r>
              <a:rPr lang="uk-UA" sz="2000" dirty="0" smtClean="0"/>
              <a:t>	</a:t>
            </a:r>
            <a:r>
              <a:rPr lang="uk-UA" sz="2000" dirty="0" err="1" smtClean="0"/>
              <a:t>sulfate</a:t>
            </a:r>
            <a:r>
              <a:rPr lang="uk-UA" sz="2000" dirty="0" smtClean="0"/>
              <a:t>, </a:t>
            </a:r>
            <a:r>
              <a:rPr lang="uk-UA" sz="2000" dirty="0" err="1" smtClean="0"/>
              <a:t>florimycin</a:t>
            </a:r>
            <a:r>
              <a:rPr lang="uk-UA" sz="2000" dirty="0" smtClean="0"/>
              <a:t> </a:t>
            </a:r>
            <a:r>
              <a:rPr lang="uk-UA" sz="2000" dirty="0" err="1" smtClean="0"/>
              <a:t>sulfate</a:t>
            </a:r>
            <a:r>
              <a:rPr lang="uk-UA" sz="2000" dirty="0" smtClean="0"/>
              <a:t>.</a:t>
            </a:r>
          </a:p>
          <a:p>
            <a:endParaRPr lang="uk-UA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6943" y="548640"/>
            <a:ext cx="10515600" cy="4351338"/>
          </a:xfrm>
        </p:spPr>
        <p:txBody>
          <a:bodyPr/>
          <a:lstStyle/>
          <a:p>
            <a:r>
              <a:rPr lang="uk-UA" b="1" dirty="0" err="1" smtClean="0"/>
              <a:t>Classification</a:t>
            </a:r>
            <a:r>
              <a:rPr lang="uk-UA" b="1" dirty="0" smtClean="0"/>
              <a:t> </a:t>
            </a:r>
            <a:r>
              <a:rPr lang="uk-UA" b="1" dirty="0" err="1" smtClean="0"/>
              <a:t>of</a:t>
            </a:r>
            <a:r>
              <a:rPr lang="uk-UA" b="1" dirty="0" smtClean="0"/>
              <a:t> </a:t>
            </a:r>
            <a:r>
              <a:rPr lang="en-US" b="1" dirty="0" smtClean="0"/>
              <a:t>UTD</a:t>
            </a:r>
            <a:r>
              <a:rPr lang="uk-UA" b="1" dirty="0" smtClean="0"/>
              <a:t> </a:t>
            </a:r>
            <a:r>
              <a:rPr lang="uk-UA" b="1" dirty="0" err="1" smtClean="0"/>
              <a:t>on</a:t>
            </a:r>
            <a:r>
              <a:rPr lang="uk-UA" b="1" dirty="0" smtClean="0"/>
              <a:t> </a:t>
            </a:r>
            <a:r>
              <a:rPr lang="uk-UA" b="1" dirty="0" err="1" smtClean="0"/>
              <a:t>clinical</a:t>
            </a:r>
            <a:r>
              <a:rPr lang="uk-UA" b="1" dirty="0" smtClean="0"/>
              <a:t> </a:t>
            </a:r>
            <a:r>
              <a:rPr lang="uk-UA" b="1" dirty="0" err="1" smtClean="0"/>
              <a:t>effectiveness</a:t>
            </a:r>
            <a:r>
              <a:rPr lang="uk-UA" b="1" dirty="0" smtClean="0"/>
              <a:t> </a:t>
            </a:r>
            <a:r>
              <a:rPr lang="uk-UA" b="1" dirty="0" err="1" smtClean="0"/>
              <a:t>Group</a:t>
            </a:r>
            <a:r>
              <a:rPr lang="uk-UA" b="1" dirty="0" smtClean="0"/>
              <a:t> A. </a:t>
            </a:r>
            <a:r>
              <a:rPr lang="uk-UA" i="1" dirty="0" err="1" smtClean="0"/>
              <a:t>The</a:t>
            </a:r>
            <a:r>
              <a:rPr lang="uk-UA" i="1" dirty="0" smtClean="0"/>
              <a:t> </a:t>
            </a:r>
            <a:r>
              <a:rPr lang="uk-UA" i="1" dirty="0" err="1" smtClean="0"/>
              <a:t>most</a:t>
            </a:r>
            <a:r>
              <a:rPr lang="uk-UA" i="1" dirty="0" smtClean="0"/>
              <a:t> </a:t>
            </a:r>
            <a:r>
              <a:rPr lang="uk-UA" i="1" dirty="0" err="1" smtClean="0"/>
              <a:t>effective</a:t>
            </a:r>
            <a:r>
              <a:rPr lang="uk-UA" i="1" dirty="0" smtClean="0"/>
              <a:t> </a:t>
            </a:r>
            <a:r>
              <a:rPr lang="uk-UA" i="1" dirty="0" err="1" smtClean="0"/>
              <a:t>drugs</a:t>
            </a:r>
            <a:r>
              <a:rPr lang="uk-UA" dirty="0" smtClean="0"/>
              <a:t>: </a:t>
            </a:r>
            <a:r>
              <a:rPr lang="uk-UA" dirty="0" err="1" smtClean="0"/>
              <a:t>isoniazid</a:t>
            </a:r>
            <a:r>
              <a:rPr lang="uk-UA" dirty="0" smtClean="0"/>
              <a:t>, </a:t>
            </a:r>
            <a:r>
              <a:rPr lang="uk-UA" dirty="0" err="1" smtClean="0"/>
              <a:t>rifampicin</a:t>
            </a:r>
            <a:r>
              <a:rPr lang="uk-UA" dirty="0" smtClean="0"/>
              <a:t>.</a:t>
            </a:r>
          </a:p>
          <a:p>
            <a:r>
              <a:rPr lang="uk-UA" b="1" dirty="0" err="1" smtClean="0"/>
              <a:t>Group</a:t>
            </a:r>
            <a:r>
              <a:rPr lang="uk-UA" b="1" dirty="0" smtClean="0"/>
              <a:t> B. </a:t>
            </a:r>
            <a:r>
              <a:rPr lang="uk-UA" i="1" dirty="0" err="1" smtClean="0"/>
              <a:t>Less</a:t>
            </a:r>
            <a:r>
              <a:rPr lang="uk-UA" i="1" dirty="0" smtClean="0"/>
              <a:t> </a:t>
            </a:r>
            <a:r>
              <a:rPr lang="uk-UA" i="1" dirty="0" err="1" smtClean="0"/>
              <a:t>effective</a:t>
            </a:r>
            <a:r>
              <a:rPr lang="uk-UA" i="1" dirty="0" smtClean="0"/>
              <a:t> </a:t>
            </a:r>
            <a:r>
              <a:rPr lang="uk-UA" i="1" dirty="0" err="1" smtClean="0"/>
              <a:t>drugs</a:t>
            </a:r>
            <a:r>
              <a:rPr lang="uk-UA" dirty="0" smtClean="0"/>
              <a:t>: </a:t>
            </a:r>
            <a:r>
              <a:rPr lang="uk-UA" dirty="0" err="1" smtClean="0"/>
              <a:t>ethambutol</a:t>
            </a:r>
            <a:r>
              <a:rPr lang="uk-UA" dirty="0" smtClean="0"/>
              <a:t>, </a:t>
            </a:r>
            <a:r>
              <a:rPr lang="uk-UA" dirty="0" err="1" smtClean="0"/>
              <a:t>streptomycin</a:t>
            </a:r>
            <a:r>
              <a:rPr lang="uk-UA" dirty="0" smtClean="0"/>
              <a:t>, </a:t>
            </a:r>
            <a:r>
              <a:rPr lang="uk-UA" dirty="0" err="1" smtClean="0"/>
              <a:t>kanamycin</a:t>
            </a:r>
            <a:r>
              <a:rPr lang="uk-UA" dirty="0" smtClean="0"/>
              <a:t>, </a:t>
            </a:r>
            <a:r>
              <a:rPr lang="uk-UA" dirty="0" err="1" smtClean="0"/>
              <a:t>florimycin</a:t>
            </a:r>
            <a:r>
              <a:rPr lang="uk-UA" dirty="0" smtClean="0"/>
              <a:t>, </a:t>
            </a:r>
            <a:r>
              <a:rPr lang="uk-UA" dirty="0" err="1" smtClean="0"/>
              <a:t>ethionamide</a:t>
            </a:r>
            <a:r>
              <a:rPr lang="uk-UA" dirty="0" smtClean="0"/>
              <a:t>, </a:t>
            </a:r>
            <a:r>
              <a:rPr lang="uk-UA" dirty="0" err="1" smtClean="0"/>
              <a:t>prothionamide</a:t>
            </a:r>
            <a:r>
              <a:rPr lang="uk-UA" dirty="0" smtClean="0"/>
              <a:t>, </a:t>
            </a:r>
            <a:r>
              <a:rPr lang="uk-UA" dirty="0" err="1" smtClean="0"/>
              <a:t>pyrazinamide</a:t>
            </a:r>
            <a:r>
              <a:rPr lang="uk-UA" dirty="0" smtClean="0"/>
              <a:t>, </a:t>
            </a:r>
            <a:r>
              <a:rPr lang="uk-UA" dirty="0" err="1" smtClean="0"/>
              <a:t>cycloserine</a:t>
            </a:r>
            <a:r>
              <a:rPr lang="uk-UA" dirty="0" smtClean="0"/>
              <a:t>.</a:t>
            </a:r>
          </a:p>
          <a:p>
            <a:r>
              <a:rPr lang="uk-UA" b="1" dirty="0" err="1" smtClean="0"/>
              <a:t>Group</a:t>
            </a:r>
            <a:r>
              <a:rPr lang="uk-UA" b="1" dirty="0" smtClean="0"/>
              <a:t> C. </a:t>
            </a:r>
            <a:r>
              <a:rPr lang="uk-UA" i="1" dirty="0" err="1" smtClean="0"/>
              <a:t>The</a:t>
            </a:r>
            <a:r>
              <a:rPr lang="uk-UA" i="1" dirty="0" smtClean="0"/>
              <a:t> </a:t>
            </a:r>
            <a:r>
              <a:rPr lang="uk-UA" i="1" dirty="0" err="1" smtClean="0"/>
              <a:t>least</a:t>
            </a:r>
            <a:r>
              <a:rPr lang="uk-UA" i="1" dirty="0" smtClean="0"/>
              <a:t> </a:t>
            </a:r>
            <a:r>
              <a:rPr lang="uk-UA" i="1" dirty="0" err="1" smtClean="0"/>
              <a:t>effective</a:t>
            </a:r>
            <a:r>
              <a:rPr lang="uk-UA" i="1" dirty="0" smtClean="0"/>
              <a:t> </a:t>
            </a:r>
            <a:r>
              <a:rPr lang="uk-UA" i="1" dirty="0" err="1" smtClean="0"/>
              <a:t>drugs</a:t>
            </a:r>
            <a:r>
              <a:rPr lang="uk-UA" dirty="0" smtClean="0"/>
              <a:t>: PASK, </a:t>
            </a:r>
            <a:r>
              <a:rPr lang="uk-UA" dirty="0" err="1" smtClean="0"/>
              <a:t>thioacetazone</a:t>
            </a:r>
            <a:r>
              <a:rPr lang="uk-UA" dirty="0" smtClean="0"/>
              <a:t>.</a:t>
            </a:r>
          </a:p>
          <a:p>
            <a:r>
              <a:rPr lang="uk-UA" dirty="0" smtClean="0"/>
              <a:t> </a:t>
            </a:r>
          </a:p>
          <a:p>
            <a:pPr algn="ctr"/>
            <a:r>
              <a:rPr lang="uk-UA" b="1" dirty="0" err="1" smtClean="0"/>
              <a:t>Derivatives</a:t>
            </a:r>
            <a:r>
              <a:rPr lang="uk-UA" b="1" dirty="0" smtClean="0"/>
              <a:t> </a:t>
            </a:r>
            <a:r>
              <a:rPr lang="uk-UA" b="1" dirty="0" err="1" smtClean="0"/>
              <a:t>of</a:t>
            </a:r>
            <a:r>
              <a:rPr lang="uk-UA" b="1" dirty="0" smtClean="0"/>
              <a:t> </a:t>
            </a:r>
            <a:r>
              <a:rPr lang="uk-UA" b="1" dirty="0" err="1" smtClean="0"/>
              <a:t>isonicotinic</a:t>
            </a:r>
            <a:r>
              <a:rPr lang="uk-UA" b="1" dirty="0" smtClean="0"/>
              <a:t> </a:t>
            </a:r>
            <a:r>
              <a:rPr lang="uk-UA" b="1" dirty="0" err="1" smtClean="0"/>
              <a:t>acid</a:t>
            </a:r>
            <a:r>
              <a:rPr lang="uk-UA" b="1" dirty="0" smtClean="0"/>
              <a:t> </a:t>
            </a:r>
            <a:r>
              <a:rPr lang="uk-UA" b="1" dirty="0" err="1" smtClean="0"/>
              <a:t>hydrazide</a:t>
            </a:r>
            <a:r>
              <a:rPr lang="uk-UA" b="1" dirty="0" smtClean="0"/>
              <a:t> </a:t>
            </a:r>
            <a:r>
              <a:rPr lang="uk-UA" b="1" dirty="0" err="1" smtClean="0"/>
              <a:t>Isoniazid</a:t>
            </a:r>
            <a:endParaRPr lang="uk-UA" b="1" dirty="0" smtClean="0"/>
          </a:p>
          <a:p>
            <a:r>
              <a:rPr lang="uk-UA" dirty="0" smtClean="0"/>
              <a:t/>
            </a:r>
            <a:br>
              <a:rPr lang="uk-UA" dirty="0" smtClean="0"/>
            </a:br>
            <a:endParaRPr lang="uk-UA" dirty="0" smtClean="0"/>
          </a:p>
          <a:p>
            <a:endParaRPr lang="en-US" b="1" dirty="0" smtClean="0"/>
          </a:p>
          <a:p>
            <a:r>
              <a:rPr lang="uk-UA" b="1" dirty="0" err="1" smtClean="0"/>
              <a:t>Mechanism</a:t>
            </a:r>
            <a:r>
              <a:rPr lang="uk-UA" b="1" dirty="0" smtClean="0"/>
              <a:t> </a:t>
            </a:r>
            <a:r>
              <a:rPr lang="uk-UA" b="1" dirty="0" err="1" smtClean="0"/>
              <a:t>of</a:t>
            </a:r>
            <a:r>
              <a:rPr lang="uk-UA" b="1" dirty="0" smtClean="0"/>
              <a:t> </a:t>
            </a:r>
            <a:r>
              <a:rPr lang="uk-UA" b="1" dirty="0" err="1" smtClean="0"/>
              <a:t>action</a:t>
            </a:r>
            <a:r>
              <a:rPr lang="uk-UA" b="1" dirty="0" smtClean="0"/>
              <a:t>. </a:t>
            </a:r>
            <a:r>
              <a:rPr lang="uk-UA" dirty="0" err="1" smtClean="0"/>
              <a:t>Associated</a:t>
            </a:r>
            <a:r>
              <a:rPr lang="uk-UA" dirty="0" smtClean="0"/>
              <a:t> </a:t>
            </a:r>
            <a:r>
              <a:rPr lang="uk-UA" dirty="0" err="1" smtClean="0"/>
              <a:t>with</a:t>
            </a:r>
            <a:r>
              <a:rPr lang="uk-UA" dirty="0" smtClean="0"/>
              <a:t> </a:t>
            </a:r>
            <a:r>
              <a:rPr lang="uk-UA" dirty="0" err="1" smtClean="0"/>
              <a:t>inhibition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</a:t>
            </a:r>
            <a:r>
              <a:rPr lang="uk-UA" dirty="0" err="1" smtClean="0"/>
              <a:t>the</a:t>
            </a:r>
            <a:r>
              <a:rPr lang="uk-UA" dirty="0" smtClean="0"/>
              <a:t> </a:t>
            </a:r>
            <a:r>
              <a:rPr lang="uk-UA" dirty="0" err="1" smtClean="0"/>
              <a:t>synthesis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long-</a:t>
            </a:r>
            <a:r>
              <a:rPr lang="uk-UA" dirty="0" err="1" smtClean="0"/>
              <a:t>chain</a:t>
            </a:r>
            <a:r>
              <a:rPr lang="uk-UA" dirty="0" smtClean="0"/>
              <a:t> </a:t>
            </a:r>
            <a:r>
              <a:rPr lang="uk-UA" dirty="0" err="1" smtClean="0"/>
              <a:t>mycolic</a:t>
            </a:r>
            <a:r>
              <a:rPr lang="uk-UA" dirty="0" smtClean="0"/>
              <a:t> </a:t>
            </a:r>
            <a:r>
              <a:rPr lang="uk-UA" dirty="0" err="1" smtClean="0"/>
              <a:t>acids</a:t>
            </a:r>
            <a:r>
              <a:rPr lang="uk-UA" dirty="0" smtClean="0"/>
              <a:t>, </a:t>
            </a:r>
            <a:r>
              <a:rPr lang="uk-UA" dirty="0" err="1" smtClean="0"/>
              <a:t>which</a:t>
            </a:r>
            <a:r>
              <a:rPr lang="uk-UA" dirty="0" smtClean="0"/>
              <a:t> </a:t>
            </a:r>
            <a:r>
              <a:rPr lang="uk-UA" dirty="0" err="1" smtClean="0"/>
              <a:t>are</a:t>
            </a:r>
            <a:r>
              <a:rPr lang="uk-UA" dirty="0" smtClean="0"/>
              <a:t> </a:t>
            </a:r>
            <a:r>
              <a:rPr lang="uk-UA" dirty="0" err="1" smtClean="0"/>
              <a:t>components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</a:t>
            </a:r>
            <a:r>
              <a:rPr lang="uk-UA" dirty="0" err="1" smtClean="0"/>
              <a:t>the</a:t>
            </a:r>
            <a:r>
              <a:rPr lang="uk-UA" dirty="0" smtClean="0"/>
              <a:t> </a:t>
            </a:r>
            <a:r>
              <a:rPr lang="uk-UA" dirty="0" err="1" smtClean="0"/>
              <a:t>cell</a:t>
            </a:r>
            <a:r>
              <a:rPr lang="uk-UA" dirty="0" smtClean="0"/>
              <a:t> </a:t>
            </a:r>
            <a:r>
              <a:rPr lang="uk-UA" dirty="0" err="1" smtClean="0"/>
              <a:t>membrane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</a:t>
            </a:r>
            <a:r>
              <a:rPr lang="uk-UA" dirty="0" err="1" smtClean="0"/>
              <a:t>mycobacteria</a:t>
            </a:r>
            <a:r>
              <a:rPr lang="uk-UA" dirty="0" smtClean="0"/>
              <a:t>.</a:t>
            </a:r>
          </a:p>
          <a:p>
            <a:endParaRPr lang="uk-UA" dirty="0"/>
          </a:p>
        </p:txBody>
      </p:sp>
      <p:pic>
        <p:nvPicPr>
          <p:cNvPr id="4" name="image244.jpe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48832" y="3784827"/>
            <a:ext cx="1076325" cy="124777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33697" y="493213"/>
            <a:ext cx="10515600" cy="4351338"/>
          </a:xfrm>
        </p:spPr>
        <p:txBody>
          <a:bodyPr/>
          <a:lstStyle/>
          <a:p>
            <a:r>
              <a:rPr lang="uk-UA" b="1" dirty="0" err="1" smtClean="0"/>
              <a:t>Synthesis</a:t>
            </a:r>
            <a:r>
              <a:rPr lang="uk-UA" b="1" dirty="0" smtClean="0"/>
              <a:t>.</a:t>
            </a:r>
          </a:p>
          <a:p>
            <a:r>
              <a:rPr lang="uk-UA" b="1" dirty="0" smtClean="0"/>
              <a:t> </a:t>
            </a:r>
            <a:endParaRPr lang="uk-UA" dirty="0" smtClean="0"/>
          </a:p>
          <a:p>
            <a:r>
              <a:rPr lang="uk-UA" dirty="0" smtClean="0"/>
              <a:t/>
            </a:r>
            <a:br>
              <a:rPr lang="uk-UA" dirty="0" smtClean="0"/>
            </a:br>
            <a:endParaRPr lang="uk-UA" dirty="0" smtClean="0"/>
          </a:p>
          <a:p>
            <a:r>
              <a:rPr lang="uk-UA" b="1" dirty="0" err="1" smtClean="0"/>
              <a:t>Properties</a:t>
            </a:r>
            <a:r>
              <a:rPr lang="uk-UA" b="1" dirty="0" smtClean="0"/>
              <a:t>. </a:t>
            </a:r>
            <a:r>
              <a:rPr lang="uk-UA" dirty="0" err="1" smtClean="0"/>
              <a:t>White</a:t>
            </a:r>
            <a:r>
              <a:rPr lang="uk-UA" dirty="0" smtClean="0"/>
              <a:t> </a:t>
            </a:r>
            <a:r>
              <a:rPr lang="uk-UA" dirty="0" err="1" smtClean="0"/>
              <a:t>crystalline</a:t>
            </a:r>
            <a:r>
              <a:rPr lang="uk-UA" dirty="0" smtClean="0"/>
              <a:t> </a:t>
            </a:r>
            <a:r>
              <a:rPr lang="uk-UA" dirty="0" err="1" smtClean="0"/>
              <a:t>powder</a:t>
            </a:r>
            <a:r>
              <a:rPr lang="uk-UA" dirty="0" smtClean="0"/>
              <a:t>, </a:t>
            </a:r>
            <a:r>
              <a:rPr lang="uk-UA" dirty="0" err="1" smtClean="0"/>
              <a:t>bitter</a:t>
            </a:r>
            <a:r>
              <a:rPr lang="uk-UA" dirty="0" smtClean="0"/>
              <a:t> </a:t>
            </a:r>
            <a:r>
              <a:rPr lang="uk-UA" dirty="0" err="1" smtClean="0"/>
              <a:t>in</a:t>
            </a:r>
            <a:r>
              <a:rPr lang="uk-UA" dirty="0" smtClean="0"/>
              <a:t> </a:t>
            </a:r>
            <a:r>
              <a:rPr lang="uk-UA" dirty="0" err="1" smtClean="0"/>
              <a:t>taste</a:t>
            </a:r>
            <a:r>
              <a:rPr lang="uk-UA" dirty="0" smtClean="0"/>
              <a:t>. </a:t>
            </a:r>
            <a:r>
              <a:rPr lang="uk-UA" dirty="0" err="1" smtClean="0"/>
              <a:t>Easily</a:t>
            </a:r>
            <a:r>
              <a:rPr lang="uk-UA" dirty="0" smtClean="0"/>
              <a:t> </a:t>
            </a:r>
            <a:r>
              <a:rPr lang="uk-UA" dirty="0" err="1" smtClean="0"/>
              <a:t>soluble</a:t>
            </a:r>
            <a:r>
              <a:rPr lang="uk-UA" dirty="0" smtClean="0"/>
              <a:t> </a:t>
            </a:r>
            <a:r>
              <a:rPr lang="uk-UA" dirty="0" err="1" smtClean="0"/>
              <a:t>in</a:t>
            </a:r>
            <a:r>
              <a:rPr lang="uk-UA" dirty="0" smtClean="0"/>
              <a:t> </a:t>
            </a:r>
            <a:r>
              <a:rPr lang="uk-UA" dirty="0" err="1" smtClean="0"/>
              <a:t>water</a:t>
            </a:r>
            <a:r>
              <a:rPr lang="uk-UA" dirty="0" smtClean="0"/>
              <a:t>, </a:t>
            </a:r>
            <a:r>
              <a:rPr lang="uk-UA" dirty="0" err="1" smtClean="0"/>
              <a:t>sparingly</a:t>
            </a:r>
            <a:r>
              <a:rPr lang="uk-UA" dirty="0" smtClean="0"/>
              <a:t> </a:t>
            </a:r>
            <a:r>
              <a:rPr lang="uk-UA" dirty="0" err="1" smtClean="0"/>
              <a:t>soluble</a:t>
            </a:r>
            <a:r>
              <a:rPr lang="uk-UA" dirty="0" smtClean="0"/>
              <a:t> </a:t>
            </a:r>
            <a:r>
              <a:rPr lang="uk-UA" dirty="0" err="1" smtClean="0"/>
              <a:t>in</a:t>
            </a:r>
            <a:r>
              <a:rPr lang="uk-UA" dirty="0" smtClean="0"/>
              <a:t> </a:t>
            </a:r>
            <a:r>
              <a:rPr lang="uk-UA" dirty="0" err="1" smtClean="0"/>
              <a:t>alcohol</a:t>
            </a:r>
            <a:r>
              <a:rPr lang="uk-UA" dirty="0" smtClean="0"/>
              <a:t>, </a:t>
            </a:r>
            <a:r>
              <a:rPr lang="uk-UA" dirty="0" err="1" smtClean="0"/>
              <a:t>practically</a:t>
            </a:r>
            <a:r>
              <a:rPr lang="uk-UA" dirty="0" smtClean="0"/>
              <a:t> </a:t>
            </a:r>
            <a:r>
              <a:rPr lang="uk-UA" dirty="0" err="1" smtClean="0"/>
              <a:t>insoluble</a:t>
            </a:r>
            <a:r>
              <a:rPr lang="uk-UA" dirty="0" smtClean="0"/>
              <a:t> </a:t>
            </a:r>
            <a:r>
              <a:rPr lang="uk-UA" dirty="0" err="1" smtClean="0"/>
              <a:t>in</a:t>
            </a:r>
            <a:r>
              <a:rPr lang="uk-UA" dirty="0" smtClean="0"/>
              <a:t> </a:t>
            </a:r>
            <a:r>
              <a:rPr lang="uk-UA" dirty="0" err="1" smtClean="0"/>
              <a:t>ether</a:t>
            </a:r>
            <a:r>
              <a:rPr lang="uk-UA" dirty="0" smtClean="0"/>
              <a:t>.</a:t>
            </a:r>
          </a:p>
          <a:p>
            <a:r>
              <a:rPr lang="uk-UA" b="1" dirty="0" err="1" smtClean="0"/>
              <a:t>Identification</a:t>
            </a:r>
            <a:r>
              <a:rPr lang="uk-UA" b="1" dirty="0" smtClean="0"/>
              <a:t>.</a:t>
            </a:r>
          </a:p>
          <a:p>
            <a:pPr lvl="0"/>
            <a:r>
              <a:rPr lang="uk-UA" dirty="0" smtClean="0"/>
              <a:t>T. </a:t>
            </a:r>
            <a:r>
              <a:rPr lang="uk-UA" dirty="0" err="1" smtClean="0"/>
              <a:t>pl</a:t>
            </a:r>
            <a:r>
              <a:rPr lang="uk-UA" dirty="0" smtClean="0"/>
              <a:t>., IR </a:t>
            </a:r>
            <a:r>
              <a:rPr lang="uk-UA" dirty="0" err="1" smtClean="0"/>
              <a:t>spectrum</a:t>
            </a:r>
            <a:r>
              <a:rPr lang="uk-UA" dirty="0" smtClean="0"/>
              <a:t>.</a:t>
            </a:r>
          </a:p>
          <a:p>
            <a:pPr lvl="0"/>
            <a:r>
              <a:rPr lang="uk-UA" dirty="0" err="1" smtClean="0"/>
              <a:t>With</a:t>
            </a:r>
            <a:r>
              <a:rPr lang="uk-UA" dirty="0" smtClean="0"/>
              <a:t> </a:t>
            </a:r>
            <a:r>
              <a:rPr lang="uk-UA" dirty="0" smtClean="0"/>
              <a:t>CuSO4 </a:t>
            </a:r>
            <a:r>
              <a:rPr lang="uk-UA" dirty="0" smtClean="0"/>
              <a:t>- </a:t>
            </a:r>
            <a:r>
              <a:rPr lang="uk-UA" dirty="0" err="1" smtClean="0"/>
              <a:t>blue</a:t>
            </a:r>
            <a:r>
              <a:rPr lang="uk-UA" dirty="0" smtClean="0"/>
              <a:t> </a:t>
            </a:r>
            <a:r>
              <a:rPr lang="uk-UA" dirty="0" err="1" smtClean="0"/>
              <a:t>color</a:t>
            </a:r>
            <a:r>
              <a:rPr lang="uk-UA" dirty="0" smtClean="0"/>
              <a:t> </a:t>
            </a:r>
            <a:r>
              <a:rPr lang="uk-UA" dirty="0" err="1" smtClean="0"/>
              <a:t>and</a:t>
            </a:r>
            <a:r>
              <a:rPr lang="uk-UA" dirty="0" smtClean="0"/>
              <a:t> </a:t>
            </a:r>
            <a:r>
              <a:rPr lang="uk-UA" dirty="0" err="1" smtClean="0"/>
              <a:t>precipitate</a:t>
            </a:r>
            <a:r>
              <a:rPr lang="uk-UA" dirty="0" smtClean="0"/>
              <a:t>, </a:t>
            </a:r>
            <a:r>
              <a:rPr lang="uk-UA" dirty="0" err="1" smtClean="0"/>
              <a:t>gas</a:t>
            </a:r>
            <a:r>
              <a:rPr lang="uk-UA" dirty="0" smtClean="0"/>
              <a:t> </a:t>
            </a:r>
            <a:r>
              <a:rPr lang="uk-UA" dirty="0" err="1" smtClean="0"/>
              <a:t>bubbles</a:t>
            </a:r>
            <a:r>
              <a:rPr lang="uk-UA" dirty="0" smtClean="0"/>
              <a:t>:</a:t>
            </a:r>
          </a:p>
          <a:p>
            <a:endParaRPr lang="uk-UA" dirty="0"/>
          </a:p>
        </p:txBody>
      </p:sp>
      <p:pic>
        <p:nvPicPr>
          <p:cNvPr id="4" name="image245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28183" y="972638"/>
            <a:ext cx="5048250" cy="1333500"/>
          </a:xfrm>
          <a:prstGeom prst="rect">
            <a:avLst/>
          </a:prstGeom>
        </p:spPr>
      </p:pic>
      <p:pic>
        <p:nvPicPr>
          <p:cNvPr id="5" name="image246.jpe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90714" y="5065123"/>
            <a:ext cx="3662823" cy="1143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64326" y="362585"/>
            <a:ext cx="10515600" cy="4351338"/>
          </a:xfrm>
        </p:spPr>
        <p:txBody>
          <a:bodyPr/>
          <a:lstStyle/>
          <a:p>
            <a:pPr lvl="0"/>
            <a:endParaRPr lang="en-US" dirty="0" smtClean="0"/>
          </a:p>
          <a:p>
            <a:pPr lvl="0"/>
            <a:r>
              <a:rPr lang="en-US" dirty="0" smtClean="0"/>
              <a:t>medicine</a:t>
            </a:r>
            <a:r>
              <a:rPr lang="uk-UA" dirty="0" smtClean="0"/>
              <a:t> </a:t>
            </a:r>
            <a:r>
              <a:rPr lang="uk-UA" dirty="0" smtClean="0"/>
              <a:t>+ </a:t>
            </a:r>
            <a:r>
              <a:rPr lang="uk-UA" dirty="0" err="1" smtClean="0"/>
              <a:t>solution</a:t>
            </a:r>
            <a:r>
              <a:rPr lang="uk-UA" dirty="0" smtClean="0"/>
              <a:t> [</a:t>
            </a:r>
            <a:r>
              <a:rPr lang="uk-UA" dirty="0" err="1" smtClean="0"/>
              <a:t>Ag</a:t>
            </a:r>
            <a:r>
              <a:rPr lang="uk-UA" dirty="0" smtClean="0"/>
              <a:t> (NH3)2] NO3 - </a:t>
            </a:r>
            <a:r>
              <a:rPr lang="uk-UA" dirty="0" err="1" smtClean="0"/>
              <a:t>yellowish</a:t>
            </a:r>
            <a:r>
              <a:rPr lang="uk-UA" dirty="0" smtClean="0"/>
              <a:t> </a:t>
            </a:r>
            <a:r>
              <a:rPr lang="uk-UA" dirty="0" err="1" smtClean="0"/>
              <a:t>precipitate</a:t>
            </a:r>
            <a:r>
              <a:rPr lang="uk-UA" dirty="0" smtClean="0"/>
              <a:t>, </a:t>
            </a:r>
            <a:r>
              <a:rPr lang="uk-UA" dirty="0" err="1" smtClean="0"/>
              <a:t>then</a:t>
            </a:r>
            <a:r>
              <a:rPr lang="uk-UA" dirty="0" smtClean="0"/>
              <a:t> </a:t>
            </a:r>
            <a:r>
              <a:rPr lang="uk-UA" dirty="0" err="1" smtClean="0"/>
              <a:t>plaque</a:t>
            </a:r>
            <a:r>
              <a:rPr lang="uk-UA" dirty="0" smtClean="0"/>
              <a:t> </a:t>
            </a:r>
            <a:r>
              <a:rPr lang="uk-UA" dirty="0" err="1" smtClean="0"/>
              <a:t>Ag</a:t>
            </a:r>
            <a:r>
              <a:rPr lang="uk-UA" dirty="0" smtClean="0"/>
              <a:t> </a:t>
            </a:r>
            <a:r>
              <a:rPr lang="uk-UA" dirty="0" err="1" smtClean="0"/>
              <a:t>on</a:t>
            </a:r>
            <a:r>
              <a:rPr lang="uk-UA" dirty="0" smtClean="0"/>
              <a:t> </a:t>
            </a:r>
            <a:r>
              <a:rPr lang="uk-UA" dirty="0" err="1" smtClean="0"/>
              <a:t>the</a:t>
            </a:r>
            <a:r>
              <a:rPr lang="uk-UA" dirty="0" smtClean="0"/>
              <a:t> </a:t>
            </a:r>
            <a:r>
              <a:rPr lang="uk-UA" dirty="0" err="1" smtClean="0"/>
              <a:t>walls</a:t>
            </a:r>
            <a:r>
              <a:rPr lang="uk-UA" dirty="0" smtClean="0"/>
              <a:t>:</a:t>
            </a:r>
          </a:p>
          <a:p>
            <a:r>
              <a:rPr lang="uk-UA" dirty="0" smtClean="0"/>
              <a:t/>
            </a:r>
            <a:br>
              <a:rPr lang="uk-UA" dirty="0" smtClean="0"/>
            </a:br>
            <a:endParaRPr lang="uk-UA" dirty="0" smtClean="0"/>
          </a:p>
          <a:p>
            <a:pPr lvl="0"/>
            <a:r>
              <a:rPr lang="uk-UA" dirty="0" err="1" smtClean="0"/>
              <a:t>Reactions</a:t>
            </a:r>
            <a:r>
              <a:rPr lang="uk-UA" dirty="0" smtClean="0"/>
              <a:t> </a:t>
            </a:r>
            <a:r>
              <a:rPr lang="uk-UA" dirty="0" err="1" smtClean="0"/>
              <a:t>to</a:t>
            </a:r>
            <a:r>
              <a:rPr lang="uk-UA" dirty="0" smtClean="0"/>
              <a:t> </a:t>
            </a:r>
            <a:r>
              <a:rPr lang="uk-UA" dirty="0" err="1" smtClean="0"/>
              <a:t>the</a:t>
            </a:r>
            <a:r>
              <a:rPr lang="uk-UA" dirty="0" smtClean="0"/>
              <a:t> </a:t>
            </a:r>
            <a:r>
              <a:rPr lang="uk-UA" dirty="0" err="1" smtClean="0"/>
              <a:t>pyridine</a:t>
            </a:r>
            <a:r>
              <a:rPr lang="uk-UA" dirty="0" smtClean="0"/>
              <a:t> </a:t>
            </a:r>
            <a:r>
              <a:rPr lang="uk-UA" dirty="0" err="1" smtClean="0"/>
              <a:t>cycle</a:t>
            </a:r>
            <a:r>
              <a:rPr lang="uk-UA" dirty="0" smtClean="0"/>
              <a:t>.</a:t>
            </a:r>
          </a:p>
          <a:p>
            <a:r>
              <a:rPr lang="uk-UA" b="1" dirty="0" err="1" smtClean="0"/>
              <a:t>Quantitative</a:t>
            </a:r>
            <a:r>
              <a:rPr lang="uk-UA" b="1" dirty="0" smtClean="0"/>
              <a:t> </a:t>
            </a:r>
            <a:r>
              <a:rPr lang="uk-UA" b="1" dirty="0" err="1" smtClean="0"/>
              <a:t>definition</a:t>
            </a:r>
            <a:r>
              <a:rPr lang="uk-UA" b="1" dirty="0" smtClean="0"/>
              <a:t>.</a:t>
            </a:r>
          </a:p>
          <a:p>
            <a:pPr lvl="0"/>
            <a:r>
              <a:rPr lang="uk-UA" dirty="0" err="1" smtClean="0"/>
              <a:t>Bromatometry</a:t>
            </a:r>
            <a:r>
              <a:rPr lang="uk-UA" dirty="0" smtClean="0"/>
              <a:t>, </a:t>
            </a:r>
            <a:r>
              <a:rPr lang="uk-UA" dirty="0" err="1" smtClean="0"/>
              <a:t>direct</a:t>
            </a:r>
            <a:r>
              <a:rPr lang="uk-UA" dirty="0" smtClean="0"/>
              <a:t> </a:t>
            </a:r>
            <a:r>
              <a:rPr lang="uk-UA" dirty="0" err="1" smtClean="0"/>
              <a:t>titration</a:t>
            </a:r>
            <a:r>
              <a:rPr lang="uk-UA" dirty="0" smtClean="0"/>
              <a:t>, </a:t>
            </a:r>
            <a:r>
              <a:rPr lang="uk-UA" dirty="0" err="1" smtClean="0"/>
              <a:t>indicator</a:t>
            </a:r>
            <a:r>
              <a:rPr lang="uk-UA" dirty="0" smtClean="0"/>
              <a:t> - </a:t>
            </a:r>
            <a:r>
              <a:rPr lang="uk-UA" dirty="0" err="1" smtClean="0"/>
              <a:t>methyl</a:t>
            </a:r>
            <a:r>
              <a:rPr lang="uk-UA" dirty="0" smtClean="0"/>
              <a:t> </a:t>
            </a:r>
            <a:r>
              <a:rPr lang="uk-UA" dirty="0" err="1" smtClean="0"/>
              <a:t>red</a:t>
            </a:r>
            <a:r>
              <a:rPr lang="uk-UA" dirty="0" smtClean="0"/>
              <a:t>, s = 1,5:</a:t>
            </a:r>
          </a:p>
          <a:p>
            <a:endParaRPr lang="uk-UA" dirty="0"/>
          </a:p>
        </p:txBody>
      </p:sp>
      <p:pic>
        <p:nvPicPr>
          <p:cNvPr id="4" name="image247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45356" y="1607004"/>
            <a:ext cx="5558518" cy="1501956"/>
          </a:xfrm>
          <a:prstGeom prst="rect">
            <a:avLst/>
          </a:prstGeom>
        </p:spPr>
      </p:pic>
      <p:pic>
        <p:nvPicPr>
          <p:cNvPr id="5" name="image248.jpe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45429" y="4660391"/>
            <a:ext cx="4111514" cy="151833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94954" y="323397"/>
            <a:ext cx="10515600" cy="4351338"/>
          </a:xfrm>
        </p:spPr>
        <p:txBody>
          <a:bodyPr/>
          <a:lstStyle/>
          <a:p>
            <a:pPr lvl="0"/>
            <a:r>
              <a:rPr lang="uk-UA" dirty="0" err="1" smtClean="0"/>
              <a:t>Iodometry</a:t>
            </a:r>
            <a:r>
              <a:rPr lang="uk-UA" dirty="0" smtClean="0"/>
              <a:t>, </a:t>
            </a:r>
            <a:r>
              <a:rPr lang="uk-UA" dirty="0" err="1" smtClean="0"/>
              <a:t>back</a:t>
            </a:r>
            <a:r>
              <a:rPr lang="uk-UA" dirty="0" smtClean="0"/>
              <a:t> </a:t>
            </a:r>
            <a:r>
              <a:rPr lang="uk-UA" dirty="0" err="1" smtClean="0"/>
              <a:t>titration</a:t>
            </a:r>
            <a:r>
              <a:rPr lang="uk-UA" dirty="0" smtClean="0"/>
              <a:t>, </a:t>
            </a:r>
            <a:r>
              <a:rPr lang="uk-UA" dirty="0" err="1" smtClean="0"/>
              <a:t>indicator</a:t>
            </a:r>
            <a:r>
              <a:rPr lang="uk-UA" dirty="0" smtClean="0"/>
              <a:t> - </a:t>
            </a:r>
            <a:r>
              <a:rPr lang="uk-UA" dirty="0" err="1" smtClean="0"/>
              <a:t>starch</a:t>
            </a:r>
            <a:r>
              <a:rPr lang="uk-UA" dirty="0" smtClean="0"/>
              <a:t>, s = 1/2: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uk-UA" dirty="0" smtClean="0"/>
          </a:p>
          <a:p>
            <a:r>
              <a:rPr lang="uk-UA" b="1" dirty="0" err="1" smtClean="0"/>
              <a:t>Storage</a:t>
            </a:r>
            <a:r>
              <a:rPr lang="uk-UA" b="1" dirty="0" smtClean="0"/>
              <a:t>. </a:t>
            </a:r>
            <a:r>
              <a:rPr lang="uk-UA" dirty="0" err="1" smtClean="0"/>
              <a:t>In</a:t>
            </a:r>
            <a:r>
              <a:rPr lang="uk-UA" dirty="0" smtClean="0"/>
              <a:t> a well-</a:t>
            </a:r>
            <a:r>
              <a:rPr lang="uk-UA" dirty="0" err="1" smtClean="0"/>
              <a:t>sealed</a:t>
            </a:r>
            <a:r>
              <a:rPr lang="uk-UA" dirty="0" smtClean="0"/>
              <a:t> </a:t>
            </a:r>
            <a:r>
              <a:rPr lang="uk-UA" dirty="0" err="1" smtClean="0"/>
              <a:t>container</a:t>
            </a:r>
            <a:r>
              <a:rPr lang="uk-UA" dirty="0" smtClean="0"/>
              <a:t> </a:t>
            </a:r>
            <a:r>
              <a:rPr lang="uk-UA" dirty="0" err="1" smtClean="0"/>
              <a:t>that</a:t>
            </a:r>
            <a:r>
              <a:rPr lang="uk-UA" dirty="0" smtClean="0"/>
              <a:t> </a:t>
            </a:r>
            <a:r>
              <a:rPr lang="uk-UA" dirty="0" err="1" smtClean="0"/>
              <a:t>protects</a:t>
            </a:r>
            <a:r>
              <a:rPr lang="uk-UA" dirty="0" smtClean="0"/>
              <a:t> </a:t>
            </a:r>
            <a:r>
              <a:rPr lang="uk-UA" dirty="0" err="1" smtClean="0"/>
              <a:t>from</a:t>
            </a:r>
            <a:r>
              <a:rPr lang="uk-UA" dirty="0" smtClean="0"/>
              <a:t> </a:t>
            </a:r>
            <a:r>
              <a:rPr lang="uk-UA" dirty="0" err="1" smtClean="0"/>
              <a:t>light</a:t>
            </a:r>
            <a:r>
              <a:rPr lang="uk-UA" dirty="0" smtClean="0"/>
              <a:t>.</a:t>
            </a:r>
          </a:p>
          <a:p>
            <a:r>
              <a:rPr lang="uk-UA" b="1" dirty="0" err="1" smtClean="0"/>
              <a:t>Application</a:t>
            </a:r>
            <a:r>
              <a:rPr lang="uk-UA" b="1" dirty="0" smtClean="0"/>
              <a:t>. </a:t>
            </a:r>
            <a:r>
              <a:rPr lang="uk-UA" dirty="0" smtClean="0"/>
              <a:t>Anti-</a:t>
            </a:r>
            <a:r>
              <a:rPr lang="uk-UA" dirty="0" err="1" smtClean="0"/>
              <a:t>tuberculosis</a:t>
            </a:r>
            <a:r>
              <a:rPr lang="uk-UA" dirty="0" smtClean="0"/>
              <a:t> </a:t>
            </a:r>
            <a:r>
              <a:rPr lang="uk-UA" dirty="0" err="1" smtClean="0"/>
              <a:t>drug</a:t>
            </a:r>
            <a:r>
              <a:rPr lang="uk-UA" dirty="0" smtClean="0"/>
              <a:t>.</a:t>
            </a:r>
          </a:p>
          <a:p>
            <a:pPr>
              <a:buNone/>
            </a:pPr>
            <a:endParaRPr lang="uk-UA" dirty="0" smtClean="0"/>
          </a:p>
          <a:p>
            <a:endParaRPr lang="uk-UA" dirty="0"/>
          </a:p>
        </p:txBody>
      </p:sp>
      <p:pic>
        <p:nvPicPr>
          <p:cNvPr id="4" name="image249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61211" y="1151027"/>
            <a:ext cx="5431156" cy="163136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16577" y="493213"/>
            <a:ext cx="10515600" cy="4351338"/>
          </a:xfrm>
        </p:spPr>
        <p:txBody>
          <a:bodyPr/>
          <a:lstStyle/>
          <a:p>
            <a:pPr algn="ctr"/>
            <a:r>
              <a:rPr lang="uk-UA" b="1" dirty="0" err="1" smtClean="0"/>
              <a:t>Ftivazide</a:t>
            </a:r>
            <a:endParaRPr lang="uk-UA" b="1" dirty="0" smtClean="0"/>
          </a:p>
          <a:p>
            <a:endParaRPr lang="en-US" b="1" dirty="0" smtClean="0"/>
          </a:p>
          <a:p>
            <a:endParaRPr lang="en-US" b="1" dirty="0" smtClean="0"/>
          </a:p>
          <a:p>
            <a:endParaRPr lang="uk-UA" dirty="0" smtClean="0"/>
          </a:p>
          <a:p>
            <a:r>
              <a:rPr lang="uk-UA" b="1" dirty="0" err="1" smtClean="0"/>
              <a:t>Mechanism</a:t>
            </a:r>
            <a:r>
              <a:rPr lang="uk-UA" b="1" dirty="0" smtClean="0"/>
              <a:t> </a:t>
            </a:r>
            <a:r>
              <a:rPr lang="uk-UA" b="1" dirty="0" err="1" smtClean="0"/>
              <a:t>of</a:t>
            </a:r>
            <a:r>
              <a:rPr lang="uk-UA" b="1" dirty="0" smtClean="0"/>
              <a:t> </a:t>
            </a:r>
            <a:r>
              <a:rPr lang="uk-UA" b="1" dirty="0" err="1" smtClean="0"/>
              <a:t>action</a:t>
            </a:r>
            <a:r>
              <a:rPr lang="uk-UA" b="1" dirty="0" smtClean="0"/>
              <a:t>. </a:t>
            </a:r>
            <a:r>
              <a:rPr lang="uk-UA" dirty="0" err="1" smtClean="0"/>
              <a:t>Associated</a:t>
            </a:r>
            <a:r>
              <a:rPr lang="uk-UA" dirty="0" smtClean="0"/>
              <a:t> </a:t>
            </a:r>
            <a:r>
              <a:rPr lang="uk-UA" dirty="0" err="1" smtClean="0"/>
              <a:t>with</a:t>
            </a:r>
            <a:r>
              <a:rPr lang="uk-UA" dirty="0" smtClean="0"/>
              <a:t> </a:t>
            </a:r>
            <a:r>
              <a:rPr lang="uk-UA" dirty="0" err="1" smtClean="0"/>
              <a:t>inhibition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</a:t>
            </a:r>
            <a:r>
              <a:rPr lang="uk-UA" dirty="0" err="1" smtClean="0"/>
              <a:t>the</a:t>
            </a:r>
            <a:r>
              <a:rPr lang="uk-UA" dirty="0" smtClean="0"/>
              <a:t> </a:t>
            </a:r>
            <a:r>
              <a:rPr lang="uk-UA" dirty="0" err="1" smtClean="0"/>
              <a:t>synthesis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long-</a:t>
            </a:r>
            <a:r>
              <a:rPr lang="uk-UA" dirty="0" err="1" smtClean="0"/>
              <a:t>chain</a:t>
            </a:r>
            <a:r>
              <a:rPr lang="uk-UA" dirty="0" smtClean="0"/>
              <a:t> </a:t>
            </a:r>
            <a:r>
              <a:rPr lang="uk-UA" dirty="0" err="1" smtClean="0"/>
              <a:t>mycolic</a:t>
            </a:r>
            <a:r>
              <a:rPr lang="uk-UA" dirty="0" smtClean="0"/>
              <a:t> </a:t>
            </a:r>
            <a:r>
              <a:rPr lang="uk-UA" dirty="0" err="1" smtClean="0"/>
              <a:t>acids</a:t>
            </a:r>
            <a:r>
              <a:rPr lang="uk-UA" dirty="0" smtClean="0"/>
              <a:t>, </a:t>
            </a:r>
            <a:r>
              <a:rPr lang="uk-UA" dirty="0" err="1" smtClean="0"/>
              <a:t>which</a:t>
            </a:r>
            <a:r>
              <a:rPr lang="uk-UA" dirty="0" smtClean="0"/>
              <a:t> </a:t>
            </a:r>
            <a:r>
              <a:rPr lang="uk-UA" dirty="0" err="1" smtClean="0"/>
              <a:t>are</a:t>
            </a:r>
            <a:r>
              <a:rPr lang="uk-UA" dirty="0" smtClean="0"/>
              <a:t> </a:t>
            </a:r>
            <a:r>
              <a:rPr lang="uk-UA" dirty="0" err="1" smtClean="0"/>
              <a:t>components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</a:t>
            </a:r>
            <a:r>
              <a:rPr lang="uk-UA" dirty="0" err="1" smtClean="0"/>
              <a:t>the</a:t>
            </a:r>
            <a:r>
              <a:rPr lang="uk-UA" dirty="0" smtClean="0"/>
              <a:t> </a:t>
            </a:r>
            <a:r>
              <a:rPr lang="uk-UA" dirty="0" err="1" smtClean="0"/>
              <a:t>cell</a:t>
            </a:r>
            <a:r>
              <a:rPr lang="uk-UA" dirty="0" smtClean="0"/>
              <a:t> </a:t>
            </a:r>
            <a:r>
              <a:rPr lang="uk-UA" dirty="0" err="1" smtClean="0"/>
              <a:t>membrane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</a:t>
            </a:r>
            <a:r>
              <a:rPr lang="uk-UA" dirty="0" err="1" smtClean="0"/>
              <a:t>mycobacteria</a:t>
            </a:r>
            <a:r>
              <a:rPr lang="uk-UA" dirty="0" smtClean="0"/>
              <a:t>.</a:t>
            </a:r>
          </a:p>
          <a:p>
            <a:r>
              <a:rPr lang="uk-UA" b="1" dirty="0" err="1" smtClean="0"/>
              <a:t>Synthesis</a:t>
            </a:r>
            <a:r>
              <a:rPr lang="uk-UA" b="1" dirty="0" smtClean="0"/>
              <a:t>.</a:t>
            </a:r>
          </a:p>
          <a:p>
            <a:r>
              <a:rPr lang="uk-UA" dirty="0" smtClean="0"/>
              <a:t/>
            </a:r>
            <a:br>
              <a:rPr lang="uk-UA" dirty="0" smtClean="0"/>
            </a:br>
            <a:endParaRPr lang="uk-UA" dirty="0" smtClean="0"/>
          </a:p>
          <a:p>
            <a:r>
              <a:rPr lang="uk-UA" b="1" dirty="0" err="1" smtClean="0"/>
              <a:t>Properties</a:t>
            </a:r>
            <a:r>
              <a:rPr lang="uk-UA" b="1" dirty="0" smtClean="0"/>
              <a:t>. </a:t>
            </a:r>
            <a:r>
              <a:rPr lang="uk-UA" dirty="0" err="1" smtClean="0"/>
              <a:t>Light</a:t>
            </a:r>
            <a:r>
              <a:rPr lang="uk-UA" dirty="0" smtClean="0"/>
              <a:t> </a:t>
            </a:r>
            <a:r>
              <a:rPr lang="uk-UA" dirty="0" err="1" smtClean="0"/>
              <a:t>yellow</a:t>
            </a:r>
            <a:r>
              <a:rPr lang="uk-UA" dirty="0" smtClean="0"/>
              <a:t> </a:t>
            </a:r>
            <a:r>
              <a:rPr lang="uk-UA" dirty="0" err="1" smtClean="0"/>
              <a:t>or</a:t>
            </a:r>
            <a:r>
              <a:rPr lang="uk-UA" dirty="0" smtClean="0"/>
              <a:t> </a:t>
            </a:r>
            <a:r>
              <a:rPr lang="uk-UA" dirty="0" err="1" smtClean="0"/>
              <a:t>yellow</a:t>
            </a:r>
            <a:r>
              <a:rPr lang="uk-UA" dirty="0" smtClean="0"/>
              <a:t> </a:t>
            </a:r>
            <a:r>
              <a:rPr lang="uk-UA" dirty="0" err="1" smtClean="0"/>
              <a:t>fine</a:t>
            </a:r>
            <a:r>
              <a:rPr lang="uk-UA" dirty="0" smtClean="0"/>
              <a:t> </a:t>
            </a:r>
            <a:r>
              <a:rPr lang="uk-UA" dirty="0" err="1" smtClean="0"/>
              <a:t>crystalline</a:t>
            </a:r>
            <a:r>
              <a:rPr lang="uk-UA" dirty="0" smtClean="0"/>
              <a:t> </a:t>
            </a:r>
            <a:r>
              <a:rPr lang="uk-UA" dirty="0" err="1" smtClean="0"/>
              <a:t>powder</a:t>
            </a:r>
            <a:r>
              <a:rPr lang="uk-UA" dirty="0" smtClean="0"/>
              <a:t> </a:t>
            </a:r>
            <a:r>
              <a:rPr lang="uk-UA" dirty="0" err="1" smtClean="0"/>
              <a:t>with</a:t>
            </a:r>
            <a:r>
              <a:rPr lang="uk-UA" dirty="0" smtClean="0"/>
              <a:t> a </a:t>
            </a:r>
            <a:r>
              <a:rPr lang="uk-UA" dirty="0" err="1" smtClean="0"/>
              <a:t>faint</a:t>
            </a:r>
            <a:r>
              <a:rPr lang="uk-UA" dirty="0" smtClean="0"/>
              <a:t> </a:t>
            </a:r>
            <a:r>
              <a:rPr lang="uk-UA" dirty="0" err="1" smtClean="0"/>
              <a:t>odor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</a:t>
            </a:r>
            <a:r>
              <a:rPr lang="uk-UA" dirty="0" err="1" smtClean="0"/>
              <a:t>vanillin</a:t>
            </a:r>
            <a:r>
              <a:rPr lang="uk-UA" dirty="0" smtClean="0"/>
              <a:t>, </a:t>
            </a:r>
            <a:r>
              <a:rPr lang="uk-UA" dirty="0" err="1" smtClean="0"/>
              <a:t>tasteless</a:t>
            </a:r>
            <a:r>
              <a:rPr lang="uk-UA" dirty="0" smtClean="0"/>
              <a:t>. </a:t>
            </a:r>
            <a:r>
              <a:rPr lang="uk-UA" dirty="0" err="1" smtClean="0"/>
              <a:t>Very</a:t>
            </a:r>
            <a:r>
              <a:rPr lang="uk-UA" dirty="0" smtClean="0"/>
              <a:t> </a:t>
            </a:r>
            <a:r>
              <a:rPr lang="uk-UA" dirty="0" err="1" smtClean="0"/>
              <a:t>slightly</a:t>
            </a:r>
            <a:r>
              <a:rPr lang="uk-UA" dirty="0" smtClean="0"/>
              <a:t> </a:t>
            </a:r>
            <a:r>
              <a:rPr lang="uk-UA" dirty="0" err="1" smtClean="0"/>
              <a:t>soluble</a:t>
            </a:r>
            <a:r>
              <a:rPr lang="uk-UA" dirty="0" smtClean="0"/>
              <a:t> </a:t>
            </a:r>
            <a:r>
              <a:rPr lang="uk-UA" dirty="0" err="1" smtClean="0"/>
              <a:t>in</a:t>
            </a:r>
            <a:r>
              <a:rPr lang="uk-UA" dirty="0" smtClean="0"/>
              <a:t> </a:t>
            </a:r>
            <a:r>
              <a:rPr lang="uk-UA" dirty="0" err="1" smtClean="0"/>
              <a:t>water</a:t>
            </a:r>
            <a:r>
              <a:rPr lang="uk-UA" dirty="0" smtClean="0"/>
              <a:t>, </a:t>
            </a:r>
            <a:r>
              <a:rPr lang="uk-UA" dirty="0" err="1" smtClean="0"/>
              <a:t>slightly</a:t>
            </a:r>
            <a:r>
              <a:rPr lang="uk-UA" dirty="0" smtClean="0"/>
              <a:t> </a:t>
            </a:r>
            <a:r>
              <a:rPr lang="uk-UA" dirty="0" err="1" smtClean="0"/>
              <a:t>soluble</a:t>
            </a:r>
            <a:r>
              <a:rPr lang="uk-UA" dirty="0" smtClean="0"/>
              <a:t> </a:t>
            </a:r>
            <a:r>
              <a:rPr lang="uk-UA" dirty="0" err="1" smtClean="0"/>
              <a:t>in</a:t>
            </a:r>
            <a:r>
              <a:rPr lang="uk-UA" dirty="0" smtClean="0"/>
              <a:t> 96% </a:t>
            </a:r>
            <a:r>
              <a:rPr lang="uk-UA" dirty="0" err="1" smtClean="0"/>
              <a:t>alcohol</a:t>
            </a:r>
            <a:r>
              <a:rPr lang="uk-UA" dirty="0" smtClean="0"/>
              <a:t>, </a:t>
            </a:r>
            <a:r>
              <a:rPr lang="uk-UA" dirty="0" err="1" smtClean="0"/>
              <a:t>easily</a:t>
            </a:r>
            <a:r>
              <a:rPr lang="uk-UA" dirty="0" smtClean="0"/>
              <a:t> </a:t>
            </a:r>
            <a:r>
              <a:rPr lang="uk-UA" dirty="0" err="1" smtClean="0"/>
              <a:t>soluble</a:t>
            </a:r>
            <a:r>
              <a:rPr lang="uk-UA" dirty="0" smtClean="0"/>
              <a:t> </a:t>
            </a:r>
            <a:r>
              <a:rPr lang="uk-UA" dirty="0" err="1" smtClean="0"/>
              <a:t>in</a:t>
            </a:r>
            <a:r>
              <a:rPr lang="uk-UA" dirty="0" smtClean="0"/>
              <a:t> </a:t>
            </a:r>
            <a:r>
              <a:rPr lang="uk-UA" dirty="0" err="1" smtClean="0"/>
              <a:t>acids</a:t>
            </a:r>
            <a:r>
              <a:rPr lang="uk-UA" dirty="0" smtClean="0"/>
              <a:t> </a:t>
            </a:r>
            <a:r>
              <a:rPr lang="uk-UA" dirty="0" err="1" smtClean="0"/>
              <a:t>and</a:t>
            </a:r>
            <a:r>
              <a:rPr lang="uk-UA" dirty="0" smtClean="0"/>
              <a:t> </a:t>
            </a:r>
            <a:r>
              <a:rPr lang="uk-UA" dirty="0" err="1" smtClean="0"/>
              <a:t>alkali</a:t>
            </a:r>
            <a:r>
              <a:rPr lang="uk-UA" dirty="0" smtClean="0"/>
              <a:t> </a:t>
            </a:r>
            <a:r>
              <a:rPr lang="uk-UA" dirty="0" err="1" smtClean="0"/>
              <a:t>solutions</a:t>
            </a:r>
            <a:r>
              <a:rPr lang="uk-UA" dirty="0" smtClean="0"/>
              <a:t>.</a:t>
            </a:r>
            <a:endParaRPr lang="uk-UA" dirty="0"/>
          </a:p>
        </p:txBody>
      </p:sp>
      <p:pic>
        <p:nvPicPr>
          <p:cNvPr id="4" name="image250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42999" y="1080951"/>
            <a:ext cx="3924014" cy="1325880"/>
          </a:xfrm>
          <a:prstGeom prst="rect">
            <a:avLst/>
          </a:prstGeom>
        </p:spPr>
      </p:pic>
      <p:pic>
        <p:nvPicPr>
          <p:cNvPr id="5" name="image251.pn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32364" y="3756305"/>
            <a:ext cx="4241671" cy="140931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51263" y="271145"/>
            <a:ext cx="10515600" cy="4351338"/>
          </a:xfrm>
        </p:spPr>
        <p:txBody>
          <a:bodyPr/>
          <a:lstStyle/>
          <a:p>
            <a:r>
              <a:rPr lang="uk-UA" b="1" dirty="0" err="1" smtClean="0"/>
              <a:t>Identification</a:t>
            </a:r>
            <a:r>
              <a:rPr lang="uk-UA" b="1" dirty="0" smtClean="0"/>
              <a:t>.</a:t>
            </a:r>
          </a:p>
          <a:p>
            <a:pPr lvl="0"/>
            <a:r>
              <a:rPr lang="en-US" dirty="0" smtClean="0"/>
              <a:t>medicine</a:t>
            </a:r>
            <a:r>
              <a:rPr lang="uk-UA" dirty="0" smtClean="0"/>
              <a:t> </a:t>
            </a:r>
            <a:r>
              <a:rPr lang="uk-UA" dirty="0" smtClean="0"/>
              <a:t>+ 2,4-dinitrochlorobenzene, </a:t>
            </a:r>
            <a:r>
              <a:rPr lang="uk-UA" dirty="0" err="1" smtClean="0"/>
              <a:t>heating</a:t>
            </a:r>
            <a:r>
              <a:rPr lang="uk-UA" dirty="0" smtClean="0"/>
              <a:t> + </a:t>
            </a:r>
            <a:r>
              <a:rPr lang="uk-UA" dirty="0" err="1" smtClean="0"/>
              <a:t>NaOH</a:t>
            </a:r>
            <a:r>
              <a:rPr lang="uk-UA" dirty="0" smtClean="0"/>
              <a:t> - yellowish-brown	</a:t>
            </a:r>
            <a:r>
              <a:rPr lang="uk-UA" dirty="0" err="1" smtClean="0"/>
              <a:t>color</a:t>
            </a:r>
            <a:r>
              <a:rPr lang="uk-UA" dirty="0" smtClean="0"/>
              <a:t>.</a:t>
            </a:r>
          </a:p>
          <a:p>
            <a:pPr lvl="0"/>
            <a:r>
              <a:rPr lang="en-US" dirty="0" smtClean="0"/>
              <a:t>medicine</a:t>
            </a:r>
            <a:r>
              <a:rPr lang="uk-UA" dirty="0" smtClean="0"/>
              <a:t> </a:t>
            </a:r>
            <a:r>
              <a:rPr lang="uk-UA" dirty="0" smtClean="0"/>
              <a:t>+ </a:t>
            </a:r>
            <a:r>
              <a:rPr lang="uk-UA" dirty="0" err="1" smtClean="0"/>
              <a:t>NaOH</a:t>
            </a:r>
            <a:r>
              <a:rPr lang="uk-UA" dirty="0" smtClean="0"/>
              <a:t> - </a:t>
            </a:r>
            <a:r>
              <a:rPr lang="uk-UA" dirty="0" err="1" smtClean="0"/>
              <a:t>light</a:t>
            </a:r>
            <a:r>
              <a:rPr lang="uk-UA" dirty="0" smtClean="0"/>
              <a:t> </a:t>
            </a:r>
            <a:r>
              <a:rPr lang="uk-UA" dirty="0" err="1" smtClean="0"/>
              <a:t>yellow</a:t>
            </a:r>
            <a:r>
              <a:rPr lang="uk-UA" dirty="0" smtClean="0"/>
              <a:t> → orange-yellow; + </a:t>
            </a:r>
            <a:r>
              <a:rPr lang="uk-UA" dirty="0" err="1" smtClean="0"/>
              <a:t>HCl</a:t>
            </a:r>
            <a:r>
              <a:rPr lang="uk-UA" dirty="0" smtClean="0"/>
              <a:t> → </a:t>
            </a:r>
            <a:r>
              <a:rPr lang="uk-UA" dirty="0" err="1" smtClean="0"/>
              <a:t>yellow</a:t>
            </a:r>
            <a:r>
              <a:rPr lang="uk-UA" dirty="0" smtClean="0"/>
              <a:t> →	</a:t>
            </a:r>
            <a:r>
              <a:rPr lang="uk-UA" dirty="0" err="1" smtClean="0"/>
              <a:t>orangeevo</a:t>
            </a:r>
            <a:r>
              <a:rPr lang="uk-UA" dirty="0" smtClean="0"/>
              <a:t> </a:t>
            </a:r>
            <a:r>
              <a:rPr lang="uk-UA" dirty="0" err="1" smtClean="0"/>
              <a:t>yellow</a:t>
            </a:r>
            <a:r>
              <a:rPr lang="uk-UA" dirty="0" smtClean="0"/>
              <a:t>:</a:t>
            </a:r>
          </a:p>
          <a:p>
            <a:r>
              <a:rPr lang="uk-UA" dirty="0" smtClean="0"/>
              <a:t> </a:t>
            </a:r>
          </a:p>
          <a:p>
            <a:r>
              <a:rPr lang="uk-UA" dirty="0" smtClean="0"/>
              <a:t/>
            </a:r>
            <a:br>
              <a:rPr lang="uk-UA" dirty="0" smtClean="0"/>
            </a:br>
            <a:endParaRPr lang="uk-UA" dirty="0" smtClean="0"/>
          </a:p>
          <a:p>
            <a:r>
              <a:rPr lang="uk-UA" dirty="0" smtClean="0"/>
              <a:t> </a:t>
            </a:r>
          </a:p>
          <a:p>
            <a:pPr lvl="0"/>
            <a:r>
              <a:rPr lang="en-US" dirty="0" smtClean="0"/>
              <a:t>medicine</a:t>
            </a:r>
            <a:r>
              <a:rPr lang="uk-UA" dirty="0" smtClean="0"/>
              <a:t> </a:t>
            </a:r>
            <a:r>
              <a:rPr lang="uk-UA" dirty="0" smtClean="0"/>
              <a:t>+ </a:t>
            </a:r>
            <a:r>
              <a:rPr lang="uk-UA" dirty="0" err="1" smtClean="0"/>
              <a:t>HCl</a:t>
            </a:r>
            <a:r>
              <a:rPr lang="uk-UA" dirty="0" smtClean="0"/>
              <a:t>, </a:t>
            </a:r>
            <a:r>
              <a:rPr lang="uk-UA" dirty="0" err="1" smtClean="0"/>
              <a:t>heating</a:t>
            </a:r>
            <a:r>
              <a:rPr lang="uk-UA" dirty="0" smtClean="0"/>
              <a:t> - </a:t>
            </a:r>
            <a:r>
              <a:rPr lang="uk-UA" dirty="0" err="1" smtClean="0"/>
              <a:t>the</a:t>
            </a:r>
            <a:r>
              <a:rPr lang="uk-UA" dirty="0" smtClean="0"/>
              <a:t> </a:t>
            </a:r>
            <a:r>
              <a:rPr lang="uk-UA" dirty="0" err="1" smtClean="0"/>
              <a:t>smell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</a:t>
            </a:r>
            <a:r>
              <a:rPr lang="uk-UA" dirty="0" err="1" smtClean="0"/>
              <a:t>vanillin</a:t>
            </a:r>
            <a:r>
              <a:rPr lang="uk-UA" dirty="0" smtClean="0"/>
              <a:t>:</a:t>
            </a:r>
          </a:p>
          <a:p>
            <a:r>
              <a:rPr lang="uk-UA" dirty="0" smtClean="0"/>
              <a:t/>
            </a:r>
            <a:br>
              <a:rPr lang="uk-UA" dirty="0" smtClean="0"/>
            </a:br>
            <a:endParaRPr lang="uk-UA" dirty="0" smtClean="0"/>
          </a:p>
          <a:p>
            <a:endParaRPr lang="uk-UA" dirty="0"/>
          </a:p>
        </p:txBody>
      </p:sp>
      <p:pic>
        <p:nvPicPr>
          <p:cNvPr id="4" name="image252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92522" y="2312126"/>
            <a:ext cx="4513627" cy="1972492"/>
          </a:xfrm>
          <a:prstGeom prst="rect">
            <a:avLst/>
          </a:prstGeom>
        </p:spPr>
      </p:pic>
      <p:pic>
        <p:nvPicPr>
          <p:cNvPr id="5" name="image253.pn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71244" y="5061313"/>
            <a:ext cx="4772025" cy="133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51263" y="480151"/>
            <a:ext cx="10515600" cy="4351338"/>
          </a:xfrm>
        </p:spPr>
        <p:txBody>
          <a:bodyPr/>
          <a:lstStyle/>
          <a:p>
            <a:r>
              <a:rPr lang="uk-UA" b="1" dirty="0" err="1" smtClean="0"/>
              <a:t>Quantitative</a:t>
            </a:r>
            <a:r>
              <a:rPr lang="uk-UA" b="1" dirty="0" smtClean="0"/>
              <a:t> </a:t>
            </a:r>
            <a:r>
              <a:rPr lang="uk-UA" b="1" dirty="0" err="1" smtClean="0"/>
              <a:t>definition</a:t>
            </a:r>
            <a:r>
              <a:rPr lang="uk-UA" b="1" dirty="0" smtClean="0"/>
              <a:t>.</a:t>
            </a:r>
          </a:p>
          <a:p>
            <a:r>
              <a:rPr lang="uk-UA" dirty="0" err="1" smtClean="0"/>
              <a:t>Acidimetry</a:t>
            </a:r>
            <a:r>
              <a:rPr lang="uk-UA" dirty="0" smtClean="0"/>
              <a:t> </a:t>
            </a:r>
            <a:r>
              <a:rPr lang="uk-UA" dirty="0" err="1" smtClean="0"/>
              <a:t>in</a:t>
            </a:r>
            <a:r>
              <a:rPr lang="uk-UA" dirty="0" smtClean="0"/>
              <a:t> non-</a:t>
            </a:r>
            <a:r>
              <a:rPr lang="uk-UA" dirty="0" err="1" smtClean="0"/>
              <a:t>aqueous</a:t>
            </a:r>
            <a:r>
              <a:rPr lang="uk-UA" dirty="0" smtClean="0"/>
              <a:t> </a:t>
            </a:r>
            <a:r>
              <a:rPr lang="uk-UA" dirty="0" err="1" smtClean="0"/>
              <a:t>medium</a:t>
            </a:r>
            <a:r>
              <a:rPr lang="uk-UA" dirty="0" smtClean="0"/>
              <a:t>, </a:t>
            </a:r>
            <a:r>
              <a:rPr lang="uk-UA" dirty="0" err="1" smtClean="0"/>
              <a:t>direct</a:t>
            </a:r>
            <a:r>
              <a:rPr lang="uk-UA" dirty="0" smtClean="0"/>
              <a:t> </a:t>
            </a:r>
            <a:r>
              <a:rPr lang="uk-UA" dirty="0" err="1" smtClean="0"/>
              <a:t>titration</a:t>
            </a:r>
            <a:r>
              <a:rPr lang="uk-UA" dirty="0" smtClean="0"/>
              <a:t>, </a:t>
            </a:r>
            <a:r>
              <a:rPr lang="uk-UA" dirty="0" err="1" smtClean="0"/>
              <a:t>indicator</a:t>
            </a:r>
            <a:r>
              <a:rPr lang="uk-UA" dirty="0" smtClean="0"/>
              <a:t> - </a:t>
            </a:r>
            <a:r>
              <a:rPr lang="uk-UA" dirty="0" err="1" smtClean="0"/>
              <a:t>crystal</a:t>
            </a:r>
            <a:r>
              <a:rPr lang="uk-UA" dirty="0" smtClean="0"/>
              <a:t> </a:t>
            </a:r>
            <a:r>
              <a:rPr lang="uk-UA" dirty="0" err="1" smtClean="0"/>
              <a:t>violet</a:t>
            </a:r>
            <a:r>
              <a:rPr lang="uk-UA" dirty="0" smtClean="0"/>
              <a:t>, s = 1:</a:t>
            </a:r>
          </a:p>
          <a:p>
            <a:r>
              <a:rPr lang="uk-UA" dirty="0" smtClean="0"/>
              <a:t/>
            </a:r>
            <a:br>
              <a:rPr lang="uk-UA" dirty="0" smtClean="0"/>
            </a:br>
            <a:endParaRPr lang="uk-UA" dirty="0" smtClean="0"/>
          </a:p>
          <a:p>
            <a:r>
              <a:rPr lang="uk-UA" dirty="0" smtClean="0"/>
              <a:t/>
            </a:r>
            <a:br>
              <a:rPr lang="uk-UA" dirty="0" smtClean="0"/>
            </a:br>
            <a:r>
              <a:rPr lang="uk-UA" b="1" dirty="0" err="1" smtClean="0"/>
              <a:t>Storage</a:t>
            </a:r>
            <a:r>
              <a:rPr lang="uk-UA" b="1" dirty="0" smtClean="0"/>
              <a:t>. </a:t>
            </a:r>
            <a:r>
              <a:rPr lang="uk-UA" dirty="0" err="1" smtClean="0"/>
              <a:t>In</a:t>
            </a:r>
            <a:r>
              <a:rPr lang="uk-UA" dirty="0" smtClean="0"/>
              <a:t> a well-</a:t>
            </a:r>
            <a:r>
              <a:rPr lang="uk-UA" dirty="0" err="1" smtClean="0"/>
              <a:t>sealed</a:t>
            </a:r>
            <a:r>
              <a:rPr lang="uk-UA" dirty="0" smtClean="0"/>
              <a:t> </a:t>
            </a:r>
            <a:r>
              <a:rPr lang="uk-UA" dirty="0" err="1" smtClean="0"/>
              <a:t>container</a:t>
            </a:r>
            <a:r>
              <a:rPr lang="uk-UA" dirty="0" smtClean="0"/>
              <a:t>.</a:t>
            </a:r>
          </a:p>
          <a:p>
            <a:r>
              <a:rPr lang="uk-UA" b="1" dirty="0" err="1" smtClean="0"/>
              <a:t>Application</a:t>
            </a:r>
            <a:r>
              <a:rPr lang="uk-UA" b="1" dirty="0" smtClean="0"/>
              <a:t>. </a:t>
            </a:r>
            <a:r>
              <a:rPr lang="uk-UA" dirty="0" smtClean="0"/>
              <a:t>Anti-</a:t>
            </a:r>
            <a:r>
              <a:rPr lang="uk-UA" dirty="0" err="1" smtClean="0"/>
              <a:t>tuberculosis</a:t>
            </a:r>
            <a:r>
              <a:rPr lang="uk-UA" dirty="0" smtClean="0"/>
              <a:t> </a:t>
            </a:r>
            <a:r>
              <a:rPr lang="uk-UA" dirty="0" err="1" smtClean="0"/>
              <a:t>drug</a:t>
            </a:r>
            <a:r>
              <a:rPr lang="uk-UA" dirty="0" smtClean="0"/>
              <a:t>.</a:t>
            </a:r>
          </a:p>
          <a:p>
            <a:endParaRPr lang="uk-UA" dirty="0"/>
          </a:p>
        </p:txBody>
      </p:sp>
      <p:pic>
        <p:nvPicPr>
          <p:cNvPr id="4" name="image254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17966" y="1711642"/>
            <a:ext cx="5192077" cy="1436507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1257" y="205830"/>
            <a:ext cx="11612880" cy="4351338"/>
          </a:xfrm>
        </p:spPr>
        <p:txBody>
          <a:bodyPr/>
          <a:lstStyle/>
          <a:p>
            <a:r>
              <a:rPr lang="uk-UA" b="1" dirty="0" err="1" smtClean="0"/>
              <a:t>Opiniazide</a:t>
            </a:r>
            <a:endParaRPr lang="uk-UA" b="1" dirty="0" smtClean="0"/>
          </a:p>
          <a:p>
            <a:r>
              <a:rPr lang="uk-UA" dirty="0" smtClean="0"/>
              <a:t/>
            </a:r>
            <a:br>
              <a:rPr lang="uk-UA" dirty="0" smtClean="0"/>
            </a:br>
            <a:r>
              <a:rPr lang="uk-UA" sz="2000" b="1" dirty="0" err="1" smtClean="0"/>
              <a:t>Opiniazide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is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soluble</a:t>
            </a:r>
            <a:endParaRPr lang="uk-UA" sz="2000" dirty="0" smtClean="0"/>
          </a:p>
          <a:p>
            <a:r>
              <a:rPr lang="uk-UA" sz="2000" dirty="0" smtClean="0"/>
              <a:t/>
            </a:r>
            <a:br>
              <a:rPr lang="uk-UA" sz="2000" dirty="0" smtClean="0"/>
            </a:br>
            <a:endParaRPr lang="uk-UA" sz="2000" dirty="0" smtClean="0"/>
          </a:p>
          <a:p>
            <a:r>
              <a:rPr lang="uk-UA" sz="2000" b="1" dirty="0" smtClean="0"/>
              <a:t> </a:t>
            </a:r>
            <a:endParaRPr lang="uk-UA" sz="2000" dirty="0" smtClean="0"/>
          </a:p>
          <a:p>
            <a:r>
              <a:rPr lang="uk-UA" sz="2000" b="1" dirty="0" err="1" smtClean="0"/>
              <a:t>Mechanism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of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action</a:t>
            </a:r>
            <a:r>
              <a:rPr lang="uk-UA" sz="2000" b="1" dirty="0" smtClean="0"/>
              <a:t>. </a:t>
            </a:r>
            <a:r>
              <a:rPr lang="uk-UA" sz="2000" dirty="0" err="1" smtClean="0"/>
              <a:t>Associated</a:t>
            </a:r>
            <a:r>
              <a:rPr lang="uk-UA" sz="2000" dirty="0" smtClean="0"/>
              <a:t> </a:t>
            </a:r>
            <a:r>
              <a:rPr lang="uk-UA" sz="2000" dirty="0" err="1" smtClean="0"/>
              <a:t>with</a:t>
            </a:r>
            <a:r>
              <a:rPr lang="uk-UA" sz="2000" dirty="0" smtClean="0"/>
              <a:t> </a:t>
            </a:r>
            <a:r>
              <a:rPr lang="uk-UA" sz="2000" dirty="0" err="1" smtClean="0"/>
              <a:t>inhibition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synthesis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long-</a:t>
            </a:r>
            <a:r>
              <a:rPr lang="uk-UA" sz="2000" dirty="0" err="1" smtClean="0"/>
              <a:t>chain</a:t>
            </a:r>
            <a:r>
              <a:rPr lang="uk-UA" sz="2000" dirty="0" smtClean="0"/>
              <a:t> </a:t>
            </a:r>
            <a:r>
              <a:rPr lang="uk-UA" sz="2000" dirty="0" err="1" smtClean="0"/>
              <a:t>mycolic</a:t>
            </a:r>
            <a:r>
              <a:rPr lang="uk-UA" sz="2000" dirty="0" smtClean="0"/>
              <a:t> </a:t>
            </a:r>
            <a:r>
              <a:rPr lang="uk-UA" sz="2000" dirty="0" err="1" smtClean="0"/>
              <a:t>acids</a:t>
            </a:r>
            <a:r>
              <a:rPr lang="uk-UA" sz="2000" dirty="0" smtClean="0"/>
              <a:t>, </a:t>
            </a:r>
            <a:r>
              <a:rPr lang="uk-UA" sz="2000" dirty="0" err="1" smtClean="0"/>
              <a:t>which</a:t>
            </a:r>
            <a:r>
              <a:rPr lang="uk-UA" sz="2000" dirty="0" smtClean="0"/>
              <a:t> </a:t>
            </a:r>
            <a:r>
              <a:rPr lang="uk-UA" sz="2000" dirty="0" err="1" smtClean="0"/>
              <a:t>are</a:t>
            </a:r>
            <a:r>
              <a:rPr lang="uk-UA" sz="2000" dirty="0" smtClean="0"/>
              <a:t> </a:t>
            </a:r>
            <a:r>
              <a:rPr lang="uk-UA" sz="2000" dirty="0" err="1" smtClean="0"/>
              <a:t>components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cell</a:t>
            </a:r>
            <a:r>
              <a:rPr lang="uk-UA" sz="2000" dirty="0" smtClean="0"/>
              <a:t> </a:t>
            </a:r>
            <a:r>
              <a:rPr lang="uk-UA" sz="2000" dirty="0" err="1" smtClean="0"/>
              <a:t>membrane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mycobacteria</a:t>
            </a:r>
            <a:r>
              <a:rPr lang="uk-UA" sz="2000" dirty="0" smtClean="0"/>
              <a:t>.</a:t>
            </a:r>
          </a:p>
          <a:p>
            <a:r>
              <a:rPr lang="uk-UA" sz="2000" b="1" dirty="0" err="1" smtClean="0"/>
              <a:t>Properties</a:t>
            </a:r>
            <a:r>
              <a:rPr lang="uk-UA" sz="2000" b="1" dirty="0" smtClean="0"/>
              <a:t>. </a:t>
            </a:r>
            <a:r>
              <a:rPr lang="uk-UA" sz="2000" i="1" dirty="0" err="1" smtClean="0"/>
              <a:t>Opiniazide</a:t>
            </a:r>
            <a:r>
              <a:rPr lang="uk-UA" sz="2000" i="1" dirty="0" smtClean="0"/>
              <a:t> </a:t>
            </a:r>
            <a:r>
              <a:rPr lang="uk-UA" sz="2000" dirty="0" smtClean="0"/>
              <a:t>- </a:t>
            </a:r>
            <a:r>
              <a:rPr lang="uk-UA" sz="2000" dirty="0" err="1" smtClean="0"/>
              <a:t>white</a:t>
            </a:r>
            <a:r>
              <a:rPr lang="uk-UA" sz="2000" dirty="0" smtClean="0"/>
              <a:t> </a:t>
            </a:r>
            <a:r>
              <a:rPr lang="uk-UA" sz="2000" dirty="0" err="1" smtClean="0"/>
              <a:t>or</a:t>
            </a:r>
            <a:r>
              <a:rPr lang="uk-UA" sz="2000" dirty="0" smtClean="0"/>
              <a:t> </a:t>
            </a:r>
            <a:r>
              <a:rPr lang="uk-UA" sz="2000" dirty="0" err="1" smtClean="0"/>
              <a:t>with</a:t>
            </a:r>
            <a:r>
              <a:rPr lang="uk-UA" sz="2000" dirty="0" smtClean="0"/>
              <a:t> a </a:t>
            </a:r>
            <a:r>
              <a:rPr lang="uk-UA" sz="2000" dirty="0" err="1" smtClean="0"/>
              <a:t>weak</a:t>
            </a:r>
            <a:r>
              <a:rPr lang="uk-UA" sz="2000" dirty="0" smtClean="0"/>
              <a:t> </a:t>
            </a:r>
            <a:r>
              <a:rPr lang="uk-UA" sz="2000" dirty="0" err="1" smtClean="0"/>
              <a:t>yellowish</a:t>
            </a:r>
            <a:r>
              <a:rPr lang="uk-UA" sz="2000" dirty="0" smtClean="0"/>
              <a:t> </a:t>
            </a:r>
            <a:r>
              <a:rPr lang="uk-UA" sz="2000" dirty="0" err="1" smtClean="0"/>
              <a:t>tint</a:t>
            </a:r>
            <a:r>
              <a:rPr lang="uk-UA" sz="2000" dirty="0" smtClean="0"/>
              <a:t> </a:t>
            </a:r>
            <a:r>
              <a:rPr lang="uk-UA" sz="2000" dirty="0" err="1" smtClean="0"/>
              <a:t>crystalline</a:t>
            </a:r>
            <a:r>
              <a:rPr lang="uk-UA" sz="2000" dirty="0" smtClean="0"/>
              <a:t> </a:t>
            </a:r>
            <a:r>
              <a:rPr lang="uk-UA" sz="2000" dirty="0" err="1" smtClean="0"/>
              <a:t>powder</a:t>
            </a:r>
            <a:r>
              <a:rPr lang="uk-UA" sz="2000" dirty="0" smtClean="0"/>
              <a:t>, </a:t>
            </a:r>
            <a:r>
              <a:rPr lang="uk-UA" sz="2000" dirty="0" err="1" smtClean="0"/>
              <a:t>slightly</a:t>
            </a:r>
            <a:r>
              <a:rPr lang="uk-UA" sz="2000" dirty="0" smtClean="0"/>
              <a:t> </a:t>
            </a:r>
            <a:r>
              <a:rPr lang="uk-UA" sz="2000" dirty="0" err="1" smtClean="0"/>
              <a:t>soluble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water</a:t>
            </a:r>
            <a:r>
              <a:rPr lang="uk-UA" sz="2000" dirty="0" smtClean="0"/>
              <a:t>, </a:t>
            </a:r>
            <a:r>
              <a:rPr lang="uk-UA" sz="2000" dirty="0" err="1" smtClean="0"/>
              <a:t>practically</a:t>
            </a:r>
            <a:r>
              <a:rPr lang="uk-UA" sz="2000" dirty="0" smtClean="0"/>
              <a:t> </a:t>
            </a:r>
            <a:r>
              <a:rPr lang="uk-UA" sz="2000" dirty="0" err="1" smtClean="0"/>
              <a:t>insoluble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ether</a:t>
            </a:r>
            <a:r>
              <a:rPr lang="uk-UA" sz="2000" dirty="0" smtClean="0"/>
              <a:t>, </a:t>
            </a:r>
            <a:r>
              <a:rPr lang="uk-UA" sz="2000" dirty="0" err="1" smtClean="0"/>
              <a:t>easily</a:t>
            </a:r>
            <a:r>
              <a:rPr lang="uk-UA" sz="2000" dirty="0" smtClean="0"/>
              <a:t> </a:t>
            </a:r>
            <a:r>
              <a:rPr lang="uk-UA" sz="2000" dirty="0" err="1" smtClean="0"/>
              <a:t>soluble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mineral</a:t>
            </a:r>
            <a:r>
              <a:rPr lang="uk-UA" sz="2000" dirty="0" smtClean="0"/>
              <a:t> </a:t>
            </a:r>
            <a:r>
              <a:rPr lang="uk-UA" sz="2000" dirty="0" err="1" smtClean="0"/>
              <a:t>acids</a:t>
            </a:r>
            <a:r>
              <a:rPr lang="uk-UA" sz="2000" dirty="0" smtClean="0"/>
              <a:t> </a:t>
            </a:r>
            <a:r>
              <a:rPr lang="uk-UA" sz="2000" dirty="0" err="1" smtClean="0"/>
              <a:t>and</a:t>
            </a:r>
            <a:r>
              <a:rPr lang="uk-UA" sz="2000" dirty="0" smtClean="0"/>
              <a:t> </a:t>
            </a:r>
            <a:r>
              <a:rPr lang="uk-UA" sz="2000" dirty="0" err="1" smtClean="0"/>
              <a:t>alkali</a:t>
            </a:r>
            <a:r>
              <a:rPr lang="uk-UA" sz="2000" dirty="0" smtClean="0"/>
              <a:t> </a:t>
            </a:r>
            <a:r>
              <a:rPr lang="uk-UA" sz="2000" dirty="0" err="1" smtClean="0"/>
              <a:t>solutions</a:t>
            </a:r>
            <a:r>
              <a:rPr lang="uk-UA" sz="2000" dirty="0" smtClean="0"/>
              <a:t>.</a:t>
            </a:r>
          </a:p>
          <a:p>
            <a:r>
              <a:rPr lang="uk-UA" sz="2000" i="1" dirty="0" err="1" smtClean="0"/>
              <a:t>Opiniazide</a:t>
            </a:r>
            <a:r>
              <a:rPr lang="uk-UA" sz="2000" i="1" dirty="0" smtClean="0"/>
              <a:t> </a:t>
            </a:r>
            <a:r>
              <a:rPr lang="uk-UA" sz="2000" i="1" dirty="0" err="1" smtClean="0"/>
              <a:t>is</a:t>
            </a:r>
            <a:r>
              <a:rPr lang="uk-UA" sz="2000" i="1" dirty="0" smtClean="0"/>
              <a:t> </a:t>
            </a:r>
            <a:r>
              <a:rPr lang="uk-UA" sz="2000" i="1" dirty="0" err="1" smtClean="0"/>
              <a:t>soluble</a:t>
            </a:r>
            <a:r>
              <a:rPr lang="uk-UA" sz="2000" i="1" dirty="0" smtClean="0"/>
              <a:t> </a:t>
            </a:r>
            <a:r>
              <a:rPr lang="uk-UA" sz="2000" dirty="0" smtClean="0"/>
              <a:t>- </a:t>
            </a:r>
            <a:r>
              <a:rPr lang="uk-UA" sz="2000" dirty="0" err="1" smtClean="0"/>
              <a:t>white</a:t>
            </a:r>
            <a:r>
              <a:rPr lang="uk-UA" sz="2000" dirty="0" smtClean="0"/>
              <a:t> </a:t>
            </a:r>
            <a:r>
              <a:rPr lang="uk-UA" sz="2000" dirty="0" err="1" smtClean="0"/>
              <a:t>or</a:t>
            </a:r>
            <a:r>
              <a:rPr lang="uk-UA" sz="2000" dirty="0" smtClean="0"/>
              <a:t> </a:t>
            </a:r>
            <a:r>
              <a:rPr lang="uk-UA" sz="2000" dirty="0" err="1" smtClean="0"/>
              <a:t>with</a:t>
            </a:r>
            <a:r>
              <a:rPr lang="uk-UA" sz="2000" dirty="0" smtClean="0"/>
              <a:t> a </a:t>
            </a:r>
            <a:r>
              <a:rPr lang="uk-UA" sz="2000" dirty="0" err="1" smtClean="0"/>
              <a:t>weak</a:t>
            </a:r>
            <a:r>
              <a:rPr lang="uk-UA" sz="2000" dirty="0" smtClean="0"/>
              <a:t> </a:t>
            </a:r>
            <a:r>
              <a:rPr lang="uk-UA" sz="2000" dirty="0" err="1" smtClean="0"/>
              <a:t>yellowish</a:t>
            </a:r>
            <a:r>
              <a:rPr lang="uk-UA" sz="2000" dirty="0" smtClean="0"/>
              <a:t> </a:t>
            </a:r>
            <a:r>
              <a:rPr lang="uk-UA" sz="2000" dirty="0" err="1" smtClean="0"/>
              <a:t>tinge</a:t>
            </a:r>
            <a:r>
              <a:rPr lang="uk-UA" sz="2000" dirty="0" smtClean="0"/>
              <a:t> </a:t>
            </a:r>
            <a:r>
              <a:rPr lang="uk-UA" sz="2000" dirty="0" err="1" smtClean="0"/>
              <a:t>crystalline</a:t>
            </a:r>
            <a:r>
              <a:rPr lang="uk-UA" sz="2000" dirty="0" smtClean="0"/>
              <a:t> </a:t>
            </a:r>
            <a:r>
              <a:rPr lang="uk-UA" sz="2000" dirty="0" err="1" smtClean="0"/>
              <a:t>powder</a:t>
            </a:r>
            <a:r>
              <a:rPr lang="uk-UA" sz="2000" dirty="0" smtClean="0"/>
              <a:t>, </a:t>
            </a:r>
            <a:r>
              <a:rPr lang="uk-UA" sz="2000" dirty="0" err="1" smtClean="0"/>
              <a:t>easily</a:t>
            </a:r>
            <a:r>
              <a:rPr lang="uk-UA" sz="2000" dirty="0" smtClean="0"/>
              <a:t> </a:t>
            </a:r>
            <a:r>
              <a:rPr lang="uk-UA" sz="2000" dirty="0" err="1" smtClean="0"/>
              <a:t>soluble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water</a:t>
            </a:r>
            <a:r>
              <a:rPr lang="uk-UA" sz="2000" dirty="0" smtClean="0"/>
              <a:t>, </a:t>
            </a:r>
            <a:r>
              <a:rPr lang="uk-UA" sz="2000" dirty="0" err="1" smtClean="0"/>
              <a:t>slightly</a:t>
            </a:r>
            <a:r>
              <a:rPr lang="uk-UA" sz="2000" dirty="0" smtClean="0"/>
              <a:t> </a:t>
            </a:r>
            <a:r>
              <a:rPr lang="uk-UA" sz="2000" dirty="0" err="1" smtClean="0"/>
              <a:t>soluble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alcohol</a:t>
            </a:r>
            <a:r>
              <a:rPr lang="uk-UA" sz="2000" dirty="0" smtClean="0"/>
              <a:t>, </a:t>
            </a:r>
            <a:r>
              <a:rPr lang="uk-UA" sz="2000" dirty="0" err="1" smtClean="0"/>
              <a:t>practically</a:t>
            </a:r>
            <a:r>
              <a:rPr lang="uk-UA" sz="2000" dirty="0" smtClean="0"/>
              <a:t> </a:t>
            </a:r>
            <a:r>
              <a:rPr lang="uk-UA" sz="2000" dirty="0" err="1" smtClean="0"/>
              <a:t>insoluble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ether</a:t>
            </a:r>
            <a:r>
              <a:rPr lang="uk-UA" sz="2000" dirty="0" smtClean="0"/>
              <a:t>.</a:t>
            </a:r>
          </a:p>
          <a:p>
            <a:r>
              <a:rPr lang="uk-UA" sz="2000" b="1" dirty="0" err="1" smtClean="0"/>
              <a:t>Identification</a:t>
            </a:r>
            <a:r>
              <a:rPr lang="uk-UA" sz="2000" b="1" dirty="0" smtClean="0"/>
              <a:t>.</a:t>
            </a:r>
          </a:p>
          <a:p>
            <a:pPr lvl="1"/>
            <a:r>
              <a:rPr lang="en-US" sz="2000" dirty="0" smtClean="0"/>
              <a:t>Medicine </a:t>
            </a:r>
            <a:r>
              <a:rPr lang="uk-UA" sz="2000" dirty="0" smtClean="0"/>
              <a:t>+ </a:t>
            </a:r>
            <a:r>
              <a:rPr lang="uk-UA" sz="2000" dirty="0" smtClean="0"/>
              <a:t>2,4-dinitrochlorobenzene, </a:t>
            </a:r>
            <a:r>
              <a:rPr lang="uk-UA" sz="2000" dirty="0" err="1" smtClean="0"/>
              <a:t>heating</a:t>
            </a:r>
            <a:r>
              <a:rPr lang="uk-UA" sz="2000" dirty="0" smtClean="0"/>
              <a:t> + </a:t>
            </a:r>
            <a:r>
              <a:rPr lang="uk-UA" sz="2000" dirty="0" err="1" smtClean="0"/>
              <a:t>NaOH</a:t>
            </a:r>
            <a:r>
              <a:rPr lang="uk-UA" sz="2000" dirty="0" smtClean="0"/>
              <a:t> - brown-</a:t>
            </a:r>
            <a:r>
              <a:rPr lang="uk-UA" sz="2000" dirty="0" err="1" smtClean="0"/>
              <a:t>red</a:t>
            </a:r>
            <a:r>
              <a:rPr lang="uk-UA" sz="2000" dirty="0" smtClean="0"/>
              <a:t>	</a:t>
            </a:r>
            <a:r>
              <a:rPr lang="uk-UA" sz="2000" dirty="0" err="1" smtClean="0"/>
              <a:t>color</a:t>
            </a:r>
            <a:r>
              <a:rPr lang="uk-UA" sz="2000" dirty="0" smtClean="0"/>
              <a:t>.</a:t>
            </a:r>
          </a:p>
          <a:p>
            <a:pPr lvl="1"/>
            <a:r>
              <a:rPr lang="en-US" sz="2000" dirty="0" smtClean="0"/>
              <a:t>Medicine </a:t>
            </a:r>
            <a:r>
              <a:rPr lang="uk-UA" sz="2000" dirty="0" smtClean="0"/>
              <a:t>+ </a:t>
            </a:r>
            <a:r>
              <a:rPr lang="uk-UA" sz="2000" dirty="0" smtClean="0"/>
              <a:t>CuSO4 - </a:t>
            </a:r>
            <a:r>
              <a:rPr lang="uk-UA" sz="2000" dirty="0" err="1" smtClean="0"/>
              <a:t>green</a:t>
            </a:r>
            <a:r>
              <a:rPr lang="uk-UA" sz="2000" dirty="0" smtClean="0"/>
              <a:t> </a:t>
            </a:r>
            <a:r>
              <a:rPr lang="uk-UA" sz="2000" dirty="0" err="1" smtClean="0"/>
              <a:t>precipitate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copper</a:t>
            </a:r>
            <a:r>
              <a:rPr lang="uk-UA" sz="2000" dirty="0" smtClean="0"/>
              <a:t> </a:t>
            </a:r>
            <a:r>
              <a:rPr lang="uk-UA" sz="2000" dirty="0" err="1" smtClean="0"/>
              <a:t>salt</a:t>
            </a:r>
            <a:r>
              <a:rPr lang="uk-UA" sz="2000" dirty="0" smtClean="0"/>
              <a:t>.</a:t>
            </a:r>
          </a:p>
          <a:p>
            <a:pPr lvl="1"/>
            <a:r>
              <a:rPr lang="en-US" sz="2000" dirty="0" smtClean="0"/>
              <a:t>Medicine </a:t>
            </a:r>
            <a:r>
              <a:rPr lang="uk-UA" sz="2000" dirty="0" smtClean="0"/>
              <a:t>+ </a:t>
            </a:r>
            <a:r>
              <a:rPr lang="uk-UA" sz="2000" dirty="0" err="1" smtClean="0"/>
              <a:t>NaOH</a:t>
            </a:r>
            <a:r>
              <a:rPr lang="uk-UA" sz="2000" dirty="0" smtClean="0"/>
              <a:t>, </a:t>
            </a:r>
            <a:r>
              <a:rPr lang="uk-UA" sz="2000" dirty="0" err="1" smtClean="0"/>
              <a:t>heating</a:t>
            </a:r>
            <a:r>
              <a:rPr lang="uk-UA" sz="2000" dirty="0" smtClean="0"/>
              <a:t> -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characteristic</a:t>
            </a:r>
            <a:r>
              <a:rPr lang="uk-UA" sz="2000" dirty="0" smtClean="0"/>
              <a:t> </a:t>
            </a:r>
            <a:r>
              <a:rPr lang="uk-UA" sz="2000" dirty="0" err="1" smtClean="0"/>
              <a:t>smell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diethylamine</a:t>
            </a:r>
            <a:r>
              <a:rPr lang="uk-UA" sz="2000" dirty="0" smtClean="0"/>
              <a:t>.</a:t>
            </a:r>
          </a:p>
          <a:p>
            <a:r>
              <a:rPr lang="uk-UA" sz="2000" b="1" dirty="0" err="1" smtClean="0"/>
              <a:t>Storage</a:t>
            </a:r>
            <a:r>
              <a:rPr lang="uk-UA" sz="2000" b="1" dirty="0" smtClean="0"/>
              <a:t>. </a:t>
            </a:r>
            <a:r>
              <a:rPr lang="uk-UA" sz="2000" dirty="0" err="1" smtClean="0"/>
              <a:t>In</a:t>
            </a:r>
            <a:r>
              <a:rPr lang="uk-UA" sz="2000" dirty="0" smtClean="0"/>
              <a:t> a well-</a:t>
            </a:r>
            <a:r>
              <a:rPr lang="uk-UA" sz="2000" dirty="0" err="1" smtClean="0"/>
              <a:t>sealed</a:t>
            </a:r>
            <a:r>
              <a:rPr lang="uk-UA" sz="2000" dirty="0" smtClean="0"/>
              <a:t> </a:t>
            </a:r>
            <a:r>
              <a:rPr lang="uk-UA" sz="2000" dirty="0" err="1" smtClean="0"/>
              <a:t>container</a:t>
            </a:r>
            <a:r>
              <a:rPr lang="uk-UA" sz="2000" dirty="0" smtClean="0"/>
              <a:t> </a:t>
            </a:r>
            <a:r>
              <a:rPr lang="uk-UA" sz="2000" dirty="0" err="1" smtClean="0"/>
              <a:t>that</a:t>
            </a:r>
            <a:r>
              <a:rPr lang="uk-UA" sz="2000" dirty="0" smtClean="0"/>
              <a:t> </a:t>
            </a:r>
            <a:r>
              <a:rPr lang="uk-UA" sz="2000" dirty="0" err="1" smtClean="0"/>
              <a:t>protects</a:t>
            </a:r>
            <a:r>
              <a:rPr lang="uk-UA" sz="2000" dirty="0" smtClean="0"/>
              <a:t> </a:t>
            </a:r>
            <a:r>
              <a:rPr lang="uk-UA" sz="2000" dirty="0" err="1" smtClean="0"/>
              <a:t>from</a:t>
            </a:r>
            <a:r>
              <a:rPr lang="uk-UA" sz="2000" dirty="0" smtClean="0"/>
              <a:t> </a:t>
            </a:r>
            <a:r>
              <a:rPr lang="uk-UA" sz="2000" dirty="0" err="1" smtClean="0"/>
              <a:t>light</a:t>
            </a:r>
            <a:r>
              <a:rPr lang="uk-UA" sz="2000" dirty="0" smtClean="0"/>
              <a:t>.</a:t>
            </a:r>
          </a:p>
          <a:p>
            <a:r>
              <a:rPr lang="uk-UA" sz="2000" b="1" dirty="0" err="1" smtClean="0"/>
              <a:t>Application</a:t>
            </a:r>
            <a:r>
              <a:rPr lang="uk-UA" sz="2000" b="1" dirty="0" smtClean="0"/>
              <a:t>. </a:t>
            </a:r>
            <a:r>
              <a:rPr lang="en-US" sz="2000" dirty="0" smtClean="0"/>
              <a:t>UT</a:t>
            </a:r>
            <a:r>
              <a:rPr lang="uk-UA" sz="2000" dirty="0" smtClean="0"/>
              <a:t> </a:t>
            </a:r>
            <a:r>
              <a:rPr lang="uk-UA" sz="2000" dirty="0" err="1" smtClean="0"/>
              <a:t>drugs</a:t>
            </a:r>
            <a:r>
              <a:rPr lang="uk-UA" sz="2000" dirty="0" smtClean="0"/>
              <a:t>.</a:t>
            </a:r>
            <a:endParaRPr lang="uk-UA" dirty="0" smtClean="0"/>
          </a:p>
          <a:p>
            <a:endParaRPr lang="uk-UA" dirty="0"/>
          </a:p>
        </p:txBody>
      </p:sp>
      <p:pic>
        <p:nvPicPr>
          <p:cNvPr id="4" name="image255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60297" y="209686"/>
            <a:ext cx="2266950" cy="847725"/>
          </a:xfrm>
          <a:prstGeom prst="rect">
            <a:avLst/>
          </a:prstGeom>
        </p:spPr>
      </p:pic>
      <p:pic>
        <p:nvPicPr>
          <p:cNvPr id="5" name="image256.pn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194958" y="1326832"/>
            <a:ext cx="2667000" cy="109537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25138" y="362585"/>
            <a:ext cx="10515600" cy="4351338"/>
          </a:xfrm>
        </p:spPr>
        <p:txBody>
          <a:bodyPr/>
          <a:lstStyle/>
          <a:p>
            <a:r>
              <a:rPr lang="uk-UA" b="1" dirty="0" err="1" smtClean="0"/>
              <a:t>Pyrazine</a:t>
            </a:r>
            <a:r>
              <a:rPr lang="uk-UA" b="1" dirty="0" smtClean="0"/>
              <a:t> </a:t>
            </a:r>
            <a:r>
              <a:rPr lang="uk-UA" b="1" dirty="0" err="1" smtClean="0"/>
              <a:t>derivatives</a:t>
            </a:r>
            <a:r>
              <a:rPr lang="uk-UA" b="1" dirty="0" smtClean="0"/>
              <a:t> </a:t>
            </a:r>
            <a:r>
              <a:rPr lang="uk-UA" b="1" dirty="0" err="1" smtClean="0"/>
              <a:t>Pyrazinamide</a:t>
            </a:r>
            <a:endParaRPr lang="uk-UA" b="1" dirty="0" smtClean="0"/>
          </a:p>
          <a:p>
            <a:pPr>
              <a:buNone/>
            </a:pPr>
            <a:r>
              <a:rPr lang="uk-UA" dirty="0" smtClean="0"/>
              <a:t/>
            </a:r>
            <a:br>
              <a:rPr lang="uk-UA" dirty="0" smtClean="0"/>
            </a:br>
            <a:endParaRPr lang="uk-UA" dirty="0" smtClean="0"/>
          </a:p>
          <a:p>
            <a:r>
              <a:rPr lang="uk-UA" b="1" dirty="0" err="1" smtClean="0"/>
              <a:t>Mechanism</a:t>
            </a:r>
            <a:r>
              <a:rPr lang="uk-UA" b="1" dirty="0" smtClean="0"/>
              <a:t> </a:t>
            </a:r>
            <a:r>
              <a:rPr lang="uk-UA" b="1" dirty="0" err="1" smtClean="0"/>
              <a:t>of</a:t>
            </a:r>
            <a:r>
              <a:rPr lang="uk-UA" b="1" dirty="0" smtClean="0"/>
              <a:t> </a:t>
            </a:r>
            <a:r>
              <a:rPr lang="uk-UA" b="1" dirty="0" err="1" smtClean="0"/>
              <a:t>action</a:t>
            </a:r>
            <a:r>
              <a:rPr lang="uk-UA" b="1" dirty="0" smtClean="0"/>
              <a:t>. </a:t>
            </a:r>
            <a:r>
              <a:rPr lang="uk-UA" dirty="0" err="1" smtClean="0"/>
              <a:t>Not</a:t>
            </a:r>
            <a:r>
              <a:rPr lang="uk-UA" dirty="0" smtClean="0"/>
              <a:t> </a:t>
            </a:r>
            <a:r>
              <a:rPr lang="uk-UA" dirty="0" err="1" smtClean="0"/>
              <a:t>precisely</a:t>
            </a:r>
            <a:r>
              <a:rPr lang="uk-UA" dirty="0" smtClean="0"/>
              <a:t> </a:t>
            </a:r>
            <a:r>
              <a:rPr lang="uk-UA" dirty="0" err="1" smtClean="0"/>
              <a:t>established</a:t>
            </a:r>
            <a:r>
              <a:rPr lang="uk-UA" dirty="0" smtClean="0"/>
              <a:t>, </a:t>
            </a:r>
            <a:r>
              <a:rPr lang="uk-UA" dirty="0" err="1" smtClean="0"/>
              <a:t>it</a:t>
            </a:r>
            <a:r>
              <a:rPr lang="uk-UA" dirty="0" smtClean="0"/>
              <a:t> </a:t>
            </a:r>
            <a:r>
              <a:rPr lang="uk-UA" dirty="0" err="1" smtClean="0"/>
              <a:t>is</a:t>
            </a:r>
            <a:r>
              <a:rPr lang="uk-UA" dirty="0" smtClean="0"/>
              <a:t> </a:t>
            </a:r>
            <a:r>
              <a:rPr lang="uk-UA" dirty="0" err="1" smtClean="0"/>
              <a:t>believed</a:t>
            </a:r>
            <a:r>
              <a:rPr lang="uk-UA" dirty="0" smtClean="0"/>
              <a:t> </a:t>
            </a:r>
            <a:r>
              <a:rPr lang="uk-UA" dirty="0" err="1" smtClean="0"/>
              <a:t>that</a:t>
            </a:r>
            <a:r>
              <a:rPr lang="uk-UA" dirty="0" smtClean="0"/>
              <a:t> </a:t>
            </a:r>
            <a:r>
              <a:rPr lang="uk-UA" dirty="0" err="1" smtClean="0"/>
              <a:t>the</a:t>
            </a:r>
            <a:r>
              <a:rPr lang="uk-UA" dirty="0" smtClean="0"/>
              <a:t> </a:t>
            </a:r>
            <a:r>
              <a:rPr lang="uk-UA" dirty="0" err="1" smtClean="0"/>
              <a:t>mechanism</a:t>
            </a:r>
            <a:r>
              <a:rPr lang="uk-UA" dirty="0" smtClean="0"/>
              <a:t> </a:t>
            </a:r>
            <a:r>
              <a:rPr lang="uk-UA" dirty="0" err="1" smtClean="0"/>
              <a:t>is</a:t>
            </a:r>
            <a:r>
              <a:rPr lang="uk-UA" dirty="0" smtClean="0"/>
              <a:t> </a:t>
            </a:r>
            <a:r>
              <a:rPr lang="uk-UA" dirty="0" err="1" smtClean="0"/>
              <a:t>similar</a:t>
            </a:r>
            <a:r>
              <a:rPr lang="uk-UA" dirty="0" smtClean="0"/>
              <a:t> </a:t>
            </a:r>
            <a:r>
              <a:rPr lang="uk-UA" dirty="0" err="1" smtClean="0"/>
              <a:t>to</a:t>
            </a:r>
            <a:r>
              <a:rPr lang="uk-UA" dirty="0" smtClean="0"/>
              <a:t> </a:t>
            </a:r>
            <a:r>
              <a:rPr lang="uk-UA" dirty="0" err="1" smtClean="0"/>
              <a:t>that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</a:t>
            </a:r>
            <a:r>
              <a:rPr lang="uk-UA" dirty="0" err="1" smtClean="0"/>
              <a:t>isoniazid</a:t>
            </a:r>
            <a:r>
              <a:rPr lang="uk-UA" dirty="0" smtClean="0"/>
              <a:t> </a:t>
            </a:r>
            <a:r>
              <a:rPr lang="uk-UA" dirty="0" err="1" smtClean="0"/>
              <a:t>and</a:t>
            </a:r>
            <a:r>
              <a:rPr lang="uk-UA" dirty="0" smtClean="0"/>
              <a:t> </a:t>
            </a:r>
            <a:r>
              <a:rPr lang="uk-UA" dirty="0" err="1" smtClean="0"/>
              <a:t>is</a:t>
            </a:r>
            <a:r>
              <a:rPr lang="uk-UA" dirty="0" smtClean="0"/>
              <a:t> </a:t>
            </a:r>
            <a:r>
              <a:rPr lang="uk-UA" dirty="0" err="1" smtClean="0"/>
              <a:t>associated</a:t>
            </a:r>
            <a:r>
              <a:rPr lang="uk-UA" dirty="0" smtClean="0"/>
              <a:t> </a:t>
            </a:r>
            <a:r>
              <a:rPr lang="uk-UA" dirty="0" err="1" smtClean="0"/>
              <a:t>with</a:t>
            </a:r>
            <a:r>
              <a:rPr lang="uk-UA" dirty="0" smtClean="0"/>
              <a:t> </a:t>
            </a:r>
            <a:r>
              <a:rPr lang="uk-UA" dirty="0" err="1" smtClean="0"/>
              <a:t>impaired</a:t>
            </a:r>
            <a:r>
              <a:rPr lang="uk-UA" dirty="0" smtClean="0"/>
              <a:t> </a:t>
            </a:r>
            <a:r>
              <a:rPr lang="uk-UA" dirty="0" err="1" smtClean="0"/>
              <a:t>metabolism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</a:t>
            </a:r>
            <a:r>
              <a:rPr lang="uk-UA" dirty="0" err="1" smtClean="0"/>
              <a:t>mycolic</a:t>
            </a:r>
            <a:r>
              <a:rPr lang="uk-UA" dirty="0" smtClean="0"/>
              <a:t> </a:t>
            </a:r>
            <a:r>
              <a:rPr lang="uk-UA" dirty="0" err="1" smtClean="0"/>
              <a:t>and</a:t>
            </a:r>
            <a:r>
              <a:rPr lang="uk-UA" dirty="0" smtClean="0"/>
              <a:t> </a:t>
            </a:r>
            <a:r>
              <a:rPr lang="uk-UA" dirty="0" err="1" smtClean="0"/>
              <a:t>nucleic</a:t>
            </a:r>
            <a:r>
              <a:rPr lang="uk-UA" dirty="0" smtClean="0"/>
              <a:t> </a:t>
            </a:r>
            <a:r>
              <a:rPr lang="uk-UA" dirty="0" err="1" smtClean="0"/>
              <a:t>acids</a:t>
            </a:r>
            <a:r>
              <a:rPr lang="uk-UA" dirty="0" smtClean="0"/>
              <a:t> </a:t>
            </a:r>
            <a:r>
              <a:rPr lang="uk-UA" dirty="0" err="1" smtClean="0"/>
              <a:t>in</a:t>
            </a:r>
            <a:r>
              <a:rPr lang="uk-UA" dirty="0" smtClean="0"/>
              <a:t> </a:t>
            </a:r>
            <a:r>
              <a:rPr lang="uk-UA" dirty="0" err="1" smtClean="0"/>
              <a:t>mycobacteria</a:t>
            </a:r>
            <a:r>
              <a:rPr lang="uk-UA" dirty="0" smtClean="0"/>
              <a:t>.</a:t>
            </a:r>
          </a:p>
          <a:p>
            <a:r>
              <a:rPr lang="uk-UA" b="1" dirty="0" err="1" smtClean="0"/>
              <a:t>Synthesis</a:t>
            </a:r>
            <a:r>
              <a:rPr lang="uk-UA" b="1" dirty="0" smtClean="0"/>
              <a:t>.</a:t>
            </a:r>
          </a:p>
          <a:p>
            <a:endParaRPr lang="uk-UA" dirty="0"/>
          </a:p>
        </p:txBody>
      </p:sp>
      <p:pic>
        <p:nvPicPr>
          <p:cNvPr id="4" name="image257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61538" y="335415"/>
            <a:ext cx="1238250" cy="962025"/>
          </a:xfrm>
          <a:prstGeom prst="rect">
            <a:avLst/>
          </a:prstGeom>
        </p:spPr>
      </p:pic>
      <p:pic>
        <p:nvPicPr>
          <p:cNvPr id="5" name="image258.pn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180806" y="4020502"/>
            <a:ext cx="5334000" cy="174307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85948" y="231957"/>
            <a:ext cx="10515600" cy="4351338"/>
          </a:xfrm>
        </p:spPr>
        <p:txBody>
          <a:bodyPr/>
          <a:lstStyle/>
          <a:p>
            <a:r>
              <a:rPr lang="uk-UA" b="1" dirty="0" err="1" smtClean="0"/>
              <a:t>Properties</a:t>
            </a:r>
            <a:r>
              <a:rPr lang="uk-UA" b="1" dirty="0" smtClean="0"/>
              <a:t>. </a:t>
            </a:r>
            <a:r>
              <a:rPr lang="uk-UA" dirty="0" err="1" smtClean="0"/>
              <a:t>White</a:t>
            </a:r>
            <a:r>
              <a:rPr lang="uk-UA" dirty="0" smtClean="0"/>
              <a:t> </a:t>
            </a:r>
            <a:r>
              <a:rPr lang="uk-UA" dirty="0" err="1" smtClean="0"/>
              <a:t>crystalline</a:t>
            </a:r>
            <a:r>
              <a:rPr lang="uk-UA" dirty="0" smtClean="0"/>
              <a:t> </a:t>
            </a:r>
            <a:r>
              <a:rPr lang="uk-UA" dirty="0" err="1" smtClean="0"/>
              <a:t>powder</a:t>
            </a:r>
            <a:r>
              <a:rPr lang="uk-UA" dirty="0" smtClean="0"/>
              <a:t>, </a:t>
            </a:r>
            <a:r>
              <a:rPr lang="uk-UA" dirty="0" err="1" smtClean="0"/>
              <a:t>odorless</a:t>
            </a:r>
            <a:r>
              <a:rPr lang="uk-UA" dirty="0" smtClean="0"/>
              <a:t>, </a:t>
            </a:r>
            <a:r>
              <a:rPr lang="uk-UA" dirty="0" err="1" smtClean="0"/>
              <a:t>moderately</a:t>
            </a:r>
            <a:r>
              <a:rPr lang="uk-UA" dirty="0" smtClean="0"/>
              <a:t> </a:t>
            </a:r>
            <a:r>
              <a:rPr lang="uk-UA" dirty="0" err="1" smtClean="0"/>
              <a:t>soluble</a:t>
            </a:r>
            <a:r>
              <a:rPr lang="uk-UA" dirty="0" smtClean="0"/>
              <a:t> </a:t>
            </a:r>
            <a:r>
              <a:rPr lang="uk-UA" dirty="0" err="1" smtClean="0"/>
              <a:t>in</a:t>
            </a:r>
            <a:r>
              <a:rPr lang="uk-UA" dirty="0" smtClean="0"/>
              <a:t> </a:t>
            </a:r>
            <a:r>
              <a:rPr lang="uk-UA" dirty="0" err="1" smtClean="0"/>
              <a:t>water</a:t>
            </a:r>
            <a:r>
              <a:rPr lang="uk-UA" dirty="0" smtClean="0"/>
              <a:t> </a:t>
            </a:r>
            <a:r>
              <a:rPr lang="uk-UA" dirty="0" err="1" smtClean="0"/>
              <a:t>and</a:t>
            </a:r>
            <a:r>
              <a:rPr lang="uk-UA" dirty="0" smtClean="0"/>
              <a:t> </a:t>
            </a:r>
            <a:r>
              <a:rPr lang="uk-UA" dirty="0" err="1" smtClean="0"/>
              <a:t>chloroform</a:t>
            </a:r>
            <a:r>
              <a:rPr lang="uk-UA" dirty="0" smtClean="0"/>
              <a:t>, </a:t>
            </a:r>
            <a:r>
              <a:rPr lang="uk-UA" dirty="0" err="1" smtClean="0"/>
              <a:t>slightly</a:t>
            </a:r>
            <a:r>
              <a:rPr lang="uk-UA" dirty="0" smtClean="0"/>
              <a:t> </a:t>
            </a:r>
            <a:r>
              <a:rPr lang="uk-UA" dirty="0" err="1" smtClean="0"/>
              <a:t>soluble</a:t>
            </a:r>
            <a:r>
              <a:rPr lang="uk-UA" dirty="0" smtClean="0"/>
              <a:t> </a:t>
            </a:r>
            <a:r>
              <a:rPr lang="uk-UA" dirty="0" err="1" smtClean="0"/>
              <a:t>in</a:t>
            </a:r>
            <a:r>
              <a:rPr lang="uk-UA" dirty="0" smtClean="0"/>
              <a:t> </a:t>
            </a:r>
            <a:r>
              <a:rPr lang="uk-UA" dirty="0" err="1" smtClean="0"/>
              <a:t>alcohol</a:t>
            </a:r>
            <a:r>
              <a:rPr lang="uk-UA" dirty="0" smtClean="0"/>
              <a:t>, </a:t>
            </a:r>
            <a:r>
              <a:rPr lang="uk-UA" dirty="0" err="1" smtClean="0"/>
              <a:t>very</a:t>
            </a:r>
            <a:r>
              <a:rPr lang="uk-UA" dirty="0" smtClean="0"/>
              <a:t> </a:t>
            </a:r>
            <a:r>
              <a:rPr lang="uk-UA" dirty="0" err="1" smtClean="0"/>
              <a:t>slightly</a:t>
            </a:r>
            <a:r>
              <a:rPr lang="uk-UA" dirty="0" smtClean="0"/>
              <a:t> </a:t>
            </a:r>
            <a:r>
              <a:rPr lang="uk-UA" dirty="0" err="1" smtClean="0"/>
              <a:t>soluble</a:t>
            </a:r>
            <a:r>
              <a:rPr lang="uk-UA" dirty="0" smtClean="0"/>
              <a:t> </a:t>
            </a:r>
            <a:r>
              <a:rPr lang="uk-UA" dirty="0" err="1" smtClean="0"/>
              <a:t>in</a:t>
            </a:r>
            <a:r>
              <a:rPr lang="uk-UA" dirty="0" smtClean="0"/>
              <a:t> </a:t>
            </a:r>
            <a:r>
              <a:rPr lang="uk-UA" dirty="0" err="1" smtClean="0"/>
              <a:t>ether</a:t>
            </a:r>
            <a:r>
              <a:rPr lang="uk-UA" dirty="0" smtClean="0"/>
              <a:t>.</a:t>
            </a:r>
          </a:p>
          <a:p>
            <a:r>
              <a:rPr lang="uk-UA" b="1" dirty="0" err="1" smtClean="0"/>
              <a:t>Identification</a:t>
            </a:r>
            <a:r>
              <a:rPr lang="uk-UA" b="1" dirty="0" smtClean="0"/>
              <a:t>.</a:t>
            </a:r>
          </a:p>
          <a:p>
            <a:pPr lvl="0"/>
            <a:r>
              <a:rPr lang="uk-UA" dirty="0" smtClean="0"/>
              <a:t>T. </a:t>
            </a:r>
            <a:r>
              <a:rPr lang="uk-UA" dirty="0" err="1" smtClean="0"/>
              <a:t>pl</a:t>
            </a:r>
            <a:r>
              <a:rPr lang="uk-UA" dirty="0" smtClean="0"/>
              <a:t>. IR, UV </a:t>
            </a:r>
            <a:r>
              <a:rPr lang="uk-UA" dirty="0" err="1" smtClean="0"/>
              <a:t>spectrum</a:t>
            </a:r>
            <a:r>
              <a:rPr lang="uk-UA" dirty="0" smtClean="0"/>
              <a:t>.</a:t>
            </a:r>
          </a:p>
          <a:p>
            <a:pPr lvl="0"/>
            <a:r>
              <a:rPr lang="en-US" dirty="0" smtClean="0"/>
              <a:t>Medicine </a:t>
            </a:r>
            <a:r>
              <a:rPr lang="uk-UA" dirty="0" smtClean="0"/>
              <a:t>+ </a:t>
            </a:r>
            <a:r>
              <a:rPr lang="uk-UA" dirty="0" smtClean="0"/>
              <a:t>FeSO4 - orange-red </a:t>
            </a:r>
            <a:r>
              <a:rPr lang="uk-UA" dirty="0" err="1" smtClean="0"/>
              <a:t>color</a:t>
            </a:r>
            <a:r>
              <a:rPr lang="uk-UA" dirty="0" smtClean="0"/>
              <a:t>, + </a:t>
            </a:r>
            <a:r>
              <a:rPr lang="uk-UA" dirty="0" err="1" smtClean="0"/>
              <a:t>NaOH</a:t>
            </a:r>
            <a:r>
              <a:rPr lang="uk-UA" dirty="0" smtClean="0"/>
              <a:t> - </a:t>
            </a:r>
            <a:r>
              <a:rPr lang="uk-UA" dirty="0" err="1" smtClean="0"/>
              <a:t>blue</a:t>
            </a:r>
            <a:r>
              <a:rPr lang="uk-UA" dirty="0" smtClean="0"/>
              <a:t>.</a:t>
            </a:r>
          </a:p>
          <a:p>
            <a:pPr lvl="0"/>
            <a:r>
              <a:rPr lang="en-US" dirty="0" smtClean="0"/>
              <a:t>Medicine</a:t>
            </a:r>
            <a:r>
              <a:rPr lang="uk-UA" dirty="0" smtClean="0"/>
              <a:t> </a:t>
            </a:r>
            <a:r>
              <a:rPr lang="uk-UA" dirty="0" smtClean="0"/>
              <a:t>+ </a:t>
            </a:r>
            <a:r>
              <a:rPr lang="uk-UA" dirty="0" err="1" smtClean="0"/>
              <a:t>NaOH</a:t>
            </a:r>
            <a:r>
              <a:rPr lang="uk-UA" dirty="0" smtClean="0"/>
              <a:t>, </a:t>
            </a:r>
            <a:r>
              <a:rPr lang="uk-UA" dirty="0" err="1" smtClean="0"/>
              <a:t>heating</a:t>
            </a:r>
            <a:r>
              <a:rPr lang="uk-UA" dirty="0" smtClean="0"/>
              <a:t> - </a:t>
            </a:r>
            <a:r>
              <a:rPr lang="uk-UA" dirty="0" err="1" smtClean="0"/>
              <a:t>the</a:t>
            </a:r>
            <a:r>
              <a:rPr lang="uk-UA" dirty="0" smtClean="0"/>
              <a:t> </a:t>
            </a:r>
            <a:r>
              <a:rPr lang="uk-UA" dirty="0" err="1" smtClean="0"/>
              <a:t>smell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</a:t>
            </a:r>
            <a:r>
              <a:rPr lang="uk-UA" dirty="0" err="1" smtClean="0"/>
              <a:t>ammonia</a:t>
            </a:r>
            <a:r>
              <a:rPr lang="uk-UA" dirty="0" smtClean="0"/>
              <a:t>.</a:t>
            </a:r>
          </a:p>
          <a:p>
            <a:r>
              <a:rPr lang="uk-UA" b="1" dirty="0" err="1" smtClean="0"/>
              <a:t>Quantitative</a:t>
            </a:r>
            <a:r>
              <a:rPr lang="uk-UA" b="1" dirty="0" smtClean="0"/>
              <a:t> </a:t>
            </a:r>
            <a:r>
              <a:rPr lang="uk-UA" b="1" dirty="0" err="1" smtClean="0"/>
              <a:t>definition</a:t>
            </a:r>
            <a:r>
              <a:rPr lang="uk-UA" b="1" dirty="0" smtClean="0"/>
              <a:t>.</a:t>
            </a:r>
          </a:p>
          <a:p>
            <a:r>
              <a:rPr lang="uk-UA" dirty="0" smtClean="0"/>
              <a:t>Non-</a:t>
            </a:r>
            <a:r>
              <a:rPr lang="uk-UA" dirty="0" err="1" smtClean="0"/>
              <a:t>aqueous</a:t>
            </a:r>
            <a:r>
              <a:rPr lang="uk-UA" dirty="0" smtClean="0"/>
              <a:t> </a:t>
            </a:r>
            <a:r>
              <a:rPr lang="uk-UA" dirty="0" err="1" smtClean="0"/>
              <a:t>titration</a:t>
            </a:r>
            <a:r>
              <a:rPr lang="uk-UA" dirty="0" smtClean="0"/>
              <a:t> </a:t>
            </a:r>
            <a:r>
              <a:rPr lang="uk-UA" dirty="0" err="1" smtClean="0"/>
              <a:t>in</a:t>
            </a:r>
            <a:r>
              <a:rPr lang="uk-UA" dirty="0" smtClean="0"/>
              <a:t> a </a:t>
            </a:r>
            <a:r>
              <a:rPr lang="uk-UA" dirty="0" err="1" smtClean="0"/>
              <a:t>mixture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</a:t>
            </a:r>
            <a:r>
              <a:rPr lang="uk-UA" dirty="0" err="1" smtClean="0"/>
              <a:t>chloroform</a:t>
            </a:r>
            <a:r>
              <a:rPr lang="uk-UA" dirty="0" smtClean="0"/>
              <a:t> </a:t>
            </a:r>
            <a:r>
              <a:rPr lang="uk-UA" dirty="0" err="1" smtClean="0"/>
              <a:t>and</a:t>
            </a:r>
            <a:r>
              <a:rPr lang="uk-UA" dirty="0" smtClean="0"/>
              <a:t> </a:t>
            </a:r>
            <a:r>
              <a:rPr lang="uk-UA" dirty="0" err="1" smtClean="0"/>
              <a:t>acetic</a:t>
            </a:r>
            <a:r>
              <a:rPr lang="uk-UA" dirty="0" smtClean="0"/>
              <a:t> </a:t>
            </a:r>
            <a:r>
              <a:rPr lang="uk-UA" dirty="0" err="1" smtClean="0"/>
              <a:t>anhydride</a:t>
            </a:r>
            <a:r>
              <a:rPr lang="uk-UA" dirty="0" smtClean="0"/>
              <a:t>, </a:t>
            </a:r>
            <a:r>
              <a:rPr lang="uk-UA" dirty="0" err="1" smtClean="0"/>
              <a:t>indicator</a:t>
            </a:r>
            <a:r>
              <a:rPr lang="uk-UA" dirty="0" smtClean="0"/>
              <a:t> - </a:t>
            </a:r>
            <a:r>
              <a:rPr lang="uk-UA" dirty="0" err="1" smtClean="0"/>
              <a:t>Sudan</a:t>
            </a:r>
            <a:r>
              <a:rPr lang="uk-UA" dirty="0" smtClean="0"/>
              <a:t> </a:t>
            </a:r>
            <a:r>
              <a:rPr lang="uk-UA" dirty="0" err="1" smtClean="0"/>
              <a:t>red</a:t>
            </a:r>
            <a:r>
              <a:rPr lang="uk-UA" dirty="0" smtClean="0"/>
              <a:t>.</a:t>
            </a:r>
          </a:p>
          <a:p>
            <a:r>
              <a:rPr lang="uk-UA" b="1" dirty="0" err="1" smtClean="0"/>
              <a:t>Storage</a:t>
            </a:r>
            <a:r>
              <a:rPr lang="uk-UA" b="1" dirty="0" smtClean="0"/>
              <a:t>. </a:t>
            </a:r>
            <a:r>
              <a:rPr lang="uk-UA" dirty="0" err="1" smtClean="0"/>
              <a:t>In</a:t>
            </a:r>
            <a:r>
              <a:rPr lang="uk-UA" dirty="0" smtClean="0"/>
              <a:t> a well-</a:t>
            </a:r>
            <a:r>
              <a:rPr lang="uk-UA" dirty="0" err="1" smtClean="0"/>
              <a:t>sealed</a:t>
            </a:r>
            <a:r>
              <a:rPr lang="uk-UA" dirty="0" smtClean="0"/>
              <a:t> </a:t>
            </a:r>
            <a:r>
              <a:rPr lang="uk-UA" dirty="0" err="1" smtClean="0"/>
              <a:t>container</a:t>
            </a:r>
            <a:r>
              <a:rPr lang="uk-UA" dirty="0" smtClean="0"/>
              <a:t>.</a:t>
            </a:r>
          </a:p>
          <a:p>
            <a:r>
              <a:rPr lang="uk-UA" b="1" dirty="0" err="1" smtClean="0"/>
              <a:t>Application</a:t>
            </a:r>
            <a:r>
              <a:rPr lang="uk-UA" b="1" dirty="0" smtClean="0"/>
              <a:t>. </a:t>
            </a:r>
            <a:r>
              <a:rPr lang="uk-UA" dirty="0" smtClean="0"/>
              <a:t>Anti-</a:t>
            </a:r>
            <a:r>
              <a:rPr lang="uk-UA" dirty="0" err="1" smtClean="0"/>
              <a:t>tuberculosis</a:t>
            </a:r>
            <a:r>
              <a:rPr lang="uk-UA" dirty="0" smtClean="0"/>
              <a:t> </a:t>
            </a:r>
            <a:r>
              <a:rPr lang="uk-UA" dirty="0" err="1" smtClean="0"/>
              <a:t>drug</a:t>
            </a:r>
            <a:r>
              <a:rPr lang="uk-UA" dirty="0" smtClean="0"/>
              <a:t>.</a:t>
            </a:r>
            <a:endParaRPr lang="uk-UA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0446" y="245019"/>
            <a:ext cx="11236234" cy="4351338"/>
          </a:xfrm>
        </p:spPr>
        <p:txBody>
          <a:bodyPr/>
          <a:lstStyle/>
          <a:p>
            <a:r>
              <a:rPr lang="uk-UA" sz="2000" b="1" dirty="0" err="1" smtClean="0"/>
              <a:t>Derivatives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of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aliphatic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amines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Ethanbutol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hydrochloride</a:t>
            </a:r>
            <a:endParaRPr lang="en-US" sz="2000" b="1" dirty="0" smtClean="0"/>
          </a:p>
          <a:p>
            <a:endParaRPr lang="en-US" sz="2000" b="1" dirty="0" smtClean="0"/>
          </a:p>
          <a:p>
            <a:endParaRPr lang="uk-UA" sz="2000" b="1" dirty="0" smtClean="0"/>
          </a:p>
          <a:p>
            <a:r>
              <a:rPr lang="uk-UA" sz="2000" b="1" dirty="0" smtClean="0"/>
              <a:t> </a:t>
            </a:r>
            <a:r>
              <a:rPr lang="uk-UA" sz="2000" b="1" dirty="0" err="1" smtClean="0"/>
              <a:t>Mechanism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of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action</a:t>
            </a:r>
            <a:r>
              <a:rPr lang="uk-UA" sz="2000" b="1" dirty="0" smtClean="0"/>
              <a:t>. </a:t>
            </a:r>
            <a:r>
              <a:rPr lang="uk-UA" sz="2000" dirty="0" err="1" smtClean="0"/>
              <a:t>Associated</a:t>
            </a:r>
            <a:r>
              <a:rPr lang="uk-UA" sz="2000" dirty="0" smtClean="0"/>
              <a:t> </a:t>
            </a:r>
            <a:r>
              <a:rPr lang="uk-UA" sz="2000" dirty="0" err="1" smtClean="0"/>
              <a:t>with</a:t>
            </a:r>
            <a:r>
              <a:rPr lang="uk-UA" sz="2000" dirty="0" smtClean="0"/>
              <a:t> </a:t>
            </a:r>
            <a:r>
              <a:rPr lang="uk-UA" sz="2000" dirty="0" err="1" smtClean="0"/>
              <a:t>inhibition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RNA </a:t>
            </a:r>
            <a:r>
              <a:rPr lang="uk-UA" sz="2000" dirty="0" err="1" smtClean="0"/>
              <a:t>and</a:t>
            </a:r>
            <a:r>
              <a:rPr lang="uk-UA" sz="2000" dirty="0" smtClean="0"/>
              <a:t> </a:t>
            </a:r>
            <a:r>
              <a:rPr lang="uk-UA" sz="2000" dirty="0" err="1" smtClean="0"/>
              <a:t>protein</a:t>
            </a:r>
            <a:r>
              <a:rPr lang="uk-UA" sz="2000" dirty="0" smtClean="0"/>
              <a:t> </a:t>
            </a:r>
            <a:r>
              <a:rPr lang="uk-UA" sz="2000" dirty="0" err="1" smtClean="0"/>
              <a:t>synthesis</a:t>
            </a:r>
            <a:r>
              <a:rPr lang="uk-UA" sz="2000" dirty="0" smtClean="0"/>
              <a:t>,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ability</a:t>
            </a:r>
            <a:r>
              <a:rPr lang="uk-UA" sz="2000" dirty="0" smtClean="0"/>
              <a:t> </a:t>
            </a:r>
            <a:r>
              <a:rPr lang="uk-UA" sz="2000" dirty="0" err="1" smtClean="0"/>
              <a:t>to</a:t>
            </a:r>
            <a:r>
              <a:rPr lang="uk-UA" sz="2000" dirty="0" smtClean="0"/>
              <a:t> </a:t>
            </a:r>
            <a:r>
              <a:rPr lang="uk-UA" sz="2000" dirty="0" err="1" smtClean="0"/>
              <a:t>interact</a:t>
            </a:r>
            <a:r>
              <a:rPr lang="uk-UA" sz="2000" dirty="0" smtClean="0"/>
              <a:t> </a:t>
            </a:r>
            <a:r>
              <a:rPr lang="uk-UA" sz="2000" dirty="0" err="1" smtClean="0"/>
              <a:t>with</a:t>
            </a:r>
            <a:r>
              <a:rPr lang="uk-UA" sz="2000" dirty="0" smtClean="0"/>
              <a:t> </a:t>
            </a:r>
            <a:r>
              <a:rPr lang="uk-UA" sz="2000" dirty="0" err="1" smtClean="0"/>
              <a:t>ions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divalent</a:t>
            </a:r>
            <a:r>
              <a:rPr lang="uk-UA" sz="2000" dirty="0" smtClean="0"/>
              <a:t> </a:t>
            </a:r>
            <a:r>
              <a:rPr lang="uk-UA" sz="2000" dirty="0" err="1" smtClean="0"/>
              <a:t>biometals</a:t>
            </a:r>
            <a:r>
              <a:rPr lang="uk-UA" sz="2000" dirty="0" smtClean="0"/>
              <a:t> (</a:t>
            </a:r>
            <a:r>
              <a:rPr lang="uk-UA" sz="2000" dirty="0" err="1" smtClean="0"/>
              <a:t>copper</a:t>
            </a:r>
            <a:r>
              <a:rPr lang="uk-UA" sz="2000" dirty="0" smtClean="0"/>
              <a:t>, </a:t>
            </a:r>
            <a:r>
              <a:rPr lang="uk-UA" sz="2000" dirty="0" err="1" smtClean="0"/>
              <a:t>magnesium</a:t>
            </a:r>
            <a:r>
              <a:rPr lang="uk-UA" sz="2000" dirty="0" smtClean="0"/>
              <a:t>), </a:t>
            </a:r>
            <a:r>
              <a:rPr lang="uk-UA" sz="2000" dirty="0" err="1" smtClean="0"/>
              <a:t>disruption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structure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ribosomes</a:t>
            </a:r>
            <a:r>
              <a:rPr lang="uk-UA" sz="2000" dirty="0" smtClean="0"/>
              <a:t> </a:t>
            </a:r>
            <a:r>
              <a:rPr lang="uk-UA" sz="2000" dirty="0" err="1" smtClean="0"/>
              <a:t>and</a:t>
            </a:r>
            <a:r>
              <a:rPr lang="uk-UA" sz="2000" dirty="0" smtClean="0"/>
              <a:t> </a:t>
            </a:r>
            <a:r>
              <a:rPr lang="uk-UA" sz="2000" dirty="0" err="1" smtClean="0"/>
              <a:t>inhibition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intensity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lipid</a:t>
            </a:r>
            <a:r>
              <a:rPr lang="uk-UA" sz="2000" dirty="0" smtClean="0"/>
              <a:t> </a:t>
            </a:r>
            <a:r>
              <a:rPr lang="uk-UA" sz="2000" dirty="0" err="1" smtClean="0"/>
              <a:t>metabolism</a:t>
            </a:r>
            <a:r>
              <a:rPr lang="uk-UA" sz="2000" dirty="0" smtClean="0"/>
              <a:t>.</a:t>
            </a:r>
          </a:p>
          <a:p>
            <a:r>
              <a:rPr lang="uk-UA" sz="2000" b="1" dirty="0" err="1" smtClean="0"/>
              <a:t>Properties</a:t>
            </a:r>
            <a:r>
              <a:rPr lang="uk-UA" sz="2000" b="1" dirty="0" smtClean="0"/>
              <a:t>. </a:t>
            </a:r>
            <a:r>
              <a:rPr lang="uk-UA" sz="2000" dirty="0" err="1" smtClean="0"/>
              <a:t>White</a:t>
            </a:r>
            <a:r>
              <a:rPr lang="uk-UA" sz="2000" dirty="0" smtClean="0"/>
              <a:t> </a:t>
            </a:r>
            <a:r>
              <a:rPr lang="uk-UA" sz="2000" dirty="0" err="1" smtClean="0"/>
              <a:t>crystalline</a:t>
            </a:r>
            <a:r>
              <a:rPr lang="uk-UA" sz="2000" dirty="0" smtClean="0"/>
              <a:t> </a:t>
            </a:r>
            <a:r>
              <a:rPr lang="uk-UA" sz="2000" dirty="0" err="1" smtClean="0"/>
              <a:t>powder</a:t>
            </a:r>
            <a:r>
              <a:rPr lang="uk-UA" sz="2000" dirty="0" smtClean="0"/>
              <a:t>, </a:t>
            </a:r>
            <a:r>
              <a:rPr lang="uk-UA" sz="2000" dirty="0" err="1" smtClean="0"/>
              <a:t>easily</a:t>
            </a:r>
            <a:r>
              <a:rPr lang="uk-UA" sz="2000" dirty="0" smtClean="0"/>
              <a:t> </a:t>
            </a:r>
            <a:r>
              <a:rPr lang="uk-UA" sz="2000" dirty="0" err="1" smtClean="0"/>
              <a:t>soluble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water</a:t>
            </a:r>
            <a:r>
              <a:rPr lang="uk-UA" sz="2000" dirty="0" smtClean="0"/>
              <a:t>, </a:t>
            </a:r>
            <a:r>
              <a:rPr lang="uk-UA" sz="2000" dirty="0" err="1" smtClean="0"/>
              <a:t>soluble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alcohol</a:t>
            </a:r>
            <a:r>
              <a:rPr lang="uk-UA" sz="2000" dirty="0" smtClean="0"/>
              <a:t>, </a:t>
            </a:r>
            <a:r>
              <a:rPr lang="uk-UA" sz="2000" dirty="0" err="1" smtClean="0"/>
              <a:t>very</a:t>
            </a:r>
            <a:r>
              <a:rPr lang="uk-UA" sz="2000" dirty="0" smtClean="0"/>
              <a:t> </a:t>
            </a:r>
            <a:r>
              <a:rPr lang="uk-UA" sz="2000" dirty="0" err="1" smtClean="0"/>
              <a:t>insoluble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ether</a:t>
            </a:r>
            <a:r>
              <a:rPr lang="uk-UA" sz="2000" dirty="0" smtClean="0"/>
              <a:t>.</a:t>
            </a:r>
          </a:p>
          <a:p>
            <a:r>
              <a:rPr lang="uk-UA" sz="2000" b="1" dirty="0" smtClean="0"/>
              <a:t> </a:t>
            </a:r>
            <a:endParaRPr lang="uk-UA" sz="2000" dirty="0" smtClean="0"/>
          </a:p>
          <a:p>
            <a:r>
              <a:rPr lang="uk-UA" sz="2000" b="1" dirty="0" err="1" smtClean="0"/>
              <a:t>Identification</a:t>
            </a:r>
            <a:r>
              <a:rPr lang="uk-UA" sz="2000" b="1" dirty="0" smtClean="0"/>
              <a:t>.</a:t>
            </a:r>
          </a:p>
          <a:p>
            <a:pPr lvl="0"/>
            <a:r>
              <a:rPr lang="uk-UA" sz="2000" dirty="0" smtClean="0"/>
              <a:t>IR </a:t>
            </a:r>
            <a:r>
              <a:rPr lang="uk-UA" sz="2000" dirty="0" err="1" smtClean="0"/>
              <a:t>spectrum</a:t>
            </a:r>
            <a:r>
              <a:rPr lang="uk-UA" sz="2000" dirty="0" smtClean="0"/>
              <a:t>.</a:t>
            </a:r>
          </a:p>
          <a:p>
            <a:pPr lvl="0"/>
            <a:r>
              <a:rPr lang="uk-UA" sz="2000" dirty="0" err="1" smtClean="0"/>
              <a:t>Reaction</a:t>
            </a:r>
            <a:r>
              <a:rPr lang="uk-UA" sz="2000" dirty="0" smtClean="0"/>
              <a:t> </a:t>
            </a:r>
            <a:r>
              <a:rPr lang="uk-UA" sz="2000" dirty="0" err="1" smtClean="0"/>
              <a:t>with</a:t>
            </a:r>
            <a:r>
              <a:rPr lang="uk-UA" sz="2000" dirty="0" smtClean="0"/>
              <a:t> CuSO4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presence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NaOH</a:t>
            </a:r>
            <a:r>
              <a:rPr lang="uk-UA" sz="2000" dirty="0" smtClean="0"/>
              <a:t> - </a:t>
            </a:r>
            <a:r>
              <a:rPr lang="uk-UA" sz="2000" dirty="0" err="1" smtClean="0"/>
              <a:t>blue</a:t>
            </a:r>
            <a:r>
              <a:rPr lang="uk-UA" sz="2000" dirty="0" smtClean="0"/>
              <a:t> </a:t>
            </a:r>
            <a:r>
              <a:rPr lang="uk-UA" sz="2000" dirty="0" err="1" smtClean="0"/>
              <a:t>color</a:t>
            </a:r>
            <a:r>
              <a:rPr lang="uk-UA" sz="2000" dirty="0" smtClean="0"/>
              <a:t>.</a:t>
            </a:r>
          </a:p>
          <a:p>
            <a:pPr lvl="0"/>
            <a:r>
              <a:rPr lang="uk-UA" sz="2000" dirty="0" err="1" smtClean="0"/>
              <a:t>Reaction</a:t>
            </a:r>
            <a:r>
              <a:rPr lang="uk-UA" sz="2000" dirty="0" smtClean="0"/>
              <a:t> </a:t>
            </a:r>
            <a:r>
              <a:rPr lang="uk-UA" sz="2000" dirty="0" err="1" smtClean="0"/>
              <a:t>to</a:t>
            </a:r>
            <a:r>
              <a:rPr lang="uk-UA" sz="2000" dirty="0" smtClean="0"/>
              <a:t> </a:t>
            </a:r>
            <a:r>
              <a:rPr lang="uk-UA" sz="2000" dirty="0" err="1" smtClean="0"/>
              <a:t>chlorides</a:t>
            </a:r>
            <a:r>
              <a:rPr lang="uk-UA" sz="2000" dirty="0" smtClean="0"/>
              <a:t>.</a:t>
            </a:r>
          </a:p>
          <a:p>
            <a:r>
              <a:rPr lang="uk-UA" sz="2000" b="1" dirty="0" err="1" smtClean="0"/>
              <a:t>Quantitative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definition</a:t>
            </a:r>
            <a:r>
              <a:rPr lang="uk-UA" sz="2000" b="1" dirty="0" smtClean="0"/>
              <a:t>.</a:t>
            </a:r>
          </a:p>
          <a:p>
            <a:r>
              <a:rPr lang="uk-UA" sz="2000" dirty="0" err="1" smtClean="0"/>
              <a:t>Spectrophotometry</a:t>
            </a:r>
            <a:r>
              <a:rPr lang="uk-UA" sz="2000" dirty="0" smtClean="0"/>
              <a:t>.</a:t>
            </a:r>
          </a:p>
          <a:p>
            <a:r>
              <a:rPr lang="uk-UA" sz="2000" b="1" dirty="0" err="1" smtClean="0"/>
              <a:t>Storage</a:t>
            </a:r>
            <a:r>
              <a:rPr lang="uk-UA" sz="2000" b="1" dirty="0" smtClean="0"/>
              <a:t>. </a:t>
            </a:r>
            <a:r>
              <a:rPr lang="uk-UA" sz="2000" dirty="0" err="1" smtClean="0"/>
              <a:t>In</a:t>
            </a:r>
            <a:r>
              <a:rPr lang="uk-UA" sz="2000" dirty="0" smtClean="0"/>
              <a:t> a well-</a:t>
            </a:r>
            <a:r>
              <a:rPr lang="uk-UA" sz="2000" dirty="0" err="1" smtClean="0"/>
              <a:t>sealed</a:t>
            </a:r>
            <a:r>
              <a:rPr lang="uk-UA" sz="2000" dirty="0" smtClean="0"/>
              <a:t> </a:t>
            </a:r>
            <a:r>
              <a:rPr lang="uk-UA" sz="2000" dirty="0" err="1" smtClean="0"/>
              <a:t>container</a:t>
            </a:r>
            <a:r>
              <a:rPr lang="uk-UA" sz="2000" dirty="0" smtClean="0"/>
              <a:t>.</a:t>
            </a:r>
          </a:p>
          <a:p>
            <a:r>
              <a:rPr lang="uk-UA" sz="2000" b="1" dirty="0" err="1" smtClean="0"/>
              <a:t>Application</a:t>
            </a:r>
            <a:r>
              <a:rPr lang="uk-UA" sz="2000" b="1" dirty="0" smtClean="0"/>
              <a:t>. </a:t>
            </a:r>
            <a:r>
              <a:rPr lang="uk-UA" sz="2000" dirty="0" smtClean="0"/>
              <a:t>Anti-</a:t>
            </a:r>
            <a:r>
              <a:rPr lang="uk-UA" sz="2000" dirty="0" err="1" smtClean="0"/>
              <a:t>tuberculosis</a:t>
            </a:r>
            <a:r>
              <a:rPr lang="uk-UA" sz="2000" dirty="0" smtClean="0"/>
              <a:t> </a:t>
            </a:r>
            <a:r>
              <a:rPr lang="uk-UA" sz="2000" dirty="0" err="1" smtClean="0"/>
              <a:t>drug</a:t>
            </a:r>
            <a:r>
              <a:rPr lang="uk-UA" sz="2000" dirty="0" smtClean="0"/>
              <a:t>.</a:t>
            </a:r>
          </a:p>
          <a:p>
            <a:endParaRPr lang="uk-UA" dirty="0"/>
          </a:p>
        </p:txBody>
      </p:sp>
      <p:pic>
        <p:nvPicPr>
          <p:cNvPr id="4" name="image259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00665" y="221252"/>
            <a:ext cx="2886075" cy="108585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39633" y="222069"/>
            <a:ext cx="11599817" cy="5954894"/>
          </a:xfrm>
        </p:spPr>
        <p:txBody>
          <a:bodyPr/>
          <a:lstStyle/>
          <a:p>
            <a:r>
              <a:rPr lang="uk-UA" sz="2000" b="1" dirty="0" err="1" smtClean="0"/>
              <a:t>Derivatives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of</a:t>
            </a:r>
            <a:r>
              <a:rPr lang="uk-UA" sz="2000" b="1" dirty="0" smtClean="0"/>
              <a:t> p-</a:t>
            </a:r>
            <a:r>
              <a:rPr lang="uk-UA" sz="2000" b="1" dirty="0" err="1" smtClean="0"/>
              <a:t>aminosalicylic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acid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Sodium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paraaminosalicylate</a:t>
            </a:r>
            <a:endParaRPr lang="uk-UA" sz="2000" b="1" dirty="0" smtClean="0"/>
          </a:p>
          <a:p>
            <a:r>
              <a:rPr lang="uk-UA" sz="2000" dirty="0" smtClean="0"/>
              <a:t/>
            </a:r>
            <a:br>
              <a:rPr lang="uk-UA" sz="2000" dirty="0" smtClean="0"/>
            </a:br>
            <a:r>
              <a:rPr lang="uk-UA" sz="2000" b="1" dirty="0" smtClean="0"/>
              <a:t> </a:t>
            </a:r>
            <a:endParaRPr lang="uk-UA" sz="2000" dirty="0" smtClean="0"/>
          </a:p>
          <a:p>
            <a:r>
              <a:rPr lang="uk-UA" sz="2000" b="1" dirty="0" smtClean="0"/>
              <a:t> </a:t>
            </a:r>
            <a:endParaRPr lang="uk-UA" sz="2000" dirty="0" smtClean="0"/>
          </a:p>
          <a:p>
            <a:r>
              <a:rPr lang="uk-UA" sz="2000" b="1" dirty="0" err="1" smtClean="0"/>
              <a:t>Mechanism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of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action</a:t>
            </a:r>
            <a:r>
              <a:rPr lang="uk-UA" sz="2000" b="1" dirty="0" smtClean="0"/>
              <a:t>. </a:t>
            </a:r>
            <a:r>
              <a:rPr lang="uk-UA" sz="2000" dirty="0" err="1" smtClean="0"/>
              <a:t>Associated</a:t>
            </a:r>
            <a:r>
              <a:rPr lang="uk-UA" sz="2000" dirty="0" smtClean="0"/>
              <a:t> </a:t>
            </a:r>
            <a:r>
              <a:rPr lang="uk-UA" sz="2000" dirty="0" err="1" smtClean="0"/>
              <a:t>with</a:t>
            </a:r>
            <a:r>
              <a:rPr lang="uk-UA" sz="2000" dirty="0" smtClean="0"/>
              <a:t> </a:t>
            </a:r>
            <a:r>
              <a:rPr lang="uk-UA" sz="2000" dirty="0" err="1" smtClean="0"/>
              <a:t>inhibition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folic</a:t>
            </a:r>
            <a:r>
              <a:rPr lang="uk-UA" sz="2000" dirty="0" smtClean="0"/>
              <a:t> </a:t>
            </a:r>
            <a:r>
              <a:rPr lang="uk-UA" sz="2000" dirty="0" err="1" smtClean="0"/>
              <a:t>acid</a:t>
            </a:r>
            <a:r>
              <a:rPr lang="uk-UA" sz="2000" dirty="0" smtClean="0"/>
              <a:t> </a:t>
            </a:r>
            <a:r>
              <a:rPr lang="uk-UA" sz="2000" dirty="0" err="1" smtClean="0"/>
              <a:t>synthesis</a:t>
            </a:r>
            <a:r>
              <a:rPr lang="uk-UA" sz="2000" dirty="0" smtClean="0"/>
              <a:t> </a:t>
            </a:r>
            <a:r>
              <a:rPr lang="uk-UA" sz="2000" dirty="0" err="1" smtClean="0"/>
              <a:t>and</a:t>
            </a:r>
            <a:r>
              <a:rPr lang="uk-UA" sz="2000" dirty="0" smtClean="0"/>
              <a:t> </a:t>
            </a:r>
            <a:r>
              <a:rPr lang="uk-UA" sz="2000" dirty="0" err="1" smtClean="0"/>
              <a:t>inhibition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formation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mycobacterin</a:t>
            </a:r>
            <a:r>
              <a:rPr lang="uk-UA" sz="2000" dirty="0" smtClean="0"/>
              <a:t>, a </a:t>
            </a:r>
            <a:r>
              <a:rPr lang="uk-UA" sz="2000" dirty="0" err="1" smtClean="0"/>
              <a:t>component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mycobacterial</a:t>
            </a:r>
            <a:r>
              <a:rPr lang="uk-UA" sz="2000" dirty="0" smtClean="0"/>
              <a:t> </a:t>
            </a:r>
            <a:r>
              <a:rPr lang="uk-UA" sz="2000" dirty="0" err="1" smtClean="0"/>
              <a:t>wall</a:t>
            </a:r>
            <a:r>
              <a:rPr lang="uk-UA" sz="2000" dirty="0" smtClean="0"/>
              <a:t>.</a:t>
            </a:r>
          </a:p>
          <a:p>
            <a:r>
              <a:rPr lang="uk-UA" sz="2000" b="1" dirty="0" err="1" smtClean="0"/>
              <a:t>Synthesis</a:t>
            </a:r>
            <a:r>
              <a:rPr lang="uk-UA" sz="2000" b="1" dirty="0" smtClean="0"/>
              <a:t>.</a:t>
            </a:r>
          </a:p>
          <a:p>
            <a:r>
              <a:rPr lang="uk-UA" sz="2000" b="1" dirty="0" smtClean="0"/>
              <a:t> </a:t>
            </a:r>
            <a:endParaRPr lang="uk-UA" sz="2000" dirty="0" smtClean="0"/>
          </a:p>
          <a:p>
            <a:endParaRPr lang="en-US" sz="2000" b="1" dirty="0" smtClean="0"/>
          </a:p>
          <a:p>
            <a:endParaRPr lang="en-US" sz="2000" b="1" dirty="0" smtClean="0"/>
          </a:p>
          <a:p>
            <a:endParaRPr lang="en-US" sz="2000" b="1" dirty="0" smtClean="0"/>
          </a:p>
          <a:p>
            <a:endParaRPr lang="en-US" sz="2000" b="1" dirty="0" smtClean="0"/>
          </a:p>
          <a:p>
            <a:r>
              <a:rPr lang="uk-UA" sz="2000" b="1" dirty="0" err="1" smtClean="0"/>
              <a:t>Properties</a:t>
            </a:r>
            <a:r>
              <a:rPr lang="uk-UA" sz="2000" b="1" dirty="0" smtClean="0"/>
              <a:t>. </a:t>
            </a:r>
            <a:r>
              <a:rPr lang="uk-UA" sz="2000" dirty="0" err="1" smtClean="0"/>
              <a:t>White</a:t>
            </a:r>
            <a:r>
              <a:rPr lang="uk-UA" sz="2000" dirty="0" smtClean="0"/>
              <a:t>, </a:t>
            </a:r>
            <a:r>
              <a:rPr lang="uk-UA" sz="2000" dirty="0" err="1" smtClean="0"/>
              <a:t>sometimes</a:t>
            </a:r>
            <a:r>
              <a:rPr lang="uk-UA" sz="2000" dirty="0" smtClean="0"/>
              <a:t> </a:t>
            </a:r>
            <a:r>
              <a:rPr lang="uk-UA" sz="2000" dirty="0" err="1" smtClean="0"/>
              <a:t>with</a:t>
            </a:r>
            <a:r>
              <a:rPr lang="uk-UA" sz="2000" dirty="0" smtClean="0"/>
              <a:t> a </a:t>
            </a:r>
            <a:r>
              <a:rPr lang="uk-UA" sz="2000" dirty="0" err="1" smtClean="0"/>
              <a:t>slightly</a:t>
            </a:r>
            <a:r>
              <a:rPr lang="uk-UA" sz="2000" dirty="0" smtClean="0"/>
              <a:t> </a:t>
            </a:r>
            <a:r>
              <a:rPr lang="uk-UA" sz="2000" dirty="0" err="1" smtClean="0"/>
              <a:t>yellowish</a:t>
            </a:r>
            <a:r>
              <a:rPr lang="uk-UA" sz="2000" dirty="0" smtClean="0"/>
              <a:t> </a:t>
            </a:r>
            <a:r>
              <a:rPr lang="uk-UA" sz="2000" dirty="0" err="1" smtClean="0"/>
              <a:t>or</a:t>
            </a:r>
            <a:r>
              <a:rPr lang="uk-UA" sz="2000" dirty="0" smtClean="0"/>
              <a:t> </a:t>
            </a:r>
            <a:r>
              <a:rPr lang="uk-UA" sz="2000" dirty="0" err="1" smtClean="0"/>
              <a:t>pink</a:t>
            </a:r>
            <a:r>
              <a:rPr lang="uk-UA" sz="2000" dirty="0" smtClean="0"/>
              <a:t> </a:t>
            </a:r>
            <a:r>
              <a:rPr lang="uk-UA" sz="2000" dirty="0" err="1" smtClean="0"/>
              <a:t>tinge</a:t>
            </a:r>
            <a:r>
              <a:rPr lang="uk-UA" sz="2000" dirty="0" smtClean="0"/>
              <a:t> fine-</a:t>
            </a:r>
            <a:r>
              <a:rPr lang="uk-UA" sz="2000" dirty="0" err="1" smtClean="0"/>
              <a:t>grained</a:t>
            </a:r>
            <a:r>
              <a:rPr lang="uk-UA" sz="2000" dirty="0" smtClean="0"/>
              <a:t> </a:t>
            </a:r>
            <a:r>
              <a:rPr lang="uk-UA" sz="2000" dirty="0" err="1" smtClean="0"/>
              <a:t>powder</a:t>
            </a:r>
            <a:r>
              <a:rPr lang="uk-UA" sz="2000" dirty="0" smtClean="0"/>
              <a:t>, </a:t>
            </a:r>
            <a:r>
              <a:rPr lang="uk-UA" sz="2000" dirty="0" err="1" smtClean="0"/>
              <a:t>easily</a:t>
            </a:r>
            <a:r>
              <a:rPr lang="uk-UA" sz="2000" dirty="0" smtClean="0"/>
              <a:t> </a:t>
            </a:r>
            <a:r>
              <a:rPr lang="uk-UA" sz="2000" dirty="0" err="1" smtClean="0"/>
              <a:t>soluble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water</a:t>
            </a:r>
            <a:r>
              <a:rPr lang="uk-UA" sz="2000" dirty="0" smtClean="0"/>
              <a:t>, </a:t>
            </a:r>
            <a:r>
              <a:rPr lang="uk-UA" sz="2000" dirty="0" err="1" smtClean="0"/>
              <a:t>sparingly</a:t>
            </a:r>
            <a:r>
              <a:rPr lang="uk-UA" sz="2000" dirty="0" smtClean="0"/>
              <a:t> </a:t>
            </a:r>
            <a:r>
              <a:rPr lang="uk-UA" sz="2000" dirty="0" err="1" smtClean="0"/>
              <a:t>soluble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alcohol</a:t>
            </a:r>
            <a:r>
              <a:rPr lang="uk-UA" sz="2000" dirty="0" smtClean="0"/>
              <a:t>. </a:t>
            </a:r>
            <a:r>
              <a:rPr lang="uk-UA" sz="2000" dirty="0" err="1" smtClean="0"/>
              <a:t>Aqueous</a:t>
            </a:r>
            <a:r>
              <a:rPr lang="uk-UA" sz="2000" dirty="0" smtClean="0"/>
              <a:t> </a:t>
            </a:r>
            <a:r>
              <a:rPr lang="uk-UA" sz="2000" dirty="0" err="1" smtClean="0"/>
              <a:t>solutions</a:t>
            </a:r>
            <a:r>
              <a:rPr lang="uk-UA" sz="2000" dirty="0" smtClean="0"/>
              <a:t> </a:t>
            </a:r>
            <a:r>
              <a:rPr lang="uk-UA" sz="2000" dirty="0" err="1" smtClean="0"/>
              <a:t>darken</a:t>
            </a:r>
            <a:r>
              <a:rPr lang="uk-UA" sz="2000" dirty="0" smtClean="0"/>
              <a:t> </a:t>
            </a:r>
            <a:r>
              <a:rPr lang="uk-UA" sz="2000" dirty="0" err="1" smtClean="0"/>
              <a:t>when</a:t>
            </a:r>
            <a:r>
              <a:rPr lang="uk-UA" sz="2000" dirty="0" smtClean="0"/>
              <a:t> </a:t>
            </a:r>
            <a:r>
              <a:rPr lang="uk-UA" sz="2000" dirty="0" err="1" smtClean="0"/>
              <a:t>standing</a:t>
            </a:r>
            <a:r>
              <a:rPr lang="uk-UA" sz="2000" dirty="0" smtClean="0"/>
              <a:t>. Na-PASK </a:t>
            </a:r>
            <a:r>
              <a:rPr lang="uk-UA" sz="2000" dirty="0" err="1" smtClean="0"/>
              <a:t>decomposes</a:t>
            </a:r>
            <a:r>
              <a:rPr lang="uk-UA" sz="2000" dirty="0" smtClean="0"/>
              <a:t> </a:t>
            </a:r>
            <a:r>
              <a:rPr lang="uk-UA" sz="2000" dirty="0" err="1" smtClean="0"/>
              <a:t>at</a:t>
            </a:r>
            <a:r>
              <a:rPr lang="uk-UA" sz="2000" dirty="0" smtClean="0"/>
              <a:t> 80 ° C, </a:t>
            </a:r>
            <a:r>
              <a:rPr lang="uk-UA" sz="2000" dirty="0" err="1" smtClean="0"/>
              <a:t>so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solution</a:t>
            </a:r>
            <a:r>
              <a:rPr lang="uk-UA" sz="2000" dirty="0" smtClean="0"/>
              <a:t> </a:t>
            </a:r>
            <a:r>
              <a:rPr lang="uk-UA" sz="2000" dirty="0" err="1" smtClean="0"/>
              <a:t>cannot</a:t>
            </a:r>
            <a:r>
              <a:rPr lang="uk-UA" sz="2000" dirty="0" smtClean="0"/>
              <a:t> </a:t>
            </a:r>
            <a:r>
              <a:rPr lang="uk-UA" sz="2000" dirty="0" err="1" smtClean="0"/>
              <a:t>be</a:t>
            </a:r>
            <a:r>
              <a:rPr lang="uk-UA" sz="2000" dirty="0" smtClean="0"/>
              <a:t> </a:t>
            </a:r>
            <a:r>
              <a:rPr lang="uk-UA" sz="2000" dirty="0" err="1" smtClean="0"/>
              <a:t>sterilized</a:t>
            </a:r>
            <a:r>
              <a:rPr lang="uk-UA" sz="2000" dirty="0" smtClean="0"/>
              <a:t> </a:t>
            </a:r>
            <a:r>
              <a:rPr lang="uk-UA" sz="2000" dirty="0" err="1" smtClean="0"/>
              <a:t>by</a:t>
            </a:r>
            <a:r>
              <a:rPr lang="uk-UA" sz="2000" dirty="0" smtClean="0"/>
              <a:t> </a:t>
            </a:r>
            <a:r>
              <a:rPr lang="uk-UA" sz="2000" dirty="0" err="1" smtClean="0"/>
              <a:t>heating</a:t>
            </a:r>
            <a:r>
              <a:rPr lang="uk-UA" sz="2000" dirty="0" smtClean="0"/>
              <a:t>.</a:t>
            </a:r>
          </a:p>
          <a:p>
            <a:endParaRPr lang="uk-UA" dirty="0"/>
          </a:p>
        </p:txBody>
      </p:sp>
      <p:pic>
        <p:nvPicPr>
          <p:cNvPr id="4" name="image260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84063" y="612852"/>
            <a:ext cx="1937381" cy="720661"/>
          </a:xfrm>
          <a:prstGeom prst="rect">
            <a:avLst/>
          </a:prstGeom>
        </p:spPr>
      </p:pic>
      <p:pic>
        <p:nvPicPr>
          <p:cNvPr id="5" name="image261.pn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97530" y="2506354"/>
            <a:ext cx="4701444" cy="2106549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21080" y="349523"/>
            <a:ext cx="10515600" cy="4351338"/>
          </a:xfrm>
        </p:spPr>
        <p:txBody>
          <a:bodyPr/>
          <a:lstStyle/>
          <a:p>
            <a:r>
              <a:rPr lang="uk-UA" b="1" dirty="0" err="1" smtClean="0"/>
              <a:t>Identification</a:t>
            </a:r>
            <a:r>
              <a:rPr lang="uk-UA" b="1" dirty="0" smtClean="0"/>
              <a:t>.</a:t>
            </a:r>
          </a:p>
          <a:p>
            <a:pPr lvl="1"/>
            <a:r>
              <a:rPr lang="uk-UA" dirty="0" err="1" smtClean="0"/>
              <a:t>Reaction</a:t>
            </a:r>
            <a:r>
              <a:rPr lang="uk-UA" dirty="0" smtClean="0"/>
              <a:t> </a:t>
            </a:r>
            <a:r>
              <a:rPr lang="uk-UA" dirty="0" err="1" smtClean="0"/>
              <a:t>to</a:t>
            </a:r>
            <a:r>
              <a:rPr lang="uk-UA" dirty="0" smtClean="0"/>
              <a:t> </a:t>
            </a:r>
            <a:r>
              <a:rPr lang="uk-UA" dirty="0" err="1" smtClean="0"/>
              <a:t>the</a:t>
            </a:r>
            <a:r>
              <a:rPr lang="uk-UA" dirty="0" smtClean="0"/>
              <a:t> </a:t>
            </a:r>
            <a:r>
              <a:rPr lang="uk-UA" dirty="0" err="1" smtClean="0"/>
              <a:t>primary</a:t>
            </a:r>
            <a:r>
              <a:rPr lang="uk-UA" dirty="0" smtClean="0"/>
              <a:t> </a:t>
            </a:r>
            <a:r>
              <a:rPr lang="uk-UA" dirty="0" err="1" smtClean="0"/>
              <a:t>aromatic</a:t>
            </a:r>
            <a:r>
              <a:rPr lang="uk-UA" dirty="0" smtClean="0"/>
              <a:t> </a:t>
            </a:r>
            <a:r>
              <a:rPr lang="uk-UA" dirty="0" err="1" smtClean="0"/>
              <a:t>amino</a:t>
            </a:r>
            <a:r>
              <a:rPr lang="uk-UA" dirty="0" smtClean="0"/>
              <a:t> </a:t>
            </a:r>
            <a:r>
              <a:rPr lang="uk-UA" dirty="0" err="1" smtClean="0"/>
              <a:t>group</a:t>
            </a:r>
            <a:r>
              <a:rPr lang="uk-UA" dirty="0" smtClean="0"/>
              <a:t>:</a:t>
            </a:r>
            <a:endParaRPr lang="uk-UA" sz="2000" dirty="0" smtClean="0"/>
          </a:p>
          <a:p>
            <a:r>
              <a:rPr lang="uk-UA" dirty="0" smtClean="0"/>
              <a:t/>
            </a:r>
            <a:br>
              <a:rPr lang="uk-UA" dirty="0" smtClean="0"/>
            </a:br>
            <a:endParaRPr lang="uk-UA" dirty="0" smtClean="0"/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r>
              <a:rPr lang="uk-UA" dirty="0" err="1" smtClean="0"/>
              <a:t>Reaction</a:t>
            </a:r>
            <a:r>
              <a:rPr lang="uk-UA" dirty="0" smtClean="0"/>
              <a:t> </a:t>
            </a:r>
            <a:r>
              <a:rPr lang="uk-UA" dirty="0" err="1" smtClean="0"/>
              <a:t>with</a:t>
            </a:r>
            <a:r>
              <a:rPr lang="uk-UA" dirty="0" smtClean="0"/>
              <a:t> FeCl</a:t>
            </a:r>
            <a:r>
              <a:rPr lang="uk-UA" sz="1200" dirty="0" smtClean="0"/>
              <a:t>3 </a:t>
            </a:r>
            <a:r>
              <a:rPr lang="uk-UA" dirty="0" smtClean="0"/>
              <a:t>- purple-red </a:t>
            </a:r>
            <a:r>
              <a:rPr lang="uk-UA" dirty="0" err="1" smtClean="0"/>
              <a:t>color</a:t>
            </a:r>
            <a:r>
              <a:rPr lang="uk-UA" dirty="0" smtClean="0"/>
              <a:t>:</a:t>
            </a:r>
            <a:endParaRPr lang="uk-UA" sz="2000" dirty="0" smtClean="0"/>
          </a:p>
          <a:p>
            <a:r>
              <a:rPr lang="uk-UA" dirty="0" smtClean="0"/>
              <a:t/>
            </a:r>
            <a:br>
              <a:rPr lang="uk-UA" dirty="0" smtClean="0"/>
            </a:br>
            <a:endParaRPr lang="uk-UA" dirty="0" smtClean="0"/>
          </a:p>
          <a:p>
            <a:r>
              <a:rPr lang="uk-UA" dirty="0" smtClean="0"/>
              <a:t> </a:t>
            </a:r>
            <a:endParaRPr lang="uk-UA" sz="3200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uk-UA" dirty="0" err="1" smtClean="0"/>
              <a:t>Reactions</a:t>
            </a:r>
            <a:r>
              <a:rPr lang="uk-UA" dirty="0" smtClean="0"/>
              <a:t> </a:t>
            </a:r>
            <a:r>
              <a:rPr lang="uk-UA" dirty="0" err="1" smtClean="0"/>
              <a:t>on</a:t>
            </a:r>
            <a:r>
              <a:rPr lang="uk-UA" dirty="0" smtClean="0"/>
              <a:t> </a:t>
            </a:r>
            <a:r>
              <a:rPr lang="uk-UA" dirty="0" err="1" smtClean="0"/>
              <a:t>sodium</a:t>
            </a:r>
            <a:r>
              <a:rPr lang="uk-UA" dirty="0" smtClean="0"/>
              <a:t> </a:t>
            </a:r>
            <a:r>
              <a:rPr lang="uk-UA" dirty="0" err="1" smtClean="0"/>
              <a:t>cation</a:t>
            </a:r>
            <a:r>
              <a:rPr lang="uk-UA" dirty="0" smtClean="0"/>
              <a:t>.</a:t>
            </a:r>
            <a:endParaRPr lang="uk-UA" sz="2000" dirty="0" smtClean="0"/>
          </a:p>
          <a:p>
            <a:pPr lvl="1"/>
            <a:r>
              <a:rPr lang="uk-UA" dirty="0" smtClean="0"/>
              <a:t>UV </a:t>
            </a:r>
            <a:r>
              <a:rPr lang="uk-UA" dirty="0" err="1" smtClean="0"/>
              <a:t>spectrum</a:t>
            </a:r>
            <a:r>
              <a:rPr lang="uk-UA" dirty="0" smtClean="0"/>
              <a:t>.</a:t>
            </a:r>
            <a:endParaRPr lang="uk-UA" sz="2000" dirty="0" smtClean="0"/>
          </a:p>
          <a:p>
            <a:endParaRPr lang="uk-UA" dirty="0"/>
          </a:p>
        </p:txBody>
      </p:sp>
      <p:pic>
        <p:nvPicPr>
          <p:cNvPr id="4" name="image262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73903" y="1403985"/>
            <a:ext cx="4591050" cy="1123950"/>
          </a:xfrm>
          <a:prstGeom prst="rect">
            <a:avLst/>
          </a:prstGeom>
        </p:spPr>
      </p:pic>
      <p:pic>
        <p:nvPicPr>
          <p:cNvPr id="5" name="image263.pn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32167" y="3696652"/>
            <a:ext cx="3238500" cy="147637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2697" y="231957"/>
            <a:ext cx="11482251" cy="4351338"/>
          </a:xfrm>
        </p:spPr>
        <p:txBody>
          <a:bodyPr/>
          <a:lstStyle/>
          <a:p>
            <a:r>
              <a:rPr lang="uk-UA" b="1" dirty="0" err="1" smtClean="0"/>
              <a:t>Quantitative</a:t>
            </a:r>
            <a:r>
              <a:rPr lang="uk-UA" b="1" dirty="0" smtClean="0"/>
              <a:t> </a:t>
            </a:r>
            <a:r>
              <a:rPr lang="uk-UA" b="1" dirty="0" err="1" smtClean="0"/>
              <a:t>definition</a:t>
            </a:r>
            <a:r>
              <a:rPr lang="uk-UA" b="1" dirty="0" smtClean="0"/>
              <a:t>.</a:t>
            </a:r>
          </a:p>
          <a:p>
            <a:pPr lvl="0"/>
            <a:r>
              <a:rPr lang="uk-UA" dirty="0" err="1" smtClean="0"/>
              <a:t>Nitritometry</a:t>
            </a:r>
            <a:r>
              <a:rPr lang="uk-UA" dirty="0" smtClean="0"/>
              <a:t> </a:t>
            </a:r>
            <a:r>
              <a:rPr lang="uk-UA" dirty="0" err="1" smtClean="0"/>
              <a:t>with</a:t>
            </a:r>
            <a:r>
              <a:rPr lang="uk-UA" dirty="0" smtClean="0"/>
              <a:t> </a:t>
            </a:r>
            <a:r>
              <a:rPr lang="uk-UA" dirty="0" err="1" smtClean="0"/>
              <a:t>external</a:t>
            </a:r>
            <a:r>
              <a:rPr lang="uk-UA" dirty="0" smtClean="0"/>
              <a:t> </a:t>
            </a:r>
            <a:r>
              <a:rPr lang="uk-UA" dirty="0" err="1" smtClean="0"/>
              <a:t>indicator</a:t>
            </a:r>
            <a:r>
              <a:rPr lang="uk-UA" dirty="0" smtClean="0"/>
              <a:t> (</a:t>
            </a:r>
            <a:r>
              <a:rPr lang="uk-UA" dirty="0" err="1" smtClean="0"/>
              <a:t>iodine</a:t>
            </a:r>
            <a:r>
              <a:rPr lang="uk-UA" dirty="0" smtClean="0"/>
              <a:t> </a:t>
            </a:r>
            <a:r>
              <a:rPr lang="uk-UA" dirty="0" err="1" smtClean="0"/>
              <a:t>starch</a:t>
            </a:r>
            <a:r>
              <a:rPr lang="uk-UA" dirty="0" smtClean="0"/>
              <a:t> </a:t>
            </a:r>
            <a:r>
              <a:rPr lang="uk-UA" dirty="0" err="1" smtClean="0"/>
              <a:t>paper</a:t>
            </a:r>
            <a:r>
              <a:rPr lang="uk-UA" dirty="0" smtClean="0"/>
              <a:t>), s = 1.</a:t>
            </a:r>
          </a:p>
          <a:p>
            <a:pPr lvl="0"/>
            <a:r>
              <a:rPr lang="uk-UA" dirty="0" err="1" smtClean="0"/>
              <a:t>Acidimetry</a:t>
            </a:r>
            <a:r>
              <a:rPr lang="uk-UA" dirty="0" smtClean="0"/>
              <a:t>, </a:t>
            </a:r>
            <a:r>
              <a:rPr lang="uk-UA" dirty="0" err="1" smtClean="0"/>
              <a:t>direct</a:t>
            </a:r>
            <a:r>
              <a:rPr lang="uk-UA" dirty="0" smtClean="0"/>
              <a:t> </a:t>
            </a:r>
            <a:r>
              <a:rPr lang="uk-UA" dirty="0" err="1" smtClean="0"/>
              <a:t>titration</a:t>
            </a:r>
            <a:r>
              <a:rPr lang="uk-UA" dirty="0" smtClean="0"/>
              <a:t>, s = 1.</a:t>
            </a:r>
          </a:p>
          <a:p>
            <a:pPr lvl="0"/>
            <a:r>
              <a:rPr lang="uk-UA" dirty="0" err="1" smtClean="0"/>
              <a:t>Bromatometry</a:t>
            </a:r>
            <a:r>
              <a:rPr lang="uk-UA" dirty="0" smtClean="0"/>
              <a:t>, s = 1.5.</a:t>
            </a:r>
          </a:p>
          <a:p>
            <a:pPr lvl="0"/>
            <a:r>
              <a:rPr lang="uk-UA" dirty="0" err="1" smtClean="0"/>
              <a:t>Iodochlorometry</a:t>
            </a:r>
            <a:r>
              <a:rPr lang="uk-UA" dirty="0" smtClean="0"/>
              <a:t>, s = ½:</a:t>
            </a:r>
          </a:p>
          <a:p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> </a:t>
            </a:r>
          </a:p>
          <a:p>
            <a:r>
              <a:rPr lang="uk-UA" dirty="0" smtClean="0"/>
              <a:t> </a:t>
            </a:r>
          </a:p>
          <a:p>
            <a:endParaRPr lang="en-US" b="1" dirty="0" smtClean="0"/>
          </a:p>
          <a:p>
            <a:r>
              <a:rPr lang="uk-UA" b="1" dirty="0" err="1" smtClean="0"/>
              <a:t>Storage</a:t>
            </a:r>
            <a:r>
              <a:rPr lang="uk-UA" b="1" dirty="0" smtClean="0"/>
              <a:t>. </a:t>
            </a:r>
            <a:r>
              <a:rPr lang="uk-UA" dirty="0" err="1" smtClean="0"/>
              <a:t>In</a:t>
            </a:r>
            <a:r>
              <a:rPr lang="uk-UA" dirty="0" smtClean="0"/>
              <a:t> a well-</a:t>
            </a:r>
            <a:r>
              <a:rPr lang="uk-UA" dirty="0" err="1" smtClean="0"/>
              <a:t>sealed</a:t>
            </a:r>
            <a:r>
              <a:rPr lang="uk-UA" dirty="0" smtClean="0"/>
              <a:t> </a:t>
            </a:r>
            <a:r>
              <a:rPr lang="uk-UA" dirty="0" err="1" smtClean="0"/>
              <a:t>container</a:t>
            </a:r>
            <a:r>
              <a:rPr lang="uk-UA" dirty="0" smtClean="0"/>
              <a:t> </a:t>
            </a:r>
            <a:r>
              <a:rPr lang="uk-UA" dirty="0" err="1" smtClean="0"/>
              <a:t>that</a:t>
            </a:r>
            <a:r>
              <a:rPr lang="uk-UA" dirty="0" smtClean="0"/>
              <a:t> </a:t>
            </a:r>
            <a:r>
              <a:rPr lang="uk-UA" dirty="0" err="1" smtClean="0"/>
              <a:t>protects</a:t>
            </a:r>
            <a:r>
              <a:rPr lang="uk-UA" dirty="0" smtClean="0"/>
              <a:t> </a:t>
            </a:r>
            <a:r>
              <a:rPr lang="uk-UA" dirty="0" err="1" smtClean="0"/>
              <a:t>from</a:t>
            </a:r>
            <a:r>
              <a:rPr lang="uk-UA" dirty="0" smtClean="0"/>
              <a:t> </a:t>
            </a:r>
            <a:r>
              <a:rPr lang="uk-UA" dirty="0" err="1" smtClean="0"/>
              <a:t>light</a:t>
            </a:r>
            <a:r>
              <a:rPr lang="uk-UA" dirty="0" smtClean="0"/>
              <a:t>.</a:t>
            </a:r>
          </a:p>
          <a:p>
            <a:r>
              <a:rPr lang="uk-UA" b="1" dirty="0" err="1" smtClean="0"/>
              <a:t>Application</a:t>
            </a:r>
            <a:r>
              <a:rPr lang="uk-UA" b="1" dirty="0" smtClean="0"/>
              <a:t>. </a:t>
            </a:r>
            <a:r>
              <a:rPr lang="uk-UA" dirty="0" smtClean="0"/>
              <a:t>Anti-</a:t>
            </a:r>
            <a:r>
              <a:rPr lang="uk-UA" dirty="0" err="1" smtClean="0"/>
              <a:t>tuberculosis</a:t>
            </a:r>
            <a:r>
              <a:rPr lang="uk-UA" dirty="0" smtClean="0"/>
              <a:t> </a:t>
            </a:r>
            <a:r>
              <a:rPr lang="uk-UA" dirty="0" err="1" smtClean="0"/>
              <a:t>drug</a:t>
            </a:r>
            <a:r>
              <a:rPr lang="uk-UA" dirty="0" smtClean="0"/>
              <a:t>.</a:t>
            </a:r>
          </a:p>
          <a:p>
            <a:r>
              <a:rPr lang="uk-UA" dirty="0" smtClean="0"/>
              <a:t> </a:t>
            </a:r>
          </a:p>
          <a:p>
            <a:endParaRPr lang="uk-UA" dirty="0"/>
          </a:p>
        </p:txBody>
      </p:sp>
      <p:pic>
        <p:nvPicPr>
          <p:cNvPr id="4" name="image264.jpe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80560" y="2692037"/>
            <a:ext cx="3771563" cy="1919151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99457" y="258082"/>
            <a:ext cx="10515600" cy="4351338"/>
          </a:xfrm>
        </p:spPr>
        <p:txBody>
          <a:bodyPr/>
          <a:lstStyle/>
          <a:p>
            <a:pPr algn="ctr"/>
            <a:r>
              <a:rPr lang="uk-UA" sz="2000" b="1" dirty="0" err="1" smtClean="0"/>
              <a:t>Calcium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benzamidosalicylate</a:t>
            </a:r>
            <a:endParaRPr lang="uk-UA" sz="2000" b="1" dirty="0" smtClean="0"/>
          </a:p>
          <a:p>
            <a:r>
              <a:rPr lang="uk-UA" sz="2000" dirty="0" smtClean="0"/>
              <a:t/>
            </a:r>
            <a:br>
              <a:rPr lang="uk-UA" sz="2000" dirty="0" smtClean="0"/>
            </a:br>
            <a:endParaRPr lang="uk-UA" sz="2000" dirty="0" smtClean="0"/>
          </a:p>
          <a:p>
            <a:r>
              <a:rPr lang="uk-UA" sz="2000" b="1" dirty="0" smtClean="0"/>
              <a:t> </a:t>
            </a:r>
            <a:endParaRPr lang="uk-UA" sz="2000" dirty="0" smtClean="0"/>
          </a:p>
          <a:p>
            <a:r>
              <a:rPr lang="uk-UA" sz="2000" b="1" dirty="0" err="1" smtClean="0"/>
              <a:t>Mechanism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of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action</a:t>
            </a:r>
            <a:r>
              <a:rPr lang="uk-UA" sz="2000" b="1" dirty="0" smtClean="0"/>
              <a:t>. </a:t>
            </a:r>
            <a:r>
              <a:rPr lang="uk-UA" sz="2000" dirty="0" err="1" smtClean="0"/>
              <a:t>Close</a:t>
            </a:r>
            <a:r>
              <a:rPr lang="uk-UA" sz="2000" dirty="0" smtClean="0"/>
              <a:t> </a:t>
            </a:r>
            <a:r>
              <a:rPr lang="uk-UA" sz="2000" dirty="0" err="1" smtClean="0"/>
              <a:t>to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sodium</a:t>
            </a:r>
            <a:r>
              <a:rPr lang="uk-UA" sz="2000" dirty="0" smtClean="0"/>
              <a:t> </a:t>
            </a:r>
            <a:r>
              <a:rPr lang="uk-UA" sz="2000" dirty="0" err="1" smtClean="0"/>
              <a:t>salt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PASK.</a:t>
            </a:r>
          </a:p>
          <a:p>
            <a:r>
              <a:rPr lang="uk-UA" sz="2000" b="1" dirty="0" err="1" smtClean="0"/>
              <a:t>Properties</a:t>
            </a:r>
            <a:r>
              <a:rPr lang="uk-UA" sz="2000" b="1" dirty="0" smtClean="0"/>
              <a:t>. </a:t>
            </a:r>
            <a:r>
              <a:rPr lang="uk-UA" sz="2000" dirty="0" err="1" smtClean="0"/>
              <a:t>White</a:t>
            </a:r>
            <a:r>
              <a:rPr lang="uk-UA" sz="2000" dirty="0" smtClean="0"/>
              <a:t>, </a:t>
            </a:r>
            <a:r>
              <a:rPr lang="uk-UA" sz="2000" dirty="0" err="1" smtClean="0"/>
              <a:t>sometimes</a:t>
            </a:r>
            <a:r>
              <a:rPr lang="uk-UA" sz="2000" dirty="0" smtClean="0"/>
              <a:t> </a:t>
            </a:r>
            <a:r>
              <a:rPr lang="uk-UA" sz="2000" dirty="0" err="1" smtClean="0"/>
              <a:t>with</a:t>
            </a:r>
            <a:r>
              <a:rPr lang="uk-UA" sz="2000" dirty="0" smtClean="0"/>
              <a:t> a </a:t>
            </a:r>
            <a:r>
              <a:rPr lang="uk-UA" sz="2000" dirty="0" err="1" smtClean="0"/>
              <a:t>yellowish</a:t>
            </a:r>
            <a:r>
              <a:rPr lang="uk-UA" sz="2000" dirty="0" smtClean="0"/>
              <a:t> </a:t>
            </a:r>
            <a:r>
              <a:rPr lang="uk-UA" sz="2000" dirty="0" err="1" smtClean="0"/>
              <a:t>tinge</a:t>
            </a:r>
            <a:r>
              <a:rPr lang="uk-UA" sz="2000" dirty="0" smtClean="0"/>
              <a:t> </a:t>
            </a:r>
            <a:r>
              <a:rPr lang="uk-UA" sz="2000" dirty="0" err="1" smtClean="0"/>
              <a:t>powder</a:t>
            </a:r>
            <a:r>
              <a:rPr lang="uk-UA" sz="2000" dirty="0" smtClean="0"/>
              <a:t>. </a:t>
            </a:r>
            <a:r>
              <a:rPr lang="uk-UA" sz="2000" dirty="0" err="1" smtClean="0"/>
              <a:t>Practically</a:t>
            </a:r>
            <a:r>
              <a:rPr lang="uk-UA" sz="2000" dirty="0" smtClean="0"/>
              <a:t> </a:t>
            </a:r>
            <a:r>
              <a:rPr lang="uk-UA" sz="2000" dirty="0" err="1" smtClean="0"/>
              <a:t>insoluble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water</a:t>
            </a:r>
            <a:r>
              <a:rPr lang="uk-UA" sz="2000" dirty="0" smtClean="0"/>
              <a:t>, </a:t>
            </a:r>
            <a:r>
              <a:rPr lang="uk-UA" sz="2000" dirty="0" err="1" smtClean="0"/>
              <a:t>sparingly</a:t>
            </a:r>
            <a:r>
              <a:rPr lang="uk-UA" sz="2000" dirty="0" smtClean="0"/>
              <a:t> </a:t>
            </a:r>
            <a:r>
              <a:rPr lang="uk-UA" sz="2000" dirty="0" err="1" smtClean="0"/>
              <a:t>and</a:t>
            </a:r>
            <a:r>
              <a:rPr lang="uk-UA" sz="2000" dirty="0" smtClean="0"/>
              <a:t> </a:t>
            </a:r>
            <a:r>
              <a:rPr lang="uk-UA" sz="2000" dirty="0" err="1" smtClean="0"/>
              <a:t>slowly</a:t>
            </a:r>
            <a:r>
              <a:rPr lang="uk-UA" sz="2000" dirty="0" smtClean="0"/>
              <a:t> </a:t>
            </a:r>
            <a:r>
              <a:rPr lang="uk-UA" sz="2000" dirty="0" err="1" smtClean="0"/>
              <a:t>soluble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95% </a:t>
            </a:r>
            <a:r>
              <a:rPr lang="uk-UA" sz="2000" dirty="0" err="1" smtClean="0"/>
              <a:t>ethyl</a:t>
            </a:r>
            <a:r>
              <a:rPr lang="uk-UA" sz="2000" dirty="0" smtClean="0"/>
              <a:t> </a:t>
            </a:r>
            <a:r>
              <a:rPr lang="uk-UA" sz="2000" dirty="0" err="1" smtClean="0"/>
              <a:t>alcohol</a:t>
            </a:r>
            <a:r>
              <a:rPr lang="uk-UA" sz="2000" dirty="0" smtClean="0"/>
              <a:t>, </a:t>
            </a:r>
            <a:r>
              <a:rPr lang="uk-UA" sz="2000" dirty="0" err="1" smtClean="0"/>
              <a:t>soluble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methyl</a:t>
            </a:r>
            <a:r>
              <a:rPr lang="uk-UA" sz="2000" dirty="0" smtClean="0"/>
              <a:t> </a:t>
            </a:r>
            <a:r>
              <a:rPr lang="uk-UA" sz="2000" dirty="0" err="1" smtClean="0"/>
              <a:t>alcohol</a:t>
            </a:r>
            <a:r>
              <a:rPr lang="uk-UA" sz="2000" dirty="0" smtClean="0"/>
              <a:t> </a:t>
            </a:r>
            <a:r>
              <a:rPr lang="uk-UA" sz="2000" dirty="0" err="1" smtClean="0"/>
              <a:t>with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formation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slightly</a:t>
            </a:r>
            <a:r>
              <a:rPr lang="uk-UA" sz="2000" dirty="0" smtClean="0"/>
              <a:t> </a:t>
            </a:r>
            <a:r>
              <a:rPr lang="uk-UA" sz="2000" dirty="0" err="1" smtClean="0"/>
              <a:t>turbid</a:t>
            </a:r>
            <a:r>
              <a:rPr lang="uk-UA" sz="2000" dirty="0" smtClean="0"/>
              <a:t> </a:t>
            </a:r>
            <a:r>
              <a:rPr lang="uk-UA" sz="2000" dirty="0" err="1" smtClean="0"/>
              <a:t>solutions</a:t>
            </a:r>
            <a:r>
              <a:rPr lang="uk-UA" sz="2000" dirty="0" smtClean="0"/>
              <a:t>.</a:t>
            </a:r>
          </a:p>
          <a:p>
            <a:r>
              <a:rPr lang="uk-UA" sz="2000" dirty="0" smtClean="0"/>
              <a:t> </a:t>
            </a:r>
            <a:r>
              <a:rPr lang="uk-UA" sz="2000" b="1" dirty="0" err="1" smtClean="0"/>
              <a:t>Identification</a:t>
            </a:r>
            <a:r>
              <a:rPr lang="uk-UA" sz="2000" b="1" dirty="0" smtClean="0"/>
              <a:t>.</a:t>
            </a:r>
          </a:p>
          <a:p>
            <a:pPr lvl="0"/>
            <a:r>
              <a:rPr lang="uk-UA" sz="2000" dirty="0" err="1" smtClean="0"/>
              <a:t>Reaction</a:t>
            </a:r>
            <a:r>
              <a:rPr lang="uk-UA" sz="2000" dirty="0" smtClean="0"/>
              <a:t> </a:t>
            </a:r>
            <a:r>
              <a:rPr lang="uk-UA" sz="2000" dirty="0" err="1" smtClean="0"/>
              <a:t>to</a:t>
            </a:r>
            <a:r>
              <a:rPr lang="uk-UA" sz="2000" dirty="0" smtClean="0"/>
              <a:t> </a:t>
            </a:r>
            <a:r>
              <a:rPr lang="uk-UA" sz="2000" dirty="0" smtClean="0"/>
              <a:t>Ca2</a:t>
            </a:r>
            <a:r>
              <a:rPr lang="uk-UA" sz="2000" dirty="0" smtClean="0"/>
              <a:t>+ </a:t>
            </a:r>
            <a:r>
              <a:rPr lang="uk-UA" sz="2000" dirty="0" err="1" smtClean="0"/>
              <a:t>after</a:t>
            </a:r>
            <a:r>
              <a:rPr lang="uk-UA" sz="2000" dirty="0" smtClean="0"/>
              <a:t> </a:t>
            </a:r>
            <a:r>
              <a:rPr lang="uk-UA" sz="2000" dirty="0" err="1" smtClean="0"/>
              <a:t>preheating</a:t>
            </a:r>
            <a:r>
              <a:rPr lang="uk-UA" sz="2000" dirty="0" smtClean="0"/>
              <a:t> </a:t>
            </a:r>
            <a:r>
              <a:rPr lang="uk-UA" sz="2000" dirty="0" err="1" smtClean="0"/>
              <a:t>with</a:t>
            </a:r>
            <a:r>
              <a:rPr lang="uk-UA" sz="2000" dirty="0" smtClean="0"/>
              <a:t> </a:t>
            </a:r>
            <a:r>
              <a:rPr lang="uk-UA" sz="2000" dirty="0" err="1" smtClean="0"/>
              <a:t>HCl</a:t>
            </a:r>
            <a:r>
              <a:rPr lang="uk-UA" sz="2000" dirty="0" smtClean="0"/>
              <a:t>.</a:t>
            </a:r>
          </a:p>
          <a:p>
            <a:pPr lvl="0"/>
            <a:r>
              <a:rPr lang="en-US" sz="2000" dirty="0" smtClean="0"/>
              <a:t>Medicine </a:t>
            </a:r>
            <a:r>
              <a:rPr lang="uk-UA" sz="2000" dirty="0" smtClean="0"/>
              <a:t> </a:t>
            </a:r>
            <a:r>
              <a:rPr lang="uk-UA" sz="2000" dirty="0" smtClean="0"/>
              <a:t>+ FeCl3 - </a:t>
            </a:r>
            <a:r>
              <a:rPr lang="uk-UA" sz="2000" dirty="0" err="1" smtClean="0"/>
              <a:t>purple</a:t>
            </a:r>
            <a:r>
              <a:rPr lang="uk-UA" sz="2000" dirty="0" smtClean="0"/>
              <a:t> </a:t>
            </a:r>
            <a:r>
              <a:rPr lang="uk-UA" sz="2000" dirty="0" err="1" smtClean="0"/>
              <a:t>color</a:t>
            </a:r>
            <a:r>
              <a:rPr lang="uk-UA" sz="2000" dirty="0" smtClean="0"/>
              <a:t>.</a:t>
            </a:r>
          </a:p>
          <a:p>
            <a:r>
              <a:rPr lang="uk-UA" sz="2000" b="1" dirty="0" err="1" smtClean="0"/>
              <a:t>Quantitative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definition</a:t>
            </a:r>
            <a:r>
              <a:rPr lang="uk-UA" sz="2000" b="1" dirty="0" smtClean="0"/>
              <a:t>. </a:t>
            </a:r>
            <a:r>
              <a:rPr lang="uk-UA" sz="2000" dirty="0" err="1" smtClean="0"/>
              <a:t>Complexometry</a:t>
            </a:r>
            <a:r>
              <a:rPr lang="uk-UA" sz="2000" dirty="0" smtClean="0"/>
              <a:t>, s = 1.</a:t>
            </a:r>
          </a:p>
          <a:p>
            <a:r>
              <a:rPr lang="uk-UA" sz="2000" b="1" dirty="0" err="1" smtClean="0"/>
              <a:t>Storage</a:t>
            </a:r>
            <a:r>
              <a:rPr lang="uk-UA" sz="2000" b="1" dirty="0" smtClean="0"/>
              <a:t>. </a:t>
            </a:r>
            <a:r>
              <a:rPr lang="uk-UA" sz="2000" dirty="0" err="1" smtClean="0"/>
              <a:t>In</a:t>
            </a:r>
            <a:r>
              <a:rPr lang="uk-UA" sz="2000" dirty="0" smtClean="0"/>
              <a:t> a well-</a:t>
            </a:r>
            <a:r>
              <a:rPr lang="uk-UA" sz="2000" dirty="0" err="1" smtClean="0"/>
              <a:t>sealed</a:t>
            </a:r>
            <a:r>
              <a:rPr lang="uk-UA" sz="2000" dirty="0" smtClean="0"/>
              <a:t> </a:t>
            </a:r>
            <a:r>
              <a:rPr lang="uk-UA" sz="2000" dirty="0" err="1" smtClean="0"/>
              <a:t>container</a:t>
            </a:r>
            <a:r>
              <a:rPr lang="uk-UA" sz="2000" dirty="0" smtClean="0"/>
              <a:t> </a:t>
            </a:r>
            <a:r>
              <a:rPr lang="uk-UA" sz="2000" dirty="0" err="1" smtClean="0"/>
              <a:t>that</a:t>
            </a:r>
            <a:r>
              <a:rPr lang="uk-UA" sz="2000" dirty="0" smtClean="0"/>
              <a:t> </a:t>
            </a:r>
            <a:r>
              <a:rPr lang="uk-UA" sz="2000" dirty="0" err="1" smtClean="0"/>
              <a:t>protects</a:t>
            </a:r>
            <a:r>
              <a:rPr lang="uk-UA" sz="2000" dirty="0" smtClean="0"/>
              <a:t> </a:t>
            </a:r>
            <a:r>
              <a:rPr lang="uk-UA" sz="2000" dirty="0" err="1" smtClean="0"/>
              <a:t>from</a:t>
            </a:r>
            <a:r>
              <a:rPr lang="uk-UA" sz="2000" dirty="0" smtClean="0"/>
              <a:t> </a:t>
            </a:r>
            <a:r>
              <a:rPr lang="uk-UA" sz="2000" dirty="0" err="1" smtClean="0"/>
              <a:t>light</a:t>
            </a:r>
            <a:r>
              <a:rPr lang="uk-UA" sz="2000" dirty="0" smtClean="0"/>
              <a:t>.</a:t>
            </a:r>
          </a:p>
          <a:p>
            <a:r>
              <a:rPr lang="uk-UA" sz="2000" b="1" dirty="0" err="1" smtClean="0"/>
              <a:t>Application</a:t>
            </a:r>
            <a:r>
              <a:rPr lang="uk-UA" sz="2000" b="1" dirty="0" smtClean="0"/>
              <a:t>. </a:t>
            </a:r>
            <a:r>
              <a:rPr lang="uk-UA" sz="2000" dirty="0" smtClean="0"/>
              <a:t>Anti-</a:t>
            </a:r>
            <a:r>
              <a:rPr lang="uk-UA" sz="2000" dirty="0" err="1" smtClean="0"/>
              <a:t>tuberculosis</a:t>
            </a:r>
            <a:r>
              <a:rPr lang="uk-UA" sz="2000" dirty="0" smtClean="0"/>
              <a:t> </a:t>
            </a:r>
            <a:r>
              <a:rPr lang="uk-UA" sz="2000" dirty="0" err="1" smtClean="0"/>
              <a:t>drug</a:t>
            </a:r>
            <a:r>
              <a:rPr lang="uk-UA" sz="2000" dirty="0" smtClean="0"/>
              <a:t>.</a:t>
            </a:r>
          </a:p>
          <a:p>
            <a:endParaRPr lang="uk-UA" dirty="0"/>
          </a:p>
        </p:txBody>
      </p:sp>
      <p:pic>
        <p:nvPicPr>
          <p:cNvPr id="4" name="image265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73832" y="798467"/>
            <a:ext cx="2514600" cy="10287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65759" y="192768"/>
            <a:ext cx="11599817" cy="4351338"/>
          </a:xfrm>
        </p:spPr>
        <p:txBody>
          <a:bodyPr/>
          <a:lstStyle/>
          <a:p>
            <a:pPr>
              <a:buNone/>
            </a:pPr>
            <a:r>
              <a:rPr lang="uk-UA" sz="2000" b="1" dirty="0" err="1" smtClean="0"/>
              <a:t>Isonicotinic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acid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thioamides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Ethionamide</a:t>
            </a:r>
            <a:endParaRPr lang="uk-UA" sz="2000" b="1" dirty="0" smtClean="0"/>
          </a:p>
          <a:p>
            <a:r>
              <a:rPr lang="uk-UA" sz="2000" b="1" dirty="0" smtClean="0"/>
              <a:t> </a:t>
            </a:r>
            <a:endParaRPr lang="uk-UA" sz="2000" dirty="0" smtClean="0"/>
          </a:p>
          <a:p>
            <a:endParaRPr lang="en-US" sz="2000" b="1" dirty="0" smtClean="0"/>
          </a:p>
          <a:p>
            <a:r>
              <a:rPr lang="uk-UA" sz="2000" b="1" dirty="0" err="1" smtClean="0"/>
              <a:t>Mechanism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of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action</a:t>
            </a:r>
            <a:r>
              <a:rPr lang="uk-UA" sz="2000" b="1" dirty="0" smtClean="0"/>
              <a:t>. </a:t>
            </a:r>
            <a:r>
              <a:rPr lang="uk-UA" sz="2000" dirty="0" err="1" smtClean="0"/>
              <a:t>Today</a:t>
            </a:r>
            <a:r>
              <a:rPr lang="uk-UA" sz="2000" dirty="0" smtClean="0"/>
              <a:t> </a:t>
            </a:r>
            <a:r>
              <a:rPr lang="uk-UA" sz="2000" dirty="0" err="1" smtClean="0"/>
              <a:t>it</a:t>
            </a:r>
            <a:r>
              <a:rPr lang="uk-UA" sz="2000" dirty="0" smtClean="0"/>
              <a:t> </a:t>
            </a:r>
            <a:r>
              <a:rPr lang="uk-UA" sz="2000" dirty="0" err="1" smtClean="0"/>
              <a:t>is</a:t>
            </a:r>
            <a:r>
              <a:rPr lang="uk-UA" sz="2000" dirty="0" smtClean="0"/>
              <a:t> </a:t>
            </a:r>
            <a:r>
              <a:rPr lang="uk-UA" sz="2000" dirty="0" err="1" smtClean="0"/>
              <a:t>not</a:t>
            </a:r>
            <a:r>
              <a:rPr lang="uk-UA" sz="2000" dirty="0" smtClean="0"/>
              <a:t> </a:t>
            </a:r>
            <a:r>
              <a:rPr lang="uk-UA" sz="2000" dirty="0" err="1" smtClean="0"/>
              <a:t>completely</a:t>
            </a:r>
            <a:r>
              <a:rPr lang="uk-UA" sz="2000" dirty="0" smtClean="0"/>
              <a:t> </a:t>
            </a:r>
            <a:r>
              <a:rPr lang="uk-UA" sz="2000" dirty="0" err="1" smtClean="0"/>
              <a:t>known</a:t>
            </a:r>
            <a:r>
              <a:rPr lang="uk-UA" sz="2000" dirty="0" smtClean="0"/>
              <a:t>. </a:t>
            </a:r>
            <a:r>
              <a:rPr lang="uk-UA" sz="2000" dirty="0" err="1" smtClean="0"/>
              <a:t>It</a:t>
            </a:r>
            <a:r>
              <a:rPr lang="uk-UA" sz="2000" dirty="0" smtClean="0"/>
              <a:t> </a:t>
            </a:r>
            <a:r>
              <a:rPr lang="uk-UA" sz="2000" dirty="0" err="1" smtClean="0"/>
              <a:t>is</a:t>
            </a:r>
            <a:r>
              <a:rPr lang="uk-UA" sz="2000" dirty="0" smtClean="0"/>
              <a:t> </a:t>
            </a:r>
            <a:r>
              <a:rPr lang="uk-UA" sz="2000" dirty="0" err="1" smtClean="0"/>
              <a:t>generally</a:t>
            </a:r>
            <a:r>
              <a:rPr lang="uk-UA" sz="2000" dirty="0" smtClean="0"/>
              <a:t> </a:t>
            </a:r>
            <a:r>
              <a:rPr lang="uk-UA" sz="2000" dirty="0" err="1" smtClean="0"/>
              <a:t>known</a:t>
            </a:r>
            <a:r>
              <a:rPr lang="uk-UA" sz="2000" dirty="0" smtClean="0"/>
              <a:t> </a:t>
            </a:r>
            <a:r>
              <a:rPr lang="uk-UA" sz="2000" dirty="0" err="1" smtClean="0"/>
              <a:t>that</a:t>
            </a:r>
            <a:r>
              <a:rPr lang="uk-UA" sz="2000" dirty="0" smtClean="0"/>
              <a:t> </a:t>
            </a:r>
            <a:r>
              <a:rPr lang="uk-UA" sz="2000" dirty="0" err="1" smtClean="0"/>
              <a:t>ethionamide</a:t>
            </a:r>
            <a:r>
              <a:rPr lang="uk-UA" sz="2000" dirty="0" smtClean="0"/>
              <a:t> </a:t>
            </a:r>
            <a:r>
              <a:rPr lang="uk-UA" sz="2000" dirty="0" err="1" smtClean="0"/>
              <a:t>inhibits</a:t>
            </a:r>
            <a:r>
              <a:rPr lang="uk-UA" sz="2000" dirty="0" smtClean="0"/>
              <a:t> </a:t>
            </a:r>
            <a:r>
              <a:rPr lang="uk-UA" sz="2000" dirty="0" err="1" smtClean="0"/>
              <a:t>mycobacterial</a:t>
            </a:r>
            <a:r>
              <a:rPr lang="uk-UA" sz="2000" dirty="0" smtClean="0"/>
              <a:t> </a:t>
            </a:r>
            <a:r>
              <a:rPr lang="uk-UA" sz="2000" dirty="0" err="1" smtClean="0"/>
              <a:t>protein</a:t>
            </a:r>
            <a:r>
              <a:rPr lang="uk-UA" sz="2000" dirty="0" smtClean="0"/>
              <a:t> </a:t>
            </a:r>
            <a:r>
              <a:rPr lang="uk-UA" sz="2000" dirty="0" err="1" smtClean="0"/>
              <a:t>synthesis</a:t>
            </a:r>
            <a:r>
              <a:rPr lang="uk-UA" sz="2000" dirty="0" smtClean="0"/>
              <a:t>.</a:t>
            </a:r>
          </a:p>
          <a:p>
            <a:r>
              <a:rPr lang="uk-UA" sz="2000" b="1" dirty="0" err="1" smtClean="0"/>
              <a:t>Synthesis</a:t>
            </a:r>
            <a:r>
              <a:rPr lang="uk-UA" sz="2000" b="1" dirty="0" smtClean="0"/>
              <a:t>.</a:t>
            </a:r>
          </a:p>
          <a:p>
            <a:r>
              <a:rPr lang="uk-UA" sz="2000" dirty="0" smtClean="0"/>
              <a:t/>
            </a:r>
            <a:br>
              <a:rPr lang="uk-UA" sz="2000" dirty="0" smtClean="0"/>
            </a:br>
            <a:endParaRPr lang="en-US" sz="2000" dirty="0" smtClean="0"/>
          </a:p>
          <a:p>
            <a:r>
              <a:rPr lang="uk-UA" sz="2000" b="1" dirty="0" err="1" smtClean="0"/>
              <a:t>Properties</a:t>
            </a:r>
            <a:r>
              <a:rPr lang="uk-UA" sz="2000" b="1" dirty="0" smtClean="0"/>
              <a:t>. </a:t>
            </a:r>
            <a:r>
              <a:rPr lang="uk-UA" sz="2000" dirty="0" err="1" smtClean="0"/>
              <a:t>Yellow</a:t>
            </a:r>
            <a:r>
              <a:rPr lang="uk-UA" sz="2000" dirty="0" smtClean="0"/>
              <a:t> </a:t>
            </a:r>
            <a:r>
              <a:rPr lang="uk-UA" sz="2000" dirty="0" err="1" smtClean="0"/>
              <a:t>crystalline</a:t>
            </a:r>
            <a:r>
              <a:rPr lang="uk-UA" sz="2000" dirty="0" smtClean="0"/>
              <a:t> </a:t>
            </a:r>
            <a:r>
              <a:rPr lang="uk-UA" sz="2000" dirty="0" err="1" smtClean="0"/>
              <a:t>powder</a:t>
            </a:r>
            <a:r>
              <a:rPr lang="uk-UA" sz="2000" dirty="0" smtClean="0"/>
              <a:t> </a:t>
            </a:r>
            <a:r>
              <a:rPr lang="uk-UA" sz="2000" dirty="0" err="1" smtClean="0"/>
              <a:t>with</a:t>
            </a:r>
            <a:r>
              <a:rPr lang="uk-UA" sz="2000" dirty="0" smtClean="0"/>
              <a:t> a </a:t>
            </a:r>
            <a:r>
              <a:rPr lang="uk-UA" sz="2000" dirty="0" err="1" smtClean="0"/>
              <a:t>faint</a:t>
            </a:r>
            <a:r>
              <a:rPr lang="uk-UA" sz="2000" dirty="0" smtClean="0"/>
              <a:t> </a:t>
            </a:r>
            <a:r>
              <a:rPr lang="uk-UA" sz="2000" dirty="0" err="1" smtClean="0"/>
              <a:t>or</a:t>
            </a:r>
            <a:r>
              <a:rPr lang="uk-UA" sz="2000" dirty="0" smtClean="0"/>
              <a:t> </a:t>
            </a:r>
            <a:r>
              <a:rPr lang="uk-UA" sz="2000" dirty="0" err="1" smtClean="0"/>
              <a:t>moderate</a:t>
            </a:r>
            <a:r>
              <a:rPr lang="uk-UA" sz="2000" dirty="0" smtClean="0"/>
              <a:t> </a:t>
            </a:r>
            <a:r>
              <a:rPr lang="uk-UA" sz="2000" dirty="0" err="1" smtClean="0"/>
              <a:t>odor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sulfur</a:t>
            </a:r>
            <a:r>
              <a:rPr lang="uk-UA" sz="2000" dirty="0" smtClean="0"/>
              <a:t>. </a:t>
            </a:r>
            <a:r>
              <a:rPr lang="uk-UA" sz="2000" dirty="0" err="1" smtClean="0"/>
              <a:t>Not</a:t>
            </a:r>
            <a:r>
              <a:rPr lang="uk-UA" sz="2000" dirty="0" smtClean="0"/>
              <a:t> </a:t>
            </a:r>
            <a:r>
              <a:rPr lang="uk-UA" sz="2000" dirty="0" err="1" smtClean="0"/>
              <a:t>hygroscopic</a:t>
            </a:r>
            <a:r>
              <a:rPr lang="uk-UA" sz="2000" dirty="0" smtClean="0"/>
              <a:t>, </a:t>
            </a:r>
            <a:r>
              <a:rPr lang="uk-UA" sz="2000" dirty="0" err="1" smtClean="0"/>
              <a:t>practically</a:t>
            </a:r>
            <a:r>
              <a:rPr lang="uk-UA" sz="2000" dirty="0" smtClean="0"/>
              <a:t> </a:t>
            </a:r>
            <a:r>
              <a:rPr lang="uk-UA" sz="2000" dirty="0" err="1" smtClean="0"/>
              <a:t>insoluble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water</a:t>
            </a:r>
            <a:r>
              <a:rPr lang="uk-UA" sz="2000" dirty="0" smtClean="0"/>
              <a:t> </a:t>
            </a:r>
            <a:r>
              <a:rPr lang="uk-UA" sz="2000" dirty="0" err="1" smtClean="0"/>
              <a:t>and</a:t>
            </a:r>
            <a:r>
              <a:rPr lang="uk-UA" sz="2000" dirty="0" smtClean="0"/>
              <a:t> </a:t>
            </a:r>
            <a:r>
              <a:rPr lang="uk-UA" sz="2000" dirty="0" err="1" smtClean="0"/>
              <a:t>ether</a:t>
            </a:r>
            <a:r>
              <a:rPr lang="uk-UA" sz="2000" dirty="0" smtClean="0"/>
              <a:t>, </a:t>
            </a:r>
            <a:r>
              <a:rPr lang="uk-UA" sz="2000" dirty="0" err="1" smtClean="0"/>
              <a:t>sparingly</a:t>
            </a:r>
            <a:r>
              <a:rPr lang="uk-UA" sz="2000" dirty="0" smtClean="0"/>
              <a:t> </a:t>
            </a:r>
            <a:r>
              <a:rPr lang="uk-UA" sz="2000" dirty="0" err="1" smtClean="0"/>
              <a:t>soluble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ethanol</a:t>
            </a:r>
            <a:r>
              <a:rPr lang="uk-UA" sz="2000" dirty="0" smtClean="0"/>
              <a:t> </a:t>
            </a:r>
            <a:r>
              <a:rPr lang="uk-UA" sz="2000" dirty="0" err="1" smtClean="0"/>
              <a:t>and</a:t>
            </a:r>
            <a:r>
              <a:rPr lang="uk-UA" sz="2000" dirty="0" smtClean="0"/>
              <a:t> </a:t>
            </a:r>
            <a:r>
              <a:rPr lang="uk-UA" sz="2000" dirty="0" err="1" smtClean="0"/>
              <a:t>methanol</a:t>
            </a:r>
            <a:r>
              <a:rPr lang="uk-UA" sz="2000" dirty="0" smtClean="0"/>
              <a:t>.</a:t>
            </a:r>
          </a:p>
          <a:p>
            <a:r>
              <a:rPr lang="uk-UA" sz="2000" b="1" dirty="0" err="1" smtClean="0"/>
              <a:t>Identification</a:t>
            </a:r>
            <a:r>
              <a:rPr lang="uk-UA" sz="2000" b="1" dirty="0" smtClean="0"/>
              <a:t>.</a:t>
            </a:r>
          </a:p>
          <a:p>
            <a:pPr lvl="0"/>
            <a:r>
              <a:rPr lang="uk-UA" sz="2000" dirty="0" smtClean="0"/>
              <a:t>IR, UV </a:t>
            </a:r>
            <a:r>
              <a:rPr lang="uk-UA" sz="2000" dirty="0" err="1" smtClean="0"/>
              <a:t>spectrum</a:t>
            </a:r>
            <a:r>
              <a:rPr lang="uk-UA" sz="2000" dirty="0" smtClean="0"/>
              <a:t>.</a:t>
            </a:r>
          </a:p>
          <a:p>
            <a:pPr lvl="0"/>
            <a:r>
              <a:rPr lang="en-US" sz="2000" dirty="0" smtClean="0"/>
              <a:t>Medicine </a:t>
            </a:r>
            <a:r>
              <a:rPr lang="uk-UA" sz="2000" dirty="0" smtClean="0"/>
              <a:t> </a:t>
            </a:r>
            <a:r>
              <a:rPr lang="uk-UA" sz="2000" dirty="0" smtClean="0"/>
              <a:t>+ </a:t>
            </a:r>
            <a:r>
              <a:rPr lang="uk-UA" sz="2000" dirty="0" err="1" smtClean="0"/>
              <a:t>NaOH</a:t>
            </a:r>
            <a:r>
              <a:rPr lang="uk-UA" sz="2000" dirty="0" smtClean="0"/>
              <a:t>, </a:t>
            </a:r>
            <a:r>
              <a:rPr lang="uk-UA" sz="2000" dirty="0" err="1" smtClean="0"/>
              <a:t>heating</a:t>
            </a:r>
            <a:r>
              <a:rPr lang="uk-UA" sz="2000" dirty="0" smtClean="0"/>
              <a:t> -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smell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ammonia</a:t>
            </a:r>
            <a:r>
              <a:rPr lang="uk-UA" sz="2000" dirty="0" smtClean="0"/>
              <a:t>, </a:t>
            </a:r>
            <a:r>
              <a:rPr lang="uk-UA" sz="2000" dirty="0" err="1" smtClean="0"/>
              <a:t>blue</a:t>
            </a:r>
            <a:r>
              <a:rPr lang="uk-UA" sz="2000" dirty="0" smtClean="0"/>
              <a:t> </a:t>
            </a:r>
            <a:r>
              <a:rPr lang="uk-UA" sz="2000" dirty="0" err="1" smtClean="0"/>
              <a:t>litmus</a:t>
            </a:r>
            <a:r>
              <a:rPr lang="uk-UA" sz="2000" dirty="0" smtClean="0"/>
              <a:t> </a:t>
            </a:r>
            <a:r>
              <a:rPr lang="uk-UA" sz="2000" dirty="0" err="1" smtClean="0"/>
              <a:t>paper</a:t>
            </a:r>
            <a:r>
              <a:rPr lang="uk-UA" sz="2000" dirty="0" smtClean="0"/>
              <a:t>.</a:t>
            </a:r>
          </a:p>
          <a:p>
            <a:pPr lvl="0"/>
            <a:r>
              <a:rPr lang="en-US" sz="2000" dirty="0" smtClean="0"/>
              <a:t>Medicine </a:t>
            </a:r>
            <a:r>
              <a:rPr lang="uk-UA" sz="2000" dirty="0" smtClean="0"/>
              <a:t>+ </a:t>
            </a:r>
            <a:r>
              <a:rPr lang="uk-UA" sz="2000" dirty="0" err="1" smtClean="0"/>
              <a:t>HCl</a:t>
            </a:r>
            <a:r>
              <a:rPr lang="uk-UA" sz="2000" dirty="0" smtClean="0"/>
              <a:t>, </a:t>
            </a:r>
            <a:r>
              <a:rPr lang="uk-UA" sz="2000" dirty="0" err="1" smtClean="0"/>
              <a:t>heating</a:t>
            </a:r>
            <a:r>
              <a:rPr lang="uk-UA" sz="2000" dirty="0" smtClean="0"/>
              <a:t> - </a:t>
            </a:r>
            <a:r>
              <a:rPr lang="uk-UA" sz="2000" dirty="0" err="1" smtClean="0"/>
              <a:t>emission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H vapors2S, </a:t>
            </a:r>
            <a:r>
              <a:rPr lang="uk-UA" sz="2000" dirty="0" err="1" smtClean="0"/>
              <a:t>determined</a:t>
            </a:r>
            <a:r>
              <a:rPr lang="uk-UA" sz="2000" dirty="0" smtClean="0"/>
              <a:t> </a:t>
            </a:r>
            <a:r>
              <a:rPr lang="uk-UA" sz="2000" dirty="0" err="1" smtClean="0"/>
              <a:t>by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blackening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filter</a:t>
            </a:r>
            <a:r>
              <a:rPr lang="uk-UA" sz="2000" dirty="0" smtClean="0"/>
              <a:t> </a:t>
            </a:r>
            <a:r>
              <a:rPr lang="uk-UA" sz="2000" dirty="0" err="1" smtClean="0"/>
              <a:t>paper</a:t>
            </a:r>
            <a:r>
              <a:rPr lang="uk-UA" sz="2000" dirty="0" smtClean="0"/>
              <a:t> </a:t>
            </a:r>
            <a:r>
              <a:rPr lang="uk-UA" sz="2000" dirty="0" err="1" smtClean="0"/>
              <a:t>soaked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solution</a:t>
            </a:r>
            <a:r>
              <a:rPr lang="uk-UA" sz="2000" dirty="0" smtClean="0"/>
              <a:t> (</a:t>
            </a:r>
            <a:r>
              <a:rPr lang="uk-UA" sz="2000" dirty="0" smtClean="0"/>
              <a:t>CH3COO)2Pb:</a:t>
            </a:r>
            <a:r>
              <a:rPr lang="en-US" sz="2000" dirty="0" smtClean="0"/>
              <a:t>  </a:t>
            </a:r>
            <a:r>
              <a:rPr lang="uk-UA" sz="2000" dirty="0" smtClean="0"/>
              <a:t>H2S </a:t>
            </a:r>
            <a:r>
              <a:rPr lang="uk-UA" sz="2000" dirty="0" smtClean="0"/>
              <a:t>+ (CH3COO) </a:t>
            </a:r>
            <a:r>
              <a:rPr lang="uk-UA" sz="2000" dirty="0" smtClean="0"/>
              <a:t>2Pb</a:t>
            </a:r>
            <a:r>
              <a:rPr lang="en-US" sz="2000" dirty="0" smtClean="0"/>
              <a:t>=</a:t>
            </a:r>
            <a:r>
              <a:rPr lang="uk-UA" sz="2000" dirty="0" err="1" smtClean="0"/>
              <a:t>PbS</a:t>
            </a:r>
            <a:r>
              <a:rPr lang="en-US" sz="2000" dirty="0" smtClean="0"/>
              <a:t> </a:t>
            </a:r>
            <a:r>
              <a:rPr lang="uk-UA" sz="2000" dirty="0" smtClean="0"/>
              <a:t>+ </a:t>
            </a:r>
            <a:r>
              <a:rPr lang="uk-UA" sz="2000" dirty="0" smtClean="0"/>
              <a:t>2CH3COOH.</a:t>
            </a:r>
          </a:p>
          <a:p>
            <a:r>
              <a:rPr lang="uk-UA" sz="2000" b="1" dirty="0" err="1" smtClean="0"/>
              <a:t>Quantitative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definition</a:t>
            </a:r>
            <a:r>
              <a:rPr lang="uk-UA" sz="2000" b="1" dirty="0" smtClean="0"/>
              <a:t>.</a:t>
            </a:r>
          </a:p>
          <a:p>
            <a:r>
              <a:rPr lang="uk-UA" sz="2000" dirty="0" err="1" smtClean="0"/>
              <a:t>Acidimetry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non-</a:t>
            </a:r>
            <a:r>
              <a:rPr lang="uk-UA" sz="2000" dirty="0" err="1" smtClean="0"/>
              <a:t>aqueous</a:t>
            </a:r>
            <a:r>
              <a:rPr lang="uk-UA" sz="2000" dirty="0" smtClean="0"/>
              <a:t> </a:t>
            </a:r>
            <a:r>
              <a:rPr lang="uk-UA" sz="2000" dirty="0" err="1" smtClean="0"/>
              <a:t>medium</a:t>
            </a:r>
            <a:r>
              <a:rPr lang="uk-UA" sz="2000" dirty="0" smtClean="0"/>
              <a:t> (</a:t>
            </a:r>
            <a:r>
              <a:rPr lang="uk-UA" sz="2000" dirty="0" err="1" smtClean="0"/>
              <a:t>glacial</a:t>
            </a:r>
            <a:r>
              <a:rPr lang="uk-UA" sz="2000" dirty="0" smtClean="0"/>
              <a:t> </a:t>
            </a:r>
            <a:r>
              <a:rPr lang="uk-UA" sz="2000" dirty="0" err="1" smtClean="0"/>
              <a:t>acetic</a:t>
            </a:r>
            <a:r>
              <a:rPr lang="uk-UA" sz="2000" dirty="0" smtClean="0"/>
              <a:t> </a:t>
            </a:r>
            <a:r>
              <a:rPr lang="uk-UA" sz="2000" dirty="0" err="1" smtClean="0"/>
              <a:t>acid</a:t>
            </a:r>
            <a:r>
              <a:rPr lang="uk-UA" sz="2000" dirty="0" smtClean="0"/>
              <a:t>), </a:t>
            </a:r>
            <a:r>
              <a:rPr lang="uk-UA" sz="2000" dirty="0" err="1" smtClean="0"/>
              <a:t>direct</a:t>
            </a:r>
            <a:r>
              <a:rPr lang="uk-UA" sz="2000" dirty="0" smtClean="0"/>
              <a:t> </a:t>
            </a:r>
            <a:r>
              <a:rPr lang="uk-UA" sz="2000" dirty="0" err="1" smtClean="0"/>
              <a:t>titration</a:t>
            </a:r>
            <a:r>
              <a:rPr lang="uk-UA" sz="2000" dirty="0" smtClean="0"/>
              <a:t>, </a:t>
            </a:r>
            <a:r>
              <a:rPr lang="uk-UA" sz="2000" dirty="0" err="1" smtClean="0"/>
              <a:t>indicator</a:t>
            </a:r>
            <a:r>
              <a:rPr lang="uk-UA" sz="2000" dirty="0" smtClean="0"/>
              <a:t> - </a:t>
            </a:r>
            <a:r>
              <a:rPr lang="uk-UA" sz="2000" dirty="0" err="1" smtClean="0"/>
              <a:t>crystalline</a:t>
            </a:r>
            <a:r>
              <a:rPr lang="uk-UA" sz="2000" dirty="0" smtClean="0"/>
              <a:t> </a:t>
            </a:r>
            <a:r>
              <a:rPr lang="uk-UA" sz="2000" dirty="0" err="1" smtClean="0"/>
              <a:t>violet</a:t>
            </a:r>
            <a:r>
              <a:rPr lang="uk-UA" sz="2000" dirty="0" smtClean="0"/>
              <a:t>, s = 1.</a:t>
            </a:r>
          </a:p>
          <a:p>
            <a:r>
              <a:rPr lang="uk-UA" sz="2000" b="1" dirty="0" err="1" smtClean="0"/>
              <a:t>Application</a:t>
            </a:r>
            <a:r>
              <a:rPr lang="uk-UA" sz="2000" b="1" dirty="0" smtClean="0"/>
              <a:t>. </a:t>
            </a:r>
            <a:r>
              <a:rPr lang="uk-UA" sz="2000" dirty="0" smtClean="0"/>
              <a:t>Anti-</a:t>
            </a:r>
            <a:r>
              <a:rPr lang="uk-UA" sz="2000" dirty="0" err="1" smtClean="0"/>
              <a:t>tuberculosis</a:t>
            </a:r>
            <a:r>
              <a:rPr lang="uk-UA" sz="2000" dirty="0" smtClean="0"/>
              <a:t> </a:t>
            </a:r>
            <a:r>
              <a:rPr lang="uk-UA" sz="2000" dirty="0" err="1" smtClean="0"/>
              <a:t>drug</a:t>
            </a:r>
            <a:r>
              <a:rPr lang="uk-UA" sz="2000" dirty="0" smtClean="0"/>
              <a:t>.</a:t>
            </a:r>
          </a:p>
          <a:p>
            <a:endParaRPr lang="uk-UA" dirty="0"/>
          </a:p>
        </p:txBody>
      </p:sp>
      <p:pic>
        <p:nvPicPr>
          <p:cNvPr id="4" name="image266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82083" y="230777"/>
            <a:ext cx="1228725" cy="1066800"/>
          </a:xfrm>
          <a:prstGeom prst="rect">
            <a:avLst/>
          </a:prstGeom>
        </p:spPr>
      </p:pic>
      <p:pic>
        <p:nvPicPr>
          <p:cNvPr id="5" name="image267.pn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61847" y="1884317"/>
            <a:ext cx="3903437" cy="1051559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04949" y="231957"/>
            <a:ext cx="11469187" cy="4351338"/>
          </a:xfrm>
        </p:spPr>
        <p:txBody>
          <a:bodyPr/>
          <a:lstStyle/>
          <a:p>
            <a:pPr algn="ctr">
              <a:buNone/>
            </a:pPr>
            <a:r>
              <a:rPr lang="uk-UA" sz="1800" b="1" dirty="0" smtClean="0"/>
              <a:t>MEDICINES FOR THE TREATMENT OF ONCOLOGICAL DISEASES CLASSIFICATION OF ANTUCOTHINAL MEDICINES</a:t>
            </a:r>
          </a:p>
          <a:p>
            <a:pPr lvl="0"/>
            <a:r>
              <a:rPr lang="uk-UA" sz="1800" dirty="0" err="1" smtClean="0"/>
              <a:t>Synthetic</a:t>
            </a:r>
            <a:r>
              <a:rPr lang="uk-UA" sz="1800" dirty="0" smtClean="0"/>
              <a:t> </a:t>
            </a:r>
            <a:r>
              <a:rPr lang="uk-UA" sz="1800" dirty="0" err="1" smtClean="0"/>
              <a:t>means</a:t>
            </a:r>
            <a:r>
              <a:rPr lang="uk-UA" sz="1800" dirty="0" smtClean="0"/>
              <a:t>.</a:t>
            </a:r>
          </a:p>
          <a:p>
            <a:pPr lvl="1"/>
            <a:r>
              <a:rPr lang="uk-UA" sz="1800" dirty="0" err="1" smtClean="0"/>
              <a:t>Alkylating</a:t>
            </a:r>
            <a:r>
              <a:rPr lang="uk-UA" sz="1800" dirty="0" smtClean="0"/>
              <a:t> </a:t>
            </a:r>
            <a:r>
              <a:rPr lang="uk-UA" sz="1800" dirty="0" err="1" smtClean="0"/>
              <a:t>agents</a:t>
            </a:r>
            <a:r>
              <a:rPr lang="uk-UA" sz="1800" dirty="0" smtClean="0"/>
              <a:t>.</a:t>
            </a:r>
          </a:p>
          <a:p>
            <a:pPr lvl="1"/>
            <a:r>
              <a:rPr lang="uk-UA" sz="1800" dirty="0" err="1" smtClean="0"/>
              <a:t>Chlorethylamine</a:t>
            </a:r>
            <a:r>
              <a:rPr lang="uk-UA" sz="1800" dirty="0" smtClean="0"/>
              <a:t> </a:t>
            </a:r>
            <a:r>
              <a:rPr lang="uk-UA" sz="1800" dirty="0" err="1" smtClean="0"/>
              <a:t>derivatives</a:t>
            </a:r>
            <a:r>
              <a:rPr lang="uk-UA" sz="1800" dirty="0" smtClean="0"/>
              <a:t>.</a:t>
            </a:r>
          </a:p>
          <a:p>
            <a:pPr lvl="1"/>
            <a:r>
              <a:rPr lang="uk-UA" sz="1800" dirty="0" err="1" smtClean="0"/>
              <a:t>Ethyleneimine</a:t>
            </a:r>
            <a:r>
              <a:rPr lang="uk-UA" sz="1800" dirty="0" smtClean="0"/>
              <a:t> </a:t>
            </a:r>
            <a:r>
              <a:rPr lang="uk-UA" sz="1800" dirty="0" err="1" smtClean="0"/>
              <a:t>derivatives</a:t>
            </a:r>
            <a:r>
              <a:rPr lang="uk-UA" sz="1800" dirty="0" smtClean="0"/>
              <a:t>.</a:t>
            </a:r>
          </a:p>
          <a:p>
            <a:pPr lvl="1"/>
            <a:r>
              <a:rPr lang="uk-UA" sz="1800" dirty="0" err="1" smtClean="0"/>
              <a:t>Methanesulfonic</a:t>
            </a:r>
            <a:r>
              <a:rPr lang="uk-UA" sz="1800" dirty="0" smtClean="0"/>
              <a:t> </a:t>
            </a:r>
            <a:r>
              <a:rPr lang="uk-UA" sz="1800" dirty="0" err="1" smtClean="0"/>
              <a:t>acid</a:t>
            </a:r>
            <a:r>
              <a:rPr lang="uk-UA" sz="1800" dirty="0" smtClean="0"/>
              <a:t> </a:t>
            </a:r>
            <a:r>
              <a:rPr lang="uk-UA" sz="1800" dirty="0" err="1" smtClean="0"/>
              <a:t>derivatives</a:t>
            </a:r>
            <a:r>
              <a:rPr lang="uk-UA" sz="1800" dirty="0" smtClean="0"/>
              <a:t>.</a:t>
            </a:r>
          </a:p>
          <a:p>
            <a:pPr lvl="1"/>
            <a:r>
              <a:rPr lang="uk-UA" sz="1800" dirty="0" err="1" smtClean="0"/>
              <a:t>Derivatives</a:t>
            </a:r>
            <a:r>
              <a:rPr lang="uk-UA" sz="1800" dirty="0" smtClean="0"/>
              <a:t> </a:t>
            </a:r>
            <a:r>
              <a:rPr lang="uk-UA" sz="1800" dirty="0" err="1" smtClean="0"/>
              <a:t>of</a:t>
            </a:r>
            <a:r>
              <a:rPr lang="uk-UA" sz="1800" dirty="0" smtClean="0"/>
              <a:t> </a:t>
            </a:r>
            <a:r>
              <a:rPr lang="uk-UA" sz="1800" dirty="0" err="1" smtClean="0"/>
              <a:t>nitrosourea</a:t>
            </a:r>
            <a:r>
              <a:rPr lang="uk-UA" sz="1800" dirty="0" smtClean="0"/>
              <a:t>.</a:t>
            </a:r>
          </a:p>
          <a:p>
            <a:pPr lvl="1"/>
            <a:r>
              <a:rPr lang="uk-UA" sz="1800" dirty="0" err="1" smtClean="0"/>
              <a:t>Platinum</a:t>
            </a:r>
            <a:r>
              <a:rPr lang="uk-UA" sz="1800" dirty="0" smtClean="0"/>
              <a:t> </a:t>
            </a:r>
            <a:r>
              <a:rPr lang="uk-UA" sz="1800" dirty="0" err="1" smtClean="0"/>
              <a:t>compounds</a:t>
            </a:r>
            <a:r>
              <a:rPr lang="uk-UA" sz="1800" dirty="0" smtClean="0"/>
              <a:t>.</a:t>
            </a:r>
          </a:p>
          <a:p>
            <a:pPr lvl="1"/>
            <a:r>
              <a:rPr lang="uk-UA" sz="1800" dirty="0" err="1" smtClean="0"/>
              <a:t>Antimetabolites</a:t>
            </a:r>
            <a:r>
              <a:rPr lang="uk-UA" sz="1800" dirty="0" smtClean="0"/>
              <a:t>.</a:t>
            </a:r>
          </a:p>
          <a:p>
            <a:pPr lvl="1"/>
            <a:r>
              <a:rPr lang="uk-UA" sz="1800" dirty="0" err="1" smtClean="0"/>
              <a:t>Folic</a:t>
            </a:r>
            <a:r>
              <a:rPr lang="uk-UA" sz="1800" dirty="0" smtClean="0"/>
              <a:t> </a:t>
            </a:r>
            <a:r>
              <a:rPr lang="uk-UA" sz="1800" dirty="0" err="1" smtClean="0"/>
              <a:t>acid</a:t>
            </a:r>
            <a:r>
              <a:rPr lang="uk-UA" sz="1800" dirty="0" smtClean="0"/>
              <a:t> </a:t>
            </a:r>
            <a:r>
              <a:rPr lang="uk-UA" sz="1800" dirty="0" err="1" smtClean="0"/>
              <a:t>antagonists</a:t>
            </a:r>
            <a:r>
              <a:rPr lang="uk-UA" sz="1800" dirty="0" smtClean="0"/>
              <a:t>.</a:t>
            </a:r>
          </a:p>
          <a:p>
            <a:pPr lvl="1"/>
            <a:r>
              <a:rPr lang="uk-UA" sz="1800" dirty="0" err="1" smtClean="0"/>
              <a:t>Purine</a:t>
            </a:r>
            <a:r>
              <a:rPr lang="uk-UA" sz="1800" dirty="0" smtClean="0"/>
              <a:t> </a:t>
            </a:r>
            <a:r>
              <a:rPr lang="uk-UA" sz="1800" dirty="0" err="1" smtClean="0"/>
              <a:t>antagonists</a:t>
            </a:r>
            <a:r>
              <a:rPr lang="uk-UA" sz="1800" dirty="0" smtClean="0"/>
              <a:t>.</a:t>
            </a:r>
          </a:p>
          <a:p>
            <a:pPr lvl="1"/>
            <a:r>
              <a:rPr lang="uk-UA" sz="1800" dirty="0" err="1" smtClean="0"/>
              <a:t>Pyrimidine</a:t>
            </a:r>
            <a:r>
              <a:rPr lang="uk-UA" sz="1800" dirty="0" smtClean="0"/>
              <a:t> </a:t>
            </a:r>
            <a:r>
              <a:rPr lang="uk-UA" sz="1800" dirty="0" err="1" smtClean="0"/>
              <a:t>antagonists</a:t>
            </a:r>
            <a:r>
              <a:rPr lang="uk-UA" sz="1800" dirty="0" smtClean="0"/>
              <a:t>.</a:t>
            </a:r>
          </a:p>
          <a:p>
            <a:pPr lvl="0"/>
            <a:r>
              <a:rPr lang="uk-UA" sz="1800" dirty="0" err="1" smtClean="0"/>
              <a:t>Natural</a:t>
            </a:r>
            <a:r>
              <a:rPr lang="uk-UA" sz="1800" dirty="0" smtClean="0"/>
              <a:t> </a:t>
            </a:r>
            <a:r>
              <a:rPr lang="uk-UA" sz="1800" dirty="0" err="1" smtClean="0"/>
              <a:t>remedies</a:t>
            </a:r>
            <a:r>
              <a:rPr lang="uk-UA" sz="1800" dirty="0" smtClean="0"/>
              <a:t>.</a:t>
            </a:r>
          </a:p>
          <a:p>
            <a:pPr lvl="1"/>
            <a:r>
              <a:rPr lang="uk-UA" sz="1800" dirty="0" err="1" smtClean="0"/>
              <a:t>Antitumor</a:t>
            </a:r>
            <a:r>
              <a:rPr lang="uk-UA" sz="1800" dirty="0" smtClean="0"/>
              <a:t> </a:t>
            </a:r>
            <a:r>
              <a:rPr lang="uk-UA" sz="1800" dirty="0" err="1" smtClean="0"/>
              <a:t>antibiotics</a:t>
            </a:r>
            <a:r>
              <a:rPr lang="uk-UA" sz="1800" dirty="0" smtClean="0"/>
              <a:t>.</a:t>
            </a:r>
          </a:p>
          <a:p>
            <a:pPr lvl="1"/>
            <a:r>
              <a:rPr lang="uk-UA" sz="1800" dirty="0" err="1" smtClean="0"/>
              <a:t>Antitumor</a:t>
            </a:r>
            <a:r>
              <a:rPr lang="uk-UA" sz="1800" dirty="0" smtClean="0"/>
              <a:t> </a:t>
            </a:r>
            <a:r>
              <a:rPr lang="uk-UA" sz="1800" dirty="0" err="1" smtClean="0"/>
              <a:t>agents</a:t>
            </a:r>
            <a:r>
              <a:rPr lang="uk-UA" sz="1800" dirty="0" smtClean="0"/>
              <a:t> </a:t>
            </a:r>
            <a:r>
              <a:rPr lang="uk-UA" sz="1800" dirty="0" err="1" smtClean="0"/>
              <a:t>of</a:t>
            </a:r>
            <a:r>
              <a:rPr lang="uk-UA" sz="1800" dirty="0" smtClean="0"/>
              <a:t> </a:t>
            </a:r>
            <a:r>
              <a:rPr lang="uk-UA" sz="1800" dirty="0" err="1" smtClean="0"/>
              <a:t>plant</a:t>
            </a:r>
            <a:r>
              <a:rPr lang="uk-UA" sz="1800" dirty="0" smtClean="0"/>
              <a:t> </a:t>
            </a:r>
            <a:r>
              <a:rPr lang="uk-UA" sz="1800" dirty="0" err="1" smtClean="0"/>
              <a:t>origin</a:t>
            </a:r>
            <a:r>
              <a:rPr lang="uk-UA" sz="1800" dirty="0" smtClean="0"/>
              <a:t>.</a:t>
            </a:r>
          </a:p>
          <a:p>
            <a:pPr lvl="1"/>
            <a:r>
              <a:rPr lang="uk-UA" sz="1800" dirty="0" err="1" smtClean="0"/>
              <a:t>Enzyme</a:t>
            </a:r>
            <a:r>
              <a:rPr lang="uk-UA" sz="1800" dirty="0" smtClean="0"/>
              <a:t> </a:t>
            </a:r>
            <a:r>
              <a:rPr lang="uk-UA" sz="1800" dirty="0" err="1" smtClean="0"/>
              <a:t>preparations</a:t>
            </a:r>
            <a:r>
              <a:rPr lang="uk-UA" sz="1800" dirty="0" smtClean="0"/>
              <a:t> </a:t>
            </a:r>
            <a:r>
              <a:rPr lang="uk-UA" sz="1800" dirty="0" err="1" smtClean="0"/>
              <a:t>with</a:t>
            </a:r>
            <a:r>
              <a:rPr lang="uk-UA" sz="1800" dirty="0" smtClean="0"/>
              <a:t> </a:t>
            </a:r>
            <a:r>
              <a:rPr lang="uk-UA" sz="1800" dirty="0" err="1" smtClean="0"/>
              <a:t>antitumor</a:t>
            </a:r>
            <a:r>
              <a:rPr lang="uk-UA" sz="1800" dirty="0" smtClean="0"/>
              <a:t> </a:t>
            </a:r>
            <a:r>
              <a:rPr lang="uk-UA" sz="1800" dirty="0" err="1" smtClean="0"/>
              <a:t>activity</a:t>
            </a:r>
            <a:r>
              <a:rPr lang="uk-UA" sz="1800" dirty="0" smtClean="0"/>
              <a:t>.</a:t>
            </a:r>
          </a:p>
          <a:p>
            <a:pPr lvl="0"/>
            <a:r>
              <a:rPr lang="uk-UA" sz="1800" dirty="0" err="1" smtClean="0"/>
              <a:t>Hormonal</a:t>
            </a:r>
            <a:r>
              <a:rPr lang="uk-UA" sz="1800" dirty="0" smtClean="0"/>
              <a:t> </a:t>
            </a:r>
            <a:r>
              <a:rPr lang="uk-UA" sz="1800" dirty="0" err="1" smtClean="0"/>
              <a:t>drugs</a:t>
            </a:r>
            <a:r>
              <a:rPr lang="uk-UA" sz="1800" dirty="0" smtClean="0"/>
              <a:t> </a:t>
            </a:r>
            <a:r>
              <a:rPr lang="uk-UA" sz="1800" dirty="0" err="1" smtClean="0"/>
              <a:t>and</a:t>
            </a:r>
            <a:r>
              <a:rPr lang="uk-UA" sz="1800" dirty="0" smtClean="0"/>
              <a:t> </a:t>
            </a:r>
            <a:r>
              <a:rPr lang="uk-UA" sz="1800" dirty="0" err="1" smtClean="0"/>
              <a:t>their</a:t>
            </a:r>
            <a:r>
              <a:rPr lang="uk-UA" sz="1800" dirty="0" smtClean="0"/>
              <a:t> </a:t>
            </a:r>
            <a:r>
              <a:rPr lang="uk-UA" sz="1800" dirty="0" err="1" smtClean="0"/>
              <a:t>antagonists</a:t>
            </a:r>
            <a:r>
              <a:rPr lang="uk-UA" sz="1800" dirty="0" smtClean="0"/>
              <a:t>.</a:t>
            </a:r>
          </a:p>
          <a:p>
            <a:pPr lvl="0"/>
            <a:r>
              <a:rPr lang="uk-UA" sz="1800" dirty="0" err="1" smtClean="0"/>
              <a:t>Immunological</a:t>
            </a:r>
            <a:r>
              <a:rPr lang="uk-UA" sz="1800" dirty="0" smtClean="0"/>
              <a:t> </a:t>
            </a:r>
            <a:r>
              <a:rPr lang="uk-UA" sz="1800" dirty="0" err="1" smtClean="0"/>
              <a:t>agents</a:t>
            </a:r>
            <a:r>
              <a:rPr lang="uk-UA" sz="1800" dirty="0" smtClean="0"/>
              <a:t>.</a:t>
            </a:r>
          </a:p>
          <a:p>
            <a:pPr lvl="1"/>
            <a:r>
              <a:rPr lang="uk-UA" sz="1800" dirty="0" err="1" smtClean="0"/>
              <a:t>Interferons</a:t>
            </a:r>
            <a:r>
              <a:rPr lang="uk-UA" sz="1800" dirty="0" smtClean="0"/>
              <a:t>.</a:t>
            </a:r>
          </a:p>
          <a:p>
            <a:pPr lvl="1"/>
            <a:r>
              <a:rPr lang="uk-UA" sz="1800" dirty="0" err="1" smtClean="0"/>
              <a:t>Interleukins</a:t>
            </a:r>
            <a:r>
              <a:rPr lang="uk-UA" sz="1800" dirty="0" smtClean="0"/>
              <a:t>.</a:t>
            </a:r>
          </a:p>
          <a:p>
            <a:endParaRPr lang="uk-UA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65759" y="258082"/>
            <a:ext cx="11599817" cy="4351338"/>
          </a:xfrm>
        </p:spPr>
        <p:txBody>
          <a:bodyPr/>
          <a:lstStyle/>
          <a:p>
            <a:r>
              <a:rPr lang="uk-UA" sz="2000" b="1" dirty="0" err="1" smtClean="0"/>
              <a:t>Cyclophosphamide</a:t>
            </a:r>
            <a:endParaRPr lang="uk-UA" sz="2000" b="1" dirty="0" smtClean="0"/>
          </a:p>
          <a:p>
            <a:r>
              <a:rPr lang="uk-UA" sz="2000" dirty="0" smtClean="0"/>
              <a:t/>
            </a:r>
            <a:br>
              <a:rPr lang="uk-UA" sz="2000" dirty="0" smtClean="0"/>
            </a:br>
            <a:endParaRPr lang="uk-UA" sz="2000" dirty="0" smtClean="0"/>
          </a:p>
          <a:p>
            <a:r>
              <a:rPr lang="uk-UA" sz="2000" b="1" dirty="0" smtClean="0"/>
              <a:t> </a:t>
            </a:r>
            <a:endParaRPr lang="uk-UA" sz="2000" dirty="0" smtClean="0"/>
          </a:p>
          <a:p>
            <a:r>
              <a:rPr lang="uk-UA" sz="2000" b="1" dirty="0" err="1" smtClean="0"/>
              <a:t>Thiotepa</a:t>
            </a:r>
            <a:endParaRPr lang="uk-UA" sz="2000" dirty="0" smtClean="0"/>
          </a:p>
          <a:p>
            <a:r>
              <a:rPr lang="uk-UA" sz="2000" dirty="0" smtClean="0"/>
              <a:t/>
            </a:r>
            <a:br>
              <a:rPr lang="uk-UA" sz="2000" dirty="0" smtClean="0"/>
            </a:br>
            <a:endParaRPr lang="uk-UA" sz="2000" dirty="0" smtClean="0"/>
          </a:p>
          <a:p>
            <a:r>
              <a:rPr lang="uk-UA" sz="2000" b="1" dirty="0" smtClean="0"/>
              <a:t> </a:t>
            </a:r>
            <a:r>
              <a:rPr lang="uk-UA" sz="2000" b="1" dirty="0" err="1" smtClean="0"/>
              <a:t>Mechanism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of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action</a:t>
            </a:r>
            <a:r>
              <a:rPr lang="uk-UA" sz="2000" b="1" dirty="0" smtClean="0"/>
              <a:t>. </a:t>
            </a:r>
            <a:r>
              <a:rPr lang="uk-UA" sz="2000" dirty="0" err="1" smtClean="0"/>
              <a:t>It</a:t>
            </a:r>
            <a:r>
              <a:rPr lang="uk-UA" sz="2000" dirty="0" smtClean="0"/>
              <a:t> </a:t>
            </a:r>
            <a:r>
              <a:rPr lang="uk-UA" sz="2000" dirty="0" err="1" smtClean="0"/>
              <a:t>is</a:t>
            </a:r>
            <a:r>
              <a:rPr lang="uk-UA" sz="2000" dirty="0" smtClean="0"/>
              <a:t> </a:t>
            </a:r>
            <a:r>
              <a:rPr lang="uk-UA" sz="2000" dirty="0" err="1" smtClean="0"/>
              <a:t>based</a:t>
            </a:r>
            <a:r>
              <a:rPr lang="uk-UA" sz="2000" dirty="0" smtClean="0"/>
              <a:t> </a:t>
            </a:r>
            <a:r>
              <a:rPr lang="uk-UA" sz="2000" dirty="0" err="1" smtClean="0"/>
              <a:t>on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interaction</a:t>
            </a:r>
            <a:r>
              <a:rPr lang="uk-UA" sz="2000" dirty="0" smtClean="0"/>
              <a:t> </a:t>
            </a:r>
            <a:r>
              <a:rPr lang="uk-UA" sz="2000" dirty="0" err="1" smtClean="0"/>
              <a:t>between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alkylating</a:t>
            </a:r>
            <a:r>
              <a:rPr lang="uk-UA" sz="2000" dirty="0" smtClean="0"/>
              <a:t> </a:t>
            </a:r>
            <a:r>
              <a:rPr lang="uk-UA" sz="2000" dirty="0" err="1" smtClean="0"/>
              <a:t>metabolites</a:t>
            </a:r>
            <a:r>
              <a:rPr lang="uk-UA" sz="2000" dirty="0" smtClean="0"/>
              <a:t> C., T., </a:t>
            </a:r>
            <a:r>
              <a:rPr lang="uk-UA" sz="2000" dirty="0" err="1" smtClean="0"/>
              <a:t>and</a:t>
            </a:r>
            <a:r>
              <a:rPr lang="uk-UA" sz="2000" dirty="0" smtClean="0"/>
              <a:t> DNA. </a:t>
            </a:r>
            <a:r>
              <a:rPr lang="uk-UA" sz="2000" dirty="0" err="1" smtClean="0"/>
              <a:t>This</a:t>
            </a:r>
            <a:r>
              <a:rPr lang="uk-UA" sz="2000" dirty="0" smtClean="0"/>
              <a:t> </a:t>
            </a:r>
            <a:r>
              <a:rPr lang="uk-UA" sz="2000" dirty="0" err="1" smtClean="0"/>
              <a:t>alkylation</a:t>
            </a:r>
            <a:r>
              <a:rPr lang="uk-UA" sz="2000" dirty="0" smtClean="0"/>
              <a:t> </a:t>
            </a:r>
            <a:r>
              <a:rPr lang="uk-UA" sz="2000" dirty="0" err="1" smtClean="0"/>
              <a:t>leads</a:t>
            </a:r>
            <a:r>
              <a:rPr lang="uk-UA" sz="2000" dirty="0" smtClean="0"/>
              <a:t> </a:t>
            </a:r>
            <a:r>
              <a:rPr lang="uk-UA" sz="2000" dirty="0" err="1" smtClean="0"/>
              <a:t>to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rupture</a:t>
            </a:r>
            <a:r>
              <a:rPr lang="uk-UA" sz="2000" dirty="0" smtClean="0"/>
              <a:t> </a:t>
            </a:r>
            <a:r>
              <a:rPr lang="uk-UA" sz="2000" dirty="0" err="1" smtClean="0"/>
              <a:t>and</a:t>
            </a:r>
            <a:r>
              <a:rPr lang="uk-UA" sz="2000" dirty="0" smtClean="0"/>
              <a:t> cross-</a:t>
            </a:r>
            <a:r>
              <a:rPr lang="uk-UA" sz="2000" dirty="0" err="1" smtClean="0"/>
              <a:t>linking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DNA </a:t>
            </a:r>
            <a:r>
              <a:rPr lang="uk-UA" sz="2000" dirty="0" err="1" smtClean="0"/>
              <a:t>strands</a:t>
            </a:r>
            <a:r>
              <a:rPr lang="uk-UA" sz="2000" dirty="0" smtClean="0"/>
              <a:t> </a:t>
            </a:r>
            <a:r>
              <a:rPr lang="uk-UA" sz="2000" dirty="0" err="1" smtClean="0"/>
              <a:t>and</a:t>
            </a:r>
            <a:r>
              <a:rPr lang="uk-UA" sz="2000" dirty="0" smtClean="0"/>
              <a:t> DNA </a:t>
            </a:r>
            <a:r>
              <a:rPr lang="uk-UA" sz="2000" dirty="0" err="1" smtClean="0"/>
              <a:t>proteins</a:t>
            </a:r>
            <a:r>
              <a:rPr lang="uk-UA" sz="2000" dirty="0" smtClean="0"/>
              <a:t>.</a:t>
            </a:r>
          </a:p>
          <a:p>
            <a:r>
              <a:rPr lang="uk-UA" sz="2000" b="1" dirty="0" err="1" smtClean="0"/>
              <a:t>Properties</a:t>
            </a:r>
            <a:r>
              <a:rPr lang="uk-UA" sz="2000" b="1" dirty="0" smtClean="0"/>
              <a:t>. </a:t>
            </a:r>
            <a:r>
              <a:rPr lang="uk-UA" sz="2000" i="1" dirty="0" err="1" smtClean="0"/>
              <a:t>Cyclophosphamide</a:t>
            </a:r>
            <a:r>
              <a:rPr lang="uk-UA" sz="2000" i="1" dirty="0" smtClean="0"/>
              <a:t> </a:t>
            </a:r>
            <a:r>
              <a:rPr lang="uk-UA" sz="2000" dirty="0" smtClean="0"/>
              <a:t>- </a:t>
            </a:r>
            <a:r>
              <a:rPr lang="uk-UA" sz="2000" dirty="0" err="1" smtClean="0"/>
              <a:t>white</a:t>
            </a:r>
            <a:r>
              <a:rPr lang="uk-UA" sz="2000" dirty="0" smtClean="0"/>
              <a:t> </a:t>
            </a:r>
            <a:r>
              <a:rPr lang="uk-UA" sz="2000" dirty="0" err="1" smtClean="0"/>
              <a:t>or</a:t>
            </a:r>
            <a:r>
              <a:rPr lang="uk-UA" sz="2000" dirty="0" smtClean="0"/>
              <a:t> </a:t>
            </a:r>
            <a:r>
              <a:rPr lang="uk-UA" sz="2000" dirty="0" err="1" smtClean="0"/>
              <a:t>almost</a:t>
            </a:r>
            <a:r>
              <a:rPr lang="uk-UA" sz="2000" dirty="0" smtClean="0"/>
              <a:t> </a:t>
            </a:r>
            <a:r>
              <a:rPr lang="uk-UA" sz="2000" dirty="0" err="1" smtClean="0"/>
              <a:t>white</a:t>
            </a:r>
            <a:r>
              <a:rPr lang="uk-UA" sz="2000" dirty="0" smtClean="0"/>
              <a:t> </a:t>
            </a:r>
            <a:r>
              <a:rPr lang="uk-UA" sz="2000" dirty="0" err="1" smtClean="0"/>
              <a:t>crystalline</a:t>
            </a:r>
            <a:r>
              <a:rPr lang="uk-UA" sz="2000" dirty="0" smtClean="0"/>
              <a:t> </a:t>
            </a:r>
            <a:r>
              <a:rPr lang="uk-UA" sz="2000" dirty="0" err="1" smtClean="0"/>
              <a:t>powder</a:t>
            </a:r>
            <a:r>
              <a:rPr lang="uk-UA" sz="2000" dirty="0" smtClean="0"/>
              <a:t>, </a:t>
            </a:r>
            <a:r>
              <a:rPr lang="uk-UA" sz="2000" dirty="0" err="1" smtClean="0"/>
              <a:t>easily</a:t>
            </a:r>
            <a:r>
              <a:rPr lang="uk-UA" sz="2000" dirty="0" smtClean="0"/>
              <a:t> </a:t>
            </a:r>
            <a:r>
              <a:rPr lang="uk-UA" sz="2000" dirty="0" err="1" smtClean="0"/>
              <a:t>soluble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alcohol</a:t>
            </a:r>
            <a:r>
              <a:rPr lang="uk-UA" sz="2000" dirty="0" smtClean="0"/>
              <a:t>, </a:t>
            </a:r>
            <a:r>
              <a:rPr lang="uk-UA" sz="2000" dirty="0" err="1" smtClean="0"/>
              <a:t>chloroform</a:t>
            </a:r>
            <a:r>
              <a:rPr lang="uk-UA" sz="2000" dirty="0" smtClean="0"/>
              <a:t>, </a:t>
            </a:r>
            <a:r>
              <a:rPr lang="uk-UA" sz="2000" dirty="0" err="1" smtClean="0"/>
              <a:t>sparingly</a:t>
            </a:r>
            <a:r>
              <a:rPr lang="uk-UA" sz="2000" dirty="0" smtClean="0"/>
              <a:t> </a:t>
            </a:r>
            <a:r>
              <a:rPr lang="uk-UA" sz="2000" dirty="0" err="1" smtClean="0"/>
              <a:t>soluble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ether</a:t>
            </a:r>
            <a:r>
              <a:rPr lang="uk-UA" sz="2000" dirty="0" smtClean="0"/>
              <a:t>, </a:t>
            </a:r>
            <a:r>
              <a:rPr lang="uk-UA" sz="2000" dirty="0" err="1" smtClean="0"/>
              <a:t>acetone</a:t>
            </a:r>
            <a:r>
              <a:rPr lang="uk-UA" sz="2000" dirty="0" smtClean="0"/>
              <a:t>, </a:t>
            </a:r>
            <a:r>
              <a:rPr lang="uk-UA" sz="2000" dirty="0" err="1" smtClean="0"/>
              <a:t>water</a:t>
            </a:r>
            <a:r>
              <a:rPr lang="uk-UA" sz="2000" dirty="0" smtClean="0"/>
              <a:t>.</a:t>
            </a:r>
          </a:p>
          <a:p>
            <a:r>
              <a:rPr lang="uk-UA" sz="2000" b="1" dirty="0" err="1" smtClean="0"/>
              <a:t>Identification</a:t>
            </a:r>
            <a:r>
              <a:rPr lang="uk-UA" sz="2000" b="1" dirty="0" smtClean="0"/>
              <a:t>.</a:t>
            </a:r>
          </a:p>
          <a:p>
            <a:pPr lvl="0"/>
            <a:r>
              <a:rPr lang="uk-UA" sz="2000" dirty="0" smtClean="0"/>
              <a:t>T. </a:t>
            </a:r>
            <a:r>
              <a:rPr lang="uk-UA" sz="2000" dirty="0" err="1" smtClean="0"/>
              <a:t>pl</a:t>
            </a:r>
            <a:r>
              <a:rPr lang="uk-UA" sz="2000" dirty="0" smtClean="0"/>
              <a:t>., IR </a:t>
            </a:r>
            <a:r>
              <a:rPr lang="uk-UA" sz="2000" dirty="0" err="1" smtClean="0"/>
              <a:t>spectrum</a:t>
            </a:r>
            <a:r>
              <a:rPr lang="uk-UA" sz="2000" dirty="0" smtClean="0"/>
              <a:t>.</a:t>
            </a:r>
          </a:p>
          <a:p>
            <a:pPr lvl="0"/>
            <a:r>
              <a:rPr lang="en-US" sz="2000" dirty="0" smtClean="0"/>
              <a:t>Medicine </a:t>
            </a:r>
            <a:r>
              <a:rPr lang="uk-UA" sz="2000" dirty="0" smtClean="0"/>
              <a:t>+ </a:t>
            </a:r>
            <a:r>
              <a:rPr lang="uk-UA" sz="2000" dirty="0" smtClean="0"/>
              <a:t>AgNO3, </a:t>
            </a:r>
            <a:r>
              <a:rPr lang="uk-UA" sz="2000" dirty="0" err="1" smtClean="0"/>
              <a:t>heating</a:t>
            </a:r>
            <a:r>
              <a:rPr lang="uk-UA" sz="2000" dirty="0" smtClean="0"/>
              <a:t> - </a:t>
            </a:r>
            <a:r>
              <a:rPr lang="uk-UA" sz="2000" dirty="0" err="1" smtClean="0"/>
              <a:t>white</a:t>
            </a:r>
            <a:r>
              <a:rPr lang="uk-UA" sz="2000" dirty="0" smtClean="0"/>
              <a:t> </a:t>
            </a:r>
            <a:r>
              <a:rPr lang="uk-UA" sz="2000" dirty="0" err="1" smtClean="0"/>
              <a:t>precipitate</a:t>
            </a:r>
            <a:r>
              <a:rPr lang="uk-UA" sz="2000" dirty="0" smtClean="0"/>
              <a:t>, </a:t>
            </a:r>
            <a:r>
              <a:rPr lang="uk-UA" sz="2000" dirty="0" err="1" smtClean="0"/>
              <a:t>soluble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NH4OH.</a:t>
            </a:r>
          </a:p>
          <a:p>
            <a:pPr lvl="0"/>
            <a:r>
              <a:rPr lang="en-US" sz="2000" dirty="0" smtClean="0"/>
              <a:t>Medicine </a:t>
            </a:r>
            <a:r>
              <a:rPr lang="uk-UA" sz="2000" dirty="0" smtClean="0"/>
              <a:t>+ </a:t>
            </a:r>
            <a:r>
              <a:rPr lang="uk-UA" sz="2000" dirty="0" smtClean="0"/>
              <a:t>H2SO4, + HNO3, </a:t>
            </a:r>
            <a:r>
              <a:rPr lang="uk-UA" sz="2000" dirty="0" err="1" smtClean="0"/>
              <a:t>heating</a:t>
            </a:r>
            <a:r>
              <a:rPr lang="uk-UA" sz="2000" dirty="0" smtClean="0"/>
              <a:t>, + (NH4)2MoO4 - </a:t>
            </a:r>
            <a:r>
              <a:rPr lang="uk-UA" sz="2000" dirty="0" err="1" smtClean="0"/>
              <a:t>yellow</a:t>
            </a:r>
            <a:r>
              <a:rPr lang="uk-UA" sz="2000" dirty="0" smtClean="0"/>
              <a:t> </a:t>
            </a:r>
            <a:r>
              <a:rPr lang="uk-UA" sz="2000" dirty="0" err="1" smtClean="0"/>
              <a:t>color</a:t>
            </a:r>
            <a:r>
              <a:rPr lang="uk-UA" sz="2000" dirty="0" smtClean="0"/>
              <a:t>.</a:t>
            </a:r>
          </a:p>
          <a:p>
            <a:r>
              <a:rPr lang="uk-UA" sz="2000" b="1" dirty="0" err="1" smtClean="0"/>
              <a:t>Quantitative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definition</a:t>
            </a:r>
            <a:r>
              <a:rPr lang="uk-UA" sz="2000" b="1" dirty="0" smtClean="0"/>
              <a:t>.</a:t>
            </a:r>
          </a:p>
          <a:p>
            <a:r>
              <a:rPr lang="uk-UA" sz="2000" dirty="0" err="1" smtClean="0"/>
              <a:t>Argentometry</a:t>
            </a:r>
            <a:r>
              <a:rPr lang="uk-UA" sz="2000" dirty="0" smtClean="0"/>
              <a:t> (</a:t>
            </a:r>
            <a:r>
              <a:rPr lang="uk-UA" sz="2000" dirty="0" err="1" smtClean="0"/>
              <a:t>Folgard's</a:t>
            </a:r>
            <a:r>
              <a:rPr lang="uk-UA" sz="2000" dirty="0" smtClean="0"/>
              <a:t> </a:t>
            </a:r>
            <a:r>
              <a:rPr lang="uk-UA" sz="2000" dirty="0" err="1" smtClean="0"/>
              <a:t>method</a:t>
            </a:r>
            <a:r>
              <a:rPr lang="uk-UA" sz="2000" dirty="0" smtClean="0"/>
              <a:t>).</a:t>
            </a:r>
          </a:p>
          <a:p>
            <a:r>
              <a:rPr lang="uk-UA" sz="2000" b="1" dirty="0" err="1" smtClean="0"/>
              <a:t>Storage</a:t>
            </a:r>
            <a:r>
              <a:rPr lang="uk-UA" sz="2000" b="1" dirty="0" smtClean="0"/>
              <a:t>. </a:t>
            </a:r>
            <a:r>
              <a:rPr lang="uk-UA" sz="2000" dirty="0" err="1" smtClean="0"/>
              <a:t>In</a:t>
            </a:r>
            <a:r>
              <a:rPr lang="uk-UA" sz="2000" dirty="0" smtClean="0"/>
              <a:t> a well-</a:t>
            </a:r>
            <a:r>
              <a:rPr lang="uk-UA" sz="2000" dirty="0" err="1" smtClean="0"/>
              <a:t>sealed</a:t>
            </a:r>
            <a:r>
              <a:rPr lang="uk-UA" sz="2000" dirty="0" smtClean="0"/>
              <a:t> </a:t>
            </a:r>
            <a:r>
              <a:rPr lang="uk-UA" sz="2000" dirty="0" err="1" smtClean="0"/>
              <a:t>container</a:t>
            </a:r>
            <a:r>
              <a:rPr lang="uk-UA" sz="2000" dirty="0" smtClean="0"/>
              <a:t>, </a:t>
            </a:r>
            <a:r>
              <a:rPr lang="uk-UA" sz="2000" dirty="0" err="1" smtClean="0"/>
              <a:t>protected</a:t>
            </a:r>
            <a:r>
              <a:rPr lang="uk-UA" sz="2000" dirty="0" smtClean="0"/>
              <a:t> </a:t>
            </a:r>
            <a:r>
              <a:rPr lang="uk-UA" sz="2000" dirty="0" err="1" smtClean="0"/>
              <a:t>from</a:t>
            </a:r>
            <a:r>
              <a:rPr lang="uk-UA" sz="2000" dirty="0" smtClean="0"/>
              <a:t> </a:t>
            </a:r>
            <a:r>
              <a:rPr lang="uk-UA" sz="2000" dirty="0" err="1" smtClean="0"/>
              <a:t>light</a:t>
            </a:r>
            <a:r>
              <a:rPr lang="uk-UA" sz="2000" dirty="0" smtClean="0"/>
              <a:t>, </a:t>
            </a:r>
            <a:r>
              <a:rPr lang="uk-UA" sz="2000" dirty="0" err="1" smtClean="0"/>
              <a:t>at</a:t>
            </a:r>
            <a:r>
              <a:rPr lang="uk-UA" sz="2000" dirty="0" smtClean="0"/>
              <a:t> a </a:t>
            </a:r>
            <a:r>
              <a:rPr lang="uk-UA" sz="2000" dirty="0" err="1" smtClean="0"/>
              <a:t>temperature</a:t>
            </a:r>
            <a:r>
              <a:rPr lang="uk-UA" sz="2000" dirty="0" smtClean="0"/>
              <a:t> </a:t>
            </a:r>
            <a:r>
              <a:rPr lang="uk-UA" sz="2000" dirty="0" err="1" smtClean="0"/>
              <a:t>not</a:t>
            </a:r>
            <a:r>
              <a:rPr lang="uk-UA" sz="2000" dirty="0" smtClean="0"/>
              <a:t> </a:t>
            </a:r>
            <a:r>
              <a:rPr lang="uk-UA" sz="2000" dirty="0" err="1" smtClean="0"/>
              <a:t>exceeding</a:t>
            </a:r>
            <a:r>
              <a:rPr lang="uk-UA" sz="2000" dirty="0" smtClean="0"/>
              <a:t> 10 C °.</a:t>
            </a:r>
          </a:p>
          <a:p>
            <a:endParaRPr lang="uk-UA" dirty="0"/>
          </a:p>
        </p:txBody>
      </p:sp>
      <p:pic>
        <p:nvPicPr>
          <p:cNvPr id="4" name="image268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29753" y="223429"/>
            <a:ext cx="1133475" cy="1238250"/>
          </a:xfrm>
          <a:prstGeom prst="rect">
            <a:avLst/>
          </a:prstGeom>
        </p:spPr>
      </p:pic>
      <p:pic>
        <p:nvPicPr>
          <p:cNvPr id="5" name="image269.jpe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837770" y="1454876"/>
            <a:ext cx="1552575" cy="12573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1886" y="192768"/>
            <a:ext cx="11275422" cy="4351338"/>
          </a:xfrm>
        </p:spPr>
        <p:txBody>
          <a:bodyPr/>
          <a:lstStyle/>
          <a:p>
            <a:r>
              <a:rPr lang="uk-UA" sz="2000" b="1" dirty="0" err="1" smtClean="0"/>
              <a:t>Busulfan</a:t>
            </a:r>
            <a:endParaRPr lang="uk-UA" sz="2000" b="1" dirty="0" smtClean="0"/>
          </a:p>
          <a:p>
            <a:r>
              <a:rPr lang="uk-UA" sz="2000" dirty="0" smtClean="0"/>
              <a:t/>
            </a:r>
            <a:br>
              <a:rPr lang="uk-UA" sz="2000" dirty="0" smtClean="0"/>
            </a:br>
            <a:endParaRPr lang="uk-UA" sz="2000" dirty="0" smtClean="0"/>
          </a:p>
          <a:p>
            <a:r>
              <a:rPr lang="uk-UA" sz="2000" b="1" dirty="0" smtClean="0"/>
              <a:t> </a:t>
            </a:r>
            <a:r>
              <a:rPr lang="uk-UA" sz="2000" b="1" dirty="0" err="1" smtClean="0"/>
              <a:t>Mechanism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of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action</a:t>
            </a:r>
            <a:r>
              <a:rPr lang="uk-UA" sz="2000" b="1" dirty="0" smtClean="0"/>
              <a:t>. </a:t>
            </a:r>
            <a:r>
              <a:rPr lang="uk-UA" sz="2000" dirty="0" err="1" smtClean="0"/>
              <a:t>It</a:t>
            </a:r>
            <a:r>
              <a:rPr lang="uk-UA" sz="2000" dirty="0" smtClean="0"/>
              <a:t> </a:t>
            </a:r>
            <a:r>
              <a:rPr lang="uk-UA" sz="2000" dirty="0" err="1" smtClean="0"/>
              <a:t>consists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action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active</a:t>
            </a:r>
            <a:r>
              <a:rPr lang="uk-UA" sz="2000" dirty="0" smtClean="0"/>
              <a:t> </a:t>
            </a:r>
            <a:r>
              <a:rPr lang="uk-UA" sz="2000" dirty="0" err="1" smtClean="0"/>
              <a:t>metabolites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B. </a:t>
            </a:r>
            <a:r>
              <a:rPr lang="uk-UA" sz="2000" dirty="0" err="1" smtClean="0"/>
              <a:t>on</a:t>
            </a:r>
            <a:r>
              <a:rPr lang="uk-UA" sz="2000" dirty="0" smtClean="0"/>
              <a:t> </a:t>
            </a:r>
            <a:r>
              <a:rPr lang="uk-UA" sz="2000" dirty="0" err="1" smtClean="0"/>
              <a:t>tumor</a:t>
            </a:r>
            <a:r>
              <a:rPr lang="uk-UA" sz="2000" dirty="0" smtClean="0"/>
              <a:t> </a:t>
            </a:r>
            <a:r>
              <a:rPr lang="uk-UA" sz="2000" dirty="0" err="1" smtClean="0"/>
              <a:t>cells</a:t>
            </a:r>
            <a:r>
              <a:rPr lang="uk-UA" sz="2000" dirty="0" smtClean="0"/>
              <a:t>, </a:t>
            </a:r>
            <a:r>
              <a:rPr lang="uk-UA" sz="2000" dirty="0" err="1" smtClean="0"/>
              <a:t>as</a:t>
            </a:r>
            <a:r>
              <a:rPr lang="uk-UA" sz="2000" dirty="0" smtClean="0"/>
              <a:t> a </a:t>
            </a:r>
            <a:r>
              <a:rPr lang="uk-UA" sz="2000" dirty="0" err="1" smtClean="0"/>
              <a:t>result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which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DNA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tumor</a:t>
            </a:r>
            <a:r>
              <a:rPr lang="uk-UA" sz="2000" dirty="0" smtClean="0"/>
              <a:t> </a:t>
            </a:r>
            <a:r>
              <a:rPr lang="uk-UA" sz="2000" dirty="0" err="1" smtClean="0"/>
              <a:t>cells</a:t>
            </a:r>
            <a:r>
              <a:rPr lang="uk-UA" sz="2000" dirty="0" smtClean="0"/>
              <a:t> </a:t>
            </a:r>
            <a:r>
              <a:rPr lang="uk-UA" sz="2000" dirty="0" err="1" smtClean="0"/>
              <a:t>is</a:t>
            </a:r>
            <a:r>
              <a:rPr lang="uk-UA" sz="2000" dirty="0" smtClean="0"/>
              <a:t> </a:t>
            </a:r>
            <a:r>
              <a:rPr lang="uk-UA" sz="2000" dirty="0" err="1" smtClean="0"/>
              <a:t>crosslinked</a:t>
            </a:r>
            <a:r>
              <a:rPr lang="uk-UA" sz="2000" dirty="0" smtClean="0"/>
              <a:t>.</a:t>
            </a:r>
          </a:p>
          <a:p>
            <a:r>
              <a:rPr lang="uk-UA" sz="2000" b="1" dirty="0" err="1" smtClean="0"/>
              <a:t>Identification</a:t>
            </a:r>
            <a:r>
              <a:rPr lang="uk-UA" sz="2000" b="1" dirty="0" smtClean="0"/>
              <a:t>.</a:t>
            </a:r>
          </a:p>
          <a:p>
            <a:pPr lvl="0"/>
            <a:r>
              <a:rPr lang="uk-UA" sz="2000" dirty="0" smtClean="0"/>
              <a:t>T. </a:t>
            </a:r>
            <a:r>
              <a:rPr lang="uk-UA" sz="2000" dirty="0" err="1" smtClean="0"/>
              <a:t>pl</a:t>
            </a:r>
            <a:r>
              <a:rPr lang="uk-UA" sz="2000" dirty="0" smtClean="0"/>
              <a:t>., IR </a:t>
            </a:r>
            <a:r>
              <a:rPr lang="uk-UA" sz="2000" dirty="0" err="1" smtClean="0"/>
              <a:t>spectrum</a:t>
            </a:r>
            <a:r>
              <a:rPr lang="uk-UA" sz="2000" dirty="0" smtClean="0"/>
              <a:t>, TLC.</a:t>
            </a:r>
          </a:p>
          <a:p>
            <a:pPr lvl="0"/>
            <a:r>
              <a:rPr lang="en-US" sz="2000" dirty="0" smtClean="0"/>
              <a:t>Medicine </a:t>
            </a:r>
            <a:r>
              <a:rPr lang="uk-UA" sz="2000" dirty="0" smtClean="0"/>
              <a:t>+ </a:t>
            </a:r>
            <a:r>
              <a:rPr lang="uk-UA" sz="2000" dirty="0" err="1" smtClean="0"/>
              <a:t>NaOH</a:t>
            </a:r>
            <a:r>
              <a:rPr lang="uk-UA" sz="2000" dirty="0" smtClean="0"/>
              <a:t>, </a:t>
            </a:r>
            <a:r>
              <a:rPr lang="uk-UA" sz="2000" dirty="0" err="1" smtClean="0"/>
              <a:t>heating</a:t>
            </a:r>
            <a:r>
              <a:rPr lang="uk-UA" sz="2000" dirty="0" smtClean="0"/>
              <a:t> - </a:t>
            </a:r>
            <a:r>
              <a:rPr lang="uk-UA" sz="2000" dirty="0" err="1" smtClean="0"/>
              <a:t>white</a:t>
            </a:r>
            <a:r>
              <a:rPr lang="uk-UA" sz="2000" dirty="0" smtClean="0"/>
              <a:t> </a:t>
            </a:r>
            <a:r>
              <a:rPr lang="uk-UA" sz="2000" dirty="0" err="1" smtClean="0"/>
              <a:t>gelatinous</a:t>
            </a:r>
            <a:r>
              <a:rPr lang="uk-UA" sz="2000" dirty="0" smtClean="0"/>
              <a:t> </a:t>
            </a:r>
            <a:r>
              <a:rPr lang="uk-UA" sz="2000" dirty="0" err="1" smtClean="0"/>
              <a:t>precipitate</a:t>
            </a:r>
            <a:r>
              <a:rPr lang="uk-UA" sz="2000" dirty="0" smtClean="0"/>
              <a:t>:</a:t>
            </a:r>
          </a:p>
          <a:p>
            <a:r>
              <a:rPr lang="uk-UA" sz="2000" dirty="0" smtClean="0"/>
              <a:t> </a:t>
            </a:r>
            <a:r>
              <a:rPr lang="uk-UA" sz="2000" dirty="0" smtClean="0"/>
              <a:t>CH3SO2 </a:t>
            </a:r>
            <a:r>
              <a:rPr lang="uk-UA" sz="2000" dirty="0" smtClean="0"/>
              <a:t>– O– (CH2) 4 – O – SO2CH3 + </a:t>
            </a:r>
            <a:r>
              <a:rPr lang="uk-UA" sz="2000" dirty="0" smtClean="0"/>
              <a:t>2NaOH</a:t>
            </a:r>
            <a:r>
              <a:rPr lang="en-US" sz="2000" dirty="0" smtClean="0"/>
              <a:t> =</a:t>
            </a:r>
            <a:r>
              <a:rPr lang="uk-UA" sz="2000" dirty="0" smtClean="0"/>
              <a:t>2CH3SO3Na</a:t>
            </a:r>
            <a:r>
              <a:rPr lang="en-US" sz="2000" dirty="0" smtClean="0"/>
              <a:t> </a:t>
            </a:r>
            <a:r>
              <a:rPr lang="uk-UA" sz="2000" dirty="0" smtClean="0"/>
              <a:t>+ </a:t>
            </a:r>
            <a:r>
              <a:rPr lang="uk-UA" sz="2000" dirty="0" smtClean="0"/>
              <a:t>HO (CH2) 4OH.</a:t>
            </a:r>
          </a:p>
          <a:p>
            <a:r>
              <a:rPr lang="uk-UA" sz="2000" dirty="0" smtClean="0"/>
              <a:t> </a:t>
            </a:r>
            <a:r>
              <a:rPr lang="uk-UA" sz="2000" dirty="0" err="1" smtClean="0"/>
              <a:t>Reaction</a:t>
            </a:r>
            <a:r>
              <a:rPr lang="uk-UA" sz="2000" dirty="0" smtClean="0"/>
              <a:t> </a:t>
            </a:r>
            <a:r>
              <a:rPr lang="uk-UA" sz="2000" dirty="0" err="1" smtClean="0"/>
              <a:t>to</a:t>
            </a:r>
            <a:r>
              <a:rPr lang="uk-UA" sz="2000" dirty="0" smtClean="0"/>
              <a:t> </a:t>
            </a:r>
            <a:r>
              <a:rPr lang="uk-UA" sz="2000" dirty="0" err="1" smtClean="0"/>
              <a:t>sulfates</a:t>
            </a:r>
            <a:r>
              <a:rPr lang="uk-UA" sz="2000" dirty="0" smtClean="0"/>
              <a:t> </a:t>
            </a:r>
            <a:r>
              <a:rPr lang="uk-UA" sz="2000" dirty="0" err="1" smtClean="0"/>
              <a:t>after</a:t>
            </a:r>
            <a:r>
              <a:rPr lang="uk-UA" sz="2000" dirty="0" smtClean="0"/>
              <a:t> </a:t>
            </a:r>
            <a:r>
              <a:rPr lang="uk-UA" sz="2000" dirty="0" err="1" smtClean="0"/>
              <a:t>mineralization</a:t>
            </a:r>
            <a:r>
              <a:rPr lang="uk-UA" sz="2000" dirty="0" smtClean="0"/>
              <a:t>:</a:t>
            </a:r>
          </a:p>
          <a:p>
            <a:r>
              <a:rPr lang="uk-UA" sz="2000" dirty="0" smtClean="0"/>
              <a:t> </a:t>
            </a:r>
            <a:r>
              <a:rPr lang="uk-UA" sz="2000" dirty="0" smtClean="0"/>
              <a:t>SO42</a:t>
            </a:r>
            <a:r>
              <a:rPr lang="uk-UA" sz="2000" dirty="0" smtClean="0"/>
              <a:t>–+ Ba2</a:t>
            </a:r>
            <a:r>
              <a:rPr lang="uk-UA" sz="2000" dirty="0" smtClean="0"/>
              <a:t>+</a:t>
            </a:r>
            <a:r>
              <a:rPr lang="en-US" sz="2000" dirty="0" smtClean="0"/>
              <a:t> = </a:t>
            </a:r>
            <a:r>
              <a:rPr lang="uk-UA" sz="2000" dirty="0" smtClean="0"/>
              <a:t>BaSO4</a:t>
            </a:r>
            <a:endParaRPr lang="uk-UA" sz="2000" dirty="0" smtClean="0"/>
          </a:p>
          <a:p>
            <a:r>
              <a:rPr lang="uk-UA" sz="2000" b="1" dirty="0" err="1" smtClean="0"/>
              <a:t>Quantitative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definition</a:t>
            </a:r>
            <a:r>
              <a:rPr lang="uk-UA" sz="2000" b="1" dirty="0" smtClean="0"/>
              <a:t>.</a:t>
            </a:r>
          </a:p>
          <a:p>
            <a:r>
              <a:rPr lang="uk-UA" sz="2000" dirty="0" err="1" smtClean="0"/>
              <a:t>Alkalimetry</a:t>
            </a:r>
            <a:r>
              <a:rPr lang="uk-UA" sz="2000" dirty="0" smtClean="0"/>
              <a:t> </a:t>
            </a:r>
            <a:r>
              <a:rPr lang="uk-UA" sz="2000" dirty="0" err="1" smtClean="0"/>
              <a:t>after</a:t>
            </a:r>
            <a:r>
              <a:rPr lang="uk-UA" sz="2000" dirty="0" smtClean="0"/>
              <a:t> </a:t>
            </a:r>
            <a:r>
              <a:rPr lang="uk-UA" sz="2000" dirty="0" err="1" smtClean="0"/>
              <a:t>hydrolysis</a:t>
            </a:r>
            <a:r>
              <a:rPr lang="uk-UA" sz="2000" dirty="0" smtClean="0"/>
              <a:t>, </a:t>
            </a:r>
            <a:r>
              <a:rPr lang="uk-UA" sz="2000" dirty="0" err="1" smtClean="0"/>
              <a:t>direct</a:t>
            </a:r>
            <a:r>
              <a:rPr lang="uk-UA" sz="2000" dirty="0" smtClean="0"/>
              <a:t> </a:t>
            </a:r>
            <a:r>
              <a:rPr lang="uk-UA" sz="2000" dirty="0" err="1" smtClean="0"/>
              <a:t>titration</a:t>
            </a:r>
            <a:r>
              <a:rPr lang="uk-UA" sz="2000" dirty="0" smtClean="0"/>
              <a:t>, </a:t>
            </a:r>
            <a:r>
              <a:rPr lang="uk-UA" sz="2000" dirty="0" err="1" smtClean="0"/>
              <a:t>indicator</a:t>
            </a:r>
            <a:r>
              <a:rPr lang="uk-UA" sz="2000" dirty="0" smtClean="0"/>
              <a:t> - </a:t>
            </a:r>
            <a:r>
              <a:rPr lang="uk-UA" sz="2000" dirty="0" err="1" smtClean="0"/>
              <a:t>phenolphthalein</a:t>
            </a:r>
            <a:r>
              <a:rPr lang="uk-UA" sz="2000" dirty="0" smtClean="0"/>
              <a:t>, s = ½:</a:t>
            </a:r>
          </a:p>
          <a:p>
            <a:r>
              <a:rPr lang="uk-UA" sz="2000" dirty="0" smtClean="0"/>
              <a:t> </a:t>
            </a:r>
            <a:r>
              <a:rPr lang="uk-UA" sz="2000" dirty="0" smtClean="0"/>
              <a:t>CH3SO2 </a:t>
            </a:r>
            <a:r>
              <a:rPr lang="uk-UA" sz="2000" dirty="0" smtClean="0"/>
              <a:t>– O– (CH2) 4 – O – SO2CH3 + </a:t>
            </a:r>
            <a:r>
              <a:rPr lang="uk-UA" sz="2000" dirty="0" smtClean="0"/>
              <a:t>H2O</a:t>
            </a:r>
            <a:r>
              <a:rPr lang="en-US" sz="2000" dirty="0" smtClean="0"/>
              <a:t>=</a:t>
            </a:r>
            <a:r>
              <a:rPr lang="uk-UA" sz="2000" dirty="0" smtClean="0"/>
              <a:t>2CH3SO3H </a:t>
            </a:r>
            <a:r>
              <a:rPr lang="uk-UA" sz="2000" dirty="0" smtClean="0"/>
              <a:t>+ HO (CH2) 4OH, </a:t>
            </a:r>
            <a:endParaRPr lang="en-US" sz="2000" dirty="0" smtClean="0"/>
          </a:p>
          <a:p>
            <a:r>
              <a:rPr lang="uk-UA" sz="2000" dirty="0" smtClean="0"/>
              <a:t>CH3SO3H </a:t>
            </a:r>
            <a:r>
              <a:rPr lang="uk-UA" sz="2000" dirty="0" smtClean="0"/>
              <a:t>+ </a:t>
            </a:r>
            <a:r>
              <a:rPr lang="uk-UA" sz="2000" dirty="0" err="1" smtClean="0"/>
              <a:t>NaOH</a:t>
            </a:r>
            <a:r>
              <a:rPr lang="en-US" sz="2000" dirty="0" smtClean="0"/>
              <a:t> = </a:t>
            </a:r>
            <a:r>
              <a:rPr lang="uk-UA" sz="2000" dirty="0" smtClean="0"/>
              <a:t>CH3SO3Na </a:t>
            </a:r>
            <a:r>
              <a:rPr lang="uk-UA" sz="2000" dirty="0" smtClean="0"/>
              <a:t>+ H2O.</a:t>
            </a:r>
          </a:p>
          <a:p>
            <a:r>
              <a:rPr lang="uk-UA" sz="2000" dirty="0" smtClean="0"/>
              <a:t> </a:t>
            </a:r>
            <a:r>
              <a:rPr lang="uk-UA" sz="2000" b="1" dirty="0" err="1" smtClean="0"/>
              <a:t>Storage</a:t>
            </a:r>
            <a:r>
              <a:rPr lang="uk-UA" sz="2000" b="1" dirty="0" smtClean="0"/>
              <a:t>. </a:t>
            </a:r>
            <a:r>
              <a:rPr lang="uk-UA" sz="2000" dirty="0" err="1" smtClean="0"/>
              <a:t>In</a:t>
            </a:r>
            <a:r>
              <a:rPr lang="uk-UA" sz="2000" dirty="0" smtClean="0"/>
              <a:t> a well-</a:t>
            </a:r>
            <a:r>
              <a:rPr lang="uk-UA" sz="2000" dirty="0" err="1" smtClean="0"/>
              <a:t>sealed</a:t>
            </a:r>
            <a:r>
              <a:rPr lang="uk-UA" sz="2000" dirty="0" smtClean="0"/>
              <a:t> </a:t>
            </a:r>
            <a:r>
              <a:rPr lang="uk-UA" sz="2000" dirty="0" err="1" smtClean="0"/>
              <a:t>container</a:t>
            </a:r>
            <a:r>
              <a:rPr lang="uk-UA" sz="2000" dirty="0" smtClean="0"/>
              <a:t> </a:t>
            </a:r>
            <a:r>
              <a:rPr lang="uk-UA" sz="2000" dirty="0" err="1" smtClean="0"/>
              <a:t>that</a:t>
            </a:r>
            <a:r>
              <a:rPr lang="uk-UA" sz="2000" dirty="0" smtClean="0"/>
              <a:t> </a:t>
            </a:r>
            <a:r>
              <a:rPr lang="uk-UA" sz="2000" dirty="0" err="1" smtClean="0"/>
              <a:t>protects</a:t>
            </a:r>
            <a:r>
              <a:rPr lang="uk-UA" sz="2000" dirty="0" smtClean="0"/>
              <a:t> </a:t>
            </a:r>
            <a:r>
              <a:rPr lang="uk-UA" sz="2000" dirty="0" err="1" smtClean="0"/>
              <a:t>from</a:t>
            </a:r>
            <a:r>
              <a:rPr lang="uk-UA" sz="2000" dirty="0" smtClean="0"/>
              <a:t> </a:t>
            </a:r>
            <a:r>
              <a:rPr lang="uk-UA" sz="2000" dirty="0" err="1" smtClean="0"/>
              <a:t>light</a:t>
            </a:r>
            <a:r>
              <a:rPr lang="uk-UA" sz="2000" dirty="0" smtClean="0"/>
              <a:t>.</a:t>
            </a:r>
          </a:p>
          <a:p>
            <a:r>
              <a:rPr lang="uk-UA" sz="2000" b="1" dirty="0" err="1" smtClean="0"/>
              <a:t>Application</a:t>
            </a:r>
            <a:r>
              <a:rPr lang="uk-UA" sz="2000" b="1" dirty="0" smtClean="0"/>
              <a:t>. </a:t>
            </a:r>
            <a:r>
              <a:rPr lang="uk-UA" sz="2000" dirty="0" err="1" smtClean="0"/>
              <a:t>Antitumor</a:t>
            </a:r>
            <a:r>
              <a:rPr lang="uk-UA" sz="2000" dirty="0" smtClean="0"/>
              <a:t> </a:t>
            </a:r>
            <a:r>
              <a:rPr lang="uk-UA" sz="2000" dirty="0" err="1" smtClean="0"/>
              <a:t>drug</a:t>
            </a:r>
            <a:r>
              <a:rPr lang="uk-UA" sz="2000" dirty="0" smtClean="0"/>
              <a:t>.</a:t>
            </a:r>
          </a:p>
          <a:p>
            <a:endParaRPr lang="uk-UA" dirty="0"/>
          </a:p>
        </p:txBody>
      </p:sp>
      <p:pic>
        <p:nvPicPr>
          <p:cNvPr id="4" name="image270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61582" y="366305"/>
            <a:ext cx="3333750" cy="9525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64326" y="231956"/>
            <a:ext cx="10515600" cy="4351338"/>
          </a:xfrm>
        </p:spPr>
        <p:txBody>
          <a:bodyPr/>
          <a:lstStyle/>
          <a:p>
            <a:r>
              <a:rPr lang="uk-UA" b="1" dirty="0" err="1" smtClean="0"/>
              <a:t>Fluorouracil</a:t>
            </a:r>
            <a:endParaRPr lang="uk-UA" b="1" dirty="0" smtClean="0"/>
          </a:p>
          <a:p>
            <a:r>
              <a:rPr lang="uk-UA" dirty="0" smtClean="0"/>
              <a:t/>
            </a:r>
            <a:br>
              <a:rPr lang="uk-UA" dirty="0" smtClean="0"/>
            </a:br>
            <a:r>
              <a:rPr lang="en-US" dirty="0" smtClean="0"/>
              <a:t>                                                                                </a:t>
            </a:r>
            <a:r>
              <a:rPr lang="uk-UA" b="1" dirty="0" err="1" smtClean="0"/>
              <a:t>Tegafur</a:t>
            </a:r>
            <a:endParaRPr lang="uk-UA" dirty="0" smtClean="0"/>
          </a:p>
          <a:p>
            <a:r>
              <a:rPr lang="uk-UA" b="1" dirty="0" err="1" smtClean="0"/>
              <a:t>Mechanism</a:t>
            </a:r>
            <a:r>
              <a:rPr lang="uk-UA" b="1" dirty="0" smtClean="0"/>
              <a:t> </a:t>
            </a:r>
            <a:r>
              <a:rPr lang="uk-UA" b="1" dirty="0" err="1" smtClean="0"/>
              <a:t>of</a:t>
            </a:r>
            <a:r>
              <a:rPr lang="uk-UA" b="1" dirty="0" smtClean="0"/>
              <a:t> </a:t>
            </a:r>
            <a:r>
              <a:rPr lang="uk-UA" b="1" dirty="0" err="1" smtClean="0"/>
              <a:t>action</a:t>
            </a:r>
            <a:r>
              <a:rPr lang="uk-UA" b="1" dirty="0" smtClean="0"/>
              <a:t>. </a:t>
            </a:r>
            <a:r>
              <a:rPr lang="uk-UA" dirty="0" err="1" smtClean="0"/>
              <a:t>It</a:t>
            </a:r>
            <a:r>
              <a:rPr lang="uk-UA" dirty="0" smtClean="0"/>
              <a:t> </a:t>
            </a:r>
            <a:r>
              <a:rPr lang="uk-UA" dirty="0" err="1" smtClean="0"/>
              <a:t>consists</a:t>
            </a:r>
            <a:r>
              <a:rPr lang="uk-UA" dirty="0" smtClean="0"/>
              <a:t> </a:t>
            </a:r>
            <a:r>
              <a:rPr lang="uk-UA" dirty="0" err="1" smtClean="0"/>
              <a:t>in</a:t>
            </a:r>
            <a:r>
              <a:rPr lang="uk-UA" dirty="0" smtClean="0"/>
              <a:t> </a:t>
            </a:r>
            <a:r>
              <a:rPr lang="uk-UA" dirty="0" err="1" smtClean="0"/>
              <a:t>inhibiting</a:t>
            </a:r>
            <a:r>
              <a:rPr lang="uk-UA" dirty="0" smtClean="0"/>
              <a:t> </a:t>
            </a:r>
            <a:r>
              <a:rPr lang="uk-UA" dirty="0" err="1" smtClean="0"/>
              <a:t>the</a:t>
            </a:r>
            <a:r>
              <a:rPr lang="uk-UA" dirty="0" smtClean="0"/>
              <a:t> </a:t>
            </a:r>
            <a:r>
              <a:rPr lang="uk-UA" dirty="0" err="1" smtClean="0"/>
              <a:t>synthesis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</a:t>
            </a:r>
            <a:r>
              <a:rPr lang="uk-UA" dirty="0" err="1" smtClean="0"/>
              <a:t>purine</a:t>
            </a:r>
            <a:r>
              <a:rPr lang="uk-UA" dirty="0" smtClean="0"/>
              <a:t> </a:t>
            </a:r>
            <a:r>
              <a:rPr lang="uk-UA" dirty="0" err="1" smtClean="0"/>
              <a:t>nucleotides</a:t>
            </a:r>
            <a:r>
              <a:rPr lang="uk-UA" dirty="0" smtClean="0"/>
              <a:t> </a:t>
            </a:r>
            <a:r>
              <a:rPr lang="uk-UA" dirty="0" err="1" smtClean="0"/>
              <a:t>in</a:t>
            </a:r>
            <a:r>
              <a:rPr lang="uk-UA" dirty="0" smtClean="0"/>
              <a:t> DNA </a:t>
            </a:r>
            <a:r>
              <a:rPr lang="uk-UA" dirty="0" err="1" smtClean="0"/>
              <a:t>by</a:t>
            </a:r>
            <a:r>
              <a:rPr lang="uk-UA" dirty="0" smtClean="0"/>
              <a:t> </a:t>
            </a:r>
            <a:r>
              <a:rPr lang="uk-UA" dirty="0" err="1" smtClean="0"/>
              <a:t>competitive</a:t>
            </a:r>
            <a:r>
              <a:rPr lang="uk-UA" dirty="0" smtClean="0"/>
              <a:t> </a:t>
            </a:r>
            <a:r>
              <a:rPr lang="uk-UA" dirty="0" err="1" smtClean="0"/>
              <a:t>metabolism</a:t>
            </a:r>
            <a:r>
              <a:rPr lang="uk-UA" dirty="0" smtClean="0"/>
              <a:t> </a:t>
            </a:r>
            <a:r>
              <a:rPr lang="uk-UA" dirty="0" err="1" smtClean="0"/>
              <a:t>after</a:t>
            </a:r>
            <a:r>
              <a:rPr lang="uk-UA" dirty="0" smtClean="0"/>
              <a:t> </a:t>
            </a:r>
            <a:r>
              <a:rPr lang="uk-UA" dirty="0" err="1" smtClean="0"/>
              <a:t>uptake</a:t>
            </a:r>
            <a:r>
              <a:rPr lang="uk-UA" dirty="0" smtClean="0"/>
              <a:t> </a:t>
            </a:r>
            <a:r>
              <a:rPr lang="uk-UA" dirty="0" err="1" smtClean="0"/>
              <a:t>by</a:t>
            </a:r>
            <a:r>
              <a:rPr lang="uk-UA" dirty="0" smtClean="0"/>
              <a:t> M., F., </a:t>
            </a:r>
            <a:r>
              <a:rPr lang="uk-UA" dirty="0" err="1" smtClean="0"/>
              <a:t>and</a:t>
            </a:r>
            <a:r>
              <a:rPr lang="uk-UA" dirty="0" smtClean="0"/>
              <a:t> T. </a:t>
            </a:r>
            <a:r>
              <a:rPr lang="uk-UA" dirty="0" err="1" smtClean="0"/>
              <a:t>cells</a:t>
            </a:r>
            <a:r>
              <a:rPr lang="uk-UA" dirty="0" smtClean="0"/>
              <a:t>.</a:t>
            </a:r>
          </a:p>
          <a:p>
            <a:r>
              <a:rPr lang="uk-UA" b="1" dirty="0" err="1" smtClean="0"/>
              <a:t>Synthesis</a:t>
            </a:r>
            <a:r>
              <a:rPr lang="uk-UA" b="1" dirty="0" smtClean="0"/>
              <a:t>.</a:t>
            </a:r>
          </a:p>
          <a:p>
            <a:endParaRPr lang="uk-UA" dirty="0"/>
          </a:p>
        </p:txBody>
      </p:sp>
      <p:pic>
        <p:nvPicPr>
          <p:cNvPr id="4" name="image271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40170" y="174851"/>
            <a:ext cx="1114425" cy="1152525"/>
          </a:xfrm>
          <a:prstGeom prst="rect">
            <a:avLst/>
          </a:prstGeom>
        </p:spPr>
      </p:pic>
      <p:pic>
        <p:nvPicPr>
          <p:cNvPr id="5" name="image272.pn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91795" y="0"/>
            <a:ext cx="1219200" cy="1476375"/>
          </a:xfrm>
          <a:prstGeom prst="rect">
            <a:avLst/>
          </a:prstGeom>
        </p:spPr>
      </p:pic>
      <p:pic>
        <p:nvPicPr>
          <p:cNvPr id="6" name="image273.pn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951661" y="2887708"/>
            <a:ext cx="4381500" cy="1657350"/>
          </a:xfrm>
          <a:prstGeom prst="rect">
            <a:avLst/>
          </a:prstGeom>
        </p:spPr>
      </p:pic>
      <p:pic>
        <p:nvPicPr>
          <p:cNvPr id="7" name="image274.png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836545" y="4800057"/>
            <a:ext cx="5238750" cy="13335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74319" y="231957"/>
            <a:ext cx="11625943" cy="4351338"/>
          </a:xfrm>
        </p:spPr>
        <p:txBody>
          <a:bodyPr/>
          <a:lstStyle/>
          <a:p>
            <a:r>
              <a:rPr lang="uk-UA" sz="2000" b="1" dirty="0" err="1" smtClean="0"/>
              <a:t>Properties</a:t>
            </a:r>
            <a:r>
              <a:rPr lang="uk-UA" sz="2000" b="1" dirty="0" smtClean="0"/>
              <a:t>. </a:t>
            </a:r>
            <a:r>
              <a:rPr lang="uk-UA" sz="2000" dirty="0" err="1" smtClean="0"/>
              <a:t>Odorless</a:t>
            </a:r>
            <a:r>
              <a:rPr lang="uk-UA" sz="2000" dirty="0" smtClean="0"/>
              <a:t> </a:t>
            </a:r>
            <a:r>
              <a:rPr lang="uk-UA" sz="2000" dirty="0" err="1" smtClean="0"/>
              <a:t>white</a:t>
            </a:r>
            <a:r>
              <a:rPr lang="uk-UA" sz="2000" dirty="0" smtClean="0"/>
              <a:t> </a:t>
            </a:r>
            <a:r>
              <a:rPr lang="uk-UA" sz="2000" dirty="0" err="1" smtClean="0"/>
              <a:t>crystalline</a:t>
            </a:r>
            <a:r>
              <a:rPr lang="uk-UA" sz="2000" dirty="0" smtClean="0"/>
              <a:t> </a:t>
            </a:r>
            <a:r>
              <a:rPr lang="uk-UA" sz="2000" dirty="0" err="1" smtClean="0"/>
              <a:t>substances</a:t>
            </a:r>
            <a:r>
              <a:rPr lang="uk-UA" sz="2000" dirty="0" smtClean="0"/>
              <a:t>. </a:t>
            </a:r>
            <a:r>
              <a:rPr lang="uk-UA" sz="2000" dirty="0" err="1" smtClean="0"/>
              <a:t>Fluorouracil</a:t>
            </a:r>
            <a:r>
              <a:rPr lang="uk-UA" sz="2000" dirty="0" smtClean="0"/>
              <a:t> </a:t>
            </a:r>
            <a:r>
              <a:rPr lang="uk-UA" sz="2000" dirty="0" err="1" smtClean="0"/>
              <a:t>is</a:t>
            </a:r>
            <a:r>
              <a:rPr lang="uk-UA" sz="2000" dirty="0" smtClean="0"/>
              <a:t> </a:t>
            </a:r>
            <a:r>
              <a:rPr lang="uk-UA" sz="2000" dirty="0" err="1" smtClean="0"/>
              <a:t>moderately</a:t>
            </a:r>
            <a:r>
              <a:rPr lang="uk-UA" sz="2000" dirty="0" smtClean="0"/>
              <a:t> </a:t>
            </a:r>
            <a:r>
              <a:rPr lang="uk-UA" sz="2000" dirty="0" err="1" smtClean="0"/>
              <a:t>soluble</a:t>
            </a:r>
            <a:endParaRPr lang="uk-UA" sz="2000" dirty="0" smtClean="0"/>
          </a:p>
          <a:p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water</a:t>
            </a:r>
            <a:r>
              <a:rPr lang="uk-UA" sz="2000" dirty="0" smtClean="0"/>
              <a:t>, </a:t>
            </a:r>
            <a:r>
              <a:rPr lang="uk-UA" sz="2000" dirty="0" err="1" smtClean="0"/>
              <a:t>slightly</a:t>
            </a:r>
            <a:r>
              <a:rPr lang="uk-UA" sz="2000" dirty="0" smtClean="0"/>
              <a:t> </a:t>
            </a:r>
            <a:r>
              <a:rPr lang="uk-UA" sz="2000" dirty="0" err="1" smtClean="0"/>
              <a:t>soluble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96% </a:t>
            </a:r>
            <a:r>
              <a:rPr lang="uk-UA" sz="2000" dirty="0" err="1" smtClean="0"/>
              <a:t>ethanol</a:t>
            </a:r>
            <a:r>
              <a:rPr lang="uk-UA" sz="2000" dirty="0" smtClean="0"/>
              <a:t>, </a:t>
            </a:r>
            <a:r>
              <a:rPr lang="uk-UA" sz="2000" dirty="0" err="1" smtClean="0"/>
              <a:t>practically</a:t>
            </a:r>
            <a:r>
              <a:rPr lang="uk-UA" sz="2000" dirty="0" smtClean="0"/>
              <a:t> </a:t>
            </a:r>
            <a:r>
              <a:rPr lang="uk-UA" sz="2000" dirty="0" err="1" smtClean="0"/>
              <a:t>insoluble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ether</a:t>
            </a:r>
            <a:r>
              <a:rPr lang="uk-UA" sz="2000" dirty="0" smtClean="0"/>
              <a:t>. </a:t>
            </a:r>
            <a:r>
              <a:rPr lang="uk-UA" sz="2000" dirty="0" err="1" smtClean="0"/>
              <a:t>Tegafur</a:t>
            </a:r>
            <a:r>
              <a:rPr lang="uk-UA" sz="2000" dirty="0" smtClean="0"/>
              <a:t> </a:t>
            </a:r>
            <a:r>
              <a:rPr lang="uk-UA" sz="2000" dirty="0" err="1" smtClean="0"/>
              <a:t>is</a:t>
            </a:r>
            <a:r>
              <a:rPr lang="uk-UA" sz="2000" dirty="0" smtClean="0"/>
              <a:t> </a:t>
            </a:r>
            <a:r>
              <a:rPr lang="uk-UA" sz="2000" dirty="0" err="1" smtClean="0"/>
              <a:t>sparingly</a:t>
            </a:r>
            <a:r>
              <a:rPr lang="uk-UA" sz="2000" dirty="0" smtClean="0"/>
              <a:t> </a:t>
            </a:r>
            <a:r>
              <a:rPr lang="uk-UA" sz="2000" dirty="0" err="1" smtClean="0"/>
              <a:t>soluble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water</a:t>
            </a:r>
            <a:r>
              <a:rPr lang="uk-UA" sz="2000" dirty="0" smtClean="0"/>
              <a:t> </a:t>
            </a:r>
            <a:r>
              <a:rPr lang="uk-UA" sz="2000" dirty="0" err="1" smtClean="0"/>
              <a:t>and</a:t>
            </a:r>
            <a:r>
              <a:rPr lang="uk-UA" sz="2000" dirty="0" smtClean="0"/>
              <a:t> </a:t>
            </a:r>
            <a:r>
              <a:rPr lang="uk-UA" sz="2000" dirty="0" err="1" smtClean="0"/>
              <a:t>ethanol</a:t>
            </a:r>
            <a:r>
              <a:rPr lang="uk-UA" sz="2000" dirty="0" smtClean="0"/>
              <a:t>.</a:t>
            </a:r>
          </a:p>
          <a:p>
            <a:r>
              <a:rPr lang="uk-UA" sz="2000" dirty="0" smtClean="0"/>
              <a:t> </a:t>
            </a:r>
            <a:r>
              <a:rPr lang="uk-UA" sz="2000" b="1" dirty="0" err="1" smtClean="0"/>
              <a:t>Identification</a:t>
            </a:r>
            <a:r>
              <a:rPr lang="uk-UA" sz="2000" b="1" dirty="0" smtClean="0"/>
              <a:t>.</a:t>
            </a:r>
          </a:p>
          <a:p>
            <a:pPr lvl="0"/>
            <a:r>
              <a:rPr lang="uk-UA" sz="2000" dirty="0" smtClean="0"/>
              <a:t>UV, IR </a:t>
            </a:r>
            <a:r>
              <a:rPr lang="uk-UA" sz="2000" dirty="0" err="1" smtClean="0"/>
              <a:t>spectrum</a:t>
            </a:r>
            <a:r>
              <a:rPr lang="uk-UA" sz="2000" dirty="0" smtClean="0"/>
              <a:t>, TLC.</a:t>
            </a:r>
          </a:p>
          <a:p>
            <a:pPr lvl="0"/>
            <a:r>
              <a:rPr lang="uk-UA" sz="2000" dirty="0" err="1" smtClean="0"/>
              <a:t>Reactions</a:t>
            </a:r>
            <a:r>
              <a:rPr lang="uk-UA" sz="2000" dirty="0" smtClean="0"/>
              <a:t> </a:t>
            </a:r>
            <a:r>
              <a:rPr lang="uk-UA" sz="2000" dirty="0" err="1" smtClean="0"/>
              <a:t>with</a:t>
            </a:r>
            <a:r>
              <a:rPr lang="uk-UA" sz="2000" dirty="0" smtClean="0"/>
              <a:t> </a:t>
            </a:r>
            <a:r>
              <a:rPr lang="uk-UA" sz="2000" dirty="0" err="1" smtClean="0"/>
              <a:t>salts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heavy</a:t>
            </a:r>
            <a:r>
              <a:rPr lang="uk-UA" sz="2000" dirty="0" smtClean="0"/>
              <a:t> </a:t>
            </a:r>
            <a:r>
              <a:rPr lang="uk-UA" sz="2000" dirty="0" err="1" smtClean="0"/>
              <a:t>metals</a:t>
            </a:r>
            <a:r>
              <a:rPr lang="uk-UA" sz="2000" dirty="0" smtClean="0"/>
              <a:t>: </a:t>
            </a:r>
            <a:r>
              <a:rPr lang="en-US" sz="2000" dirty="0" smtClean="0"/>
              <a:t>medicine </a:t>
            </a:r>
            <a:r>
              <a:rPr lang="uk-UA" sz="2000" dirty="0" smtClean="0"/>
              <a:t> </a:t>
            </a:r>
            <a:r>
              <a:rPr lang="uk-UA" sz="2000" dirty="0" smtClean="0"/>
              <a:t>+ AgNO3, HgCl2 - </a:t>
            </a:r>
            <a:r>
              <a:rPr lang="uk-UA" sz="2000" dirty="0" err="1" smtClean="0"/>
              <a:t>white</a:t>
            </a:r>
            <a:r>
              <a:rPr lang="uk-UA" sz="2000" dirty="0" smtClean="0"/>
              <a:t> </a:t>
            </a:r>
            <a:r>
              <a:rPr lang="uk-UA" sz="2000" dirty="0" err="1" smtClean="0"/>
              <a:t>precipitates</a:t>
            </a:r>
            <a:r>
              <a:rPr lang="uk-UA" sz="2000" dirty="0" smtClean="0"/>
              <a:t>, </a:t>
            </a:r>
            <a:r>
              <a:rPr lang="uk-UA" sz="2000" dirty="0" err="1" smtClean="0"/>
              <a:t>drugs</a:t>
            </a:r>
            <a:r>
              <a:rPr lang="uk-UA" sz="2000" dirty="0" smtClean="0"/>
              <a:t> + </a:t>
            </a:r>
            <a:r>
              <a:rPr lang="uk-UA" sz="2000" dirty="0" err="1" smtClean="0"/>
              <a:t>salts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Co</a:t>
            </a:r>
            <a:r>
              <a:rPr lang="uk-UA" sz="2000" dirty="0" smtClean="0"/>
              <a:t> (II) - </a:t>
            </a:r>
            <a:r>
              <a:rPr lang="uk-UA" sz="2000" dirty="0" err="1" smtClean="0"/>
              <a:t>purple</a:t>
            </a:r>
            <a:r>
              <a:rPr lang="uk-UA" sz="2000" dirty="0" smtClean="0"/>
              <a:t> </a:t>
            </a:r>
            <a:r>
              <a:rPr lang="uk-UA" sz="2000" dirty="0" err="1" smtClean="0"/>
              <a:t>color</a:t>
            </a:r>
            <a:r>
              <a:rPr lang="uk-UA" sz="2000" dirty="0" smtClean="0"/>
              <a:t>.</a:t>
            </a:r>
          </a:p>
          <a:p>
            <a:pPr lvl="0"/>
            <a:r>
              <a:rPr lang="uk-UA" sz="2000" dirty="0" err="1" smtClean="0"/>
              <a:t>Fluoride</a:t>
            </a:r>
            <a:r>
              <a:rPr lang="uk-UA" sz="2000" dirty="0" smtClean="0"/>
              <a:t> </a:t>
            </a:r>
            <a:r>
              <a:rPr lang="uk-UA" sz="2000" dirty="0" err="1" smtClean="0"/>
              <a:t>is</a:t>
            </a:r>
            <a:r>
              <a:rPr lang="uk-UA" sz="2000" dirty="0" smtClean="0"/>
              <a:t> </a:t>
            </a:r>
            <a:r>
              <a:rPr lang="uk-UA" sz="2000" dirty="0" err="1" smtClean="0"/>
              <a:t>detected</a:t>
            </a:r>
            <a:r>
              <a:rPr lang="uk-UA" sz="2000" dirty="0" smtClean="0"/>
              <a:t> </a:t>
            </a:r>
            <a:r>
              <a:rPr lang="uk-UA" sz="2000" dirty="0" err="1" smtClean="0"/>
              <a:t>by</a:t>
            </a:r>
            <a:r>
              <a:rPr lang="uk-UA" sz="2000" dirty="0" smtClean="0"/>
              <a:t>:</a:t>
            </a:r>
          </a:p>
          <a:p>
            <a:pPr lvl="0"/>
            <a:r>
              <a:rPr lang="uk-UA" sz="2000" dirty="0" err="1" smtClean="0"/>
              <a:t>after</a:t>
            </a:r>
            <a:r>
              <a:rPr lang="uk-UA" sz="2000" dirty="0" smtClean="0"/>
              <a:t> </a:t>
            </a:r>
            <a:r>
              <a:rPr lang="uk-UA" sz="2000" dirty="0" err="1" smtClean="0"/>
              <a:t>preliminary</a:t>
            </a:r>
            <a:r>
              <a:rPr lang="uk-UA" sz="2000" dirty="0" smtClean="0"/>
              <a:t> </a:t>
            </a:r>
            <a:r>
              <a:rPr lang="uk-UA" sz="2000" dirty="0" err="1" smtClean="0"/>
              <a:t>mineralization</a:t>
            </a:r>
            <a:r>
              <a:rPr lang="uk-UA" sz="2000" dirty="0" smtClean="0"/>
              <a:t>:</a:t>
            </a:r>
            <a:r>
              <a:rPr lang="en-US" sz="2000" dirty="0" smtClean="0"/>
              <a:t>  </a:t>
            </a:r>
            <a:r>
              <a:rPr lang="uk-UA" sz="2000" dirty="0" smtClean="0"/>
              <a:t>2F</a:t>
            </a:r>
            <a:r>
              <a:rPr lang="uk-UA" sz="2000" dirty="0" smtClean="0"/>
              <a:t>– + CaCl2 → CaF2 ↓ + 2Cl– - </a:t>
            </a:r>
            <a:r>
              <a:rPr lang="uk-UA" sz="2000" dirty="0" err="1" smtClean="0"/>
              <a:t>white</a:t>
            </a:r>
            <a:r>
              <a:rPr lang="uk-UA" sz="2000" dirty="0" smtClean="0"/>
              <a:t> </a:t>
            </a:r>
            <a:r>
              <a:rPr lang="uk-UA" sz="2000" dirty="0" err="1" smtClean="0"/>
              <a:t>opalescence</a:t>
            </a:r>
            <a:r>
              <a:rPr lang="uk-UA" sz="2000" dirty="0" smtClean="0"/>
              <a:t>.</a:t>
            </a:r>
          </a:p>
          <a:p>
            <a:r>
              <a:rPr lang="uk-UA" sz="2000" dirty="0" smtClean="0"/>
              <a:t> </a:t>
            </a:r>
            <a:r>
              <a:rPr lang="uk-UA" sz="2000" dirty="0" err="1" smtClean="0"/>
              <a:t>after</a:t>
            </a:r>
            <a:r>
              <a:rPr lang="uk-UA" sz="2000" dirty="0" smtClean="0"/>
              <a:t> </a:t>
            </a:r>
            <a:r>
              <a:rPr lang="uk-UA" sz="2000" dirty="0" err="1" smtClean="0"/>
              <a:t>combustion</a:t>
            </a:r>
            <a:r>
              <a:rPr lang="uk-UA" sz="2000" dirty="0" smtClean="0"/>
              <a:t> </a:t>
            </a:r>
            <a:r>
              <a:rPr lang="uk-UA" sz="2000" dirty="0" err="1" smtClean="0"/>
              <a:t>with</a:t>
            </a:r>
            <a:r>
              <a:rPr lang="uk-UA" sz="2000" dirty="0" smtClean="0"/>
              <a:t> </a:t>
            </a:r>
            <a:r>
              <a:rPr lang="uk-UA" sz="2000" dirty="0" err="1" smtClean="0"/>
              <a:t>oxygen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presence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hydrogen</a:t>
            </a:r>
            <a:r>
              <a:rPr lang="uk-UA" sz="2000" dirty="0" smtClean="0"/>
              <a:t> </a:t>
            </a:r>
            <a:r>
              <a:rPr lang="uk-UA" sz="2000" dirty="0" err="1" smtClean="0"/>
              <a:t>peroxide</a:t>
            </a:r>
            <a:r>
              <a:rPr lang="uk-UA" sz="2000" dirty="0" smtClean="0"/>
              <a:t>:</a:t>
            </a:r>
          </a:p>
          <a:p>
            <a:r>
              <a:rPr lang="uk-UA" sz="2000" dirty="0" smtClean="0"/>
              <a:t> </a:t>
            </a:r>
            <a:r>
              <a:rPr lang="uk-UA" sz="2000" dirty="0" err="1" smtClean="0"/>
              <a:t>Fe</a:t>
            </a:r>
            <a:r>
              <a:rPr lang="uk-UA" sz="2000" dirty="0" smtClean="0"/>
              <a:t> </a:t>
            </a:r>
            <a:r>
              <a:rPr lang="uk-UA" sz="2000" dirty="0" smtClean="0"/>
              <a:t>(SCN) 3 + 6F– → [FeF6] 3– + 3SCN– - </a:t>
            </a:r>
            <a:r>
              <a:rPr lang="uk-UA" sz="2000" dirty="0" err="1" smtClean="0"/>
              <a:t>discoloration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Fe</a:t>
            </a:r>
            <a:r>
              <a:rPr lang="uk-UA" sz="2000" dirty="0" smtClean="0"/>
              <a:t> (SCN) solution3.</a:t>
            </a:r>
          </a:p>
          <a:p>
            <a:r>
              <a:rPr lang="uk-UA" sz="2000" dirty="0" smtClean="0"/>
              <a:t> </a:t>
            </a:r>
            <a:r>
              <a:rPr lang="uk-UA" sz="2000" b="1" dirty="0" err="1" smtClean="0"/>
              <a:t>Quantitative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definition</a:t>
            </a:r>
            <a:r>
              <a:rPr lang="uk-UA" sz="2000" b="1" dirty="0" smtClean="0"/>
              <a:t>. </a:t>
            </a:r>
            <a:r>
              <a:rPr lang="uk-UA" sz="2000" b="1" dirty="0" err="1" smtClean="0"/>
              <a:t>Fluorouracil</a:t>
            </a:r>
            <a:r>
              <a:rPr lang="uk-UA" sz="2000" b="1" dirty="0" smtClean="0"/>
              <a:t>.</a:t>
            </a:r>
          </a:p>
          <a:p>
            <a:pPr lvl="0"/>
            <a:r>
              <a:rPr lang="uk-UA" sz="2000" dirty="0" err="1" smtClean="0"/>
              <a:t>Alkalimetry</a:t>
            </a:r>
            <a:r>
              <a:rPr lang="uk-UA" sz="2000" dirty="0" smtClean="0"/>
              <a:t> </a:t>
            </a:r>
            <a:r>
              <a:rPr lang="uk-UA" sz="2000" dirty="0" err="1" smtClean="0"/>
              <a:t>by</a:t>
            </a:r>
            <a:r>
              <a:rPr lang="uk-UA" sz="2000" dirty="0" smtClean="0"/>
              <a:t> </a:t>
            </a:r>
            <a:r>
              <a:rPr lang="uk-UA" sz="2000" dirty="0" err="1" smtClean="0"/>
              <a:t>substitute</a:t>
            </a:r>
            <a:r>
              <a:rPr lang="uk-UA" sz="2000" dirty="0" smtClean="0"/>
              <a:t>, </a:t>
            </a:r>
            <a:r>
              <a:rPr lang="uk-UA" sz="2000" dirty="0" err="1" smtClean="0"/>
              <a:t>indicator</a:t>
            </a:r>
            <a:r>
              <a:rPr lang="uk-UA" sz="2000" dirty="0" smtClean="0"/>
              <a:t> - </a:t>
            </a:r>
            <a:r>
              <a:rPr lang="uk-UA" sz="2000" dirty="0" err="1" smtClean="0"/>
              <a:t>phenolic</a:t>
            </a:r>
            <a:r>
              <a:rPr lang="uk-UA" sz="2000" dirty="0" smtClean="0"/>
              <a:t> </a:t>
            </a:r>
            <a:r>
              <a:rPr lang="uk-UA" sz="2000" dirty="0" err="1" smtClean="0"/>
              <a:t>red</a:t>
            </a:r>
            <a:r>
              <a:rPr lang="uk-UA" sz="2000" dirty="0" smtClean="0"/>
              <a:t>, s = ½:</a:t>
            </a:r>
          </a:p>
          <a:p>
            <a:r>
              <a:rPr lang="uk-UA" dirty="0" smtClean="0"/>
              <a:t/>
            </a:r>
            <a:br>
              <a:rPr lang="uk-UA" dirty="0" smtClean="0"/>
            </a:br>
            <a:endParaRPr lang="uk-UA" dirty="0" smtClean="0"/>
          </a:p>
          <a:p>
            <a:endParaRPr lang="uk-UA" dirty="0"/>
          </a:p>
        </p:txBody>
      </p:sp>
      <p:pic>
        <p:nvPicPr>
          <p:cNvPr id="5" name="image275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19066" y="5277666"/>
            <a:ext cx="5241608" cy="1306014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59823" y="571591"/>
            <a:ext cx="10515600" cy="4351338"/>
          </a:xfrm>
        </p:spPr>
        <p:txBody>
          <a:bodyPr/>
          <a:lstStyle/>
          <a:p>
            <a:r>
              <a:rPr lang="uk-UA" sz="2000" b="1" dirty="0" err="1" smtClean="0"/>
              <a:t>Quantitative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definition</a:t>
            </a:r>
            <a:r>
              <a:rPr lang="uk-UA" sz="2000" b="1" dirty="0" smtClean="0"/>
              <a:t>. </a:t>
            </a:r>
            <a:r>
              <a:rPr lang="uk-UA" sz="2000" b="1" dirty="0" err="1" smtClean="0"/>
              <a:t>Tegafur</a:t>
            </a:r>
            <a:r>
              <a:rPr lang="uk-UA" sz="2000" b="1" dirty="0" smtClean="0"/>
              <a:t>.</a:t>
            </a:r>
          </a:p>
          <a:p>
            <a:r>
              <a:rPr lang="uk-UA" sz="2000" dirty="0" err="1" smtClean="0"/>
              <a:t>Bromometry</a:t>
            </a:r>
            <a:r>
              <a:rPr lang="uk-UA" sz="2000" dirty="0" smtClean="0"/>
              <a:t>, </a:t>
            </a:r>
            <a:r>
              <a:rPr lang="uk-UA" sz="2000" dirty="0" err="1" smtClean="0"/>
              <a:t>back</a:t>
            </a:r>
            <a:r>
              <a:rPr lang="uk-UA" sz="2000" dirty="0" smtClean="0"/>
              <a:t> </a:t>
            </a:r>
            <a:r>
              <a:rPr lang="uk-UA" sz="2000" dirty="0" err="1" smtClean="0"/>
              <a:t>titration</a:t>
            </a:r>
            <a:r>
              <a:rPr lang="uk-UA" sz="2000" dirty="0" smtClean="0"/>
              <a:t>, </a:t>
            </a:r>
            <a:r>
              <a:rPr lang="uk-UA" sz="2000" dirty="0" err="1" smtClean="0"/>
              <a:t>indicator</a:t>
            </a:r>
            <a:r>
              <a:rPr lang="uk-UA" sz="2000" dirty="0" smtClean="0"/>
              <a:t> - </a:t>
            </a:r>
            <a:r>
              <a:rPr lang="uk-UA" sz="2000" dirty="0" err="1" smtClean="0"/>
              <a:t>starch</a:t>
            </a:r>
            <a:r>
              <a:rPr lang="uk-UA" sz="2000" dirty="0" smtClean="0"/>
              <a:t>, s = 3:</a:t>
            </a:r>
          </a:p>
          <a:p>
            <a:r>
              <a:rPr lang="uk-UA" sz="2000" dirty="0" smtClean="0"/>
              <a:t> </a:t>
            </a:r>
            <a:r>
              <a:rPr lang="uk-UA" sz="2000" dirty="0" smtClean="0"/>
              <a:t>KBrO3 </a:t>
            </a:r>
            <a:r>
              <a:rPr lang="uk-UA" sz="2000" dirty="0" smtClean="0"/>
              <a:t>+ 5KBr + 6HCl → 3Br2 + 6KCl + 3H2O.</a:t>
            </a:r>
          </a:p>
          <a:p>
            <a:r>
              <a:rPr lang="uk-UA" sz="2000" dirty="0" smtClean="0"/>
              <a:t> </a:t>
            </a:r>
          </a:p>
          <a:p>
            <a:r>
              <a:rPr lang="uk-UA" sz="2000" dirty="0" smtClean="0"/>
              <a:t/>
            </a:r>
            <a:br>
              <a:rPr lang="uk-UA" sz="2000" dirty="0" smtClean="0"/>
            </a:br>
            <a:endParaRPr lang="uk-UA" sz="2000" dirty="0" smtClean="0"/>
          </a:p>
          <a:p>
            <a:r>
              <a:rPr lang="uk-UA" sz="2000" dirty="0" smtClean="0"/>
              <a:t> </a:t>
            </a:r>
          </a:p>
          <a:p>
            <a:endParaRPr lang="en-US" sz="2000" b="1" dirty="0" smtClean="0"/>
          </a:p>
          <a:p>
            <a:endParaRPr lang="en-US" sz="2000" b="1" dirty="0" smtClean="0"/>
          </a:p>
          <a:p>
            <a:r>
              <a:rPr lang="uk-UA" sz="2000" b="1" dirty="0" err="1" smtClean="0"/>
              <a:t>Storage</a:t>
            </a:r>
            <a:r>
              <a:rPr lang="uk-UA" sz="2000" b="1" dirty="0" smtClean="0"/>
              <a:t>. </a:t>
            </a:r>
            <a:r>
              <a:rPr lang="uk-UA" sz="2000" dirty="0" err="1" smtClean="0"/>
              <a:t>In</a:t>
            </a:r>
            <a:r>
              <a:rPr lang="uk-UA" sz="2000" dirty="0" smtClean="0"/>
              <a:t> a well-</a:t>
            </a:r>
            <a:r>
              <a:rPr lang="uk-UA" sz="2000" dirty="0" err="1" smtClean="0"/>
              <a:t>sealed</a:t>
            </a:r>
            <a:r>
              <a:rPr lang="uk-UA" sz="2000" dirty="0" smtClean="0"/>
              <a:t> </a:t>
            </a:r>
            <a:r>
              <a:rPr lang="uk-UA" sz="2000" dirty="0" err="1" smtClean="0"/>
              <a:t>container</a:t>
            </a:r>
            <a:r>
              <a:rPr lang="uk-UA" sz="2000" dirty="0" smtClean="0"/>
              <a:t> </a:t>
            </a:r>
            <a:r>
              <a:rPr lang="uk-UA" sz="2000" dirty="0" err="1" smtClean="0"/>
              <a:t>that</a:t>
            </a:r>
            <a:r>
              <a:rPr lang="uk-UA" sz="2000" dirty="0" smtClean="0"/>
              <a:t> </a:t>
            </a:r>
            <a:r>
              <a:rPr lang="uk-UA" sz="2000" dirty="0" err="1" smtClean="0"/>
              <a:t>protects</a:t>
            </a:r>
            <a:r>
              <a:rPr lang="uk-UA" sz="2000" dirty="0" smtClean="0"/>
              <a:t> </a:t>
            </a:r>
            <a:r>
              <a:rPr lang="uk-UA" sz="2000" dirty="0" err="1" smtClean="0"/>
              <a:t>from</a:t>
            </a:r>
            <a:r>
              <a:rPr lang="uk-UA" sz="2000" dirty="0" smtClean="0"/>
              <a:t> </a:t>
            </a:r>
            <a:r>
              <a:rPr lang="uk-UA" sz="2000" dirty="0" err="1" smtClean="0"/>
              <a:t>light</a:t>
            </a:r>
            <a:r>
              <a:rPr lang="uk-UA" sz="2000" dirty="0" smtClean="0"/>
              <a:t>.</a:t>
            </a:r>
          </a:p>
          <a:p>
            <a:r>
              <a:rPr lang="uk-UA" sz="2000" b="1" dirty="0" err="1" smtClean="0"/>
              <a:t>Application.</a:t>
            </a:r>
            <a:r>
              <a:rPr lang="uk-UA" sz="2000" dirty="0" err="1" smtClean="0"/>
              <a:t>Antitumor</a:t>
            </a:r>
            <a:r>
              <a:rPr lang="uk-UA" sz="2000" dirty="0" smtClean="0"/>
              <a:t> </a:t>
            </a:r>
            <a:r>
              <a:rPr lang="uk-UA" sz="2000" dirty="0" err="1" smtClean="0"/>
              <a:t>drugs</a:t>
            </a:r>
            <a:r>
              <a:rPr lang="uk-UA" sz="2000" dirty="0" smtClean="0"/>
              <a:t>.</a:t>
            </a:r>
          </a:p>
          <a:p>
            <a:r>
              <a:rPr lang="uk-UA" sz="2000" dirty="0" smtClean="0"/>
              <a:t> </a:t>
            </a:r>
          </a:p>
          <a:p>
            <a:r>
              <a:rPr lang="uk-UA" sz="2000" dirty="0" smtClean="0"/>
              <a:t> </a:t>
            </a:r>
          </a:p>
          <a:p>
            <a:endParaRPr lang="uk-UA" dirty="0"/>
          </a:p>
        </p:txBody>
      </p:sp>
      <p:pic>
        <p:nvPicPr>
          <p:cNvPr id="4" name="image276.jpe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13017" y="1729603"/>
            <a:ext cx="3835445" cy="2241506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6571" y="297271"/>
            <a:ext cx="11639006" cy="4351338"/>
          </a:xfrm>
        </p:spPr>
        <p:txBody>
          <a:bodyPr/>
          <a:lstStyle/>
          <a:p>
            <a:r>
              <a:rPr lang="uk-UA" sz="2000" b="1" dirty="0" smtClean="0"/>
              <a:t>ANTI-VIRUS DRUGS</a:t>
            </a:r>
          </a:p>
          <a:p>
            <a:r>
              <a:rPr lang="uk-UA" sz="2000" b="1" dirty="0" err="1" smtClean="0"/>
              <a:t>Nucleoside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analogues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Acyclovir</a:t>
            </a:r>
            <a:endParaRPr lang="uk-UA" sz="2000" dirty="0" smtClean="0"/>
          </a:p>
          <a:p>
            <a:r>
              <a:rPr lang="uk-UA" sz="2000" b="1" dirty="0" smtClean="0"/>
              <a:t> </a:t>
            </a:r>
            <a:endParaRPr lang="uk-UA" sz="2000" dirty="0" smtClean="0"/>
          </a:p>
          <a:p>
            <a:endParaRPr lang="en-US" sz="2000" b="1" dirty="0" smtClean="0"/>
          </a:p>
          <a:p>
            <a:pPr>
              <a:buNone/>
            </a:pPr>
            <a:r>
              <a:rPr lang="uk-UA" sz="2000" b="1" dirty="0" err="1" smtClean="0"/>
              <a:t>Mechanism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of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action</a:t>
            </a:r>
            <a:r>
              <a:rPr lang="uk-UA" sz="2000" b="1" dirty="0" smtClean="0"/>
              <a:t>. </a:t>
            </a:r>
            <a:r>
              <a:rPr lang="uk-UA" sz="2000" dirty="0" err="1" smtClean="0"/>
              <a:t>Under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action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an</a:t>
            </a:r>
            <a:r>
              <a:rPr lang="uk-UA" sz="2000" dirty="0" smtClean="0"/>
              <a:t> </a:t>
            </a:r>
            <a:r>
              <a:rPr lang="uk-UA" sz="2000" dirty="0" err="1" smtClean="0"/>
              <a:t>enzyme</a:t>
            </a:r>
            <a:r>
              <a:rPr lang="uk-UA" sz="2000" dirty="0" smtClean="0"/>
              <a:t> </a:t>
            </a:r>
            <a:r>
              <a:rPr lang="uk-UA" sz="2000" dirty="0" err="1" smtClean="0"/>
              <a:t>that</a:t>
            </a:r>
            <a:r>
              <a:rPr lang="uk-UA" sz="2000" dirty="0" smtClean="0"/>
              <a:t> </a:t>
            </a:r>
            <a:r>
              <a:rPr lang="uk-UA" sz="2000" dirty="0" err="1" smtClean="0"/>
              <a:t>is</a:t>
            </a:r>
            <a:r>
              <a:rPr lang="uk-UA" sz="2000" dirty="0" smtClean="0"/>
              <a:t> </a:t>
            </a:r>
            <a:r>
              <a:rPr lang="uk-UA" sz="2000" dirty="0" err="1" smtClean="0"/>
              <a:t>produced</a:t>
            </a:r>
            <a:r>
              <a:rPr lang="uk-UA" sz="2000" dirty="0" smtClean="0"/>
              <a:t> </a:t>
            </a:r>
            <a:r>
              <a:rPr lang="uk-UA" sz="2000" dirty="0" err="1" smtClean="0"/>
              <a:t>only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infected</a:t>
            </a:r>
            <a:r>
              <a:rPr lang="uk-UA" sz="2000" dirty="0" smtClean="0"/>
              <a:t> </a:t>
            </a:r>
            <a:r>
              <a:rPr lang="uk-UA" sz="2000" dirty="0" err="1" smtClean="0"/>
              <a:t>cells</a:t>
            </a:r>
            <a:r>
              <a:rPr lang="uk-UA" sz="2000" dirty="0" smtClean="0"/>
              <a:t>, A. </a:t>
            </a:r>
            <a:r>
              <a:rPr lang="uk-UA" sz="2000" dirty="0" err="1" smtClean="0"/>
              <a:t>is</a:t>
            </a:r>
            <a:r>
              <a:rPr lang="uk-UA" sz="2000" dirty="0" smtClean="0"/>
              <a:t> </a:t>
            </a:r>
            <a:r>
              <a:rPr lang="uk-UA" sz="2000" dirty="0" err="1" smtClean="0"/>
              <a:t>converted</a:t>
            </a:r>
            <a:r>
              <a:rPr lang="uk-UA" sz="2000" dirty="0" smtClean="0"/>
              <a:t> </a:t>
            </a:r>
            <a:r>
              <a:rPr lang="uk-UA" sz="2000" dirty="0" err="1" smtClean="0"/>
              <a:t>to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active</a:t>
            </a:r>
            <a:r>
              <a:rPr lang="uk-UA" sz="2000" dirty="0" smtClean="0"/>
              <a:t> </a:t>
            </a:r>
            <a:r>
              <a:rPr lang="uk-UA" sz="2000" dirty="0" err="1" smtClean="0"/>
              <a:t>form</a:t>
            </a:r>
            <a:r>
              <a:rPr lang="uk-UA" sz="2000" dirty="0" smtClean="0"/>
              <a:t>, </a:t>
            </a:r>
            <a:r>
              <a:rPr lang="uk-UA" sz="2000" dirty="0" err="1" smtClean="0"/>
              <a:t>acyclovir</a:t>
            </a:r>
            <a:r>
              <a:rPr lang="uk-UA" sz="2000" dirty="0" smtClean="0"/>
              <a:t> </a:t>
            </a:r>
            <a:r>
              <a:rPr lang="uk-UA" sz="2000" dirty="0" err="1" smtClean="0"/>
              <a:t>triphosphate</a:t>
            </a:r>
            <a:r>
              <a:rPr lang="uk-UA" sz="2000" dirty="0" smtClean="0"/>
              <a:t> (TFA). TFA </a:t>
            </a:r>
            <a:r>
              <a:rPr lang="uk-UA" sz="2000" dirty="0" err="1" smtClean="0"/>
              <a:t>penetrates</a:t>
            </a:r>
            <a:r>
              <a:rPr lang="uk-UA" sz="2000" dirty="0" smtClean="0"/>
              <a:t> </a:t>
            </a:r>
            <a:r>
              <a:rPr lang="uk-UA" sz="2000" dirty="0" err="1" smtClean="0"/>
              <a:t>into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infected</a:t>
            </a:r>
            <a:r>
              <a:rPr lang="uk-UA" sz="2000" dirty="0" smtClean="0"/>
              <a:t> </a:t>
            </a:r>
            <a:r>
              <a:rPr lang="uk-UA" sz="2000" dirty="0" err="1" smtClean="0"/>
              <a:t>cell</a:t>
            </a:r>
            <a:r>
              <a:rPr lang="uk-UA" sz="2000" dirty="0" smtClean="0"/>
              <a:t> </a:t>
            </a:r>
            <a:r>
              <a:rPr lang="uk-UA" sz="2000" dirty="0" err="1" smtClean="0"/>
              <a:t>and</a:t>
            </a:r>
            <a:r>
              <a:rPr lang="uk-UA" sz="2000" dirty="0" smtClean="0"/>
              <a:t> </a:t>
            </a:r>
            <a:r>
              <a:rPr lang="uk-UA" sz="2000" dirty="0" err="1" smtClean="0"/>
              <a:t>is</a:t>
            </a:r>
            <a:r>
              <a:rPr lang="uk-UA" sz="2000" dirty="0" smtClean="0"/>
              <a:t> </a:t>
            </a:r>
            <a:r>
              <a:rPr lang="uk-UA" sz="2000" dirty="0" err="1" smtClean="0"/>
              <a:t>incorporated</a:t>
            </a:r>
            <a:r>
              <a:rPr lang="uk-UA" sz="2000" dirty="0" smtClean="0"/>
              <a:t> </a:t>
            </a:r>
            <a:r>
              <a:rPr lang="uk-UA" sz="2000" dirty="0" err="1" smtClean="0"/>
              <a:t>into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DNA </a:t>
            </a:r>
            <a:r>
              <a:rPr lang="uk-UA" sz="2000" dirty="0" err="1" smtClean="0"/>
              <a:t>synthesis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virus</a:t>
            </a:r>
            <a:r>
              <a:rPr lang="uk-UA" sz="2000" dirty="0" smtClean="0"/>
              <a:t>, </a:t>
            </a:r>
            <a:r>
              <a:rPr lang="uk-UA" sz="2000" dirty="0" err="1" smtClean="0"/>
              <a:t>thereby</a:t>
            </a:r>
            <a:r>
              <a:rPr lang="uk-UA" sz="2000" dirty="0" smtClean="0"/>
              <a:t> </a:t>
            </a:r>
            <a:r>
              <a:rPr lang="uk-UA" sz="2000" dirty="0" err="1" smtClean="0"/>
              <a:t>blocking</a:t>
            </a:r>
            <a:r>
              <a:rPr lang="uk-UA" sz="2000" dirty="0" smtClean="0"/>
              <a:t> </a:t>
            </a:r>
            <a:r>
              <a:rPr lang="uk-UA" sz="2000" dirty="0" err="1" smtClean="0"/>
              <a:t>its</a:t>
            </a:r>
            <a:r>
              <a:rPr lang="uk-UA" sz="2000" dirty="0" smtClean="0"/>
              <a:t> </a:t>
            </a:r>
            <a:r>
              <a:rPr lang="uk-UA" sz="2000" dirty="0" err="1" smtClean="0"/>
              <a:t>reproduction</a:t>
            </a:r>
            <a:r>
              <a:rPr lang="uk-UA" sz="2000" dirty="0" smtClean="0"/>
              <a:t>.</a:t>
            </a:r>
          </a:p>
          <a:p>
            <a:r>
              <a:rPr lang="uk-UA" sz="2000" b="1" dirty="0" err="1" smtClean="0"/>
              <a:t>Properties.</a:t>
            </a:r>
            <a:r>
              <a:rPr lang="uk-UA" sz="2000" dirty="0" err="1" smtClean="0"/>
              <a:t>White</a:t>
            </a:r>
            <a:r>
              <a:rPr lang="uk-UA" sz="2000" dirty="0" smtClean="0"/>
              <a:t> </a:t>
            </a:r>
            <a:r>
              <a:rPr lang="uk-UA" sz="2000" dirty="0" err="1" smtClean="0"/>
              <a:t>or</a:t>
            </a:r>
            <a:r>
              <a:rPr lang="uk-UA" sz="2000" dirty="0" smtClean="0"/>
              <a:t> </a:t>
            </a:r>
            <a:r>
              <a:rPr lang="uk-UA" sz="2000" dirty="0" err="1" smtClean="0"/>
              <a:t>almost</a:t>
            </a:r>
            <a:r>
              <a:rPr lang="uk-UA" sz="2000" dirty="0" smtClean="0"/>
              <a:t> </a:t>
            </a:r>
            <a:r>
              <a:rPr lang="uk-UA" sz="2000" dirty="0" err="1" smtClean="0"/>
              <a:t>white</a:t>
            </a:r>
            <a:r>
              <a:rPr lang="uk-UA" sz="2000" dirty="0" smtClean="0"/>
              <a:t> </a:t>
            </a:r>
            <a:r>
              <a:rPr lang="uk-UA" sz="2000" dirty="0" err="1" smtClean="0"/>
              <a:t>crystalline</a:t>
            </a:r>
            <a:r>
              <a:rPr lang="uk-UA" sz="2000" dirty="0" smtClean="0"/>
              <a:t> </a:t>
            </a:r>
            <a:r>
              <a:rPr lang="uk-UA" sz="2000" dirty="0" err="1" smtClean="0"/>
              <a:t>powder</a:t>
            </a:r>
            <a:r>
              <a:rPr lang="uk-UA" sz="2000" dirty="0" smtClean="0"/>
              <a:t>, </a:t>
            </a:r>
            <a:r>
              <a:rPr lang="uk-UA" sz="2000" dirty="0" err="1" smtClean="0"/>
              <a:t>slightly</a:t>
            </a:r>
            <a:r>
              <a:rPr lang="uk-UA" sz="2000" dirty="0" smtClean="0"/>
              <a:t> </a:t>
            </a:r>
            <a:r>
              <a:rPr lang="uk-UA" sz="2000" dirty="0" err="1" smtClean="0"/>
              <a:t>soluble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water</a:t>
            </a:r>
            <a:r>
              <a:rPr lang="uk-UA" sz="2000" dirty="0" smtClean="0"/>
              <a:t>, </a:t>
            </a:r>
            <a:r>
              <a:rPr lang="uk-UA" sz="2000" dirty="0" err="1" smtClean="0"/>
              <a:t>easily</a:t>
            </a:r>
            <a:r>
              <a:rPr lang="uk-UA" sz="2000" dirty="0" smtClean="0"/>
              <a:t> </a:t>
            </a:r>
            <a:r>
              <a:rPr lang="uk-UA" sz="2000" dirty="0" err="1" smtClean="0"/>
              <a:t>soluble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DMSO, </a:t>
            </a:r>
            <a:r>
              <a:rPr lang="uk-UA" sz="2000" dirty="0" err="1" smtClean="0"/>
              <a:t>very</a:t>
            </a:r>
            <a:r>
              <a:rPr lang="uk-UA" sz="2000" dirty="0" smtClean="0"/>
              <a:t> </a:t>
            </a:r>
            <a:r>
              <a:rPr lang="uk-UA" sz="2000" dirty="0" err="1" smtClean="0"/>
              <a:t>slightly</a:t>
            </a:r>
            <a:r>
              <a:rPr lang="uk-UA" sz="2000" dirty="0" smtClean="0"/>
              <a:t> </a:t>
            </a:r>
            <a:r>
              <a:rPr lang="uk-UA" sz="2000" dirty="0" err="1" smtClean="0"/>
              <a:t>soluble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alcohol</a:t>
            </a:r>
            <a:r>
              <a:rPr lang="uk-UA" sz="2000" dirty="0" smtClean="0"/>
              <a:t>. </a:t>
            </a:r>
            <a:r>
              <a:rPr lang="uk-UA" sz="2000" dirty="0" err="1" smtClean="0"/>
              <a:t>Soluble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dilute</a:t>
            </a:r>
            <a:r>
              <a:rPr lang="uk-UA" sz="2000" dirty="0" smtClean="0"/>
              <a:t> </a:t>
            </a:r>
            <a:r>
              <a:rPr lang="uk-UA" sz="2000" dirty="0" err="1" smtClean="0"/>
              <a:t>mineral</a:t>
            </a:r>
            <a:r>
              <a:rPr lang="uk-UA" sz="2000" dirty="0" smtClean="0"/>
              <a:t> </a:t>
            </a:r>
            <a:r>
              <a:rPr lang="uk-UA" sz="2000" dirty="0" err="1" smtClean="0"/>
              <a:t>acids</a:t>
            </a:r>
            <a:r>
              <a:rPr lang="uk-UA" sz="2000" dirty="0" smtClean="0"/>
              <a:t> </a:t>
            </a:r>
            <a:r>
              <a:rPr lang="uk-UA" sz="2000" dirty="0" err="1" smtClean="0"/>
              <a:t>and</a:t>
            </a:r>
            <a:r>
              <a:rPr lang="uk-UA" sz="2000" dirty="0" smtClean="0"/>
              <a:t> </a:t>
            </a:r>
            <a:r>
              <a:rPr lang="uk-UA" sz="2000" dirty="0" err="1" smtClean="0"/>
              <a:t>alkali</a:t>
            </a:r>
            <a:r>
              <a:rPr lang="uk-UA" sz="2000" dirty="0" smtClean="0"/>
              <a:t> </a:t>
            </a:r>
            <a:r>
              <a:rPr lang="uk-UA" sz="2000" dirty="0" err="1" smtClean="0"/>
              <a:t>solutions</a:t>
            </a:r>
            <a:r>
              <a:rPr lang="uk-UA" sz="2000" dirty="0" smtClean="0"/>
              <a:t>.</a:t>
            </a:r>
          </a:p>
          <a:p>
            <a:r>
              <a:rPr lang="uk-UA" sz="2000" b="1" dirty="0" err="1" smtClean="0"/>
              <a:t>Identification</a:t>
            </a:r>
            <a:r>
              <a:rPr lang="uk-UA" sz="2000" b="1" dirty="0" smtClean="0"/>
              <a:t>.</a:t>
            </a:r>
          </a:p>
          <a:p>
            <a:r>
              <a:rPr lang="uk-UA" sz="2000" dirty="0" smtClean="0"/>
              <a:t>IR </a:t>
            </a:r>
            <a:r>
              <a:rPr lang="uk-UA" sz="2000" dirty="0" err="1" smtClean="0"/>
              <a:t>spectrum</a:t>
            </a:r>
            <a:r>
              <a:rPr lang="uk-UA" sz="2000" dirty="0" smtClean="0"/>
              <a:t>.</a:t>
            </a:r>
          </a:p>
          <a:p>
            <a:r>
              <a:rPr lang="uk-UA" sz="2000" b="1" dirty="0" err="1" smtClean="0"/>
              <a:t>Quantitative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definition</a:t>
            </a:r>
            <a:r>
              <a:rPr lang="uk-UA" sz="2000" b="1" dirty="0" smtClean="0"/>
              <a:t>.</a:t>
            </a:r>
          </a:p>
          <a:p>
            <a:r>
              <a:rPr lang="uk-UA" sz="2000" dirty="0" err="1" smtClean="0"/>
              <a:t>Acidimetry</a:t>
            </a:r>
            <a:r>
              <a:rPr lang="uk-UA" sz="2000" dirty="0" smtClean="0"/>
              <a:t> </a:t>
            </a:r>
            <a:r>
              <a:rPr lang="uk-UA" sz="2000" dirty="0" err="1" smtClean="0"/>
              <a:t>method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non-</a:t>
            </a:r>
            <a:r>
              <a:rPr lang="uk-UA" sz="2000" dirty="0" err="1" smtClean="0"/>
              <a:t>aqueous</a:t>
            </a:r>
            <a:r>
              <a:rPr lang="uk-UA" sz="2000" dirty="0" smtClean="0"/>
              <a:t> </a:t>
            </a:r>
            <a:r>
              <a:rPr lang="uk-UA" sz="2000" dirty="0" err="1" smtClean="0"/>
              <a:t>medium</a:t>
            </a:r>
            <a:r>
              <a:rPr lang="uk-UA" sz="2000" dirty="0" smtClean="0"/>
              <a:t> (</a:t>
            </a:r>
            <a:r>
              <a:rPr lang="uk-UA" sz="2000" dirty="0" err="1" smtClean="0"/>
              <a:t>acetic</a:t>
            </a:r>
            <a:r>
              <a:rPr lang="uk-UA" sz="2000" dirty="0" smtClean="0"/>
              <a:t> </a:t>
            </a:r>
            <a:r>
              <a:rPr lang="uk-UA" sz="2000" dirty="0" err="1" smtClean="0"/>
              <a:t>acid</a:t>
            </a:r>
            <a:r>
              <a:rPr lang="uk-UA" sz="2000" dirty="0" smtClean="0"/>
              <a:t> </a:t>
            </a:r>
            <a:r>
              <a:rPr lang="uk-UA" sz="2000" dirty="0" err="1" smtClean="0"/>
              <a:t>anhydrous</a:t>
            </a:r>
            <a:r>
              <a:rPr lang="uk-UA" sz="2000" dirty="0" smtClean="0"/>
              <a:t>).</a:t>
            </a:r>
          </a:p>
          <a:p>
            <a:r>
              <a:rPr lang="uk-UA" sz="2000" b="1" dirty="0" err="1" smtClean="0"/>
              <a:t>Storage</a:t>
            </a:r>
            <a:r>
              <a:rPr lang="uk-UA" sz="2000" b="1" dirty="0" smtClean="0"/>
              <a:t>. </a:t>
            </a:r>
            <a:r>
              <a:rPr lang="uk-UA" sz="2000" dirty="0" err="1" smtClean="0"/>
              <a:t>In</a:t>
            </a:r>
            <a:r>
              <a:rPr lang="uk-UA" sz="2000" dirty="0" smtClean="0"/>
              <a:t> a well-</a:t>
            </a:r>
            <a:r>
              <a:rPr lang="uk-UA" sz="2000" dirty="0" err="1" smtClean="0"/>
              <a:t>sealed</a:t>
            </a:r>
            <a:r>
              <a:rPr lang="uk-UA" sz="2000" dirty="0" smtClean="0"/>
              <a:t> </a:t>
            </a:r>
            <a:r>
              <a:rPr lang="uk-UA" sz="2000" dirty="0" err="1" smtClean="0"/>
              <a:t>container</a:t>
            </a:r>
            <a:r>
              <a:rPr lang="uk-UA" sz="2000" dirty="0" smtClean="0"/>
              <a:t>.</a:t>
            </a:r>
          </a:p>
          <a:p>
            <a:r>
              <a:rPr lang="uk-UA" sz="2000" b="1" dirty="0" err="1" smtClean="0"/>
              <a:t>Application</a:t>
            </a:r>
            <a:r>
              <a:rPr lang="uk-UA" sz="2000" b="1" dirty="0" smtClean="0"/>
              <a:t>.	</a:t>
            </a:r>
            <a:r>
              <a:rPr lang="uk-UA" sz="2000" dirty="0" err="1" smtClean="0"/>
              <a:t>Infections</a:t>
            </a:r>
            <a:r>
              <a:rPr lang="uk-UA" sz="2000" dirty="0" smtClean="0"/>
              <a:t>,	</a:t>
            </a:r>
            <a:r>
              <a:rPr lang="uk-UA" sz="2000" dirty="0" err="1" smtClean="0"/>
              <a:t>caused</a:t>
            </a:r>
            <a:r>
              <a:rPr lang="uk-UA" sz="2000" dirty="0" smtClean="0"/>
              <a:t>	</a:t>
            </a:r>
            <a:r>
              <a:rPr lang="uk-UA" sz="2000" dirty="0" err="1" smtClean="0"/>
              <a:t>virus</a:t>
            </a:r>
            <a:r>
              <a:rPr lang="uk-UA" sz="2000" dirty="0" smtClean="0"/>
              <a:t>	</a:t>
            </a:r>
            <a:r>
              <a:rPr lang="uk-UA" sz="2000" dirty="0" err="1" smtClean="0"/>
              <a:t>Herpes</a:t>
            </a:r>
            <a:r>
              <a:rPr lang="uk-UA" sz="2000" dirty="0" smtClean="0"/>
              <a:t>	</a:t>
            </a:r>
            <a:r>
              <a:rPr lang="uk-UA" sz="2000" dirty="0" err="1" smtClean="0"/>
              <a:t>simplex</a:t>
            </a:r>
            <a:r>
              <a:rPr lang="uk-UA" sz="2000" dirty="0" smtClean="0"/>
              <a:t>,	</a:t>
            </a:r>
            <a:r>
              <a:rPr lang="uk-UA" sz="2000" dirty="0" err="1" smtClean="0"/>
              <a:t>herpes</a:t>
            </a:r>
            <a:r>
              <a:rPr lang="uk-UA" sz="2000" dirty="0" smtClean="0"/>
              <a:t>	</a:t>
            </a:r>
            <a:r>
              <a:rPr lang="uk-UA" sz="2000" dirty="0" err="1" smtClean="0"/>
              <a:t>babies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immunodeficiency</a:t>
            </a:r>
            <a:r>
              <a:rPr lang="uk-UA" sz="2000" dirty="0" smtClean="0"/>
              <a:t> </a:t>
            </a:r>
            <a:r>
              <a:rPr lang="uk-UA" sz="2000" dirty="0" err="1" smtClean="0"/>
              <a:t>conditions</a:t>
            </a:r>
            <a:r>
              <a:rPr lang="uk-UA" sz="2000" dirty="0" smtClean="0"/>
              <a:t>, </a:t>
            </a:r>
            <a:r>
              <a:rPr lang="uk-UA" sz="2000" dirty="0" err="1" smtClean="0"/>
              <a:t>chickenpox</a:t>
            </a:r>
            <a:r>
              <a:rPr lang="uk-UA" sz="2000" dirty="0" smtClean="0"/>
              <a:t>.</a:t>
            </a:r>
          </a:p>
          <a:p>
            <a:pPr>
              <a:buNone/>
            </a:pPr>
            <a:endParaRPr lang="uk-UA" sz="2000" dirty="0" smtClean="0"/>
          </a:p>
        </p:txBody>
      </p:sp>
      <p:pic>
        <p:nvPicPr>
          <p:cNvPr id="4" name="image278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33083" y="790166"/>
            <a:ext cx="1924050" cy="1019175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31074" y="284208"/>
            <a:ext cx="11390811" cy="4351338"/>
          </a:xfrm>
        </p:spPr>
        <p:txBody>
          <a:bodyPr/>
          <a:lstStyle/>
          <a:p>
            <a:r>
              <a:rPr lang="uk-UA" sz="2000" b="1" dirty="0" err="1" smtClean="0"/>
              <a:t>Derivatives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of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adamantane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Remantadin</a:t>
            </a:r>
            <a:endParaRPr lang="uk-UA" sz="2000" b="1" dirty="0" smtClean="0"/>
          </a:p>
          <a:p>
            <a:r>
              <a:rPr lang="uk-UA" sz="2000" dirty="0" smtClean="0"/>
              <a:t/>
            </a:r>
            <a:br>
              <a:rPr lang="uk-UA" sz="2000" dirty="0" smtClean="0"/>
            </a:br>
            <a:r>
              <a:rPr lang="uk-UA" sz="2000" b="1" dirty="0" smtClean="0"/>
              <a:t> </a:t>
            </a:r>
            <a:endParaRPr lang="uk-UA" sz="2000" dirty="0" smtClean="0"/>
          </a:p>
          <a:p>
            <a:r>
              <a:rPr lang="uk-UA" sz="2000" b="1" dirty="0" smtClean="0"/>
              <a:t> </a:t>
            </a:r>
            <a:r>
              <a:rPr lang="uk-UA" sz="2000" b="1" dirty="0" err="1" smtClean="0"/>
              <a:t>Mechanism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of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action</a:t>
            </a:r>
            <a:r>
              <a:rPr lang="uk-UA" sz="2000" b="1" dirty="0" smtClean="0"/>
              <a:t>. </a:t>
            </a:r>
            <a:r>
              <a:rPr lang="uk-UA" sz="2000" dirty="0" err="1" smtClean="0"/>
              <a:t>Rimantadine</a:t>
            </a:r>
            <a:r>
              <a:rPr lang="uk-UA" sz="2000" dirty="0" smtClean="0"/>
              <a:t> </a:t>
            </a:r>
            <a:r>
              <a:rPr lang="uk-UA" sz="2000" dirty="0" err="1" smtClean="0"/>
              <a:t>inhibits</a:t>
            </a:r>
            <a:r>
              <a:rPr lang="uk-UA" sz="2000" dirty="0" smtClean="0"/>
              <a:t> </a:t>
            </a:r>
            <a:r>
              <a:rPr lang="uk-UA" sz="2000" dirty="0" err="1" smtClean="0"/>
              <a:t>virus</a:t>
            </a:r>
            <a:r>
              <a:rPr lang="uk-UA" sz="2000" dirty="0" smtClean="0"/>
              <a:t> </a:t>
            </a:r>
            <a:r>
              <a:rPr lang="uk-UA" sz="2000" dirty="0" err="1" smtClean="0"/>
              <a:t>replication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early</a:t>
            </a:r>
            <a:r>
              <a:rPr lang="uk-UA" sz="2000" dirty="0" smtClean="0"/>
              <a:t> </a:t>
            </a:r>
            <a:r>
              <a:rPr lang="uk-UA" sz="2000" dirty="0" err="1" smtClean="0"/>
              <a:t>stages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cycle</a:t>
            </a:r>
            <a:r>
              <a:rPr lang="uk-UA" sz="2000" dirty="0" smtClean="0"/>
              <a:t> </a:t>
            </a:r>
            <a:r>
              <a:rPr lang="uk-UA" sz="2000" dirty="0" err="1" smtClean="0"/>
              <a:t>by</a:t>
            </a:r>
            <a:r>
              <a:rPr lang="uk-UA" sz="2000" dirty="0" smtClean="0"/>
              <a:t> </a:t>
            </a:r>
            <a:r>
              <a:rPr lang="uk-UA" sz="2000" dirty="0" err="1" smtClean="0"/>
              <a:t>disrupting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formation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viral</a:t>
            </a:r>
            <a:r>
              <a:rPr lang="uk-UA" sz="2000" dirty="0" smtClean="0"/>
              <a:t> </a:t>
            </a:r>
            <a:r>
              <a:rPr lang="uk-UA" sz="2000" dirty="0" err="1" smtClean="0"/>
              <a:t>envelope</a:t>
            </a:r>
            <a:r>
              <a:rPr lang="uk-UA" sz="2000" dirty="0" smtClean="0"/>
              <a:t>.</a:t>
            </a:r>
          </a:p>
          <a:p>
            <a:r>
              <a:rPr lang="uk-UA" sz="2000" b="1" dirty="0" err="1" smtClean="0"/>
              <a:t>Synthesis</a:t>
            </a:r>
            <a:r>
              <a:rPr lang="uk-UA" sz="2000" b="1" dirty="0" smtClean="0"/>
              <a:t>.</a:t>
            </a:r>
          </a:p>
          <a:p>
            <a:r>
              <a:rPr lang="uk-UA" sz="2000" dirty="0" smtClean="0"/>
              <a:t/>
            </a:r>
            <a:br>
              <a:rPr lang="uk-UA" sz="2000" dirty="0" smtClean="0"/>
            </a:br>
            <a:endParaRPr lang="uk-UA" sz="2000" dirty="0" smtClean="0"/>
          </a:p>
          <a:p>
            <a:r>
              <a:rPr lang="uk-UA" sz="2000" b="1" dirty="0" smtClean="0"/>
              <a:t> </a:t>
            </a:r>
            <a:endParaRPr lang="uk-UA" sz="2000" dirty="0" smtClean="0"/>
          </a:p>
          <a:p>
            <a:endParaRPr lang="en-US" sz="2000" b="1" dirty="0" smtClean="0"/>
          </a:p>
          <a:p>
            <a:r>
              <a:rPr lang="uk-UA" sz="2000" b="1" dirty="0" err="1" smtClean="0"/>
              <a:t>Properties</a:t>
            </a:r>
            <a:r>
              <a:rPr lang="uk-UA" sz="2000" b="1" dirty="0" smtClean="0"/>
              <a:t>. </a:t>
            </a:r>
            <a:r>
              <a:rPr lang="uk-UA" sz="2000" dirty="0" err="1" smtClean="0"/>
              <a:t>White</a:t>
            </a:r>
            <a:r>
              <a:rPr lang="uk-UA" sz="2000" dirty="0" smtClean="0"/>
              <a:t> </a:t>
            </a:r>
            <a:r>
              <a:rPr lang="uk-UA" sz="2000" dirty="0" err="1" smtClean="0"/>
              <a:t>crystalline</a:t>
            </a:r>
            <a:r>
              <a:rPr lang="uk-UA" sz="2000" dirty="0" smtClean="0"/>
              <a:t> </a:t>
            </a:r>
            <a:r>
              <a:rPr lang="uk-UA" sz="2000" dirty="0" err="1" smtClean="0"/>
              <a:t>powder</a:t>
            </a:r>
            <a:r>
              <a:rPr lang="uk-UA" sz="2000" dirty="0" smtClean="0"/>
              <a:t>, </a:t>
            </a:r>
            <a:r>
              <a:rPr lang="uk-UA" sz="2000" dirty="0" err="1" smtClean="0"/>
              <a:t>bitter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taste</a:t>
            </a:r>
            <a:r>
              <a:rPr lang="uk-UA" sz="2000" dirty="0" smtClean="0"/>
              <a:t>, </a:t>
            </a:r>
            <a:r>
              <a:rPr lang="uk-UA" sz="2000" dirty="0" err="1" smtClean="0"/>
              <a:t>very</a:t>
            </a:r>
            <a:r>
              <a:rPr lang="uk-UA" sz="2000" dirty="0" smtClean="0"/>
              <a:t> </a:t>
            </a:r>
            <a:r>
              <a:rPr lang="uk-UA" sz="2000" dirty="0" err="1" smtClean="0"/>
              <a:t>slightly</a:t>
            </a:r>
            <a:r>
              <a:rPr lang="uk-UA" sz="2000" dirty="0" smtClean="0"/>
              <a:t> </a:t>
            </a:r>
            <a:r>
              <a:rPr lang="uk-UA" sz="2000" dirty="0" err="1" smtClean="0"/>
              <a:t>soluble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water</a:t>
            </a:r>
            <a:r>
              <a:rPr lang="uk-UA" sz="2000" dirty="0" smtClean="0"/>
              <a:t>, </a:t>
            </a:r>
            <a:r>
              <a:rPr lang="uk-UA" sz="2000" dirty="0" err="1" smtClean="0"/>
              <a:t>easily</a:t>
            </a:r>
            <a:r>
              <a:rPr lang="uk-UA" sz="2000" dirty="0" smtClean="0"/>
              <a:t> </a:t>
            </a:r>
            <a:r>
              <a:rPr lang="uk-UA" sz="2000" dirty="0" err="1" smtClean="0"/>
              <a:t>soluble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chloroform</a:t>
            </a:r>
            <a:r>
              <a:rPr lang="uk-UA" sz="2000" dirty="0" smtClean="0"/>
              <a:t>, </a:t>
            </a:r>
            <a:r>
              <a:rPr lang="uk-UA" sz="2000" dirty="0" err="1" smtClean="0"/>
              <a:t>slightly</a:t>
            </a:r>
            <a:r>
              <a:rPr lang="uk-UA" sz="2000" dirty="0" smtClean="0"/>
              <a:t> </a:t>
            </a:r>
            <a:r>
              <a:rPr lang="uk-UA" sz="2000" dirty="0" err="1" smtClean="0"/>
              <a:t>soluble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alcohol</a:t>
            </a:r>
            <a:r>
              <a:rPr lang="uk-UA" sz="2000" dirty="0" smtClean="0"/>
              <a:t>.</a:t>
            </a:r>
          </a:p>
          <a:p>
            <a:r>
              <a:rPr lang="uk-UA" sz="2000" b="1" dirty="0" err="1" smtClean="0"/>
              <a:t>Application</a:t>
            </a:r>
            <a:r>
              <a:rPr lang="uk-UA" sz="2000" b="1" dirty="0" smtClean="0"/>
              <a:t>. </a:t>
            </a:r>
            <a:r>
              <a:rPr lang="uk-UA" sz="2000" dirty="0" err="1" smtClean="0"/>
              <a:t>Effective</a:t>
            </a:r>
            <a:r>
              <a:rPr lang="uk-UA" sz="2000" dirty="0" smtClean="0"/>
              <a:t> </a:t>
            </a:r>
            <a:r>
              <a:rPr lang="uk-UA" sz="2000" dirty="0" err="1" smtClean="0"/>
              <a:t>against</a:t>
            </a:r>
            <a:r>
              <a:rPr lang="uk-UA" sz="2000" dirty="0" smtClean="0"/>
              <a:t> </a:t>
            </a:r>
            <a:r>
              <a:rPr lang="uk-UA" sz="2000" dirty="0" err="1" smtClean="0"/>
              <a:t>various</a:t>
            </a:r>
            <a:r>
              <a:rPr lang="uk-UA" sz="2000" dirty="0" smtClean="0"/>
              <a:t> </a:t>
            </a:r>
            <a:r>
              <a:rPr lang="uk-UA" sz="2000" dirty="0" err="1" smtClean="0"/>
              <a:t>influenza</a:t>
            </a:r>
            <a:r>
              <a:rPr lang="uk-UA" sz="2000" dirty="0" smtClean="0"/>
              <a:t> A </a:t>
            </a:r>
            <a:r>
              <a:rPr lang="uk-UA" sz="2000" dirty="0" err="1" smtClean="0"/>
              <a:t>viruses</a:t>
            </a:r>
            <a:r>
              <a:rPr lang="uk-UA" sz="2000" dirty="0" smtClean="0"/>
              <a:t>, </a:t>
            </a:r>
            <a:r>
              <a:rPr lang="uk-UA" sz="2000" dirty="0" err="1" smtClean="0"/>
              <a:t>and</a:t>
            </a:r>
            <a:r>
              <a:rPr lang="uk-UA" sz="2000" dirty="0" smtClean="0"/>
              <a:t> </a:t>
            </a:r>
            <a:r>
              <a:rPr lang="uk-UA" sz="2000" dirty="0" err="1" smtClean="0"/>
              <a:t>also</a:t>
            </a:r>
            <a:r>
              <a:rPr lang="uk-UA" sz="2000" dirty="0" smtClean="0"/>
              <a:t> </a:t>
            </a:r>
            <a:r>
              <a:rPr lang="uk-UA" sz="2000" dirty="0" err="1" smtClean="0"/>
              <a:t>has</a:t>
            </a:r>
            <a:r>
              <a:rPr lang="uk-UA" sz="2000" dirty="0" smtClean="0"/>
              <a:t> </a:t>
            </a:r>
            <a:r>
              <a:rPr lang="uk-UA" sz="2000" dirty="0" err="1" smtClean="0"/>
              <a:t>an</a:t>
            </a:r>
            <a:r>
              <a:rPr lang="uk-UA" sz="2000" dirty="0" smtClean="0"/>
              <a:t> </a:t>
            </a:r>
            <a:r>
              <a:rPr lang="uk-UA" sz="2000" dirty="0" err="1" smtClean="0"/>
              <a:t>antitoxic</a:t>
            </a:r>
            <a:r>
              <a:rPr lang="uk-UA" sz="2000" dirty="0" smtClean="0"/>
              <a:t> </a:t>
            </a:r>
            <a:r>
              <a:rPr lang="uk-UA" sz="2000" dirty="0" err="1" smtClean="0"/>
              <a:t>effect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influenza</a:t>
            </a:r>
            <a:r>
              <a:rPr lang="uk-UA" sz="2000" dirty="0" smtClean="0"/>
              <a:t> </a:t>
            </a:r>
            <a:r>
              <a:rPr lang="uk-UA" sz="2000" dirty="0" err="1" smtClean="0"/>
              <a:t>caused</a:t>
            </a:r>
            <a:r>
              <a:rPr lang="uk-UA" sz="2000" dirty="0" smtClean="0"/>
              <a:t> </a:t>
            </a:r>
            <a:r>
              <a:rPr lang="uk-UA" sz="2000" dirty="0" err="1" smtClean="0"/>
              <a:t>by</a:t>
            </a:r>
            <a:r>
              <a:rPr lang="uk-UA" sz="2000" dirty="0" smtClean="0"/>
              <a:t> </a:t>
            </a:r>
            <a:r>
              <a:rPr lang="uk-UA" sz="2000" dirty="0" err="1" smtClean="0"/>
              <a:t>type</a:t>
            </a:r>
            <a:r>
              <a:rPr lang="uk-UA" sz="2000" dirty="0" smtClean="0"/>
              <a:t> B </a:t>
            </a:r>
            <a:r>
              <a:rPr lang="uk-UA" sz="2000" dirty="0" err="1" smtClean="0"/>
              <a:t>virus</a:t>
            </a:r>
            <a:r>
              <a:rPr lang="uk-UA" sz="2000" dirty="0" smtClean="0"/>
              <a:t>.</a:t>
            </a:r>
          </a:p>
          <a:p>
            <a:endParaRPr lang="uk-UA" dirty="0"/>
          </a:p>
        </p:txBody>
      </p:sp>
      <p:pic>
        <p:nvPicPr>
          <p:cNvPr id="4" name="image279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89831" y="306854"/>
            <a:ext cx="1325848" cy="1045273"/>
          </a:xfrm>
          <a:prstGeom prst="rect">
            <a:avLst/>
          </a:prstGeom>
        </p:spPr>
      </p:pic>
      <p:pic>
        <p:nvPicPr>
          <p:cNvPr id="5" name="image280.pn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606311" y="2158365"/>
            <a:ext cx="5124450" cy="180975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1257" y="284208"/>
            <a:ext cx="11704320" cy="4351338"/>
          </a:xfrm>
        </p:spPr>
        <p:txBody>
          <a:bodyPr/>
          <a:lstStyle/>
          <a:p>
            <a:pPr algn="ctr"/>
            <a:r>
              <a:rPr lang="uk-UA" b="1" dirty="0" err="1" smtClean="0"/>
              <a:t>Antiviral</a:t>
            </a:r>
            <a:r>
              <a:rPr lang="uk-UA" b="1" dirty="0" smtClean="0"/>
              <a:t> </a:t>
            </a:r>
            <a:r>
              <a:rPr lang="uk-UA" b="1" dirty="0" err="1" smtClean="0"/>
              <a:t>drugs</a:t>
            </a:r>
            <a:r>
              <a:rPr lang="uk-UA" b="1" dirty="0" smtClean="0"/>
              <a:t> </a:t>
            </a:r>
            <a:r>
              <a:rPr lang="uk-UA" b="1" dirty="0" err="1" smtClean="0"/>
              <a:t>of</a:t>
            </a:r>
            <a:r>
              <a:rPr lang="uk-UA" b="1" dirty="0" smtClean="0"/>
              <a:t> </a:t>
            </a:r>
            <a:r>
              <a:rPr lang="uk-UA" b="1" dirty="0" err="1" smtClean="0"/>
              <a:t>other</a:t>
            </a:r>
            <a:r>
              <a:rPr lang="uk-UA" b="1" dirty="0" smtClean="0"/>
              <a:t> </a:t>
            </a:r>
            <a:r>
              <a:rPr lang="uk-UA" b="1" dirty="0" err="1" smtClean="0"/>
              <a:t>chemical</a:t>
            </a:r>
            <a:r>
              <a:rPr lang="uk-UA" b="1" dirty="0" smtClean="0"/>
              <a:t> </a:t>
            </a:r>
            <a:r>
              <a:rPr lang="uk-UA" b="1" dirty="0" err="1" smtClean="0"/>
              <a:t>groups</a:t>
            </a:r>
            <a:endParaRPr lang="uk-UA" b="1" dirty="0" smtClean="0"/>
          </a:p>
          <a:p>
            <a:r>
              <a:rPr lang="uk-UA" b="1" dirty="0" smtClean="0"/>
              <a:t> </a:t>
            </a:r>
            <a:endParaRPr lang="uk-UA" dirty="0" smtClean="0"/>
          </a:p>
          <a:p>
            <a:r>
              <a:rPr lang="uk-UA" b="1" dirty="0" err="1" smtClean="0"/>
              <a:t>Oxolin</a:t>
            </a:r>
            <a:r>
              <a:rPr lang="uk-UA" b="1" dirty="0" smtClean="0"/>
              <a:t>	</a:t>
            </a:r>
            <a:r>
              <a:rPr lang="en-US" b="1" dirty="0" smtClean="0"/>
              <a:t>                                    </a:t>
            </a:r>
            <a:r>
              <a:rPr lang="uk-UA" b="1" dirty="0" err="1" smtClean="0"/>
              <a:t>Oseltamivir</a:t>
            </a:r>
            <a:r>
              <a:rPr lang="uk-UA" b="1" dirty="0" smtClean="0"/>
              <a:t>	</a:t>
            </a:r>
            <a:r>
              <a:rPr lang="en-US" b="1" dirty="0" smtClean="0"/>
              <a:t>                       </a:t>
            </a:r>
            <a:r>
              <a:rPr lang="uk-UA" b="1" dirty="0" err="1" smtClean="0"/>
              <a:t>Amizon</a:t>
            </a:r>
            <a:endParaRPr lang="uk-UA" dirty="0" smtClean="0"/>
          </a:p>
          <a:p>
            <a:r>
              <a:rPr lang="uk-UA" dirty="0" smtClean="0"/>
              <a:t/>
            </a:r>
            <a:br>
              <a:rPr lang="uk-UA" dirty="0" smtClean="0"/>
            </a:br>
            <a:endParaRPr lang="uk-UA" dirty="0" smtClean="0"/>
          </a:p>
          <a:p>
            <a:r>
              <a:rPr lang="uk-UA" b="1" dirty="0" smtClean="0"/>
              <a:t> </a:t>
            </a:r>
            <a:endParaRPr lang="uk-UA" dirty="0" smtClean="0"/>
          </a:p>
          <a:p>
            <a:r>
              <a:rPr lang="uk-UA" b="1" dirty="0" err="1" smtClean="0"/>
              <a:t>Arbidol</a:t>
            </a:r>
            <a:r>
              <a:rPr lang="en-US" dirty="0" smtClean="0"/>
              <a:t>                                                  </a:t>
            </a:r>
            <a:r>
              <a:rPr lang="uk-UA" b="1" dirty="0" err="1" smtClean="0"/>
              <a:t>Oxolin</a:t>
            </a:r>
            <a:endParaRPr lang="uk-UA" dirty="0" smtClean="0"/>
          </a:p>
          <a:p>
            <a:r>
              <a:rPr lang="uk-UA" b="1" dirty="0" smtClean="0"/>
              <a:t> </a:t>
            </a:r>
            <a:endParaRPr lang="uk-UA" dirty="0" smtClean="0"/>
          </a:p>
          <a:p>
            <a:r>
              <a:rPr lang="uk-UA" b="1" dirty="0" smtClean="0"/>
              <a:t> </a:t>
            </a:r>
            <a:endParaRPr lang="uk-UA" dirty="0" smtClean="0"/>
          </a:p>
          <a:p>
            <a:r>
              <a:rPr lang="uk-UA" b="1" dirty="0" smtClean="0"/>
              <a:t> </a:t>
            </a:r>
            <a:endParaRPr lang="uk-UA" dirty="0" smtClean="0"/>
          </a:p>
          <a:p>
            <a:r>
              <a:rPr lang="uk-UA" b="1" dirty="0" smtClean="0"/>
              <a:t> </a:t>
            </a:r>
            <a:endParaRPr lang="uk-UA" dirty="0" smtClean="0"/>
          </a:p>
          <a:p>
            <a:r>
              <a:rPr lang="uk-UA" b="1" dirty="0" smtClean="0"/>
              <a:t> </a:t>
            </a:r>
            <a:endParaRPr lang="uk-UA" dirty="0" smtClean="0"/>
          </a:p>
          <a:p>
            <a:r>
              <a:rPr lang="uk-UA" b="1" dirty="0" smtClean="0"/>
              <a:t> </a:t>
            </a:r>
            <a:endParaRPr lang="uk-UA" dirty="0" smtClean="0"/>
          </a:p>
          <a:p>
            <a:endParaRPr lang="uk-UA" dirty="0"/>
          </a:p>
        </p:txBody>
      </p:sp>
      <p:pic>
        <p:nvPicPr>
          <p:cNvPr id="4" name="image281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22379" y="1547812"/>
            <a:ext cx="1057275" cy="1019175"/>
          </a:xfrm>
          <a:prstGeom prst="rect">
            <a:avLst/>
          </a:prstGeom>
        </p:spPr>
      </p:pic>
      <p:pic>
        <p:nvPicPr>
          <p:cNvPr id="5" name="image282.pn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242152" y="1700620"/>
            <a:ext cx="1838325" cy="1314450"/>
          </a:xfrm>
          <a:prstGeom prst="rect">
            <a:avLst/>
          </a:prstGeom>
        </p:spPr>
      </p:pic>
      <p:pic>
        <p:nvPicPr>
          <p:cNvPr id="6" name="image283.pn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287011" y="2069510"/>
            <a:ext cx="1743075" cy="733425"/>
          </a:xfrm>
          <a:prstGeom prst="rect">
            <a:avLst/>
          </a:prstGeom>
        </p:spPr>
      </p:pic>
      <p:pic>
        <p:nvPicPr>
          <p:cNvPr id="7" name="image284.png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36208" y="3895317"/>
            <a:ext cx="2143125" cy="1209675"/>
          </a:xfrm>
          <a:prstGeom prst="rect">
            <a:avLst/>
          </a:prstGeom>
        </p:spPr>
      </p:pic>
      <p:pic>
        <p:nvPicPr>
          <p:cNvPr id="8" name="image281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28782" y="3801564"/>
            <a:ext cx="1200150" cy="116205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8017" y="597717"/>
            <a:ext cx="10515600" cy="4351338"/>
          </a:xfrm>
        </p:spPr>
        <p:txBody>
          <a:bodyPr/>
          <a:lstStyle/>
          <a:p>
            <a:r>
              <a:rPr lang="uk-UA" b="1" dirty="0" err="1" smtClean="0"/>
              <a:t>Mechanism</a:t>
            </a:r>
            <a:r>
              <a:rPr lang="uk-UA" b="1" dirty="0" smtClean="0"/>
              <a:t> </a:t>
            </a:r>
            <a:r>
              <a:rPr lang="uk-UA" b="1" dirty="0" err="1" smtClean="0"/>
              <a:t>of</a:t>
            </a:r>
            <a:r>
              <a:rPr lang="uk-UA" b="1" dirty="0" smtClean="0"/>
              <a:t> </a:t>
            </a:r>
            <a:r>
              <a:rPr lang="uk-UA" b="1" dirty="0" err="1" smtClean="0"/>
              <a:t>action</a:t>
            </a:r>
            <a:r>
              <a:rPr lang="uk-UA" b="1" dirty="0" smtClean="0"/>
              <a:t>. </a:t>
            </a:r>
            <a:r>
              <a:rPr lang="uk-UA" dirty="0" err="1" smtClean="0"/>
              <a:t>Has</a:t>
            </a:r>
            <a:r>
              <a:rPr lang="uk-UA" dirty="0" smtClean="0"/>
              <a:t> </a:t>
            </a:r>
            <a:r>
              <a:rPr lang="uk-UA" dirty="0" err="1" smtClean="0"/>
              <a:t>virocidal</a:t>
            </a:r>
            <a:r>
              <a:rPr lang="uk-UA" dirty="0" smtClean="0"/>
              <a:t> </a:t>
            </a:r>
            <a:r>
              <a:rPr lang="uk-UA" dirty="0" err="1" smtClean="0"/>
              <a:t>activity</a:t>
            </a:r>
            <a:r>
              <a:rPr lang="uk-UA" dirty="0" smtClean="0"/>
              <a:t>, </a:t>
            </a:r>
            <a:r>
              <a:rPr lang="uk-UA" dirty="0" err="1" smtClean="0"/>
              <a:t>blocking</a:t>
            </a:r>
            <a:r>
              <a:rPr lang="uk-UA" dirty="0" smtClean="0"/>
              <a:t> </a:t>
            </a:r>
            <a:r>
              <a:rPr lang="uk-UA" dirty="0" err="1" smtClean="0"/>
              <a:t>the</a:t>
            </a:r>
            <a:r>
              <a:rPr lang="uk-UA" dirty="0" smtClean="0"/>
              <a:t> </a:t>
            </a:r>
            <a:r>
              <a:rPr lang="uk-UA" dirty="0" err="1" smtClean="0"/>
              <a:t>binding</a:t>
            </a:r>
            <a:r>
              <a:rPr lang="uk-UA" dirty="0" smtClean="0"/>
              <a:t> </a:t>
            </a:r>
            <a:r>
              <a:rPr lang="uk-UA" dirty="0" err="1" smtClean="0"/>
              <a:t>sites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</a:t>
            </a:r>
            <a:r>
              <a:rPr lang="uk-UA" dirty="0" err="1" smtClean="0"/>
              <a:t>influenza</a:t>
            </a:r>
            <a:r>
              <a:rPr lang="uk-UA" dirty="0" smtClean="0"/>
              <a:t> </a:t>
            </a:r>
            <a:r>
              <a:rPr lang="uk-UA" dirty="0" err="1" smtClean="0"/>
              <a:t>virus</a:t>
            </a:r>
            <a:r>
              <a:rPr lang="uk-UA" dirty="0" smtClean="0"/>
              <a:t> (</a:t>
            </a:r>
            <a:r>
              <a:rPr lang="uk-UA" dirty="0" err="1" smtClean="0"/>
              <a:t>mostly</a:t>
            </a:r>
            <a:r>
              <a:rPr lang="uk-UA" dirty="0" smtClean="0"/>
              <a:t> </a:t>
            </a:r>
            <a:r>
              <a:rPr lang="uk-UA" dirty="0" err="1" smtClean="0"/>
              <a:t>type</a:t>
            </a:r>
            <a:r>
              <a:rPr lang="uk-UA" dirty="0" smtClean="0"/>
              <a:t> A2) </a:t>
            </a:r>
            <a:r>
              <a:rPr lang="uk-UA" dirty="0" err="1" smtClean="0"/>
              <a:t>with</a:t>
            </a:r>
            <a:r>
              <a:rPr lang="uk-UA" dirty="0" smtClean="0"/>
              <a:t> </a:t>
            </a:r>
            <a:r>
              <a:rPr lang="uk-UA" dirty="0" err="1" smtClean="0"/>
              <a:t>the</a:t>
            </a:r>
            <a:r>
              <a:rPr lang="uk-UA" dirty="0" smtClean="0"/>
              <a:t> </a:t>
            </a:r>
            <a:r>
              <a:rPr lang="uk-UA" dirty="0" err="1" smtClean="0"/>
              <a:t>surface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</a:t>
            </a:r>
            <a:r>
              <a:rPr lang="uk-UA" dirty="0" err="1" smtClean="0"/>
              <a:t>the</a:t>
            </a:r>
            <a:r>
              <a:rPr lang="uk-UA" dirty="0" smtClean="0"/>
              <a:t> </a:t>
            </a:r>
            <a:r>
              <a:rPr lang="uk-UA" dirty="0" err="1" smtClean="0"/>
              <a:t>cell</a:t>
            </a:r>
            <a:r>
              <a:rPr lang="uk-UA" dirty="0" smtClean="0"/>
              <a:t> </a:t>
            </a:r>
            <a:r>
              <a:rPr lang="uk-UA" dirty="0" err="1" smtClean="0"/>
              <a:t>membrane</a:t>
            </a:r>
            <a:r>
              <a:rPr lang="uk-UA" dirty="0" smtClean="0"/>
              <a:t>, </a:t>
            </a:r>
            <a:r>
              <a:rPr lang="uk-UA" dirty="0" err="1" smtClean="0"/>
              <a:t>protects</a:t>
            </a:r>
            <a:r>
              <a:rPr lang="uk-UA" dirty="0" smtClean="0"/>
              <a:t> </a:t>
            </a:r>
            <a:r>
              <a:rPr lang="uk-UA" dirty="0" err="1" smtClean="0"/>
              <a:t>cells</a:t>
            </a:r>
            <a:r>
              <a:rPr lang="uk-UA" dirty="0" smtClean="0"/>
              <a:t> </a:t>
            </a:r>
            <a:r>
              <a:rPr lang="uk-UA" dirty="0" err="1" smtClean="0"/>
              <a:t>from</a:t>
            </a:r>
            <a:r>
              <a:rPr lang="uk-UA" dirty="0" smtClean="0"/>
              <a:t> </a:t>
            </a:r>
            <a:r>
              <a:rPr lang="uk-UA" dirty="0" err="1" smtClean="0"/>
              <a:t>the</a:t>
            </a:r>
            <a:r>
              <a:rPr lang="uk-UA" dirty="0" smtClean="0"/>
              <a:t> </a:t>
            </a:r>
            <a:r>
              <a:rPr lang="uk-UA" dirty="0" err="1" smtClean="0"/>
              <a:t>penetration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</a:t>
            </a:r>
            <a:r>
              <a:rPr lang="uk-UA" dirty="0" err="1" smtClean="0"/>
              <a:t>the</a:t>
            </a:r>
            <a:r>
              <a:rPr lang="uk-UA" dirty="0" smtClean="0"/>
              <a:t> </a:t>
            </a:r>
            <a:r>
              <a:rPr lang="uk-UA" dirty="0" err="1" smtClean="0"/>
              <a:t>virus</a:t>
            </a:r>
            <a:r>
              <a:rPr lang="uk-UA" dirty="0" smtClean="0"/>
              <a:t>.</a:t>
            </a:r>
          </a:p>
          <a:p>
            <a:r>
              <a:rPr lang="uk-UA" b="1" dirty="0" err="1" smtClean="0"/>
              <a:t>Properties</a:t>
            </a:r>
            <a:r>
              <a:rPr lang="uk-UA" b="1" dirty="0" smtClean="0"/>
              <a:t>. </a:t>
            </a:r>
            <a:r>
              <a:rPr lang="uk-UA" dirty="0" err="1" smtClean="0"/>
              <a:t>White</a:t>
            </a:r>
            <a:r>
              <a:rPr lang="uk-UA" dirty="0" smtClean="0"/>
              <a:t> </a:t>
            </a:r>
            <a:r>
              <a:rPr lang="uk-UA" dirty="0" err="1" smtClean="0"/>
              <a:t>or</a:t>
            </a:r>
            <a:r>
              <a:rPr lang="uk-UA" dirty="0" smtClean="0"/>
              <a:t> </a:t>
            </a:r>
            <a:r>
              <a:rPr lang="uk-UA" dirty="0" err="1" smtClean="0"/>
              <a:t>white</a:t>
            </a:r>
            <a:r>
              <a:rPr lang="uk-UA" dirty="0" smtClean="0"/>
              <a:t> </a:t>
            </a:r>
            <a:r>
              <a:rPr lang="uk-UA" dirty="0" err="1" smtClean="0"/>
              <a:t>with</a:t>
            </a:r>
            <a:r>
              <a:rPr lang="uk-UA" dirty="0" smtClean="0"/>
              <a:t> a </a:t>
            </a:r>
            <a:r>
              <a:rPr lang="uk-UA" dirty="0" err="1" smtClean="0"/>
              <a:t>creamy</a:t>
            </a:r>
            <a:r>
              <a:rPr lang="uk-UA" dirty="0" smtClean="0"/>
              <a:t> </a:t>
            </a:r>
            <a:r>
              <a:rPr lang="uk-UA" dirty="0" err="1" smtClean="0"/>
              <a:t>tint</a:t>
            </a:r>
            <a:r>
              <a:rPr lang="uk-UA" dirty="0" smtClean="0"/>
              <a:t> </a:t>
            </a:r>
            <a:r>
              <a:rPr lang="uk-UA" dirty="0" err="1" smtClean="0"/>
              <a:t>crystalline</a:t>
            </a:r>
            <a:r>
              <a:rPr lang="uk-UA" dirty="0" smtClean="0"/>
              <a:t> </a:t>
            </a:r>
            <a:r>
              <a:rPr lang="uk-UA" dirty="0" err="1" smtClean="0"/>
              <a:t>powder</a:t>
            </a:r>
            <a:r>
              <a:rPr lang="uk-UA" dirty="0" smtClean="0"/>
              <a:t>. </a:t>
            </a:r>
            <a:r>
              <a:rPr lang="uk-UA" dirty="0" err="1" smtClean="0"/>
              <a:t>Easily</a:t>
            </a:r>
            <a:r>
              <a:rPr lang="uk-UA" dirty="0" smtClean="0"/>
              <a:t> </a:t>
            </a:r>
            <a:r>
              <a:rPr lang="uk-UA" dirty="0" err="1" smtClean="0"/>
              <a:t>soluble</a:t>
            </a:r>
            <a:r>
              <a:rPr lang="uk-UA" dirty="0" smtClean="0"/>
              <a:t> </a:t>
            </a:r>
            <a:r>
              <a:rPr lang="uk-UA" dirty="0" err="1" smtClean="0"/>
              <a:t>in</a:t>
            </a:r>
            <a:r>
              <a:rPr lang="uk-UA" dirty="0" smtClean="0"/>
              <a:t> </a:t>
            </a:r>
            <a:r>
              <a:rPr lang="uk-UA" dirty="0" err="1" smtClean="0"/>
              <a:t>water</a:t>
            </a:r>
            <a:r>
              <a:rPr lang="uk-UA" dirty="0" smtClean="0"/>
              <a:t>, </a:t>
            </a:r>
            <a:r>
              <a:rPr lang="uk-UA" dirty="0" err="1" smtClean="0"/>
              <a:t>aqueous</a:t>
            </a:r>
            <a:r>
              <a:rPr lang="uk-UA" dirty="0" smtClean="0"/>
              <a:t> </a:t>
            </a:r>
            <a:r>
              <a:rPr lang="uk-UA" dirty="0" err="1" smtClean="0"/>
              <a:t>solutions</a:t>
            </a:r>
            <a:r>
              <a:rPr lang="uk-UA" dirty="0" smtClean="0"/>
              <a:t> </a:t>
            </a:r>
            <a:r>
              <a:rPr lang="uk-UA" dirty="0" err="1" smtClean="0"/>
              <a:t>are</a:t>
            </a:r>
            <a:r>
              <a:rPr lang="uk-UA" dirty="0" smtClean="0"/>
              <a:t> </a:t>
            </a:r>
            <a:r>
              <a:rPr lang="uk-UA" dirty="0" err="1" smtClean="0"/>
              <a:t>unstable</a:t>
            </a:r>
            <a:r>
              <a:rPr lang="uk-UA" dirty="0" smtClean="0"/>
              <a:t>, </a:t>
            </a:r>
            <a:r>
              <a:rPr lang="uk-UA" dirty="0" err="1" smtClean="0"/>
              <a:t>darken</a:t>
            </a:r>
            <a:r>
              <a:rPr lang="uk-UA" dirty="0" smtClean="0"/>
              <a:t> </a:t>
            </a:r>
            <a:r>
              <a:rPr lang="uk-UA" dirty="0" err="1" smtClean="0"/>
              <a:t>quickly</a:t>
            </a:r>
            <a:r>
              <a:rPr lang="uk-UA" dirty="0" smtClean="0"/>
              <a:t> </a:t>
            </a:r>
            <a:r>
              <a:rPr lang="uk-UA" dirty="0" err="1" smtClean="0"/>
              <a:t>in</a:t>
            </a:r>
            <a:r>
              <a:rPr lang="uk-UA" dirty="0" smtClean="0"/>
              <a:t> </a:t>
            </a:r>
            <a:r>
              <a:rPr lang="uk-UA" dirty="0" err="1" smtClean="0"/>
              <a:t>an</a:t>
            </a:r>
            <a:r>
              <a:rPr lang="uk-UA" dirty="0" smtClean="0"/>
              <a:t> </a:t>
            </a:r>
            <a:r>
              <a:rPr lang="uk-UA" dirty="0" err="1" smtClean="0"/>
              <a:t>alkaline</a:t>
            </a:r>
            <a:r>
              <a:rPr lang="uk-UA" dirty="0" smtClean="0"/>
              <a:t> </a:t>
            </a:r>
            <a:r>
              <a:rPr lang="uk-UA" dirty="0" err="1" smtClean="0"/>
              <a:t>environment</a:t>
            </a:r>
            <a:r>
              <a:rPr lang="uk-UA" dirty="0" smtClean="0"/>
              <a:t>.</a:t>
            </a:r>
          </a:p>
          <a:p>
            <a:r>
              <a:rPr lang="uk-UA" b="1" dirty="0" err="1" smtClean="0"/>
              <a:t>Identification</a:t>
            </a:r>
            <a:r>
              <a:rPr lang="uk-UA" b="1" dirty="0" smtClean="0"/>
              <a:t>.</a:t>
            </a:r>
          </a:p>
          <a:p>
            <a:r>
              <a:rPr lang="uk-UA" dirty="0" err="1" smtClean="0"/>
              <a:t>Drugs</a:t>
            </a:r>
            <a:r>
              <a:rPr lang="uk-UA" dirty="0" smtClean="0"/>
              <a:t> + 30% </a:t>
            </a:r>
            <a:r>
              <a:rPr lang="uk-UA" dirty="0" err="1" smtClean="0"/>
              <a:t>NaOH</a:t>
            </a:r>
            <a:r>
              <a:rPr lang="uk-UA" dirty="0" smtClean="0"/>
              <a:t> </a:t>
            </a:r>
            <a:r>
              <a:rPr lang="uk-UA" dirty="0" err="1" smtClean="0"/>
              <a:t>solution</a:t>
            </a:r>
            <a:r>
              <a:rPr lang="uk-UA" dirty="0" smtClean="0"/>
              <a:t> - </a:t>
            </a:r>
            <a:r>
              <a:rPr lang="uk-UA" dirty="0" err="1" smtClean="0"/>
              <a:t>blue</a:t>
            </a:r>
            <a:r>
              <a:rPr lang="uk-UA" dirty="0" smtClean="0"/>
              <a:t> </a:t>
            </a:r>
            <a:r>
              <a:rPr lang="uk-UA" dirty="0" err="1" smtClean="0"/>
              <a:t>color</a:t>
            </a:r>
            <a:r>
              <a:rPr lang="uk-UA" dirty="0" smtClean="0"/>
              <a:t>.</a:t>
            </a:r>
          </a:p>
          <a:p>
            <a:r>
              <a:rPr lang="uk-UA" b="1" dirty="0" err="1" smtClean="0"/>
              <a:t>Application</a:t>
            </a:r>
            <a:r>
              <a:rPr lang="uk-UA" b="1" dirty="0" smtClean="0"/>
              <a:t>. </a:t>
            </a:r>
            <a:r>
              <a:rPr lang="uk-UA" dirty="0" err="1" smtClean="0"/>
              <a:t>For</a:t>
            </a:r>
            <a:r>
              <a:rPr lang="uk-UA" dirty="0" smtClean="0"/>
              <a:t> </a:t>
            </a:r>
            <a:r>
              <a:rPr lang="uk-UA" dirty="0" err="1" smtClean="0"/>
              <a:t>viral</a:t>
            </a:r>
            <a:r>
              <a:rPr lang="uk-UA" dirty="0" smtClean="0"/>
              <a:t> </a:t>
            </a:r>
            <a:r>
              <a:rPr lang="uk-UA" dirty="0" err="1" smtClean="0"/>
              <a:t>diseases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</a:t>
            </a:r>
            <a:r>
              <a:rPr lang="uk-UA" dirty="0" err="1" smtClean="0"/>
              <a:t>the</a:t>
            </a:r>
            <a:r>
              <a:rPr lang="uk-UA" dirty="0" smtClean="0"/>
              <a:t> </a:t>
            </a:r>
            <a:r>
              <a:rPr lang="uk-UA" dirty="0" err="1" smtClean="0"/>
              <a:t>eyes</a:t>
            </a:r>
            <a:r>
              <a:rPr lang="uk-UA" dirty="0" smtClean="0"/>
              <a:t>, </a:t>
            </a:r>
            <a:r>
              <a:rPr lang="uk-UA" dirty="0" err="1" smtClean="0"/>
              <a:t>skin</a:t>
            </a:r>
            <a:r>
              <a:rPr lang="uk-UA" dirty="0" smtClean="0"/>
              <a:t>, </a:t>
            </a:r>
            <a:r>
              <a:rPr lang="uk-UA" dirty="0" err="1" smtClean="0"/>
              <a:t>viral</a:t>
            </a:r>
            <a:r>
              <a:rPr lang="uk-UA" dirty="0" smtClean="0"/>
              <a:t> </a:t>
            </a:r>
            <a:r>
              <a:rPr lang="uk-UA" dirty="0" err="1" smtClean="0"/>
              <a:t>rhinitis</a:t>
            </a:r>
            <a:r>
              <a:rPr lang="uk-UA" dirty="0" smtClean="0"/>
              <a:t> </a:t>
            </a:r>
            <a:r>
              <a:rPr lang="uk-UA" dirty="0" err="1" smtClean="0"/>
              <a:t>and</a:t>
            </a:r>
            <a:r>
              <a:rPr lang="uk-UA" dirty="0" smtClean="0"/>
              <a:t> </a:t>
            </a:r>
            <a:r>
              <a:rPr lang="uk-UA" dirty="0" err="1" smtClean="0"/>
              <a:t>for</a:t>
            </a:r>
            <a:r>
              <a:rPr lang="uk-UA" dirty="0" smtClean="0"/>
              <a:t> </a:t>
            </a:r>
            <a:r>
              <a:rPr lang="uk-UA" dirty="0" err="1" smtClean="0"/>
              <a:t>the</a:t>
            </a:r>
            <a:r>
              <a:rPr lang="uk-UA" dirty="0" smtClean="0"/>
              <a:t> </a:t>
            </a:r>
            <a:r>
              <a:rPr lang="uk-UA" dirty="0" err="1" smtClean="0"/>
              <a:t>prevention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</a:t>
            </a:r>
            <a:r>
              <a:rPr lang="uk-UA" dirty="0" err="1" smtClean="0"/>
              <a:t>influenza</a:t>
            </a:r>
            <a:r>
              <a:rPr lang="uk-UA" dirty="0" smtClean="0"/>
              <a:t>.</a:t>
            </a:r>
          </a:p>
          <a:p>
            <a:endParaRPr lang="uk-UA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78823" y="218894"/>
            <a:ext cx="11497491" cy="4351338"/>
          </a:xfrm>
        </p:spPr>
        <p:txBody>
          <a:bodyPr/>
          <a:lstStyle/>
          <a:p>
            <a:pPr algn="ctr"/>
            <a:r>
              <a:rPr lang="uk-UA" sz="2000" b="1" dirty="0" err="1" smtClean="0"/>
              <a:t>Antimalarial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drugs</a:t>
            </a:r>
            <a:endParaRPr lang="uk-UA" sz="2000" dirty="0" smtClean="0"/>
          </a:p>
          <a:p>
            <a:r>
              <a:rPr lang="uk-UA" sz="2000" b="1" dirty="0" smtClean="0"/>
              <a:t> 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modern</a:t>
            </a:r>
            <a:r>
              <a:rPr lang="uk-UA" sz="2000" dirty="0" smtClean="0"/>
              <a:t> </a:t>
            </a:r>
            <a:r>
              <a:rPr lang="uk-UA" sz="2000" dirty="0" err="1" smtClean="0"/>
              <a:t>classification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antimalarial</a:t>
            </a:r>
            <a:r>
              <a:rPr lang="uk-UA" sz="2000" dirty="0" smtClean="0"/>
              <a:t> </a:t>
            </a:r>
            <a:r>
              <a:rPr lang="uk-UA" sz="2000" dirty="0" err="1" smtClean="0"/>
              <a:t>drugs</a:t>
            </a:r>
            <a:r>
              <a:rPr lang="uk-UA" sz="2000" dirty="0" smtClean="0"/>
              <a:t> </a:t>
            </a:r>
            <a:r>
              <a:rPr lang="uk-UA" sz="2000" dirty="0" err="1" smtClean="0"/>
              <a:t>is</a:t>
            </a:r>
            <a:r>
              <a:rPr lang="uk-UA" sz="2000" dirty="0" smtClean="0"/>
              <a:t> </a:t>
            </a:r>
            <a:r>
              <a:rPr lang="uk-UA" sz="2000" dirty="0" err="1" smtClean="0"/>
              <a:t>based</a:t>
            </a:r>
            <a:r>
              <a:rPr lang="uk-UA" sz="2000" dirty="0" smtClean="0"/>
              <a:t> </a:t>
            </a:r>
            <a:r>
              <a:rPr lang="uk-UA" sz="2000" dirty="0" err="1" smtClean="0"/>
              <a:t>on</a:t>
            </a:r>
            <a:r>
              <a:rPr lang="uk-UA" sz="2000" dirty="0" smtClean="0"/>
              <a:t> </a:t>
            </a:r>
            <a:r>
              <a:rPr lang="uk-UA" sz="2000" dirty="0" err="1" smtClean="0"/>
              <a:t>their</a:t>
            </a:r>
            <a:r>
              <a:rPr lang="uk-UA" sz="2000" dirty="0" smtClean="0"/>
              <a:t> </a:t>
            </a:r>
            <a:r>
              <a:rPr lang="uk-UA" sz="2000" dirty="0" err="1" smtClean="0"/>
              <a:t>chemical</a:t>
            </a:r>
            <a:r>
              <a:rPr lang="uk-UA" sz="2000" dirty="0" smtClean="0"/>
              <a:t> </a:t>
            </a:r>
            <a:r>
              <a:rPr lang="uk-UA" sz="2000" dirty="0" err="1" smtClean="0"/>
              <a:t>structure</a:t>
            </a:r>
            <a:r>
              <a:rPr lang="uk-UA" sz="2000" dirty="0" smtClean="0"/>
              <a:t>:</a:t>
            </a:r>
          </a:p>
          <a:p>
            <a:pPr lvl="1"/>
            <a:r>
              <a:rPr lang="uk-UA" sz="2000" dirty="0" err="1" smtClean="0"/>
              <a:t>Derivatives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4-methanolquinoline (</a:t>
            </a:r>
            <a:r>
              <a:rPr lang="uk-UA" sz="2000" dirty="0" err="1" smtClean="0"/>
              <a:t>quinine</a:t>
            </a:r>
            <a:r>
              <a:rPr lang="uk-UA" sz="2000" dirty="0" smtClean="0"/>
              <a:t> </a:t>
            </a:r>
            <a:r>
              <a:rPr lang="uk-UA" sz="2000" dirty="0" err="1" smtClean="0"/>
              <a:t>dihydrochloride</a:t>
            </a:r>
            <a:r>
              <a:rPr lang="uk-UA" sz="2000" dirty="0" smtClean="0"/>
              <a:t>, </a:t>
            </a:r>
            <a:r>
              <a:rPr lang="uk-UA" sz="2000" dirty="0" err="1" smtClean="0"/>
              <a:t>sulfate</a:t>
            </a:r>
            <a:r>
              <a:rPr lang="uk-UA" sz="2000" dirty="0" smtClean="0"/>
              <a:t>,	</a:t>
            </a:r>
            <a:r>
              <a:rPr lang="uk-UA" sz="2000" dirty="0" err="1" smtClean="0"/>
              <a:t>hydrochloride</a:t>
            </a:r>
            <a:r>
              <a:rPr lang="uk-UA" sz="2000" dirty="0" smtClean="0"/>
              <a:t>; </a:t>
            </a:r>
            <a:r>
              <a:rPr lang="uk-UA" sz="2000" dirty="0" err="1" smtClean="0"/>
              <a:t>mefloquine</a:t>
            </a:r>
            <a:r>
              <a:rPr lang="uk-UA" sz="2000" dirty="0" smtClean="0"/>
              <a:t>).</a:t>
            </a:r>
          </a:p>
          <a:p>
            <a:pPr lvl="1"/>
            <a:r>
              <a:rPr lang="uk-UA" sz="2000" dirty="0" err="1" smtClean="0"/>
              <a:t>Derivatives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4-aminoquinoline (</a:t>
            </a:r>
            <a:r>
              <a:rPr lang="uk-UA" sz="2000" dirty="0" err="1" smtClean="0"/>
              <a:t>hingamine</a:t>
            </a:r>
            <a:r>
              <a:rPr lang="uk-UA" sz="2000" dirty="0" smtClean="0"/>
              <a:t>, </a:t>
            </a:r>
            <a:r>
              <a:rPr lang="uk-UA" sz="2000" dirty="0" err="1" smtClean="0"/>
              <a:t>hydroxychloroquine</a:t>
            </a:r>
            <a:r>
              <a:rPr lang="uk-UA" sz="2000" dirty="0" smtClean="0"/>
              <a:t>).</a:t>
            </a:r>
          </a:p>
          <a:p>
            <a:pPr lvl="1"/>
            <a:r>
              <a:rPr lang="uk-UA" sz="2000" dirty="0" err="1" smtClean="0"/>
              <a:t>Derivatives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8-aminoquinoline (</a:t>
            </a:r>
            <a:r>
              <a:rPr lang="uk-UA" sz="2000" dirty="0" err="1" smtClean="0"/>
              <a:t>primaquine</a:t>
            </a:r>
            <a:r>
              <a:rPr lang="uk-UA" sz="2000" dirty="0" smtClean="0"/>
              <a:t>, </a:t>
            </a:r>
            <a:r>
              <a:rPr lang="uk-UA" sz="2000" dirty="0" err="1" smtClean="0"/>
              <a:t>quinocide</a:t>
            </a:r>
            <a:r>
              <a:rPr lang="uk-UA" sz="2000" dirty="0" smtClean="0"/>
              <a:t>).</a:t>
            </a:r>
          </a:p>
          <a:p>
            <a:pPr lvl="1"/>
            <a:r>
              <a:rPr lang="uk-UA" sz="2000" dirty="0" err="1" smtClean="0"/>
              <a:t>Diaminopyrimidine</a:t>
            </a:r>
            <a:r>
              <a:rPr lang="uk-UA" sz="2000" dirty="0" smtClean="0"/>
              <a:t> (</a:t>
            </a:r>
            <a:r>
              <a:rPr lang="uk-UA" sz="2000" dirty="0" err="1" smtClean="0"/>
              <a:t>chloridine</a:t>
            </a:r>
            <a:r>
              <a:rPr lang="uk-UA" sz="2000" dirty="0" smtClean="0"/>
              <a:t>).</a:t>
            </a:r>
          </a:p>
          <a:p>
            <a:pPr lvl="1"/>
            <a:r>
              <a:rPr lang="uk-UA" sz="2000" dirty="0" err="1" smtClean="0"/>
              <a:t>Derivatives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biguanide</a:t>
            </a:r>
            <a:r>
              <a:rPr lang="uk-UA" sz="2000" dirty="0" smtClean="0"/>
              <a:t> (</a:t>
            </a:r>
            <a:r>
              <a:rPr lang="uk-UA" sz="2000" dirty="0" err="1" smtClean="0"/>
              <a:t>bigumal</a:t>
            </a:r>
            <a:r>
              <a:rPr lang="uk-UA" sz="2000" dirty="0" smtClean="0"/>
              <a:t>, </a:t>
            </a:r>
            <a:r>
              <a:rPr lang="uk-UA" sz="2000" dirty="0" err="1" smtClean="0"/>
              <a:t>chlorproguanil</a:t>
            </a:r>
            <a:r>
              <a:rPr lang="uk-UA" sz="2000" dirty="0" smtClean="0"/>
              <a:t>).</a:t>
            </a:r>
          </a:p>
          <a:p>
            <a:pPr lvl="1"/>
            <a:r>
              <a:rPr lang="uk-UA" sz="2000" dirty="0" err="1" smtClean="0"/>
              <a:t>Derivatives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9-aminoacridine (</a:t>
            </a:r>
            <a:r>
              <a:rPr lang="uk-UA" sz="2000" dirty="0" err="1" smtClean="0"/>
              <a:t>acrychine</a:t>
            </a:r>
            <a:r>
              <a:rPr lang="uk-UA" sz="2000" dirty="0" smtClean="0"/>
              <a:t>)</a:t>
            </a:r>
          </a:p>
          <a:p>
            <a:r>
              <a:rPr lang="uk-UA" sz="2000" dirty="0" err="1" smtClean="0"/>
              <a:t>Antimalarial</a:t>
            </a:r>
            <a:r>
              <a:rPr lang="uk-UA" sz="2000" dirty="0" smtClean="0"/>
              <a:t> </a:t>
            </a:r>
            <a:r>
              <a:rPr lang="uk-UA" sz="2000" dirty="0" err="1" smtClean="0"/>
              <a:t>drugs</a:t>
            </a:r>
            <a:r>
              <a:rPr lang="uk-UA" sz="2000" dirty="0" smtClean="0"/>
              <a:t> </a:t>
            </a:r>
            <a:r>
              <a:rPr lang="uk-UA" sz="2000" dirty="0" err="1" smtClean="0"/>
              <a:t>differ</a:t>
            </a:r>
            <a:r>
              <a:rPr lang="uk-UA" sz="2000" dirty="0" smtClean="0"/>
              <a:t> </a:t>
            </a:r>
            <a:r>
              <a:rPr lang="uk-UA" sz="2000" dirty="0" err="1" smtClean="0"/>
              <a:t>from</a:t>
            </a:r>
            <a:r>
              <a:rPr lang="uk-UA" sz="2000" dirty="0" smtClean="0"/>
              <a:t> </a:t>
            </a:r>
            <a:r>
              <a:rPr lang="uk-UA" sz="2000" dirty="0" err="1" smtClean="0"/>
              <a:t>each</a:t>
            </a:r>
            <a:r>
              <a:rPr lang="uk-UA" sz="2000" dirty="0" smtClean="0"/>
              <a:t> </a:t>
            </a:r>
            <a:r>
              <a:rPr lang="uk-UA" sz="2000" dirty="0" err="1" smtClean="0"/>
              <a:t>other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tropism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relation</a:t>
            </a:r>
            <a:r>
              <a:rPr lang="uk-UA" sz="2000" dirty="0" smtClean="0"/>
              <a:t> </a:t>
            </a:r>
            <a:r>
              <a:rPr lang="uk-UA" sz="2000" dirty="0" err="1" smtClean="0"/>
              <a:t>to</a:t>
            </a:r>
            <a:r>
              <a:rPr lang="uk-UA" sz="2000" dirty="0" smtClean="0"/>
              <a:t> </a:t>
            </a:r>
            <a:r>
              <a:rPr lang="uk-UA" sz="2000" dirty="0" err="1" smtClean="0"/>
              <a:t>certain</a:t>
            </a:r>
            <a:r>
              <a:rPr lang="uk-UA" sz="2000" dirty="0" smtClean="0"/>
              <a:t> </a:t>
            </a:r>
            <a:r>
              <a:rPr lang="uk-UA" sz="2000" dirty="0" err="1" smtClean="0"/>
              <a:t>forms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development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Plasmodium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human</a:t>
            </a:r>
            <a:r>
              <a:rPr lang="uk-UA" sz="2000" dirty="0" smtClean="0"/>
              <a:t> </a:t>
            </a:r>
            <a:r>
              <a:rPr lang="uk-UA" sz="2000" dirty="0" err="1" smtClean="0"/>
              <a:t>body</a:t>
            </a:r>
            <a:r>
              <a:rPr lang="uk-UA" sz="2000" dirty="0" smtClean="0"/>
              <a:t>.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this</a:t>
            </a:r>
            <a:r>
              <a:rPr lang="uk-UA" sz="2000" dirty="0" smtClean="0"/>
              <a:t> </a:t>
            </a:r>
            <a:r>
              <a:rPr lang="uk-UA" sz="2000" dirty="0" err="1" smtClean="0"/>
              <a:t>regard</a:t>
            </a:r>
            <a:r>
              <a:rPr lang="uk-UA" sz="2000" dirty="0" smtClean="0"/>
              <a:t>, </a:t>
            </a:r>
            <a:r>
              <a:rPr lang="uk-UA" sz="2000" dirty="0" err="1" smtClean="0"/>
              <a:t>there</a:t>
            </a:r>
            <a:r>
              <a:rPr lang="uk-UA" sz="2000" dirty="0" smtClean="0"/>
              <a:t> </a:t>
            </a:r>
            <a:r>
              <a:rPr lang="uk-UA" sz="2000" dirty="0" err="1" smtClean="0"/>
              <a:t>are</a:t>
            </a:r>
            <a:r>
              <a:rPr lang="uk-UA" sz="2000" dirty="0" smtClean="0"/>
              <a:t>:</a:t>
            </a:r>
          </a:p>
          <a:p>
            <a:pPr lvl="0"/>
            <a:r>
              <a:rPr lang="uk-UA" sz="2000" dirty="0" err="1" smtClean="0"/>
              <a:t>gametoschizotropic</a:t>
            </a:r>
            <a:r>
              <a:rPr lang="uk-UA" sz="2000" dirty="0" smtClean="0"/>
              <a:t> </a:t>
            </a:r>
            <a:r>
              <a:rPr lang="uk-UA" sz="2000" dirty="0" err="1" smtClean="0"/>
              <a:t>drugs</a:t>
            </a:r>
            <a:r>
              <a:rPr lang="uk-UA" sz="2000" dirty="0" smtClean="0"/>
              <a:t> (</a:t>
            </a:r>
            <a:r>
              <a:rPr lang="uk-UA" sz="2000" dirty="0" err="1" smtClean="0"/>
              <a:t>affect</a:t>
            </a:r>
            <a:r>
              <a:rPr lang="uk-UA" sz="2000" dirty="0" smtClean="0"/>
              <a:t> </a:t>
            </a:r>
            <a:r>
              <a:rPr lang="uk-UA" sz="2000" dirty="0" err="1" smtClean="0"/>
              <a:t>erythrocyte</a:t>
            </a:r>
            <a:r>
              <a:rPr lang="uk-UA" sz="2000" dirty="0" smtClean="0"/>
              <a:t> </a:t>
            </a:r>
            <a:r>
              <a:rPr lang="uk-UA" sz="2000" dirty="0" err="1" smtClean="0"/>
              <a:t>schizonts</a:t>
            </a:r>
            <a:r>
              <a:rPr lang="uk-UA" sz="2000" dirty="0" smtClean="0"/>
              <a:t>)	- </a:t>
            </a:r>
            <a:r>
              <a:rPr lang="uk-UA" sz="2000" dirty="0" err="1" smtClean="0"/>
              <a:t>quinine</a:t>
            </a:r>
            <a:r>
              <a:rPr lang="uk-UA" sz="2000" dirty="0" smtClean="0"/>
              <a:t>, </a:t>
            </a:r>
            <a:r>
              <a:rPr lang="uk-UA" sz="2000" dirty="0" err="1" smtClean="0"/>
              <a:t>hingamine</a:t>
            </a:r>
            <a:r>
              <a:rPr lang="uk-UA" sz="2000" dirty="0" smtClean="0"/>
              <a:t>, </a:t>
            </a:r>
            <a:r>
              <a:rPr lang="uk-UA" sz="2000" dirty="0" err="1" smtClean="0"/>
              <a:t>acridine</a:t>
            </a:r>
            <a:r>
              <a:rPr lang="uk-UA" sz="2000" dirty="0" smtClean="0"/>
              <a:t>, </a:t>
            </a:r>
            <a:r>
              <a:rPr lang="uk-UA" sz="2000" dirty="0" err="1" smtClean="0"/>
              <a:t>bigumal</a:t>
            </a:r>
            <a:r>
              <a:rPr lang="uk-UA" sz="2000" dirty="0" smtClean="0"/>
              <a:t>,</a:t>
            </a:r>
            <a:r>
              <a:rPr lang="uk-UA" sz="2000" dirty="0" err="1" smtClean="0"/>
              <a:t>chloridine</a:t>
            </a:r>
            <a:r>
              <a:rPr lang="uk-UA" sz="2000" dirty="0" smtClean="0"/>
              <a:t>;</a:t>
            </a:r>
          </a:p>
          <a:p>
            <a:pPr lvl="0"/>
            <a:r>
              <a:rPr lang="uk-UA" sz="2000" dirty="0" err="1" smtClean="0"/>
              <a:t>histoschizotropic</a:t>
            </a:r>
            <a:r>
              <a:rPr lang="uk-UA" sz="2000" dirty="0" smtClean="0"/>
              <a:t> </a:t>
            </a:r>
            <a:r>
              <a:rPr lang="uk-UA" sz="2000" dirty="0" err="1" smtClean="0"/>
              <a:t>drugs</a:t>
            </a:r>
            <a:r>
              <a:rPr lang="uk-UA" sz="2000" dirty="0" smtClean="0"/>
              <a:t> (</a:t>
            </a:r>
            <a:r>
              <a:rPr lang="uk-UA" sz="2000" dirty="0" err="1" smtClean="0"/>
              <a:t>affect</a:t>
            </a:r>
            <a:r>
              <a:rPr lang="uk-UA" sz="2000" dirty="0" smtClean="0"/>
              <a:t> </a:t>
            </a:r>
            <a:r>
              <a:rPr lang="uk-UA" sz="2000" dirty="0" err="1" smtClean="0"/>
              <a:t>tissue</a:t>
            </a:r>
            <a:r>
              <a:rPr lang="uk-UA" sz="2000" dirty="0" smtClean="0"/>
              <a:t> </a:t>
            </a:r>
            <a:r>
              <a:rPr lang="uk-UA" sz="2000" dirty="0" err="1" smtClean="0"/>
              <a:t>schizonts</a:t>
            </a:r>
            <a:r>
              <a:rPr lang="uk-UA" sz="2000" dirty="0" smtClean="0"/>
              <a:t>) -</a:t>
            </a:r>
          </a:p>
          <a:p>
            <a:pPr lvl="1"/>
            <a:r>
              <a:rPr lang="uk-UA" sz="2000" dirty="0" err="1" smtClean="0"/>
              <a:t>on</a:t>
            </a:r>
            <a:r>
              <a:rPr lang="uk-UA" sz="2000" dirty="0" smtClean="0"/>
              <a:t> </a:t>
            </a:r>
            <a:r>
              <a:rPr lang="uk-UA" sz="2000" dirty="0" err="1" smtClean="0"/>
              <a:t>preerythrocyte</a:t>
            </a:r>
            <a:r>
              <a:rPr lang="uk-UA" sz="2000" dirty="0" smtClean="0"/>
              <a:t> </a:t>
            </a:r>
            <a:r>
              <a:rPr lang="uk-UA" sz="2000" dirty="0" err="1" smtClean="0"/>
              <a:t>forms</a:t>
            </a:r>
            <a:r>
              <a:rPr lang="uk-UA" sz="2000" dirty="0" smtClean="0"/>
              <a:t> - </a:t>
            </a:r>
            <a:r>
              <a:rPr lang="uk-UA" sz="2000" dirty="0" err="1" smtClean="0"/>
              <a:t>bigumal</a:t>
            </a:r>
            <a:r>
              <a:rPr lang="uk-UA" sz="2000" dirty="0" smtClean="0"/>
              <a:t>, </a:t>
            </a:r>
            <a:r>
              <a:rPr lang="uk-UA" sz="2000" dirty="0" err="1" smtClean="0"/>
              <a:t>chloridine</a:t>
            </a:r>
            <a:r>
              <a:rPr lang="uk-UA" sz="2000" dirty="0" smtClean="0"/>
              <a:t>;</a:t>
            </a:r>
          </a:p>
          <a:p>
            <a:pPr lvl="1"/>
            <a:r>
              <a:rPr lang="uk-UA" sz="2000" dirty="0" err="1" smtClean="0"/>
              <a:t>on</a:t>
            </a:r>
            <a:r>
              <a:rPr lang="uk-UA" sz="2000" dirty="0" smtClean="0"/>
              <a:t> </a:t>
            </a:r>
            <a:r>
              <a:rPr lang="uk-UA" sz="2000" dirty="0" err="1" smtClean="0"/>
              <a:t>paraerythrocytic</a:t>
            </a:r>
            <a:r>
              <a:rPr lang="uk-UA" sz="2000" dirty="0" smtClean="0"/>
              <a:t> </a:t>
            </a:r>
            <a:r>
              <a:rPr lang="uk-UA" sz="2000" dirty="0" err="1" smtClean="0"/>
              <a:t>forms</a:t>
            </a:r>
            <a:r>
              <a:rPr lang="uk-UA" sz="2000" dirty="0" smtClean="0"/>
              <a:t> - </a:t>
            </a:r>
            <a:r>
              <a:rPr lang="uk-UA" sz="2000" dirty="0" err="1" smtClean="0"/>
              <a:t>quinocide</a:t>
            </a:r>
            <a:r>
              <a:rPr lang="uk-UA" sz="2000" dirty="0" smtClean="0"/>
              <a:t>.</a:t>
            </a:r>
          </a:p>
          <a:p>
            <a:pPr lvl="0"/>
            <a:r>
              <a:rPr lang="uk-UA" sz="2000" dirty="0" err="1" smtClean="0"/>
              <a:t>hamontotropic</a:t>
            </a:r>
            <a:r>
              <a:rPr lang="uk-UA" sz="2000" dirty="0" smtClean="0"/>
              <a:t> </a:t>
            </a:r>
            <a:r>
              <a:rPr lang="uk-UA" sz="2000" dirty="0" err="1" smtClean="0"/>
              <a:t>drugs</a:t>
            </a:r>
            <a:r>
              <a:rPr lang="uk-UA" sz="2000" dirty="0" smtClean="0"/>
              <a:t> (</a:t>
            </a:r>
            <a:r>
              <a:rPr lang="uk-UA" sz="2000" dirty="0" err="1" smtClean="0"/>
              <a:t>affect</a:t>
            </a:r>
            <a:r>
              <a:rPr lang="uk-UA" sz="2000" dirty="0" smtClean="0"/>
              <a:t> </a:t>
            </a:r>
            <a:r>
              <a:rPr lang="uk-UA" sz="2000" dirty="0" err="1" smtClean="0"/>
              <a:t>sexual</a:t>
            </a:r>
            <a:r>
              <a:rPr lang="uk-UA" sz="2000" dirty="0" smtClean="0"/>
              <a:t> </a:t>
            </a:r>
            <a:r>
              <a:rPr lang="uk-UA" sz="2000" dirty="0" err="1" smtClean="0"/>
              <a:t>forms</a:t>
            </a:r>
            <a:r>
              <a:rPr lang="uk-UA" sz="2000" dirty="0" smtClean="0"/>
              <a:t>) - </a:t>
            </a:r>
            <a:r>
              <a:rPr lang="uk-UA" sz="2000" dirty="0" err="1" smtClean="0"/>
              <a:t>quinocide</a:t>
            </a:r>
            <a:r>
              <a:rPr lang="uk-UA" sz="2000" dirty="0" smtClean="0"/>
              <a:t>,	</a:t>
            </a:r>
            <a:r>
              <a:rPr lang="uk-UA" sz="2000" dirty="0" err="1" smtClean="0"/>
              <a:t>bigumal</a:t>
            </a:r>
            <a:r>
              <a:rPr lang="uk-UA" sz="2000" dirty="0" smtClean="0"/>
              <a:t>, </a:t>
            </a:r>
            <a:r>
              <a:rPr lang="uk-UA" sz="2000" dirty="0" err="1" smtClean="0"/>
              <a:t>chloridine</a:t>
            </a:r>
            <a:r>
              <a:rPr lang="uk-UA" sz="2000" dirty="0" smtClean="0"/>
              <a:t>, </a:t>
            </a:r>
            <a:r>
              <a:rPr lang="uk-UA" sz="2000" dirty="0" err="1" smtClean="0"/>
              <a:t>hingamine</a:t>
            </a:r>
            <a:r>
              <a:rPr lang="uk-UA" sz="2000" dirty="0" smtClean="0"/>
              <a:t>.</a:t>
            </a:r>
          </a:p>
          <a:p>
            <a:endParaRPr lang="uk-UA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51263" y="480151"/>
            <a:ext cx="10515600" cy="4351338"/>
          </a:xfrm>
        </p:spPr>
        <p:txBody>
          <a:bodyPr/>
          <a:lstStyle/>
          <a:p>
            <a:r>
              <a:rPr lang="uk-UA" b="1" dirty="0" err="1" smtClean="0"/>
              <a:t>Quinine</a:t>
            </a:r>
            <a:r>
              <a:rPr lang="uk-UA" b="1" dirty="0" smtClean="0"/>
              <a:t> </a:t>
            </a:r>
            <a:r>
              <a:rPr lang="uk-UA" b="1" dirty="0" err="1" smtClean="0"/>
              <a:t>hydrochloride</a:t>
            </a:r>
            <a:r>
              <a:rPr lang="en-US" b="1" dirty="0" smtClean="0"/>
              <a:t>                      </a:t>
            </a:r>
            <a:r>
              <a:rPr lang="uk-UA" b="1" dirty="0" smtClean="0"/>
              <a:t>	</a:t>
            </a:r>
            <a:r>
              <a:rPr lang="uk-UA" b="1" dirty="0" err="1" smtClean="0"/>
              <a:t>Quinine</a:t>
            </a:r>
            <a:r>
              <a:rPr lang="uk-UA" b="1" dirty="0" smtClean="0"/>
              <a:t> </a:t>
            </a:r>
            <a:r>
              <a:rPr lang="uk-UA" b="1" dirty="0" err="1" smtClean="0"/>
              <a:t>dihydrochloride</a:t>
            </a:r>
            <a:endParaRPr lang="uk-UA" b="1" dirty="0" smtClean="0"/>
          </a:p>
          <a:p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>	 </a:t>
            </a:r>
          </a:p>
          <a:p>
            <a:r>
              <a:rPr lang="uk-UA" b="1" dirty="0" smtClean="0"/>
              <a:t> </a:t>
            </a:r>
            <a:endParaRPr lang="uk-UA" dirty="0" smtClean="0"/>
          </a:p>
          <a:p>
            <a:r>
              <a:rPr lang="uk-UA" b="1" dirty="0" err="1" smtClean="0"/>
              <a:t>Quinine</a:t>
            </a:r>
            <a:r>
              <a:rPr lang="uk-UA" b="1" dirty="0" smtClean="0"/>
              <a:t> </a:t>
            </a:r>
            <a:r>
              <a:rPr lang="uk-UA" b="1" dirty="0" err="1" smtClean="0"/>
              <a:t>sulfate</a:t>
            </a:r>
            <a:endParaRPr lang="uk-UA" b="1" dirty="0" smtClean="0"/>
          </a:p>
          <a:p>
            <a:r>
              <a:rPr lang="uk-UA" dirty="0" smtClean="0"/>
              <a:t/>
            </a:r>
            <a:br>
              <a:rPr lang="uk-UA" dirty="0" smtClean="0"/>
            </a:br>
            <a:endParaRPr lang="uk-UA" dirty="0" smtClean="0"/>
          </a:p>
          <a:p>
            <a:endParaRPr lang="en-US" dirty="0" smtClean="0"/>
          </a:p>
          <a:p>
            <a:pPr>
              <a:buNone/>
            </a:pPr>
            <a:endParaRPr lang="en-US" sz="1600" b="1" dirty="0" smtClean="0"/>
          </a:p>
          <a:p>
            <a:pPr>
              <a:buNone/>
            </a:pPr>
            <a:endParaRPr lang="en-US" sz="1600" b="1" dirty="0" smtClean="0"/>
          </a:p>
          <a:p>
            <a:pPr>
              <a:buNone/>
            </a:pPr>
            <a:r>
              <a:rPr lang="uk-UA" sz="1600" b="1" dirty="0" err="1" smtClean="0"/>
              <a:t>Mechanism</a:t>
            </a:r>
            <a:r>
              <a:rPr lang="uk-UA" sz="1600" b="1" dirty="0" smtClean="0"/>
              <a:t> </a:t>
            </a:r>
            <a:r>
              <a:rPr lang="uk-UA" sz="1600" b="1" dirty="0" err="1" smtClean="0"/>
              <a:t>of</a:t>
            </a:r>
            <a:r>
              <a:rPr lang="uk-UA" sz="1600" b="1" dirty="0" smtClean="0"/>
              <a:t> </a:t>
            </a:r>
            <a:r>
              <a:rPr lang="uk-UA" sz="1600" b="1" dirty="0" err="1" smtClean="0"/>
              <a:t>action</a:t>
            </a:r>
            <a:r>
              <a:rPr lang="uk-UA" sz="1600" b="1" dirty="0" smtClean="0"/>
              <a:t>. </a:t>
            </a:r>
            <a:r>
              <a:rPr lang="uk-UA" sz="1600" dirty="0" err="1" smtClean="0"/>
              <a:t>May</a:t>
            </a:r>
            <a:r>
              <a:rPr lang="uk-UA" sz="1600" dirty="0" smtClean="0"/>
              <a:t> </a:t>
            </a:r>
            <a:r>
              <a:rPr lang="uk-UA" sz="1600" dirty="0" err="1" smtClean="0"/>
              <a:t>be</a:t>
            </a:r>
            <a:r>
              <a:rPr lang="uk-UA" sz="1600" dirty="0" smtClean="0"/>
              <a:t> </a:t>
            </a:r>
            <a:r>
              <a:rPr lang="uk-UA" sz="1600" dirty="0" err="1" smtClean="0"/>
              <a:t>associated</a:t>
            </a:r>
            <a:r>
              <a:rPr lang="uk-UA" sz="1600" dirty="0" smtClean="0"/>
              <a:t> </a:t>
            </a:r>
            <a:r>
              <a:rPr lang="uk-UA" sz="1600" dirty="0" err="1" smtClean="0"/>
              <a:t>with</a:t>
            </a:r>
            <a:r>
              <a:rPr lang="uk-UA" sz="1600" dirty="0" smtClean="0"/>
              <a:t> </a:t>
            </a:r>
            <a:r>
              <a:rPr lang="uk-UA" sz="1600" dirty="0" err="1" smtClean="0"/>
              <a:t>dysfunction</a:t>
            </a:r>
            <a:r>
              <a:rPr lang="uk-UA" sz="1600" dirty="0" smtClean="0"/>
              <a:t> </a:t>
            </a:r>
            <a:r>
              <a:rPr lang="uk-UA" sz="1600" dirty="0" err="1" smtClean="0"/>
              <a:t>of</a:t>
            </a:r>
            <a:r>
              <a:rPr lang="uk-UA" sz="1600" dirty="0" smtClean="0"/>
              <a:t> </a:t>
            </a:r>
            <a:r>
              <a:rPr lang="uk-UA" sz="1600" dirty="0" err="1" smtClean="0"/>
              <a:t>lysosomes</a:t>
            </a:r>
            <a:r>
              <a:rPr lang="uk-UA" sz="1600" dirty="0" smtClean="0"/>
              <a:t> </a:t>
            </a:r>
            <a:r>
              <a:rPr lang="uk-UA" sz="1600" dirty="0" err="1" smtClean="0"/>
              <a:t>and</a:t>
            </a:r>
            <a:r>
              <a:rPr lang="uk-UA" sz="1600" dirty="0" smtClean="0"/>
              <a:t> </a:t>
            </a:r>
            <a:r>
              <a:rPr lang="uk-UA" sz="1600" dirty="0" err="1" smtClean="0"/>
              <a:t>blocking</a:t>
            </a:r>
            <a:r>
              <a:rPr lang="uk-UA" sz="1600" dirty="0" smtClean="0"/>
              <a:t> </a:t>
            </a:r>
            <a:r>
              <a:rPr lang="uk-UA" sz="1600" dirty="0" err="1" smtClean="0"/>
              <a:t>the</a:t>
            </a:r>
            <a:r>
              <a:rPr lang="uk-UA" sz="1600" dirty="0" smtClean="0"/>
              <a:t> </a:t>
            </a:r>
            <a:r>
              <a:rPr lang="uk-UA" sz="1600" dirty="0" err="1" smtClean="0"/>
              <a:t>synthesis</a:t>
            </a:r>
            <a:r>
              <a:rPr lang="uk-UA" sz="1600" dirty="0" smtClean="0"/>
              <a:t> </a:t>
            </a:r>
            <a:r>
              <a:rPr lang="uk-UA" sz="1600" dirty="0" err="1" smtClean="0"/>
              <a:t>of</a:t>
            </a:r>
            <a:r>
              <a:rPr lang="uk-UA" sz="1600" dirty="0" smtClean="0"/>
              <a:t> </a:t>
            </a:r>
            <a:r>
              <a:rPr lang="uk-UA" sz="1600" dirty="0" err="1" smtClean="0"/>
              <a:t>nucleic</a:t>
            </a:r>
            <a:r>
              <a:rPr lang="uk-UA" sz="1600" dirty="0" smtClean="0"/>
              <a:t> </a:t>
            </a:r>
            <a:r>
              <a:rPr lang="uk-UA" sz="1600" dirty="0" err="1" smtClean="0"/>
              <a:t>acids</a:t>
            </a:r>
            <a:r>
              <a:rPr lang="uk-UA" sz="1600" dirty="0" smtClean="0"/>
              <a:t> </a:t>
            </a:r>
            <a:r>
              <a:rPr lang="uk-UA" sz="1600" dirty="0" err="1" smtClean="0"/>
              <a:t>in</a:t>
            </a:r>
            <a:r>
              <a:rPr lang="uk-UA" sz="1600" dirty="0" smtClean="0"/>
              <a:t> </a:t>
            </a:r>
            <a:r>
              <a:rPr lang="uk-UA" sz="1600" dirty="0" err="1" smtClean="0"/>
              <a:t>Plasmodium</a:t>
            </a:r>
            <a:r>
              <a:rPr lang="uk-UA" sz="1600" dirty="0" smtClean="0"/>
              <a:t> </a:t>
            </a:r>
            <a:r>
              <a:rPr lang="uk-UA" sz="1600" dirty="0" err="1" smtClean="0"/>
              <a:t>cells</a:t>
            </a:r>
            <a:r>
              <a:rPr lang="uk-UA" sz="1600" dirty="0" smtClean="0"/>
              <a:t>.</a:t>
            </a:r>
          </a:p>
          <a:p>
            <a:r>
              <a:rPr lang="uk-UA" sz="1600" b="1" dirty="0" err="1" smtClean="0"/>
              <a:t>Properties</a:t>
            </a:r>
            <a:r>
              <a:rPr lang="uk-UA" sz="1600" b="1" dirty="0" smtClean="0"/>
              <a:t>. </a:t>
            </a:r>
            <a:r>
              <a:rPr lang="uk-UA" sz="1600" dirty="0" err="1" smtClean="0"/>
              <a:t>Quinine</a:t>
            </a:r>
            <a:r>
              <a:rPr lang="uk-UA" sz="1600" dirty="0" smtClean="0"/>
              <a:t> </a:t>
            </a:r>
            <a:r>
              <a:rPr lang="uk-UA" sz="1600" dirty="0" err="1" smtClean="0"/>
              <a:t>salts</a:t>
            </a:r>
            <a:r>
              <a:rPr lang="uk-UA" sz="1600" dirty="0" smtClean="0"/>
              <a:t> </a:t>
            </a:r>
            <a:r>
              <a:rPr lang="uk-UA" sz="1600" dirty="0" err="1" smtClean="0"/>
              <a:t>are</a:t>
            </a:r>
            <a:r>
              <a:rPr lang="uk-UA" sz="1600" dirty="0" smtClean="0"/>
              <a:t> </a:t>
            </a:r>
            <a:r>
              <a:rPr lang="uk-UA" sz="1600" dirty="0" err="1" smtClean="0"/>
              <a:t>colorless</a:t>
            </a:r>
            <a:r>
              <a:rPr lang="uk-UA" sz="1600" dirty="0" smtClean="0"/>
              <a:t>, </a:t>
            </a:r>
            <a:r>
              <a:rPr lang="uk-UA" sz="1600" dirty="0" err="1" smtClean="0"/>
              <a:t>odorless</a:t>
            </a:r>
            <a:r>
              <a:rPr lang="uk-UA" sz="1600" dirty="0" smtClean="0"/>
              <a:t> </a:t>
            </a:r>
            <a:r>
              <a:rPr lang="uk-UA" sz="1600" dirty="0" err="1" smtClean="0"/>
              <a:t>crystalline</a:t>
            </a:r>
            <a:r>
              <a:rPr lang="uk-UA" sz="1600" dirty="0" smtClean="0"/>
              <a:t> </a:t>
            </a:r>
            <a:r>
              <a:rPr lang="uk-UA" sz="1600" dirty="0" err="1" smtClean="0"/>
              <a:t>substances</a:t>
            </a:r>
            <a:r>
              <a:rPr lang="uk-UA" sz="1600" dirty="0" smtClean="0"/>
              <a:t> </a:t>
            </a:r>
            <a:r>
              <a:rPr lang="uk-UA" sz="1600" dirty="0" err="1" smtClean="0"/>
              <a:t>that</a:t>
            </a:r>
            <a:r>
              <a:rPr lang="uk-UA" sz="1600" dirty="0" smtClean="0"/>
              <a:t> </a:t>
            </a:r>
            <a:r>
              <a:rPr lang="uk-UA" sz="1600" dirty="0" err="1" smtClean="0"/>
              <a:t>are</a:t>
            </a:r>
            <a:r>
              <a:rPr lang="uk-UA" sz="1600" dirty="0" smtClean="0"/>
              <a:t> </a:t>
            </a:r>
            <a:r>
              <a:rPr lang="uk-UA" sz="1600" dirty="0" err="1" smtClean="0"/>
              <a:t>very</a:t>
            </a:r>
            <a:r>
              <a:rPr lang="uk-UA" sz="1600" dirty="0" smtClean="0"/>
              <a:t> </a:t>
            </a:r>
            <a:r>
              <a:rPr lang="uk-UA" sz="1600" dirty="0" err="1" smtClean="0"/>
              <a:t>bitter</a:t>
            </a:r>
            <a:r>
              <a:rPr lang="uk-UA" sz="1600" dirty="0" smtClean="0"/>
              <a:t> </a:t>
            </a:r>
            <a:r>
              <a:rPr lang="uk-UA" sz="1600" dirty="0" err="1" smtClean="0"/>
              <a:t>in</a:t>
            </a:r>
            <a:r>
              <a:rPr lang="uk-UA" sz="1600" dirty="0" smtClean="0"/>
              <a:t> </a:t>
            </a:r>
            <a:r>
              <a:rPr lang="uk-UA" sz="1600" dirty="0" err="1" smtClean="0"/>
              <a:t>taste</a:t>
            </a:r>
            <a:r>
              <a:rPr lang="uk-UA" sz="1600" dirty="0" smtClean="0"/>
              <a:t>. </a:t>
            </a:r>
            <a:r>
              <a:rPr lang="uk-UA" sz="1600" dirty="0" err="1" smtClean="0"/>
              <a:t>Under</a:t>
            </a:r>
            <a:r>
              <a:rPr lang="uk-UA" sz="1600" dirty="0" smtClean="0"/>
              <a:t> </a:t>
            </a:r>
            <a:r>
              <a:rPr lang="uk-UA" sz="1600" dirty="0" err="1" smtClean="0"/>
              <a:t>the</a:t>
            </a:r>
            <a:r>
              <a:rPr lang="uk-UA" sz="1600" dirty="0" smtClean="0"/>
              <a:t> </a:t>
            </a:r>
            <a:r>
              <a:rPr lang="uk-UA" sz="1600" dirty="0" err="1" smtClean="0"/>
              <a:t>influence</a:t>
            </a:r>
            <a:r>
              <a:rPr lang="uk-UA" sz="1600" dirty="0" smtClean="0"/>
              <a:t> </a:t>
            </a:r>
            <a:r>
              <a:rPr lang="uk-UA" sz="1600" dirty="0" err="1" smtClean="0"/>
              <a:t>of</a:t>
            </a:r>
            <a:r>
              <a:rPr lang="uk-UA" sz="1600" dirty="0" smtClean="0"/>
              <a:t> </a:t>
            </a:r>
            <a:r>
              <a:rPr lang="uk-UA" sz="1600" dirty="0" err="1" smtClean="0"/>
              <a:t>light</a:t>
            </a:r>
            <a:r>
              <a:rPr lang="uk-UA" sz="1600" dirty="0" smtClean="0"/>
              <a:t> </a:t>
            </a:r>
            <a:r>
              <a:rPr lang="uk-UA" sz="1600" dirty="0" err="1" smtClean="0"/>
              <a:t>gradually</a:t>
            </a:r>
            <a:r>
              <a:rPr lang="uk-UA" sz="1600" dirty="0" smtClean="0"/>
              <a:t> </a:t>
            </a:r>
            <a:r>
              <a:rPr lang="uk-UA" sz="1600" dirty="0" err="1" smtClean="0"/>
              <a:t>turn</a:t>
            </a:r>
            <a:r>
              <a:rPr lang="uk-UA" sz="1600" dirty="0" smtClean="0"/>
              <a:t> </a:t>
            </a:r>
            <a:r>
              <a:rPr lang="uk-UA" sz="1600" dirty="0" err="1" smtClean="0"/>
              <a:t>yellow</a:t>
            </a:r>
            <a:r>
              <a:rPr lang="uk-UA" sz="1600" dirty="0" smtClean="0"/>
              <a:t>. </a:t>
            </a:r>
            <a:r>
              <a:rPr lang="uk-UA" sz="1600" dirty="0" err="1" smtClean="0"/>
              <a:t>They</a:t>
            </a:r>
            <a:r>
              <a:rPr lang="uk-UA" sz="1600" dirty="0" smtClean="0"/>
              <a:t> </a:t>
            </a:r>
            <a:r>
              <a:rPr lang="uk-UA" sz="1600" dirty="0" err="1" smtClean="0"/>
              <a:t>are</a:t>
            </a:r>
            <a:r>
              <a:rPr lang="uk-UA" sz="1600" dirty="0" smtClean="0"/>
              <a:t> </a:t>
            </a:r>
            <a:r>
              <a:rPr lang="uk-UA" sz="1600" dirty="0" err="1" smtClean="0"/>
              <a:t>all</a:t>
            </a:r>
            <a:r>
              <a:rPr lang="uk-UA" sz="1600" dirty="0" smtClean="0"/>
              <a:t> left-</a:t>
            </a:r>
            <a:r>
              <a:rPr lang="uk-UA" sz="1600" dirty="0" err="1" smtClean="0"/>
              <a:t>handed</a:t>
            </a:r>
            <a:r>
              <a:rPr lang="uk-UA" sz="1600" dirty="0" smtClean="0"/>
              <a:t> </a:t>
            </a:r>
            <a:r>
              <a:rPr lang="uk-UA" sz="1600" dirty="0" err="1" smtClean="0"/>
              <a:t>isomers</a:t>
            </a:r>
            <a:r>
              <a:rPr lang="uk-UA" sz="1600" dirty="0" smtClean="0"/>
              <a:t>.</a:t>
            </a:r>
          </a:p>
          <a:p>
            <a:r>
              <a:rPr lang="uk-UA" sz="1600" dirty="0" err="1" smtClean="0"/>
              <a:t>Quinine</a:t>
            </a:r>
            <a:r>
              <a:rPr lang="uk-UA" sz="1600" dirty="0" smtClean="0"/>
              <a:t> </a:t>
            </a:r>
            <a:r>
              <a:rPr lang="uk-UA" sz="1600" dirty="0" err="1" smtClean="0"/>
              <a:t>dihydrochloride</a:t>
            </a:r>
            <a:r>
              <a:rPr lang="uk-UA" sz="1600" dirty="0" smtClean="0"/>
              <a:t> </a:t>
            </a:r>
            <a:r>
              <a:rPr lang="uk-UA" sz="1600" dirty="0" err="1" smtClean="0"/>
              <a:t>is</a:t>
            </a:r>
            <a:r>
              <a:rPr lang="uk-UA" sz="1600" dirty="0" smtClean="0"/>
              <a:t> </a:t>
            </a:r>
            <a:r>
              <a:rPr lang="uk-UA" sz="1600" dirty="0" err="1" smtClean="0"/>
              <a:t>very</a:t>
            </a:r>
            <a:r>
              <a:rPr lang="uk-UA" sz="1600" dirty="0" smtClean="0"/>
              <a:t> </a:t>
            </a:r>
            <a:r>
              <a:rPr lang="uk-UA" sz="1600" dirty="0" err="1" smtClean="0"/>
              <a:t>soluble</a:t>
            </a:r>
            <a:r>
              <a:rPr lang="uk-UA" sz="1600" dirty="0" smtClean="0"/>
              <a:t>, </a:t>
            </a:r>
            <a:r>
              <a:rPr lang="uk-UA" sz="1600" dirty="0" err="1" smtClean="0"/>
              <a:t>hydrochloride</a:t>
            </a:r>
            <a:r>
              <a:rPr lang="uk-UA" sz="1600" dirty="0" smtClean="0"/>
              <a:t> </a:t>
            </a:r>
            <a:r>
              <a:rPr lang="uk-UA" sz="1600" dirty="0" err="1" smtClean="0"/>
              <a:t>is</a:t>
            </a:r>
            <a:r>
              <a:rPr lang="uk-UA" sz="1600" dirty="0" smtClean="0"/>
              <a:t> </a:t>
            </a:r>
            <a:r>
              <a:rPr lang="uk-UA" sz="1600" dirty="0" err="1" smtClean="0"/>
              <a:t>soluble</a:t>
            </a:r>
            <a:r>
              <a:rPr lang="uk-UA" sz="1600" dirty="0" smtClean="0"/>
              <a:t>, </a:t>
            </a:r>
            <a:r>
              <a:rPr lang="uk-UA" sz="1600" dirty="0" err="1" smtClean="0"/>
              <a:t>and</a:t>
            </a:r>
            <a:r>
              <a:rPr lang="uk-UA" sz="1600" dirty="0" smtClean="0"/>
              <a:t> </a:t>
            </a:r>
            <a:r>
              <a:rPr lang="uk-UA" sz="1600" dirty="0" err="1" smtClean="0"/>
              <a:t>sulfate</a:t>
            </a:r>
            <a:r>
              <a:rPr lang="uk-UA" sz="1600" dirty="0" smtClean="0"/>
              <a:t> </a:t>
            </a:r>
            <a:r>
              <a:rPr lang="uk-UA" sz="1600" dirty="0" err="1" smtClean="0"/>
              <a:t>is</a:t>
            </a:r>
            <a:r>
              <a:rPr lang="uk-UA" sz="1600" dirty="0" smtClean="0"/>
              <a:t> </a:t>
            </a:r>
            <a:r>
              <a:rPr lang="uk-UA" sz="1600" dirty="0" err="1" smtClean="0"/>
              <a:t>slightly</a:t>
            </a:r>
            <a:r>
              <a:rPr lang="uk-UA" sz="1600" dirty="0" smtClean="0"/>
              <a:t> </a:t>
            </a:r>
            <a:r>
              <a:rPr lang="uk-UA" sz="1600" dirty="0" err="1" smtClean="0"/>
              <a:t>soluble</a:t>
            </a:r>
            <a:r>
              <a:rPr lang="uk-UA" sz="1600" dirty="0" smtClean="0"/>
              <a:t> </a:t>
            </a:r>
            <a:r>
              <a:rPr lang="uk-UA" sz="1600" dirty="0" err="1" smtClean="0"/>
              <a:t>in</a:t>
            </a:r>
            <a:r>
              <a:rPr lang="uk-UA" sz="1600" dirty="0" smtClean="0"/>
              <a:t> </a:t>
            </a:r>
            <a:r>
              <a:rPr lang="uk-UA" sz="1600" dirty="0" err="1" smtClean="0"/>
              <a:t>water</a:t>
            </a:r>
            <a:r>
              <a:rPr lang="uk-UA" sz="1600" dirty="0" smtClean="0"/>
              <a:t>.</a:t>
            </a:r>
          </a:p>
          <a:p>
            <a:endParaRPr lang="uk-UA" dirty="0"/>
          </a:p>
        </p:txBody>
      </p:sp>
      <p:pic>
        <p:nvPicPr>
          <p:cNvPr id="4" name="image286.jpe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84334" y="971986"/>
            <a:ext cx="2291901" cy="1360931"/>
          </a:xfrm>
          <a:prstGeom prst="rect">
            <a:avLst/>
          </a:prstGeom>
        </p:spPr>
      </p:pic>
      <p:pic>
        <p:nvPicPr>
          <p:cNvPr id="5" name="image287.jpe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029453" y="1065861"/>
            <a:ext cx="2626718" cy="1460563"/>
          </a:xfrm>
          <a:prstGeom prst="rect">
            <a:avLst/>
          </a:prstGeom>
        </p:spPr>
      </p:pic>
      <p:pic>
        <p:nvPicPr>
          <p:cNvPr id="6" name="image288.pn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697481" y="3222851"/>
            <a:ext cx="3505200" cy="1457325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12074" y="284208"/>
            <a:ext cx="10515600" cy="4351338"/>
          </a:xfrm>
        </p:spPr>
        <p:txBody>
          <a:bodyPr/>
          <a:lstStyle/>
          <a:p>
            <a:r>
              <a:rPr lang="uk-UA" sz="2000" b="1" dirty="0" err="1" smtClean="0"/>
              <a:t>Identification</a:t>
            </a:r>
            <a:r>
              <a:rPr lang="uk-UA" sz="2000" b="1" dirty="0" smtClean="0"/>
              <a:t>.</a:t>
            </a:r>
          </a:p>
          <a:p>
            <a:pPr lvl="0"/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general</a:t>
            </a:r>
            <a:r>
              <a:rPr lang="uk-UA" sz="2000" dirty="0" smtClean="0"/>
              <a:t> </a:t>
            </a:r>
            <a:r>
              <a:rPr lang="uk-UA" sz="2000" dirty="0" err="1" smtClean="0"/>
              <a:t>reaction</a:t>
            </a:r>
            <a:r>
              <a:rPr lang="uk-UA" sz="2000" dirty="0" smtClean="0"/>
              <a:t> - </a:t>
            </a:r>
            <a:r>
              <a:rPr lang="uk-UA" sz="2000" dirty="0" err="1" smtClean="0"/>
              <a:t>thaleoquine</a:t>
            </a:r>
            <a:r>
              <a:rPr lang="uk-UA" sz="2000" dirty="0" smtClean="0"/>
              <a:t> </a:t>
            </a:r>
            <a:r>
              <a:rPr lang="uk-UA" sz="2000" dirty="0" err="1" smtClean="0"/>
              <a:t>test</a:t>
            </a:r>
            <a:r>
              <a:rPr lang="uk-UA" sz="2000" dirty="0" smtClean="0"/>
              <a:t>: </a:t>
            </a:r>
            <a:r>
              <a:rPr lang="uk-UA" sz="2000" dirty="0" err="1" smtClean="0"/>
              <a:t>to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drug</a:t>
            </a:r>
            <a:r>
              <a:rPr lang="uk-UA" sz="2000" dirty="0" smtClean="0"/>
              <a:t> </a:t>
            </a:r>
            <a:r>
              <a:rPr lang="uk-UA" sz="2000" dirty="0" err="1" smtClean="0"/>
              <a:t>solution</a:t>
            </a:r>
            <a:r>
              <a:rPr lang="uk-UA" sz="2000" dirty="0" smtClean="0"/>
              <a:t> </a:t>
            </a:r>
            <a:r>
              <a:rPr lang="uk-UA" sz="2000" dirty="0" err="1" smtClean="0"/>
              <a:t>add</a:t>
            </a:r>
            <a:r>
              <a:rPr lang="uk-UA" sz="2000" dirty="0" smtClean="0"/>
              <a:t> a </a:t>
            </a:r>
            <a:r>
              <a:rPr lang="uk-UA" sz="2000" dirty="0" err="1" smtClean="0"/>
              <a:t>few</a:t>
            </a:r>
            <a:r>
              <a:rPr lang="uk-UA" sz="2000" dirty="0" smtClean="0"/>
              <a:t> </a:t>
            </a:r>
            <a:r>
              <a:rPr lang="uk-UA" sz="2000" dirty="0" err="1" smtClean="0"/>
              <a:t>drops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bromine</a:t>
            </a:r>
            <a:r>
              <a:rPr lang="uk-UA" sz="2000" dirty="0" smtClean="0"/>
              <a:t> </a:t>
            </a:r>
            <a:r>
              <a:rPr lang="uk-UA" sz="2000" dirty="0" err="1" smtClean="0"/>
              <a:t>water</a:t>
            </a:r>
            <a:r>
              <a:rPr lang="uk-UA" sz="2000" dirty="0" smtClean="0"/>
              <a:t> </a:t>
            </a:r>
            <a:r>
              <a:rPr lang="uk-UA" sz="2000" dirty="0" err="1" smtClean="0"/>
              <a:t>and</a:t>
            </a:r>
            <a:r>
              <a:rPr lang="uk-UA" sz="2000" dirty="0" smtClean="0"/>
              <a:t> </a:t>
            </a:r>
            <a:r>
              <a:rPr lang="uk-UA" sz="2000" dirty="0" err="1" smtClean="0"/>
              <a:t>ammonia</a:t>
            </a:r>
            <a:r>
              <a:rPr lang="uk-UA" sz="2000" dirty="0" smtClean="0"/>
              <a:t> </a:t>
            </a:r>
            <a:r>
              <a:rPr lang="uk-UA" sz="2000" dirty="0" err="1" smtClean="0"/>
              <a:t>solution</a:t>
            </a:r>
            <a:r>
              <a:rPr lang="uk-UA" sz="2000" dirty="0" smtClean="0"/>
              <a:t> - </a:t>
            </a:r>
            <a:r>
              <a:rPr lang="uk-UA" sz="2000" dirty="0" err="1" smtClean="0"/>
              <a:t>there</a:t>
            </a:r>
            <a:r>
              <a:rPr lang="uk-UA" sz="2000" dirty="0" smtClean="0"/>
              <a:t> </a:t>
            </a:r>
            <a:r>
              <a:rPr lang="uk-UA" sz="2000" dirty="0" err="1" smtClean="0"/>
              <a:t>is</a:t>
            </a:r>
            <a:r>
              <a:rPr lang="uk-UA" sz="2000" dirty="0" smtClean="0"/>
              <a:t> </a:t>
            </a:r>
            <a:r>
              <a:rPr lang="uk-UA" sz="2000" dirty="0" err="1" smtClean="0"/>
              <a:t>an</a:t>
            </a:r>
            <a:r>
              <a:rPr lang="uk-UA" sz="2000" dirty="0" smtClean="0"/>
              <a:t> </a:t>
            </a:r>
            <a:r>
              <a:rPr lang="uk-UA" sz="2000" dirty="0" err="1" smtClean="0"/>
              <a:t>emerald</a:t>
            </a:r>
            <a:r>
              <a:rPr lang="uk-UA" sz="2000" dirty="0" smtClean="0"/>
              <a:t> </a:t>
            </a:r>
            <a:r>
              <a:rPr lang="uk-UA" sz="2000" dirty="0" err="1" smtClean="0"/>
              <a:t>green</a:t>
            </a:r>
            <a:r>
              <a:rPr lang="uk-UA" sz="2000" dirty="0" smtClean="0"/>
              <a:t> </a:t>
            </a:r>
            <a:r>
              <a:rPr lang="uk-UA" sz="2000" dirty="0" err="1" smtClean="0"/>
              <a:t>color</a:t>
            </a:r>
            <a:r>
              <a:rPr lang="uk-UA" sz="2000" dirty="0" smtClean="0"/>
              <a:t>:</a:t>
            </a:r>
          </a:p>
          <a:p>
            <a:r>
              <a:rPr lang="uk-UA" sz="2000" dirty="0" smtClean="0"/>
              <a:t/>
            </a:r>
            <a:br>
              <a:rPr lang="uk-UA" sz="2000" dirty="0" smtClean="0"/>
            </a:br>
            <a:endParaRPr lang="uk-UA" sz="2000" dirty="0" smtClean="0"/>
          </a:p>
          <a:p>
            <a:pPr lvl="0"/>
            <a:endParaRPr lang="en-US" sz="2000" dirty="0" smtClean="0"/>
          </a:p>
          <a:p>
            <a:pPr lvl="0"/>
            <a:endParaRPr lang="en-US" sz="2000" dirty="0" smtClean="0"/>
          </a:p>
          <a:p>
            <a:pPr lvl="0"/>
            <a:endParaRPr lang="en-US" sz="2000" dirty="0" smtClean="0"/>
          </a:p>
          <a:p>
            <a:pPr lvl="0"/>
            <a:endParaRPr lang="en-US" sz="2000" dirty="0" smtClean="0"/>
          </a:p>
          <a:p>
            <a:pPr lvl="0">
              <a:buNone/>
            </a:pPr>
            <a:r>
              <a:rPr lang="uk-UA" sz="2000" dirty="0" err="1" smtClean="0"/>
              <a:t>Solutions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all</a:t>
            </a:r>
            <a:r>
              <a:rPr lang="uk-UA" sz="2000" dirty="0" smtClean="0"/>
              <a:t> </a:t>
            </a:r>
            <a:r>
              <a:rPr lang="uk-UA" sz="2000" dirty="0" err="1" smtClean="0"/>
              <a:t>salts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quinine</a:t>
            </a:r>
            <a:r>
              <a:rPr lang="uk-UA" sz="2000" dirty="0" smtClean="0"/>
              <a:t> + H2SO4 (</a:t>
            </a:r>
            <a:r>
              <a:rPr lang="uk-UA" sz="2000" dirty="0" err="1" smtClean="0"/>
              <a:t>conc</a:t>
            </a:r>
            <a:r>
              <a:rPr lang="uk-UA" sz="2000" dirty="0" smtClean="0"/>
              <a:t>.) </a:t>
            </a:r>
            <a:r>
              <a:rPr lang="uk-UA" sz="2000" dirty="0" err="1" smtClean="0"/>
              <a:t>in</a:t>
            </a:r>
            <a:r>
              <a:rPr lang="uk-UA" sz="2000" dirty="0" smtClean="0"/>
              <a:t> UV </a:t>
            </a:r>
            <a:r>
              <a:rPr lang="uk-UA" sz="2000" dirty="0" err="1" smtClean="0"/>
              <a:t>light</a:t>
            </a:r>
            <a:r>
              <a:rPr lang="uk-UA" sz="2000" dirty="0" smtClean="0"/>
              <a:t> - </a:t>
            </a:r>
            <a:r>
              <a:rPr lang="uk-UA" sz="2000" dirty="0" err="1" smtClean="0"/>
              <a:t>blue</a:t>
            </a:r>
            <a:r>
              <a:rPr lang="uk-UA" sz="2000" dirty="0" smtClean="0"/>
              <a:t>	</a:t>
            </a:r>
            <a:r>
              <a:rPr lang="uk-UA" sz="2000" dirty="0" err="1" smtClean="0"/>
              <a:t>fluorescence</a:t>
            </a:r>
            <a:r>
              <a:rPr lang="uk-UA" sz="2000" dirty="0" smtClean="0"/>
              <a:t>.</a:t>
            </a:r>
          </a:p>
          <a:p>
            <a:pPr lvl="0"/>
            <a:r>
              <a:rPr lang="uk-UA" sz="2000" dirty="0" err="1" smtClean="0"/>
              <a:t>Reactions</a:t>
            </a:r>
            <a:r>
              <a:rPr lang="uk-UA" sz="2000" dirty="0" smtClean="0"/>
              <a:t> </a:t>
            </a:r>
            <a:r>
              <a:rPr lang="uk-UA" sz="2000" dirty="0" err="1" smtClean="0"/>
              <a:t>on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anion</a:t>
            </a:r>
            <a:r>
              <a:rPr lang="uk-UA" sz="2000" dirty="0" smtClean="0"/>
              <a:t>: </a:t>
            </a:r>
            <a:r>
              <a:rPr lang="uk-UA" sz="2000" dirty="0" err="1" smtClean="0"/>
              <a:t>chlorides</a:t>
            </a:r>
            <a:r>
              <a:rPr lang="uk-UA" sz="2000" dirty="0" smtClean="0"/>
              <a:t> </a:t>
            </a:r>
            <a:r>
              <a:rPr lang="uk-UA" sz="2000" dirty="0" err="1" smtClean="0"/>
              <a:t>or</a:t>
            </a:r>
            <a:r>
              <a:rPr lang="uk-UA" sz="2000" dirty="0" smtClean="0"/>
              <a:t> </a:t>
            </a:r>
            <a:r>
              <a:rPr lang="uk-UA" sz="2000" dirty="0" err="1" smtClean="0"/>
              <a:t>sulfates</a:t>
            </a:r>
            <a:r>
              <a:rPr lang="uk-UA" sz="2000" dirty="0" smtClean="0"/>
              <a:t>:</a:t>
            </a:r>
          </a:p>
          <a:p>
            <a:r>
              <a:rPr lang="uk-UA" sz="2000" dirty="0" smtClean="0"/>
              <a:t/>
            </a:r>
            <a:br>
              <a:rPr lang="uk-UA" sz="2000" dirty="0" smtClean="0"/>
            </a:br>
            <a:r>
              <a:rPr lang="uk-UA" sz="2000" dirty="0" err="1" smtClean="0"/>
              <a:t>Saline</a:t>
            </a:r>
            <a:r>
              <a:rPr lang="uk-UA" sz="2000" dirty="0" smtClean="0"/>
              <a:t> </a:t>
            </a:r>
            <a:r>
              <a:rPr lang="uk-UA" sz="2000" dirty="0" err="1" smtClean="0"/>
              <a:t>solution</a:t>
            </a:r>
            <a:r>
              <a:rPr lang="uk-UA" sz="2000" dirty="0" smtClean="0"/>
              <a:t> + H2SO4 + </a:t>
            </a:r>
            <a:r>
              <a:rPr lang="uk-UA" sz="2000" dirty="0" err="1" smtClean="0"/>
              <a:t>alcohol</a:t>
            </a:r>
            <a:r>
              <a:rPr lang="uk-UA" sz="2000" dirty="0" smtClean="0"/>
              <a:t> </a:t>
            </a:r>
            <a:r>
              <a:rPr lang="uk-UA" sz="2000" dirty="0" err="1" smtClean="0"/>
              <a:t>solution</a:t>
            </a:r>
            <a:r>
              <a:rPr lang="uk-UA" sz="2000" dirty="0" smtClean="0"/>
              <a:t> I2 - </a:t>
            </a:r>
            <a:r>
              <a:rPr lang="uk-UA" sz="2000" dirty="0" err="1" smtClean="0"/>
              <a:t>green</a:t>
            </a:r>
            <a:r>
              <a:rPr lang="uk-UA" sz="2000" dirty="0" smtClean="0"/>
              <a:t> </a:t>
            </a:r>
            <a:r>
              <a:rPr lang="uk-UA" sz="2000" dirty="0" err="1" smtClean="0"/>
              <a:t>crystals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hepatitis</a:t>
            </a:r>
            <a:r>
              <a:rPr lang="uk-UA" sz="2000" dirty="0" smtClean="0"/>
              <a:t>:</a:t>
            </a:r>
          </a:p>
          <a:p>
            <a:r>
              <a:rPr lang="uk-UA" dirty="0" smtClean="0"/>
              <a:t/>
            </a:r>
            <a:br>
              <a:rPr lang="uk-UA" dirty="0" smtClean="0"/>
            </a:br>
            <a:endParaRPr lang="uk-UA" dirty="0" smtClean="0"/>
          </a:p>
          <a:p>
            <a:endParaRPr lang="uk-UA" dirty="0"/>
          </a:p>
        </p:txBody>
      </p:sp>
      <p:pic>
        <p:nvPicPr>
          <p:cNvPr id="4" name="image289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59915" y="1276350"/>
            <a:ext cx="4657725" cy="2476500"/>
          </a:xfrm>
          <a:prstGeom prst="rect">
            <a:avLst/>
          </a:prstGeom>
        </p:spPr>
      </p:pic>
      <p:pic>
        <p:nvPicPr>
          <p:cNvPr id="5" name="image80.pn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63070" y="4156710"/>
            <a:ext cx="1581150" cy="190500"/>
          </a:xfrm>
          <a:prstGeom prst="rect">
            <a:avLst/>
          </a:prstGeom>
        </p:spPr>
      </p:pic>
      <p:pic>
        <p:nvPicPr>
          <p:cNvPr id="6" name="image290.pn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016670" y="4483282"/>
            <a:ext cx="1647825" cy="190500"/>
          </a:xfrm>
          <a:prstGeom prst="rect">
            <a:avLst/>
          </a:prstGeom>
        </p:spPr>
      </p:pic>
      <p:pic>
        <p:nvPicPr>
          <p:cNvPr id="7" name="image291.png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055358" y="5070838"/>
            <a:ext cx="3248025" cy="40005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12520" y="310333"/>
            <a:ext cx="10515600" cy="4351338"/>
          </a:xfrm>
        </p:spPr>
        <p:txBody>
          <a:bodyPr/>
          <a:lstStyle/>
          <a:p>
            <a:r>
              <a:rPr lang="uk-UA" b="1" dirty="0" err="1" smtClean="0"/>
              <a:t>Quantitative</a:t>
            </a:r>
            <a:r>
              <a:rPr lang="uk-UA" b="1" dirty="0" smtClean="0"/>
              <a:t> </a:t>
            </a:r>
            <a:r>
              <a:rPr lang="uk-UA" b="1" dirty="0" err="1" smtClean="0"/>
              <a:t>definition</a:t>
            </a:r>
            <a:r>
              <a:rPr lang="uk-UA" b="1" dirty="0" smtClean="0"/>
              <a:t>.</a:t>
            </a:r>
          </a:p>
          <a:p>
            <a:pPr lvl="1"/>
            <a:r>
              <a:rPr lang="uk-UA" dirty="0" err="1" smtClean="0"/>
              <a:t>Gravimetric</a:t>
            </a:r>
            <a:r>
              <a:rPr lang="uk-UA" dirty="0" smtClean="0"/>
              <a:t> </a:t>
            </a:r>
            <a:r>
              <a:rPr lang="uk-UA" dirty="0" err="1" smtClean="0"/>
              <a:t>method</a:t>
            </a:r>
            <a:r>
              <a:rPr lang="uk-UA" dirty="0" smtClean="0"/>
              <a:t>:</a:t>
            </a:r>
            <a:endParaRPr lang="uk-UA" sz="2000" dirty="0" smtClean="0"/>
          </a:p>
          <a:p>
            <a:r>
              <a:rPr lang="uk-UA" dirty="0" smtClean="0"/>
              <a:t> </a:t>
            </a:r>
            <a:endParaRPr lang="uk-UA" sz="4000" dirty="0" smtClean="0"/>
          </a:p>
          <a:p>
            <a:pPr>
              <a:buNone/>
            </a:pPr>
            <a:r>
              <a:rPr lang="uk-UA" dirty="0" err="1" smtClean="0"/>
              <a:t>Alkalimetry</a:t>
            </a:r>
            <a:r>
              <a:rPr lang="uk-UA" dirty="0" smtClean="0"/>
              <a:t>, </a:t>
            </a:r>
            <a:r>
              <a:rPr lang="uk-UA" dirty="0" err="1" smtClean="0"/>
              <a:t>in</a:t>
            </a:r>
            <a:r>
              <a:rPr lang="uk-UA" dirty="0" smtClean="0"/>
              <a:t> a </a:t>
            </a:r>
            <a:r>
              <a:rPr lang="uk-UA" dirty="0" err="1" smtClean="0"/>
              <a:t>mixture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</a:t>
            </a:r>
            <a:r>
              <a:rPr lang="uk-UA" dirty="0" err="1" smtClean="0"/>
              <a:t>chloroform</a:t>
            </a:r>
            <a:r>
              <a:rPr lang="uk-UA" dirty="0" smtClean="0"/>
              <a:t> </a:t>
            </a:r>
            <a:r>
              <a:rPr lang="uk-UA" dirty="0" err="1" smtClean="0"/>
              <a:t>and</a:t>
            </a:r>
            <a:r>
              <a:rPr lang="uk-UA" dirty="0" smtClean="0"/>
              <a:t> </a:t>
            </a:r>
            <a:r>
              <a:rPr lang="uk-UA" dirty="0" err="1" smtClean="0"/>
              <a:t>alcohol</a:t>
            </a:r>
            <a:r>
              <a:rPr lang="uk-UA" dirty="0" smtClean="0"/>
              <a:t>:</a:t>
            </a:r>
            <a:endParaRPr lang="uk-UA" sz="2000" dirty="0" smtClean="0"/>
          </a:p>
          <a:p>
            <a:r>
              <a:rPr lang="uk-UA" dirty="0" smtClean="0"/>
              <a:t/>
            </a:r>
            <a:br>
              <a:rPr lang="uk-UA" dirty="0" smtClean="0"/>
            </a:br>
            <a:endParaRPr lang="uk-UA" dirty="0" smtClean="0"/>
          </a:p>
          <a:p>
            <a:r>
              <a:rPr lang="uk-UA" dirty="0" smtClean="0"/>
              <a:t> </a:t>
            </a:r>
            <a:endParaRPr lang="uk-UA" sz="3200" dirty="0" smtClean="0"/>
          </a:p>
          <a:p>
            <a:r>
              <a:rPr lang="uk-UA" b="1" dirty="0" err="1" smtClean="0"/>
              <a:t>Storage</a:t>
            </a:r>
            <a:r>
              <a:rPr lang="uk-UA" b="1" dirty="0" smtClean="0"/>
              <a:t>. </a:t>
            </a:r>
            <a:r>
              <a:rPr lang="uk-UA" dirty="0" err="1" smtClean="0"/>
              <a:t>In</a:t>
            </a:r>
            <a:r>
              <a:rPr lang="uk-UA" dirty="0" smtClean="0"/>
              <a:t> a well-</a:t>
            </a:r>
            <a:r>
              <a:rPr lang="uk-UA" dirty="0" err="1" smtClean="0"/>
              <a:t>sealed</a:t>
            </a:r>
            <a:r>
              <a:rPr lang="uk-UA" dirty="0" smtClean="0"/>
              <a:t> </a:t>
            </a:r>
            <a:r>
              <a:rPr lang="uk-UA" dirty="0" err="1" smtClean="0"/>
              <a:t>container</a:t>
            </a:r>
            <a:r>
              <a:rPr lang="uk-UA" dirty="0" smtClean="0"/>
              <a:t> </a:t>
            </a:r>
            <a:r>
              <a:rPr lang="uk-UA" dirty="0" err="1" smtClean="0"/>
              <a:t>that</a:t>
            </a:r>
            <a:r>
              <a:rPr lang="uk-UA" dirty="0" smtClean="0"/>
              <a:t> </a:t>
            </a:r>
            <a:r>
              <a:rPr lang="uk-UA" dirty="0" err="1" smtClean="0"/>
              <a:t>protects</a:t>
            </a:r>
            <a:r>
              <a:rPr lang="uk-UA" dirty="0" smtClean="0"/>
              <a:t> </a:t>
            </a:r>
            <a:r>
              <a:rPr lang="uk-UA" dirty="0" err="1" smtClean="0"/>
              <a:t>from</a:t>
            </a:r>
            <a:r>
              <a:rPr lang="uk-UA" dirty="0" smtClean="0"/>
              <a:t> </a:t>
            </a:r>
            <a:r>
              <a:rPr lang="uk-UA" dirty="0" err="1" smtClean="0"/>
              <a:t>light</a:t>
            </a:r>
            <a:r>
              <a:rPr lang="uk-UA" dirty="0" smtClean="0"/>
              <a:t>.</a:t>
            </a:r>
          </a:p>
          <a:p>
            <a:r>
              <a:rPr lang="uk-UA" b="1" dirty="0" err="1" smtClean="0"/>
              <a:t>Application</a:t>
            </a:r>
            <a:r>
              <a:rPr lang="uk-UA" b="1" dirty="0" smtClean="0"/>
              <a:t>. </a:t>
            </a:r>
            <a:r>
              <a:rPr lang="uk-UA" dirty="0" err="1" smtClean="0"/>
              <a:t>Antimalarial</a:t>
            </a:r>
            <a:r>
              <a:rPr lang="uk-UA" dirty="0" smtClean="0"/>
              <a:t> </a:t>
            </a:r>
            <a:r>
              <a:rPr lang="uk-UA" dirty="0" err="1" smtClean="0"/>
              <a:t>drugs</a:t>
            </a:r>
            <a:r>
              <a:rPr lang="uk-UA" dirty="0" smtClean="0"/>
              <a:t> </a:t>
            </a:r>
            <a:r>
              <a:rPr lang="uk-UA" dirty="0" err="1" smtClean="0"/>
              <a:t>that</a:t>
            </a:r>
            <a:r>
              <a:rPr lang="uk-UA" dirty="0" smtClean="0"/>
              <a:t> </a:t>
            </a:r>
            <a:r>
              <a:rPr lang="uk-UA" dirty="0" err="1" smtClean="0"/>
              <a:t>stimulate</a:t>
            </a:r>
            <a:r>
              <a:rPr lang="uk-UA" dirty="0" smtClean="0"/>
              <a:t> </a:t>
            </a:r>
            <a:r>
              <a:rPr lang="uk-UA" dirty="0" err="1" smtClean="0"/>
              <a:t>the</a:t>
            </a:r>
            <a:r>
              <a:rPr lang="uk-UA" dirty="0" smtClean="0"/>
              <a:t> </a:t>
            </a:r>
            <a:r>
              <a:rPr lang="uk-UA" dirty="0" err="1" smtClean="0"/>
              <a:t>muscles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</a:t>
            </a:r>
            <a:r>
              <a:rPr lang="uk-UA" dirty="0" err="1" smtClean="0"/>
              <a:t>the</a:t>
            </a:r>
            <a:r>
              <a:rPr lang="uk-UA" dirty="0" smtClean="0"/>
              <a:t> </a:t>
            </a:r>
            <a:r>
              <a:rPr lang="uk-UA" dirty="0" err="1" smtClean="0"/>
              <a:t>uterus</a:t>
            </a:r>
            <a:r>
              <a:rPr lang="uk-UA" dirty="0" smtClean="0"/>
              <a:t> (</a:t>
            </a:r>
            <a:r>
              <a:rPr lang="uk-UA" dirty="0" err="1" smtClean="0"/>
              <a:t>quinine</a:t>
            </a:r>
            <a:r>
              <a:rPr lang="uk-UA" dirty="0" smtClean="0"/>
              <a:t> </a:t>
            </a:r>
            <a:r>
              <a:rPr lang="uk-UA" dirty="0" err="1" smtClean="0"/>
              <a:t>sulfate</a:t>
            </a:r>
            <a:r>
              <a:rPr lang="uk-UA" dirty="0" smtClean="0"/>
              <a:t>, </a:t>
            </a:r>
            <a:r>
              <a:rPr lang="uk-UA" dirty="0" err="1" smtClean="0"/>
              <a:t>quinine</a:t>
            </a:r>
            <a:r>
              <a:rPr lang="uk-UA" dirty="0" smtClean="0"/>
              <a:t> </a:t>
            </a:r>
            <a:r>
              <a:rPr lang="uk-UA" dirty="0" err="1" smtClean="0"/>
              <a:t>hydrochloride</a:t>
            </a:r>
            <a:r>
              <a:rPr lang="uk-UA" dirty="0" smtClean="0"/>
              <a:t>).</a:t>
            </a:r>
          </a:p>
          <a:p>
            <a:endParaRPr lang="uk-UA" dirty="0"/>
          </a:p>
        </p:txBody>
      </p:sp>
      <p:pic>
        <p:nvPicPr>
          <p:cNvPr id="4" name="image292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09318" y="1268593"/>
            <a:ext cx="6276975" cy="219075"/>
          </a:xfrm>
          <a:prstGeom prst="rect">
            <a:avLst/>
          </a:prstGeom>
        </p:spPr>
      </p:pic>
      <p:pic>
        <p:nvPicPr>
          <p:cNvPr id="5" name="image294.pn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958737" y="2199186"/>
            <a:ext cx="5334000" cy="146685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77388" y="349522"/>
            <a:ext cx="10515600" cy="4351338"/>
          </a:xfrm>
        </p:spPr>
        <p:txBody>
          <a:bodyPr/>
          <a:lstStyle/>
          <a:p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err="1" smtClean="0"/>
              <a:t>Chloroquine</a:t>
            </a:r>
            <a:r>
              <a:rPr lang="uk-UA" b="1" dirty="0" smtClean="0"/>
              <a:t> </a:t>
            </a:r>
            <a:r>
              <a:rPr lang="uk-UA" b="1" dirty="0" err="1" smtClean="0"/>
              <a:t>phosphate</a:t>
            </a:r>
            <a:endParaRPr lang="uk-UA" b="1" dirty="0" smtClean="0"/>
          </a:p>
          <a:p>
            <a:r>
              <a:rPr lang="uk-UA" b="1" dirty="0" smtClean="0"/>
              <a:t> </a:t>
            </a:r>
            <a:endParaRPr lang="uk-UA" dirty="0" smtClean="0"/>
          </a:p>
          <a:p>
            <a:r>
              <a:rPr lang="uk-UA" b="1" dirty="0" err="1" smtClean="0"/>
              <a:t>Mechanism</a:t>
            </a:r>
            <a:r>
              <a:rPr lang="uk-UA" b="1" dirty="0" smtClean="0"/>
              <a:t> </a:t>
            </a:r>
            <a:r>
              <a:rPr lang="uk-UA" b="1" dirty="0" err="1" smtClean="0"/>
              <a:t>of</a:t>
            </a:r>
            <a:r>
              <a:rPr lang="uk-UA" b="1" dirty="0" smtClean="0"/>
              <a:t> </a:t>
            </a:r>
            <a:r>
              <a:rPr lang="uk-UA" b="1" dirty="0" err="1" smtClean="0"/>
              <a:t>action</a:t>
            </a:r>
            <a:r>
              <a:rPr lang="uk-UA" b="1" dirty="0" smtClean="0"/>
              <a:t>. </a:t>
            </a:r>
            <a:r>
              <a:rPr lang="uk-UA" dirty="0" err="1" smtClean="0"/>
              <a:t>The</a:t>
            </a:r>
            <a:r>
              <a:rPr lang="uk-UA" dirty="0" smtClean="0"/>
              <a:t> </a:t>
            </a:r>
            <a:r>
              <a:rPr lang="uk-UA" dirty="0" err="1" smtClean="0"/>
              <a:t>mechanism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</a:t>
            </a:r>
            <a:r>
              <a:rPr lang="uk-UA" dirty="0" err="1" smtClean="0"/>
              <a:t>the</a:t>
            </a:r>
            <a:r>
              <a:rPr lang="uk-UA" dirty="0" smtClean="0"/>
              <a:t> </a:t>
            </a:r>
            <a:r>
              <a:rPr lang="uk-UA" dirty="0" err="1" smtClean="0"/>
              <a:t>schizontocidal</a:t>
            </a:r>
            <a:r>
              <a:rPr lang="uk-UA" dirty="0" smtClean="0"/>
              <a:t> </a:t>
            </a:r>
            <a:r>
              <a:rPr lang="uk-UA" dirty="0" err="1" smtClean="0"/>
              <a:t>action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H. </a:t>
            </a:r>
            <a:r>
              <a:rPr lang="uk-UA" dirty="0" err="1" smtClean="0"/>
              <a:t>in</a:t>
            </a:r>
            <a:r>
              <a:rPr lang="uk-UA" dirty="0" smtClean="0"/>
              <a:t> </a:t>
            </a:r>
            <a:r>
              <a:rPr lang="uk-UA" dirty="0" err="1" smtClean="0"/>
              <a:t>the</a:t>
            </a:r>
            <a:r>
              <a:rPr lang="uk-UA" dirty="0" smtClean="0"/>
              <a:t> </a:t>
            </a:r>
            <a:r>
              <a:rPr lang="uk-UA" dirty="0" err="1" smtClean="0"/>
              <a:t>blood</a:t>
            </a:r>
            <a:r>
              <a:rPr lang="uk-UA" dirty="0" smtClean="0"/>
              <a:t> </a:t>
            </a:r>
            <a:r>
              <a:rPr lang="uk-UA" dirty="0" err="1" smtClean="0"/>
              <a:t>is</a:t>
            </a:r>
            <a:r>
              <a:rPr lang="uk-UA" dirty="0" smtClean="0"/>
              <a:t> </a:t>
            </a:r>
            <a:r>
              <a:rPr lang="uk-UA" dirty="0" err="1" smtClean="0"/>
              <a:t>not</a:t>
            </a:r>
            <a:r>
              <a:rPr lang="uk-UA" dirty="0" smtClean="0"/>
              <a:t> </a:t>
            </a:r>
            <a:r>
              <a:rPr lang="uk-UA" dirty="0" err="1" smtClean="0"/>
              <a:t>fully</a:t>
            </a:r>
            <a:r>
              <a:rPr lang="uk-UA" dirty="0" smtClean="0"/>
              <a:t> </a:t>
            </a:r>
            <a:r>
              <a:rPr lang="uk-UA" dirty="0" err="1" smtClean="0"/>
              <a:t>understood</a:t>
            </a:r>
            <a:r>
              <a:rPr lang="uk-UA" dirty="0" smtClean="0"/>
              <a:t>, </a:t>
            </a:r>
            <a:r>
              <a:rPr lang="uk-UA" dirty="0" err="1" smtClean="0"/>
              <a:t>but</a:t>
            </a:r>
            <a:r>
              <a:rPr lang="uk-UA" dirty="0" smtClean="0"/>
              <a:t> </a:t>
            </a:r>
            <a:r>
              <a:rPr lang="uk-UA" dirty="0" err="1" smtClean="0"/>
              <a:t>ultimately</a:t>
            </a:r>
            <a:r>
              <a:rPr lang="uk-UA" dirty="0" smtClean="0"/>
              <a:t> </a:t>
            </a:r>
            <a:r>
              <a:rPr lang="uk-UA" dirty="0" err="1" smtClean="0"/>
              <a:t>leads</a:t>
            </a:r>
            <a:r>
              <a:rPr lang="uk-UA" dirty="0" smtClean="0"/>
              <a:t> </a:t>
            </a:r>
            <a:r>
              <a:rPr lang="uk-UA" dirty="0" err="1" smtClean="0"/>
              <a:t>to</a:t>
            </a:r>
            <a:r>
              <a:rPr lang="uk-UA" dirty="0" smtClean="0"/>
              <a:t> a </a:t>
            </a:r>
            <a:r>
              <a:rPr lang="uk-UA" dirty="0" err="1" smtClean="0"/>
              <a:t>violation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</a:t>
            </a:r>
            <a:r>
              <a:rPr lang="uk-UA" dirty="0" err="1" smtClean="0"/>
              <a:t>the</a:t>
            </a:r>
            <a:r>
              <a:rPr lang="uk-UA" dirty="0" smtClean="0"/>
              <a:t> DNA </a:t>
            </a:r>
            <a:r>
              <a:rPr lang="uk-UA" dirty="0" err="1" smtClean="0"/>
              <a:t>synthesis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</a:t>
            </a:r>
            <a:r>
              <a:rPr lang="uk-UA" dirty="0" err="1" smtClean="0"/>
              <a:t>the</a:t>
            </a:r>
            <a:r>
              <a:rPr lang="uk-UA" dirty="0" smtClean="0"/>
              <a:t> </a:t>
            </a:r>
            <a:r>
              <a:rPr lang="uk-UA" dirty="0" err="1" smtClean="0"/>
              <a:t>parasite</a:t>
            </a:r>
            <a:r>
              <a:rPr lang="uk-UA" dirty="0" smtClean="0"/>
              <a:t>.</a:t>
            </a:r>
          </a:p>
          <a:p>
            <a:r>
              <a:rPr lang="uk-UA" b="1" dirty="0" err="1" smtClean="0"/>
              <a:t>Synthesis</a:t>
            </a:r>
            <a:endParaRPr lang="uk-UA" b="1" dirty="0" smtClean="0"/>
          </a:p>
          <a:p>
            <a:endParaRPr lang="uk-UA" dirty="0"/>
          </a:p>
        </p:txBody>
      </p:sp>
      <p:pic>
        <p:nvPicPr>
          <p:cNvPr id="4" name="image295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23535" y="189819"/>
            <a:ext cx="2990850" cy="1514475"/>
          </a:xfrm>
          <a:prstGeom prst="rect">
            <a:avLst/>
          </a:prstGeom>
        </p:spPr>
      </p:pic>
      <p:pic>
        <p:nvPicPr>
          <p:cNvPr id="5" name="image296.jpe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668276" y="3521230"/>
            <a:ext cx="6019423" cy="2245232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77834" y="414837"/>
            <a:ext cx="10515600" cy="4351338"/>
          </a:xfrm>
        </p:spPr>
        <p:txBody>
          <a:bodyPr/>
          <a:lstStyle/>
          <a:p>
            <a:r>
              <a:rPr lang="uk-UA" sz="2000" b="1" dirty="0" err="1" smtClean="0"/>
              <a:t>Properties</a:t>
            </a:r>
            <a:r>
              <a:rPr lang="uk-UA" sz="2000" b="1" dirty="0" smtClean="0"/>
              <a:t>. </a:t>
            </a:r>
            <a:r>
              <a:rPr lang="uk-UA" sz="2000" dirty="0" err="1" smtClean="0"/>
              <a:t>White</a:t>
            </a:r>
            <a:r>
              <a:rPr lang="uk-UA" sz="2000" dirty="0" smtClean="0"/>
              <a:t> </a:t>
            </a:r>
            <a:r>
              <a:rPr lang="uk-UA" sz="2000" dirty="0" err="1" smtClean="0"/>
              <a:t>or</a:t>
            </a:r>
            <a:r>
              <a:rPr lang="uk-UA" sz="2000" dirty="0" smtClean="0"/>
              <a:t> </a:t>
            </a:r>
            <a:r>
              <a:rPr lang="uk-UA" sz="2000" dirty="0" err="1" smtClean="0"/>
              <a:t>almost</a:t>
            </a:r>
            <a:r>
              <a:rPr lang="uk-UA" sz="2000" dirty="0" smtClean="0"/>
              <a:t> </a:t>
            </a:r>
            <a:r>
              <a:rPr lang="uk-UA" sz="2000" dirty="0" err="1" smtClean="0"/>
              <a:t>white</a:t>
            </a:r>
            <a:r>
              <a:rPr lang="uk-UA" sz="2000" dirty="0" smtClean="0"/>
              <a:t> </a:t>
            </a:r>
            <a:r>
              <a:rPr lang="uk-UA" sz="2000" dirty="0" err="1" smtClean="0"/>
              <a:t>crystalline</a:t>
            </a:r>
            <a:r>
              <a:rPr lang="uk-UA" sz="2000" dirty="0" smtClean="0"/>
              <a:t> </a:t>
            </a:r>
            <a:r>
              <a:rPr lang="uk-UA" sz="2000" dirty="0" err="1" smtClean="0"/>
              <a:t>powder</a:t>
            </a:r>
            <a:r>
              <a:rPr lang="uk-UA" sz="2000" dirty="0" smtClean="0"/>
              <a:t>, </a:t>
            </a:r>
            <a:r>
              <a:rPr lang="uk-UA" sz="2000" dirty="0" err="1" smtClean="0"/>
              <a:t>hygroscopic</a:t>
            </a:r>
            <a:r>
              <a:rPr lang="uk-UA" sz="2000" dirty="0" smtClean="0"/>
              <a:t>, </a:t>
            </a:r>
            <a:r>
              <a:rPr lang="uk-UA" sz="2000" dirty="0" err="1" smtClean="0"/>
              <a:t>easily</a:t>
            </a:r>
            <a:r>
              <a:rPr lang="uk-UA" sz="2000" dirty="0" smtClean="0"/>
              <a:t> </a:t>
            </a:r>
            <a:r>
              <a:rPr lang="uk-UA" sz="2000" dirty="0" err="1" smtClean="0"/>
              <a:t>soluble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water</a:t>
            </a:r>
            <a:r>
              <a:rPr lang="uk-UA" sz="2000" dirty="0" smtClean="0"/>
              <a:t>, </a:t>
            </a:r>
            <a:r>
              <a:rPr lang="uk-UA" sz="2000" dirty="0" err="1" smtClean="0"/>
              <a:t>very</a:t>
            </a:r>
            <a:r>
              <a:rPr lang="uk-UA" sz="2000" dirty="0" smtClean="0"/>
              <a:t> </a:t>
            </a:r>
            <a:r>
              <a:rPr lang="uk-UA" sz="2000" dirty="0" err="1" smtClean="0"/>
              <a:t>slightly</a:t>
            </a:r>
            <a:r>
              <a:rPr lang="uk-UA" sz="2000" dirty="0" smtClean="0"/>
              <a:t> </a:t>
            </a:r>
            <a:r>
              <a:rPr lang="uk-UA" sz="2000" dirty="0" err="1" smtClean="0"/>
              <a:t>soluble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ethanol</a:t>
            </a:r>
            <a:r>
              <a:rPr lang="uk-UA" sz="2000" dirty="0" smtClean="0"/>
              <a:t>, </a:t>
            </a:r>
            <a:r>
              <a:rPr lang="uk-UA" sz="2000" dirty="0" err="1" smtClean="0"/>
              <a:t>ether</a:t>
            </a:r>
            <a:r>
              <a:rPr lang="uk-UA" sz="2000" dirty="0" smtClean="0"/>
              <a:t> </a:t>
            </a:r>
            <a:r>
              <a:rPr lang="uk-UA" sz="2000" dirty="0" err="1" smtClean="0"/>
              <a:t>and</a:t>
            </a:r>
            <a:r>
              <a:rPr lang="uk-UA" sz="2000" dirty="0" smtClean="0"/>
              <a:t> </a:t>
            </a:r>
            <a:r>
              <a:rPr lang="uk-UA" sz="2000" dirty="0" err="1" smtClean="0"/>
              <a:t>methanol</a:t>
            </a:r>
            <a:r>
              <a:rPr lang="uk-UA" sz="2000" dirty="0" smtClean="0"/>
              <a:t>.</a:t>
            </a:r>
          </a:p>
          <a:p>
            <a:r>
              <a:rPr lang="uk-UA" sz="2000" b="1" dirty="0" err="1" smtClean="0"/>
              <a:t>Identification</a:t>
            </a:r>
            <a:r>
              <a:rPr lang="uk-UA" sz="2000" b="1" dirty="0" smtClean="0"/>
              <a:t>.</a:t>
            </a:r>
          </a:p>
          <a:p>
            <a:pPr lvl="0"/>
            <a:r>
              <a:rPr lang="uk-UA" sz="2000" dirty="0" smtClean="0"/>
              <a:t>IR, UV </a:t>
            </a:r>
            <a:r>
              <a:rPr lang="uk-UA" sz="2000" dirty="0" err="1" smtClean="0"/>
              <a:t>spectrum</a:t>
            </a:r>
            <a:r>
              <a:rPr lang="uk-UA" sz="2000" dirty="0" smtClean="0"/>
              <a:t>.</a:t>
            </a:r>
          </a:p>
          <a:p>
            <a:pPr lvl="0"/>
            <a:r>
              <a:rPr lang="uk-UA" sz="2000" dirty="0" smtClean="0"/>
              <a:t>T. </a:t>
            </a:r>
            <a:r>
              <a:rPr lang="uk-UA" sz="2000" dirty="0" err="1" smtClean="0"/>
              <a:t>pl</a:t>
            </a:r>
            <a:r>
              <a:rPr lang="uk-UA" sz="2000" dirty="0" smtClean="0"/>
              <a:t>. </a:t>
            </a:r>
            <a:r>
              <a:rPr lang="uk-UA" sz="2000" dirty="0" err="1" smtClean="0"/>
              <a:t>picrat</a:t>
            </a:r>
            <a:r>
              <a:rPr lang="uk-UA" sz="2000" dirty="0" smtClean="0"/>
              <a:t>.</a:t>
            </a:r>
          </a:p>
          <a:p>
            <a:pPr lvl="0"/>
            <a:r>
              <a:rPr lang="uk-UA" sz="2000" dirty="0" err="1" smtClean="0"/>
              <a:t>Reaction</a:t>
            </a:r>
            <a:r>
              <a:rPr lang="uk-UA" sz="2000" dirty="0" smtClean="0"/>
              <a:t> </a:t>
            </a:r>
            <a:r>
              <a:rPr lang="uk-UA" sz="2000" dirty="0" err="1" smtClean="0"/>
              <a:t>to</a:t>
            </a:r>
            <a:r>
              <a:rPr lang="uk-UA" sz="2000" dirty="0" smtClean="0"/>
              <a:t> </a:t>
            </a:r>
            <a:r>
              <a:rPr lang="uk-UA" sz="2000" dirty="0" err="1" smtClean="0"/>
              <a:t>phosphates</a:t>
            </a:r>
            <a:r>
              <a:rPr lang="uk-UA" sz="2000" dirty="0" smtClean="0"/>
              <a:t> </a:t>
            </a:r>
            <a:r>
              <a:rPr lang="uk-UA" sz="2000" dirty="0" err="1" smtClean="0"/>
              <a:t>after</a:t>
            </a:r>
            <a:r>
              <a:rPr lang="uk-UA" sz="2000" dirty="0" smtClean="0"/>
              <a:t> </a:t>
            </a:r>
            <a:r>
              <a:rPr lang="uk-UA" sz="2000" dirty="0" err="1" smtClean="0"/>
              <a:t>removal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chloroquine</a:t>
            </a:r>
            <a:r>
              <a:rPr lang="uk-UA" sz="2000" dirty="0" smtClean="0"/>
              <a:t> </a:t>
            </a:r>
            <a:r>
              <a:rPr lang="uk-UA" sz="2000" dirty="0" err="1" smtClean="0"/>
              <a:t>base</a:t>
            </a:r>
            <a:r>
              <a:rPr lang="uk-UA" sz="2000" dirty="0" smtClean="0"/>
              <a:t> </a:t>
            </a:r>
            <a:r>
              <a:rPr lang="uk-UA" sz="2000" dirty="0" err="1" smtClean="0"/>
              <a:t>by</a:t>
            </a:r>
            <a:r>
              <a:rPr lang="uk-UA" sz="2000" dirty="0" smtClean="0"/>
              <a:t> </a:t>
            </a:r>
            <a:r>
              <a:rPr lang="uk-UA" sz="2000" dirty="0" err="1" smtClean="0"/>
              <a:t>chloroform</a:t>
            </a:r>
            <a:r>
              <a:rPr lang="uk-UA" sz="2000" dirty="0" smtClean="0"/>
              <a:t>:</a:t>
            </a:r>
          </a:p>
          <a:p>
            <a:r>
              <a:rPr lang="uk-UA" sz="2000" dirty="0" smtClean="0"/>
              <a:t> </a:t>
            </a:r>
            <a:r>
              <a:rPr lang="uk-UA" sz="2000" dirty="0" smtClean="0"/>
              <a:t>PO43</a:t>
            </a:r>
            <a:r>
              <a:rPr lang="uk-UA" sz="2000" dirty="0" smtClean="0"/>
              <a:t>– + AgNO3 → Ag3PO4 ↓.</a:t>
            </a:r>
          </a:p>
          <a:p>
            <a:r>
              <a:rPr lang="uk-UA" sz="2000" dirty="0" smtClean="0"/>
              <a:t> </a:t>
            </a:r>
            <a:r>
              <a:rPr lang="uk-UA" sz="2000" b="1" dirty="0" err="1" smtClean="0"/>
              <a:t>Quantitative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definition</a:t>
            </a:r>
            <a:r>
              <a:rPr lang="uk-UA" sz="2000" b="1" dirty="0" smtClean="0"/>
              <a:t>.</a:t>
            </a:r>
          </a:p>
          <a:p>
            <a:r>
              <a:rPr lang="uk-UA" sz="2000" dirty="0" smtClean="0"/>
              <a:t>Non-</a:t>
            </a:r>
            <a:r>
              <a:rPr lang="uk-UA" sz="2000" dirty="0" err="1" smtClean="0"/>
              <a:t>aqueous</a:t>
            </a:r>
            <a:r>
              <a:rPr lang="uk-UA" sz="2000" dirty="0" smtClean="0"/>
              <a:t> </a:t>
            </a:r>
            <a:r>
              <a:rPr lang="uk-UA" sz="2000" dirty="0" err="1" smtClean="0"/>
              <a:t>acidimetry</a:t>
            </a:r>
            <a:r>
              <a:rPr lang="uk-UA" sz="2000" dirty="0" smtClean="0"/>
              <a:t> </a:t>
            </a:r>
            <a:r>
              <a:rPr lang="uk-UA" sz="2000" dirty="0" err="1" smtClean="0"/>
              <a:t>method</a:t>
            </a:r>
            <a:r>
              <a:rPr lang="uk-UA" sz="2000" dirty="0" smtClean="0"/>
              <a:t> </a:t>
            </a:r>
            <a:r>
              <a:rPr lang="uk-UA" sz="2000" dirty="0" err="1" smtClean="0"/>
              <a:t>with</a:t>
            </a:r>
            <a:r>
              <a:rPr lang="uk-UA" sz="2000" dirty="0" smtClean="0"/>
              <a:t> </a:t>
            </a:r>
            <a:r>
              <a:rPr lang="uk-UA" sz="2000" dirty="0" err="1" smtClean="0"/>
              <a:t>potentiometric</a:t>
            </a:r>
            <a:r>
              <a:rPr lang="uk-UA" sz="2000" dirty="0" smtClean="0"/>
              <a:t> </a:t>
            </a:r>
            <a:r>
              <a:rPr lang="uk-UA" sz="2000" dirty="0" err="1" smtClean="0"/>
              <a:t>fixation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equivalence</a:t>
            </a:r>
            <a:r>
              <a:rPr lang="uk-UA" sz="2000" dirty="0" smtClean="0"/>
              <a:t> </a:t>
            </a:r>
            <a:r>
              <a:rPr lang="uk-UA" sz="2000" dirty="0" err="1" smtClean="0"/>
              <a:t>point</a:t>
            </a:r>
            <a:r>
              <a:rPr lang="uk-UA" sz="2000" dirty="0" smtClean="0"/>
              <a:t>.</a:t>
            </a:r>
          </a:p>
          <a:p>
            <a:r>
              <a:rPr lang="uk-UA" sz="2000" b="1" dirty="0" err="1" smtClean="0"/>
              <a:t>Storage</a:t>
            </a:r>
            <a:r>
              <a:rPr lang="uk-UA" sz="2000" b="1" dirty="0" smtClean="0"/>
              <a:t>. </a:t>
            </a:r>
            <a:r>
              <a:rPr lang="uk-UA" sz="2000" dirty="0" err="1" smtClean="0"/>
              <a:t>In</a:t>
            </a:r>
            <a:r>
              <a:rPr lang="uk-UA" sz="2000" dirty="0" smtClean="0"/>
              <a:t> a well-</a:t>
            </a:r>
            <a:r>
              <a:rPr lang="uk-UA" sz="2000" dirty="0" err="1" smtClean="0"/>
              <a:t>sealed</a:t>
            </a:r>
            <a:r>
              <a:rPr lang="uk-UA" sz="2000" dirty="0" smtClean="0"/>
              <a:t> </a:t>
            </a:r>
            <a:r>
              <a:rPr lang="uk-UA" sz="2000" dirty="0" err="1" smtClean="0"/>
              <a:t>container</a:t>
            </a:r>
            <a:r>
              <a:rPr lang="uk-UA" sz="2000" dirty="0" smtClean="0"/>
              <a:t> </a:t>
            </a:r>
            <a:r>
              <a:rPr lang="uk-UA" sz="2000" dirty="0" err="1" smtClean="0"/>
              <a:t>that</a:t>
            </a:r>
            <a:r>
              <a:rPr lang="uk-UA" sz="2000" dirty="0" smtClean="0"/>
              <a:t> </a:t>
            </a:r>
            <a:r>
              <a:rPr lang="uk-UA" sz="2000" dirty="0" err="1" smtClean="0"/>
              <a:t>protects</a:t>
            </a:r>
            <a:r>
              <a:rPr lang="uk-UA" sz="2000" dirty="0" smtClean="0"/>
              <a:t> </a:t>
            </a:r>
            <a:r>
              <a:rPr lang="uk-UA" sz="2000" dirty="0" err="1" smtClean="0"/>
              <a:t>from</a:t>
            </a:r>
            <a:r>
              <a:rPr lang="uk-UA" sz="2000" dirty="0" smtClean="0"/>
              <a:t> </a:t>
            </a:r>
            <a:r>
              <a:rPr lang="uk-UA" sz="2000" dirty="0" err="1" smtClean="0"/>
              <a:t>light</a:t>
            </a:r>
            <a:r>
              <a:rPr lang="uk-UA" sz="2000" dirty="0" smtClean="0"/>
              <a:t>.</a:t>
            </a:r>
          </a:p>
          <a:p>
            <a:r>
              <a:rPr lang="uk-UA" sz="2000" b="1" dirty="0" err="1" smtClean="0"/>
              <a:t>Application</a:t>
            </a:r>
            <a:r>
              <a:rPr lang="uk-UA" sz="2000" b="1" dirty="0" smtClean="0"/>
              <a:t>. </a:t>
            </a:r>
            <a:r>
              <a:rPr lang="uk-UA" sz="2000" dirty="0" err="1" smtClean="0"/>
              <a:t>Malaria</a:t>
            </a:r>
            <a:r>
              <a:rPr lang="uk-UA" sz="2000" dirty="0" smtClean="0"/>
              <a:t> </a:t>
            </a:r>
            <a:r>
              <a:rPr lang="uk-UA" sz="2000" dirty="0" err="1" smtClean="0"/>
              <a:t>caused</a:t>
            </a:r>
            <a:r>
              <a:rPr lang="uk-UA" sz="2000" dirty="0" smtClean="0"/>
              <a:t> </a:t>
            </a:r>
            <a:r>
              <a:rPr lang="uk-UA" sz="2000" dirty="0" err="1" smtClean="0"/>
              <a:t>by</a:t>
            </a:r>
            <a:r>
              <a:rPr lang="uk-UA" sz="2000" dirty="0" smtClean="0"/>
              <a:t> drug-</a:t>
            </a:r>
            <a:r>
              <a:rPr lang="uk-UA" sz="2000" dirty="0" err="1" smtClean="0"/>
              <a:t>sensitive</a:t>
            </a:r>
            <a:r>
              <a:rPr lang="uk-UA" sz="2000" dirty="0" smtClean="0"/>
              <a:t> </a:t>
            </a:r>
            <a:r>
              <a:rPr lang="uk-UA" sz="2000" dirty="0" err="1" smtClean="0"/>
              <a:t>plasmodia</a:t>
            </a:r>
            <a:r>
              <a:rPr lang="uk-UA" sz="2000" dirty="0" smtClean="0"/>
              <a:t>. </a:t>
            </a:r>
            <a:r>
              <a:rPr lang="uk-UA" sz="2000" dirty="0" err="1" smtClean="0"/>
              <a:t>Prevention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malaria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people</a:t>
            </a:r>
            <a:r>
              <a:rPr lang="uk-UA" sz="2000" dirty="0" smtClean="0"/>
              <a:t> </a:t>
            </a:r>
            <a:r>
              <a:rPr lang="uk-UA" sz="2000" dirty="0" err="1" smtClean="0"/>
              <a:t>who</a:t>
            </a:r>
            <a:r>
              <a:rPr lang="uk-UA" sz="2000" dirty="0" smtClean="0"/>
              <a:t> </a:t>
            </a:r>
            <a:r>
              <a:rPr lang="uk-UA" sz="2000" dirty="0" err="1" smtClean="0"/>
              <a:t>visited</a:t>
            </a:r>
            <a:r>
              <a:rPr lang="uk-UA" sz="2000" dirty="0" smtClean="0"/>
              <a:t> </a:t>
            </a:r>
            <a:r>
              <a:rPr lang="uk-UA" sz="2000" dirty="0" err="1" smtClean="0"/>
              <a:t>endemic</a:t>
            </a:r>
            <a:r>
              <a:rPr lang="uk-UA" sz="2000" dirty="0" smtClean="0"/>
              <a:t> </a:t>
            </a:r>
            <a:r>
              <a:rPr lang="uk-UA" sz="2000" dirty="0" err="1" smtClean="0"/>
              <a:t>areas</a:t>
            </a:r>
            <a:r>
              <a:rPr lang="uk-UA" sz="2000" dirty="0" smtClean="0"/>
              <a:t>. </a:t>
            </a:r>
            <a:r>
              <a:rPr lang="uk-UA" sz="2000" dirty="0" err="1" smtClean="0"/>
              <a:t>Amoebiasis</a:t>
            </a:r>
            <a:r>
              <a:rPr lang="uk-UA" sz="2000" dirty="0" smtClean="0"/>
              <a:t>. </a:t>
            </a:r>
            <a:r>
              <a:rPr lang="uk-UA" sz="2000" dirty="0" err="1" smtClean="0"/>
              <a:t>Diseases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joints</a:t>
            </a:r>
            <a:r>
              <a:rPr lang="uk-UA" sz="2000" dirty="0" smtClean="0"/>
              <a:t>, </a:t>
            </a:r>
            <a:r>
              <a:rPr lang="uk-UA" sz="2000" dirty="0" err="1" smtClean="0"/>
              <a:t>connective</a:t>
            </a:r>
            <a:r>
              <a:rPr lang="uk-UA" sz="2000" dirty="0" smtClean="0"/>
              <a:t> </a:t>
            </a:r>
            <a:r>
              <a:rPr lang="uk-UA" sz="2000" dirty="0" err="1" smtClean="0"/>
              <a:t>tissue</a:t>
            </a:r>
            <a:r>
              <a:rPr lang="uk-UA" sz="2000" dirty="0" smtClean="0"/>
              <a:t> </a:t>
            </a:r>
            <a:r>
              <a:rPr lang="uk-UA" sz="2000" dirty="0" err="1" smtClean="0"/>
              <a:t>and</a:t>
            </a:r>
            <a:r>
              <a:rPr lang="uk-UA" sz="2000" dirty="0" smtClean="0"/>
              <a:t> </a:t>
            </a:r>
            <a:r>
              <a:rPr lang="uk-UA" sz="2000" dirty="0" err="1" smtClean="0"/>
              <a:t>skin</a:t>
            </a:r>
            <a:r>
              <a:rPr lang="uk-UA" sz="2000" dirty="0" smtClean="0"/>
              <a:t>.</a:t>
            </a:r>
          </a:p>
          <a:p>
            <a:endParaRPr lang="uk-UA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0446" y="156755"/>
            <a:ext cx="11665130" cy="4351338"/>
          </a:xfrm>
        </p:spPr>
        <p:txBody>
          <a:bodyPr/>
          <a:lstStyle/>
          <a:p>
            <a:r>
              <a:rPr lang="uk-UA" sz="1600" b="1" dirty="0" err="1" smtClean="0"/>
              <a:t>Quinocide</a:t>
            </a:r>
            <a:endParaRPr lang="uk-UA" sz="1600" b="1" dirty="0" smtClean="0"/>
          </a:p>
          <a:p>
            <a:r>
              <a:rPr lang="uk-UA" sz="1600" dirty="0" smtClean="0"/>
              <a:t/>
            </a:r>
            <a:br>
              <a:rPr lang="uk-UA" sz="1600" dirty="0" smtClean="0"/>
            </a:br>
            <a:endParaRPr lang="uk-UA" sz="1600" dirty="0" smtClean="0"/>
          </a:p>
          <a:p>
            <a:r>
              <a:rPr lang="uk-UA" sz="1600" b="1" dirty="0" smtClean="0"/>
              <a:t> </a:t>
            </a:r>
            <a:endParaRPr lang="en-US" sz="1600" b="1" dirty="0" smtClean="0"/>
          </a:p>
          <a:p>
            <a:r>
              <a:rPr lang="uk-UA" sz="1600" b="1" dirty="0" err="1" smtClean="0"/>
              <a:t>Mechanism</a:t>
            </a:r>
            <a:r>
              <a:rPr lang="uk-UA" sz="1600" b="1" dirty="0" smtClean="0"/>
              <a:t> </a:t>
            </a:r>
            <a:r>
              <a:rPr lang="uk-UA" sz="1600" b="1" dirty="0" err="1" smtClean="0"/>
              <a:t>of</a:t>
            </a:r>
            <a:r>
              <a:rPr lang="uk-UA" sz="1600" b="1" dirty="0" smtClean="0"/>
              <a:t> </a:t>
            </a:r>
            <a:r>
              <a:rPr lang="uk-UA" sz="1600" b="1" dirty="0" err="1" smtClean="0"/>
              <a:t>action</a:t>
            </a:r>
            <a:r>
              <a:rPr lang="uk-UA" sz="1600" b="1" dirty="0" smtClean="0"/>
              <a:t>. </a:t>
            </a:r>
            <a:r>
              <a:rPr lang="uk-UA" sz="1600" dirty="0" err="1" smtClean="0"/>
              <a:t>Disorders</a:t>
            </a:r>
            <a:r>
              <a:rPr lang="uk-UA" sz="1600" dirty="0" smtClean="0"/>
              <a:t> </a:t>
            </a:r>
            <a:r>
              <a:rPr lang="uk-UA" sz="1600" dirty="0" err="1" smtClean="0"/>
              <a:t>of</a:t>
            </a:r>
            <a:r>
              <a:rPr lang="uk-UA" sz="1600" dirty="0" smtClean="0"/>
              <a:t> </a:t>
            </a:r>
            <a:r>
              <a:rPr lang="uk-UA" sz="1600" dirty="0" err="1" smtClean="0"/>
              <a:t>parasite</a:t>
            </a:r>
            <a:r>
              <a:rPr lang="uk-UA" sz="1600" dirty="0" smtClean="0"/>
              <a:t> DNA </a:t>
            </a:r>
            <a:r>
              <a:rPr lang="uk-UA" sz="1600" dirty="0" err="1" smtClean="0"/>
              <a:t>synthesis</a:t>
            </a:r>
            <a:r>
              <a:rPr lang="uk-UA" sz="1600" dirty="0" smtClean="0"/>
              <a:t>.</a:t>
            </a:r>
          </a:p>
          <a:p>
            <a:r>
              <a:rPr lang="uk-UA" sz="1600" b="1" dirty="0" err="1" smtClean="0"/>
              <a:t>Properties</a:t>
            </a:r>
            <a:r>
              <a:rPr lang="uk-UA" sz="1600" b="1" dirty="0" smtClean="0"/>
              <a:t>. </a:t>
            </a:r>
            <a:r>
              <a:rPr lang="uk-UA" sz="1600" dirty="0" smtClean="0"/>
              <a:t>Orange-yellow </a:t>
            </a:r>
            <a:r>
              <a:rPr lang="uk-UA" sz="1600" dirty="0" err="1" smtClean="0"/>
              <a:t>crystalline</a:t>
            </a:r>
            <a:r>
              <a:rPr lang="uk-UA" sz="1600" dirty="0" smtClean="0"/>
              <a:t> </a:t>
            </a:r>
            <a:r>
              <a:rPr lang="uk-UA" sz="1600" dirty="0" err="1" smtClean="0"/>
              <a:t>powder</a:t>
            </a:r>
            <a:r>
              <a:rPr lang="uk-UA" sz="1600" dirty="0" smtClean="0"/>
              <a:t> </a:t>
            </a:r>
            <a:r>
              <a:rPr lang="uk-UA" sz="1600" dirty="0" err="1" smtClean="0"/>
              <a:t>with</a:t>
            </a:r>
            <a:r>
              <a:rPr lang="uk-UA" sz="1600" dirty="0" smtClean="0"/>
              <a:t> a </a:t>
            </a:r>
            <a:r>
              <a:rPr lang="uk-UA" sz="1600" dirty="0" err="1" smtClean="0"/>
              <a:t>bitter</a:t>
            </a:r>
            <a:r>
              <a:rPr lang="uk-UA" sz="1600" dirty="0" smtClean="0"/>
              <a:t> </a:t>
            </a:r>
            <a:r>
              <a:rPr lang="uk-UA" sz="1600" dirty="0" err="1" smtClean="0"/>
              <a:t>taste</a:t>
            </a:r>
            <a:r>
              <a:rPr lang="uk-UA" sz="1600" dirty="0" smtClean="0"/>
              <a:t>. </a:t>
            </a:r>
            <a:r>
              <a:rPr lang="uk-UA" sz="1600" dirty="0" err="1" smtClean="0"/>
              <a:t>Very</a:t>
            </a:r>
            <a:r>
              <a:rPr lang="uk-UA" sz="1600" dirty="0" smtClean="0"/>
              <a:t> </a:t>
            </a:r>
            <a:r>
              <a:rPr lang="uk-UA" sz="1600" dirty="0" err="1" smtClean="0"/>
              <a:t>soluble</a:t>
            </a:r>
            <a:r>
              <a:rPr lang="uk-UA" sz="1600" dirty="0" smtClean="0"/>
              <a:t> </a:t>
            </a:r>
            <a:r>
              <a:rPr lang="uk-UA" sz="1600" dirty="0" err="1" smtClean="0"/>
              <a:t>in</a:t>
            </a:r>
            <a:r>
              <a:rPr lang="uk-UA" sz="1600" dirty="0" smtClean="0"/>
              <a:t> </a:t>
            </a:r>
            <a:r>
              <a:rPr lang="uk-UA" sz="1600" dirty="0" err="1" smtClean="0"/>
              <a:t>water</a:t>
            </a:r>
            <a:r>
              <a:rPr lang="uk-UA" sz="1600" dirty="0" smtClean="0"/>
              <a:t>, </a:t>
            </a:r>
            <a:r>
              <a:rPr lang="uk-UA" sz="1600" dirty="0" err="1" smtClean="0"/>
              <a:t>sparingly</a:t>
            </a:r>
            <a:r>
              <a:rPr lang="uk-UA" sz="1600" dirty="0" smtClean="0"/>
              <a:t> </a:t>
            </a:r>
            <a:r>
              <a:rPr lang="uk-UA" sz="1600" dirty="0" err="1" smtClean="0"/>
              <a:t>soluble</a:t>
            </a:r>
            <a:r>
              <a:rPr lang="uk-UA" sz="1600" dirty="0" smtClean="0"/>
              <a:t> </a:t>
            </a:r>
            <a:r>
              <a:rPr lang="uk-UA" sz="1600" dirty="0" err="1" smtClean="0"/>
              <a:t>in</a:t>
            </a:r>
            <a:r>
              <a:rPr lang="uk-UA" sz="1600" dirty="0" smtClean="0"/>
              <a:t> 95% </a:t>
            </a:r>
            <a:r>
              <a:rPr lang="uk-UA" sz="1600" dirty="0" err="1" smtClean="0"/>
              <a:t>alcohol</a:t>
            </a:r>
            <a:r>
              <a:rPr lang="uk-UA" sz="1600" dirty="0" smtClean="0"/>
              <a:t>, </a:t>
            </a:r>
            <a:r>
              <a:rPr lang="uk-UA" sz="1600" dirty="0" err="1" smtClean="0"/>
              <a:t>practically</a:t>
            </a:r>
            <a:r>
              <a:rPr lang="uk-UA" sz="1600" dirty="0" smtClean="0"/>
              <a:t> </a:t>
            </a:r>
            <a:r>
              <a:rPr lang="uk-UA" sz="1600" dirty="0" err="1" smtClean="0"/>
              <a:t>insoluble</a:t>
            </a:r>
            <a:r>
              <a:rPr lang="uk-UA" sz="1600" dirty="0" smtClean="0"/>
              <a:t> </a:t>
            </a:r>
            <a:r>
              <a:rPr lang="uk-UA" sz="1600" dirty="0" err="1" smtClean="0"/>
              <a:t>in</a:t>
            </a:r>
            <a:r>
              <a:rPr lang="uk-UA" sz="1600" dirty="0" smtClean="0"/>
              <a:t> </a:t>
            </a:r>
            <a:r>
              <a:rPr lang="uk-UA" sz="1600" dirty="0" err="1" smtClean="0"/>
              <a:t>ether</a:t>
            </a:r>
            <a:r>
              <a:rPr lang="uk-UA" sz="1600" dirty="0" smtClean="0"/>
              <a:t>, </a:t>
            </a:r>
            <a:r>
              <a:rPr lang="uk-UA" sz="1600" dirty="0" err="1" smtClean="0"/>
              <a:t>acetone</a:t>
            </a:r>
            <a:r>
              <a:rPr lang="uk-UA" sz="1600" dirty="0" smtClean="0"/>
              <a:t>.</a:t>
            </a:r>
          </a:p>
          <a:p>
            <a:r>
              <a:rPr lang="uk-UA" sz="1600" b="1" dirty="0" err="1" smtClean="0"/>
              <a:t>Identification</a:t>
            </a:r>
            <a:r>
              <a:rPr lang="uk-UA" sz="1600" b="1" dirty="0" smtClean="0"/>
              <a:t>.</a:t>
            </a:r>
          </a:p>
          <a:p>
            <a:pPr lvl="0"/>
            <a:r>
              <a:rPr lang="uk-UA" sz="1600" dirty="0" smtClean="0"/>
              <a:t>IR, UV </a:t>
            </a:r>
            <a:r>
              <a:rPr lang="uk-UA" sz="1600" dirty="0" err="1" smtClean="0"/>
              <a:t>spectrum</a:t>
            </a:r>
            <a:r>
              <a:rPr lang="uk-UA" sz="1600" dirty="0" smtClean="0"/>
              <a:t>.</a:t>
            </a:r>
          </a:p>
          <a:p>
            <a:pPr lvl="0"/>
            <a:r>
              <a:rPr lang="uk-UA" sz="1600" dirty="0" err="1" smtClean="0"/>
              <a:t>Reaction</a:t>
            </a:r>
            <a:r>
              <a:rPr lang="uk-UA" sz="1600" dirty="0" smtClean="0"/>
              <a:t> </a:t>
            </a:r>
            <a:r>
              <a:rPr lang="uk-UA" sz="1600" dirty="0" err="1" smtClean="0"/>
              <a:t>to</a:t>
            </a:r>
            <a:r>
              <a:rPr lang="uk-UA" sz="1600" dirty="0" smtClean="0"/>
              <a:t> </a:t>
            </a:r>
            <a:r>
              <a:rPr lang="uk-UA" sz="1600" dirty="0" err="1" smtClean="0"/>
              <a:t>chlorides</a:t>
            </a:r>
            <a:endParaRPr lang="uk-UA" sz="1600" dirty="0" smtClean="0"/>
          </a:p>
          <a:p>
            <a:pPr lvl="0"/>
            <a:r>
              <a:rPr lang="uk-UA" sz="1600" dirty="0" err="1" smtClean="0"/>
              <a:t>Discoloration</a:t>
            </a:r>
            <a:r>
              <a:rPr lang="uk-UA" sz="1600" dirty="0" smtClean="0"/>
              <a:t> </a:t>
            </a:r>
            <a:r>
              <a:rPr lang="uk-UA" sz="1600" dirty="0" err="1" smtClean="0"/>
              <a:t>of</a:t>
            </a:r>
            <a:r>
              <a:rPr lang="uk-UA" sz="1600" dirty="0" smtClean="0"/>
              <a:t> </a:t>
            </a:r>
            <a:r>
              <a:rPr lang="uk-UA" sz="1600" dirty="0" err="1" smtClean="0"/>
              <a:t>bromine</a:t>
            </a:r>
            <a:r>
              <a:rPr lang="uk-UA" sz="1600" dirty="0" smtClean="0"/>
              <a:t> </a:t>
            </a:r>
            <a:r>
              <a:rPr lang="uk-UA" sz="1600" dirty="0" err="1" smtClean="0"/>
              <a:t>water</a:t>
            </a:r>
            <a:r>
              <a:rPr lang="uk-UA" sz="1600" dirty="0" smtClean="0"/>
              <a:t> </a:t>
            </a:r>
            <a:r>
              <a:rPr lang="uk-UA" sz="1600" dirty="0" err="1" smtClean="0"/>
              <a:t>and</a:t>
            </a:r>
            <a:r>
              <a:rPr lang="uk-UA" sz="1600" dirty="0" smtClean="0"/>
              <a:t> </a:t>
            </a:r>
            <a:r>
              <a:rPr lang="uk-UA" sz="1600" dirty="0" err="1" smtClean="0"/>
              <a:t>formation</a:t>
            </a:r>
            <a:r>
              <a:rPr lang="uk-UA" sz="1600" dirty="0" smtClean="0"/>
              <a:t> </a:t>
            </a:r>
            <a:r>
              <a:rPr lang="uk-UA" sz="1600" dirty="0" err="1" smtClean="0"/>
              <a:t>of</a:t>
            </a:r>
            <a:r>
              <a:rPr lang="uk-UA" sz="1600" dirty="0" smtClean="0"/>
              <a:t> </a:t>
            </a:r>
            <a:r>
              <a:rPr lang="uk-UA" sz="1600" dirty="0" err="1" smtClean="0"/>
              <a:t>dibromide</a:t>
            </a:r>
            <a:r>
              <a:rPr lang="uk-UA" sz="1600" dirty="0" smtClean="0"/>
              <a:t> </a:t>
            </a:r>
            <a:r>
              <a:rPr lang="uk-UA" sz="1600" dirty="0" err="1" smtClean="0"/>
              <a:t>derivative</a:t>
            </a:r>
            <a:r>
              <a:rPr lang="uk-UA" sz="1600" dirty="0" smtClean="0"/>
              <a:t>.</a:t>
            </a:r>
          </a:p>
          <a:p>
            <a:pPr lvl="0"/>
            <a:r>
              <a:rPr lang="uk-UA" sz="1600" dirty="0" err="1" smtClean="0"/>
              <a:t>Reactions</a:t>
            </a:r>
            <a:r>
              <a:rPr lang="uk-UA" sz="1600" dirty="0" smtClean="0"/>
              <a:t> </a:t>
            </a:r>
            <a:r>
              <a:rPr lang="uk-UA" sz="1600" dirty="0" err="1" smtClean="0"/>
              <a:t>with</a:t>
            </a:r>
            <a:r>
              <a:rPr lang="uk-UA" sz="1600" dirty="0" smtClean="0"/>
              <a:t> </a:t>
            </a:r>
            <a:r>
              <a:rPr lang="uk-UA" sz="1600" dirty="0" err="1" smtClean="0"/>
              <a:t>general</a:t>
            </a:r>
            <a:r>
              <a:rPr lang="uk-UA" sz="1600" dirty="0" smtClean="0"/>
              <a:t> </a:t>
            </a:r>
            <a:r>
              <a:rPr lang="uk-UA" sz="1600" dirty="0" err="1" smtClean="0"/>
              <a:t>alkaloid</a:t>
            </a:r>
            <a:r>
              <a:rPr lang="uk-UA" sz="1600" dirty="0" smtClean="0"/>
              <a:t> </a:t>
            </a:r>
            <a:r>
              <a:rPr lang="uk-UA" sz="1600" dirty="0" err="1" smtClean="0"/>
              <a:t>reagents</a:t>
            </a:r>
            <a:r>
              <a:rPr lang="uk-UA" sz="1600" dirty="0" smtClean="0"/>
              <a:t>: </a:t>
            </a:r>
            <a:r>
              <a:rPr lang="uk-UA" sz="1600" dirty="0" err="1" smtClean="0"/>
              <a:t>Wagner</a:t>
            </a:r>
            <a:r>
              <a:rPr lang="uk-UA" sz="1600" dirty="0" smtClean="0"/>
              <a:t>, </a:t>
            </a:r>
            <a:r>
              <a:rPr lang="uk-UA" sz="1600" dirty="0" err="1" smtClean="0"/>
              <a:t>Mayer</a:t>
            </a:r>
            <a:r>
              <a:rPr lang="uk-UA" sz="1600" dirty="0" smtClean="0"/>
              <a:t> </a:t>
            </a:r>
            <a:r>
              <a:rPr lang="uk-UA" sz="1600" dirty="0" err="1" smtClean="0"/>
              <a:t>and</a:t>
            </a:r>
            <a:r>
              <a:rPr lang="uk-UA" sz="1600" dirty="0" smtClean="0"/>
              <a:t> </a:t>
            </a:r>
            <a:r>
              <a:rPr lang="uk-UA" sz="1600" dirty="0" err="1" smtClean="0"/>
              <a:t>others</a:t>
            </a:r>
            <a:r>
              <a:rPr lang="uk-UA" sz="1600" dirty="0" smtClean="0"/>
              <a:t>.</a:t>
            </a:r>
          </a:p>
          <a:p>
            <a:pPr lvl="0"/>
            <a:r>
              <a:rPr lang="en-US" sz="1600" dirty="0" smtClean="0"/>
              <a:t>Medicine </a:t>
            </a:r>
            <a:r>
              <a:rPr lang="uk-UA" sz="1600" dirty="0" smtClean="0"/>
              <a:t> </a:t>
            </a:r>
            <a:r>
              <a:rPr lang="uk-UA" sz="1600" dirty="0" smtClean="0"/>
              <a:t>+ </a:t>
            </a:r>
            <a:r>
              <a:rPr lang="uk-UA" sz="1600" dirty="0" err="1" smtClean="0"/>
              <a:t>NaOH</a:t>
            </a:r>
            <a:r>
              <a:rPr lang="uk-UA" sz="1600" dirty="0" smtClean="0"/>
              <a:t> - </a:t>
            </a:r>
            <a:r>
              <a:rPr lang="uk-UA" sz="1600" dirty="0" err="1" smtClean="0"/>
              <a:t>the</a:t>
            </a:r>
            <a:r>
              <a:rPr lang="uk-UA" sz="1600" dirty="0" smtClean="0"/>
              <a:t> </a:t>
            </a:r>
            <a:r>
              <a:rPr lang="uk-UA" sz="1600" dirty="0" err="1" smtClean="0"/>
              <a:t>formation</a:t>
            </a:r>
            <a:r>
              <a:rPr lang="uk-UA" sz="1600" dirty="0" smtClean="0"/>
              <a:t> </a:t>
            </a:r>
            <a:r>
              <a:rPr lang="uk-UA" sz="1600" dirty="0" err="1" smtClean="0"/>
              <a:t>of</a:t>
            </a:r>
            <a:r>
              <a:rPr lang="uk-UA" sz="1600" dirty="0" smtClean="0"/>
              <a:t> a </a:t>
            </a:r>
            <a:r>
              <a:rPr lang="uk-UA" sz="1600" dirty="0" err="1" smtClean="0"/>
              <a:t>precipitate</a:t>
            </a:r>
            <a:r>
              <a:rPr lang="uk-UA" sz="1600" dirty="0" smtClean="0"/>
              <a:t> </a:t>
            </a:r>
            <a:r>
              <a:rPr lang="uk-UA" sz="1600" dirty="0" err="1" smtClean="0"/>
              <a:t>of</a:t>
            </a:r>
            <a:r>
              <a:rPr lang="uk-UA" sz="1600" dirty="0" smtClean="0"/>
              <a:t> </a:t>
            </a:r>
            <a:r>
              <a:rPr lang="uk-UA" sz="1600" dirty="0" err="1" smtClean="0"/>
              <a:t>the</a:t>
            </a:r>
            <a:r>
              <a:rPr lang="uk-UA" sz="1600" dirty="0" smtClean="0"/>
              <a:t> </a:t>
            </a:r>
            <a:r>
              <a:rPr lang="uk-UA" sz="1600" dirty="0" err="1" smtClean="0"/>
              <a:t>base</a:t>
            </a:r>
            <a:r>
              <a:rPr lang="uk-UA" sz="1600" dirty="0" smtClean="0"/>
              <a:t> </a:t>
            </a:r>
            <a:r>
              <a:rPr lang="uk-UA" sz="1600" dirty="0" err="1" smtClean="0"/>
              <a:t>of</a:t>
            </a:r>
            <a:r>
              <a:rPr lang="uk-UA" sz="1600" dirty="0" smtClean="0"/>
              <a:t> </a:t>
            </a:r>
            <a:r>
              <a:rPr lang="uk-UA" sz="1600" dirty="0" err="1" smtClean="0"/>
              <a:t>the</a:t>
            </a:r>
            <a:r>
              <a:rPr lang="uk-UA" sz="1600" dirty="0" smtClean="0"/>
              <a:t> </a:t>
            </a:r>
            <a:r>
              <a:rPr lang="uk-UA" sz="1600" dirty="0" err="1" smtClean="0"/>
              <a:t>quinocide</a:t>
            </a:r>
            <a:r>
              <a:rPr lang="uk-UA" sz="1600" dirty="0" smtClean="0"/>
              <a:t>.</a:t>
            </a:r>
            <a:endParaRPr lang="uk-UA" sz="1400" dirty="0" smtClean="0"/>
          </a:p>
          <a:p>
            <a:r>
              <a:rPr lang="uk-UA" sz="1400" b="1" dirty="0" err="1" smtClean="0"/>
              <a:t>Quantitative</a:t>
            </a:r>
            <a:r>
              <a:rPr lang="uk-UA" sz="1400" b="1" dirty="0" smtClean="0"/>
              <a:t> </a:t>
            </a:r>
            <a:r>
              <a:rPr lang="uk-UA" sz="1400" b="1" dirty="0" err="1" smtClean="0"/>
              <a:t>definition</a:t>
            </a:r>
            <a:r>
              <a:rPr lang="uk-UA" sz="1400" b="1" dirty="0" smtClean="0"/>
              <a:t>.</a:t>
            </a:r>
          </a:p>
          <a:p>
            <a:pPr lvl="0"/>
            <a:r>
              <a:rPr lang="uk-UA" sz="1400" dirty="0" err="1" smtClean="0"/>
              <a:t>Argentometry</a:t>
            </a:r>
            <a:r>
              <a:rPr lang="uk-UA" sz="1400" dirty="0" smtClean="0"/>
              <a:t>, s = 1/2.</a:t>
            </a:r>
          </a:p>
          <a:p>
            <a:pPr lvl="0"/>
            <a:r>
              <a:rPr lang="uk-UA" sz="1400" dirty="0" err="1" smtClean="0"/>
              <a:t>Acidimetry</a:t>
            </a:r>
            <a:r>
              <a:rPr lang="uk-UA" sz="1400" dirty="0" smtClean="0"/>
              <a:t> </a:t>
            </a:r>
            <a:r>
              <a:rPr lang="uk-UA" sz="1400" dirty="0" err="1" smtClean="0"/>
              <a:t>in</a:t>
            </a:r>
            <a:r>
              <a:rPr lang="uk-UA" sz="1400" dirty="0" smtClean="0"/>
              <a:t> non-</a:t>
            </a:r>
            <a:r>
              <a:rPr lang="uk-UA" sz="1400" dirty="0" err="1" smtClean="0"/>
              <a:t>aqueous</a:t>
            </a:r>
            <a:r>
              <a:rPr lang="uk-UA" sz="1400" dirty="0" smtClean="0"/>
              <a:t> </a:t>
            </a:r>
            <a:r>
              <a:rPr lang="uk-UA" sz="1400" dirty="0" err="1" smtClean="0"/>
              <a:t>medium</a:t>
            </a:r>
            <a:r>
              <a:rPr lang="uk-UA" sz="1400" dirty="0" smtClean="0"/>
              <a:t> (</a:t>
            </a:r>
            <a:r>
              <a:rPr lang="uk-UA" sz="1400" dirty="0" err="1" smtClean="0"/>
              <a:t>glacial</a:t>
            </a:r>
            <a:r>
              <a:rPr lang="uk-UA" sz="1400" dirty="0" smtClean="0"/>
              <a:t> </a:t>
            </a:r>
            <a:r>
              <a:rPr lang="uk-UA" sz="1400" dirty="0" err="1" smtClean="0"/>
              <a:t>acetic</a:t>
            </a:r>
            <a:r>
              <a:rPr lang="uk-UA" sz="1400" dirty="0" smtClean="0"/>
              <a:t> </a:t>
            </a:r>
            <a:r>
              <a:rPr lang="uk-UA" sz="1400" dirty="0" err="1" smtClean="0"/>
              <a:t>acid</a:t>
            </a:r>
            <a:r>
              <a:rPr lang="uk-UA" sz="1400" dirty="0" smtClean="0"/>
              <a:t>)	</a:t>
            </a:r>
            <a:r>
              <a:rPr lang="uk-UA" sz="1400" dirty="0" err="1" smtClean="0"/>
              <a:t>in</a:t>
            </a:r>
            <a:r>
              <a:rPr lang="uk-UA" sz="1400" dirty="0" smtClean="0"/>
              <a:t> </a:t>
            </a:r>
            <a:r>
              <a:rPr lang="uk-UA" sz="1400" dirty="0" err="1" smtClean="0"/>
              <a:t>the</a:t>
            </a:r>
            <a:r>
              <a:rPr lang="uk-UA" sz="1400" dirty="0" smtClean="0"/>
              <a:t> </a:t>
            </a:r>
            <a:r>
              <a:rPr lang="uk-UA" sz="1400" dirty="0" err="1" smtClean="0"/>
              <a:t>presence</a:t>
            </a:r>
            <a:r>
              <a:rPr lang="uk-UA" sz="1400" dirty="0" smtClean="0"/>
              <a:t> </a:t>
            </a:r>
            <a:r>
              <a:rPr lang="uk-UA" sz="1400" dirty="0" err="1" smtClean="0"/>
              <a:t>of</a:t>
            </a:r>
            <a:r>
              <a:rPr lang="uk-UA" sz="1400" dirty="0" smtClean="0"/>
              <a:t> </a:t>
            </a:r>
            <a:r>
              <a:rPr lang="uk-UA" sz="1400" dirty="0" err="1" smtClean="0"/>
              <a:t>mercury</a:t>
            </a:r>
            <a:r>
              <a:rPr lang="uk-UA" sz="1400" dirty="0" smtClean="0"/>
              <a:t> (II) </a:t>
            </a:r>
            <a:r>
              <a:rPr lang="uk-UA" sz="1400" dirty="0" err="1" smtClean="0"/>
              <a:t>acetateatu</a:t>
            </a:r>
            <a:r>
              <a:rPr lang="uk-UA" sz="1400" dirty="0" smtClean="0"/>
              <a:t>, </a:t>
            </a:r>
            <a:r>
              <a:rPr lang="uk-UA" sz="1400" dirty="0" err="1" smtClean="0"/>
              <a:t>direct</a:t>
            </a:r>
            <a:r>
              <a:rPr lang="uk-UA" sz="1400" dirty="0" smtClean="0"/>
              <a:t> </a:t>
            </a:r>
            <a:r>
              <a:rPr lang="uk-UA" sz="1400" dirty="0" err="1" smtClean="0"/>
              <a:t>titration</a:t>
            </a:r>
            <a:r>
              <a:rPr lang="uk-UA" sz="1400" dirty="0" smtClean="0"/>
              <a:t>, </a:t>
            </a:r>
            <a:r>
              <a:rPr lang="uk-UA" sz="1400" dirty="0" err="1" smtClean="0"/>
              <a:t>indicator</a:t>
            </a:r>
            <a:r>
              <a:rPr lang="uk-UA" sz="1400" dirty="0" smtClean="0"/>
              <a:t> - </a:t>
            </a:r>
            <a:r>
              <a:rPr lang="uk-UA" sz="1400" dirty="0" err="1" smtClean="0"/>
              <a:t>crystal</a:t>
            </a:r>
            <a:r>
              <a:rPr lang="uk-UA" sz="1400" dirty="0" smtClean="0"/>
              <a:t> </a:t>
            </a:r>
            <a:r>
              <a:rPr lang="uk-UA" sz="1400" dirty="0" err="1" smtClean="0"/>
              <a:t>violet</a:t>
            </a:r>
            <a:r>
              <a:rPr lang="uk-UA" sz="1400" dirty="0" smtClean="0"/>
              <a:t>, s = 1/2.</a:t>
            </a:r>
          </a:p>
          <a:p>
            <a:pPr lvl="0"/>
            <a:r>
              <a:rPr lang="uk-UA" sz="1400" dirty="0" smtClean="0"/>
              <a:t>Acid-</a:t>
            </a:r>
            <a:r>
              <a:rPr lang="uk-UA" sz="1400" dirty="0" err="1" smtClean="0"/>
              <a:t>base</a:t>
            </a:r>
            <a:r>
              <a:rPr lang="uk-UA" sz="1400" dirty="0" smtClean="0"/>
              <a:t> </a:t>
            </a:r>
            <a:r>
              <a:rPr lang="uk-UA" sz="1400" dirty="0" err="1" smtClean="0"/>
              <a:t>titration</a:t>
            </a:r>
            <a:r>
              <a:rPr lang="uk-UA" sz="1400" dirty="0" smtClean="0"/>
              <a:t> </a:t>
            </a:r>
            <a:r>
              <a:rPr lang="uk-UA" sz="1400" dirty="0" err="1" smtClean="0"/>
              <a:t>in</a:t>
            </a:r>
            <a:r>
              <a:rPr lang="uk-UA" sz="1400" dirty="0" smtClean="0"/>
              <a:t> a two-</a:t>
            </a:r>
            <a:r>
              <a:rPr lang="uk-UA" sz="1400" dirty="0" err="1" smtClean="0"/>
              <a:t>phase</a:t>
            </a:r>
            <a:r>
              <a:rPr lang="uk-UA" sz="1400" dirty="0" smtClean="0"/>
              <a:t> </a:t>
            </a:r>
            <a:r>
              <a:rPr lang="uk-UA" sz="1400" dirty="0" err="1" smtClean="0"/>
              <a:t>medium</a:t>
            </a:r>
            <a:r>
              <a:rPr lang="uk-UA" sz="1400" dirty="0" smtClean="0"/>
              <a:t> (</a:t>
            </a:r>
            <a:r>
              <a:rPr lang="uk-UA" sz="1400" dirty="0" smtClean="0"/>
              <a:t>alcohol-chloroform </a:t>
            </a:r>
            <a:r>
              <a:rPr lang="uk-UA" sz="1400" dirty="0" err="1" smtClean="0"/>
              <a:t>mixture</a:t>
            </a:r>
            <a:r>
              <a:rPr lang="uk-UA" sz="1400" dirty="0" smtClean="0"/>
              <a:t>), </a:t>
            </a:r>
            <a:r>
              <a:rPr lang="uk-UA" sz="1400" dirty="0" err="1" smtClean="0"/>
              <a:t>indicator</a:t>
            </a:r>
            <a:r>
              <a:rPr lang="uk-UA" sz="1400" dirty="0" smtClean="0"/>
              <a:t> - </a:t>
            </a:r>
            <a:r>
              <a:rPr lang="uk-UA" sz="1400" dirty="0" err="1" smtClean="0"/>
              <a:t>phenolphthalein</a:t>
            </a:r>
            <a:r>
              <a:rPr lang="uk-UA" sz="1400" dirty="0" smtClean="0"/>
              <a:t>, s = ½:</a:t>
            </a:r>
          </a:p>
          <a:p>
            <a:r>
              <a:rPr lang="uk-UA" sz="1400" dirty="0" smtClean="0"/>
              <a:t> </a:t>
            </a:r>
            <a:r>
              <a:rPr lang="uk-UA" sz="1400" dirty="0" smtClean="0"/>
              <a:t>C15H21N3O</a:t>
            </a:r>
            <a:r>
              <a:rPr lang="uk-UA" sz="1400" dirty="0" smtClean="0"/>
              <a:t>⋅2HCl + 2NaOH </a:t>
            </a:r>
            <a:r>
              <a:rPr lang="en-US" sz="1400" dirty="0" smtClean="0"/>
              <a:t>=</a:t>
            </a:r>
            <a:r>
              <a:rPr lang="uk-UA" sz="1400" dirty="0" smtClean="0"/>
              <a:t> </a:t>
            </a:r>
            <a:r>
              <a:rPr lang="uk-UA" sz="1400" dirty="0" smtClean="0"/>
              <a:t>C15H21N3O + 2NaCl + 2H2O, C15H21N3O + 2HCl </a:t>
            </a:r>
            <a:r>
              <a:rPr lang="en-US" sz="1400" dirty="0" smtClean="0"/>
              <a:t>=</a:t>
            </a:r>
            <a:r>
              <a:rPr lang="uk-UA" sz="1400" dirty="0" smtClean="0"/>
              <a:t> </a:t>
            </a:r>
            <a:r>
              <a:rPr lang="uk-UA" sz="1400" dirty="0" smtClean="0"/>
              <a:t>C15H21N3O⋅2HCl.</a:t>
            </a:r>
          </a:p>
          <a:p>
            <a:r>
              <a:rPr lang="uk-UA" sz="1400" dirty="0" smtClean="0"/>
              <a:t> </a:t>
            </a:r>
            <a:r>
              <a:rPr lang="uk-UA" sz="1400" dirty="0" smtClean="0"/>
              <a:t>UV </a:t>
            </a:r>
            <a:r>
              <a:rPr lang="uk-UA" sz="1400" dirty="0" err="1" smtClean="0"/>
              <a:t>spectrophotometry</a:t>
            </a:r>
            <a:r>
              <a:rPr lang="uk-UA" sz="1400" dirty="0" smtClean="0"/>
              <a:t>.</a:t>
            </a:r>
          </a:p>
          <a:p>
            <a:r>
              <a:rPr lang="uk-UA" sz="1400" b="1" dirty="0" err="1" smtClean="0"/>
              <a:t>Storage</a:t>
            </a:r>
            <a:r>
              <a:rPr lang="uk-UA" sz="1400" b="1" dirty="0" smtClean="0"/>
              <a:t>. </a:t>
            </a:r>
            <a:r>
              <a:rPr lang="uk-UA" sz="1400" dirty="0" err="1" smtClean="0"/>
              <a:t>In</a:t>
            </a:r>
            <a:r>
              <a:rPr lang="uk-UA" sz="1400" dirty="0" smtClean="0"/>
              <a:t> a well-</a:t>
            </a:r>
            <a:r>
              <a:rPr lang="uk-UA" sz="1400" dirty="0" err="1" smtClean="0"/>
              <a:t>sealed</a:t>
            </a:r>
            <a:r>
              <a:rPr lang="uk-UA" sz="1400" dirty="0" smtClean="0"/>
              <a:t> </a:t>
            </a:r>
            <a:r>
              <a:rPr lang="uk-UA" sz="1400" dirty="0" err="1" smtClean="0"/>
              <a:t>dark</a:t>
            </a:r>
            <a:r>
              <a:rPr lang="uk-UA" sz="1400" dirty="0" smtClean="0"/>
              <a:t> </a:t>
            </a:r>
            <a:r>
              <a:rPr lang="uk-UA" sz="1400" dirty="0" err="1" smtClean="0"/>
              <a:t>glass</a:t>
            </a:r>
            <a:r>
              <a:rPr lang="uk-UA" sz="1400" dirty="0" smtClean="0"/>
              <a:t> </a:t>
            </a:r>
            <a:r>
              <a:rPr lang="uk-UA" sz="1400" dirty="0" err="1" smtClean="0"/>
              <a:t>container</a:t>
            </a:r>
            <a:r>
              <a:rPr lang="uk-UA" sz="1400" dirty="0" smtClean="0"/>
              <a:t>.</a:t>
            </a:r>
            <a:r>
              <a:rPr lang="en-US" sz="1400" dirty="0" smtClean="0"/>
              <a:t> </a:t>
            </a:r>
            <a:r>
              <a:rPr lang="uk-UA" sz="1400" dirty="0" err="1" smtClean="0"/>
              <a:t>Antimalarial</a:t>
            </a:r>
            <a:r>
              <a:rPr lang="uk-UA" sz="1400" dirty="0" smtClean="0"/>
              <a:t>	</a:t>
            </a:r>
            <a:r>
              <a:rPr lang="uk-UA" sz="1400" dirty="0" err="1" smtClean="0"/>
              <a:t>means</a:t>
            </a:r>
            <a:r>
              <a:rPr lang="uk-UA" sz="1400" dirty="0" smtClean="0"/>
              <a:t>.	</a:t>
            </a:r>
            <a:r>
              <a:rPr lang="uk-UA" sz="1400" dirty="0" err="1" smtClean="0"/>
              <a:t>For</a:t>
            </a:r>
            <a:r>
              <a:rPr lang="uk-UA" sz="1400" dirty="0" smtClean="0"/>
              <a:t>	</a:t>
            </a:r>
            <a:r>
              <a:rPr lang="uk-UA" sz="1400" dirty="0" err="1" smtClean="0"/>
              <a:t>warning</a:t>
            </a:r>
            <a:r>
              <a:rPr lang="uk-UA" sz="1400" dirty="0" smtClean="0"/>
              <a:t>	</a:t>
            </a:r>
            <a:r>
              <a:rPr lang="uk-UA" sz="1400" dirty="0" err="1" smtClean="0"/>
              <a:t>remote</a:t>
            </a:r>
            <a:r>
              <a:rPr lang="uk-UA" sz="1400" dirty="0" smtClean="0"/>
              <a:t>	</a:t>
            </a:r>
            <a:r>
              <a:rPr lang="uk-UA" sz="1400" dirty="0" err="1" smtClean="0"/>
              <a:t>relapses</a:t>
            </a:r>
            <a:r>
              <a:rPr lang="uk-UA" sz="1400" dirty="0" smtClean="0"/>
              <a:t>	three-</a:t>
            </a:r>
            <a:r>
              <a:rPr lang="uk-UA" sz="1400" dirty="0" err="1" smtClean="0"/>
              <a:t>day</a:t>
            </a:r>
            <a:r>
              <a:rPr lang="uk-UA" sz="1400" dirty="0" smtClean="0"/>
              <a:t>	</a:t>
            </a:r>
            <a:r>
              <a:rPr lang="uk-UA" sz="1400" dirty="0" err="1" smtClean="0"/>
              <a:t>and</a:t>
            </a:r>
            <a:r>
              <a:rPr lang="uk-UA" sz="1400" dirty="0" smtClean="0"/>
              <a:t> four-</a:t>
            </a:r>
            <a:r>
              <a:rPr lang="uk-UA" sz="1400" dirty="0" err="1" smtClean="0"/>
              <a:t>day</a:t>
            </a:r>
            <a:r>
              <a:rPr lang="uk-UA" sz="1400" dirty="0" smtClean="0"/>
              <a:t> </a:t>
            </a:r>
            <a:r>
              <a:rPr lang="uk-UA" sz="1400" dirty="0" err="1" smtClean="0"/>
              <a:t>malaria</a:t>
            </a:r>
            <a:r>
              <a:rPr lang="uk-UA" sz="1400" dirty="0" smtClean="0"/>
              <a:t>.</a:t>
            </a:r>
          </a:p>
          <a:p>
            <a:r>
              <a:rPr lang="uk-UA" sz="1400" dirty="0" smtClean="0"/>
              <a:t> </a:t>
            </a:r>
          </a:p>
          <a:p>
            <a:endParaRPr lang="uk-UA" sz="1400" dirty="0"/>
          </a:p>
        </p:txBody>
      </p:sp>
      <p:pic>
        <p:nvPicPr>
          <p:cNvPr id="4" name="image297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72775" y="169817"/>
            <a:ext cx="2638425" cy="1066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369</TotalTime>
  <Words>706</Words>
  <Application>Microsoft Office PowerPoint</Application>
  <PresentationFormat>Произвольный</PresentationFormat>
  <Paragraphs>352</Paragraphs>
  <Slides>35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36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«Вчення про хімічні елементи та їх сполуки. Поняття про біогенні елементи. Макро- і мікроелементи навколишнього середовища та в організмі людини. Біологічна роль елементів. Загальна характеристика елемента або групи елементів: положення в Періодичній системі елементів; електронна будова атома, енергія іонізації, відносна електронегативність, характерні ступені окислення та валентний стан. Хімічні властивості s-, p-, d-, f- елементів, форми та властивості їх сполук. Металічні та неметалічні окислювально-відновні властивості. Фізико-хімічні властивості простих речовин. Загальна характеристика s- та р-елементів.  Хімічні властивості простих речовин та сполук елементів I A, II А груп.»</dc:title>
  <dc:creator>User</dc:creator>
  <cp:lastModifiedBy>e271279ltv</cp:lastModifiedBy>
  <cp:revision>42</cp:revision>
  <dcterms:created xsi:type="dcterms:W3CDTF">2021-02-01T10:52:01Z</dcterms:created>
  <dcterms:modified xsi:type="dcterms:W3CDTF">2021-03-18T10:31:12Z</dcterms:modified>
</cp:coreProperties>
</file>