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</p:sldIdLst>
  <p:sldSz cx="12192000" cy="6858000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53" autoAdjust="0"/>
    <p:restoredTop sz="94660"/>
  </p:normalViewPr>
  <p:slideViewPr>
    <p:cSldViewPr snapToGrid="0">
      <p:cViewPr varScale="1">
        <p:scale>
          <a:sx n="73" d="100"/>
          <a:sy n="73" d="100"/>
        </p:scale>
        <p:origin x="-630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8088E-6A4E-42E0-B660-9F547235CDD1}" type="datetimeFigureOut">
              <a:rPr lang="ru-RU"/>
              <a:pPr>
                <a:defRPr/>
              </a:pPr>
              <a:t>08.04.2021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30897C-8CA4-4640-B5C1-24457312BEA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8C59DE-83F6-4A4B-AEAA-21E1804ED375}" type="datetimeFigureOut">
              <a:rPr lang="ru-RU"/>
              <a:pPr>
                <a:defRPr/>
              </a:pPr>
              <a:t>08.04.2021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FE602F-159D-44B0-B17A-4B90F8BBDBF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D06475-D504-415C-A6BC-69A0C2C74932}" type="datetimeFigureOut">
              <a:rPr lang="ru-RU"/>
              <a:pPr>
                <a:defRPr/>
              </a:pPr>
              <a:t>08.04.2021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635E1C-8C21-4A46-8F68-5F619DD955C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94EC72-44E6-4E5D-B1CB-985CDC45358D}" type="datetimeFigureOut">
              <a:rPr lang="ru-RU"/>
              <a:pPr>
                <a:defRPr/>
              </a:pPr>
              <a:t>08.04.2021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CB0FE3-7060-45CA-875D-D8DC6E9F004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DF3961-7E33-47E4-A1B2-798693B46A0B}" type="datetimeFigureOut">
              <a:rPr lang="ru-RU"/>
              <a:pPr>
                <a:defRPr/>
              </a:pPr>
              <a:t>08.04.2021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52662F-7FBE-47BB-83CA-B8988C7975F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EF05B2-983C-4BA6-AE28-2F91D1D6F78E}" type="datetimeFigureOut">
              <a:rPr lang="ru-RU"/>
              <a:pPr>
                <a:defRPr/>
              </a:pPr>
              <a:t>08.04.2021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A005B8-45DD-497D-AB1B-51DDB8E2968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47A712-5BCF-412B-B915-88388C9D309F}" type="datetimeFigureOut">
              <a:rPr lang="ru-RU"/>
              <a:pPr>
                <a:defRPr/>
              </a:pPr>
              <a:t>08.04.2021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467EDE-13B3-41BB-93A0-41994ECD2A0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CA4D68-C108-4D47-90C9-6FDFCC2D68D9}" type="datetimeFigureOut">
              <a:rPr lang="ru-RU"/>
              <a:pPr>
                <a:defRPr/>
              </a:pPr>
              <a:t>08.04.2021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1BFA75-1C50-4649-8EE1-EBF81C89DC4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C60FD0-F699-451F-878D-36570797C439}" type="datetimeFigureOut">
              <a:rPr lang="ru-RU"/>
              <a:pPr>
                <a:defRPr/>
              </a:pPr>
              <a:t>08.04.2021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8777EB-B76B-4740-AE80-07DC3BDEC41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905A2E-9816-469A-A878-C334ADE9BEA2}" type="datetimeFigureOut">
              <a:rPr lang="ru-RU"/>
              <a:pPr>
                <a:defRPr/>
              </a:pPr>
              <a:t>08.04.2021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5D0FDC-BC54-4BE4-B374-254F2DDA5FB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335DE5-05CB-48DA-A59B-71A4A3AA5C31}" type="datetimeFigureOut">
              <a:rPr lang="ru-RU"/>
              <a:pPr>
                <a:defRPr/>
              </a:pPr>
              <a:t>08.04.2021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380EB5-50DE-4B1B-96A8-E6D7C738641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D082E71-B6D4-4716-9E4A-FD8BD04A8DD1}" type="datetimeFigureOut">
              <a:rPr lang="ru-RU"/>
              <a:pPr>
                <a:defRPr/>
              </a:pPr>
              <a:t>08.04.2021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C991EE0B-F82B-40C5-8975-AE4DC53B65F2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55320" y="545465"/>
            <a:ext cx="10515600" cy="4351338"/>
          </a:xfrm>
        </p:spPr>
        <p:txBody>
          <a:bodyPr/>
          <a:lstStyle/>
          <a:p>
            <a:pPr algn="ctr">
              <a:buNone/>
            </a:pPr>
            <a:r>
              <a:rPr lang="uk-UA" sz="4000" dirty="0" smtClean="0"/>
              <a:t>"</a:t>
            </a:r>
            <a:r>
              <a:rPr lang="uk-UA" sz="4000" dirty="0" err="1" smtClean="0"/>
              <a:t>Antifungal</a:t>
            </a:r>
            <a:r>
              <a:rPr lang="uk-UA" sz="4000" dirty="0" smtClean="0"/>
              <a:t> </a:t>
            </a:r>
            <a:r>
              <a:rPr lang="uk-UA" sz="4000" dirty="0" err="1" smtClean="0"/>
              <a:t>drugs</a:t>
            </a:r>
            <a:r>
              <a:rPr lang="uk-UA" sz="4000" dirty="0" smtClean="0"/>
              <a:t>. </a:t>
            </a:r>
            <a:r>
              <a:rPr lang="uk-UA" sz="4000" dirty="0" err="1" smtClean="0"/>
              <a:t>Drugs</a:t>
            </a:r>
            <a:r>
              <a:rPr lang="uk-UA" sz="4000" dirty="0" smtClean="0"/>
              <a:t> </a:t>
            </a:r>
            <a:r>
              <a:rPr lang="uk-UA" sz="4000" dirty="0" err="1" smtClean="0"/>
              <a:t>for</a:t>
            </a:r>
            <a:r>
              <a:rPr lang="uk-UA" sz="4000" dirty="0" smtClean="0"/>
              <a:t> </a:t>
            </a:r>
            <a:r>
              <a:rPr lang="uk-UA" sz="4000" dirty="0" err="1" smtClean="0"/>
              <a:t>the</a:t>
            </a:r>
            <a:r>
              <a:rPr lang="uk-UA" sz="4000" dirty="0" smtClean="0"/>
              <a:t> </a:t>
            </a:r>
            <a:r>
              <a:rPr lang="uk-UA" sz="4000" dirty="0" err="1" smtClean="0"/>
              <a:t>treatment</a:t>
            </a:r>
            <a:r>
              <a:rPr lang="uk-UA" sz="4000" dirty="0" smtClean="0"/>
              <a:t> </a:t>
            </a:r>
            <a:r>
              <a:rPr lang="uk-UA" sz="4000" dirty="0" err="1" smtClean="0"/>
              <a:t>of</a:t>
            </a:r>
            <a:r>
              <a:rPr lang="uk-UA" sz="4000" dirty="0" smtClean="0"/>
              <a:t> </a:t>
            </a:r>
            <a:r>
              <a:rPr lang="uk-UA" sz="4000" dirty="0" err="1" smtClean="0"/>
              <a:t>protozoal</a:t>
            </a:r>
            <a:r>
              <a:rPr lang="uk-UA" sz="4000" dirty="0" smtClean="0"/>
              <a:t> </a:t>
            </a:r>
            <a:r>
              <a:rPr lang="uk-UA" sz="4000" dirty="0" err="1" smtClean="0"/>
              <a:t>infections</a:t>
            </a:r>
            <a:r>
              <a:rPr lang="uk-UA" sz="4000" dirty="0" smtClean="0"/>
              <a:t>. </a:t>
            </a:r>
            <a:r>
              <a:rPr lang="uk-UA" sz="4000" dirty="0" err="1" smtClean="0"/>
              <a:t>Anthelmintics</a:t>
            </a:r>
            <a:r>
              <a:rPr lang="uk-UA" sz="4000" dirty="0" smtClean="0"/>
              <a:t>. </a:t>
            </a:r>
            <a:r>
              <a:rPr lang="uk-UA" sz="4000" dirty="0" err="1" smtClean="0"/>
              <a:t>Characteristics</a:t>
            </a:r>
            <a:r>
              <a:rPr lang="uk-UA" sz="4000" dirty="0" smtClean="0"/>
              <a:t>, </a:t>
            </a:r>
            <a:r>
              <a:rPr lang="uk-UA" sz="4000" dirty="0" err="1" smtClean="0"/>
              <a:t>classification</a:t>
            </a:r>
            <a:r>
              <a:rPr lang="uk-UA" sz="4000" dirty="0" smtClean="0"/>
              <a:t>, </a:t>
            </a:r>
            <a:r>
              <a:rPr lang="uk-UA" sz="4000" dirty="0" err="1" smtClean="0"/>
              <a:t>connection</a:t>
            </a:r>
            <a:r>
              <a:rPr lang="uk-UA" sz="4000" dirty="0" smtClean="0"/>
              <a:t> </a:t>
            </a:r>
            <a:r>
              <a:rPr lang="uk-UA" sz="4000" dirty="0" err="1" smtClean="0"/>
              <a:t>between</a:t>
            </a:r>
            <a:r>
              <a:rPr lang="uk-UA" sz="4000" dirty="0" smtClean="0"/>
              <a:t> </a:t>
            </a:r>
            <a:r>
              <a:rPr lang="uk-UA" sz="4000" dirty="0" err="1" smtClean="0"/>
              <a:t>structure</a:t>
            </a:r>
            <a:r>
              <a:rPr lang="uk-UA" sz="4000" dirty="0" smtClean="0"/>
              <a:t> </a:t>
            </a:r>
            <a:r>
              <a:rPr lang="uk-UA" sz="4000" dirty="0" err="1" smtClean="0"/>
              <a:t>and</a:t>
            </a:r>
            <a:r>
              <a:rPr lang="uk-UA" sz="4000" dirty="0" smtClean="0"/>
              <a:t> </a:t>
            </a:r>
            <a:r>
              <a:rPr lang="uk-UA" sz="4000" dirty="0" err="1" smtClean="0"/>
              <a:t>action</a:t>
            </a:r>
            <a:r>
              <a:rPr lang="uk-UA" sz="4000" dirty="0" smtClean="0"/>
              <a:t>, </a:t>
            </a:r>
            <a:r>
              <a:rPr lang="uk-UA" sz="4000" dirty="0" err="1" smtClean="0"/>
              <a:t>mechanism</a:t>
            </a:r>
            <a:r>
              <a:rPr lang="uk-UA" sz="4000" dirty="0" smtClean="0"/>
              <a:t> </a:t>
            </a:r>
            <a:r>
              <a:rPr lang="uk-UA" sz="4000" dirty="0" err="1" smtClean="0"/>
              <a:t>of</a:t>
            </a:r>
            <a:r>
              <a:rPr lang="uk-UA" sz="4000" dirty="0" smtClean="0"/>
              <a:t> </a:t>
            </a:r>
            <a:r>
              <a:rPr lang="uk-UA" sz="4000" dirty="0" err="1" smtClean="0"/>
              <a:t>action</a:t>
            </a:r>
            <a:r>
              <a:rPr lang="uk-UA" sz="4000" dirty="0" smtClean="0"/>
              <a:t>, </a:t>
            </a:r>
            <a:r>
              <a:rPr lang="uk-UA" sz="4000" dirty="0" err="1" smtClean="0"/>
              <a:t>methods</a:t>
            </a:r>
            <a:r>
              <a:rPr lang="uk-UA" sz="4000" dirty="0" smtClean="0"/>
              <a:t> </a:t>
            </a:r>
            <a:r>
              <a:rPr lang="uk-UA" sz="4000" dirty="0" err="1" smtClean="0"/>
              <a:t>of</a:t>
            </a:r>
            <a:r>
              <a:rPr lang="uk-UA" sz="4000" dirty="0" smtClean="0"/>
              <a:t> </a:t>
            </a:r>
            <a:r>
              <a:rPr lang="uk-UA" sz="4000" dirty="0" err="1" smtClean="0"/>
              <a:t>production</a:t>
            </a:r>
            <a:r>
              <a:rPr lang="uk-UA" sz="4000" dirty="0" smtClean="0"/>
              <a:t>, </a:t>
            </a:r>
            <a:r>
              <a:rPr lang="uk-UA" sz="4000" dirty="0" err="1" smtClean="0"/>
              <a:t>methods</a:t>
            </a:r>
            <a:r>
              <a:rPr lang="uk-UA" sz="4000" dirty="0" smtClean="0"/>
              <a:t> </a:t>
            </a:r>
            <a:r>
              <a:rPr lang="uk-UA" sz="4000" dirty="0" err="1" smtClean="0"/>
              <a:t>of</a:t>
            </a:r>
            <a:r>
              <a:rPr lang="uk-UA" sz="4000" dirty="0" smtClean="0"/>
              <a:t> </a:t>
            </a:r>
            <a:r>
              <a:rPr lang="uk-UA" sz="4000" dirty="0" err="1" smtClean="0"/>
              <a:t>analysis</a:t>
            </a:r>
            <a:r>
              <a:rPr lang="uk-UA" sz="4000" dirty="0" smtClean="0"/>
              <a:t>, </a:t>
            </a:r>
            <a:r>
              <a:rPr lang="uk-UA" sz="4000" dirty="0" err="1" smtClean="0"/>
              <a:t>application</a:t>
            </a:r>
            <a:r>
              <a:rPr lang="uk-UA" sz="4000" dirty="0" smtClean="0"/>
              <a:t> </a:t>
            </a:r>
            <a:r>
              <a:rPr lang="uk-UA" sz="4000" dirty="0" err="1" smtClean="0"/>
              <a:t>in</a:t>
            </a:r>
            <a:r>
              <a:rPr lang="uk-UA" sz="4000" dirty="0" smtClean="0"/>
              <a:t> </a:t>
            </a:r>
            <a:r>
              <a:rPr lang="uk-UA" sz="4000" dirty="0" err="1" smtClean="0"/>
              <a:t>medicine</a:t>
            </a:r>
            <a:r>
              <a:rPr lang="uk-UA" sz="4000" dirty="0" smtClean="0"/>
              <a:t> </a:t>
            </a:r>
            <a:r>
              <a:rPr lang="uk-UA" sz="4000" dirty="0" smtClean="0"/>
              <a:t>"</a:t>
            </a:r>
          </a:p>
          <a:p>
            <a:endParaRPr lang="uk-UA" sz="4000" dirty="0" smtClean="0"/>
          </a:p>
          <a:p>
            <a:pPr algn="ctr">
              <a:buNone/>
            </a:pPr>
            <a:endParaRPr lang="en-US" sz="4000" dirty="0" smtClean="0"/>
          </a:p>
          <a:p>
            <a:pPr algn="ctr">
              <a:buNone/>
            </a:pPr>
            <a:r>
              <a:rPr lang="en-US" sz="4000" dirty="0" smtClean="0"/>
              <a:t>LECTURE </a:t>
            </a:r>
            <a:r>
              <a:rPr lang="uk-UA" sz="4000" dirty="0" smtClean="0"/>
              <a:t>9</a:t>
            </a:r>
            <a:endParaRPr lang="uk-UA" sz="4000" dirty="0" smtClean="0"/>
          </a:p>
          <a:p>
            <a:endParaRPr lang="uk-UA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2069" y="287383"/>
            <a:ext cx="11482251" cy="5889580"/>
          </a:xfrm>
        </p:spPr>
        <p:txBody>
          <a:bodyPr/>
          <a:lstStyle/>
          <a:p>
            <a:r>
              <a:rPr lang="uk-UA" sz="2000" b="1" dirty="0" smtClean="0"/>
              <a:t>ANTIFUNGAL </a:t>
            </a:r>
            <a:r>
              <a:rPr lang="uk-UA" sz="2000" b="1" dirty="0" smtClean="0"/>
              <a:t>MEDICINES</a:t>
            </a:r>
            <a:endParaRPr lang="uk-UA" sz="2000" dirty="0" smtClean="0"/>
          </a:p>
          <a:p>
            <a:r>
              <a:rPr lang="uk-UA" sz="2000" b="1" dirty="0" err="1" smtClean="0"/>
              <a:t>Antifungal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drugs</a:t>
            </a:r>
            <a:r>
              <a:rPr lang="uk-UA" sz="2000" b="1" dirty="0" smtClean="0"/>
              <a:t> </a:t>
            </a:r>
            <a:r>
              <a:rPr lang="uk-UA" sz="2000" dirty="0" smtClean="0"/>
              <a:t>(</a:t>
            </a:r>
            <a:r>
              <a:rPr lang="uk-UA" sz="2000" dirty="0" err="1" smtClean="0"/>
              <a:t>Latin</a:t>
            </a:r>
            <a:r>
              <a:rPr lang="uk-UA" sz="2000" dirty="0" smtClean="0"/>
              <a:t> </a:t>
            </a:r>
            <a:r>
              <a:rPr lang="uk-UA" sz="2000" dirty="0" err="1" smtClean="0"/>
              <a:t>fungicida</a:t>
            </a:r>
            <a:r>
              <a:rPr lang="uk-UA" sz="2000" dirty="0" smtClean="0"/>
              <a:t> &lt;</a:t>
            </a:r>
            <a:r>
              <a:rPr lang="uk-UA" sz="2000" dirty="0" err="1" smtClean="0"/>
              <a:t>fungus</a:t>
            </a:r>
            <a:r>
              <a:rPr lang="uk-UA" sz="2000" dirty="0" smtClean="0"/>
              <a:t> + </a:t>
            </a:r>
            <a:r>
              <a:rPr lang="uk-UA" sz="2000" dirty="0" err="1" smtClean="0"/>
              <a:t>cido</a:t>
            </a:r>
            <a:r>
              <a:rPr lang="uk-UA" sz="2000" dirty="0" smtClean="0"/>
              <a:t> </a:t>
            </a:r>
            <a:r>
              <a:rPr lang="uk-UA" sz="2000" dirty="0" err="1" smtClean="0"/>
              <a:t>kill</a:t>
            </a:r>
            <a:r>
              <a:rPr lang="uk-UA" sz="2000" dirty="0" smtClean="0"/>
              <a:t>) - </a:t>
            </a:r>
            <a:r>
              <a:rPr lang="uk-UA" sz="2000" dirty="0" err="1" smtClean="0"/>
              <a:t>these</a:t>
            </a:r>
            <a:r>
              <a:rPr lang="uk-UA" sz="2000" dirty="0" smtClean="0"/>
              <a:t> </a:t>
            </a:r>
            <a:r>
              <a:rPr lang="uk-UA" sz="2000" dirty="0" err="1" smtClean="0"/>
              <a:t>are</a:t>
            </a:r>
            <a:r>
              <a:rPr lang="uk-UA" sz="2000" dirty="0" smtClean="0"/>
              <a:t> </a:t>
            </a:r>
            <a:r>
              <a:rPr lang="uk-UA" sz="2000" dirty="0" err="1" smtClean="0"/>
              <a:t>drugs</a:t>
            </a:r>
            <a:r>
              <a:rPr lang="uk-UA" sz="2000" dirty="0" smtClean="0"/>
              <a:t> </a:t>
            </a:r>
            <a:r>
              <a:rPr lang="uk-UA" sz="2000" dirty="0" err="1" smtClean="0"/>
              <a:t>used</a:t>
            </a:r>
            <a:r>
              <a:rPr lang="uk-UA" sz="2000" dirty="0" smtClean="0"/>
              <a:t> </a:t>
            </a:r>
            <a:r>
              <a:rPr lang="uk-UA" sz="2000" dirty="0" err="1" smtClean="0"/>
              <a:t>to</a:t>
            </a:r>
            <a:r>
              <a:rPr lang="uk-UA" sz="2000" dirty="0" smtClean="0"/>
              <a:t> </a:t>
            </a:r>
            <a:r>
              <a:rPr lang="uk-UA" sz="2000" dirty="0" err="1" smtClean="0"/>
              <a:t>treat</a:t>
            </a:r>
            <a:r>
              <a:rPr lang="uk-UA" sz="2000" dirty="0" smtClean="0"/>
              <a:t> </a:t>
            </a:r>
            <a:r>
              <a:rPr lang="uk-UA" sz="2000" dirty="0" err="1" smtClean="0"/>
              <a:t>fungal</a:t>
            </a:r>
            <a:r>
              <a:rPr lang="uk-UA" sz="2000" dirty="0" smtClean="0"/>
              <a:t> </a:t>
            </a:r>
            <a:r>
              <a:rPr lang="uk-UA" sz="2000" dirty="0" err="1" smtClean="0"/>
              <a:t>diseases</a:t>
            </a:r>
            <a:r>
              <a:rPr lang="uk-UA" sz="2000" dirty="0" smtClean="0"/>
              <a:t>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have</a:t>
            </a:r>
            <a:r>
              <a:rPr lang="uk-UA" sz="2000" dirty="0" smtClean="0"/>
              <a:t> </a:t>
            </a:r>
            <a:r>
              <a:rPr lang="uk-UA" sz="2000" dirty="0" err="1" smtClean="0"/>
              <a:t>fungicidal</a:t>
            </a:r>
            <a:r>
              <a:rPr lang="uk-UA" sz="2000" dirty="0" smtClean="0"/>
              <a:t>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fungistatic</a:t>
            </a:r>
            <a:r>
              <a:rPr lang="uk-UA" sz="2000" dirty="0" smtClean="0"/>
              <a:t> </a:t>
            </a:r>
            <a:r>
              <a:rPr lang="uk-UA" sz="2000" dirty="0" err="1" smtClean="0"/>
              <a:t>action</a:t>
            </a:r>
            <a:r>
              <a:rPr lang="uk-UA" sz="2000" dirty="0" smtClean="0"/>
              <a:t/>
            </a:r>
            <a:br>
              <a:rPr lang="uk-UA" sz="2000" dirty="0" smtClean="0"/>
            </a:br>
            <a:r>
              <a:rPr lang="uk-UA" sz="2000" b="1" dirty="0" err="1" smtClean="0"/>
              <a:t>Classification</a:t>
            </a:r>
            <a:endParaRPr lang="uk-UA" sz="2000" dirty="0" smtClean="0"/>
          </a:p>
          <a:p>
            <a:r>
              <a:rPr lang="uk-UA" sz="2000" dirty="0" err="1" smtClean="0"/>
              <a:t>By</a:t>
            </a:r>
            <a:r>
              <a:rPr lang="uk-UA" sz="2000" dirty="0" smtClean="0"/>
              <a:t> </a:t>
            </a:r>
            <a:r>
              <a:rPr lang="uk-UA" sz="2000" dirty="0" err="1" smtClean="0"/>
              <a:t>origin</a:t>
            </a:r>
            <a:r>
              <a:rPr lang="uk-UA" sz="2000" dirty="0" smtClean="0"/>
              <a:t>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chemical</a:t>
            </a:r>
            <a:r>
              <a:rPr lang="uk-UA" sz="2000" dirty="0" smtClean="0"/>
              <a:t> </a:t>
            </a:r>
            <a:r>
              <a:rPr lang="uk-UA" sz="2000" dirty="0" err="1" smtClean="0"/>
              <a:t>structure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drugs</a:t>
            </a:r>
            <a:r>
              <a:rPr lang="uk-UA" sz="2000" dirty="0" smtClean="0"/>
              <a:t> </a:t>
            </a:r>
            <a:r>
              <a:rPr lang="uk-UA" sz="2000" dirty="0" err="1" smtClean="0"/>
              <a:t>are</a:t>
            </a:r>
            <a:r>
              <a:rPr lang="uk-UA" sz="2000" dirty="0" smtClean="0"/>
              <a:t> </a:t>
            </a:r>
            <a:r>
              <a:rPr lang="uk-UA" sz="2000" dirty="0" err="1" smtClean="0"/>
              <a:t>divided</a:t>
            </a:r>
            <a:r>
              <a:rPr lang="uk-UA" sz="2000" dirty="0" smtClean="0"/>
              <a:t> </a:t>
            </a:r>
            <a:r>
              <a:rPr lang="uk-UA" sz="2000" dirty="0" err="1" smtClean="0"/>
              <a:t>into</a:t>
            </a:r>
            <a:r>
              <a:rPr lang="uk-UA" sz="2000" dirty="0" smtClean="0"/>
              <a:t>:</a:t>
            </a:r>
          </a:p>
          <a:p>
            <a:pPr lvl="0"/>
            <a:r>
              <a:rPr lang="uk-UA" sz="2000" dirty="0" err="1" smtClean="0"/>
              <a:t>Antibiotics</a:t>
            </a:r>
            <a:r>
              <a:rPr lang="uk-UA" sz="2000" dirty="0" smtClean="0"/>
              <a:t>.</a:t>
            </a:r>
          </a:p>
          <a:p>
            <a:pPr lvl="1"/>
            <a:r>
              <a:rPr lang="uk-UA" sz="2000" dirty="0" err="1" smtClean="0"/>
              <a:t>Polyene</a:t>
            </a:r>
            <a:r>
              <a:rPr lang="uk-UA" sz="2000" dirty="0" smtClean="0"/>
              <a:t> </a:t>
            </a:r>
            <a:r>
              <a:rPr lang="uk-UA" sz="2000" dirty="0" err="1" smtClean="0"/>
              <a:t>series</a:t>
            </a:r>
            <a:r>
              <a:rPr lang="uk-UA" sz="2000" dirty="0" smtClean="0"/>
              <a:t>: </a:t>
            </a:r>
            <a:r>
              <a:rPr lang="uk-UA" sz="2000" dirty="0" err="1" smtClean="0"/>
              <a:t>amphotericin</a:t>
            </a:r>
            <a:r>
              <a:rPr lang="uk-UA" sz="2000" dirty="0" smtClean="0"/>
              <a:t>, </a:t>
            </a:r>
            <a:r>
              <a:rPr lang="uk-UA" sz="2000" dirty="0" err="1" smtClean="0"/>
              <a:t>nystatin</a:t>
            </a:r>
            <a:r>
              <a:rPr lang="uk-UA" sz="2000" dirty="0" smtClean="0"/>
              <a:t>, </a:t>
            </a:r>
            <a:r>
              <a:rPr lang="uk-UA" sz="2000" dirty="0" err="1" smtClean="0"/>
              <a:t>pimafucin</a:t>
            </a:r>
            <a:r>
              <a:rPr lang="uk-UA" sz="2000" dirty="0" smtClean="0"/>
              <a:t>.</a:t>
            </a:r>
          </a:p>
          <a:p>
            <a:pPr lvl="1"/>
            <a:r>
              <a:rPr lang="uk-UA" sz="2000" dirty="0" err="1" smtClean="0"/>
              <a:t>Benzofurancyclohexane</a:t>
            </a:r>
            <a:r>
              <a:rPr lang="uk-UA" sz="2000" dirty="0" smtClean="0"/>
              <a:t> </a:t>
            </a:r>
            <a:r>
              <a:rPr lang="uk-UA" sz="2000" dirty="0" err="1" smtClean="0"/>
              <a:t>derivatives</a:t>
            </a:r>
            <a:r>
              <a:rPr lang="uk-UA" sz="2000" dirty="0" smtClean="0"/>
              <a:t>: </a:t>
            </a:r>
            <a:r>
              <a:rPr lang="uk-UA" sz="2000" dirty="0" err="1" smtClean="0"/>
              <a:t>griseofulvin</a:t>
            </a:r>
            <a:r>
              <a:rPr lang="uk-UA" sz="2000" dirty="0" smtClean="0"/>
              <a:t>.</a:t>
            </a:r>
          </a:p>
          <a:p>
            <a:pPr lvl="0"/>
            <a:r>
              <a:rPr lang="uk-UA" sz="2000" dirty="0" err="1" smtClean="0"/>
              <a:t>Synthetic</a:t>
            </a:r>
            <a:r>
              <a:rPr lang="uk-UA" sz="2000" dirty="0" smtClean="0"/>
              <a:t> </a:t>
            </a:r>
            <a:r>
              <a:rPr lang="uk-UA" sz="2000" dirty="0" err="1" smtClean="0"/>
              <a:t>drugs</a:t>
            </a:r>
            <a:r>
              <a:rPr lang="uk-UA" sz="2000" dirty="0" smtClean="0"/>
              <a:t>.</a:t>
            </a:r>
          </a:p>
          <a:p>
            <a:pPr lvl="1"/>
            <a:r>
              <a:rPr lang="uk-UA" sz="2000" dirty="0" err="1" smtClean="0"/>
              <a:t>Azoles</a:t>
            </a:r>
            <a:r>
              <a:rPr lang="uk-UA" sz="2000" dirty="0" smtClean="0"/>
              <a:t>.</a:t>
            </a:r>
          </a:p>
          <a:p>
            <a:pPr lvl="2"/>
            <a:r>
              <a:rPr lang="uk-UA" dirty="0" err="1" smtClean="0"/>
              <a:t>Imidazoles</a:t>
            </a:r>
            <a:r>
              <a:rPr lang="uk-UA" dirty="0" smtClean="0"/>
              <a:t>: </a:t>
            </a:r>
            <a:r>
              <a:rPr lang="uk-UA" dirty="0" err="1" smtClean="0"/>
              <a:t>ketoconazole</a:t>
            </a:r>
            <a:r>
              <a:rPr lang="uk-UA" dirty="0" smtClean="0"/>
              <a:t> (</a:t>
            </a:r>
            <a:r>
              <a:rPr lang="uk-UA" dirty="0" err="1" smtClean="0"/>
              <a:t>nizoral</a:t>
            </a:r>
            <a:r>
              <a:rPr lang="uk-UA" dirty="0" smtClean="0"/>
              <a:t>, </a:t>
            </a:r>
            <a:r>
              <a:rPr lang="uk-UA" dirty="0" err="1" smtClean="0"/>
              <a:t>dermatol</a:t>
            </a:r>
            <a:r>
              <a:rPr lang="uk-UA" dirty="0" smtClean="0"/>
              <a:t>), </a:t>
            </a:r>
            <a:r>
              <a:rPr lang="uk-UA" dirty="0" err="1" smtClean="0"/>
              <a:t>clotrimazole</a:t>
            </a:r>
            <a:r>
              <a:rPr lang="uk-UA" dirty="0" smtClean="0"/>
              <a:t> (</a:t>
            </a:r>
            <a:r>
              <a:rPr lang="uk-UA" dirty="0" err="1" smtClean="0"/>
              <a:t>canesten</a:t>
            </a:r>
            <a:r>
              <a:rPr lang="uk-UA" dirty="0" smtClean="0"/>
              <a:t>, </a:t>
            </a:r>
            <a:r>
              <a:rPr lang="uk-UA" dirty="0" err="1" smtClean="0"/>
              <a:t>candida</a:t>
            </a:r>
            <a:r>
              <a:rPr lang="uk-UA" dirty="0" smtClean="0"/>
              <a:t>) </a:t>
            </a:r>
            <a:r>
              <a:rPr lang="uk-UA" dirty="0" err="1" smtClean="0"/>
              <a:t>and</a:t>
            </a:r>
            <a:r>
              <a:rPr lang="uk-UA" dirty="0" smtClean="0"/>
              <a:t> </a:t>
            </a:r>
            <a:r>
              <a:rPr lang="uk-UA" dirty="0" err="1" smtClean="0"/>
              <a:t>others</a:t>
            </a:r>
            <a:r>
              <a:rPr lang="uk-UA" dirty="0" smtClean="0"/>
              <a:t>.</a:t>
            </a:r>
          </a:p>
          <a:p>
            <a:pPr lvl="2"/>
            <a:r>
              <a:rPr lang="uk-UA" dirty="0" err="1" smtClean="0"/>
              <a:t>Riazoles</a:t>
            </a:r>
            <a:r>
              <a:rPr lang="uk-UA" dirty="0" smtClean="0"/>
              <a:t>: </a:t>
            </a:r>
            <a:r>
              <a:rPr lang="uk-UA" dirty="0" err="1" smtClean="0"/>
              <a:t>fluconazole</a:t>
            </a:r>
            <a:r>
              <a:rPr lang="uk-UA" dirty="0" smtClean="0"/>
              <a:t> (</a:t>
            </a:r>
            <a:r>
              <a:rPr lang="uk-UA" dirty="0" err="1" smtClean="0"/>
              <a:t>diflucan</a:t>
            </a:r>
            <a:r>
              <a:rPr lang="uk-UA" dirty="0" smtClean="0"/>
              <a:t>), </a:t>
            </a:r>
            <a:r>
              <a:rPr lang="uk-UA" dirty="0" err="1" smtClean="0"/>
              <a:t>itraconazole</a:t>
            </a:r>
            <a:r>
              <a:rPr lang="uk-UA" dirty="0" smtClean="0"/>
              <a:t> (</a:t>
            </a:r>
            <a:r>
              <a:rPr lang="uk-UA" dirty="0" err="1" smtClean="0"/>
              <a:t>orungal</a:t>
            </a:r>
            <a:r>
              <a:rPr lang="uk-UA" dirty="0" smtClean="0"/>
              <a:t>).</a:t>
            </a:r>
          </a:p>
          <a:p>
            <a:pPr lvl="1"/>
            <a:r>
              <a:rPr lang="uk-UA" sz="2000" dirty="0" err="1" smtClean="0"/>
              <a:t>Allylamines</a:t>
            </a:r>
            <a:r>
              <a:rPr lang="uk-UA" sz="2000" dirty="0" smtClean="0"/>
              <a:t>: </a:t>
            </a:r>
            <a:r>
              <a:rPr lang="uk-UA" sz="2000" dirty="0" err="1" smtClean="0"/>
              <a:t>terbinafine</a:t>
            </a:r>
            <a:r>
              <a:rPr lang="uk-UA" sz="2000" dirty="0" smtClean="0"/>
              <a:t> (</a:t>
            </a:r>
            <a:r>
              <a:rPr lang="uk-UA" sz="2000" dirty="0" err="1" smtClean="0"/>
              <a:t>lamisil</a:t>
            </a:r>
            <a:r>
              <a:rPr lang="uk-UA" sz="2000" dirty="0" smtClean="0"/>
              <a:t>).</a:t>
            </a:r>
          </a:p>
          <a:p>
            <a:pPr lvl="1"/>
            <a:r>
              <a:rPr lang="uk-UA" sz="2000" dirty="0" err="1" smtClean="0"/>
              <a:t>Others</a:t>
            </a:r>
            <a:r>
              <a:rPr lang="uk-UA" sz="2000" dirty="0" smtClean="0"/>
              <a:t>: </a:t>
            </a:r>
            <a:r>
              <a:rPr lang="uk-UA" sz="2000" dirty="0" err="1" smtClean="0"/>
              <a:t>undecyl</a:t>
            </a:r>
            <a:r>
              <a:rPr lang="uk-UA" sz="2000" dirty="0" smtClean="0"/>
              <a:t> </a:t>
            </a:r>
            <a:r>
              <a:rPr lang="uk-UA" sz="2000" dirty="0" err="1" smtClean="0"/>
              <a:t>acid</a:t>
            </a:r>
            <a:r>
              <a:rPr lang="uk-UA" sz="2000" dirty="0" smtClean="0"/>
              <a:t>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its</a:t>
            </a:r>
            <a:r>
              <a:rPr lang="uk-UA" sz="2000" dirty="0" smtClean="0"/>
              <a:t> </a:t>
            </a:r>
            <a:r>
              <a:rPr lang="uk-UA" sz="2000" dirty="0" err="1" smtClean="0"/>
              <a:t>combinations</a:t>
            </a:r>
            <a:r>
              <a:rPr lang="uk-UA" sz="2000" dirty="0" smtClean="0"/>
              <a:t> (</a:t>
            </a:r>
            <a:r>
              <a:rPr lang="uk-UA" sz="2000" dirty="0" err="1" smtClean="0"/>
              <a:t>mycoseptin</a:t>
            </a:r>
            <a:r>
              <a:rPr lang="uk-UA" sz="2000" dirty="0" smtClean="0"/>
              <a:t>, </a:t>
            </a:r>
            <a:r>
              <a:rPr lang="uk-UA" sz="2000" dirty="0" err="1" smtClean="0"/>
              <a:t>thiolac</a:t>
            </a:r>
            <a:r>
              <a:rPr lang="uk-UA" sz="2000" dirty="0" smtClean="0"/>
              <a:t>, </a:t>
            </a:r>
            <a:r>
              <a:rPr lang="uk-UA" sz="2000" dirty="0" err="1" smtClean="0"/>
              <a:t>zincundan</a:t>
            </a:r>
            <a:r>
              <a:rPr lang="uk-UA" sz="2000" dirty="0" smtClean="0"/>
              <a:t>), </a:t>
            </a:r>
            <a:r>
              <a:rPr lang="uk-UA" sz="2000" dirty="0" err="1" smtClean="0"/>
              <a:t>naftifine</a:t>
            </a:r>
            <a:r>
              <a:rPr lang="uk-UA" sz="2000" dirty="0" smtClean="0"/>
              <a:t> (</a:t>
            </a:r>
            <a:r>
              <a:rPr lang="uk-UA" sz="2000" dirty="0" err="1" smtClean="0"/>
              <a:t>exoderyl</a:t>
            </a:r>
            <a:r>
              <a:rPr lang="uk-UA" sz="2000" dirty="0" smtClean="0"/>
              <a:t>), </a:t>
            </a:r>
            <a:r>
              <a:rPr lang="uk-UA" sz="2000" dirty="0" err="1" smtClean="0"/>
              <a:t>iodine</a:t>
            </a:r>
            <a:r>
              <a:rPr lang="uk-UA" sz="2000" dirty="0" smtClean="0"/>
              <a:t> </a:t>
            </a:r>
            <a:r>
              <a:rPr lang="uk-UA" sz="2000" dirty="0" err="1" smtClean="0"/>
              <a:t>preparations</a:t>
            </a:r>
            <a:r>
              <a:rPr lang="uk-UA" sz="2000" dirty="0" smtClean="0"/>
              <a:t>, </a:t>
            </a:r>
            <a:r>
              <a:rPr lang="uk-UA" sz="2000" dirty="0" err="1" smtClean="0"/>
              <a:t>boric</a:t>
            </a:r>
            <a:r>
              <a:rPr lang="uk-UA" sz="2000" dirty="0" smtClean="0"/>
              <a:t> </a:t>
            </a:r>
            <a:r>
              <a:rPr lang="uk-UA" sz="2000" dirty="0" err="1" smtClean="0"/>
              <a:t>acid</a:t>
            </a:r>
            <a:r>
              <a:rPr lang="uk-UA" sz="2000" dirty="0" smtClean="0"/>
              <a:t>, </a:t>
            </a:r>
            <a:r>
              <a:rPr lang="uk-UA" sz="2000" dirty="0" err="1" smtClean="0"/>
              <a:t>sodium</a:t>
            </a:r>
            <a:r>
              <a:rPr lang="uk-UA" sz="2000" dirty="0" smtClean="0"/>
              <a:t> </a:t>
            </a:r>
            <a:r>
              <a:rPr lang="uk-UA" sz="2000" dirty="0" err="1" smtClean="0"/>
              <a:t>bicarbonate</a:t>
            </a:r>
            <a:r>
              <a:rPr lang="uk-UA" sz="2000" dirty="0" smtClean="0"/>
              <a:t>, </a:t>
            </a:r>
            <a:r>
              <a:rPr lang="uk-UA" sz="2000" dirty="0" err="1" smtClean="0"/>
              <a:t>sodium</a:t>
            </a:r>
            <a:r>
              <a:rPr lang="uk-UA" sz="2000" dirty="0" smtClean="0"/>
              <a:t> </a:t>
            </a:r>
            <a:r>
              <a:rPr lang="uk-UA" sz="2000" dirty="0" err="1" smtClean="0"/>
              <a:t>tetraborate</a:t>
            </a:r>
            <a:r>
              <a:rPr lang="uk-UA" sz="2000" dirty="0" smtClean="0"/>
              <a:t>, </a:t>
            </a:r>
            <a:r>
              <a:rPr lang="uk-UA" sz="2000" dirty="0" err="1" smtClean="0"/>
              <a:t>dyes</a:t>
            </a:r>
            <a:r>
              <a:rPr lang="uk-UA" sz="2000" dirty="0" smtClean="0"/>
              <a:t>.</a:t>
            </a:r>
          </a:p>
          <a:p>
            <a:pPr lvl="0"/>
            <a:r>
              <a:rPr lang="uk-UA" sz="2000" dirty="0" err="1" smtClean="0"/>
              <a:t>Herbal</a:t>
            </a:r>
            <a:r>
              <a:rPr lang="uk-UA" sz="2000" dirty="0" smtClean="0"/>
              <a:t> </a:t>
            </a:r>
            <a:r>
              <a:rPr lang="uk-UA" sz="2000" dirty="0" err="1" smtClean="0"/>
              <a:t>remedies</a:t>
            </a:r>
            <a:r>
              <a:rPr lang="uk-UA" sz="2000" dirty="0" smtClean="0"/>
              <a:t>: </a:t>
            </a:r>
            <a:r>
              <a:rPr lang="uk-UA" sz="2000" dirty="0" err="1" smtClean="0"/>
              <a:t>galenic</a:t>
            </a:r>
            <a:r>
              <a:rPr lang="uk-UA" sz="2000" dirty="0" smtClean="0"/>
              <a:t> </a:t>
            </a:r>
            <a:r>
              <a:rPr lang="uk-UA" sz="2000" dirty="0" err="1" smtClean="0"/>
              <a:t>preparations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walnut</a:t>
            </a:r>
            <a:r>
              <a:rPr lang="uk-UA" sz="2000" dirty="0" smtClean="0"/>
              <a:t>, </a:t>
            </a:r>
            <a:r>
              <a:rPr lang="uk-UA" sz="2000" dirty="0" err="1" smtClean="0"/>
              <a:t>elderberry</a:t>
            </a:r>
            <a:r>
              <a:rPr lang="uk-UA" sz="2000" dirty="0" smtClean="0"/>
              <a:t>, </a:t>
            </a:r>
            <a:r>
              <a:rPr lang="uk-UA" sz="2000" dirty="0" err="1" smtClean="0"/>
              <a:t>burdock</a:t>
            </a:r>
            <a:r>
              <a:rPr lang="uk-UA" sz="2000" dirty="0" smtClean="0"/>
              <a:t>.</a:t>
            </a:r>
          </a:p>
          <a:p>
            <a:endParaRPr lang="uk-UA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313509"/>
            <a:ext cx="10515600" cy="5863454"/>
          </a:xfrm>
        </p:spPr>
        <p:txBody>
          <a:bodyPr/>
          <a:lstStyle/>
          <a:p>
            <a:pPr algn="ctr">
              <a:buNone/>
            </a:pPr>
            <a:r>
              <a:rPr lang="uk-UA" b="1" dirty="0" err="1" smtClean="0"/>
              <a:t>Polyene</a:t>
            </a:r>
            <a:r>
              <a:rPr lang="uk-UA" b="1" dirty="0" smtClean="0"/>
              <a:t> </a:t>
            </a:r>
            <a:r>
              <a:rPr lang="uk-UA" b="1" dirty="0" err="1" smtClean="0"/>
              <a:t>antibiotics</a:t>
            </a:r>
            <a:endParaRPr lang="uk-UA" b="1" dirty="0" smtClean="0"/>
          </a:p>
          <a:p>
            <a:endParaRPr lang="uk-UA" b="1" dirty="0" smtClean="0"/>
          </a:p>
          <a:p>
            <a:pPr>
              <a:buNone/>
            </a:pPr>
            <a:r>
              <a:rPr lang="uk-UA" b="1" dirty="0" err="1" smtClean="0"/>
              <a:t>Amphotericin</a:t>
            </a:r>
            <a:r>
              <a:rPr lang="uk-UA" b="1" dirty="0" smtClean="0"/>
              <a:t> </a:t>
            </a:r>
            <a:r>
              <a:rPr lang="uk-UA" b="1" dirty="0" smtClean="0"/>
              <a:t>B</a:t>
            </a:r>
          </a:p>
          <a:p>
            <a:endParaRPr lang="uk-UA" b="1" dirty="0" smtClean="0"/>
          </a:p>
          <a:p>
            <a:endParaRPr lang="uk-UA" b="1" dirty="0" smtClean="0"/>
          </a:p>
          <a:p>
            <a:endParaRPr lang="uk-UA" b="1" dirty="0" smtClean="0"/>
          </a:p>
          <a:p>
            <a:pPr>
              <a:buNone/>
            </a:pPr>
            <a:r>
              <a:rPr lang="uk-UA" b="1" dirty="0" smtClean="0"/>
              <a:t>                         </a:t>
            </a:r>
            <a:r>
              <a:rPr lang="uk-UA" b="1" dirty="0" err="1" smtClean="0"/>
              <a:t>Nystatin</a:t>
            </a:r>
            <a:endParaRPr lang="uk-UA" b="1" dirty="0" smtClean="0"/>
          </a:p>
          <a:p>
            <a:pPr>
              <a:buNone/>
            </a:pPr>
            <a:endParaRPr lang="uk-UA" b="1" dirty="0" smtClean="0"/>
          </a:p>
          <a:p>
            <a:pPr>
              <a:buNone/>
            </a:pPr>
            <a:r>
              <a:rPr lang="uk-UA" b="1" dirty="0" err="1" smtClean="0"/>
              <a:t>Natamycin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 smtClean="0"/>
          </a:p>
          <a:p>
            <a:pPr>
              <a:buNone/>
            </a:pPr>
            <a:endParaRPr lang="uk-UA" dirty="0" smtClean="0"/>
          </a:p>
          <a:p>
            <a:pPr>
              <a:buNone/>
            </a:pPr>
            <a:r>
              <a:rPr lang="uk-UA" dirty="0" smtClean="0"/>
              <a:t/>
            </a:r>
            <a:br>
              <a:rPr lang="uk-UA" dirty="0" smtClean="0"/>
            </a:br>
            <a:endParaRPr lang="uk-UA" dirty="0" smtClean="0"/>
          </a:p>
          <a:p>
            <a:endParaRPr lang="uk-UA" dirty="0"/>
          </a:p>
        </p:txBody>
      </p:sp>
      <p:pic>
        <p:nvPicPr>
          <p:cNvPr id="4" name="image298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36315" y="1004378"/>
            <a:ext cx="3937379" cy="1897039"/>
          </a:xfrm>
          <a:prstGeom prst="rect">
            <a:avLst/>
          </a:prstGeom>
        </p:spPr>
      </p:pic>
      <p:pic>
        <p:nvPicPr>
          <p:cNvPr id="5" name="image299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02359" y="3108082"/>
            <a:ext cx="3739486" cy="1869743"/>
          </a:xfrm>
          <a:prstGeom prst="rect">
            <a:avLst/>
          </a:prstGeom>
        </p:spPr>
      </p:pic>
      <p:pic>
        <p:nvPicPr>
          <p:cNvPr id="6" name="image300.pn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535094" y="4813078"/>
            <a:ext cx="2770496" cy="185609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8823" y="613954"/>
            <a:ext cx="11469188" cy="5563009"/>
          </a:xfrm>
        </p:spPr>
        <p:txBody>
          <a:bodyPr/>
          <a:lstStyle/>
          <a:p>
            <a:r>
              <a:rPr lang="uk-UA" sz="2000" dirty="0" err="1" smtClean="0"/>
              <a:t>Molecules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polyene</a:t>
            </a:r>
            <a:r>
              <a:rPr lang="uk-UA" sz="2000" dirty="0" smtClean="0"/>
              <a:t> </a:t>
            </a:r>
            <a:r>
              <a:rPr lang="uk-UA" sz="2000" dirty="0" err="1" smtClean="0"/>
              <a:t>antibiotics</a:t>
            </a:r>
            <a:r>
              <a:rPr lang="uk-UA" sz="2000" dirty="0" smtClean="0"/>
              <a:t> </a:t>
            </a:r>
            <a:r>
              <a:rPr lang="uk-UA" sz="2000" dirty="0" err="1" smtClean="0"/>
              <a:t>consist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a </a:t>
            </a:r>
            <a:r>
              <a:rPr lang="uk-UA" sz="2000" dirty="0" err="1" smtClean="0"/>
              <a:t>macrocyclic</a:t>
            </a:r>
            <a:r>
              <a:rPr lang="uk-UA" sz="2000" dirty="0" smtClean="0"/>
              <a:t> </a:t>
            </a:r>
            <a:r>
              <a:rPr lang="uk-UA" sz="2000" dirty="0" err="1" smtClean="0"/>
              <a:t>aglycone</a:t>
            </a:r>
            <a:r>
              <a:rPr lang="uk-UA" sz="2000" dirty="0" smtClean="0"/>
              <a:t> (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structure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an</a:t>
            </a:r>
            <a:r>
              <a:rPr lang="uk-UA" sz="2000" dirty="0" smtClean="0"/>
              <a:t> </a:t>
            </a:r>
            <a:r>
              <a:rPr lang="uk-UA" sz="2000" dirty="0" err="1" smtClean="0"/>
              <a:t>aglycone</a:t>
            </a:r>
            <a:r>
              <a:rPr lang="uk-UA" sz="2000" dirty="0" smtClean="0"/>
              <a:t> </a:t>
            </a:r>
            <a:r>
              <a:rPr lang="uk-UA" sz="2000" dirty="0" err="1" smtClean="0"/>
              <a:t>has</a:t>
            </a:r>
            <a:r>
              <a:rPr lang="uk-UA" sz="2000" dirty="0" smtClean="0"/>
              <a:t> 6-7 </a:t>
            </a:r>
            <a:r>
              <a:rPr lang="uk-UA" sz="2000" dirty="0" err="1" smtClean="0"/>
              <a:t>double</a:t>
            </a:r>
            <a:r>
              <a:rPr lang="uk-UA" sz="2000" dirty="0" smtClean="0"/>
              <a:t> </a:t>
            </a:r>
            <a:r>
              <a:rPr lang="uk-UA" sz="2000" dirty="0" err="1" smtClean="0"/>
              <a:t>bonds</a:t>
            </a:r>
            <a:r>
              <a:rPr lang="uk-UA" sz="2000" dirty="0" smtClean="0"/>
              <a:t> </a:t>
            </a:r>
            <a:r>
              <a:rPr lang="uk-UA" sz="2000" dirty="0" err="1" smtClean="0"/>
              <a:t>and</a:t>
            </a:r>
            <a:r>
              <a:rPr lang="uk-UA" sz="2000" dirty="0" smtClean="0"/>
              <a:t> 35-40 </a:t>
            </a:r>
            <a:r>
              <a:rPr lang="uk-UA" sz="2000" dirty="0" err="1" smtClean="0"/>
              <a:t>carbon</a:t>
            </a:r>
            <a:r>
              <a:rPr lang="uk-UA" sz="2000" dirty="0" smtClean="0"/>
              <a:t> </a:t>
            </a:r>
            <a:r>
              <a:rPr lang="uk-UA" sz="2000" dirty="0" err="1" smtClean="0"/>
              <a:t>atoms</a:t>
            </a:r>
            <a:r>
              <a:rPr lang="uk-UA" sz="2000" dirty="0" smtClean="0"/>
              <a:t>)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amino</a:t>
            </a:r>
            <a:r>
              <a:rPr lang="uk-UA" sz="2000" dirty="0" smtClean="0"/>
              <a:t> </a:t>
            </a:r>
            <a:r>
              <a:rPr lang="uk-UA" sz="2000" dirty="0" err="1" smtClean="0"/>
              <a:t>sugars</a:t>
            </a:r>
            <a:r>
              <a:rPr lang="uk-UA" sz="2000" dirty="0" smtClean="0"/>
              <a:t> </a:t>
            </a:r>
            <a:r>
              <a:rPr lang="uk-UA" sz="2000" dirty="0" err="1" smtClean="0"/>
              <a:t>connected</a:t>
            </a:r>
            <a:r>
              <a:rPr lang="uk-UA" sz="2000" dirty="0" smtClean="0"/>
              <a:t> </a:t>
            </a:r>
            <a:r>
              <a:rPr lang="uk-UA" sz="2000" dirty="0" err="1" smtClean="0"/>
              <a:t>by</a:t>
            </a:r>
            <a:r>
              <a:rPr lang="uk-UA" sz="2000" dirty="0" smtClean="0"/>
              <a:t> a </a:t>
            </a:r>
            <a:r>
              <a:rPr lang="uk-UA" sz="2000" dirty="0" err="1" smtClean="0"/>
              <a:t>glycosidic</a:t>
            </a:r>
            <a:r>
              <a:rPr lang="uk-UA" sz="2000" dirty="0" smtClean="0"/>
              <a:t> </a:t>
            </a:r>
            <a:r>
              <a:rPr lang="uk-UA" sz="2000" dirty="0" err="1" smtClean="0"/>
              <a:t>bond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Mechanism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of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action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Am</a:t>
            </a:r>
            <a:r>
              <a:rPr lang="uk-UA" sz="2000" dirty="0" smtClean="0"/>
              <a:t>., </a:t>
            </a:r>
            <a:r>
              <a:rPr lang="uk-UA" sz="2000" dirty="0" err="1" smtClean="0"/>
              <a:t>No</a:t>
            </a:r>
            <a:r>
              <a:rPr lang="uk-UA" sz="2000" dirty="0" smtClean="0"/>
              <a:t>., </a:t>
            </a:r>
            <a:r>
              <a:rPr lang="uk-UA" sz="2000" dirty="0" err="1" smtClean="0"/>
              <a:t>On</a:t>
            </a:r>
            <a:r>
              <a:rPr lang="uk-UA" sz="2000" dirty="0" smtClean="0"/>
              <a:t>. </a:t>
            </a:r>
            <a:r>
              <a:rPr lang="uk-UA" sz="2000" dirty="0" err="1" smtClean="0"/>
              <a:t>binds</a:t>
            </a:r>
            <a:r>
              <a:rPr lang="uk-UA" sz="2000" dirty="0" smtClean="0"/>
              <a:t> </a:t>
            </a:r>
            <a:r>
              <a:rPr lang="uk-UA" sz="2000" dirty="0" err="1" smtClean="0"/>
              <a:t>to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sterol</a:t>
            </a:r>
            <a:r>
              <a:rPr lang="uk-UA" sz="2000" dirty="0" smtClean="0"/>
              <a:t> </a:t>
            </a:r>
            <a:r>
              <a:rPr lang="uk-UA" sz="2000" dirty="0" err="1" smtClean="0"/>
              <a:t>cell</a:t>
            </a:r>
            <a:r>
              <a:rPr lang="uk-UA" sz="2000" dirty="0" smtClean="0"/>
              <a:t> </a:t>
            </a:r>
            <a:r>
              <a:rPr lang="uk-UA" sz="2000" dirty="0" err="1" smtClean="0"/>
              <a:t>membrane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fungi</a:t>
            </a:r>
            <a:r>
              <a:rPr lang="uk-UA" sz="2000" dirty="0" smtClean="0"/>
              <a:t>, </a:t>
            </a:r>
            <a:r>
              <a:rPr lang="uk-UA" sz="2000" dirty="0" err="1" smtClean="0"/>
              <a:t>as</a:t>
            </a:r>
            <a:r>
              <a:rPr lang="uk-UA" sz="2000" dirty="0" smtClean="0"/>
              <a:t> a </a:t>
            </a:r>
            <a:r>
              <a:rPr lang="uk-UA" sz="2000" dirty="0" err="1" smtClean="0"/>
              <a:t>result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which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membrane</a:t>
            </a:r>
            <a:r>
              <a:rPr lang="uk-UA" sz="2000" dirty="0" smtClean="0"/>
              <a:t> </a:t>
            </a:r>
            <a:r>
              <a:rPr lang="uk-UA" sz="2000" dirty="0" err="1" smtClean="0"/>
              <a:t>becomes</a:t>
            </a:r>
            <a:r>
              <a:rPr lang="uk-UA" sz="2000" dirty="0" smtClean="0"/>
              <a:t> </a:t>
            </a:r>
            <a:r>
              <a:rPr lang="uk-UA" sz="2000" dirty="0" err="1" smtClean="0"/>
              <a:t>unable</a:t>
            </a:r>
            <a:r>
              <a:rPr lang="uk-UA" sz="2000" dirty="0" smtClean="0"/>
              <a:t> </a:t>
            </a:r>
            <a:r>
              <a:rPr lang="uk-UA" sz="2000" dirty="0" err="1" smtClean="0"/>
              <a:t>to</a:t>
            </a:r>
            <a:r>
              <a:rPr lang="uk-UA" sz="2000" dirty="0" smtClean="0"/>
              <a:t> </a:t>
            </a:r>
            <a:r>
              <a:rPr lang="uk-UA" sz="2000" dirty="0" err="1" smtClean="0"/>
              <a:t>function</a:t>
            </a:r>
            <a:r>
              <a:rPr lang="uk-UA" sz="2000" dirty="0" smtClean="0"/>
              <a:t> </a:t>
            </a:r>
            <a:r>
              <a:rPr lang="uk-UA" sz="2000" dirty="0" err="1" smtClean="0"/>
              <a:t>as</a:t>
            </a:r>
            <a:r>
              <a:rPr lang="uk-UA" sz="2000" dirty="0" smtClean="0"/>
              <a:t> a </a:t>
            </a:r>
            <a:r>
              <a:rPr lang="uk-UA" sz="2000" dirty="0" err="1" smtClean="0"/>
              <a:t>selective</a:t>
            </a:r>
            <a:r>
              <a:rPr lang="uk-UA" sz="2000" dirty="0" smtClean="0"/>
              <a:t> </a:t>
            </a:r>
            <a:r>
              <a:rPr lang="uk-UA" sz="2000" dirty="0" err="1" smtClean="0"/>
              <a:t>barrier</a:t>
            </a:r>
            <a:r>
              <a:rPr lang="uk-UA" sz="2000" dirty="0" smtClean="0"/>
              <a:t>, </a:t>
            </a:r>
            <a:r>
              <a:rPr lang="uk-UA" sz="2000" dirty="0" err="1" smtClean="0"/>
              <a:t>which</a:t>
            </a:r>
            <a:r>
              <a:rPr lang="uk-UA" sz="2000" dirty="0" smtClean="0"/>
              <a:t> </a:t>
            </a:r>
            <a:r>
              <a:rPr lang="uk-UA" sz="2000" dirty="0" err="1" smtClean="0"/>
              <a:t>leads</a:t>
            </a:r>
            <a:r>
              <a:rPr lang="uk-UA" sz="2000" dirty="0" smtClean="0"/>
              <a:t> </a:t>
            </a:r>
            <a:r>
              <a:rPr lang="uk-UA" sz="2000" dirty="0" err="1" smtClean="0"/>
              <a:t>to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loss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major</a:t>
            </a:r>
            <a:r>
              <a:rPr lang="uk-UA" sz="2000" dirty="0" smtClean="0"/>
              <a:t> </a:t>
            </a:r>
            <a:r>
              <a:rPr lang="uk-UA" sz="2000" dirty="0" err="1" smtClean="0"/>
              <a:t>components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cell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Properties</a:t>
            </a:r>
            <a:r>
              <a:rPr lang="uk-UA" sz="2000" b="1" dirty="0" smtClean="0"/>
              <a:t>.</a:t>
            </a:r>
          </a:p>
          <a:p>
            <a:r>
              <a:rPr lang="uk-UA" sz="2000" b="1" i="1" dirty="0" err="1" smtClean="0"/>
              <a:t>Amphotericin</a:t>
            </a:r>
            <a:r>
              <a:rPr lang="uk-UA" sz="2000" b="1" i="1" dirty="0" smtClean="0"/>
              <a:t> B </a:t>
            </a:r>
            <a:r>
              <a:rPr lang="uk-UA" sz="2000" dirty="0" smtClean="0"/>
              <a:t>- </a:t>
            </a:r>
            <a:r>
              <a:rPr lang="uk-UA" sz="2000" dirty="0" err="1" smtClean="0"/>
              <a:t>yellow</a:t>
            </a:r>
            <a:r>
              <a:rPr lang="uk-UA" sz="2000" dirty="0" smtClean="0"/>
              <a:t> </a:t>
            </a:r>
            <a:r>
              <a:rPr lang="uk-UA" sz="2000" dirty="0" err="1" smtClean="0"/>
              <a:t>or</a:t>
            </a:r>
            <a:r>
              <a:rPr lang="uk-UA" sz="2000" dirty="0" smtClean="0"/>
              <a:t> </a:t>
            </a:r>
            <a:r>
              <a:rPr lang="uk-UA" sz="2000" dirty="0" err="1" smtClean="0"/>
              <a:t>orange</a:t>
            </a:r>
            <a:r>
              <a:rPr lang="uk-UA" sz="2000" dirty="0" smtClean="0"/>
              <a:t> </a:t>
            </a:r>
            <a:r>
              <a:rPr lang="uk-UA" sz="2000" dirty="0" err="1" smtClean="0"/>
              <a:t>powder</a:t>
            </a:r>
            <a:r>
              <a:rPr lang="uk-UA" sz="2000" dirty="0" smtClean="0"/>
              <a:t>, </a:t>
            </a:r>
            <a:r>
              <a:rPr lang="uk-UA" sz="2000" dirty="0" err="1" smtClean="0"/>
              <a:t>practically</a:t>
            </a:r>
            <a:r>
              <a:rPr lang="uk-UA" sz="2000" dirty="0" smtClean="0"/>
              <a:t> </a:t>
            </a:r>
            <a:r>
              <a:rPr lang="uk-UA" sz="2000" dirty="0" err="1" smtClean="0"/>
              <a:t>insoluble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water</a:t>
            </a:r>
            <a:r>
              <a:rPr lang="uk-UA" sz="2000" dirty="0" smtClean="0"/>
              <a:t>, </a:t>
            </a:r>
            <a:r>
              <a:rPr lang="uk-UA" sz="2000" dirty="0" err="1" smtClean="0"/>
              <a:t>soluble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DMSO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propylene</a:t>
            </a:r>
            <a:r>
              <a:rPr lang="uk-UA" sz="2000" dirty="0" smtClean="0"/>
              <a:t> </a:t>
            </a:r>
            <a:r>
              <a:rPr lang="uk-UA" sz="2000" dirty="0" err="1" smtClean="0"/>
              <a:t>glycol</a:t>
            </a:r>
            <a:r>
              <a:rPr lang="uk-UA" sz="2000" dirty="0" smtClean="0"/>
              <a:t>, </a:t>
            </a:r>
            <a:r>
              <a:rPr lang="uk-UA" sz="2000" dirty="0" err="1" smtClean="0"/>
              <a:t>sparingly</a:t>
            </a:r>
            <a:r>
              <a:rPr lang="uk-UA" sz="2000" dirty="0" smtClean="0"/>
              <a:t> </a:t>
            </a:r>
            <a:r>
              <a:rPr lang="uk-UA" sz="2000" dirty="0" err="1" smtClean="0"/>
              <a:t>soluble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DMF, </a:t>
            </a:r>
            <a:r>
              <a:rPr lang="uk-UA" sz="2000" dirty="0" err="1" smtClean="0"/>
              <a:t>practically</a:t>
            </a:r>
            <a:r>
              <a:rPr lang="uk-UA" sz="2000" dirty="0" smtClean="0"/>
              <a:t> </a:t>
            </a:r>
            <a:r>
              <a:rPr lang="uk-UA" sz="2000" dirty="0" err="1" smtClean="0"/>
              <a:t>insoluble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alcohol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Identification</a:t>
            </a:r>
            <a:r>
              <a:rPr lang="uk-UA" sz="2000" b="1" dirty="0" smtClean="0"/>
              <a:t>.</a:t>
            </a:r>
          </a:p>
          <a:p>
            <a:pPr lvl="0"/>
            <a:r>
              <a:rPr lang="uk-UA" sz="2000" dirty="0" smtClean="0"/>
              <a:t>IR </a:t>
            </a:r>
            <a:r>
              <a:rPr lang="uk-UA" sz="2000" dirty="0" err="1" smtClean="0"/>
              <a:t>spectrum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substance</a:t>
            </a:r>
            <a:r>
              <a:rPr lang="uk-UA" sz="2000" dirty="0" smtClean="0"/>
              <a:t>, UV </a:t>
            </a:r>
            <a:r>
              <a:rPr lang="uk-UA" sz="2000" dirty="0" err="1" smtClean="0"/>
              <a:t>spectrum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solution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a </a:t>
            </a:r>
            <a:r>
              <a:rPr lang="uk-UA" sz="2000" dirty="0" err="1" smtClean="0"/>
              <a:t>mixture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DMSO / </a:t>
            </a:r>
            <a:r>
              <a:rPr lang="uk-UA" sz="2000" dirty="0" err="1" smtClean="0"/>
              <a:t>methanol</a:t>
            </a:r>
            <a:r>
              <a:rPr lang="uk-UA" sz="2000" dirty="0" smtClean="0"/>
              <a:t>.</a:t>
            </a:r>
          </a:p>
          <a:p>
            <a:pPr lvl="0"/>
            <a:r>
              <a:rPr lang="uk-UA" sz="2000" dirty="0" smtClean="0"/>
              <a:t>A </a:t>
            </a:r>
            <a:r>
              <a:rPr lang="uk-UA" sz="2000" dirty="0" err="1" smtClean="0"/>
              <a:t>solution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A. </a:t>
            </a:r>
            <a:r>
              <a:rPr lang="uk-UA" sz="2000" dirty="0" err="1" smtClean="0"/>
              <a:t>in</a:t>
            </a:r>
            <a:r>
              <a:rPr lang="uk-UA" sz="2000" dirty="0" smtClean="0"/>
              <a:t> DMSO + H3PO4 - a </a:t>
            </a:r>
            <a:r>
              <a:rPr lang="uk-UA" sz="2000" dirty="0" err="1" smtClean="0"/>
              <a:t>blue</a:t>
            </a:r>
            <a:r>
              <a:rPr lang="uk-UA" sz="2000" dirty="0" smtClean="0"/>
              <a:t> </a:t>
            </a:r>
            <a:r>
              <a:rPr lang="uk-UA" sz="2000" dirty="0" err="1" smtClean="0"/>
              <a:t>ring</a:t>
            </a:r>
            <a:r>
              <a:rPr lang="uk-UA" sz="2000" dirty="0" smtClean="0"/>
              <a:t> </a:t>
            </a:r>
            <a:r>
              <a:rPr lang="uk-UA" sz="2000" dirty="0" err="1" smtClean="0"/>
              <a:t>on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border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two</a:t>
            </a:r>
            <a:r>
              <a:rPr lang="uk-UA" sz="2000" dirty="0" smtClean="0"/>
              <a:t> </a:t>
            </a:r>
            <a:r>
              <a:rPr lang="uk-UA" sz="2000" dirty="0" err="1" smtClean="0"/>
              <a:t>layers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Quantitative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definition</a:t>
            </a:r>
            <a:r>
              <a:rPr lang="uk-UA" sz="2000" b="1" dirty="0" smtClean="0"/>
              <a:t>.</a:t>
            </a:r>
          </a:p>
          <a:p>
            <a:r>
              <a:rPr lang="uk-UA" sz="2000" dirty="0" err="1" smtClean="0"/>
              <a:t>Microbiological</a:t>
            </a:r>
            <a:r>
              <a:rPr lang="uk-UA" sz="2000" dirty="0" smtClean="0"/>
              <a:t> </a:t>
            </a:r>
            <a:r>
              <a:rPr lang="uk-UA" sz="2000" dirty="0" err="1" smtClean="0"/>
              <a:t>method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Storage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In</a:t>
            </a:r>
            <a:r>
              <a:rPr lang="uk-UA" sz="2000" dirty="0" smtClean="0"/>
              <a:t> a well-</a:t>
            </a:r>
            <a:r>
              <a:rPr lang="uk-UA" sz="2000" dirty="0" err="1" smtClean="0"/>
              <a:t>sealed</a:t>
            </a:r>
            <a:r>
              <a:rPr lang="uk-UA" sz="2000" dirty="0" smtClean="0"/>
              <a:t> </a:t>
            </a:r>
            <a:r>
              <a:rPr lang="uk-UA" sz="2000" dirty="0" err="1" smtClean="0"/>
              <a:t>container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a </a:t>
            </a:r>
            <a:r>
              <a:rPr lang="uk-UA" sz="2000" dirty="0" err="1" smtClean="0"/>
              <a:t>dark</a:t>
            </a:r>
            <a:r>
              <a:rPr lang="uk-UA" sz="2000" dirty="0" smtClean="0"/>
              <a:t> </a:t>
            </a:r>
            <a:r>
              <a:rPr lang="uk-UA" sz="2000" dirty="0" err="1" smtClean="0"/>
              <a:t>place</a:t>
            </a:r>
            <a:r>
              <a:rPr lang="uk-UA" sz="2000" dirty="0" smtClean="0"/>
              <a:t> </a:t>
            </a:r>
            <a:r>
              <a:rPr lang="uk-UA" sz="2000" dirty="0" err="1" smtClean="0"/>
              <a:t>at</a:t>
            </a:r>
            <a:r>
              <a:rPr lang="uk-UA" sz="2000" dirty="0" smtClean="0"/>
              <a:t> a </a:t>
            </a:r>
            <a:r>
              <a:rPr lang="uk-UA" sz="2000" dirty="0" err="1" smtClean="0"/>
              <a:t>temperature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smtClean="0"/>
              <a:t>2-8° </a:t>
            </a:r>
            <a:r>
              <a:rPr lang="uk-UA" sz="2000" dirty="0" smtClean="0"/>
              <a:t>C.</a:t>
            </a:r>
          </a:p>
          <a:p>
            <a:r>
              <a:rPr lang="uk-UA" sz="2000" b="1" dirty="0" err="1" smtClean="0"/>
              <a:t>Application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treatment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potentially</a:t>
            </a:r>
            <a:r>
              <a:rPr lang="uk-UA" sz="2000" dirty="0" smtClean="0"/>
              <a:t> life-</a:t>
            </a:r>
            <a:r>
              <a:rPr lang="uk-UA" sz="2000" dirty="0" err="1" smtClean="0"/>
              <a:t>threatening</a:t>
            </a:r>
            <a:r>
              <a:rPr lang="uk-UA" sz="2000" dirty="0" smtClean="0"/>
              <a:t> </a:t>
            </a:r>
            <a:r>
              <a:rPr lang="uk-UA" sz="2000" dirty="0" err="1" smtClean="0"/>
              <a:t>fungal</a:t>
            </a:r>
            <a:r>
              <a:rPr lang="uk-UA" sz="2000" dirty="0" smtClean="0"/>
              <a:t> </a:t>
            </a:r>
            <a:r>
              <a:rPr lang="uk-UA" sz="2000" dirty="0" err="1" smtClean="0"/>
              <a:t>infections</a:t>
            </a:r>
            <a:r>
              <a:rPr lang="uk-UA" sz="2000" dirty="0" smtClean="0"/>
              <a:t>;</a:t>
            </a:r>
          </a:p>
          <a:p>
            <a:r>
              <a:rPr lang="uk-UA" sz="2000" dirty="0" err="1" smtClean="0"/>
              <a:t>with</a:t>
            </a:r>
            <a:r>
              <a:rPr lang="uk-UA" sz="2000" dirty="0" smtClean="0"/>
              <a:t> </a:t>
            </a:r>
            <a:r>
              <a:rPr lang="uk-UA" sz="2000" dirty="0" err="1" smtClean="0"/>
              <a:t>systemic</a:t>
            </a:r>
            <a:r>
              <a:rPr lang="uk-UA" sz="2000" dirty="0" smtClean="0"/>
              <a:t> </a:t>
            </a:r>
            <a:r>
              <a:rPr lang="uk-UA" sz="2000" dirty="0" err="1" smtClean="0"/>
              <a:t>mycoses</a:t>
            </a:r>
            <a:r>
              <a:rPr lang="uk-UA" sz="2000" dirty="0" smtClean="0"/>
              <a:t>.</a:t>
            </a:r>
          </a:p>
          <a:p>
            <a:endParaRPr lang="uk-UA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59823" y="431074"/>
            <a:ext cx="10515600" cy="5824266"/>
          </a:xfrm>
        </p:spPr>
        <p:txBody>
          <a:bodyPr/>
          <a:lstStyle/>
          <a:p>
            <a:r>
              <a:rPr lang="uk-UA" b="1" dirty="0" err="1" smtClean="0"/>
              <a:t>Griseofulvin</a:t>
            </a:r>
            <a:endParaRPr lang="uk-UA" b="1" dirty="0" smtClean="0"/>
          </a:p>
          <a:p>
            <a:pPr>
              <a:buNone/>
            </a:pPr>
            <a:endParaRPr lang="uk-UA" b="1" dirty="0" smtClean="0"/>
          </a:p>
          <a:p>
            <a:endParaRPr lang="uk-UA" sz="2000" b="1" dirty="0" smtClean="0"/>
          </a:p>
          <a:p>
            <a:r>
              <a:rPr lang="uk-UA" sz="2000" b="1" dirty="0" err="1" smtClean="0"/>
              <a:t>Mechanism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of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action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drug</a:t>
            </a:r>
            <a:r>
              <a:rPr lang="uk-UA" sz="2000" dirty="0" smtClean="0"/>
              <a:t> </a:t>
            </a:r>
            <a:r>
              <a:rPr lang="uk-UA" sz="2000" dirty="0" err="1" smtClean="0"/>
              <a:t>binds</a:t>
            </a:r>
            <a:r>
              <a:rPr lang="uk-UA" sz="2000" dirty="0" smtClean="0"/>
              <a:t> </a:t>
            </a:r>
            <a:r>
              <a:rPr lang="uk-UA" sz="2000" dirty="0" err="1" smtClean="0"/>
              <a:t>to</a:t>
            </a:r>
            <a:r>
              <a:rPr lang="uk-UA" sz="2000" dirty="0" smtClean="0"/>
              <a:t> </a:t>
            </a:r>
            <a:r>
              <a:rPr lang="uk-UA" sz="2000" dirty="0" err="1" smtClean="0"/>
              <a:t>keratin</a:t>
            </a:r>
            <a:r>
              <a:rPr lang="uk-UA" sz="2000" dirty="0" smtClean="0"/>
              <a:t> (</a:t>
            </a:r>
            <a:r>
              <a:rPr lang="uk-UA" sz="2000" dirty="0" err="1" smtClean="0"/>
              <a:t>which</a:t>
            </a:r>
            <a:r>
              <a:rPr lang="uk-UA" sz="2000" dirty="0" smtClean="0"/>
              <a:t> </a:t>
            </a:r>
            <a:r>
              <a:rPr lang="uk-UA" sz="2000" dirty="0" err="1" smtClean="0"/>
              <a:t>is</a:t>
            </a:r>
            <a:r>
              <a:rPr lang="uk-UA" sz="2000" dirty="0" smtClean="0"/>
              <a:t> </a:t>
            </a:r>
            <a:r>
              <a:rPr lang="uk-UA" sz="2000" dirty="0" err="1" smtClean="0"/>
              <a:t>contained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nail</a:t>
            </a:r>
            <a:r>
              <a:rPr lang="uk-UA" sz="2000" dirty="0" smtClean="0"/>
              <a:t> </a:t>
            </a:r>
            <a:r>
              <a:rPr lang="uk-UA" sz="2000" dirty="0" err="1" smtClean="0"/>
              <a:t>beds</a:t>
            </a:r>
            <a:r>
              <a:rPr lang="uk-UA" sz="2000" dirty="0" smtClean="0"/>
              <a:t>, </a:t>
            </a:r>
            <a:r>
              <a:rPr lang="uk-UA" sz="2000" dirty="0" err="1" smtClean="0"/>
              <a:t>hair</a:t>
            </a:r>
            <a:r>
              <a:rPr lang="uk-UA" sz="2000" dirty="0" smtClean="0"/>
              <a:t> </a:t>
            </a:r>
            <a:r>
              <a:rPr lang="uk-UA" sz="2000" dirty="0" err="1" smtClean="0"/>
              <a:t>follicles</a:t>
            </a:r>
            <a:r>
              <a:rPr lang="uk-UA" sz="2000" dirty="0" smtClean="0"/>
              <a:t>, </a:t>
            </a:r>
            <a:r>
              <a:rPr lang="uk-UA" sz="2000" dirty="0" err="1" smtClean="0"/>
              <a:t>skin</a:t>
            </a:r>
            <a:r>
              <a:rPr lang="uk-UA" sz="2000" dirty="0" smtClean="0"/>
              <a:t>, </a:t>
            </a:r>
            <a:r>
              <a:rPr lang="uk-UA" sz="2000" dirty="0" err="1" smtClean="0"/>
              <a:t>etc</a:t>
            </a:r>
            <a:r>
              <a:rPr lang="uk-UA" sz="2000" dirty="0" smtClean="0"/>
              <a:t>.)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disrupts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synthesis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cell</a:t>
            </a:r>
            <a:r>
              <a:rPr lang="uk-UA" sz="2000" dirty="0" smtClean="0"/>
              <a:t> </a:t>
            </a:r>
            <a:r>
              <a:rPr lang="uk-UA" sz="2000" dirty="0" err="1" smtClean="0"/>
              <a:t>wall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fungi</a:t>
            </a:r>
            <a:r>
              <a:rPr lang="uk-UA" sz="2000" dirty="0" smtClean="0"/>
              <a:t>, DNA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protein</a:t>
            </a:r>
            <a:r>
              <a:rPr lang="uk-UA" sz="2000" dirty="0" smtClean="0"/>
              <a:t> </a:t>
            </a:r>
            <a:r>
              <a:rPr lang="uk-UA" sz="2000" dirty="0" err="1" smtClean="0"/>
              <a:t>replication</a:t>
            </a:r>
            <a:r>
              <a:rPr lang="uk-UA" sz="2000" dirty="0" smtClean="0"/>
              <a:t>,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forms</a:t>
            </a:r>
            <a:r>
              <a:rPr lang="uk-UA" sz="2000" dirty="0" smtClean="0"/>
              <a:t> a </a:t>
            </a:r>
            <a:r>
              <a:rPr lang="uk-UA" sz="2000" dirty="0" err="1" smtClean="0"/>
              <a:t>complex</a:t>
            </a:r>
            <a:r>
              <a:rPr lang="uk-UA" sz="2000" dirty="0" smtClean="0"/>
              <a:t> </a:t>
            </a:r>
            <a:r>
              <a:rPr lang="uk-UA" sz="2000" dirty="0" err="1" smtClean="0"/>
              <a:t>with</a:t>
            </a:r>
            <a:r>
              <a:rPr lang="uk-UA" sz="2000" dirty="0" smtClean="0"/>
              <a:t> </a:t>
            </a:r>
            <a:r>
              <a:rPr lang="uk-UA" sz="2000" dirty="0" err="1" smtClean="0"/>
              <a:t>soluble</a:t>
            </a:r>
            <a:r>
              <a:rPr lang="uk-UA" sz="2000" dirty="0" smtClean="0"/>
              <a:t> DNA.</a:t>
            </a:r>
          </a:p>
          <a:p>
            <a:r>
              <a:rPr lang="uk-UA" sz="2000" b="1" dirty="0" err="1" smtClean="0"/>
              <a:t>Properties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White</a:t>
            </a:r>
            <a:r>
              <a:rPr lang="uk-UA" sz="2000" dirty="0" smtClean="0"/>
              <a:t> </a:t>
            </a:r>
            <a:r>
              <a:rPr lang="uk-UA" sz="2000" dirty="0" err="1" smtClean="0"/>
              <a:t>or</a:t>
            </a:r>
            <a:r>
              <a:rPr lang="uk-UA" sz="2000" dirty="0" smtClean="0"/>
              <a:t> yellowish-white </a:t>
            </a:r>
            <a:r>
              <a:rPr lang="uk-UA" sz="2000" dirty="0" err="1" smtClean="0"/>
              <a:t>very</a:t>
            </a:r>
            <a:r>
              <a:rPr lang="uk-UA" sz="2000" dirty="0" smtClean="0"/>
              <a:t> </a:t>
            </a:r>
            <a:r>
              <a:rPr lang="uk-UA" sz="2000" dirty="0" err="1" smtClean="0"/>
              <a:t>fine</a:t>
            </a:r>
            <a:r>
              <a:rPr lang="uk-UA" sz="2000" dirty="0" smtClean="0"/>
              <a:t> </a:t>
            </a:r>
            <a:r>
              <a:rPr lang="uk-UA" sz="2000" dirty="0" err="1" smtClean="0"/>
              <a:t>powder</a:t>
            </a:r>
            <a:r>
              <a:rPr lang="uk-UA" sz="2000" dirty="0" smtClean="0"/>
              <a:t>,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particles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which</a:t>
            </a:r>
            <a:r>
              <a:rPr lang="uk-UA" sz="2000" dirty="0" smtClean="0"/>
              <a:t> </a:t>
            </a:r>
            <a:r>
              <a:rPr lang="uk-UA" sz="2000" dirty="0" err="1" smtClean="0"/>
              <a:t>are</a:t>
            </a:r>
            <a:r>
              <a:rPr lang="uk-UA" sz="2000" dirty="0" smtClean="0"/>
              <a:t> </a:t>
            </a:r>
            <a:r>
              <a:rPr lang="uk-UA" sz="2000" dirty="0" err="1" smtClean="0"/>
              <a:t>generally</a:t>
            </a:r>
            <a:r>
              <a:rPr lang="uk-UA" sz="2000" dirty="0" smtClean="0"/>
              <a:t> 5 μm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size</a:t>
            </a:r>
            <a:r>
              <a:rPr lang="uk-UA" sz="2000" dirty="0" smtClean="0"/>
              <a:t>, </a:t>
            </a:r>
            <a:r>
              <a:rPr lang="uk-UA" sz="2000" dirty="0" err="1" smtClean="0"/>
              <a:t>sometimes</a:t>
            </a:r>
            <a:r>
              <a:rPr lang="uk-UA" sz="2000" dirty="0" smtClean="0"/>
              <a:t> </a:t>
            </a:r>
            <a:r>
              <a:rPr lang="uk-UA" sz="2000" dirty="0" err="1" smtClean="0"/>
              <a:t>reaching</a:t>
            </a:r>
            <a:r>
              <a:rPr lang="uk-UA" sz="2000" dirty="0" smtClean="0"/>
              <a:t> a </a:t>
            </a:r>
            <a:r>
              <a:rPr lang="uk-UA" sz="2000" dirty="0" err="1" smtClean="0"/>
              <a:t>size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about</a:t>
            </a:r>
            <a:r>
              <a:rPr lang="uk-UA" sz="2000" dirty="0" smtClean="0"/>
              <a:t> 30 μm, </a:t>
            </a:r>
            <a:r>
              <a:rPr lang="uk-UA" sz="2000" dirty="0" err="1" smtClean="0"/>
              <a:t>practically</a:t>
            </a:r>
            <a:r>
              <a:rPr lang="uk-UA" sz="2000" dirty="0" smtClean="0"/>
              <a:t> </a:t>
            </a:r>
            <a:r>
              <a:rPr lang="uk-UA" sz="2000" dirty="0" err="1" smtClean="0"/>
              <a:t>insoluble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water</a:t>
            </a:r>
            <a:r>
              <a:rPr lang="uk-UA" sz="2000" dirty="0" smtClean="0"/>
              <a:t>, </a:t>
            </a:r>
            <a:r>
              <a:rPr lang="uk-UA" sz="2000" dirty="0" err="1" smtClean="0"/>
              <a:t>very</a:t>
            </a:r>
            <a:r>
              <a:rPr lang="uk-UA" sz="2000" dirty="0" smtClean="0"/>
              <a:t> </a:t>
            </a:r>
            <a:r>
              <a:rPr lang="uk-UA" sz="2000" dirty="0" err="1" smtClean="0"/>
              <a:t>soluble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DMF, </a:t>
            </a:r>
            <a:r>
              <a:rPr lang="uk-UA" sz="2000" dirty="0" err="1" smtClean="0"/>
              <a:t>sparingly</a:t>
            </a:r>
            <a:r>
              <a:rPr lang="uk-UA" sz="2000" dirty="0" smtClean="0"/>
              <a:t> </a:t>
            </a:r>
            <a:r>
              <a:rPr lang="uk-UA" sz="2000" dirty="0" err="1" smtClean="0"/>
              <a:t>soluble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ethanol</a:t>
            </a:r>
            <a:r>
              <a:rPr lang="uk-UA" sz="2000" dirty="0" smtClean="0"/>
              <a:t>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methanol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Identification</a:t>
            </a:r>
            <a:r>
              <a:rPr lang="uk-UA" sz="2000" b="1" dirty="0" smtClean="0"/>
              <a:t>.</a:t>
            </a:r>
          </a:p>
          <a:p>
            <a:pPr lvl="0"/>
            <a:r>
              <a:rPr lang="uk-UA" sz="2000" dirty="0" smtClean="0"/>
              <a:t>IR </a:t>
            </a:r>
            <a:r>
              <a:rPr lang="uk-UA" sz="2000" dirty="0" err="1" smtClean="0"/>
              <a:t>spectrum</a:t>
            </a:r>
            <a:r>
              <a:rPr lang="uk-UA" sz="2000" dirty="0" smtClean="0"/>
              <a:t>, </a:t>
            </a:r>
            <a:r>
              <a:rPr lang="uk-UA" sz="2000" dirty="0" err="1" smtClean="0"/>
              <a:t>so</a:t>
            </a:r>
            <a:r>
              <a:rPr lang="uk-UA" sz="2000" dirty="0" smtClean="0"/>
              <a:t> </a:t>
            </a:r>
            <a:r>
              <a:rPr lang="uk-UA" sz="2000" dirty="0" err="1" smtClean="0"/>
              <a:t>pl</a:t>
            </a:r>
            <a:r>
              <a:rPr lang="uk-UA" sz="2000" dirty="0" smtClean="0"/>
              <a:t>. ~ 220 ° C</a:t>
            </a:r>
            <a:r>
              <a:rPr lang="uk-UA" sz="2000" dirty="0" smtClean="0"/>
              <a:t>.</a:t>
            </a:r>
            <a:r>
              <a:rPr lang="uk-UA" sz="2000" dirty="0" smtClean="0"/>
              <a:t/>
            </a:r>
            <a:br>
              <a:rPr lang="uk-UA" sz="2000" dirty="0" smtClean="0"/>
            </a:br>
            <a:r>
              <a:rPr lang="uk-UA" sz="2000" dirty="0" err="1" smtClean="0"/>
              <a:t>Reaction</a:t>
            </a:r>
            <a:r>
              <a:rPr lang="uk-UA" sz="2000" dirty="0" smtClean="0"/>
              <a:t> </a:t>
            </a:r>
            <a:r>
              <a:rPr lang="uk-UA" sz="2000" dirty="0" err="1" smtClean="0"/>
              <a:t>with</a:t>
            </a:r>
            <a:r>
              <a:rPr lang="uk-UA" sz="2000" dirty="0" smtClean="0"/>
              <a:t> K2Cr2Oh7 + H2SO4 (</a:t>
            </a:r>
            <a:r>
              <a:rPr lang="uk-UA" sz="2000" dirty="0" err="1" smtClean="0"/>
              <a:t>conc</a:t>
            </a:r>
            <a:r>
              <a:rPr lang="uk-UA" sz="2000" dirty="0" smtClean="0"/>
              <a:t>.) - </a:t>
            </a:r>
            <a:r>
              <a:rPr lang="uk-UA" sz="2000" dirty="0" err="1" smtClean="0"/>
              <a:t>dark</a:t>
            </a:r>
            <a:r>
              <a:rPr lang="uk-UA" sz="2000" dirty="0" smtClean="0"/>
              <a:t> </a:t>
            </a:r>
            <a:r>
              <a:rPr lang="uk-UA" sz="2000" dirty="0" err="1" smtClean="0"/>
              <a:t>red</a:t>
            </a:r>
            <a:r>
              <a:rPr lang="uk-UA" sz="2000" dirty="0" smtClean="0"/>
              <a:t> </a:t>
            </a:r>
            <a:r>
              <a:rPr lang="uk-UA" sz="2000" dirty="0" err="1" smtClean="0"/>
              <a:t>color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Quantitative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definition</a:t>
            </a:r>
            <a:r>
              <a:rPr lang="uk-UA" sz="2000" b="1" dirty="0" smtClean="0"/>
              <a:t>.</a:t>
            </a:r>
          </a:p>
          <a:p>
            <a:r>
              <a:rPr lang="uk-UA" sz="2000" dirty="0" err="1" smtClean="0"/>
              <a:t>Spectrophotometry</a:t>
            </a:r>
            <a:r>
              <a:rPr lang="uk-UA" sz="2000" dirty="0" smtClean="0"/>
              <a:t> </a:t>
            </a:r>
            <a:r>
              <a:rPr lang="uk-UA" sz="2000" dirty="0" err="1" smtClean="0"/>
              <a:t>method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Storage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In</a:t>
            </a:r>
            <a:r>
              <a:rPr lang="uk-UA" sz="2000" dirty="0" smtClean="0"/>
              <a:t> a well-</a:t>
            </a:r>
            <a:r>
              <a:rPr lang="uk-UA" sz="2000" dirty="0" err="1" smtClean="0"/>
              <a:t>sealed</a:t>
            </a:r>
            <a:r>
              <a:rPr lang="uk-UA" sz="2000" dirty="0" smtClean="0"/>
              <a:t> </a:t>
            </a:r>
            <a:r>
              <a:rPr lang="uk-UA" sz="2000" dirty="0" err="1" smtClean="0"/>
              <a:t>container</a:t>
            </a:r>
            <a:r>
              <a:rPr lang="uk-UA" sz="2000" dirty="0" smtClean="0"/>
              <a:t> </a:t>
            </a:r>
            <a:r>
              <a:rPr lang="uk-UA" sz="2000" dirty="0" err="1" smtClean="0"/>
              <a:t>that</a:t>
            </a:r>
            <a:r>
              <a:rPr lang="uk-UA" sz="2000" dirty="0" smtClean="0"/>
              <a:t> </a:t>
            </a:r>
            <a:r>
              <a:rPr lang="uk-UA" sz="2000" dirty="0" err="1" smtClean="0"/>
              <a:t>protects</a:t>
            </a:r>
            <a:r>
              <a:rPr lang="uk-UA" sz="2000" dirty="0" smtClean="0"/>
              <a:t> </a:t>
            </a:r>
            <a:r>
              <a:rPr lang="uk-UA" sz="2000" dirty="0" err="1" smtClean="0"/>
              <a:t>from</a:t>
            </a:r>
            <a:r>
              <a:rPr lang="uk-UA" sz="2000" dirty="0" smtClean="0"/>
              <a:t> </a:t>
            </a:r>
            <a:r>
              <a:rPr lang="uk-UA" sz="2000" dirty="0" err="1" smtClean="0"/>
              <a:t>light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Application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Antifungal</a:t>
            </a:r>
            <a:r>
              <a:rPr lang="uk-UA" sz="2000" dirty="0" smtClean="0"/>
              <a:t> </a:t>
            </a:r>
            <a:r>
              <a:rPr lang="uk-UA" sz="2000" dirty="0" err="1" smtClean="0"/>
              <a:t>agent</a:t>
            </a:r>
            <a:r>
              <a:rPr lang="uk-UA" sz="2000" dirty="0" smtClean="0"/>
              <a:t>. </a:t>
            </a:r>
            <a:r>
              <a:rPr lang="uk-UA" sz="2000" dirty="0" err="1" smtClean="0"/>
              <a:t>Dermatomycoses</a:t>
            </a:r>
            <a:r>
              <a:rPr lang="uk-UA" sz="2000" dirty="0" smtClean="0"/>
              <a:t>, </a:t>
            </a:r>
            <a:r>
              <a:rPr lang="uk-UA" sz="2000" dirty="0" err="1" smtClean="0"/>
              <a:t>skin</a:t>
            </a:r>
            <a:r>
              <a:rPr lang="uk-UA" sz="2000" dirty="0" smtClean="0"/>
              <a:t> </a:t>
            </a:r>
            <a:r>
              <a:rPr lang="uk-UA" sz="2000" dirty="0" err="1" smtClean="0"/>
              <a:t>epidermophytia</a:t>
            </a:r>
            <a:r>
              <a:rPr lang="uk-UA" sz="2000" dirty="0" smtClean="0"/>
              <a:t>, </a:t>
            </a:r>
            <a:r>
              <a:rPr lang="uk-UA" sz="2000" dirty="0" err="1" smtClean="0"/>
              <a:t>nail</a:t>
            </a:r>
            <a:r>
              <a:rPr lang="uk-UA" sz="2000" dirty="0" smtClean="0"/>
              <a:t> </a:t>
            </a:r>
            <a:r>
              <a:rPr lang="uk-UA" sz="2000" dirty="0" err="1" smtClean="0"/>
              <a:t>lesions</a:t>
            </a:r>
            <a:r>
              <a:rPr lang="uk-UA" sz="2000" dirty="0" smtClean="0"/>
              <a:t> </a:t>
            </a:r>
            <a:r>
              <a:rPr lang="uk-UA" sz="2000" dirty="0" err="1" smtClean="0"/>
              <a:t>caused</a:t>
            </a:r>
            <a:r>
              <a:rPr lang="uk-UA" sz="2000" dirty="0" smtClean="0"/>
              <a:t> </a:t>
            </a:r>
            <a:r>
              <a:rPr lang="uk-UA" sz="2000" dirty="0" err="1" smtClean="0"/>
              <a:t>by</a:t>
            </a:r>
            <a:r>
              <a:rPr lang="uk-UA" sz="2000" dirty="0" smtClean="0"/>
              <a:t> </a:t>
            </a:r>
            <a:r>
              <a:rPr lang="uk-UA" sz="2000" dirty="0" err="1" smtClean="0"/>
              <a:t>pathogenic</a:t>
            </a:r>
            <a:r>
              <a:rPr lang="uk-UA" sz="2000" dirty="0" smtClean="0"/>
              <a:t> </a:t>
            </a:r>
            <a:r>
              <a:rPr lang="uk-UA" sz="2000" dirty="0" err="1" smtClean="0"/>
              <a:t>fungi</a:t>
            </a:r>
            <a:r>
              <a:rPr lang="uk-UA" sz="2000" dirty="0" smtClean="0"/>
              <a:t>.</a:t>
            </a:r>
            <a:endParaRPr lang="uk-UA" sz="2000" dirty="0" smtClean="0"/>
          </a:p>
          <a:p>
            <a:endParaRPr lang="uk-UA" sz="2000" b="1" dirty="0" smtClean="0"/>
          </a:p>
          <a:p>
            <a:r>
              <a:rPr lang="uk-UA" dirty="0" smtClean="0"/>
              <a:t/>
            </a:r>
            <a:br>
              <a:rPr lang="uk-UA" dirty="0" smtClean="0"/>
            </a:br>
            <a:endParaRPr lang="uk-UA" dirty="0" smtClean="0"/>
          </a:p>
          <a:p>
            <a:endParaRPr lang="uk-UA" dirty="0"/>
          </a:p>
        </p:txBody>
      </p:sp>
      <p:pic>
        <p:nvPicPr>
          <p:cNvPr id="4" name="image301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98767" y="276561"/>
            <a:ext cx="2279176" cy="141936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182880"/>
            <a:ext cx="10515600" cy="5994083"/>
          </a:xfrm>
        </p:spPr>
        <p:txBody>
          <a:bodyPr/>
          <a:lstStyle/>
          <a:p>
            <a:pPr algn="ctr">
              <a:buNone/>
            </a:pPr>
            <a:r>
              <a:rPr lang="uk-UA" b="1" dirty="0" err="1" smtClean="0"/>
              <a:t>Synthetic</a:t>
            </a:r>
            <a:r>
              <a:rPr lang="uk-UA" b="1" dirty="0" smtClean="0"/>
              <a:t> </a:t>
            </a:r>
            <a:r>
              <a:rPr lang="uk-UA" b="1" dirty="0" err="1" smtClean="0"/>
              <a:t>azole</a:t>
            </a:r>
            <a:r>
              <a:rPr lang="uk-UA" b="1" dirty="0" smtClean="0"/>
              <a:t> </a:t>
            </a:r>
            <a:r>
              <a:rPr lang="uk-UA" b="1" dirty="0" err="1" smtClean="0"/>
              <a:t>preparations</a:t>
            </a:r>
            <a:endParaRPr lang="uk-UA" b="1" dirty="0" smtClean="0"/>
          </a:p>
          <a:p>
            <a:r>
              <a:rPr lang="uk-UA" b="1" dirty="0" smtClean="0"/>
              <a:t> </a:t>
            </a:r>
            <a:r>
              <a:rPr lang="uk-UA" b="1" dirty="0" err="1" smtClean="0"/>
              <a:t>Miconazole</a:t>
            </a:r>
            <a:endParaRPr lang="uk-UA" b="1" dirty="0" smtClean="0"/>
          </a:p>
          <a:p>
            <a:endParaRPr lang="uk-UA" b="1" dirty="0" smtClean="0"/>
          </a:p>
          <a:p>
            <a:endParaRPr lang="uk-UA" b="1" dirty="0" smtClean="0"/>
          </a:p>
          <a:p>
            <a:endParaRPr lang="uk-UA" sz="2000" b="1" dirty="0" smtClean="0"/>
          </a:p>
          <a:p>
            <a:pPr>
              <a:buNone/>
            </a:pPr>
            <a:r>
              <a:rPr lang="uk-UA" sz="2000" b="1" dirty="0" err="1" smtClean="0"/>
              <a:t>Mechanism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of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action</a:t>
            </a:r>
            <a:r>
              <a:rPr lang="uk-UA" sz="2000" dirty="0" smtClean="0"/>
              <a:t>. </a:t>
            </a:r>
            <a:r>
              <a:rPr lang="uk-UA" sz="2000" dirty="0" err="1" smtClean="0"/>
              <a:t>It</a:t>
            </a:r>
            <a:r>
              <a:rPr lang="uk-UA" sz="2000" dirty="0" smtClean="0"/>
              <a:t> </a:t>
            </a:r>
            <a:r>
              <a:rPr lang="uk-UA" sz="2000" dirty="0" err="1" smtClean="0"/>
              <a:t>consists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damage</a:t>
            </a:r>
            <a:r>
              <a:rPr lang="uk-UA" sz="2000" dirty="0" smtClean="0"/>
              <a:t> </a:t>
            </a:r>
            <a:r>
              <a:rPr lang="uk-UA" sz="2000" dirty="0" err="1" smtClean="0"/>
              <a:t>to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cell</a:t>
            </a:r>
            <a:r>
              <a:rPr lang="uk-UA" sz="2000" dirty="0" smtClean="0"/>
              <a:t> </a:t>
            </a:r>
            <a:r>
              <a:rPr lang="uk-UA" sz="2000" dirty="0" err="1" smtClean="0"/>
              <a:t>membranes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fungi</a:t>
            </a:r>
            <a:r>
              <a:rPr lang="uk-UA" sz="2000" dirty="0" smtClean="0"/>
              <a:t>, </a:t>
            </a:r>
            <a:r>
              <a:rPr lang="uk-UA" sz="2000" dirty="0" err="1" smtClean="0"/>
              <a:t>disruption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lipid</a:t>
            </a:r>
            <a:r>
              <a:rPr lang="uk-UA" sz="2000" dirty="0" smtClean="0"/>
              <a:t> </a:t>
            </a:r>
            <a:r>
              <a:rPr lang="uk-UA" sz="2000" dirty="0" err="1" smtClean="0"/>
              <a:t>metabolism</a:t>
            </a:r>
            <a:r>
              <a:rPr lang="uk-UA" sz="2000" dirty="0" smtClean="0"/>
              <a:t>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permeability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cell</a:t>
            </a:r>
            <a:r>
              <a:rPr lang="uk-UA" sz="2000" dirty="0" smtClean="0"/>
              <a:t> </a:t>
            </a:r>
            <a:r>
              <a:rPr lang="uk-UA" sz="2000" dirty="0" err="1" smtClean="0"/>
              <a:t>wall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fungi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Properties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White</a:t>
            </a:r>
            <a:r>
              <a:rPr lang="uk-UA" sz="2000" dirty="0" smtClean="0"/>
              <a:t> </a:t>
            </a:r>
            <a:r>
              <a:rPr lang="uk-UA" sz="2000" dirty="0" err="1" smtClean="0"/>
              <a:t>powder</a:t>
            </a:r>
            <a:r>
              <a:rPr lang="uk-UA" sz="2000" dirty="0" smtClean="0"/>
              <a:t>, </a:t>
            </a:r>
            <a:r>
              <a:rPr lang="uk-UA" sz="2000" dirty="0" err="1" smtClean="0"/>
              <a:t>very</a:t>
            </a:r>
            <a:r>
              <a:rPr lang="uk-UA" sz="2000" dirty="0" smtClean="0"/>
              <a:t> </a:t>
            </a:r>
            <a:r>
              <a:rPr lang="uk-UA" sz="2000" dirty="0" err="1" smtClean="0"/>
              <a:t>soluble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water</a:t>
            </a:r>
            <a:r>
              <a:rPr lang="uk-UA" sz="2000" dirty="0" smtClean="0"/>
              <a:t>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ether</a:t>
            </a:r>
            <a:r>
              <a:rPr lang="uk-UA" sz="2000" dirty="0" smtClean="0"/>
              <a:t>, </a:t>
            </a:r>
            <a:r>
              <a:rPr lang="uk-UA" sz="2000" dirty="0" err="1" smtClean="0"/>
              <a:t>soluble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ethanol</a:t>
            </a:r>
            <a:r>
              <a:rPr lang="uk-UA" sz="2000" dirty="0" smtClean="0"/>
              <a:t>, </a:t>
            </a:r>
            <a:r>
              <a:rPr lang="uk-UA" sz="2000" dirty="0" err="1" smtClean="0"/>
              <a:t>chloroform</a:t>
            </a:r>
            <a:r>
              <a:rPr lang="uk-UA" sz="2000" dirty="0" smtClean="0"/>
              <a:t>, </a:t>
            </a:r>
            <a:r>
              <a:rPr lang="uk-UA" sz="2000" dirty="0" err="1" smtClean="0"/>
              <a:t>methanol</a:t>
            </a:r>
            <a:r>
              <a:rPr lang="uk-UA" sz="2000" dirty="0" smtClean="0"/>
              <a:t>, </a:t>
            </a:r>
            <a:r>
              <a:rPr lang="uk-UA" sz="2000" dirty="0" err="1" smtClean="0"/>
              <a:t>has</a:t>
            </a:r>
            <a:r>
              <a:rPr lang="uk-UA" sz="2000" dirty="0" smtClean="0"/>
              <a:t> a </a:t>
            </a:r>
            <a:r>
              <a:rPr lang="uk-UA" sz="2000" dirty="0" err="1" smtClean="0"/>
              <a:t>polymorphism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Identification</a:t>
            </a:r>
            <a:r>
              <a:rPr lang="uk-UA" sz="2000" b="1" dirty="0" smtClean="0"/>
              <a:t>.</a:t>
            </a:r>
          </a:p>
          <a:p>
            <a:r>
              <a:rPr lang="uk-UA" sz="2000" dirty="0" smtClean="0"/>
              <a:t>IR </a:t>
            </a:r>
            <a:r>
              <a:rPr lang="uk-UA" sz="2000" dirty="0" err="1" smtClean="0"/>
              <a:t>spectrum</a:t>
            </a:r>
            <a:r>
              <a:rPr lang="uk-UA" sz="2000" dirty="0" smtClean="0"/>
              <a:t>, </a:t>
            </a:r>
            <a:r>
              <a:rPr lang="uk-UA" sz="2000" dirty="0" err="1" smtClean="0"/>
              <a:t>so</a:t>
            </a:r>
            <a:r>
              <a:rPr lang="uk-UA" sz="2000" dirty="0" smtClean="0"/>
              <a:t> </a:t>
            </a:r>
            <a:r>
              <a:rPr lang="uk-UA" sz="2000" dirty="0" err="1" smtClean="0"/>
              <a:t>pl</a:t>
            </a:r>
            <a:r>
              <a:rPr lang="uk-UA" sz="2000" dirty="0" smtClean="0"/>
              <a:t>., TLC.</a:t>
            </a:r>
          </a:p>
          <a:p>
            <a:r>
              <a:rPr lang="uk-UA" sz="2000" b="1" dirty="0" err="1" smtClean="0"/>
              <a:t>Quantitative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definition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Acidimetry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non-</a:t>
            </a:r>
            <a:r>
              <a:rPr lang="uk-UA" sz="2000" dirty="0" err="1" smtClean="0"/>
              <a:t>aqueous</a:t>
            </a:r>
            <a:r>
              <a:rPr lang="uk-UA" sz="2000" dirty="0" smtClean="0"/>
              <a:t> </a:t>
            </a:r>
            <a:r>
              <a:rPr lang="uk-UA" sz="2000" dirty="0" err="1" smtClean="0"/>
              <a:t>medium</a:t>
            </a:r>
            <a:r>
              <a:rPr lang="uk-UA" sz="2000" dirty="0" smtClean="0"/>
              <a:t> (</a:t>
            </a:r>
            <a:r>
              <a:rPr lang="uk-UA" sz="2000" dirty="0" err="1" smtClean="0"/>
              <a:t>acetic</a:t>
            </a:r>
            <a:r>
              <a:rPr lang="uk-UA" sz="2000" dirty="0" smtClean="0"/>
              <a:t> non-</a:t>
            </a:r>
            <a:r>
              <a:rPr lang="uk-UA" sz="2000" dirty="0" err="1" smtClean="0"/>
              <a:t>aqueous</a:t>
            </a:r>
            <a:r>
              <a:rPr lang="uk-UA" sz="2000" dirty="0" smtClean="0"/>
              <a:t> </a:t>
            </a:r>
            <a:r>
              <a:rPr lang="uk-UA" sz="2000" dirty="0" err="1" smtClean="0"/>
              <a:t>acid</a:t>
            </a:r>
            <a:r>
              <a:rPr lang="uk-UA" sz="2000" dirty="0" smtClean="0"/>
              <a:t>, </a:t>
            </a:r>
            <a:r>
              <a:rPr lang="uk-UA" sz="2000" dirty="0" err="1" smtClean="0"/>
              <a:t>methyl</a:t>
            </a:r>
            <a:r>
              <a:rPr lang="uk-UA" sz="2000" dirty="0" smtClean="0"/>
              <a:t> </a:t>
            </a:r>
            <a:r>
              <a:rPr lang="uk-UA" sz="2000" dirty="0" err="1" smtClean="0"/>
              <a:t>ethyl</a:t>
            </a:r>
            <a:r>
              <a:rPr lang="uk-UA" sz="2000" dirty="0" smtClean="0"/>
              <a:t> </a:t>
            </a:r>
            <a:r>
              <a:rPr lang="uk-UA" sz="2000" dirty="0" err="1" smtClean="0"/>
              <a:t>ketone</a:t>
            </a:r>
            <a:r>
              <a:rPr lang="uk-UA" sz="2000" dirty="0" smtClean="0"/>
              <a:t>), </a:t>
            </a:r>
            <a:r>
              <a:rPr lang="uk-UA" sz="2000" dirty="0" err="1" smtClean="0"/>
              <a:t>indicator</a:t>
            </a:r>
            <a:r>
              <a:rPr lang="uk-UA" sz="2000" dirty="0" smtClean="0"/>
              <a:t> - </a:t>
            </a:r>
            <a:r>
              <a:rPr lang="uk-UA" sz="2000" dirty="0" err="1" smtClean="0"/>
              <a:t>naphtholbenzeine</a:t>
            </a:r>
            <a:r>
              <a:rPr lang="uk-UA" sz="2000" dirty="0" smtClean="0"/>
              <a:t>, s = 1.</a:t>
            </a:r>
          </a:p>
          <a:p>
            <a:r>
              <a:rPr lang="uk-UA" sz="2000" b="1" dirty="0" err="1" smtClean="0"/>
              <a:t>Storage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In</a:t>
            </a:r>
            <a:r>
              <a:rPr lang="uk-UA" sz="2000" dirty="0" smtClean="0"/>
              <a:t> a </a:t>
            </a:r>
            <a:r>
              <a:rPr lang="uk-UA" sz="2000" dirty="0" err="1" smtClean="0"/>
              <a:t>dark</a:t>
            </a:r>
            <a:r>
              <a:rPr lang="uk-UA" sz="2000" dirty="0" smtClean="0"/>
              <a:t> </a:t>
            </a:r>
            <a:r>
              <a:rPr lang="uk-UA" sz="2000" dirty="0" err="1" smtClean="0"/>
              <a:t>place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Application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fungal</a:t>
            </a:r>
            <a:r>
              <a:rPr lang="uk-UA" sz="2000" dirty="0" smtClean="0"/>
              <a:t>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fungal</a:t>
            </a:r>
            <a:r>
              <a:rPr lang="uk-UA" sz="2000" dirty="0" smtClean="0"/>
              <a:t> </a:t>
            </a:r>
            <a:r>
              <a:rPr lang="uk-UA" sz="2000" dirty="0" err="1" smtClean="0"/>
              <a:t>bacterial</a:t>
            </a:r>
            <a:r>
              <a:rPr lang="uk-UA" sz="2000" dirty="0" smtClean="0"/>
              <a:t> </a:t>
            </a:r>
            <a:r>
              <a:rPr lang="uk-UA" sz="2000" dirty="0" err="1" smtClean="0"/>
              <a:t>lesions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skin</a:t>
            </a:r>
            <a:r>
              <a:rPr lang="uk-UA" sz="2000" dirty="0" smtClean="0"/>
              <a:t>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nails</a:t>
            </a:r>
            <a:r>
              <a:rPr lang="uk-UA" sz="2000" dirty="0" smtClean="0"/>
              <a:t>, </a:t>
            </a:r>
            <a:r>
              <a:rPr lang="uk-UA" sz="2000" dirty="0" err="1" smtClean="0"/>
              <a:t>candidiasis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vagina</a:t>
            </a:r>
            <a:r>
              <a:rPr lang="uk-UA" sz="2000" dirty="0" smtClean="0"/>
              <a:t>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gastrointestinal</a:t>
            </a:r>
            <a:r>
              <a:rPr lang="uk-UA" sz="2000" dirty="0" smtClean="0"/>
              <a:t> </a:t>
            </a:r>
            <a:r>
              <a:rPr lang="uk-UA" sz="2000" dirty="0" err="1" smtClean="0"/>
              <a:t>tract</a:t>
            </a:r>
            <a:r>
              <a:rPr lang="uk-UA" sz="2000" dirty="0" smtClean="0"/>
              <a:t>, </a:t>
            </a:r>
            <a:r>
              <a:rPr lang="uk-UA" sz="2000" dirty="0" err="1" smtClean="0"/>
              <a:t>oropharyngeal</a:t>
            </a:r>
            <a:r>
              <a:rPr lang="uk-UA" sz="2000" dirty="0" smtClean="0"/>
              <a:t> </a:t>
            </a:r>
            <a:r>
              <a:rPr lang="uk-UA" sz="2000" dirty="0" err="1" smtClean="0"/>
              <a:t>candidiasis</a:t>
            </a:r>
            <a:r>
              <a:rPr lang="uk-UA" sz="2000" dirty="0" smtClean="0"/>
              <a:t>.</a:t>
            </a:r>
          </a:p>
          <a:p>
            <a:endParaRPr lang="uk-UA" dirty="0"/>
          </a:p>
        </p:txBody>
      </p:sp>
      <p:pic>
        <p:nvPicPr>
          <p:cNvPr id="4" name="image302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45052" y="872676"/>
            <a:ext cx="1890215" cy="179468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535577"/>
            <a:ext cx="10515600" cy="5641386"/>
          </a:xfrm>
        </p:spPr>
        <p:txBody>
          <a:bodyPr/>
          <a:lstStyle/>
          <a:p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err="1" smtClean="0"/>
              <a:t>Ketoconazole</a:t>
            </a:r>
            <a:endParaRPr lang="uk-UA" b="1" dirty="0" smtClean="0"/>
          </a:p>
          <a:p>
            <a:pPr>
              <a:buNone/>
            </a:pPr>
            <a:endParaRPr lang="uk-UA" sz="2000" b="1" dirty="0" smtClean="0"/>
          </a:p>
          <a:p>
            <a:r>
              <a:rPr lang="uk-UA" sz="2000" b="1" dirty="0" err="1" smtClean="0"/>
              <a:t>Mechanism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of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action</a:t>
            </a:r>
            <a:r>
              <a:rPr lang="uk-UA" sz="2000" dirty="0" smtClean="0"/>
              <a:t>. </a:t>
            </a:r>
            <a:r>
              <a:rPr lang="uk-UA" sz="2000" dirty="0" err="1" smtClean="0"/>
              <a:t>Associated</a:t>
            </a:r>
            <a:r>
              <a:rPr lang="uk-UA" sz="2000" dirty="0" smtClean="0"/>
              <a:t> </a:t>
            </a:r>
            <a:r>
              <a:rPr lang="uk-UA" sz="2000" dirty="0" err="1" smtClean="0"/>
              <a:t>with</a:t>
            </a:r>
            <a:r>
              <a:rPr lang="uk-UA" sz="2000" dirty="0" smtClean="0"/>
              <a:t> </a:t>
            </a:r>
            <a:r>
              <a:rPr lang="uk-UA" sz="2000" dirty="0" err="1" smtClean="0"/>
              <a:t>impaired</a:t>
            </a:r>
            <a:r>
              <a:rPr lang="uk-UA" sz="2000" dirty="0" smtClean="0"/>
              <a:t> </a:t>
            </a:r>
            <a:r>
              <a:rPr lang="uk-UA" sz="2000" dirty="0" err="1" smtClean="0"/>
              <a:t>biosynthesis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ergosterol</a:t>
            </a:r>
            <a:r>
              <a:rPr lang="uk-UA" sz="2000" dirty="0" smtClean="0"/>
              <a:t>, </a:t>
            </a:r>
            <a:r>
              <a:rPr lang="uk-UA" sz="2000" dirty="0" err="1" smtClean="0"/>
              <a:t>triglycerides</a:t>
            </a:r>
            <a:r>
              <a:rPr lang="uk-UA" sz="2000" dirty="0" smtClean="0"/>
              <a:t>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phospholipids</a:t>
            </a:r>
            <a:r>
              <a:rPr lang="uk-UA" sz="2000" dirty="0" smtClean="0"/>
              <a:t> </a:t>
            </a:r>
            <a:r>
              <a:rPr lang="uk-UA" sz="2000" dirty="0" err="1" smtClean="0"/>
              <a:t>required</a:t>
            </a:r>
            <a:r>
              <a:rPr lang="uk-UA" sz="2000" dirty="0" smtClean="0"/>
              <a:t> </a:t>
            </a:r>
            <a:r>
              <a:rPr lang="uk-UA" sz="2000" dirty="0" err="1" smtClean="0"/>
              <a:t>for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formation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cell</a:t>
            </a:r>
            <a:r>
              <a:rPr lang="uk-UA" sz="2000" dirty="0" smtClean="0"/>
              <a:t> </a:t>
            </a:r>
            <a:r>
              <a:rPr lang="uk-UA" sz="2000" dirty="0" err="1" smtClean="0"/>
              <a:t>membrane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fungi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Properties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White</a:t>
            </a:r>
            <a:r>
              <a:rPr lang="uk-UA" sz="2000" dirty="0" smtClean="0"/>
              <a:t> </a:t>
            </a:r>
            <a:r>
              <a:rPr lang="uk-UA" sz="2000" dirty="0" err="1" smtClean="0"/>
              <a:t>or</a:t>
            </a:r>
            <a:r>
              <a:rPr lang="uk-UA" sz="2000" dirty="0" smtClean="0"/>
              <a:t> </a:t>
            </a:r>
            <a:r>
              <a:rPr lang="uk-UA" sz="2000" dirty="0" err="1" smtClean="0"/>
              <a:t>almost</a:t>
            </a:r>
            <a:r>
              <a:rPr lang="uk-UA" sz="2000" dirty="0" smtClean="0"/>
              <a:t> </a:t>
            </a:r>
            <a:r>
              <a:rPr lang="uk-UA" sz="2000" dirty="0" err="1" smtClean="0"/>
              <a:t>white</a:t>
            </a:r>
            <a:r>
              <a:rPr lang="uk-UA" sz="2000" dirty="0" smtClean="0"/>
              <a:t> </a:t>
            </a:r>
            <a:r>
              <a:rPr lang="uk-UA" sz="2000" dirty="0" err="1" smtClean="0"/>
              <a:t>crystalline</a:t>
            </a:r>
            <a:r>
              <a:rPr lang="uk-UA" sz="2000" dirty="0" smtClean="0"/>
              <a:t> </a:t>
            </a:r>
            <a:r>
              <a:rPr lang="uk-UA" sz="2000" dirty="0" err="1" smtClean="0"/>
              <a:t>powder</a:t>
            </a:r>
            <a:r>
              <a:rPr lang="uk-UA" sz="2000" dirty="0" smtClean="0"/>
              <a:t>, </a:t>
            </a:r>
            <a:r>
              <a:rPr lang="uk-UA" sz="2000" dirty="0" err="1" smtClean="0"/>
              <a:t>practically</a:t>
            </a:r>
            <a:r>
              <a:rPr lang="uk-UA" sz="2000" dirty="0" smtClean="0"/>
              <a:t> </a:t>
            </a:r>
            <a:r>
              <a:rPr lang="uk-UA" sz="2000" dirty="0" err="1" smtClean="0"/>
              <a:t>insoluble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water</a:t>
            </a:r>
            <a:r>
              <a:rPr lang="uk-UA" sz="2000" dirty="0" smtClean="0"/>
              <a:t>, </a:t>
            </a:r>
            <a:r>
              <a:rPr lang="uk-UA" sz="2000" dirty="0" err="1" smtClean="0"/>
              <a:t>soluble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methylene</a:t>
            </a:r>
            <a:r>
              <a:rPr lang="uk-UA" sz="2000" dirty="0" smtClean="0"/>
              <a:t> </a:t>
            </a:r>
            <a:r>
              <a:rPr lang="uk-UA" sz="2000" dirty="0" err="1" smtClean="0"/>
              <a:t>chloride</a:t>
            </a:r>
            <a:r>
              <a:rPr lang="uk-UA" sz="2000" dirty="0" smtClean="0"/>
              <a:t>, </a:t>
            </a:r>
            <a:r>
              <a:rPr lang="uk-UA" sz="2000" dirty="0" err="1" smtClean="0"/>
              <a:t>methanol</a:t>
            </a:r>
            <a:r>
              <a:rPr lang="uk-UA" sz="2000" dirty="0" smtClean="0"/>
              <a:t>, </a:t>
            </a:r>
            <a:r>
              <a:rPr lang="uk-UA" sz="2000" dirty="0" err="1" smtClean="0"/>
              <a:t>moderately</a:t>
            </a:r>
            <a:r>
              <a:rPr lang="uk-UA" sz="2000" dirty="0" smtClean="0"/>
              <a:t> </a:t>
            </a:r>
            <a:r>
              <a:rPr lang="uk-UA" sz="2000" dirty="0" err="1" smtClean="0"/>
              <a:t>soluble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ethanol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Identification</a:t>
            </a:r>
            <a:r>
              <a:rPr lang="uk-UA" sz="2000" b="1" dirty="0" smtClean="0"/>
              <a:t>.</a:t>
            </a:r>
          </a:p>
          <a:p>
            <a:pPr lvl="0"/>
            <a:r>
              <a:rPr lang="uk-UA" sz="2000" dirty="0" smtClean="0"/>
              <a:t>IR </a:t>
            </a:r>
            <a:r>
              <a:rPr lang="uk-UA" sz="2000" dirty="0" err="1" smtClean="0"/>
              <a:t>spectrum</a:t>
            </a:r>
            <a:r>
              <a:rPr lang="uk-UA" sz="2000" dirty="0" smtClean="0"/>
              <a:t>.</a:t>
            </a:r>
          </a:p>
          <a:p>
            <a:pPr lvl="0"/>
            <a:r>
              <a:rPr lang="uk-UA" sz="2000" dirty="0" err="1" smtClean="0"/>
              <a:t>Reaction</a:t>
            </a:r>
            <a:r>
              <a:rPr lang="uk-UA" sz="2000" dirty="0" smtClean="0"/>
              <a:t>	</a:t>
            </a:r>
            <a:r>
              <a:rPr lang="uk-UA" sz="2000" dirty="0" err="1" smtClean="0"/>
              <a:t>with</a:t>
            </a:r>
            <a:r>
              <a:rPr lang="uk-UA" sz="2000" dirty="0" smtClean="0"/>
              <a:t> </a:t>
            </a:r>
            <a:r>
              <a:rPr lang="uk-UA" sz="2000" dirty="0" err="1" smtClean="0"/>
              <a:t>solution</a:t>
            </a:r>
            <a:r>
              <a:rPr lang="uk-UA" sz="2000" dirty="0" smtClean="0"/>
              <a:t> </a:t>
            </a:r>
            <a:r>
              <a:rPr lang="uk-UA" sz="2000" i="1" dirty="0" smtClean="0"/>
              <a:t>n</a:t>
            </a:r>
            <a:r>
              <a:rPr lang="uk-UA" sz="2000" dirty="0" smtClean="0"/>
              <a:t>-</a:t>
            </a:r>
            <a:r>
              <a:rPr lang="uk-UA" sz="2000" dirty="0" err="1" smtClean="0"/>
              <a:t>dimethylaminobenzaldene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1 M </a:t>
            </a:r>
            <a:r>
              <a:rPr lang="uk-UA" sz="2000" dirty="0" err="1" smtClean="0"/>
              <a:t>HCl</a:t>
            </a:r>
            <a:r>
              <a:rPr lang="uk-UA" sz="2000" dirty="0" smtClean="0"/>
              <a:t> </a:t>
            </a:r>
            <a:r>
              <a:rPr lang="uk-UA" sz="2000" dirty="0" err="1" smtClean="0"/>
              <a:t>solution</a:t>
            </a:r>
            <a:r>
              <a:rPr lang="uk-UA" sz="2000" dirty="0" smtClean="0"/>
              <a:t> - </a:t>
            </a:r>
            <a:r>
              <a:rPr lang="uk-UA" sz="2000" dirty="0" err="1" smtClean="0"/>
              <a:t>purple</a:t>
            </a:r>
            <a:r>
              <a:rPr lang="uk-UA" sz="2000" dirty="0" smtClean="0"/>
              <a:t> </a:t>
            </a:r>
            <a:r>
              <a:rPr lang="uk-UA" sz="2000" dirty="0" err="1" smtClean="0"/>
              <a:t>color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Quantitative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definition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Acidimetry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Storage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In</a:t>
            </a:r>
            <a:r>
              <a:rPr lang="uk-UA" sz="2000" dirty="0" smtClean="0"/>
              <a:t> a well-</a:t>
            </a:r>
            <a:r>
              <a:rPr lang="uk-UA" sz="2000" dirty="0" err="1" smtClean="0"/>
              <a:t>sealed</a:t>
            </a:r>
            <a:r>
              <a:rPr lang="uk-UA" sz="2000" dirty="0" smtClean="0"/>
              <a:t> </a:t>
            </a:r>
            <a:r>
              <a:rPr lang="uk-UA" sz="2000" dirty="0" err="1" smtClean="0"/>
              <a:t>container</a:t>
            </a:r>
            <a:r>
              <a:rPr lang="uk-UA" sz="2000" dirty="0" smtClean="0"/>
              <a:t>, </a:t>
            </a:r>
            <a:r>
              <a:rPr lang="uk-UA" sz="2000" dirty="0" err="1" smtClean="0"/>
              <a:t>in</a:t>
            </a:r>
            <a:r>
              <a:rPr lang="uk-UA" sz="2000" dirty="0" smtClean="0"/>
              <a:t> a </a:t>
            </a:r>
            <a:r>
              <a:rPr lang="uk-UA" sz="2000" dirty="0" err="1" smtClean="0"/>
              <a:t>dark</a:t>
            </a:r>
            <a:r>
              <a:rPr lang="uk-UA" sz="2000" dirty="0" smtClean="0"/>
              <a:t> </a:t>
            </a:r>
            <a:r>
              <a:rPr lang="uk-UA" sz="2000" dirty="0" err="1" smtClean="0"/>
              <a:t>place</a:t>
            </a:r>
            <a:r>
              <a:rPr lang="uk-UA" sz="2000" dirty="0" smtClean="0"/>
              <a:t>.</a:t>
            </a:r>
          </a:p>
          <a:p>
            <a:r>
              <a:rPr lang="uk-UA" sz="2000" dirty="0" smtClean="0"/>
              <a:t/>
            </a:r>
            <a:br>
              <a:rPr lang="uk-UA" sz="2000" dirty="0" smtClean="0"/>
            </a:br>
            <a:r>
              <a:rPr lang="uk-UA" sz="2000" b="1" dirty="0" err="1" smtClean="0"/>
              <a:t>Application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With</a:t>
            </a:r>
            <a:r>
              <a:rPr lang="uk-UA" sz="2000" dirty="0" smtClean="0"/>
              <a:t> </a:t>
            </a:r>
            <a:r>
              <a:rPr lang="uk-UA" sz="2000" dirty="0" err="1" smtClean="0"/>
              <a:t>superficial</a:t>
            </a:r>
            <a:r>
              <a:rPr lang="uk-UA" sz="2000" dirty="0" smtClean="0"/>
              <a:t>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systemic</a:t>
            </a:r>
            <a:r>
              <a:rPr lang="uk-UA" sz="2000" dirty="0" smtClean="0"/>
              <a:t> </a:t>
            </a:r>
            <a:r>
              <a:rPr lang="uk-UA" sz="2000" dirty="0" err="1" smtClean="0"/>
              <a:t>mycoses</a:t>
            </a:r>
            <a:r>
              <a:rPr lang="uk-UA" sz="2000" dirty="0" smtClean="0"/>
              <a:t>.</a:t>
            </a:r>
          </a:p>
          <a:p>
            <a:endParaRPr lang="uk-UA" b="1" dirty="0" smtClean="0"/>
          </a:p>
          <a:p>
            <a:endParaRPr lang="uk-UA" dirty="0"/>
          </a:p>
        </p:txBody>
      </p:sp>
      <p:pic>
        <p:nvPicPr>
          <p:cNvPr id="4" name="image303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72246" y="468021"/>
            <a:ext cx="3500650" cy="132383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444137"/>
            <a:ext cx="10515600" cy="5732826"/>
          </a:xfrm>
        </p:spPr>
        <p:txBody>
          <a:bodyPr/>
          <a:lstStyle/>
          <a:p>
            <a:pPr>
              <a:buNone/>
            </a:pPr>
            <a:r>
              <a:rPr lang="uk-UA" b="1" dirty="0" smtClean="0"/>
              <a:t>                         </a:t>
            </a:r>
            <a:r>
              <a:rPr lang="uk-UA" b="1" dirty="0" err="1" smtClean="0"/>
              <a:t>Fluconazole</a:t>
            </a:r>
            <a:endParaRPr lang="uk-UA" b="1" dirty="0" smtClean="0"/>
          </a:p>
          <a:p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r>
              <a:rPr lang="uk-UA" b="1" dirty="0" err="1" smtClean="0"/>
              <a:t>Mechanism</a:t>
            </a:r>
            <a:r>
              <a:rPr lang="uk-UA" b="1" dirty="0" smtClean="0"/>
              <a:t> </a:t>
            </a:r>
            <a:r>
              <a:rPr lang="uk-UA" b="1" dirty="0" err="1" smtClean="0"/>
              <a:t>of</a:t>
            </a:r>
            <a:r>
              <a:rPr lang="uk-UA" b="1" dirty="0" smtClean="0"/>
              <a:t> </a:t>
            </a:r>
            <a:r>
              <a:rPr lang="uk-UA" b="1" dirty="0" err="1" smtClean="0"/>
              <a:t>action</a:t>
            </a:r>
            <a:r>
              <a:rPr lang="uk-UA" b="1" dirty="0" smtClean="0"/>
              <a:t>. </a:t>
            </a:r>
            <a:r>
              <a:rPr lang="uk-UA" dirty="0" err="1" smtClean="0"/>
              <a:t>Is</a:t>
            </a:r>
            <a:r>
              <a:rPr lang="uk-UA" dirty="0" smtClean="0"/>
              <a:t> </a:t>
            </a:r>
            <a:r>
              <a:rPr lang="uk-UA" dirty="0" err="1" smtClean="0"/>
              <a:t>to</a:t>
            </a:r>
            <a:r>
              <a:rPr lang="uk-UA" dirty="0" smtClean="0"/>
              <a:t> </a:t>
            </a:r>
            <a:r>
              <a:rPr lang="uk-UA" dirty="0" err="1" smtClean="0"/>
              <a:t>inhibit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synthesis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sterols</a:t>
            </a:r>
            <a:r>
              <a:rPr lang="uk-UA" dirty="0" smtClean="0"/>
              <a:t> </a:t>
            </a:r>
            <a:r>
              <a:rPr lang="uk-UA" dirty="0" err="1" smtClean="0"/>
              <a:t>in</a:t>
            </a:r>
            <a:r>
              <a:rPr lang="uk-UA" dirty="0" smtClean="0"/>
              <a:t> </a:t>
            </a:r>
            <a:r>
              <a:rPr lang="uk-UA" dirty="0" err="1" smtClean="0"/>
              <a:t>fungal</a:t>
            </a:r>
            <a:r>
              <a:rPr lang="uk-UA" dirty="0" smtClean="0"/>
              <a:t> </a:t>
            </a:r>
            <a:r>
              <a:rPr lang="uk-UA" dirty="0" err="1" smtClean="0"/>
              <a:t>cells</a:t>
            </a:r>
            <a:r>
              <a:rPr lang="uk-UA" dirty="0" smtClean="0"/>
              <a:t>, </a:t>
            </a:r>
            <a:r>
              <a:rPr lang="uk-UA" dirty="0" err="1" smtClean="0"/>
              <a:t>which</a:t>
            </a:r>
            <a:r>
              <a:rPr lang="uk-UA" dirty="0" smtClean="0"/>
              <a:t> </a:t>
            </a:r>
            <a:r>
              <a:rPr lang="uk-UA" dirty="0" err="1" smtClean="0"/>
              <a:t>leads</a:t>
            </a:r>
            <a:r>
              <a:rPr lang="uk-UA" dirty="0" smtClean="0"/>
              <a:t> </a:t>
            </a:r>
            <a:r>
              <a:rPr lang="uk-UA" dirty="0" err="1" smtClean="0"/>
              <a:t>to</a:t>
            </a:r>
            <a:r>
              <a:rPr lang="uk-UA" dirty="0" smtClean="0"/>
              <a:t> </a:t>
            </a:r>
            <a:r>
              <a:rPr lang="uk-UA" dirty="0" err="1" smtClean="0"/>
              <a:t>damage</a:t>
            </a:r>
            <a:r>
              <a:rPr lang="uk-UA" dirty="0" smtClean="0"/>
              <a:t> </a:t>
            </a:r>
            <a:r>
              <a:rPr lang="uk-UA" dirty="0" err="1" smtClean="0"/>
              <a:t>to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cell</a:t>
            </a:r>
            <a:r>
              <a:rPr lang="uk-UA" dirty="0" smtClean="0"/>
              <a:t> </a:t>
            </a:r>
            <a:r>
              <a:rPr lang="uk-UA" dirty="0" err="1" smtClean="0"/>
              <a:t>membranes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fungi</a:t>
            </a:r>
            <a:r>
              <a:rPr lang="uk-UA" dirty="0" smtClean="0"/>
              <a:t>.</a:t>
            </a:r>
          </a:p>
          <a:p>
            <a:r>
              <a:rPr lang="uk-UA" b="1" dirty="0" err="1" smtClean="0"/>
              <a:t>Synthesis</a:t>
            </a:r>
            <a:r>
              <a:rPr lang="uk-UA" b="1" dirty="0" smtClean="0"/>
              <a:t>.</a:t>
            </a:r>
          </a:p>
          <a:p>
            <a:pPr>
              <a:buNone/>
            </a:pPr>
            <a:r>
              <a:rPr lang="uk-UA" dirty="0" smtClean="0"/>
              <a:t/>
            </a:r>
            <a:br>
              <a:rPr lang="uk-UA" dirty="0" smtClean="0"/>
            </a:br>
            <a:endParaRPr lang="uk-UA" dirty="0" smtClean="0"/>
          </a:p>
          <a:p>
            <a:endParaRPr lang="uk-UA" dirty="0" smtClean="0"/>
          </a:p>
          <a:p>
            <a:r>
              <a:rPr lang="uk-UA" b="1" dirty="0" err="1" smtClean="0"/>
              <a:t>Application</a:t>
            </a:r>
            <a:r>
              <a:rPr lang="uk-UA" b="1" dirty="0" smtClean="0"/>
              <a:t>.	</a:t>
            </a:r>
            <a:r>
              <a:rPr lang="uk-UA" dirty="0" err="1" smtClean="0"/>
              <a:t>Antifungal</a:t>
            </a:r>
            <a:r>
              <a:rPr lang="uk-UA" dirty="0" smtClean="0"/>
              <a:t>	</a:t>
            </a:r>
            <a:r>
              <a:rPr lang="uk-UA" dirty="0" err="1" smtClean="0"/>
              <a:t>means</a:t>
            </a:r>
            <a:r>
              <a:rPr lang="uk-UA" dirty="0" smtClean="0"/>
              <a:t>.	</a:t>
            </a:r>
            <a:r>
              <a:rPr lang="uk-UA" dirty="0" err="1" smtClean="0"/>
              <a:t>Cryptococcal</a:t>
            </a:r>
            <a:r>
              <a:rPr lang="uk-UA" dirty="0" smtClean="0"/>
              <a:t>	</a:t>
            </a:r>
            <a:r>
              <a:rPr lang="uk-UA" dirty="0" err="1" smtClean="0"/>
              <a:t>meningitis</a:t>
            </a:r>
            <a:r>
              <a:rPr lang="uk-UA" dirty="0" smtClean="0"/>
              <a:t>,	</a:t>
            </a:r>
            <a:r>
              <a:rPr lang="uk-UA" dirty="0" err="1" smtClean="0"/>
              <a:t>candidiasis</a:t>
            </a:r>
            <a:r>
              <a:rPr lang="uk-UA" dirty="0" smtClean="0"/>
              <a:t>, </a:t>
            </a:r>
            <a:r>
              <a:rPr lang="uk-UA" dirty="0" err="1" smtClean="0"/>
              <a:t>dermatomycoses</a:t>
            </a:r>
            <a:r>
              <a:rPr lang="uk-UA" dirty="0" smtClean="0"/>
              <a:t>.</a:t>
            </a:r>
          </a:p>
          <a:p>
            <a:endParaRPr lang="uk-UA" dirty="0" smtClean="0"/>
          </a:p>
          <a:p>
            <a:r>
              <a:rPr lang="uk-UA" dirty="0" smtClean="0"/>
              <a:t/>
            </a:r>
            <a:br>
              <a:rPr lang="uk-UA" dirty="0" smtClean="0"/>
            </a:br>
            <a:endParaRPr lang="uk-UA" dirty="0" smtClean="0"/>
          </a:p>
          <a:p>
            <a:endParaRPr lang="uk-UA" dirty="0"/>
          </a:p>
        </p:txBody>
      </p:sp>
      <p:pic>
        <p:nvPicPr>
          <p:cNvPr id="4" name="image304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71247" y="383697"/>
            <a:ext cx="1187355" cy="1753737"/>
          </a:xfrm>
          <a:prstGeom prst="rect">
            <a:avLst/>
          </a:prstGeom>
        </p:spPr>
      </p:pic>
      <p:pic>
        <p:nvPicPr>
          <p:cNvPr id="5" name="image305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58324" y="3693376"/>
            <a:ext cx="6196084" cy="137842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444137"/>
            <a:ext cx="10515600" cy="5732826"/>
          </a:xfrm>
        </p:spPr>
        <p:txBody>
          <a:bodyPr/>
          <a:lstStyle/>
          <a:p>
            <a:pPr algn="ctr">
              <a:buNone/>
            </a:pPr>
            <a:r>
              <a:rPr lang="uk-UA" b="1" dirty="0" err="1" smtClean="0"/>
              <a:t>Allylamines</a:t>
            </a:r>
            <a:r>
              <a:rPr lang="uk-UA" b="1" dirty="0" smtClean="0"/>
              <a:t> </a:t>
            </a:r>
            <a:endParaRPr lang="uk-UA" b="1" dirty="0" smtClean="0"/>
          </a:p>
          <a:p>
            <a:pPr>
              <a:buNone/>
            </a:pPr>
            <a:r>
              <a:rPr lang="uk-UA" b="1" dirty="0" err="1" smtClean="0"/>
              <a:t>Terbinafine</a:t>
            </a:r>
            <a:endParaRPr lang="uk-UA" b="1" dirty="0" smtClean="0"/>
          </a:p>
          <a:p>
            <a:pPr>
              <a:buNone/>
            </a:pPr>
            <a:endParaRPr lang="uk-UA" b="1" dirty="0" smtClean="0"/>
          </a:p>
          <a:p>
            <a:pPr>
              <a:buNone/>
            </a:pPr>
            <a:endParaRPr lang="uk-UA" b="1" dirty="0" smtClean="0"/>
          </a:p>
          <a:p>
            <a:pPr>
              <a:buNone/>
            </a:pPr>
            <a:endParaRPr lang="uk-UA" b="1" dirty="0" smtClean="0"/>
          </a:p>
          <a:p>
            <a:pPr>
              <a:buNone/>
            </a:pPr>
            <a:r>
              <a:rPr lang="uk-UA" b="1" dirty="0" err="1" smtClean="0"/>
              <a:t>Naftifine</a:t>
            </a:r>
            <a:endParaRPr lang="uk-UA" b="1" dirty="0" smtClean="0"/>
          </a:p>
          <a:p>
            <a:pPr>
              <a:buNone/>
            </a:pPr>
            <a:endParaRPr lang="uk-UA" b="1" dirty="0" smtClean="0"/>
          </a:p>
          <a:p>
            <a:r>
              <a:rPr lang="uk-UA" b="1" dirty="0" err="1" smtClean="0"/>
              <a:t>Mechanism</a:t>
            </a:r>
            <a:r>
              <a:rPr lang="uk-UA" b="1" dirty="0" smtClean="0"/>
              <a:t> </a:t>
            </a:r>
            <a:r>
              <a:rPr lang="uk-UA" b="1" dirty="0" err="1" smtClean="0"/>
              <a:t>of</a:t>
            </a:r>
            <a:r>
              <a:rPr lang="uk-UA" b="1" dirty="0" smtClean="0"/>
              <a:t> </a:t>
            </a:r>
            <a:r>
              <a:rPr lang="uk-UA" b="1" dirty="0" err="1" smtClean="0"/>
              <a:t>action</a:t>
            </a:r>
            <a:r>
              <a:rPr lang="uk-UA" dirty="0" smtClean="0"/>
              <a:t>. </a:t>
            </a:r>
            <a:r>
              <a:rPr lang="uk-UA" dirty="0" err="1" smtClean="0"/>
              <a:t>It</a:t>
            </a:r>
            <a:r>
              <a:rPr lang="uk-UA" dirty="0" smtClean="0"/>
              <a:t> </a:t>
            </a:r>
            <a:r>
              <a:rPr lang="uk-UA" dirty="0" err="1" smtClean="0"/>
              <a:t>is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inhibition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sterol</a:t>
            </a:r>
            <a:r>
              <a:rPr lang="uk-UA" dirty="0" smtClean="0"/>
              <a:t> </a:t>
            </a:r>
            <a:r>
              <a:rPr lang="uk-UA" dirty="0" err="1" smtClean="0"/>
              <a:t>synthesis</a:t>
            </a:r>
            <a:r>
              <a:rPr lang="uk-UA" dirty="0" smtClean="0"/>
              <a:t> </a:t>
            </a:r>
            <a:r>
              <a:rPr lang="uk-UA" dirty="0" err="1" smtClean="0"/>
              <a:t>in</a:t>
            </a:r>
            <a:r>
              <a:rPr lang="uk-UA" dirty="0" smtClean="0"/>
              <a:t> </a:t>
            </a:r>
            <a:r>
              <a:rPr lang="uk-UA" dirty="0" err="1" smtClean="0"/>
              <a:t>fungal</a:t>
            </a:r>
            <a:r>
              <a:rPr lang="uk-UA" dirty="0" smtClean="0"/>
              <a:t> </a:t>
            </a:r>
            <a:r>
              <a:rPr lang="uk-UA" dirty="0" err="1" smtClean="0"/>
              <a:t>cells</a:t>
            </a:r>
            <a:r>
              <a:rPr lang="uk-UA" dirty="0" smtClean="0"/>
              <a:t> </a:t>
            </a:r>
            <a:r>
              <a:rPr lang="uk-UA" dirty="0" err="1" smtClean="0"/>
              <a:t>by</a:t>
            </a:r>
            <a:r>
              <a:rPr lang="uk-UA" dirty="0" smtClean="0"/>
              <a:t> </a:t>
            </a:r>
            <a:r>
              <a:rPr lang="uk-UA" dirty="0" err="1" smtClean="0"/>
              <a:t>inhibiting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enzyme</a:t>
            </a:r>
            <a:r>
              <a:rPr lang="uk-UA" dirty="0" smtClean="0"/>
              <a:t> </a:t>
            </a:r>
            <a:r>
              <a:rPr lang="uk-UA" dirty="0" err="1" smtClean="0"/>
              <a:t>squalene</a:t>
            </a:r>
            <a:r>
              <a:rPr lang="uk-UA" dirty="0" smtClean="0"/>
              <a:t> </a:t>
            </a:r>
            <a:r>
              <a:rPr lang="uk-UA" dirty="0" err="1" smtClean="0"/>
              <a:t>epoxidase</a:t>
            </a:r>
            <a:r>
              <a:rPr lang="uk-UA" dirty="0" smtClean="0"/>
              <a:t>, </a:t>
            </a:r>
            <a:r>
              <a:rPr lang="uk-UA" dirty="0" err="1" smtClean="0"/>
              <a:t>which</a:t>
            </a:r>
            <a:r>
              <a:rPr lang="uk-UA" dirty="0" smtClean="0"/>
              <a:t> </a:t>
            </a:r>
            <a:r>
              <a:rPr lang="uk-UA" dirty="0" err="1" smtClean="0"/>
              <a:t>leads</a:t>
            </a:r>
            <a:r>
              <a:rPr lang="uk-UA" dirty="0" smtClean="0"/>
              <a:t> </a:t>
            </a:r>
            <a:r>
              <a:rPr lang="uk-UA" dirty="0" err="1" smtClean="0"/>
              <a:t>to</a:t>
            </a:r>
            <a:r>
              <a:rPr lang="uk-UA" dirty="0" smtClean="0"/>
              <a:t> </a:t>
            </a:r>
            <a:r>
              <a:rPr lang="uk-UA" dirty="0" err="1" smtClean="0"/>
              <a:t>damage</a:t>
            </a:r>
            <a:r>
              <a:rPr lang="uk-UA" dirty="0" smtClean="0"/>
              <a:t> </a:t>
            </a:r>
            <a:r>
              <a:rPr lang="uk-UA" dirty="0" err="1" smtClean="0"/>
              <a:t>to</a:t>
            </a:r>
            <a:r>
              <a:rPr lang="uk-UA" dirty="0" smtClean="0"/>
              <a:t> </a:t>
            </a:r>
            <a:r>
              <a:rPr lang="uk-UA" dirty="0" err="1" smtClean="0"/>
              <a:t>fungal</a:t>
            </a:r>
            <a:r>
              <a:rPr lang="uk-UA" dirty="0" smtClean="0"/>
              <a:t> </a:t>
            </a:r>
            <a:r>
              <a:rPr lang="uk-UA" dirty="0" err="1" smtClean="0"/>
              <a:t>cell</a:t>
            </a:r>
            <a:r>
              <a:rPr lang="uk-UA" dirty="0" smtClean="0"/>
              <a:t> </a:t>
            </a:r>
            <a:r>
              <a:rPr lang="uk-UA" dirty="0" err="1" smtClean="0"/>
              <a:t>membranes</a:t>
            </a:r>
            <a:r>
              <a:rPr lang="uk-UA" dirty="0" smtClean="0"/>
              <a:t>.</a:t>
            </a:r>
          </a:p>
          <a:p>
            <a:r>
              <a:rPr lang="uk-UA" b="1" dirty="0" err="1" smtClean="0"/>
              <a:t>Application</a:t>
            </a:r>
            <a:r>
              <a:rPr lang="uk-UA" b="1" dirty="0" smtClean="0"/>
              <a:t>. </a:t>
            </a:r>
            <a:r>
              <a:rPr lang="uk-UA" dirty="0" err="1" smtClean="0"/>
              <a:t>Antifungal</a:t>
            </a:r>
            <a:r>
              <a:rPr lang="uk-UA" dirty="0" smtClean="0"/>
              <a:t> </a:t>
            </a:r>
            <a:r>
              <a:rPr lang="uk-UA" dirty="0" err="1" smtClean="0"/>
              <a:t>drugs</a:t>
            </a:r>
            <a:r>
              <a:rPr lang="uk-UA" dirty="0" smtClean="0"/>
              <a:t>. </a:t>
            </a:r>
            <a:r>
              <a:rPr lang="uk-UA" dirty="0" err="1" smtClean="0"/>
              <a:t>Fungal</a:t>
            </a:r>
            <a:r>
              <a:rPr lang="uk-UA" dirty="0" smtClean="0"/>
              <a:t> </a:t>
            </a:r>
            <a:r>
              <a:rPr lang="uk-UA" dirty="0" err="1" smtClean="0"/>
              <a:t>infections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skin</a:t>
            </a:r>
            <a:r>
              <a:rPr lang="uk-UA" dirty="0" smtClean="0"/>
              <a:t> </a:t>
            </a:r>
            <a:r>
              <a:rPr lang="uk-UA" dirty="0" err="1" smtClean="0"/>
              <a:t>and</a:t>
            </a:r>
            <a:r>
              <a:rPr lang="uk-UA" dirty="0" smtClean="0"/>
              <a:t> </a:t>
            </a:r>
            <a:r>
              <a:rPr lang="uk-UA" dirty="0" err="1" smtClean="0"/>
              <a:t>nails</a:t>
            </a:r>
            <a:r>
              <a:rPr lang="uk-UA" dirty="0" smtClean="0"/>
              <a:t>.</a:t>
            </a:r>
          </a:p>
          <a:p>
            <a:pPr>
              <a:buNone/>
            </a:pPr>
            <a:endParaRPr lang="uk-UA" dirty="0" smtClean="0"/>
          </a:p>
          <a:p>
            <a:endParaRPr lang="uk-UA" dirty="0"/>
          </a:p>
        </p:txBody>
      </p:sp>
      <p:pic>
        <p:nvPicPr>
          <p:cNvPr id="4" name="image306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26247" y="928535"/>
            <a:ext cx="2647666" cy="1473958"/>
          </a:xfrm>
          <a:prstGeom prst="rect">
            <a:avLst/>
          </a:prstGeom>
        </p:spPr>
      </p:pic>
      <p:pic>
        <p:nvPicPr>
          <p:cNvPr id="5" name="image307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55761" y="2773030"/>
            <a:ext cx="2415654" cy="89392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444138"/>
            <a:ext cx="10515600" cy="5732826"/>
          </a:xfrm>
        </p:spPr>
        <p:txBody>
          <a:bodyPr/>
          <a:lstStyle/>
          <a:p>
            <a:pPr>
              <a:buNone/>
            </a:pPr>
            <a:r>
              <a:rPr lang="uk-UA" b="1" dirty="0" smtClean="0"/>
              <a:t>              </a:t>
            </a:r>
            <a:r>
              <a:rPr lang="uk-UA" b="1" dirty="0" err="1" smtClean="0"/>
              <a:t>Undecylenic</a:t>
            </a:r>
            <a:r>
              <a:rPr lang="uk-UA" b="1" dirty="0" smtClean="0"/>
              <a:t> </a:t>
            </a:r>
            <a:r>
              <a:rPr lang="uk-UA" b="1" dirty="0" err="1" smtClean="0"/>
              <a:t>acid</a:t>
            </a:r>
            <a:endParaRPr lang="uk-UA" b="1" dirty="0" smtClean="0"/>
          </a:p>
          <a:p>
            <a:endParaRPr lang="uk-UA" sz="2000" dirty="0" smtClean="0"/>
          </a:p>
          <a:p>
            <a:r>
              <a:rPr lang="uk-UA" sz="2000" b="1" dirty="0" err="1" smtClean="0"/>
              <a:t>Mechanism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of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action</a:t>
            </a:r>
            <a:r>
              <a:rPr lang="uk-UA" sz="2000" dirty="0" smtClean="0"/>
              <a:t>. </a:t>
            </a:r>
            <a:r>
              <a:rPr lang="uk-UA" sz="2000" dirty="0" err="1" smtClean="0"/>
              <a:t>Exactly</a:t>
            </a:r>
            <a:r>
              <a:rPr lang="uk-UA" sz="2000" dirty="0" smtClean="0"/>
              <a:t> </a:t>
            </a:r>
            <a:r>
              <a:rPr lang="uk-UA" sz="2000" dirty="0" err="1" smtClean="0"/>
              <a:t>not</a:t>
            </a:r>
            <a:r>
              <a:rPr lang="uk-UA" sz="2000" dirty="0" smtClean="0"/>
              <a:t> </a:t>
            </a:r>
            <a:r>
              <a:rPr lang="uk-UA" sz="2000" dirty="0" err="1" smtClean="0"/>
              <a:t>installed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Properties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White</a:t>
            </a:r>
            <a:r>
              <a:rPr lang="uk-UA" sz="2000" dirty="0" smtClean="0"/>
              <a:t> </a:t>
            </a:r>
            <a:r>
              <a:rPr lang="uk-UA" sz="2000" dirty="0" err="1" smtClean="0"/>
              <a:t>crystalline</a:t>
            </a:r>
            <a:r>
              <a:rPr lang="uk-UA" sz="2000" dirty="0" smtClean="0"/>
              <a:t> </a:t>
            </a:r>
            <a:r>
              <a:rPr lang="uk-UA" sz="2000" dirty="0" err="1" smtClean="0"/>
              <a:t>substance</a:t>
            </a:r>
            <a:r>
              <a:rPr lang="uk-UA" sz="2000" dirty="0" smtClean="0"/>
              <a:t> </a:t>
            </a:r>
            <a:r>
              <a:rPr lang="uk-UA" sz="2000" dirty="0" err="1" smtClean="0"/>
              <a:t>or</a:t>
            </a:r>
            <a:r>
              <a:rPr lang="uk-UA" sz="2000" dirty="0" smtClean="0"/>
              <a:t> </a:t>
            </a:r>
            <a:r>
              <a:rPr lang="uk-UA" sz="2000" dirty="0" err="1" smtClean="0"/>
              <a:t>light</a:t>
            </a:r>
            <a:r>
              <a:rPr lang="uk-UA" sz="2000" dirty="0" smtClean="0"/>
              <a:t> </a:t>
            </a:r>
            <a:r>
              <a:rPr lang="uk-UA" sz="2000" dirty="0" err="1" smtClean="0"/>
              <a:t>yellow</a:t>
            </a:r>
            <a:r>
              <a:rPr lang="uk-UA" sz="2000" dirty="0" smtClean="0"/>
              <a:t> </a:t>
            </a:r>
            <a:r>
              <a:rPr lang="uk-UA" sz="2000" dirty="0" err="1" smtClean="0"/>
              <a:t>liquid</a:t>
            </a:r>
            <a:r>
              <a:rPr lang="uk-UA" sz="2000" dirty="0" smtClean="0"/>
              <a:t> </a:t>
            </a:r>
            <a:r>
              <a:rPr lang="uk-UA" sz="2000" dirty="0" err="1" smtClean="0"/>
              <a:t>with</a:t>
            </a:r>
            <a:r>
              <a:rPr lang="uk-UA" sz="2000" dirty="0" smtClean="0"/>
              <a:t> a </a:t>
            </a:r>
            <a:r>
              <a:rPr lang="uk-UA" sz="2000" dirty="0" err="1" smtClean="0"/>
              <a:t>characteristic</a:t>
            </a:r>
            <a:r>
              <a:rPr lang="uk-UA" sz="2000" dirty="0" smtClean="0"/>
              <a:t> </a:t>
            </a:r>
            <a:r>
              <a:rPr lang="uk-UA" sz="2000" dirty="0" err="1" smtClean="0"/>
              <a:t>odor</a:t>
            </a:r>
            <a:r>
              <a:rPr lang="uk-UA" sz="2000" dirty="0" smtClean="0"/>
              <a:t>, </a:t>
            </a:r>
            <a:r>
              <a:rPr lang="uk-UA" sz="2000" dirty="0" err="1" smtClean="0"/>
              <a:t>practically</a:t>
            </a:r>
            <a:r>
              <a:rPr lang="uk-UA" sz="2000" dirty="0" smtClean="0"/>
              <a:t> </a:t>
            </a:r>
            <a:r>
              <a:rPr lang="uk-UA" sz="2000" dirty="0" err="1" smtClean="0"/>
              <a:t>insoluble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water</a:t>
            </a:r>
            <a:r>
              <a:rPr lang="uk-UA" sz="2000" dirty="0" smtClean="0"/>
              <a:t>, </a:t>
            </a:r>
            <a:r>
              <a:rPr lang="uk-UA" sz="2000" dirty="0" err="1" smtClean="0"/>
              <a:t>easily</a:t>
            </a:r>
            <a:r>
              <a:rPr lang="uk-UA" sz="2000" dirty="0" smtClean="0"/>
              <a:t> </a:t>
            </a:r>
            <a:r>
              <a:rPr lang="uk-UA" sz="2000" dirty="0" err="1" smtClean="0"/>
              <a:t>soluble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alcohol</a:t>
            </a:r>
            <a:r>
              <a:rPr lang="uk-UA" sz="2000" dirty="0" smtClean="0"/>
              <a:t>, </a:t>
            </a:r>
            <a:r>
              <a:rPr lang="uk-UA" sz="2000" dirty="0" err="1" smtClean="0"/>
              <a:t>ether</a:t>
            </a:r>
            <a:r>
              <a:rPr lang="uk-UA" sz="2000" dirty="0" smtClean="0"/>
              <a:t>, </a:t>
            </a:r>
            <a:r>
              <a:rPr lang="uk-UA" sz="2000" dirty="0" err="1" smtClean="0"/>
              <a:t>essential</a:t>
            </a:r>
            <a:r>
              <a:rPr lang="uk-UA" sz="2000" dirty="0" smtClean="0"/>
              <a:t> </a:t>
            </a:r>
            <a:r>
              <a:rPr lang="uk-UA" sz="2000" dirty="0" err="1" smtClean="0"/>
              <a:t>oils</a:t>
            </a:r>
            <a:r>
              <a:rPr lang="uk-UA" sz="2000" dirty="0" smtClean="0"/>
              <a:t>, </a:t>
            </a:r>
            <a:r>
              <a:rPr lang="uk-UA" sz="2000" dirty="0" err="1" smtClean="0"/>
              <a:t>benzene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Identification</a:t>
            </a:r>
            <a:r>
              <a:rPr lang="uk-UA" sz="2000" b="1" dirty="0" smtClean="0"/>
              <a:t>.</a:t>
            </a:r>
          </a:p>
          <a:p>
            <a:pPr lvl="0"/>
            <a:r>
              <a:rPr lang="uk-UA" sz="2000" dirty="0" err="1" smtClean="0"/>
              <a:t>By</a:t>
            </a:r>
            <a:r>
              <a:rPr lang="uk-UA" sz="2000" dirty="0" smtClean="0"/>
              <a:t> </a:t>
            </a:r>
            <a:r>
              <a:rPr lang="uk-UA" sz="2000" dirty="0" err="1" smtClean="0"/>
              <a:t>refractive</a:t>
            </a:r>
            <a:r>
              <a:rPr lang="uk-UA" sz="2000" dirty="0" smtClean="0"/>
              <a:t> </a:t>
            </a:r>
            <a:r>
              <a:rPr lang="uk-UA" sz="2000" dirty="0" err="1" smtClean="0"/>
              <a:t>index</a:t>
            </a:r>
            <a:r>
              <a:rPr lang="uk-UA" sz="2000" dirty="0" smtClean="0"/>
              <a:t> </a:t>
            </a:r>
            <a:r>
              <a:rPr lang="uk-UA" sz="2000" dirty="0" err="1" smtClean="0"/>
              <a:t>at</a:t>
            </a:r>
            <a:r>
              <a:rPr lang="uk-UA" sz="2000" dirty="0" smtClean="0"/>
              <a:t> 25 ± 0.5 ° C.</a:t>
            </a:r>
          </a:p>
          <a:p>
            <a:pPr lvl="0"/>
            <a:r>
              <a:rPr lang="uk-UA" sz="2000" dirty="0" err="1" smtClean="0"/>
              <a:t>Determine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temperature</a:t>
            </a:r>
            <a:r>
              <a:rPr lang="uk-UA" sz="2000" dirty="0" smtClean="0"/>
              <a:t> </a:t>
            </a:r>
            <a:r>
              <a:rPr lang="uk-UA" sz="2000" dirty="0" err="1" smtClean="0"/>
              <a:t>at</a:t>
            </a:r>
            <a:r>
              <a:rPr lang="uk-UA" sz="2000" dirty="0" smtClean="0"/>
              <a:t> </a:t>
            </a:r>
            <a:r>
              <a:rPr lang="uk-UA" sz="2000" dirty="0" err="1" smtClean="0"/>
              <a:t>which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compound</a:t>
            </a:r>
            <a:r>
              <a:rPr lang="uk-UA" sz="2000" dirty="0" smtClean="0"/>
              <a:t> </a:t>
            </a:r>
            <a:r>
              <a:rPr lang="uk-UA" sz="2000" dirty="0" err="1" smtClean="0"/>
              <a:t>crystallizes</a:t>
            </a:r>
            <a:r>
              <a:rPr lang="uk-UA" sz="2000" dirty="0" smtClean="0"/>
              <a:t>.</a:t>
            </a:r>
          </a:p>
          <a:p>
            <a:pPr lvl="0"/>
            <a:r>
              <a:rPr lang="uk-UA" sz="2000" dirty="0" err="1" smtClean="0"/>
              <a:t>When</a:t>
            </a:r>
            <a:r>
              <a:rPr lang="uk-UA" sz="2000" dirty="0" smtClean="0"/>
              <a:t> </a:t>
            </a:r>
            <a:r>
              <a:rPr lang="uk-UA" sz="2000" dirty="0" err="1" smtClean="0"/>
              <a:t>heated</a:t>
            </a:r>
            <a:r>
              <a:rPr lang="uk-UA" sz="2000" dirty="0" smtClean="0"/>
              <a:t> KU </a:t>
            </a:r>
            <a:r>
              <a:rPr lang="uk-UA" sz="2000" dirty="0" err="1" smtClean="0"/>
              <a:t>with</a:t>
            </a:r>
            <a:r>
              <a:rPr lang="uk-UA" sz="2000" dirty="0" smtClean="0"/>
              <a:t> </a:t>
            </a:r>
            <a:r>
              <a:rPr lang="uk-UA" sz="2000" dirty="0" err="1" smtClean="0"/>
              <a:t>aniline</a:t>
            </a:r>
            <a:r>
              <a:rPr lang="uk-UA" sz="2000" dirty="0" smtClean="0"/>
              <a:t> </a:t>
            </a:r>
            <a:r>
              <a:rPr lang="uk-UA" sz="2000" dirty="0" err="1" smtClean="0"/>
              <a:t>an</a:t>
            </a:r>
            <a:r>
              <a:rPr lang="uk-UA" sz="2000" dirty="0" smtClean="0"/>
              <a:t> </a:t>
            </a:r>
            <a:r>
              <a:rPr lang="uk-UA" sz="2000" dirty="0" err="1" smtClean="0"/>
              <a:t>amide</a:t>
            </a:r>
            <a:r>
              <a:rPr lang="uk-UA" sz="2000" dirty="0" smtClean="0"/>
              <a:t> </a:t>
            </a:r>
            <a:r>
              <a:rPr lang="uk-UA" sz="2000" dirty="0" err="1" smtClean="0"/>
              <a:t>is</a:t>
            </a:r>
            <a:r>
              <a:rPr lang="uk-UA" sz="2000" dirty="0" smtClean="0"/>
              <a:t> </a:t>
            </a:r>
            <a:r>
              <a:rPr lang="uk-UA" sz="2000" dirty="0" err="1" smtClean="0"/>
              <a:t>formed</a:t>
            </a:r>
            <a:r>
              <a:rPr lang="uk-UA" sz="2000" dirty="0" smtClean="0"/>
              <a:t> </a:t>
            </a:r>
            <a:r>
              <a:rPr lang="uk-UA" sz="2000" dirty="0" err="1" smtClean="0"/>
              <a:t>from</a:t>
            </a:r>
            <a:r>
              <a:rPr lang="uk-UA" sz="2000" dirty="0" smtClean="0"/>
              <a:t> </a:t>
            </a:r>
            <a:r>
              <a:rPr lang="uk-UA" sz="2000" dirty="0" err="1" smtClean="0"/>
              <a:t>so</a:t>
            </a:r>
            <a:r>
              <a:rPr lang="uk-UA" sz="2000" dirty="0" smtClean="0"/>
              <a:t> </a:t>
            </a:r>
            <a:r>
              <a:rPr lang="uk-UA" sz="2000" dirty="0" err="1" smtClean="0"/>
              <a:t>pl</a:t>
            </a:r>
            <a:r>
              <a:rPr lang="uk-UA" sz="2000" dirty="0" smtClean="0"/>
              <a:t>. 66–68 ° C.</a:t>
            </a:r>
          </a:p>
          <a:p>
            <a:pPr lvl="0"/>
            <a:r>
              <a:rPr lang="uk-UA" sz="2000" dirty="0" err="1" smtClean="0"/>
              <a:t>In</a:t>
            </a:r>
            <a:r>
              <a:rPr lang="uk-UA" sz="2000" dirty="0" smtClean="0"/>
              <a:t> a </a:t>
            </a:r>
            <a:r>
              <a:rPr lang="uk-UA" sz="2000" dirty="0" err="1" smtClean="0"/>
              <a:t>mixture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acids</a:t>
            </a:r>
            <a:r>
              <a:rPr lang="uk-UA" sz="2000" dirty="0" smtClean="0"/>
              <a:t> H2SO4 </a:t>
            </a:r>
            <a:r>
              <a:rPr lang="uk-UA" sz="2000" dirty="0" err="1" smtClean="0"/>
              <a:t>diluted</a:t>
            </a:r>
            <a:r>
              <a:rPr lang="uk-UA" sz="2000" dirty="0" smtClean="0"/>
              <a:t>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ice</a:t>
            </a:r>
            <a:r>
              <a:rPr lang="uk-UA" sz="2000" dirty="0" smtClean="0"/>
              <a:t> </a:t>
            </a:r>
            <a:r>
              <a:rPr lang="uk-UA" sz="2000" dirty="0" err="1" smtClean="0"/>
              <a:t>vinegar</a:t>
            </a:r>
            <a:r>
              <a:rPr lang="uk-UA" sz="2000" dirty="0" smtClean="0"/>
              <a:t> </a:t>
            </a:r>
            <a:r>
              <a:rPr lang="uk-UA" sz="2000" dirty="0" err="1" smtClean="0"/>
              <a:t>discolor</a:t>
            </a:r>
            <a:r>
              <a:rPr lang="en-US" sz="2000" dirty="0" smtClean="0"/>
              <a:t>s </a:t>
            </a:r>
            <a:r>
              <a:rPr lang="uk-UA" sz="2000" dirty="0" err="1" smtClean="0"/>
              <a:t>KMnO</a:t>
            </a:r>
            <a:r>
              <a:rPr lang="uk-UA" sz="2000" dirty="0" smtClean="0"/>
              <a:t> </a:t>
            </a:r>
            <a:r>
              <a:rPr lang="uk-UA" sz="2000" dirty="0" err="1" smtClean="0"/>
              <a:t>solution</a:t>
            </a:r>
            <a:r>
              <a:rPr lang="uk-UA" sz="2000" dirty="0" smtClean="0"/>
              <a:t>.</a:t>
            </a:r>
            <a:endParaRPr lang="uk-UA" sz="2000" dirty="0" smtClean="0"/>
          </a:p>
          <a:p>
            <a:r>
              <a:rPr lang="uk-UA" sz="2000" b="1" dirty="0" err="1" smtClean="0"/>
              <a:t>Quantitative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definition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Alkalimetry</a:t>
            </a:r>
            <a:r>
              <a:rPr lang="uk-UA" sz="2000" dirty="0" smtClean="0"/>
              <a:t>, </a:t>
            </a:r>
            <a:r>
              <a:rPr lang="uk-UA" sz="2000" dirty="0" err="1" smtClean="0"/>
              <a:t>indicator</a:t>
            </a:r>
            <a:r>
              <a:rPr lang="uk-UA" sz="2000" dirty="0" smtClean="0"/>
              <a:t> - </a:t>
            </a:r>
            <a:r>
              <a:rPr lang="uk-UA" sz="2000" dirty="0" err="1" smtClean="0"/>
              <a:t>phenolphthalein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Storage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In</a:t>
            </a:r>
            <a:r>
              <a:rPr lang="uk-UA" sz="2000" dirty="0" smtClean="0"/>
              <a:t> a </a:t>
            </a:r>
            <a:r>
              <a:rPr lang="uk-UA" sz="2000" dirty="0" err="1" smtClean="0"/>
              <a:t>tightly</a:t>
            </a:r>
            <a:r>
              <a:rPr lang="uk-UA" sz="2000" dirty="0" smtClean="0"/>
              <a:t> </a:t>
            </a:r>
            <a:r>
              <a:rPr lang="uk-UA" sz="2000" dirty="0" err="1" smtClean="0"/>
              <a:t>closed</a:t>
            </a:r>
            <a:r>
              <a:rPr lang="uk-UA" sz="2000" dirty="0" smtClean="0"/>
              <a:t> non-</a:t>
            </a:r>
            <a:r>
              <a:rPr lang="uk-UA" sz="2000" dirty="0" err="1" smtClean="0"/>
              <a:t>metallic</a:t>
            </a:r>
            <a:r>
              <a:rPr lang="uk-UA" sz="2000" dirty="0" smtClean="0"/>
              <a:t> </a:t>
            </a:r>
            <a:r>
              <a:rPr lang="uk-UA" sz="2000" dirty="0" err="1" smtClean="0"/>
              <a:t>container</a:t>
            </a:r>
            <a:r>
              <a:rPr lang="uk-UA" sz="2000" dirty="0" smtClean="0"/>
              <a:t>, </a:t>
            </a:r>
            <a:r>
              <a:rPr lang="uk-UA" sz="2000" dirty="0" err="1" smtClean="0"/>
              <a:t>in</a:t>
            </a:r>
            <a:r>
              <a:rPr lang="uk-UA" sz="2000" dirty="0" smtClean="0"/>
              <a:t> a </a:t>
            </a:r>
            <a:r>
              <a:rPr lang="uk-UA" sz="2000" dirty="0" err="1" smtClean="0"/>
              <a:t>cool</a:t>
            </a:r>
            <a:r>
              <a:rPr lang="uk-UA" sz="2000" dirty="0" smtClean="0"/>
              <a:t> </a:t>
            </a:r>
            <a:r>
              <a:rPr lang="uk-UA" sz="2000" dirty="0" err="1" smtClean="0"/>
              <a:t>place</a:t>
            </a:r>
            <a:r>
              <a:rPr lang="uk-UA" sz="2000" dirty="0" smtClean="0"/>
              <a:t> </a:t>
            </a:r>
            <a:r>
              <a:rPr lang="uk-UA" sz="2000" dirty="0" err="1" smtClean="0"/>
              <a:t>protected</a:t>
            </a:r>
            <a:r>
              <a:rPr lang="uk-UA" sz="2000" dirty="0" smtClean="0"/>
              <a:t> </a:t>
            </a:r>
            <a:r>
              <a:rPr lang="uk-UA" sz="2000" dirty="0" err="1" smtClean="0"/>
              <a:t>from</a:t>
            </a:r>
            <a:r>
              <a:rPr lang="uk-UA" sz="2000" dirty="0" smtClean="0"/>
              <a:t> </a:t>
            </a:r>
            <a:r>
              <a:rPr lang="uk-UA" sz="2000" dirty="0" err="1" smtClean="0"/>
              <a:t>light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Application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Treatment</a:t>
            </a:r>
            <a:r>
              <a:rPr lang="uk-UA" sz="2000" dirty="0" smtClean="0"/>
              <a:t>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prevention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fungal</a:t>
            </a:r>
            <a:r>
              <a:rPr lang="uk-UA" sz="2000" dirty="0" smtClean="0"/>
              <a:t> </a:t>
            </a:r>
            <a:r>
              <a:rPr lang="uk-UA" sz="2000" dirty="0" err="1" smtClean="0"/>
              <a:t>skin</a:t>
            </a:r>
            <a:r>
              <a:rPr lang="uk-UA" sz="2000" dirty="0" smtClean="0"/>
              <a:t> </a:t>
            </a:r>
            <a:r>
              <a:rPr lang="uk-UA" sz="2000" dirty="0" err="1" smtClean="0"/>
              <a:t>diseases</a:t>
            </a:r>
            <a:r>
              <a:rPr lang="uk-UA" sz="2000" dirty="0" smtClean="0"/>
              <a:t>.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 smtClean="0"/>
          </a:p>
          <a:p>
            <a:endParaRPr lang="uk-UA" dirty="0"/>
          </a:p>
        </p:txBody>
      </p:sp>
      <p:pic>
        <p:nvPicPr>
          <p:cNvPr id="4" name="image308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30968" y="493952"/>
            <a:ext cx="3923732" cy="723331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9634" y="209006"/>
            <a:ext cx="11612880" cy="5967957"/>
          </a:xfrm>
        </p:spPr>
        <p:txBody>
          <a:bodyPr/>
          <a:lstStyle/>
          <a:p>
            <a:pPr algn="ctr">
              <a:buNone/>
            </a:pPr>
            <a:r>
              <a:rPr lang="uk-UA" b="1" dirty="0" err="1" smtClean="0"/>
              <a:t>Means</a:t>
            </a:r>
            <a:r>
              <a:rPr lang="uk-UA" b="1" dirty="0" smtClean="0"/>
              <a:t> </a:t>
            </a:r>
            <a:r>
              <a:rPr lang="uk-UA" b="1" dirty="0" err="1" smtClean="0"/>
              <a:t>for</a:t>
            </a:r>
            <a:r>
              <a:rPr lang="uk-UA" b="1" dirty="0" smtClean="0"/>
              <a:t> </a:t>
            </a:r>
            <a:r>
              <a:rPr lang="uk-UA" b="1" dirty="0" err="1" smtClean="0"/>
              <a:t>the</a:t>
            </a:r>
            <a:r>
              <a:rPr lang="uk-UA" b="1" dirty="0" smtClean="0"/>
              <a:t> </a:t>
            </a:r>
            <a:r>
              <a:rPr lang="uk-UA" b="1" dirty="0" err="1" smtClean="0"/>
              <a:t>treatment</a:t>
            </a:r>
            <a:r>
              <a:rPr lang="uk-UA" b="1" dirty="0" smtClean="0"/>
              <a:t> </a:t>
            </a:r>
            <a:r>
              <a:rPr lang="uk-UA" b="1" dirty="0" err="1" smtClean="0"/>
              <a:t>of</a:t>
            </a:r>
            <a:r>
              <a:rPr lang="uk-UA" b="1" dirty="0" smtClean="0"/>
              <a:t> </a:t>
            </a:r>
            <a:r>
              <a:rPr lang="uk-UA" b="1" dirty="0" err="1" smtClean="0"/>
              <a:t>protozoal</a:t>
            </a:r>
            <a:r>
              <a:rPr lang="uk-UA" b="1" dirty="0" smtClean="0"/>
              <a:t> </a:t>
            </a:r>
            <a:r>
              <a:rPr lang="uk-UA" b="1" dirty="0" err="1" smtClean="0"/>
              <a:t>infections</a:t>
            </a:r>
            <a:endParaRPr lang="uk-UA" dirty="0" smtClean="0"/>
          </a:p>
          <a:p>
            <a:r>
              <a:rPr lang="uk-UA" sz="2000" b="1" dirty="0" err="1" smtClean="0"/>
              <a:t>Protozoan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infections</a:t>
            </a:r>
            <a:r>
              <a:rPr lang="uk-UA" sz="2000" dirty="0" smtClean="0"/>
              <a:t>, </a:t>
            </a:r>
            <a:r>
              <a:rPr lang="uk-UA" sz="2000" dirty="0" err="1" smtClean="0"/>
              <a:t>or</a:t>
            </a:r>
            <a:r>
              <a:rPr lang="uk-UA" sz="2000" dirty="0" smtClean="0"/>
              <a:t> </a:t>
            </a:r>
            <a:r>
              <a:rPr lang="uk-UA" sz="2000" dirty="0" err="1" smtClean="0"/>
              <a:t>protozooses</a:t>
            </a:r>
            <a:r>
              <a:rPr lang="uk-UA" sz="2000" dirty="0" smtClean="0"/>
              <a:t> (</a:t>
            </a:r>
            <a:r>
              <a:rPr lang="uk-UA" sz="2000" dirty="0" err="1" smtClean="0"/>
              <a:t>Latin</a:t>
            </a:r>
            <a:r>
              <a:rPr lang="uk-UA" sz="2000" dirty="0" smtClean="0"/>
              <a:t> </a:t>
            </a:r>
            <a:r>
              <a:rPr lang="uk-UA" sz="2000" dirty="0" err="1" smtClean="0"/>
              <a:t>protosooses</a:t>
            </a:r>
            <a:r>
              <a:rPr lang="uk-UA" sz="2000" dirty="0" smtClean="0"/>
              <a:t>) - </a:t>
            </a:r>
            <a:r>
              <a:rPr lang="uk-UA" sz="2000" dirty="0" err="1" smtClean="0"/>
              <a:t>infections</a:t>
            </a:r>
            <a:r>
              <a:rPr lang="uk-UA" sz="2000" dirty="0" smtClean="0"/>
              <a:t> </a:t>
            </a:r>
            <a:r>
              <a:rPr lang="uk-UA" sz="2000" dirty="0" err="1" smtClean="0"/>
              <a:t>caused</a:t>
            </a:r>
            <a:r>
              <a:rPr lang="uk-UA" sz="2000" dirty="0" smtClean="0"/>
              <a:t> </a:t>
            </a:r>
            <a:r>
              <a:rPr lang="uk-UA" sz="2000" dirty="0" err="1" smtClean="0"/>
              <a:t>by</a:t>
            </a:r>
            <a:r>
              <a:rPr lang="uk-UA" sz="2000" dirty="0" smtClean="0"/>
              <a:t> </a:t>
            </a:r>
            <a:r>
              <a:rPr lang="uk-UA" sz="2000" dirty="0" err="1" smtClean="0"/>
              <a:t>parasitic</a:t>
            </a:r>
            <a:r>
              <a:rPr lang="uk-UA" sz="2000" dirty="0" smtClean="0"/>
              <a:t> </a:t>
            </a:r>
            <a:r>
              <a:rPr lang="uk-UA" sz="2000" dirty="0" err="1" smtClean="0"/>
              <a:t>protozoa</a:t>
            </a:r>
            <a:r>
              <a:rPr lang="uk-UA" sz="2000" dirty="0" smtClean="0"/>
              <a:t>.</a:t>
            </a:r>
          </a:p>
          <a:p>
            <a:r>
              <a:rPr lang="uk-UA" sz="2000" dirty="0" err="1" smtClean="0"/>
              <a:t>This</a:t>
            </a:r>
            <a:r>
              <a:rPr lang="uk-UA" sz="2000" dirty="0" smtClean="0"/>
              <a:t> </a:t>
            </a:r>
            <a:r>
              <a:rPr lang="uk-UA" sz="2000" dirty="0" err="1" smtClean="0"/>
              <a:t>group</a:t>
            </a:r>
            <a:r>
              <a:rPr lang="uk-UA" sz="2000" dirty="0" smtClean="0"/>
              <a:t> </a:t>
            </a:r>
            <a:r>
              <a:rPr lang="uk-UA" sz="2000" dirty="0" err="1" smtClean="0"/>
              <a:t>includes</a:t>
            </a:r>
            <a:r>
              <a:rPr lang="uk-UA" sz="2000" dirty="0" smtClean="0"/>
              <a:t> </a:t>
            </a:r>
            <a:r>
              <a:rPr lang="uk-UA" sz="2000" dirty="0" err="1" smtClean="0"/>
              <a:t>dangerous</a:t>
            </a:r>
            <a:r>
              <a:rPr lang="uk-UA" sz="2000" dirty="0" smtClean="0"/>
              <a:t> </a:t>
            </a:r>
            <a:r>
              <a:rPr lang="uk-UA" sz="2000" dirty="0" err="1" smtClean="0"/>
              <a:t>diseases</a:t>
            </a:r>
            <a:r>
              <a:rPr lang="uk-UA" sz="2000" dirty="0" smtClean="0"/>
              <a:t>: </a:t>
            </a:r>
            <a:r>
              <a:rPr lang="uk-UA" sz="2000" dirty="0" err="1" smtClean="0"/>
              <a:t>amebiasis</a:t>
            </a:r>
            <a:r>
              <a:rPr lang="uk-UA" sz="2000" dirty="0" smtClean="0"/>
              <a:t>, </a:t>
            </a:r>
            <a:r>
              <a:rPr lang="uk-UA" sz="2000" dirty="0" err="1" smtClean="0"/>
              <a:t>malaria</a:t>
            </a:r>
            <a:r>
              <a:rPr lang="uk-UA" sz="2000" dirty="0" smtClean="0"/>
              <a:t>, </a:t>
            </a:r>
            <a:r>
              <a:rPr lang="uk-UA" sz="2000" dirty="0" err="1" smtClean="0"/>
              <a:t>trypanosomiasis</a:t>
            </a:r>
            <a:r>
              <a:rPr lang="uk-UA" sz="2000" dirty="0" smtClean="0"/>
              <a:t>, </a:t>
            </a:r>
            <a:r>
              <a:rPr lang="uk-UA" sz="2000" dirty="0" err="1" smtClean="0"/>
              <a:t>leishmaniasis</a:t>
            </a:r>
            <a:r>
              <a:rPr lang="uk-UA" sz="2000" dirty="0" smtClean="0"/>
              <a:t>.</a:t>
            </a:r>
          </a:p>
          <a:p>
            <a:pPr>
              <a:buNone/>
            </a:pPr>
            <a:r>
              <a:rPr lang="en-US" sz="2000" dirty="0" smtClean="0"/>
              <a:t>                                              </a:t>
            </a:r>
            <a:r>
              <a:rPr lang="uk-UA" sz="2000" b="1" dirty="0" err="1" smtClean="0"/>
              <a:t>Albendazole</a:t>
            </a:r>
            <a:endParaRPr lang="en-US" sz="2000" b="1" dirty="0" smtClean="0"/>
          </a:p>
          <a:p>
            <a:pPr>
              <a:buNone/>
            </a:pPr>
            <a:endParaRPr lang="uk-UA" sz="2000" b="1" dirty="0" smtClean="0"/>
          </a:p>
          <a:p>
            <a:endParaRPr lang="en-US" sz="2000" b="1" dirty="0" smtClean="0"/>
          </a:p>
          <a:p>
            <a:r>
              <a:rPr lang="uk-UA" sz="2000" b="1" dirty="0" err="1" smtClean="0"/>
              <a:t>Mechanism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of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action</a:t>
            </a:r>
            <a:r>
              <a:rPr lang="uk-UA" sz="2000" dirty="0" smtClean="0"/>
              <a:t>.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anthelmintic</a:t>
            </a:r>
            <a:r>
              <a:rPr lang="uk-UA" sz="2000" dirty="0" smtClean="0"/>
              <a:t> </a:t>
            </a:r>
            <a:r>
              <a:rPr lang="uk-UA" sz="2000" dirty="0" err="1" smtClean="0"/>
              <a:t>action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albendazole</a:t>
            </a:r>
            <a:r>
              <a:rPr lang="uk-UA" sz="2000" dirty="0" smtClean="0"/>
              <a:t> </a:t>
            </a:r>
            <a:r>
              <a:rPr lang="uk-UA" sz="2000" dirty="0" err="1" smtClean="0"/>
              <a:t>is</a:t>
            </a:r>
            <a:r>
              <a:rPr lang="uk-UA" sz="2000" dirty="0" smtClean="0"/>
              <a:t> </a:t>
            </a:r>
            <a:r>
              <a:rPr lang="uk-UA" sz="2000" dirty="0" err="1" smtClean="0"/>
              <a:t>due</a:t>
            </a:r>
            <a:r>
              <a:rPr lang="uk-UA" sz="2000" dirty="0" smtClean="0"/>
              <a:t> </a:t>
            </a:r>
            <a:r>
              <a:rPr lang="uk-UA" sz="2000" dirty="0" err="1" smtClean="0"/>
              <a:t>to</a:t>
            </a:r>
            <a:r>
              <a:rPr lang="uk-UA" sz="2000" dirty="0" smtClean="0"/>
              <a:t> </a:t>
            </a:r>
            <a:r>
              <a:rPr lang="uk-UA" sz="2000" dirty="0" err="1" smtClean="0"/>
              <a:t>inhibition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tubulin</a:t>
            </a:r>
            <a:r>
              <a:rPr lang="uk-UA" sz="2000" dirty="0" smtClean="0"/>
              <a:t> </a:t>
            </a:r>
            <a:r>
              <a:rPr lang="uk-UA" sz="2000" dirty="0" err="1" smtClean="0"/>
              <a:t>polymerization</a:t>
            </a:r>
            <a:r>
              <a:rPr lang="uk-UA" sz="2000" dirty="0" smtClean="0"/>
              <a:t>, </a:t>
            </a:r>
            <a:r>
              <a:rPr lang="uk-UA" sz="2000" dirty="0" err="1" smtClean="0"/>
              <a:t>which</a:t>
            </a:r>
            <a:r>
              <a:rPr lang="uk-UA" sz="2000" dirty="0" smtClean="0"/>
              <a:t> </a:t>
            </a:r>
            <a:r>
              <a:rPr lang="uk-UA" sz="2000" dirty="0" err="1" smtClean="0"/>
              <a:t>leads</a:t>
            </a:r>
            <a:r>
              <a:rPr lang="uk-UA" sz="2000" dirty="0" smtClean="0"/>
              <a:t> </a:t>
            </a:r>
            <a:r>
              <a:rPr lang="uk-UA" sz="2000" dirty="0" err="1" smtClean="0"/>
              <a:t>to</a:t>
            </a:r>
            <a:r>
              <a:rPr lang="uk-UA" sz="2000" dirty="0" smtClean="0"/>
              <a:t> </a:t>
            </a:r>
            <a:r>
              <a:rPr lang="uk-UA" sz="2000" dirty="0" err="1" smtClean="0"/>
              <a:t>metabolic</a:t>
            </a:r>
            <a:r>
              <a:rPr lang="uk-UA" sz="2000" dirty="0" smtClean="0"/>
              <a:t> </a:t>
            </a:r>
            <a:r>
              <a:rPr lang="uk-UA" sz="2000" dirty="0" err="1" smtClean="0"/>
              <a:t>disorders</a:t>
            </a:r>
            <a:r>
              <a:rPr lang="uk-UA" sz="2000" dirty="0" smtClean="0"/>
              <a:t>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helminth</a:t>
            </a:r>
            <a:r>
              <a:rPr lang="uk-UA" sz="2000" dirty="0" smtClean="0"/>
              <a:t> </a:t>
            </a:r>
            <a:r>
              <a:rPr lang="uk-UA" sz="2000" dirty="0" err="1" smtClean="0"/>
              <a:t>death</a:t>
            </a:r>
            <a:r>
              <a:rPr lang="uk-UA" sz="2000" dirty="0" smtClean="0"/>
              <a:t>.</a:t>
            </a:r>
            <a:r>
              <a:rPr lang="uk-UA" sz="2000" dirty="0" smtClean="0"/>
              <a:t/>
            </a:r>
            <a:br>
              <a:rPr lang="uk-UA" sz="2000" dirty="0" smtClean="0"/>
            </a:br>
            <a:r>
              <a:rPr lang="uk-UA" sz="2000" b="1" dirty="0" err="1" smtClean="0"/>
              <a:t>Application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Antiprotozoal</a:t>
            </a:r>
            <a:r>
              <a:rPr lang="uk-UA" sz="2000" dirty="0" smtClean="0"/>
              <a:t>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anthelmintic</a:t>
            </a:r>
            <a:r>
              <a:rPr lang="uk-UA" sz="2000" dirty="0" smtClean="0"/>
              <a:t> </a:t>
            </a:r>
            <a:r>
              <a:rPr lang="uk-UA" sz="2000" dirty="0" err="1" smtClean="0"/>
              <a:t>drug</a:t>
            </a:r>
            <a:r>
              <a:rPr lang="uk-UA" sz="2000" dirty="0" smtClean="0"/>
              <a:t> </a:t>
            </a:r>
            <a:r>
              <a:rPr lang="uk-UA" sz="2000" dirty="0" err="1" smtClean="0"/>
              <a:t>with</a:t>
            </a:r>
            <a:r>
              <a:rPr lang="uk-UA" sz="2000" dirty="0" smtClean="0"/>
              <a:t> a </a:t>
            </a:r>
            <a:r>
              <a:rPr lang="uk-UA" sz="2000" dirty="0" err="1" smtClean="0"/>
              <a:t>broad</a:t>
            </a:r>
            <a:r>
              <a:rPr lang="uk-UA" sz="2000" dirty="0" smtClean="0"/>
              <a:t> </a:t>
            </a:r>
            <a:r>
              <a:rPr lang="uk-UA" sz="2000" dirty="0" err="1" smtClean="0"/>
              <a:t>spectrum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action</a:t>
            </a:r>
            <a:r>
              <a:rPr lang="uk-UA" sz="2000" dirty="0" smtClean="0"/>
              <a:t>.</a:t>
            </a:r>
          </a:p>
          <a:p>
            <a:pPr>
              <a:buNone/>
            </a:pPr>
            <a:r>
              <a:rPr lang="en-US" sz="2000" dirty="0" smtClean="0"/>
              <a:t>                         </a:t>
            </a:r>
          </a:p>
          <a:p>
            <a:pPr>
              <a:buNone/>
            </a:pPr>
            <a:r>
              <a:rPr lang="en-US" sz="2000" b="1" dirty="0" smtClean="0"/>
              <a:t>                                    </a:t>
            </a:r>
            <a:r>
              <a:rPr lang="uk-UA" sz="2000" b="1" dirty="0" err="1" smtClean="0"/>
              <a:t>Metronidazole</a:t>
            </a:r>
            <a:endParaRPr lang="uk-UA" sz="2000" b="1" dirty="0" smtClean="0"/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endParaRPr lang="en-US" sz="2000" b="1" dirty="0" smtClean="0"/>
          </a:p>
          <a:p>
            <a:pPr>
              <a:buNone/>
            </a:pPr>
            <a:r>
              <a:rPr lang="uk-UA" sz="2000" b="1" dirty="0" err="1" smtClean="0"/>
              <a:t>Mechanism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of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action</a:t>
            </a:r>
            <a:r>
              <a:rPr lang="uk-UA" sz="2000" dirty="0" smtClean="0"/>
              <a:t>. </a:t>
            </a:r>
            <a:r>
              <a:rPr lang="uk-UA" sz="2000" dirty="0" err="1" smtClean="0"/>
              <a:t>Is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biochemical</a:t>
            </a:r>
            <a:r>
              <a:rPr lang="uk-UA" sz="2000" dirty="0" smtClean="0"/>
              <a:t> </a:t>
            </a:r>
            <a:r>
              <a:rPr lang="uk-UA" sz="2000" dirty="0" err="1" smtClean="0"/>
              <a:t>reduction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5-nitro </a:t>
            </a:r>
            <a:r>
              <a:rPr lang="uk-UA" sz="2000" dirty="0" err="1" smtClean="0"/>
              <a:t>group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metronidazole</a:t>
            </a:r>
            <a:r>
              <a:rPr lang="uk-UA" sz="2000" dirty="0" smtClean="0"/>
              <a:t>.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reduced</a:t>
            </a:r>
            <a:r>
              <a:rPr lang="uk-UA" sz="2000" dirty="0" smtClean="0"/>
              <a:t> 5-nitro </a:t>
            </a:r>
            <a:r>
              <a:rPr lang="uk-UA" sz="2000" dirty="0" err="1" smtClean="0"/>
              <a:t>group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metronidazole</a:t>
            </a:r>
            <a:r>
              <a:rPr lang="uk-UA" sz="2000" dirty="0" smtClean="0"/>
              <a:t> </a:t>
            </a:r>
            <a:r>
              <a:rPr lang="uk-UA" sz="2000" dirty="0" err="1" smtClean="0"/>
              <a:t>interacts</a:t>
            </a:r>
            <a:r>
              <a:rPr lang="uk-UA" sz="2000" dirty="0" smtClean="0"/>
              <a:t> </a:t>
            </a:r>
            <a:r>
              <a:rPr lang="uk-UA" sz="2000" dirty="0" err="1" smtClean="0"/>
              <a:t>with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DNA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microorganisms</a:t>
            </a:r>
            <a:r>
              <a:rPr lang="uk-UA" sz="2000" dirty="0" smtClean="0"/>
              <a:t>, </a:t>
            </a:r>
            <a:r>
              <a:rPr lang="uk-UA" sz="2000" dirty="0" err="1" smtClean="0"/>
              <a:t>inhibiting</a:t>
            </a:r>
            <a:r>
              <a:rPr lang="uk-UA" sz="2000" dirty="0" smtClean="0"/>
              <a:t> </a:t>
            </a:r>
            <a:r>
              <a:rPr lang="uk-UA" sz="2000" dirty="0" err="1" smtClean="0"/>
              <a:t>its</a:t>
            </a:r>
            <a:r>
              <a:rPr lang="uk-UA" sz="2000" dirty="0" smtClean="0"/>
              <a:t> </a:t>
            </a:r>
            <a:r>
              <a:rPr lang="uk-UA" sz="2000" dirty="0" err="1" smtClean="0"/>
              <a:t>synthesis</a:t>
            </a:r>
            <a:r>
              <a:rPr lang="uk-UA" sz="2000" dirty="0" smtClean="0"/>
              <a:t>, </a:t>
            </a:r>
            <a:r>
              <a:rPr lang="uk-UA" sz="2000" dirty="0" err="1" smtClean="0"/>
              <a:t>which</a:t>
            </a:r>
            <a:r>
              <a:rPr lang="uk-UA" sz="2000" dirty="0" smtClean="0"/>
              <a:t> </a:t>
            </a:r>
            <a:r>
              <a:rPr lang="uk-UA" sz="2000" dirty="0" err="1" smtClean="0"/>
              <a:t>leads</a:t>
            </a:r>
            <a:r>
              <a:rPr lang="uk-UA" sz="2000" dirty="0" smtClean="0"/>
              <a:t> </a:t>
            </a:r>
            <a:r>
              <a:rPr lang="uk-UA" sz="2000" dirty="0" err="1" smtClean="0"/>
              <a:t>to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death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microorganisms</a:t>
            </a:r>
            <a:r>
              <a:rPr lang="uk-UA" sz="2000" dirty="0" smtClean="0"/>
              <a:t>.</a:t>
            </a:r>
          </a:p>
          <a:p>
            <a:endParaRPr lang="uk-UA" dirty="0"/>
          </a:p>
        </p:txBody>
      </p:sp>
      <p:pic>
        <p:nvPicPr>
          <p:cNvPr id="4" name="image309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11300" y="1606730"/>
            <a:ext cx="3457044" cy="943743"/>
          </a:xfrm>
          <a:prstGeom prst="rect">
            <a:avLst/>
          </a:prstGeom>
        </p:spPr>
      </p:pic>
      <p:pic>
        <p:nvPicPr>
          <p:cNvPr id="5" name="image310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03014" y="3692793"/>
            <a:ext cx="1644555" cy="140572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627017"/>
            <a:ext cx="10515600" cy="5549946"/>
          </a:xfrm>
        </p:spPr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uk-UA" dirty="0"/>
          </a:p>
        </p:txBody>
      </p:sp>
      <p:pic>
        <p:nvPicPr>
          <p:cNvPr id="5" name="image311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36621" y="206177"/>
            <a:ext cx="6257499" cy="2265529"/>
          </a:xfrm>
          <a:prstGeom prst="rect">
            <a:avLst/>
          </a:prstGeom>
        </p:spPr>
      </p:pic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509451" y="2586032"/>
            <a:ext cx="11011989" cy="3462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7381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1000" algn="l"/>
              </a:tabLst>
            </a:pPr>
            <a:r>
              <a:rPr kumimoji="0" lang="uk-UA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Properties</a:t>
            </a: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White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or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yellowish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crystalline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powder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slightly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soluble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in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water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acetone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ethanol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and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methylene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chloride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very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insoluble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in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ether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uk-UA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1000" algn="l"/>
              </a:tabLst>
            </a:pPr>
            <a:r>
              <a:rPr kumimoji="0" lang="uk-UA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Identification</a:t>
            </a: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1000" algn="l"/>
              </a:tabLst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1.	IR, UV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spectrum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t.pl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1000" algn="l"/>
              </a:tabLst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2.	T.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pl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picrate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 148-153 ° C.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381000" algn="l"/>
              </a:tabLst>
            </a:pP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Pink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color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of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the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solution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with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β-naphthol.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381000" algn="l"/>
              </a:tabLst>
            </a:pP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Azo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dye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formation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reaction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after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-NO reduction2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to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-NH2: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381000" algn="l"/>
              </a:tabLst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381000" algn="l"/>
              </a:tabLst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381000" algn="l"/>
              </a:tabLst>
            </a:pPr>
            <a:endParaRPr lang="en-US" sz="1200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381000" algn="l"/>
              </a:tabLst>
            </a:pP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381000" algn="l"/>
              </a:tabLst>
            </a:pP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image312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67452" y="3691678"/>
            <a:ext cx="4606007" cy="273524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352697"/>
            <a:ext cx="10515600" cy="5824266"/>
          </a:xfrm>
        </p:spPr>
        <p:txBody>
          <a:bodyPr/>
          <a:lstStyle/>
          <a:p>
            <a:r>
              <a:rPr lang="uk-UA" b="1" dirty="0" err="1" smtClean="0"/>
              <a:t>Quantitative</a:t>
            </a:r>
            <a:r>
              <a:rPr lang="uk-UA" b="1" dirty="0" smtClean="0"/>
              <a:t> </a:t>
            </a:r>
            <a:r>
              <a:rPr lang="uk-UA" b="1" dirty="0" err="1" smtClean="0"/>
              <a:t>definition</a:t>
            </a:r>
            <a:r>
              <a:rPr lang="uk-UA" b="1" dirty="0" smtClean="0"/>
              <a:t>.</a:t>
            </a:r>
          </a:p>
          <a:p>
            <a:pPr lvl="1"/>
            <a:r>
              <a:rPr lang="uk-UA" dirty="0" err="1" smtClean="0"/>
              <a:t>Acidimetry</a:t>
            </a:r>
            <a:r>
              <a:rPr lang="uk-UA" dirty="0" smtClean="0"/>
              <a:t> </a:t>
            </a:r>
            <a:r>
              <a:rPr lang="uk-UA" dirty="0" err="1" smtClean="0"/>
              <a:t>in</a:t>
            </a:r>
            <a:r>
              <a:rPr lang="uk-UA" dirty="0" smtClean="0"/>
              <a:t> a non-</a:t>
            </a:r>
            <a:r>
              <a:rPr lang="uk-UA" dirty="0" err="1" smtClean="0"/>
              <a:t>aqueous</a:t>
            </a:r>
            <a:r>
              <a:rPr lang="uk-UA" dirty="0" smtClean="0"/>
              <a:t> </a:t>
            </a:r>
            <a:r>
              <a:rPr lang="uk-UA" dirty="0" err="1" smtClean="0"/>
              <a:t>medium</a:t>
            </a:r>
            <a:r>
              <a:rPr lang="uk-UA" dirty="0" smtClean="0"/>
              <a:t>,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indicator</a:t>
            </a:r>
            <a:r>
              <a:rPr lang="uk-UA" dirty="0" smtClean="0"/>
              <a:t> </a:t>
            </a:r>
            <a:r>
              <a:rPr lang="uk-UA" dirty="0" err="1" smtClean="0"/>
              <a:t>is</a:t>
            </a:r>
            <a:r>
              <a:rPr lang="uk-UA" dirty="0" smtClean="0"/>
              <a:t> </a:t>
            </a:r>
            <a:r>
              <a:rPr lang="uk-UA" dirty="0" err="1" smtClean="0"/>
              <a:t>crystalline</a:t>
            </a:r>
            <a:r>
              <a:rPr lang="uk-UA" dirty="0" smtClean="0"/>
              <a:t>	</a:t>
            </a:r>
            <a:r>
              <a:rPr lang="uk-UA" dirty="0" err="1" smtClean="0"/>
              <a:t>purple</a:t>
            </a:r>
            <a:r>
              <a:rPr lang="uk-UA" dirty="0" smtClean="0"/>
              <a:t>, s =1.</a:t>
            </a:r>
            <a:endParaRPr lang="uk-UA" sz="2000" dirty="0" smtClean="0"/>
          </a:p>
          <a:p>
            <a:pPr lvl="1"/>
            <a:r>
              <a:rPr lang="uk-UA" dirty="0" smtClean="0"/>
              <a:t>UV </a:t>
            </a:r>
            <a:r>
              <a:rPr lang="uk-UA" dirty="0" err="1" smtClean="0"/>
              <a:t>spectrophotometry</a:t>
            </a:r>
            <a:r>
              <a:rPr lang="uk-UA" dirty="0" smtClean="0"/>
              <a:t>.</a:t>
            </a:r>
            <a:endParaRPr lang="uk-UA" sz="2000" dirty="0" smtClean="0"/>
          </a:p>
          <a:p>
            <a:pPr lvl="1"/>
            <a:r>
              <a:rPr lang="uk-UA" dirty="0" err="1" smtClean="0"/>
              <a:t>Photocolorimetry</a:t>
            </a:r>
            <a:r>
              <a:rPr lang="uk-UA" dirty="0" smtClean="0"/>
              <a:t>.</a:t>
            </a:r>
            <a:endParaRPr lang="uk-UA" sz="2000" dirty="0" smtClean="0"/>
          </a:p>
          <a:p>
            <a:r>
              <a:rPr lang="uk-UA" b="1" dirty="0" err="1" smtClean="0"/>
              <a:t>Storage</a:t>
            </a:r>
            <a:r>
              <a:rPr lang="uk-UA" b="1" dirty="0" smtClean="0"/>
              <a:t>. </a:t>
            </a:r>
            <a:r>
              <a:rPr lang="uk-UA" dirty="0" err="1" smtClean="0"/>
              <a:t>In</a:t>
            </a:r>
            <a:r>
              <a:rPr lang="uk-UA" dirty="0" smtClean="0"/>
              <a:t> a well-</a:t>
            </a:r>
            <a:r>
              <a:rPr lang="uk-UA" dirty="0" err="1" smtClean="0"/>
              <a:t>sealed</a:t>
            </a:r>
            <a:r>
              <a:rPr lang="uk-UA" dirty="0" smtClean="0"/>
              <a:t> </a:t>
            </a:r>
            <a:r>
              <a:rPr lang="uk-UA" dirty="0" err="1" smtClean="0"/>
              <a:t>container</a:t>
            </a:r>
            <a:r>
              <a:rPr lang="uk-UA" dirty="0" smtClean="0"/>
              <a:t>, </a:t>
            </a:r>
            <a:r>
              <a:rPr lang="uk-UA" dirty="0" err="1" smtClean="0"/>
              <a:t>in</a:t>
            </a:r>
            <a:r>
              <a:rPr lang="uk-UA" dirty="0" smtClean="0"/>
              <a:t> a </a:t>
            </a:r>
            <a:r>
              <a:rPr lang="uk-UA" dirty="0" err="1" smtClean="0"/>
              <a:t>dark</a:t>
            </a:r>
            <a:r>
              <a:rPr lang="uk-UA" dirty="0" smtClean="0"/>
              <a:t> </a:t>
            </a:r>
            <a:r>
              <a:rPr lang="uk-UA" dirty="0" err="1" smtClean="0"/>
              <a:t>place</a:t>
            </a:r>
            <a:r>
              <a:rPr lang="uk-UA" dirty="0" smtClean="0"/>
              <a:t>.</a:t>
            </a:r>
          </a:p>
          <a:p>
            <a:r>
              <a:rPr lang="uk-UA" b="1" dirty="0" err="1" smtClean="0"/>
              <a:t>Application</a:t>
            </a:r>
            <a:r>
              <a:rPr lang="uk-UA" b="1" dirty="0" smtClean="0"/>
              <a:t>. </a:t>
            </a:r>
            <a:r>
              <a:rPr lang="uk-UA" dirty="0" err="1" smtClean="0"/>
              <a:t>Antiprotozoal</a:t>
            </a:r>
            <a:r>
              <a:rPr lang="uk-UA" dirty="0" smtClean="0"/>
              <a:t> </a:t>
            </a:r>
            <a:r>
              <a:rPr lang="uk-UA" dirty="0" err="1" smtClean="0"/>
              <a:t>drug</a:t>
            </a:r>
            <a:r>
              <a:rPr lang="uk-UA" dirty="0" smtClean="0"/>
              <a:t> </a:t>
            </a:r>
            <a:r>
              <a:rPr lang="uk-UA" dirty="0" err="1" smtClean="0"/>
              <a:t>with</a:t>
            </a:r>
            <a:r>
              <a:rPr lang="uk-UA" dirty="0" smtClean="0"/>
              <a:t> a </a:t>
            </a:r>
            <a:r>
              <a:rPr lang="uk-UA" dirty="0" err="1" smtClean="0"/>
              <a:t>broad</a:t>
            </a:r>
            <a:r>
              <a:rPr lang="uk-UA" dirty="0" smtClean="0"/>
              <a:t> </a:t>
            </a:r>
            <a:r>
              <a:rPr lang="uk-UA" dirty="0" err="1" smtClean="0"/>
              <a:t>spectrum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action</a:t>
            </a:r>
            <a:r>
              <a:rPr lang="uk-UA" dirty="0" smtClean="0"/>
              <a:t>.</a:t>
            </a:r>
            <a:endParaRPr lang="uk-UA" sz="2400" dirty="0" smtClean="0"/>
          </a:p>
          <a:p>
            <a:r>
              <a:rPr lang="uk-UA" dirty="0" err="1" smtClean="0"/>
              <a:t>Trichomoniasis</a:t>
            </a:r>
            <a:r>
              <a:rPr lang="uk-UA" dirty="0" smtClean="0"/>
              <a:t>, </a:t>
            </a:r>
            <a:r>
              <a:rPr lang="uk-UA" dirty="0" err="1" smtClean="0"/>
              <a:t>giardiasis</a:t>
            </a:r>
            <a:r>
              <a:rPr lang="uk-UA" dirty="0" smtClean="0"/>
              <a:t>, </a:t>
            </a:r>
            <a:r>
              <a:rPr lang="uk-UA" dirty="0" err="1" smtClean="0"/>
              <a:t>amoebic</a:t>
            </a:r>
            <a:r>
              <a:rPr lang="uk-UA" dirty="0" smtClean="0"/>
              <a:t> </a:t>
            </a:r>
            <a:r>
              <a:rPr lang="uk-UA" dirty="0" err="1" smtClean="0"/>
              <a:t>dysentery</a:t>
            </a:r>
            <a:r>
              <a:rPr lang="uk-UA" dirty="0" smtClean="0"/>
              <a:t>, </a:t>
            </a:r>
            <a:r>
              <a:rPr lang="uk-UA" dirty="0" err="1" smtClean="0"/>
              <a:t>treatment</a:t>
            </a:r>
            <a:r>
              <a:rPr lang="uk-UA" dirty="0" smtClean="0"/>
              <a:t> </a:t>
            </a:r>
            <a:r>
              <a:rPr lang="uk-UA" dirty="0" err="1" smtClean="0"/>
              <a:t>and</a:t>
            </a:r>
            <a:r>
              <a:rPr lang="uk-UA" dirty="0" smtClean="0"/>
              <a:t> </a:t>
            </a:r>
            <a:r>
              <a:rPr lang="uk-UA" dirty="0" err="1" smtClean="0"/>
              <a:t>prevention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anaerobic</a:t>
            </a:r>
            <a:r>
              <a:rPr lang="uk-UA" dirty="0" smtClean="0"/>
              <a:t> </a:t>
            </a:r>
            <a:r>
              <a:rPr lang="uk-UA" dirty="0" err="1" smtClean="0"/>
              <a:t>infections</a:t>
            </a:r>
            <a:r>
              <a:rPr lang="uk-UA" dirty="0" smtClean="0"/>
              <a:t>, </a:t>
            </a:r>
            <a:r>
              <a:rPr lang="uk-UA" dirty="0" err="1" smtClean="0"/>
              <a:t>severe</a:t>
            </a:r>
            <a:r>
              <a:rPr lang="uk-UA" dirty="0" smtClean="0"/>
              <a:t> </a:t>
            </a:r>
            <a:r>
              <a:rPr lang="uk-UA" dirty="0" err="1" smtClean="0"/>
              <a:t>mixed</a:t>
            </a:r>
            <a:r>
              <a:rPr lang="uk-UA" dirty="0" smtClean="0"/>
              <a:t> </a:t>
            </a:r>
            <a:r>
              <a:rPr lang="uk-UA" dirty="0" err="1" smtClean="0"/>
              <a:t>anaerobic</a:t>
            </a:r>
            <a:r>
              <a:rPr lang="uk-UA" dirty="0" smtClean="0"/>
              <a:t> </a:t>
            </a:r>
            <a:r>
              <a:rPr lang="uk-UA" dirty="0" err="1" smtClean="0"/>
              <a:t>and</a:t>
            </a:r>
            <a:r>
              <a:rPr lang="uk-UA" dirty="0" smtClean="0"/>
              <a:t> </a:t>
            </a:r>
            <a:r>
              <a:rPr lang="uk-UA" dirty="0" err="1" smtClean="0"/>
              <a:t>aerobic</a:t>
            </a:r>
            <a:r>
              <a:rPr lang="uk-UA" dirty="0" smtClean="0"/>
              <a:t> </a:t>
            </a:r>
            <a:r>
              <a:rPr lang="uk-UA" dirty="0" err="1" smtClean="0"/>
              <a:t>infections</a:t>
            </a:r>
            <a:r>
              <a:rPr lang="uk-UA" dirty="0" smtClean="0"/>
              <a:t> (</a:t>
            </a:r>
            <a:r>
              <a:rPr lang="uk-UA" dirty="0" err="1" smtClean="0"/>
              <a:t>in</a:t>
            </a:r>
            <a:r>
              <a:rPr lang="uk-UA" dirty="0" smtClean="0"/>
              <a:t> </a:t>
            </a:r>
            <a:r>
              <a:rPr lang="uk-UA" dirty="0" err="1" smtClean="0"/>
              <a:t>combination</a:t>
            </a:r>
            <a:r>
              <a:rPr lang="uk-UA" dirty="0" smtClean="0"/>
              <a:t> </a:t>
            </a:r>
            <a:r>
              <a:rPr lang="uk-UA" dirty="0" err="1" smtClean="0"/>
              <a:t>with</a:t>
            </a:r>
            <a:r>
              <a:rPr lang="uk-UA" dirty="0" smtClean="0"/>
              <a:t> </a:t>
            </a:r>
            <a:r>
              <a:rPr lang="uk-UA" dirty="0" err="1" smtClean="0"/>
              <a:t>an</a:t>
            </a:r>
            <a:r>
              <a:rPr lang="uk-UA" dirty="0" smtClean="0"/>
              <a:t> </a:t>
            </a:r>
            <a:r>
              <a:rPr lang="uk-UA" dirty="0" err="1" smtClean="0"/>
              <a:t>adequately</a:t>
            </a:r>
            <a:r>
              <a:rPr lang="uk-UA" dirty="0" smtClean="0"/>
              <a:t> </a:t>
            </a:r>
            <a:r>
              <a:rPr lang="uk-UA" dirty="0" err="1" smtClean="0"/>
              <a:t>selected</a:t>
            </a:r>
            <a:r>
              <a:rPr lang="uk-UA" dirty="0" smtClean="0"/>
              <a:t> </a:t>
            </a:r>
            <a:r>
              <a:rPr lang="uk-UA" dirty="0" err="1" smtClean="0"/>
              <a:t>antibiotic</a:t>
            </a:r>
            <a:r>
              <a:rPr lang="uk-UA" dirty="0" smtClean="0"/>
              <a:t>).</a:t>
            </a:r>
          </a:p>
          <a:p>
            <a:endParaRPr lang="uk-UA" dirty="0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509451"/>
            <a:ext cx="10515600" cy="5667512"/>
          </a:xfrm>
        </p:spPr>
        <p:txBody>
          <a:bodyPr/>
          <a:lstStyle/>
          <a:p>
            <a:pPr>
              <a:buNone/>
            </a:pPr>
            <a:r>
              <a:rPr lang="uk-UA" b="1" dirty="0" err="1" smtClean="0"/>
              <a:t>Tinidazole</a:t>
            </a:r>
            <a:endParaRPr lang="uk-UA" b="1" dirty="0" smtClean="0"/>
          </a:p>
          <a:p>
            <a:pPr>
              <a:buNone/>
            </a:pPr>
            <a:r>
              <a:rPr lang="uk-UA" dirty="0" smtClean="0"/>
              <a:t/>
            </a:r>
            <a:br>
              <a:rPr lang="uk-UA" dirty="0" smtClean="0"/>
            </a:br>
            <a:endParaRPr lang="uk-UA" dirty="0" smtClean="0"/>
          </a:p>
          <a:p>
            <a:r>
              <a:rPr lang="uk-UA" b="1" dirty="0" err="1" smtClean="0"/>
              <a:t>Mechanism</a:t>
            </a:r>
            <a:r>
              <a:rPr lang="uk-UA" b="1" dirty="0" smtClean="0"/>
              <a:t> </a:t>
            </a:r>
            <a:r>
              <a:rPr lang="uk-UA" b="1" dirty="0" err="1" smtClean="0"/>
              <a:t>of</a:t>
            </a:r>
            <a:r>
              <a:rPr lang="uk-UA" b="1" dirty="0" smtClean="0"/>
              <a:t> </a:t>
            </a:r>
            <a:r>
              <a:rPr lang="uk-UA" b="1" dirty="0" err="1" smtClean="0"/>
              <a:t>action</a:t>
            </a:r>
            <a:r>
              <a:rPr lang="uk-UA" dirty="0" smtClean="0"/>
              <a:t>. </a:t>
            </a:r>
            <a:r>
              <a:rPr lang="uk-UA" dirty="0" err="1" smtClean="0"/>
              <a:t>Due</a:t>
            </a:r>
            <a:r>
              <a:rPr lang="uk-UA" dirty="0" smtClean="0"/>
              <a:t> </a:t>
            </a:r>
            <a:r>
              <a:rPr lang="uk-UA" dirty="0" err="1" smtClean="0"/>
              <a:t>to</a:t>
            </a:r>
            <a:r>
              <a:rPr lang="uk-UA" dirty="0" smtClean="0"/>
              <a:t> </a:t>
            </a:r>
            <a:r>
              <a:rPr lang="uk-UA" dirty="0" err="1" smtClean="0"/>
              <a:t>its</a:t>
            </a:r>
            <a:r>
              <a:rPr lang="uk-UA" dirty="0" smtClean="0"/>
              <a:t> </a:t>
            </a:r>
            <a:r>
              <a:rPr lang="uk-UA" dirty="0" err="1" smtClean="0"/>
              <a:t>significant</a:t>
            </a:r>
            <a:r>
              <a:rPr lang="uk-UA" dirty="0" smtClean="0"/>
              <a:t> </a:t>
            </a:r>
            <a:r>
              <a:rPr lang="uk-UA" dirty="0" err="1" smtClean="0"/>
              <a:t>lipophilicity</a:t>
            </a:r>
            <a:r>
              <a:rPr lang="uk-UA" dirty="0" smtClean="0"/>
              <a:t>, </a:t>
            </a:r>
            <a:r>
              <a:rPr lang="uk-UA" dirty="0" err="1" smtClean="0"/>
              <a:t>it</a:t>
            </a:r>
            <a:r>
              <a:rPr lang="uk-UA" dirty="0" smtClean="0"/>
              <a:t> </a:t>
            </a:r>
            <a:r>
              <a:rPr lang="uk-UA" dirty="0" err="1" smtClean="0"/>
              <a:t>easily</a:t>
            </a:r>
            <a:r>
              <a:rPr lang="uk-UA" dirty="0" smtClean="0"/>
              <a:t> </a:t>
            </a:r>
            <a:r>
              <a:rPr lang="uk-UA" dirty="0" err="1" smtClean="0"/>
              <a:t>penetrates</a:t>
            </a:r>
            <a:r>
              <a:rPr lang="uk-UA" dirty="0" smtClean="0"/>
              <a:t> </a:t>
            </a:r>
            <a:r>
              <a:rPr lang="uk-UA" dirty="0" err="1" smtClean="0"/>
              <a:t>into</a:t>
            </a:r>
            <a:r>
              <a:rPr lang="uk-UA" dirty="0" smtClean="0"/>
              <a:t> </a:t>
            </a:r>
            <a:r>
              <a:rPr lang="uk-UA" dirty="0" err="1" smtClean="0"/>
              <a:t>microorganisms</a:t>
            </a:r>
            <a:r>
              <a:rPr lang="uk-UA" dirty="0" smtClean="0"/>
              <a:t>, </a:t>
            </a:r>
            <a:r>
              <a:rPr lang="uk-UA" dirty="0" err="1" smtClean="0"/>
              <a:t>where</a:t>
            </a:r>
            <a:r>
              <a:rPr lang="uk-UA" dirty="0" smtClean="0"/>
              <a:t> </a:t>
            </a:r>
            <a:r>
              <a:rPr lang="uk-UA" dirty="0" err="1" smtClean="0"/>
              <a:t>it</a:t>
            </a:r>
            <a:r>
              <a:rPr lang="uk-UA" dirty="0" smtClean="0"/>
              <a:t> </a:t>
            </a:r>
            <a:r>
              <a:rPr lang="uk-UA" dirty="0" err="1" smtClean="0"/>
              <a:t>is</a:t>
            </a:r>
            <a:r>
              <a:rPr lang="uk-UA" dirty="0" smtClean="0"/>
              <a:t> </a:t>
            </a:r>
            <a:r>
              <a:rPr lang="uk-UA" dirty="0" err="1" smtClean="0"/>
              <a:t>reduced</a:t>
            </a:r>
            <a:r>
              <a:rPr lang="uk-UA" dirty="0" smtClean="0"/>
              <a:t> </a:t>
            </a:r>
            <a:r>
              <a:rPr lang="uk-UA" dirty="0" err="1" smtClean="0"/>
              <a:t>by</a:t>
            </a:r>
            <a:r>
              <a:rPr lang="uk-UA" dirty="0" smtClean="0"/>
              <a:t> </a:t>
            </a:r>
            <a:r>
              <a:rPr lang="uk-UA" dirty="0" err="1" smtClean="0"/>
              <a:t>nitroreductase</a:t>
            </a:r>
            <a:r>
              <a:rPr lang="uk-UA" dirty="0" smtClean="0"/>
              <a:t> </a:t>
            </a:r>
            <a:r>
              <a:rPr lang="uk-UA" dirty="0" err="1" smtClean="0"/>
              <a:t>and</a:t>
            </a:r>
            <a:r>
              <a:rPr lang="uk-UA" dirty="0" smtClean="0"/>
              <a:t> </a:t>
            </a:r>
            <a:r>
              <a:rPr lang="uk-UA" dirty="0" err="1" smtClean="0"/>
              <a:t>destroys</a:t>
            </a:r>
            <a:r>
              <a:rPr lang="uk-UA" dirty="0" smtClean="0"/>
              <a:t> </a:t>
            </a:r>
            <a:r>
              <a:rPr lang="uk-UA" dirty="0" err="1" smtClean="0"/>
              <a:t>bacterial</a:t>
            </a:r>
            <a:r>
              <a:rPr lang="uk-UA" dirty="0" smtClean="0"/>
              <a:t> DNA.</a:t>
            </a:r>
          </a:p>
          <a:p>
            <a:r>
              <a:rPr lang="uk-UA" b="1" dirty="0" err="1" smtClean="0"/>
              <a:t>Synthesis</a:t>
            </a:r>
            <a:r>
              <a:rPr lang="uk-UA" b="1" dirty="0" smtClean="0"/>
              <a:t>.</a:t>
            </a:r>
          </a:p>
          <a:p>
            <a:pPr>
              <a:buNone/>
            </a:pPr>
            <a:endParaRPr lang="uk-UA" dirty="0" smtClean="0"/>
          </a:p>
          <a:p>
            <a:endParaRPr lang="uk-UA" dirty="0"/>
          </a:p>
        </p:txBody>
      </p:sp>
      <p:pic>
        <p:nvPicPr>
          <p:cNvPr id="4" name="image313.jpe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72362" y="404266"/>
            <a:ext cx="1419367" cy="1555845"/>
          </a:xfrm>
          <a:prstGeom prst="rect">
            <a:avLst/>
          </a:prstGeom>
        </p:spPr>
      </p:pic>
      <p:pic>
        <p:nvPicPr>
          <p:cNvPr id="5" name="image314.jpe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31029" y="3692109"/>
            <a:ext cx="6076699" cy="208167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222069"/>
            <a:ext cx="10515600" cy="5954894"/>
          </a:xfrm>
        </p:spPr>
        <p:txBody>
          <a:bodyPr/>
          <a:lstStyle/>
          <a:p>
            <a:r>
              <a:rPr lang="uk-UA" b="1" dirty="0" err="1" smtClean="0"/>
              <a:t>Properties</a:t>
            </a:r>
            <a:r>
              <a:rPr lang="uk-UA" b="1" dirty="0" smtClean="0"/>
              <a:t>. </a:t>
            </a:r>
            <a:r>
              <a:rPr lang="uk-UA" dirty="0" err="1" smtClean="0"/>
              <a:t>White</a:t>
            </a:r>
            <a:r>
              <a:rPr lang="uk-UA" dirty="0" smtClean="0"/>
              <a:t> </a:t>
            </a:r>
            <a:r>
              <a:rPr lang="uk-UA" dirty="0" err="1" smtClean="0"/>
              <a:t>or</a:t>
            </a:r>
            <a:r>
              <a:rPr lang="uk-UA" dirty="0" smtClean="0"/>
              <a:t> </a:t>
            </a:r>
            <a:r>
              <a:rPr lang="uk-UA" dirty="0" err="1" smtClean="0"/>
              <a:t>bright</a:t>
            </a:r>
            <a:r>
              <a:rPr lang="uk-UA" dirty="0" smtClean="0"/>
              <a:t> </a:t>
            </a:r>
            <a:r>
              <a:rPr lang="uk-UA" dirty="0" err="1" smtClean="0"/>
              <a:t>yellow</a:t>
            </a:r>
            <a:r>
              <a:rPr lang="uk-UA" dirty="0" smtClean="0"/>
              <a:t> </a:t>
            </a:r>
            <a:r>
              <a:rPr lang="uk-UA" dirty="0" err="1" smtClean="0"/>
              <a:t>crystalline</a:t>
            </a:r>
            <a:r>
              <a:rPr lang="uk-UA" dirty="0" smtClean="0"/>
              <a:t> </a:t>
            </a:r>
            <a:r>
              <a:rPr lang="uk-UA" dirty="0" err="1" smtClean="0"/>
              <a:t>powder</a:t>
            </a:r>
            <a:r>
              <a:rPr lang="uk-UA" dirty="0" smtClean="0"/>
              <a:t>, </a:t>
            </a:r>
            <a:r>
              <a:rPr lang="uk-UA" dirty="0" err="1" smtClean="0"/>
              <a:t>insoluble</a:t>
            </a:r>
            <a:r>
              <a:rPr lang="uk-UA" dirty="0" smtClean="0"/>
              <a:t> </a:t>
            </a:r>
            <a:r>
              <a:rPr lang="uk-UA" dirty="0" err="1" smtClean="0"/>
              <a:t>in</a:t>
            </a:r>
            <a:r>
              <a:rPr lang="uk-UA" dirty="0" smtClean="0"/>
              <a:t> </a:t>
            </a:r>
            <a:r>
              <a:rPr lang="uk-UA" dirty="0" err="1" smtClean="0"/>
              <a:t>water</a:t>
            </a:r>
            <a:r>
              <a:rPr lang="uk-UA" dirty="0" smtClean="0"/>
              <a:t>, </a:t>
            </a:r>
            <a:r>
              <a:rPr lang="uk-UA" dirty="0" err="1" smtClean="0"/>
              <a:t>soluble</a:t>
            </a:r>
            <a:r>
              <a:rPr lang="uk-UA" dirty="0" smtClean="0"/>
              <a:t> </a:t>
            </a:r>
            <a:r>
              <a:rPr lang="uk-UA" dirty="0" err="1" smtClean="0"/>
              <a:t>in</a:t>
            </a:r>
            <a:r>
              <a:rPr lang="uk-UA" dirty="0" smtClean="0"/>
              <a:t> </a:t>
            </a:r>
            <a:r>
              <a:rPr lang="uk-UA" dirty="0" err="1" smtClean="0"/>
              <a:t>acetone</a:t>
            </a:r>
            <a:r>
              <a:rPr lang="uk-UA" dirty="0" smtClean="0"/>
              <a:t>, </a:t>
            </a:r>
            <a:r>
              <a:rPr lang="uk-UA" dirty="0" err="1" smtClean="0"/>
              <a:t>dichloromethane</a:t>
            </a:r>
            <a:r>
              <a:rPr lang="uk-UA" dirty="0" smtClean="0"/>
              <a:t>, </a:t>
            </a:r>
            <a:r>
              <a:rPr lang="uk-UA" dirty="0" err="1" smtClean="0"/>
              <a:t>moderately</a:t>
            </a:r>
            <a:r>
              <a:rPr lang="uk-UA" dirty="0" smtClean="0"/>
              <a:t> </a:t>
            </a:r>
            <a:r>
              <a:rPr lang="uk-UA" dirty="0" err="1" smtClean="0"/>
              <a:t>soluble</a:t>
            </a:r>
            <a:r>
              <a:rPr lang="uk-UA" dirty="0" smtClean="0"/>
              <a:t> </a:t>
            </a:r>
            <a:r>
              <a:rPr lang="uk-UA" dirty="0" err="1" smtClean="0"/>
              <a:t>in</a:t>
            </a:r>
            <a:r>
              <a:rPr lang="uk-UA" dirty="0" smtClean="0"/>
              <a:t> </a:t>
            </a:r>
            <a:r>
              <a:rPr lang="uk-UA" dirty="0" err="1" smtClean="0"/>
              <a:t>methanol</a:t>
            </a:r>
            <a:r>
              <a:rPr lang="uk-UA" dirty="0" smtClean="0"/>
              <a:t>.</a:t>
            </a:r>
          </a:p>
          <a:p>
            <a:r>
              <a:rPr lang="uk-UA" b="1" dirty="0" err="1" smtClean="0"/>
              <a:t>Identification</a:t>
            </a:r>
            <a:r>
              <a:rPr lang="uk-UA" b="1" dirty="0" smtClean="0"/>
              <a:t>.</a:t>
            </a:r>
          </a:p>
          <a:p>
            <a:pPr lvl="0"/>
            <a:r>
              <a:rPr lang="uk-UA" dirty="0" smtClean="0"/>
              <a:t>IR </a:t>
            </a:r>
            <a:r>
              <a:rPr lang="uk-UA" dirty="0" err="1" smtClean="0"/>
              <a:t>spectrum</a:t>
            </a:r>
            <a:r>
              <a:rPr lang="uk-UA" dirty="0" smtClean="0"/>
              <a:t>, </a:t>
            </a:r>
            <a:r>
              <a:rPr lang="uk-UA" dirty="0" err="1" smtClean="0"/>
              <a:t>so</a:t>
            </a:r>
            <a:r>
              <a:rPr lang="uk-UA" dirty="0" smtClean="0"/>
              <a:t> </a:t>
            </a:r>
            <a:r>
              <a:rPr lang="uk-UA" dirty="0" err="1" smtClean="0"/>
              <a:t>pl</a:t>
            </a:r>
            <a:r>
              <a:rPr lang="uk-UA" dirty="0" smtClean="0"/>
              <a:t>., TLC.</a:t>
            </a:r>
          </a:p>
          <a:p>
            <a:pPr lvl="0"/>
            <a:r>
              <a:rPr lang="uk-UA" dirty="0" smtClean="0"/>
              <a:t>UV </a:t>
            </a:r>
            <a:r>
              <a:rPr lang="uk-UA" dirty="0" err="1" smtClean="0"/>
              <a:t>spectrum</a:t>
            </a:r>
            <a:r>
              <a:rPr lang="uk-UA" dirty="0" smtClean="0"/>
              <a:t> </a:t>
            </a:r>
            <a:r>
              <a:rPr lang="uk-UA" dirty="0" err="1" smtClean="0"/>
              <a:t>in</a:t>
            </a:r>
            <a:r>
              <a:rPr lang="uk-UA" dirty="0" smtClean="0"/>
              <a:t> </a:t>
            </a:r>
            <a:r>
              <a:rPr lang="uk-UA" dirty="0" err="1" smtClean="0"/>
              <a:t>methanol</a:t>
            </a:r>
            <a:r>
              <a:rPr lang="uk-UA" dirty="0" smtClean="0"/>
              <a:t> </a:t>
            </a:r>
            <a:r>
              <a:rPr lang="uk-UA" dirty="0" err="1" smtClean="0"/>
              <a:t>in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range</a:t>
            </a:r>
            <a:r>
              <a:rPr lang="uk-UA" dirty="0" smtClean="0"/>
              <a:t> λ = 220–350 </a:t>
            </a:r>
            <a:r>
              <a:rPr lang="uk-UA" dirty="0" err="1" smtClean="0"/>
              <a:t>nm</a:t>
            </a:r>
            <a:r>
              <a:rPr lang="uk-UA" dirty="0" smtClean="0"/>
              <a:t>.</a:t>
            </a:r>
          </a:p>
          <a:p>
            <a:pPr lvl="0"/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reaction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azo</a:t>
            </a:r>
            <a:r>
              <a:rPr lang="uk-UA" dirty="0" smtClean="0"/>
              <a:t> </a:t>
            </a:r>
            <a:r>
              <a:rPr lang="uk-UA" dirty="0" err="1" smtClean="0"/>
              <a:t>dye</a:t>
            </a:r>
            <a:r>
              <a:rPr lang="uk-UA" dirty="0" smtClean="0"/>
              <a:t> </a:t>
            </a:r>
            <a:r>
              <a:rPr lang="uk-UA" dirty="0" err="1" smtClean="0"/>
              <a:t>formation</a:t>
            </a:r>
            <a:r>
              <a:rPr lang="uk-UA" dirty="0" smtClean="0"/>
              <a:t> </a:t>
            </a:r>
            <a:r>
              <a:rPr lang="uk-UA" dirty="0" err="1" smtClean="0"/>
              <a:t>after</a:t>
            </a:r>
            <a:r>
              <a:rPr lang="uk-UA" dirty="0" smtClean="0"/>
              <a:t> </a:t>
            </a:r>
            <a:r>
              <a:rPr lang="uk-UA" dirty="0" err="1" smtClean="0"/>
              <a:t>reduction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-NO2 </a:t>
            </a:r>
            <a:r>
              <a:rPr lang="uk-UA" dirty="0" err="1" smtClean="0"/>
              <a:t>to</a:t>
            </a:r>
            <a:r>
              <a:rPr lang="uk-UA" dirty="0" smtClean="0"/>
              <a:t> -NH2.</a:t>
            </a:r>
          </a:p>
          <a:p>
            <a:r>
              <a:rPr lang="uk-UA" b="1" dirty="0" err="1" smtClean="0"/>
              <a:t>Quantitative</a:t>
            </a:r>
            <a:r>
              <a:rPr lang="uk-UA" b="1" dirty="0" smtClean="0"/>
              <a:t> </a:t>
            </a:r>
            <a:r>
              <a:rPr lang="uk-UA" b="1" dirty="0" err="1" smtClean="0"/>
              <a:t>definition</a:t>
            </a:r>
            <a:r>
              <a:rPr lang="uk-UA" b="1" dirty="0" smtClean="0"/>
              <a:t>.</a:t>
            </a:r>
          </a:p>
          <a:p>
            <a:r>
              <a:rPr lang="uk-UA" dirty="0" err="1" smtClean="0"/>
              <a:t>Acidimetry</a:t>
            </a:r>
            <a:r>
              <a:rPr lang="uk-UA" dirty="0" smtClean="0"/>
              <a:t>	</a:t>
            </a:r>
            <a:r>
              <a:rPr lang="uk-UA" dirty="0" err="1" smtClean="0"/>
              <a:t>in</a:t>
            </a:r>
            <a:r>
              <a:rPr lang="uk-UA" dirty="0" smtClean="0"/>
              <a:t>	</a:t>
            </a:r>
            <a:r>
              <a:rPr lang="uk-UA" dirty="0" err="1" smtClean="0"/>
              <a:t>Wednesday</a:t>
            </a:r>
            <a:r>
              <a:rPr lang="uk-UA" dirty="0" smtClean="0"/>
              <a:t>	</a:t>
            </a:r>
            <a:r>
              <a:rPr lang="uk-UA" dirty="0" err="1" smtClean="0"/>
              <a:t>icy</a:t>
            </a:r>
            <a:r>
              <a:rPr lang="uk-UA" dirty="0" smtClean="0"/>
              <a:t>	</a:t>
            </a:r>
            <a:r>
              <a:rPr lang="uk-UA" dirty="0" err="1" smtClean="0"/>
              <a:t>acetic</a:t>
            </a:r>
            <a:r>
              <a:rPr lang="uk-UA" dirty="0" smtClean="0"/>
              <a:t>	</a:t>
            </a:r>
            <a:r>
              <a:rPr lang="uk-UA" dirty="0" err="1" smtClean="0"/>
              <a:t>acids</a:t>
            </a:r>
            <a:r>
              <a:rPr lang="uk-UA" dirty="0" smtClean="0"/>
              <a:t>	(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end</a:t>
            </a:r>
            <a:r>
              <a:rPr lang="uk-UA" dirty="0" smtClean="0"/>
              <a:t>	</a:t>
            </a:r>
            <a:r>
              <a:rPr lang="uk-UA" dirty="0" err="1" smtClean="0"/>
              <a:t>titration</a:t>
            </a:r>
            <a:r>
              <a:rPr lang="uk-UA" dirty="0" smtClean="0"/>
              <a:t>	</a:t>
            </a:r>
            <a:r>
              <a:rPr lang="uk-UA" dirty="0" err="1" smtClean="0"/>
              <a:t>determine</a:t>
            </a:r>
            <a:r>
              <a:rPr lang="uk-UA" dirty="0" smtClean="0"/>
              <a:t> </a:t>
            </a:r>
            <a:r>
              <a:rPr lang="uk-UA" dirty="0" err="1" smtClean="0"/>
              <a:t>potentiometrically</a:t>
            </a:r>
            <a:r>
              <a:rPr lang="uk-UA" dirty="0" smtClean="0"/>
              <a:t>).</a:t>
            </a:r>
          </a:p>
          <a:p>
            <a:r>
              <a:rPr lang="uk-UA" b="1" dirty="0" err="1" smtClean="0"/>
              <a:t>Storage</a:t>
            </a:r>
            <a:r>
              <a:rPr lang="uk-UA" b="1" dirty="0" smtClean="0"/>
              <a:t>. </a:t>
            </a:r>
            <a:r>
              <a:rPr lang="uk-UA" dirty="0" err="1" smtClean="0"/>
              <a:t>In</a:t>
            </a:r>
            <a:r>
              <a:rPr lang="uk-UA" dirty="0" smtClean="0"/>
              <a:t> a well-</a:t>
            </a:r>
            <a:r>
              <a:rPr lang="uk-UA" dirty="0" err="1" smtClean="0"/>
              <a:t>sealed</a:t>
            </a:r>
            <a:r>
              <a:rPr lang="uk-UA" dirty="0" smtClean="0"/>
              <a:t> </a:t>
            </a:r>
            <a:r>
              <a:rPr lang="uk-UA" dirty="0" err="1" smtClean="0"/>
              <a:t>container</a:t>
            </a:r>
            <a:r>
              <a:rPr lang="uk-UA" dirty="0" smtClean="0"/>
              <a:t>, </a:t>
            </a:r>
            <a:r>
              <a:rPr lang="uk-UA" dirty="0" err="1" smtClean="0"/>
              <a:t>in</a:t>
            </a:r>
            <a:r>
              <a:rPr lang="uk-UA" dirty="0" smtClean="0"/>
              <a:t> a </a:t>
            </a:r>
            <a:r>
              <a:rPr lang="uk-UA" dirty="0" err="1" smtClean="0"/>
              <a:t>dark</a:t>
            </a:r>
            <a:r>
              <a:rPr lang="uk-UA" dirty="0" smtClean="0"/>
              <a:t> </a:t>
            </a:r>
            <a:r>
              <a:rPr lang="uk-UA" dirty="0" err="1" smtClean="0"/>
              <a:t>place</a:t>
            </a:r>
            <a:r>
              <a:rPr lang="uk-UA" dirty="0" smtClean="0"/>
              <a:t>.</a:t>
            </a:r>
          </a:p>
          <a:p>
            <a:r>
              <a:rPr lang="uk-UA" b="1" dirty="0" err="1" smtClean="0"/>
              <a:t>Application</a:t>
            </a:r>
            <a:r>
              <a:rPr lang="uk-UA" b="1" dirty="0" smtClean="0"/>
              <a:t>. </a:t>
            </a:r>
            <a:r>
              <a:rPr lang="uk-UA" dirty="0" err="1" smtClean="0"/>
              <a:t>Antiprotozoal</a:t>
            </a:r>
            <a:r>
              <a:rPr lang="uk-UA" dirty="0" smtClean="0"/>
              <a:t> </a:t>
            </a:r>
            <a:r>
              <a:rPr lang="uk-UA" dirty="0" err="1" smtClean="0"/>
              <a:t>drug</a:t>
            </a:r>
            <a:r>
              <a:rPr lang="uk-UA" dirty="0" smtClean="0"/>
              <a:t>. </a:t>
            </a:r>
            <a:r>
              <a:rPr lang="uk-UA" dirty="0" err="1" smtClean="0"/>
              <a:t>Acute</a:t>
            </a:r>
            <a:r>
              <a:rPr lang="uk-UA" dirty="0" smtClean="0"/>
              <a:t> </a:t>
            </a:r>
            <a:r>
              <a:rPr lang="uk-UA" dirty="0" err="1" smtClean="0"/>
              <a:t>and</a:t>
            </a:r>
            <a:r>
              <a:rPr lang="uk-UA" dirty="0" smtClean="0"/>
              <a:t> </a:t>
            </a:r>
            <a:r>
              <a:rPr lang="uk-UA" dirty="0" err="1" smtClean="0"/>
              <a:t>chronic</a:t>
            </a:r>
            <a:r>
              <a:rPr lang="uk-UA" dirty="0" smtClean="0"/>
              <a:t> </a:t>
            </a:r>
            <a:r>
              <a:rPr lang="uk-UA" dirty="0" err="1" smtClean="0"/>
              <a:t>trichomoniasis</a:t>
            </a:r>
            <a:r>
              <a:rPr lang="uk-UA" dirty="0" smtClean="0"/>
              <a:t>, </a:t>
            </a:r>
            <a:r>
              <a:rPr lang="uk-UA" dirty="0" err="1" smtClean="0"/>
              <a:t>giardiasis</a:t>
            </a:r>
            <a:r>
              <a:rPr lang="uk-UA" dirty="0" smtClean="0"/>
              <a:t>, </a:t>
            </a:r>
            <a:r>
              <a:rPr lang="uk-UA" dirty="0" err="1" smtClean="0"/>
              <a:t>amoebic</a:t>
            </a:r>
            <a:r>
              <a:rPr lang="uk-UA" dirty="0" smtClean="0"/>
              <a:t> </a:t>
            </a:r>
            <a:r>
              <a:rPr lang="uk-UA" dirty="0" err="1" smtClean="0"/>
              <a:t>dysentery</a:t>
            </a:r>
            <a:r>
              <a:rPr lang="uk-UA" dirty="0" smtClean="0"/>
              <a:t>, </a:t>
            </a:r>
            <a:r>
              <a:rPr lang="uk-UA" dirty="0" err="1" smtClean="0"/>
              <a:t>cutaneous</a:t>
            </a:r>
            <a:r>
              <a:rPr lang="uk-UA" dirty="0" smtClean="0"/>
              <a:t> </a:t>
            </a:r>
            <a:r>
              <a:rPr lang="uk-UA" dirty="0" err="1" smtClean="0"/>
              <a:t>leishmaniasis</a:t>
            </a:r>
            <a:r>
              <a:rPr lang="uk-UA" dirty="0" smtClean="0"/>
              <a:t>; </a:t>
            </a:r>
            <a:r>
              <a:rPr lang="uk-UA" dirty="0" err="1" smtClean="0"/>
              <a:t>treatment</a:t>
            </a:r>
            <a:r>
              <a:rPr lang="uk-UA" dirty="0" smtClean="0"/>
              <a:t> </a:t>
            </a:r>
            <a:r>
              <a:rPr lang="uk-UA" dirty="0" err="1" smtClean="0"/>
              <a:t>and</a:t>
            </a:r>
            <a:r>
              <a:rPr lang="uk-UA" dirty="0" smtClean="0"/>
              <a:t> </a:t>
            </a:r>
            <a:r>
              <a:rPr lang="uk-UA" dirty="0" err="1" smtClean="0"/>
              <a:t>prevention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anaerobic</a:t>
            </a:r>
            <a:r>
              <a:rPr lang="uk-UA" dirty="0" smtClean="0"/>
              <a:t> </a:t>
            </a:r>
            <a:r>
              <a:rPr lang="uk-UA" dirty="0" err="1" smtClean="0"/>
              <a:t>and</a:t>
            </a:r>
            <a:r>
              <a:rPr lang="uk-UA" dirty="0" smtClean="0"/>
              <a:t> </a:t>
            </a:r>
            <a:r>
              <a:rPr lang="uk-UA" dirty="0" err="1" smtClean="0"/>
              <a:t>mixed</a:t>
            </a:r>
            <a:r>
              <a:rPr lang="uk-UA" dirty="0" smtClean="0"/>
              <a:t> </a:t>
            </a:r>
            <a:r>
              <a:rPr lang="uk-UA" dirty="0" err="1" smtClean="0"/>
              <a:t>infections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any</a:t>
            </a:r>
            <a:r>
              <a:rPr lang="uk-UA" dirty="0" smtClean="0"/>
              <a:t> </a:t>
            </a:r>
            <a:r>
              <a:rPr lang="uk-UA" dirty="0" err="1" smtClean="0"/>
              <a:t>localization</a:t>
            </a:r>
            <a:r>
              <a:rPr lang="uk-UA" dirty="0" smtClean="0"/>
              <a:t>.</a:t>
            </a:r>
            <a:endParaRPr lang="uk-UA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48194" y="209006"/>
            <a:ext cx="11756572" cy="5967957"/>
          </a:xfrm>
        </p:spPr>
        <p:txBody>
          <a:bodyPr/>
          <a:lstStyle/>
          <a:p>
            <a:pPr>
              <a:buNone/>
            </a:pPr>
            <a:r>
              <a:rPr lang="en-US" sz="2000" b="1" dirty="0" smtClean="0"/>
              <a:t>                       </a:t>
            </a:r>
            <a:r>
              <a:rPr lang="uk-UA" sz="2000" b="1" dirty="0" err="1" smtClean="0"/>
              <a:t>Chloroquine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phosphate</a:t>
            </a:r>
            <a:endParaRPr lang="uk-UA" sz="2000" b="1" dirty="0" smtClean="0"/>
          </a:p>
          <a:p>
            <a:endParaRPr lang="uk-UA" sz="2000" dirty="0" smtClean="0"/>
          </a:p>
          <a:p>
            <a:pPr>
              <a:buNone/>
            </a:pPr>
            <a:r>
              <a:rPr lang="uk-UA" sz="2000" b="1" dirty="0" smtClean="0"/>
              <a:t> </a:t>
            </a:r>
            <a:r>
              <a:rPr lang="en-US" sz="2000" b="1" dirty="0" smtClean="0"/>
              <a:t>                                                                                                               </a:t>
            </a:r>
            <a:r>
              <a:rPr lang="uk-UA" sz="1600" dirty="0" smtClean="0"/>
              <a:t>2H3PO4</a:t>
            </a:r>
          </a:p>
          <a:p>
            <a:r>
              <a:rPr lang="uk-UA" sz="1600" b="1" dirty="0" err="1" smtClean="0"/>
              <a:t>Mechanism</a:t>
            </a:r>
            <a:r>
              <a:rPr lang="uk-UA" sz="1600" b="1" dirty="0" smtClean="0"/>
              <a:t> </a:t>
            </a:r>
            <a:r>
              <a:rPr lang="uk-UA" sz="1600" b="1" dirty="0" err="1" smtClean="0"/>
              <a:t>of</a:t>
            </a:r>
            <a:r>
              <a:rPr lang="uk-UA" sz="1600" b="1" dirty="0" smtClean="0"/>
              <a:t> </a:t>
            </a:r>
            <a:r>
              <a:rPr lang="uk-UA" sz="1600" b="1" dirty="0" err="1" smtClean="0"/>
              <a:t>action</a:t>
            </a:r>
            <a:r>
              <a:rPr lang="uk-UA" sz="1600" dirty="0" smtClean="0"/>
              <a:t>. </a:t>
            </a:r>
            <a:r>
              <a:rPr lang="uk-UA" sz="1600" dirty="0" err="1" smtClean="0"/>
              <a:t>Associated</a:t>
            </a:r>
            <a:r>
              <a:rPr lang="uk-UA" sz="1600" dirty="0" smtClean="0"/>
              <a:t> </a:t>
            </a:r>
            <a:r>
              <a:rPr lang="uk-UA" sz="1600" dirty="0" err="1" smtClean="0"/>
              <a:t>with</a:t>
            </a:r>
            <a:r>
              <a:rPr lang="uk-UA" sz="1600" dirty="0" smtClean="0"/>
              <a:t> </a:t>
            </a:r>
            <a:r>
              <a:rPr lang="uk-UA" sz="1600" dirty="0" err="1" smtClean="0"/>
              <a:t>disruption</a:t>
            </a:r>
            <a:r>
              <a:rPr lang="uk-UA" sz="1600" dirty="0" smtClean="0"/>
              <a:t> </a:t>
            </a:r>
            <a:r>
              <a:rPr lang="uk-UA" sz="1600" dirty="0" err="1" smtClean="0"/>
              <a:t>of</a:t>
            </a:r>
            <a:r>
              <a:rPr lang="uk-UA" sz="1600" dirty="0" smtClean="0"/>
              <a:t> DNA </a:t>
            </a:r>
            <a:r>
              <a:rPr lang="uk-UA" sz="1600" dirty="0" err="1" smtClean="0"/>
              <a:t>replication</a:t>
            </a:r>
            <a:r>
              <a:rPr lang="uk-UA" sz="1600" dirty="0" smtClean="0"/>
              <a:t> </a:t>
            </a:r>
            <a:r>
              <a:rPr lang="uk-UA" sz="1600" dirty="0" err="1" smtClean="0"/>
              <a:t>in</a:t>
            </a:r>
            <a:r>
              <a:rPr lang="uk-UA" sz="1600" dirty="0" smtClean="0"/>
              <a:t> </a:t>
            </a:r>
            <a:r>
              <a:rPr lang="uk-UA" sz="1600" dirty="0" err="1" smtClean="0"/>
              <a:t>Plasmodium</a:t>
            </a:r>
            <a:r>
              <a:rPr lang="uk-UA" sz="1600" dirty="0" smtClean="0"/>
              <a:t> </a:t>
            </a:r>
            <a:r>
              <a:rPr lang="uk-UA" sz="1600" dirty="0" err="1" smtClean="0"/>
              <a:t>falciparum</a:t>
            </a:r>
            <a:r>
              <a:rPr lang="uk-UA" sz="1600" dirty="0" smtClean="0"/>
              <a:t> </a:t>
            </a:r>
            <a:r>
              <a:rPr lang="uk-UA" sz="1600" dirty="0" err="1" smtClean="0"/>
              <a:t>cells</a:t>
            </a:r>
            <a:r>
              <a:rPr lang="uk-UA" sz="1600" dirty="0" smtClean="0"/>
              <a:t>, </a:t>
            </a:r>
            <a:r>
              <a:rPr lang="uk-UA" sz="1600" dirty="0" err="1" smtClean="0"/>
              <a:t>the</a:t>
            </a:r>
            <a:r>
              <a:rPr lang="uk-UA" sz="1600" dirty="0" smtClean="0"/>
              <a:t> </a:t>
            </a:r>
            <a:r>
              <a:rPr lang="uk-UA" sz="1600" dirty="0" err="1" smtClean="0"/>
              <a:t>mechanism</a:t>
            </a:r>
            <a:r>
              <a:rPr lang="uk-UA" sz="1600" dirty="0" smtClean="0"/>
              <a:t> </a:t>
            </a:r>
            <a:r>
              <a:rPr lang="uk-UA" sz="1600" dirty="0" err="1" smtClean="0"/>
              <a:t>of</a:t>
            </a:r>
            <a:r>
              <a:rPr lang="uk-UA" sz="1600" dirty="0" smtClean="0"/>
              <a:t> </a:t>
            </a:r>
            <a:r>
              <a:rPr lang="uk-UA" sz="1600" dirty="0" err="1" smtClean="0"/>
              <a:t>action</a:t>
            </a:r>
            <a:r>
              <a:rPr lang="uk-UA" sz="1600" dirty="0" smtClean="0"/>
              <a:t> </a:t>
            </a:r>
            <a:r>
              <a:rPr lang="uk-UA" sz="1600" dirty="0" err="1" smtClean="0"/>
              <a:t>on</a:t>
            </a:r>
            <a:r>
              <a:rPr lang="uk-UA" sz="1600" dirty="0" smtClean="0"/>
              <a:t> </a:t>
            </a:r>
            <a:r>
              <a:rPr lang="uk-UA" sz="1600" dirty="0" err="1" smtClean="0"/>
              <a:t>pathogenic</a:t>
            </a:r>
            <a:r>
              <a:rPr lang="uk-UA" sz="1600" dirty="0" smtClean="0"/>
              <a:t> </a:t>
            </a:r>
            <a:r>
              <a:rPr lang="uk-UA" sz="1600" dirty="0" err="1" smtClean="0"/>
              <a:t>amoebae</a:t>
            </a:r>
            <a:r>
              <a:rPr lang="uk-UA" sz="1600" dirty="0" smtClean="0"/>
              <a:t> </a:t>
            </a:r>
            <a:r>
              <a:rPr lang="uk-UA" sz="1600" dirty="0" err="1" smtClean="0"/>
              <a:t>has</a:t>
            </a:r>
            <a:r>
              <a:rPr lang="uk-UA" sz="1600" dirty="0" smtClean="0"/>
              <a:t> </a:t>
            </a:r>
            <a:r>
              <a:rPr lang="uk-UA" sz="1600" dirty="0" err="1" smtClean="0"/>
              <a:t>not</a:t>
            </a:r>
            <a:r>
              <a:rPr lang="uk-UA" sz="1600" dirty="0" smtClean="0"/>
              <a:t> </a:t>
            </a:r>
            <a:r>
              <a:rPr lang="uk-UA" sz="1600" dirty="0" err="1" smtClean="0"/>
              <a:t>been</a:t>
            </a:r>
            <a:r>
              <a:rPr lang="uk-UA" sz="1600" dirty="0" smtClean="0"/>
              <a:t> </a:t>
            </a:r>
            <a:r>
              <a:rPr lang="uk-UA" sz="1600" dirty="0" err="1" smtClean="0"/>
              <a:t>established</a:t>
            </a:r>
            <a:r>
              <a:rPr lang="uk-UA" sz="1600" dirty="0" smtClean="0"/>
              <a:t>.</a:t>
            </a:r>
            <a:endParaRPr lang="uk-UA" sz="1600" dirty="0" smtClean="0"/>
          </a:p>
          <a:p>
            <a:r>
              <a:rPr lang="uk-UA" sz="1600" b="1" dirty="0" err="1" smtClean="0"/>
              <a:t>Synthesis</a:t>
            </a:r>
            <a:r>
              <a:rPr lang="uk-UA" sz="1600" b="1" dirty="0" smtClean="0"/>
              <a:t>.</a:t>
            </a:r>
          </a:p>
          <a:p>
            <a:endParaRPr lang="en-US" sz="1600" b="1" dirty="0" smtClean="0"/>
          </a:p>
          <a:p>
            <a:endParaRPr lang="en-US" sz="1600" b="1" dirty="0" smtClean="0"/>
          </a:p>
          <a:p>
            <a:endParaRPr lang="en-US" sz="1600" b="1" dirty="0" smtClean="0"/>
          </a:p>
          <a:p>
            <a:endParaRPr lang="en-US" sz="1600" b="1" dirty="0" smtClean="0"/>
          </a:p>
          <a:p>
            <a:r>
              <a:rPr lang="uk-UA" sz="1600" b="1" dirty="0" err="1" smtClean="0"/>
              <a:t>Properties</a:t>
            </a:r>
            <a:r>
              <a:rPr lang="uk-UA" sz="1600" b="1" dirty="0" smtClean="0"/>
              <a:t>.	</a:t>
            </a:r>
            <a:r>
              <a:rPr lang="uk-UA" sz="1600" dirty="0" err="1" smtClean="0"/>
              <a:t>White</a:t>
            </a:r>
            <a:r>
              <a:rPr lang="uk-UA" sz="1600" dirty="0" smtClean="0"/>
              <a:t>	</a:t>
            </a:r>
            <a:r>
              <a:rPr lang="uk-UA" sz="1600" dirty="0" err="1" smtClean="0"/>
              <a:t>or</a:t>
            </a:r>
            <a:r>
              <a:rPr lang="uk-UA" sz="1600" dirty="0" smtClean="0"/>
              <a:t>	</a:t>
            </a:r>
            <a:r>
              <a:rPr lang="uk-UA" sz="1600" dirty="0" err="1" smtClean="0"/>
              <a:t>almost</a:t>
            </a:r>
            <a:r>
              <a:rPr lang="uk-UA" sz="1600" dirty="0" smtClean="0"/>
              <a:t>	</a:t>
            </a:r>
            <a:r>
              <a:rPr lang="uk-UA" sz="1600" dirty="0" err="1" smtClean="0"/>
              <a:t>white</a:t>
            </a:r>
            <a:r>
              <a:rPr lang="uk-UA" sz="1600" dirty="0" smtClean="0"/>
              <a:t>	</a:t>
            </a:r>
            <a:r>
              <a:rPr lang="uk-UA" sz="1600" dirty="0" err="1" smtClean="0"/>
              <a:t>crystalline</a:t>
            </a:r>
            <a:r>
              <a:rPr lang="uk-UA" sz="1600" dirty="0" smtClean="0"/>
              <a:t>	</a:t>
            </a:r>
            <a:r>
              <a:rPr lang="uk-UA" sz="1600" dirty="0" err="1" smtClean="0"/>
              <a:t>powder</a:t>
            </a:r>
            <a:r>
              <a:rPr lang="uk-UA" sz="1600" dirty="0" smtClean="0"/>
              <a:t>,	</a:t>
            </a:r>
            <a:r>
              <a:rPr lang="uk-UA" sz="1600" dirty="0" err="1" smtClean="0"/>
              <a:t>hygroscopic</a:t>
            </a:r>
            <a:r>
              <a:rPr lang="uk-UA" sz="1600" dirty="0" smtClean="0"/>
              <a:t>, </a:t>
            </a:r>
            <a:r>
              <a:rPr lang="uk-UA" sz="1600" dirty="0" err="1" smtClean="0"/>
              <a:t>easily</a:t>
            </a:r>
            <a:r>
              <a:rPr lang="uk-UA" sz="1600" dirty="0" smtClean="0"/>
              <a:t> </a:t>
            </a:r>
            <a:r>
              <a:rPr lang="uk-UA" sz="1600" dirty="0" err="1" smtClean="0"/>
              <a:t>soluble</a:t>
            </a:r>
            <a:r>
              <a:rPr lang="uk-UA" sz="1600" dirty="0" smtClean="0"/>
              <a:t> </a:t>
            </a:r>
            <a:r>
              <a:rPr lang="uk-UA" sz="1600" dirty="0" err="1" smtClean="0"/>
              <a:t>in</a:t>
            </a:r>
            <a:r>
              <a:rPr lang="uk-UA" sz="1600" dirty="0" smtClean="0"/>
              <a:t> </a:t>
            </a:r>
            <a:r>
              <a:rPr lang="uk-UA" sz="1600" dirty="0" err="1" smtClean="0"/>
              <a:t>water</a:t>
            </a:r>
            <a:r>
              <a:rPr lang="uk-UA" sz="1600" dirty="0" smtClean="0"/>
              <a:t>, </a:t>
            </a:r>
            <a:r>
              <a:rPr lang="uk-UA" sz="1600" dirty="0" err="1" smtClean="0"/>
              <a:t>very</a:t>
            </a:r>
            <a:r>
              <a:rPr lang="uk-UA" sz="1600" dirty="0" smtClean="0"/>
              <a:t> </a:t>
            </a:r>
            <a:r>
              <a:rPr lang="uk-UA" sz="1600" dirty="0" err="1" smtClean="0"/>
              <a:t>insoluble</a:t>
            </a:r>
            <a:r>
              <a:rPr lang="uk-UA" sz="1600" dirty="0" smtClean="0"/>
              <a:t> </a:t>
            </a:r>
            <a:r>
              <a:rPr lang="uk-UA" sz="1600" dirty="0" err="1" smtClean="0"/>
              <a:t>in</a:t>
            </a:r>
            <a:r>
              <a:rPr lang="uk-UA" sz="1600" dirty="0" smtClean="0"/>
              <a:t> </a:t>
            </a:r>
            <a:r>
              <a:rPr lang="uk-UA" sz="1600" dirty="0" err="1" smtClean="0"/>
              <a:t>ethanol</a:t>
            </a:r>
            <a:r>
              <a:rPr lang="uk-UA" sz="1600" dirty="0" smtClean="0"/>
              <a:t>, </a:t>
            </a:r>
            <a:r>
              <a:rPr lang="uk-UA" sz="1600" dirty="0" err="1" smtClean="0"/>
              <a:t>ether</a:t>
            </a:r>
            <a:r>
              <a:rPr lang="uk-UA" sz="1600" dirty="0" smtClean="0"/>
              <a:t> </a:t>
            </a:r>
            <a:r>
              <a:rPr lang="uk-UA" sz="1600" dirty="0" err="1" smtClean="0"/>
              <a:t>and</a:t>
            </a:r>
            <a:r>
              <a:rPr lang="uk-UA" sz="1600" dirty="0" smtClean="0"/>
              <a:t> </a:t>
            </a:r>
            <a:r>
              <a:rPr lang="uk-UA" sz="1600" dirty="0" err="1" smtClean="0"/>
              <a:t>methanol</a:t>
            </a:r>
            <a:r>
              <a:rPr lang="uk-UA" sz="1600" dirty="0" smtClean="0"/>
              <a:t>.</a:t>
            </a:r>
          </a:p>
          <a:p>
            <a:r>
              <a:rPr lang="uk-UA" sz="1600" b="1" dirty="0" err="1" smtClean="0"/>
              <a:t>Identification</a:t>
            </a:r>
            <a:r>
              <a:rPr lang="uk-UA" sz="1600" b="1" dirty="0" smtClean="0"/>
              <a:t>.</a:t>
            </a:r>
          </a:p>
          <a:p>
            <a:pPr lvl="0"/>
            <a:r>
              <a:rPr lang="uk-UA" sz="1600" dirty="0" smtClean="0"/>
              <a:t>IR, UV </a:t>
            </a:r>
            <a:r>
              <a:rPr lang="uk-UA" sz="1600" dirty="0" err="1" smtClean="0"/>
              <a:t>spectrum</a:t>
            </a:r>
            <a:r>
              <a:rPr lang="uk-UA" sz="1600" dirty="0" smtClean="0"/>
              <a:t>.</a:t>
            </a:r>
            <a:r>
              <a:rPr lang="en-US" sz="1600" dirty="0" smtClean="0"/>
              <a:t>   </a:t>
            </a:r>
            <a:r>
              <a:rPr lang="uk-UA" sz="1600" dirty="0" smtClean="0"/>
              <a:t>T</a:t>
            </a:r>
            <a:r>
              <a:rPr lang="uk-UA" sz="1600" dirty="0" smtClean="0"/>
              <a:t>. </a:t>
            </a:r>
            <a:r>
              <a:rPr lang="uk-UA" sz="1600" dirty="0" err="1" smtClean="0"/>
              <a:t>pl</a:t>
            </a:r>
            <a:r>
              <a:rPr lang="uk-UA" sz="1600" dirty="0" smtClean="0"/>
              <a:t>. </a:t>
            </a:r>
            <a:r>
              <a:rPr lang="uk-UA" sz="1600" dirty="0" err="1" smtClean="0"/>
              <a:t>picrat</a:t>
            </a:r>
            <a:r>
              <a:rPr lang="uk-UA" sz="1600" dirty="0" smtClean="0"/>
              <a:t>.</a:t>
            </a:r>
          </a:p>
          <a:p>
            <a:pPr lvl="0"/>
            <a:r>
              <a:rPr lang="uk-UA" sz="1600" dirty="0" err="1" smtClean="0"/>
              <a:t>Reaction</a:t>
            </a:r>
            <a:r>
              <a:rPr lang="uk-UA" sz="1600" dirty="0" smtClean="0"/>
              <a:t> </a:t>
            </a:r>
            <a:r>
              <a:rPr lang="uk-UA" sz="1600" dirty="0" err="1" smtClean="0"/>
              <a:t>to</a:t>
            </a:r>
            <a:r>
              <a:rPr lang="uk-UA" sz="1600" dirty="0" smtClean="0"/>
              <a:t> </a:t>
            </a:r>
            <a:r>
              <a:rPr lang="uk-UA" sz="1600" dirty="0" err="1" smtClean="0"/>
              <a:t>phosphates</a:t>
            </a:r>
            <a:r>
              <a:rPr lang="uk-UA" sz="1600" dirty="0" smtClean="0"/>
              <a:t> </a:t>
            </a:r>
            <a:r>
              <a:rPr lang="uk-UA" sz="1600" dirty="0" err="1" smtClean="0"/>
              <a:t>after</a:t>
            </a:r>
            <a:r>
              <a:rPr lang="uk-UA" sz="1600" dirty="0" smtClean="0"/>
              <a:t> </a:t>
            </a:r>
            <a:r>
              <a:rPr lang="uk-UA" sz="1600" dirty="0" err="1" smtClean="0"/>
              <a:t>removal</a:t>
            </a:r>
            <a:r>
              <a:rPr lang="uk-UA" sz="1600" dirty="0" smtClean="0"/>
              <a:t> </a:t>
            </a:r>
            <a:r>
              <a:rPr lang="uk-UA" sz="1600" dirty="0" err="1" smtClean="0"/>
              <a:t>of</a:t>
            </a:r>
            <a:r>
              <a:rPr lang="uk-UA" sz="1600" dirty="0" smtClean="0"/>
              <a:t> </a:t>
            </a:r>
            <a:r>
              <a:rPr lang="uk-UA" sz="1600" dirty="0" err="1" smtClean="0"/>
              <a:t>chloroquine</a:t>
            </a:r>
            <a:r>
              <a:rPr lang="uk-UA" sz="1600" dirty="0" smtClean="0"/>
              <a:t> </a:t>
            </a:r>
            <a:r>
              <a:rPr lang="uk-UA" sz="1600" dirty="0" err="1" smtClean="0"/>
              <a:t>base</a:t>
            </a:r>
            <a:r>
              <a:rPr lang="uk-UA" sz="1600" dirty="0" smtClean="0"/>
              <a:t> CHCl3</a:t>
            </a:r>
            <a:r>
              <a:rPr lang="uk-UA" sz="1600" dirty="0" smtClean="0"/>
              <a:t>:</a:t>
            </a:r>
            <a:endParaRPr lang="uk-UA" sz="1600" dirty="0" smtClean="0"/>
          </a:p>
          <a:p>
            <a:r>
              <a:rPr lang="uk-UA" sz="1600" dirty="0" smtClean="0"/>
              <a:t>PO43–+ 3Ag + → Ag3PO4↓</a:t>
            </a:r>
            <a:r>
              <a:rPr lang="uk-UA" sz="1600" dirty="0" smtClean="0"/>
              <a:t>.</a:t>
            </a:r>
            <a:endParaRPr lang="uk-UA" sz="1600" dirty="0" smtClean="0"/>
          </a:p>
          <a:p>
            <a:r>
              <a:rPr lang="uk-UA" sz="1600" b="1" dirty="0" err="1" smtClean="0"/>
              <a:t>Quantitative</a:t>
            </a:r>
            <a:r>
              <a:rPr lang="uk-UA" sz="1600" b="1" dirty="0" smtClean="0"/>
              <a:t> </a:t>
            </a:r>
            <a:r>
              <a:rPr lang="uk-UA" sz="1600" b="1" dirty="0" err="1" smtClean="0"/>
              <a:t>definition</a:t>
            </a:r>
            <a:r>
              <a:rPr lang="uk-UA" sz="1600" b="1" dirty="0" smtClean="0"/>
              <a:t>.</a:t>
            </a:r>
            <a:r>
              <a:rPr lang="en-US" sz="1600" b="1" dirty="0" smtClean="0"/>
              <a:t> </a:t>
            </a:r>
            <a:r>
              <a:rPr lang="uk-UA" sz="1600" dirty="0" smtClean="0"/>
              <a:t>Non-</a:t>
            </a:r>
            <a:r>
              <a:rPr lang="uk-UA" sz="1600" dirty="0" err="1" smtClean="0"/>
              <a:t>aqueous</a:t>
            </a:r>
            <a:r>
              <a:rPr lang="uk-UA" sz="1600" dirty="0" smtClean="0"/>
              <a:t> </a:t>
            </a:r>
            <a:r>
              <a:rPr lang="uk-UA" sz="1600" dirty="0" err="1" smtClean="0"/>
              <a:t>acidimetry</a:t>
            </a:r>
            <a:r>
              <a:rPr lang="uk-UA" sz="1600" dirty="0" smtClean="0"/>
              <a:t> </a:t>
            </a:r>
            <a:r>
              <a:rPr lang="uk-UA" sz="1600" dirty="0" err="1" smtClean="0"/>
              <a:t>method</a:t>
            </a:r>
            <a:r>
              <a:rPr lang="uk-UA" sz="1600" dirty="0" smtClean="0"/>
              <a:t> </a:t>
            </a:r>
            <a:r>
              <a:rPr lang="uk-UA" sz="1600" dirty="0" err="1" smtClean="0"/>
              <a:t>with</a:t>
            </a:r>
            <a:r>
              <a:rPr lang="uk-UA" sz="1600" dirty="0" smtClean="0"/>
              <a:t> </a:t>
            </a:r>
            <a:r>
              <a:rPr lang="uk-UA" sz="1600" dirty="0" err="1" smtClean="0"/>
              <a:t>potentiometric</a:t>
            </a:r>
            <a:r>
              <a:rPr lang="uk-UA" sz="1600" dirty="0" smtClean="0"/>
              <a:t> </a:t>
            </a:r>
            <a:r>
              <a:rPr lang="uk-UA" sz="1600" dirty="0" err="1" smtClean="0"/>
              <a:t>fixation</a:t>
            </a:r>
            <a:r>
              <a:rPr lang="uk-UA" sz="1600" dirty="0" smtClean="0"/>
              <a:t> </a:t>
            </a:r>
            <a:r>
              <a:rPr lang="uk-UA" sz="1600" dirty="0" err="1" smtClean="0"/>
              <a:t>of</a:t>
            </a:r>
            <a:r>
              <a:rPr lang="uk-UA" sz="1600" dirty="0" smtClean="0"/>
              <a:t> </a:t>
            </a:r>
            <a:r>
              <a:rPr lang="uk-UA" sz="1600" dirty="0" err="1" smtClean="0"/>
              <a:t>equivalence</a:t>
            </a:r>
            <a:r>
              <a:rPr lang="uk-UA" sz="1600" dirty="0" smtClean="0"/>
              <a:t> </a:t>
            </a:r>
            <a:r>
              <a:rPr lang="uk-UA" sz="1600" dirty="0" err="1" smtClean="0"/>
              <a:t>point</a:t>
            </a:r>
            <a:r>
              <a:rPr lang="uk-UA" sz="1600" dirty="0" smtClean="0"/>
              <a:t>.</a:t>
            </a:r>
          </a:p>
          <a:p>
            <a:r>
              <a:rPr lang="uk-UA" sz="1600" b="1" dirty="0" err="1" smtClean="0"/>
              <a:t>Storage</a:t>
            </a:r>
            <a:r>
              <a:rPr lang="uk-UA" sz="1600" b="1" dirty="0" smtClean="0"/>
              <a:t>. </a:t>
            </a:r>
            <a:r>
              <a:rPr lang="uk-UA" sz="1600" dirty="0" err="1" smtClean="0"/>
              <a:t>In</a:t>
            </a:r>
            <a:r>
              <a:rPr lang="uk-UA" sz="1600" dirty="0" smtClean="0"/>
              <a:t> a well-</a:t>
            </a:r>
            <a:r>
              <a:rPr lang="uk-UA" sz="1600" dirty="0" err="1" smtClean="0"/>
              <a:t>sealed</a:t>
            </a:r>
            <a:r>
              <a:rPr lang="uk-UA" sz="1600" dirty="0" smtClean="0"/>
              <a:t> </a:t>
            </a:r>
            <a:r>
              <a:rPr lang="uk-UA" sz="1600" dirty="0" err="1" smtClean="0"/>
              <a:t>container</a:t>
            </a:r>
            <a:r>
              <a:rPr lang="uk-UA" sz="1600" dirty="0" smtClean="0"/>
              <a:t> </a:t>
            </a:r>
            <a:r>
              <a:rPr lang="uk-UA" sz="1600" dirty="0" err="1" smtClean="0"/>
              <a:t>that</a:t>
            </a:r>
            <a:r>
              <a:rPr lang="uk-UA" sz="1600" dirty="0" smtClean="0"/>
              <a:t> </a:t>
            </a:r>
            <a:r>
              <a:rPr lang="uk-UA" sz="1600" dirty="0" err="1" smtClean="0"/>
              <a:t>protects</a:t>
            </a:r>
            <a:r>
              <a:rPr lang="uk-UA" sz="1600" dirty="0" smtClean="0"/>
              <a:t> </a:t>
            </a:r>
            <a:r>
              <a:rPr lang="uk-UA" sz="1600" dirty="0" err="1" smtClean="0"/>
              <a:t>from</a:t>
            </a:r>
            <a:r>
              <a:rPr lang="uk-UA" sz="1600" dirty="0" smtClean="0"/>
              <a:t> </a:t>
            </a:r>
            <a:r>
              <a:rPr lang="uk-UA" sz="1600" dirty="0" err="1" smtClean="0"/>
              <a:t>light</a:t>
            </a:r>
            <a:r>
              <a:rPr lang="uk-UA" sz="1600" dirty="0" smtClean="0"/>
              <a:t>.</a:t>
            </a:r>
            <a:r>
              <a:rPr lang="en-US" sz="1600" dirty="0" smtClean="0"/>
              <a:t>  </a:t>
            </a:r>
            <a:r>
              <a:rPr lang="uk-UA" sz="1600" b="1" dirty="0" err="1" smtClean="0"/>
              <a:t>Application</a:t>
            </a:r>
            <a:r>
              <a:rPr lang="uk-UA" sz="1600" b="1" dirty="0" smtClean="0"/>
              <a:t>. </a:t>
            </a:r>
            <a:r>
              <a:rPr lang="uk-UA" sz="1600" dirty="0" err="1" smtClean="0"/>
              <a:t>Malaria</a:t>
            </a:r>
            <a:r>
              <a:rPr lang="uk-UA" sz="1600" dirty="0" smtClean="0"/>
              <a:t> </a:t>
            </a:r>
            <a:r>
              <a:rPr lang="uk-UA" sz="1600" dirty="0" err="1" smtClean="0"/>
              <a:t>caused</a:t>
            </a:r>
            <a:r>
              <a:rPr lang="uk-UA" sz="1600" dirty="0" smtClean="0"/>
              <a:t> </a:t>
            </a:r>
            <a:r>
              <a:rPr lang="uk-UA" sz="1600" dirty="0" err="1" smtClean="0"/>
              <a:t>by</a:t>
            </a:r>
            <a:r>
              <a:rPr lang="uk-UA" sz="1600" dirty="0" smtClean="0"/>
              <a:t> drug-</a:t>
            </a:r>
            <a:r>
              <a:rPr lang="uk-UA" sz="1600" dirty="0" err="1" smtClean="0"/>
              <a:t>sensitive</a:t>
            </a:r>
            <a:r>
              <a:rPr lang="uk-UA" sz="1600" dirty="0" smtClean="0"/>
              <a:t> </a:t>
            </a:r>
            <a:r>
              <a:rPr lang="uk-UA" sz="1600" dirty="0" err="1" smtClean="0"/>
              <a:t>plasmodia</a:t>
            </a:r>
            <a:r>
              <a:rPr lang="uk-UA" sz="1600" dirty="0" smtClean="0"/>
              <a:t>.</a:t>
            </a:r>
          </a:p>
          <a:p>
            <a:r>
              <a:rPr lang="uk-UA" sz="1600" dirty="0" err="1" smtClean="0"/>
              <a:t>Prevention</a:t>
            </a:r>
            <a:r>
              <a:rPr lang="uk-UA" sz="1600" dirty="0" smtClean="0"/>
              <a:t> </a:t>
            </a:r>
            <a:r>
              <a:rPr lang="uk-UA" sz="1600" dirty="0" err="1" smtClean="0"/>
              <a:t>of</a:t>
            </a:r>
            <a:r>
              <a:rPr lang="uk-UA" sz="1600" dirty="0" smtClean="0"/>
              <a:t> </a:t>
            </a:r>
            <a:r>
              <a:rPr lang="uk-UA" sz="1600" dirty="0" err="1" smtClean="0"/>
              <a:t>malaria</a:t>
            </a:r>
            <a:r>
              <a:rPr lang="uk-UA" sz="1600" dirty="0" smtClean="0"/>
              <a:t> </a:t>
            </a:r>
            <a:r>
              <a:rPr lang="uk-UA" sz="1600" dirty="0" err="1" smtClean="0"/>
              <a:t>in</a:t>
            </a:r>
            <a:r>
              <a:rPr lang="uk-UA" sz="1600" dirty="0" smtClean="0"/>
              <a:t> </a:t>
            </a:r>
            <a:r>
              <a:rPr lang="uk-UA" sz="1600" dirty="0" err="1" smtClean="0"/>
              <a:t>people</a:t>
            </a:r>
            <a:r>
              <a:rPr lang="uk-UA" sz="1600" dirty="0" smtClean="0"/>
              <a:t> </a:t>
            </a:r>
            <a:r>
              <a:rPr lang="uk-UA" sz="1600" dirty="0" err="1" smtClean="0"/>
              <a:t>who</a:t>
            </a:r>
            <a:r>
              <a:rPr lang="uk-UA" sz="1600" dirty="0" smtClean="0"/>
              <a:t> </a:t>
            </a:r>
            <a:r>
              <a:rPr lang="uk-UA" sz="1600" dirty="0" err="1" smtClean="0"/>
              <a:t>visited</a:t>
            </a:r>
            <a:r>
              <a:rPr lang="uk-UA" sz="1600" dirty="0" smtClean="0"/>
              <a:t> </a:t>
            </a:r>
            <a:r>
              <a:rPr lang="uk-UA" sz="1600" dirty="0" err="1" smtClean="0"/>
              <a:t>endemic</a:t>
            </a:r>
            <a:r>
              <a:rPr lang="uk-UA" sz="1600" dirty="0" smtClean="0"/>
              <a:t> </a:t>
            </a:r>
            <a:r>
              <a:rPr lang="uk-UA" sz="1600" dirty="0" err="1" smtClean="0"/>
              <a:t>areas</a:t>
            </a:r>
            <a:r>
              <a:rPr lang="uk-UA" sz="1600" dirty="0" smtClean="0"/>
              <a:t>. </a:t>
            </a:r>
            <a:r>
              <a:rPr lang="uk-UA" sz="1600" dirty="0" err="1" smtClean="0"/>
              <a:t>Amoebiasis</a:t>
            </a:r>
            <a:r>
              <a:rPr lang="uk-UA" sz="1600" dirty="0" smtClean="0"/>
              <a:t>. </a:t>
            </a:r>
            <a:r>
              <a:rPr lang="uk-UA" sz="1600" dirty="0" err="1" smtClean="0"/>
              <a:t>Diseases</a:t>
            </a:r>
            <a:r>
              <a:rPr lang="uk-UA" sz="1600" dirty="0" smtClean="0"/>
              <a:t> </a:t>
            </a:r>
            <a:r>
              <a:rPr lang="uk-UA" sz="1600" dirty="0" err="1" smtClean="0"/>
              <a:t>of</a:t>
            </a:r>
            <a:r>
              <a:rPr lang="uk-UA" sz="1600" dirty="0" smtClean="0"/>
              <a:t> </a:t>
            </a:r>
            <a:r>
              <a:rPr lang="uk-UA" sz="1600" dirty="0" err="1" smtClean="0"/>
              <a:t>the</a:t>
            </a:r>
            <a:r>
              <a:rPr lang="uk-UA" sz="1600" dirty="0" smtClean="0"/>
              <a:t> </a:t>
            </a:r>
            <a:r>
              <a:rPr lang="uk-UA" sz="1600" dirty="0" err="1" smtClean="0"/>
              <a:t>joints</a:t>
            </a:r>
            <a:r>
              <a:rPr lang="uk-UA" sz="1600" dirty="0" smtClean="0"/>
              <a:t>, </a:t>
            </a:r>
            <a:r>
              <a:rPr lang="uk-UA" sz="1600" dirty="0" err="1" smtClean="0"/>
              <a:t>connective</a:t>
            </a:r>
            <a:r>
              <a:rPr lang="uk-UA" sz="1600" dirty="0" smtClean="0"/>
              <a:t> </a:t>
            </a:r>
            <a:r>
              <a:rPr lang="uk-UA" sz="1600" dirty="0" err="1" smtClean="0"/>
              <a:t>tissue</a:t>
            </a:r>
            <a:r>
              <a:rPr lang="uk-UA" sz="1600" dirty="0" smtClean="0"/>
              <a:t> </a:t>
            </a:r>
            <a:r>
              <a:rPr lang="uk-UA" sz="1600" dirty="0" err="1" smtClean="0"/>
              <a:t>and</a:t>
            </a:r>
            <a:r>
              <a:rPr lang="uk-UA" sz="1600" dirty="0" smtClean="0"/>
              <a:t> </a:t>
            </a:r>
            <a:r>
              <a:rPr lang="uk-UA" sz="1600" dirty="0" err="1" smtClean="0"/>
              <a:t>skin</a:t>
            </a:r>
            <a:r>
              <a:rPr lang="uk-UA" sz="1600" dirty="0" smtClean="0"/>
              <a:t>.</a:t>
            </a:r>
            <a:endParaRPr lang="uk-UA" sz="1600" dirty="0" smtClean="0"/>
          </a:p>
          <a:p>
            <a:r>
              <a:rPr lang="uk-UA" sz="1600" dirty="0" smtClean="0"/>
              <a:t/>
            </a:r>
            <a:br>
              <a:rPr lang="uk-UA" sz="1600" dirty="0" smtClean="0"/>
            </a:br>
            <a:endParaRPr lang="uk-UA" sz="1600" dirty="0" smtClean="0"/>
          </a:p>
          <a:p>
            <a:endParaRPr lang="uk-UA" sz="1600" dirty="0"/>
          </a:p>
        </p:txBody>
      </p:sp>
      <p:pic>
        <p:nvPicPr>
          <p:cNvPr id="4" name="image295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15394" y="404948"/>
            <a:ext cx="2172788" cy="963823"/>
          </a:xfrm>
          <a:prstGeom prst="rect">
            <a:avLst/>
          </a:prstGeom>
        </p:spPr>
      </p:pic>
      <p:pic>
        <p:nvPicPr>
          <p:cNvPr id="5" name="image296.jpe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18426" y="1897234"/>
            <a:ext cx="4920017" cy="1835624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2069" y="0"/>
            <a:ext cx="11795759" cy="6176963"/>
          </a:xfrm>
        </p:spPr>
        <p:txBody>
          <a:bodyPr/>
          <a:lstStyle/>
          <a:p>
            <a:pPr algn="ctr">
              <a:buNone/>
            </a:pPr>
            <a:r>
              <a:rPr lang="uk-UA" b="1" dirty="0" err="1" smtClean="0"/>
              <a:t>Anthelmintics</a:t>
            </a:r>
            <a:endParaRPr lang="uk-UA" dirty="0" smtClean="0"/>
          </a:p>
          <a:p>
            <a:r>
              <a:rPr lang="uk-UA" b="1" dirty="0" err="1" smtClean="0"/>
              <a:t>Anthelmintics</a:t>
            </a:r>
            <a:r>
              <a:rPr lang="uk-UA" b="1" dirty="0" smtClean="0"/>
              <a:t> </a:t>
            </a:r>
            <a:r>
              <a:rPr lang="uk-UA" dirty="0" smtClean="0"/>
              <a:t>(</a:t>
            </a:r>
            <a:r>
              <a:rPr lang="uk-UA" dirty="0" err="1" smtClean="0"/>
              <a:t>Greek</a:t>
            </a:r>
            <a:r>
              <a:rPr lang="uk-UA" dirty="0" smtClean="0"/>
              <a:t> </a:t>
            </a:r>
            <a:r>
              <a:rPr lang="uk-UA" dirty="0" err="1" smtClean="0"/>
              <a:t>anti</a:t>
            </a:r>
            <a:r>
              <a:rPr lang="uk-UA" dirty="0" smtClean="0"/>
              <a:t> - </a:t>
            </a:r>
            <a:r>
              <a:rPr lang="uk-UA" dirty="0" err="1" smtClean="0"/>
              <a:t>against</a:t>
            </a:r>
            <a:r>
              <a:rPr lang="uk-UA" dirty="0" smtClean="0"/>
              <a:t> + </a:t>
            </a:r>
            <a:r>
              <a:rPr lang="uk-UA" dirty="0" err="1" smtClean="0"/>
              <a:t>helmis</a:t>
            </a:r>
            <a:r>
              <a:rPr lang="uk-UA" dirty="0" smtClean="0"/>
              <a:t>, </a:t>
            </a:r>
            <a:r>
              <a:rPr lang="uk-UA" dirty="0" err="1" smtClean="0"/>
              <a:t>helminthos</a:t>
            </a:r>
            <a:r>
              <a:rPr lang="uk-UA" dirty="0" smtClean="0"/>
              <a:t> - </a:t>
            </a:r>
            <a:r>
              <a:rPr lang="uk-UA" dirty="0" err="1" smtClean="0"/>
              <a:t>worm</a:t>
            </a:r>
            <a:r>
              <a:rPr lang="uk-UA" dirty="0" smtClean="0"/>
              <a:t>, </a:t>
            </a:r>
            <a:r>
              <a:rPr lang="uk-UA" dirty="0" err="1" smtClean="0"/>
              <a:t>worm</a:t>
            </a:r>
            <a:r>
              <a:rPr lang="uk-UA" dirty="0" smtClean="0"/>
              <a:t>) - </a:t>
            </a:r>
            <a:r>
              <a:rPr lang="uk-UA" dirty="0" err="1" smtClean="0"/>
              <a:t>anthelmintic</a:t>
            </a:r>
            <a:r>
              <a:rPr lang="uk-UA" dirty="0" smtClean="0"/>
              <a:t> </a:t>
            </a:r>
            <a:r>
              <a:rPr lang="uk-UA" dirty="0" err="1" smtClean="0"/>
              <a:t>drugs</a:t>
            </a:r>
            <a:r>
              <a:rPr lang="uk-UA" dirty="0" smtClean="0"/>
              <a:t> </a:t>
            </a:r>
            <a:r>
              <a:rPr lang="uk-UA" dirty="0" err="1" smtClean="0"/>
              <a:t>used</a:t>
            </a:r>
            <a:r>
              <a:rPr lang="uk-UA" dirty="0" smtClean="0"/>
              <a:t> </a:t>
            </a:r>
            <a:r>
              <a:rPr lang="uk-UA" dirty="0" err="1" smtClean="0"/>
              <a:t>to</a:t>
            </a:r>
            <a:r>
              <a:rPr lang="uk-UA" dirty="0" smtClean="0"/>
              <a:t> </a:t>
            </a:r>
            <a:r>
              <a:rPr lang="uk-UA" dirty="0" err="1" smtClean="0"/>
              <a:t>treat</a:t>
            </a:r>
            <a:r>
              <a:rPr lang="uk-UA" dirty="0" smtClean="0"/>
              <a:t> </a:t>
            </a:r>
            <a:r>
              <a:rPr lang="uk-UA" dirty="0" err="1" smtClean="0"/>
              <a:t>worm</a:t>
            </a:r>
            <a:r>
              <a:rPr lang="uk-UA" dirty="0" smtClean="0"/>
              <a:t> </a:t>
            </a:r>
            <a:r>
              <a:rPr lang="uk-UA" dirty="0" err="1" smtClean="0"/>
              <a:t>infestations</a:t>
            </a:r>
            <a:r>
              <a:rPr lang="uk-UA" dirty="0" smtClean="0"/>
              <a:t>.</a:t>
            </a:r>
            <a:endParaRPr lang="uk-UA" sz="2400" dirty="0" smtClean="0"/>
          </a:p>
          <a:p>
            <a:r>
              <a:rPr lang="uk-UA" dirty="0" err="1" smtClean="0"/>
              <a:t>A.p</a:t>
            </a:r>
            <a:r>
              <a:rPr lang="uk-UA" dirty="0" smtClean="0"/>
              <a:t>. </a:t>
            </a:r>
            <a:r>
              <a:rPr lang="uk-UA" dirty="0" err="1" smtClean="0"/>
              <a:t>classified</a:t>
            </a:r>
            <a:r>
              <a:rPr lang="uk-UA" dirty="0" smtClean="0"/>
              <a:t> </a:t>
            </a:r>
            <a:r>
              <a:rPr lang="uk-UA" dirty="0" err="1" smtClean="0"/>
              <a:t>by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type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helminths</a:t>
            </a:r>
            <a:r>
              <a:rPr lang="uk-UA" dirty="0" smtClean="0"/>
              <a:t> </a:t>
            </a:r>
            <a:r>
              <a:rPr lang="uk-UA" dirty="0" err="1" smtClean="0"/>
              <a:t>on</a:t>
            </a:r>
            <a:r>
              <a:rPr lang="uk-UA" dirty="0" smtClean="0"/>
              <a:t> </a:t>
            </a:r>
            <a:r>
              <a:rPr lang="uk-UA" dirty="0" err="1" smtClean="0"/>
              <a:t>which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drugs</a:t>
            </a:r>
            <a:r>
              <a:rPr lang="uk-UA" dirty="0" smtClean="0"/>
              <a:t> </a:t>
            </a:r>
            <a:r>
              <a:rPr lang="uk-UA" dirty="0" err="1" smtClean="0"/>
              <a:t>act</a:t>
            </a:r>
            <a:r>
              <a:rPr lang="uk-UA" dirty="0" smtClean="0"/>
              <a:t>. </a:t>
            </a:r>
            <a:r>
              <a:rPr lang="uk-UA" dirty="0" err="1" smtClean="0"/>
              <a:t>According</a:t>
            </a:r>
            <a:r>
              <a:rPr lang="uk-UA" dirty="0" smtClean="0"/>
              <a:t> </a:t>
            </a:r>
            <a:r>
              <a:rPr lang="uk-UA" dirty="0" err="1" smtClean="0"/>
              <a:t>to</a:t>
            </a:r>
            <a:r>
              <a:rPr lang="uk-UA" dirty="0" smtClean="0"/>
              <a:t> </a:t>
            </a:r>
            <a:r>
              <a:rPr lang="uk-UA" dirty="0" err="1" smtClean="0"/>
              <a:t>this</a:t>
            </a:r>
            <a:r>
              <a:rPr lang="uk-UA" dirty="0" smtClean="0"/>
              <a:t> </a:t>
            </a:r>
            <a:r>
              <a:rPr lang="uk-UA" dirty="0" err="1" smtClean="0"/>
              <a:t>classification</a:t>
            </a:r>
            <a:r>
              <a:rPr lang="uk-UA" dirty="0" smtClean="0"/>
              <a:t>, </a:t>
            </a:r>
            <a:r>
              <a:rPr lang="uk-UA" dirty="0" err="1" smtClean="0"/>
              <a:t>there</a:t>
            </a:r>
            <a:r>
              <a:rPr lang="uk-UA" dirty="0" smtClean="0"/>
              <a:t> </a:t>
            </a:r>
            <a:r>
              <a:rPr lang="uk-UA" dirty="0" err="1" smtClean="0"/>
              <a:t>are</a:t>
            </a:r>
            <a:r>
              <a:rPr lang="uk-UA" dirty="0" smtClean="0"/>
              <a:t> </a:t>
            </a:r>
            <a:r>
              <a:rPr lang="uk-UA" dirty="0" err="1" smtClean="0"/>
              <a:t>three</a:t>
            </a:r>
            <a:r>
              <a:rPr lang="uk-UA" dirty="0" smtClean="0"/>
              <a:t> </a:t>
            </a:r>
            <a:r>
              <a:rPr lang="uk-UA" dirty="0" err="1" smtClean="0"/>
              <a:t>main</a:t>
            </a:r>
            <a:r>
              <a:rPr lang="uk-UA" dirty="0" smtClean="0"/>
              <a:t> </a:t>
            </a:r>
            <a:r>
              <a:rPr lang="uk-UA" dirty="0" err="1" smtClean="0"/>
              <a:t>groups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AP:</a:t>
            </a:r>
            <a:endParaRPr lang="uk-UA" sz="2400" dirty="0" smtClean="0"/>
          </a:p>
          <a:p>
            <a:pPr lvl="1"/>
            <a:r>
              <a:rPr lang="uk-UA" dirty="0" err="1" smtClean="0"/>
              <a:t>drugs</a:t>
            </a:r>
            <a:r>
              <a:rPr lang="uk-UA" dirty="0" smtClean="0"/>
              <a:t> </a:t>
            </a:r>
            <a:r>
              <a:rPr lang="uk-UA" dirty="0" err="1" smtClean="0"/>
              <a:t>used</a:t>
            </a:r>
            <a:r>
              <a:rPr lang="uk-UA" dirty="0" smtClean="0"/>
              <a:t> </a:t>
            </a:r>
            <a:r>
              <a:rPr lang="uk-UA" dirty="0" err="1" smtClean="0"/>
              <a:t>in</a:t>
            </a:r>
            <a:r>
              <a:rPr lang="uk-UA" dirty="0" smtClean="0"/>
              <a:t> </a:t>
            </a:r>
            <a:r>
              <a:rPr lang="uk-UA" dirty="0" err="1" smtClean="0"/>
              <a:t>intestinal</a:t>
            </a:r>
            <a:r>
              <a:rPr lang="uk-UA" dirty="0" smtClean="0"/>
              <a:t> </a:t>
            </a:r>
            <a:r>
              <a:rPr lang="uk-UA" dirty="0" err="1" smtClean="0"/>
              <a:t>nematodes</a:t>
            </a:r>
            <a:r>
              <a:rPr lang="uk-UA" dirty="0" smtClean="0"/>
              <a:t> -	</a:t>
            </a:r>
            <a:r>
              <a:rPr lang="uk-UA" dirty="0" err="1" smtClean="0"/>
              <a:t>piperazine</a:t>
            </a:r>
            <a:r>
              <a:rPr lang="uk-UA" dirty="0" smtClean="0"/>
              <a:t> </a:t>
            </a:r>
            <a:r>
              <a:rPr lang="uk-UA" dirty="0" err="1" smtClean="0"/>
              <a:t>adipinate</a:t>
            </a:r>
            <a:r>
              <a:rPr lang="uk-UA" dirty="0" smtClean="0"/>
              <a:t>, </a:t>
            </a:r>
            <a:r>
              <a:rPr lang="uk-UA" dirty="0" err="1" smtClean="0"/>
              <a:t>thiabendazole</a:t>
            </a:r>
            <a:r>
              <a:rPr lang="uk-UA" dirty="0" smtClean="0"/>
              <a:t>, </a:t>
            </a:r>
            <a:r>
              <a:rPr lang="uk-UA" dirty="0" err="1" smtClean="0"/>
              <a:t>mebendazole</a:t>
            </a:r>
            <a:r>
              <a:rPr lang="uk-UA" dirty="0" smtClean="0"/>
              <a:t>, </a:t>
            </a:r>
            <a:r>
              <a:rPr lang="uk-UA" dirty="0" err="1" smtClean="0"/>
              <a:t>levamisole</a:t>
            </a:r>
            <a:r>
              <a:rPr lang="uk-UA" dirty="0" smtClean="0"/>
              <a:t>,</a:t>
            </a:r>
            <a:r>
              <a:rPr lang="uk-UA" dirty="0" err="1" smtClean="0"/>
              <a:t>pyrantel</a:t>
            </a:r>
            <a:r>
              <a:rPr lang="uk-UA" dirty="0" smtClean="0"/>
              <a:t>;</a:t>
            </a:r>
            <a:endParaRPr lang="uk-UA" sz="2000" dirty="0" smtClean="0"/>
          </a:p>
          <a:p>
            <a:pPr lvl="1"/>
            <a:r>
              <a:rPr lang="uk-UA" dirty="0" err="1" smtClean="0"/>
              <a:t>preparations</a:t>
            </a:r>
            <a:r>
              <a:rPr lang="uk-UA" dirty="0" smtClean="0"/>
              <a:t>,	</a:t>
            </a:r>
            <a:r>
              <a:rPr lang="uk-UA" dirty="0" err="1" smtClean="0"/>
              <a:t>which</a:t>
            </a:r>
            <a:r>
              <a:rPr lang="uk-UA" dirty="0" smtClean="0"/>
              <a:t>	</a:t>
            </a:r>
            <a:r>
              <a:rPr lang="uk-UA" dirty="0" err="1" smtClean="0"/>
              <a:t>are</a:t>
            </a:r>
            <a:r>
              <a:rPr lang="uk-UA" dirty="0" smtClean="0"/>
              <a:t> </a:t>
            </a:r>
            <a:r>
              <a:rPr lang="uk-UA" dirty="0" err="1" smtClean="0"/>
              <a:t>applied</a:t>
            </a:r>
            <a:r>
              <a:rPr lang="uk-UA" dirty="0" smtClean="0"/>
              <a:t>	</a:t>
            </a:r>
            <a:r>
              <a:rPr lang="uk-UA" dirty="0" err="1" smtClean="0"/>
              <a:t>at</a:t>
            </a:r>
            <a:r>
              <a:rPr lang="uk-UA" dirty="0" smtClean="0"/>
              <a:t>	</a:t>
            </a:r>
            <a:r>
              <a:rPr lang="uk-UA" dirty="0" err="1" smtClean="0"/>
              <a:t>intestinal</a:t>
            </a:r>
            <a:r>
              <a:rPr lang="uk-UA" dirty="0" smtClean="0"/>
              <a:t>	</a:t>
            </a:r>
            <a:r>
              <a:rPr lang="uk-UA" dirty="0" err="1" smtClean="0"/>
              <a:t>cestodes</a:t>
            </a:r>
            <a:r>
              <a:rPr lang="uk-UA" dirty="0" smtClean="0"/>
              <a:t>	-	</a:t>
            </a:r>
            <a:r>
              <a:rPr lang="uk-UA" dirty="0" err="1" smtClean="0"/>
              <a:t>niclosamide</a:t>
            </a:r>
            <a:r>
              <a:rPr lang="uk-UA" dirty="0" smtClean="0"/>
              <a:t>, </a:t>
            </a:r>
            <a:r>
              <a:rPr lang="uk-UA" dirty="0" err="1" smtClean="0"/>
              <a:t>aminoacrychin</a:t>
            </a:r>
            <a:r>
              <a:rPr lang="uk-UA" dirty="0" smtClean="0"/>
              <a:t>, </a:t>
            </a:r>
            <a:r>
              <a:rPr lang="uk-UA" dirty="0" err="1" smtClean="0"/>
              <a:t>seedspumpkin</a:t>
            </a:r>
            <a:r>
              <a:rPr lang="uk-UA" dirty="0" smtClean="0"/>
              <a:t>;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err="1" smtClean="0"/>
              <a:t>drugs</a:t>
            </a:r>
            <a:r>
              <a:rPr lang="uk-UA" dirty="0" smtClean="0"/>
              <a:t> </a:t>
            </a:r>
            <a:r>
              <a:rPr lang="uk-UA" dirty="0" err="1" smtClean="0"/>
              <a:t>used</a:t>
            </a:r>
            <a:r>
              <a:rPr lang="uk-UA" dirty="0" smtClean="0"/>
              <a:t> </a:t>
            </a:r>
            <a:r>
              <a:rPr lang="uk-UA" dirty="0" err="1" smtClean="0"/>
              <a:t>in</a:t>
            </a:r>
            <a:r>
              <a:rPr lang="uk-UA" dirty="0" smtClean="0"/>
              <a:t> </a:t>
            </a:r>
            <a:r>
              <a:rPr lang="uk-UA" dirty="0" err="1" smtClean="0"/>
              <a:t>extraintestinal</a:t>
            </a:r>
            <a:r>
              <a:rPr lang="uk-UA" dirty="0" smtClean="0"/>
              <a:t> </a:t>
            </a:r>
            <a:r>
              <a:rPr lang="uk-UA" dirty="0" err="1" smtClean="0"/>
              <a:t>helminthiasis</a:t>
            </a:r>
            <a:r>
              <a:rPr lang="uk-UA" dirty="0" smtClean="0"/>
              <a:t> -	</a:t>
            </a:r>
            <a:r>
              <a:rPr lang="uk-UA" dirty="0" err="1" smtClean="0"/>
              <a:t>dithrazine</a:t>
            </a:r>
            <a:r>
              <a:rPr lang="uk-UA" dirty="0" smtClean="0"/>
              <a:t> </a:t>
            </a:r>
            <a:r>
              <a:rPr lang="uk-UA" dirty="0" err="1" smtClean="0"/>
              <a:t>citrate</a:t>
            </a:r>
            <a:r>
              <a:rPr lang="uk-UA" dirty="0" smtClean="0"/>
              <a:t>, </a:t>
            </a:r>
            <a:r>
              <a:rPr lang="uk-UA" dirty="0" err="1" smtClean="0"/>
              <a:t>praziquantel</a:t>
            </a:r>
            <a:r>
              <a:rPr lang="uk-UA" dirty="0" smtClean="0"/>
              <a:t>, </a:t>
            </a:r>
            <a:r>
              <a:rPr lang="uk-UA" dirty="0" err="1" smtClean="0"/>
              <a:t>chloxyl</a:t>
            </a:r>
            <a:r>
              <a:rPr lang="uk-UA" dirty="0" smtClean="0"/>
              <a:t>.</a:t>
            </a:r>
            <a:endParaRPr lang="uk-UA" sz="2000" dirty="0" smtClean="0"/>
          </a:p>
          <a:p>
            <a:pPr>
              <a:buNone/>
            </a:pPr>
            <a:r>
              <a:rPr lang="en-US" b="1" dirty="0" smtClean="0"/>
              <a:t>                              </a:t>
            </a:r>
          </a:p>
          <a:p>
            <a:pPr>
              <a:buNone/>
            </a:pPr>
            <a:r>
              <a:rPr lang="en-US" b="1" dirty="0" smtClean="0"/>
              <a:t>                                   </a:t>
            </a:r>
            <a:r>
              <a:rPr lang="uk-UA" b="1" dirty="0" err="1" smtClean="0"/>
              <a:t>Mebendazole</a:t>
            </a:r>
            <a:endParaRPr lang="en-US" b="1" dirty="0" smtClean="0"/>
          </a:p>
          <a:p>
            <a:pPr>
              <a:buNone/>
            </a:pPr>
            <a:endParaRPr lang="en-US" sz="2000" b="1" dirty="0" smtClean="0"/>
          </a:p>
          <a:p>
            <a:pPr>
              <a:buNone/>
            </a:pPr>
            <a:r>
              <a:rPr lang="uk-UA" sz="2000" b="1" dirty="0" err="1" smtClean="0"/>
              <a:t>Mechanism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of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action</a:t>
            </a:r>
            <a:r>
              <a:rPr lang="uk-UA" sz="2000" dirty="0" smtClean="0"/>
              <a:t>. </a:t>
            </a:r>
            <a:r>
              <a:rPr lang="uk-UA" sz="2000" dirty="0" err="1" smtClean="0"/>
              <a:t>Due</a:t>
            </a:r>
            <a:r>
              <a:rPr lang="uk-UA" sz="2000" dirty="0" smtClean="0"/>
              <a:t> </a:t>
            </a:r>
            <a:r>
              <a:rPr lang="uk-UA" sz="2000" dirty="0" err="1" smtClean="0"/>
              <a:t>to</a:t>
            </a:r>
            <a:r>
              <a:rPr lang="uk-UA" sz="2000" dirty="0" smtClean="0"/>
              <a:t> </a:t>
            </a:r>
            <a:r>
              <a:rPr lang="uk-UA" sz="2000" dirty="0" err="1" smtClean="0"/>
              <a:t>selective</a:t>
            </a:r>
            <a:r>
              <a:rPr lang="uk-UA" sz="2000" dirty="0" smtClean="0"/>
              <a:t> </a:t>
            </a:r>
            <a:r>
              <a:rPr lang="uk-UA" sz="2000" dirty="0" err="1" smtClean="0"/>
              <a:t>disruption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activity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microtubular</a:t>
            </a:r>
            <a:r>
              <a:rPr lang="uk-UA" sz="2000" dirty="0" smtClean="0"/>
              <a:t> </a:t>
            </a:r>
            <a:r>
              <a:rPr lang="uk-UA" sz="2000" dirty="0" err="1" smtClean="0"/>
              <a:t>system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cells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intestinal</a:t>
            </a:r>
            <a:r>
              <a:rPr lang="uk-UA" sz="2000" dirty="0" smtClean="0"/>
              <a:t> </a:t>
            </a:r>
            <a:r>
              <a:rPr lang="uk-UA" sz="2000" dirty="0" err="1" smtClean="0"/>
              <a:t>tract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helminths</a:t>
            </a:r>
            <a:r>
              <a:rPr lang="uk-UA" sz="2000" dirty="0" smtClean="0"/>
              <a:t>, </a:t>
            </a:r>
            <a:r>
              <a:rPr lang="uk-UA" sz="2000" dirty="0" err="1" smtClean="0"/>
              <a:t>which</a:t>
            </a:r>
            <a:r>
              <a:rPr lang="uk-UA" sz="2000" dirty="0" smtClean="0"/>
              <a:t> </a:t>
            </a:r>
            <a:r>
              <a:rPr lang="uk-UA" sz="2000" dirty="0" err="1" smtClean="0"/>
              <a:t>leads</a:t>
            </a:r>
            <a:r>
              <a:rPr lang="uk-UA" sz="2000" dirty="0" smtClean="0"/>
              <a:t> </a:t>
            </a:r>
            <a:r>
              <a:rPr lang="uk-UA" sz="2000" dirty="0" err="1" smtClean="0"/>
              <a:t>to</a:t>
            </a:r>
            <a:r>
              <a:rPr lang="uk-UA" sz="2000" dirty="0" smtClean="0"/>
              <a:t> </a:t>
            </a:r>
            <a:r>
              <a:rPr lang="uk-UA" sz="2000" dirty="0" err="1" smtClean="0"/>
              <a:t>irreversible</a:t>
            </a:r>
            <a:r>
              <a:rPr lang="uk-UA" sz="2000" dirty="0" smtClean="0"/>
              <a:t> </a:t>
            </a:r>
            <a:r>
              <a:rPr lang="uk-UA" sz="2000" dirty="0" err="1" smtClean="0"/>
              <a:t>death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helminths</a:t>
            </a:r>
            <a:r>
              <a:rPr lang="uk-UA" sz="2000" dirty="0" smtClean="0"/>
              <a:t>.</a:t>
            </a:r>
          </a:p>
          <a:p>
            <a:pPr>
              <a:buNone/>
            </a:pPr>
            <a:endParaRPr lang="uk-UA" b="1" dirty="0" smtClean="0"/>
          </a:p>
          <a:p>
            <a:endParaRPr lang="uk-UA" dirty="0"/>
          </a:p>
        </p:txBody>
      </p:sp>
      <p:pic>
        <p:nvPicPr>
          <p:cNvPr id="4" name="image315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61417" y="4209945"/>
            <a:ext cx="2906973" cy="893929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1257" y="326571"/>
            <a:ext cx="11586754" cy="5850392"/>
          </a:xfrm>
        </p:spPr>
        <p:txBody>
          <a:bodyPr/>
          <a:lstStyle/>
          <a:p>
            <a:r>
              <a:rPr lang="uk-UA" sz="2000" b="1" dirty="0" err="1" smtClean="0"/>
              <a:t>Synthesis</a:t>
            </a:r>
            <a:r>
              <a:rPr lang="uk-UA" sz="2000" b="1" dirty="0" smtClean="0"/>
              <a:t>.</a:t>
            </a:r>
          </a:p>
          <a:p>
            <a:r>
              <a:rPr lang="uk-UA" sz="2000" dirty="0" smtClean="0"/>
              <a:t/>
            </a:r>
            <a:br>
              <a:rPr lang="uk-UA" sz="2000" dirty="0" smtClean="0"/>
            </a:br>
            <a:endParaRPr lang="uk-UA" sz="2000" dirty="0" smtClean="0"/>
          </a:p>
          <a:p>
            <a:r>
              <a:rPr lang="uk-UA" sz="2000" b="1" dirty="0" smtClean="0"/>
              <a:t> </a:t>
            </a:r>
            <a:endParaRPr lang="uk-UA" sz="2000" dirty="0" smtClean="0"/>
          </a:p>
          <a:p>
            <a:r>
              <a:rPr lang="uk-UA" sz="2000" b="1" dirty="0" err="1" smtClean="0"/>
              <a:t>Properties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White</a:t>
            </a:r>
            <a:r>
              <a:rPr lang="uk-UA" sz="2000" dirty="0" smtClean="0"/>
              <a:t> </a:t>
            </a:r>
            <a:r>
              <a:rPr lang="uk-UA" sz="2000" dirty="0" err="1" smtClean="0"/>
              <a:t>or</a:t>
            </a:r>
            <a:r>
              <a:rPr lang="uk-UA" sz="2000" dirty="0" smtClean="0"/>
              <a:t> </a:t>
            </a:r>
            <a:r>
              <a:rPr lang="uk-UA" sz="2000" dirty="0" err="1" smtClean="0"/>
              <a:t>yellowish</a:t>
            </a:r>
            <a:r>
              <a:rPr lang="uk-UA" sz="2000" dirty="0" smtClean="0"/>
              <a:t> </a:t>
            </a:r>
            <a:r>
              <a:rPr lang="uk-UA" sz="2000" dirty="0" err="1" smtClean="0"/>
              <a:t>powder</a:t>
            </a:r>
            <a:r>
              <a:rPr lang="uk-UA" sz="2000" dirty="0" smtClean="0"/>
              <a:t>, </a:t>
            </a:r>
            <a:r>
              <a:rPr lang="uk-UA" sz="2000" dirty="0" err="1" smtClean="0"/>
              <a:t>practically</a:t>
            </a:r>
            <a:r>
              <a:rPr lang="uk-UA" sz="2000" dirty="0" smtClean="0"/>
              <a:t> </a:t>
            </a:r>
            <a:r>
              <a:rPr lang="uk-UA" sz="2000" dirty="0" err="1" smtClean="0"/>
              <a:t>insoluble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water</a:t>
            </a:r>
            <a:r>
              <a:rPr lang="uk-UA" sz="2000" dirty="0" smtClean="0"/>
              <a:t>, </a:t>
            </a:r>
            <a:r>
              <a:rPr lang="uk-UA" sz="2000" dirty="0" err="1" smtClean="0"/>
              <a:t>ethanol</a:t>
            </a:r>
            <a:r>
              <a:rPr lang="uk-UA" sz="2000" dirty="0" smtClean="0"/>
              <a:t>, </a:t>
            </a:r>
            <a:r>
              <a:rPr lang="uk-UA" sz="2000" dirty="0" err="1" smtClean="0"/>
              <a:t>diethyl</a:t>
            </a:r>
            <a:r>
              <a:rPr lang="uk-UA" sz="2000" dirty="0" smtClean="0"/>
              <a:t> </a:t>
            </a:r>
            <a:r>
              <a:rPr lang="uk-UA" sz="2000" dirty="0" err="1" smtClean="0"/>
              <a:t>ether</a:t>
            </a:r>
            <a:r>
              <a:rPr lang="uk-UA" sz="2000" dirty="0" smtClean="0"/>
              <a:t>, </a:t>
            </a:r>
            <a:r>
              <a:rPr lang="uk-UA" sz="2000" dirty="0" err="1" smtClean="0"/>
              <a:t>soluble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mineral</a:t>
            </a:r>
            <a:r>
              <a:rPr lang="uk-UA" sz="2000" dirty="0" smtClean="0"/>
              <a:t> </a:t>
            </a:r>
            <a:r>
              <a:rPr lang="uk-UA" sz="2000" dirty="0" err="1" smtClean="0"/>
              <a:t>acids</a:t>
            </a:r>
            <a:r>
              <a:rPr lang="uk-UA" sz="2000" dirty="0" smtClean="0"/>
              <a:t>, </a:t>
            </a:r>
            <a:r>
              <a:rPr lang="uk-UA" sz="2000" dirty="0" err="1" smtClean="0"/>
              <a:t>easily</a:t>
            </a:r>
            <a:r>
              <a:rPr lang="uk-UA" sz="2000" dirty="0" smtClean="0"/>
              <a:t> </a:t>
            </a:r>
            <a:r>
              <a:rPr lang="uk-UA" sz="2000" dirty="0" err="1" smtClean="0"/>
              <a:t>soluble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formic</a:t>
            </a:r>
            <a:r>
              <a:rPr lang="uk-UA" sz="2000" dirty="0" smtClean="0"/>
              <a:t> </a:t>
            </a:r>
            <a:r>
              <a:rPr lang="uk-UA" sz="2000" dirty="0" err="1" smtClean="0"/>
              <a:t>acid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Identification</a:t>
            </a:r>
            <a:r>
              <a:rPr lang="uk-UA" sz="2000" b="1" dirty="0" smtClean="0"/>
              <a:t>.</a:t>
            </a:r>
          </a:p>
          <a:p>
            <a:r>
              <a:rPr lang="uk-UA" sz="2000" dirty="0" smtClean="0"/>
              <a:t>IR, UV </a:t>
            </a:r>
            <a:r>
              <a:rPr lang="uk-UA" sz="2000" dirty="0" err="1" smtClean="0"/>
              <a:t>spectrum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Quantitative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definition</a:t>
            </a:r>
            <a:r>
              <a:rPr lang="uk-UA" sz="2000" b="1" dirty="0" smtClean="0"/>
              <a:t>.</a:t>
            </a:r>
          </a:p>
          <a:p>
            <a:r>
              <a:rPr lang="uk-UA" sz="2000" dirty="0" err="1" smtClean="0"/>
              <a:t>Acidimetry</a:t>
            </a:r>
            <a:r>
              <a:rPr lang="uk-UA" sz="2000" dirty="0" smtClean="0"/>
              <a:t>, </a:t>
            </a:r>
            <a:r>
              <a:rPr lang="uk-UA" sz="2000" dirty="0" err="1" smtClean="0"/>
              <a:t>titration</a:t>
            </a:r>
            <a:r>
              <a:rPr lang="uk-UA" sz="2000" dirty="0" smtClean="0"/>
              <a:t> </a:t>
            </a:r>
            <a:r>
              <a:rPr lang="uk-UA" sz="2000" dirty="0" err="1" smtClean="0"/>
              <a:t>with</a:t>
            </a:r>
            <a:r>
              <a:rPr lang="uk-UA" sz="2000" dirty="0" smtClean="0"/>
              <a:t> 0.1 M </a:t>
            </a:r>
            <a:r>
              <a:rPr lang="uk-UA" sz="2000" dirty="0" err="1" smtClean="0"/>
              <a:t>hydrochloric</a:t>
            </a:r>
            <a:r>
              <a:rPr lang="uk-UA" sz="2000" dirty="0" smtClean="0"/>
              <a:t> </a:t>
            </a:r>
            <a:r>
              <a:rPr lang="uk-UA" sz="2000" dirty="0" err="1" smtClean="0"/>
              <a:t>acid</a:t>
            </a:r>
            <a:r>
              <a:rPr lang="uk-UA" sz="2000" dirty="0" smtClean="0"/>
              <a:t> </a:t>
            </a:r>
            <a:r>
              <a:rPr lang="uk-UA" sz="2000" dirty="0" err="1" smtClean="0"/>
              <a:t>solution</a:t>
            </a:r>
            <a:r>
              <a:rPr lang="uk-UA" sz="2000" dirty="0" smtClean="0"/>
              <a:t> </a:t>
            </a:r>
            <a:r>
              <a:rPr lang="uk-UA" sz="2000" dirty="0" err="1" smtClean="0"/>
              <a:t>with</a:t>
            </a:r>
            <a:r>
              <a:rPr lang="uk-UA" sz="2000" dirty="0" smtClean="0"/>
              <a:t> </a:t>
            </a:r>
            <a:r>
              <a:rPr lang="uk-UA" sz="2000" dirty="0" err="1" smtClean="0"/>
              <a:t>potentiometric</a:t>
            </a:r>
            <a:r>
              <a:rPr lang="uk-UA" sz="2000" dirty="0" smtClean="0"/>
              <a:t> </a:t>
            </a:r>
            <a:r>
              <a:rPr lang="uk-UA" sz="2000" dirty="0" err="1" smtClean="0"/>
              <a:t>indication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Storage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In</a:t>
            </a:r>
            <a:r>
              <a:rPr lang="uk-UA" sz="2000" dirty="0" smtClean="0"/>
              <a:t> a well-</a:t>
            </a:r>
            <a:r>
              <a:rPr lang="uk-UA" sz="2000" dirty="0" err="1" smtClean="0"/>
              <a:t>sealed</a:t>
            </a:r>
            <a:r>
              <a:rPr lang="uk-UA" sz="2000" dirty="0" smtClean="0"/>
              <a:t> </a:t>
            </a:r>
            <a:r>
              <a:rPr lang="uk-UA" sz="2000" dirty="0" err="1" smtClean="0"/>
              <a:t>container</a:t>
            </a:r>
            <a:r>
              <a:rPr lang="uk-UA" sz="2000" dirty="0" smtClean="0"/>
              <a:t> </a:t>
            </a:r>
            <a:r>
              <a:rPr lang="uk-UA" sz="2000" dirty="0" err="1" smtClean="0"/>
              <a:t>that</a:t>
            </a:r>
            <a:r>
              <a:rPr lang="uk-UA" sz="2000" dirty="0" smtClean="0"/>
              <a:t> </a:t>
            </a:r>
            <a:r>
              <a:rPr lang="uk-UA" sz="2000" dirty="0" err="1" smtClean="0"/>
              <a:t>protects</a:t>
            </a:r>
            <a:r>
              <a:rPr lang="uk-UA" sz="2000" dirty="0" smtClean="0"/>
              <a:t> </a:t>
            </a:r>
            <a:r>
              <a:rPr lang="uk-UA" sz="2000" dirty="0" err="1" smtClean="0"/>
              <a:t>from</a:t>
            </a:r>
            <a:r>
              <a:rPr lang="uk-UA" sz="2000" dirty="0" smtClean="0"/>
              <a:t> </a:t>
            </a:r>
            <a:r>
              <a:rPr lang="uk-UA" sz="2000" dirty="0" err="1" smtClean="0"/>
              <a:t>light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Application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Anthelmintic</a:t>
            </a:r>
            <a:r>
              <a:rPr lang="uk-UA" sz="2000" dirty="0" smtClean="0"/>
              <a:t> </a:t>
            </a:r>
            <a:r>
              <a:rPr lang="uk-UA" sz="2000" dirty="0" err="1" smtClean="0"/>
              <a:t>drug</a:t>
            </a:r>
            <a:r>
              <a:rPr lang="uk-UA" sz="2000" dirty="0" smtClean="0"/>
              <a:t> </a:t>
            </a:r>
            <a:r>
              <a:rPr lang="uk-UA" sz="2000" dirty="0" err="1" smtClean="0"/>
              <a:t>with</a:t>
            </a:r>
            <a:r>
              <a:rPr lang="uk-UA" sz="2000" dirty="0" smtClean="0"/>
              <a:t> a </a:t>
            </a:r>
            <a:r>
              <a:rPr lang="uk-UA" sz="2000" dirty="0" err="1" smtClean="0"/>
              <a:t>broad</a:t>
            </a:r>
            <a:r>
              <a:rPr lang="uk-UA" sz="2000" dirty="0" smtClean="0"/>
              <a:t> </a:t>
            </a:r>
            <a:r>
              <a:rPr lang="uk-UA" sz="2000" dirty="0" err="1" smtClean="0"/>
              <a:t>spectrum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action</a:t>
            </a:r>
            <a:r>
              <a:rPr lang="uk-UA" sz="2000" dirty="0" smtClean="0"/>
              <a:t>.</a:t>
            </a:r>
          </a:p>
          <a:p>
            <a:r>
              <a:rPr lang="uk-UA" sz="2000" dirty="0" err="1" smtClean="0"/>
              <a:t>Enterobiasis</a:t>
            </a:r>
            <a:r>
              <a:rPr lang="uk-UA" sz="2000" dirty="0" smtClean="0"/>
              <a:t>,	</a:t>
            </a:r>
            <a:r>
              <a:rPr lang="uk-UA" sz="2000" dirty="0" err="1" smtClean="0"/>
              <a:t>ascariasis</a:t>
            </a:r>
            <a:r>
              <a:rPr lang="uk-UA" sz="2000" dirty="0" smtClean="0"/>
              <a:t>,	</a:t>
            </a:r>
            <a:r>
              <a:rPr lang="uk-UA" sz="2000" dirty="0" err="1" smtClean="0"/>
              <a:t>hookworm</a:t>
            </a:r>
            <a:r>
              <a:rPr lang="uk-UA" sz="2000" dirty="0" smtClean="0"/>
              <a:t>,	</a:t>
            </a:r>
            <a:r>
              <a:rPr lang="uk-UA" sz="2000" dirty="0" err="1" smtClean="0"/>
              <a:t>pagesgiloidosis</a:t>
            </a:r>
            <a:r>
              <a:rPr lang="uk-UA" sz="2000" dirty="0" smtClean="0"/>
              <a:t>,	</a:t>
            </a:r>
            <a:r>
              <a:rPr lang="uk-UA" sz="2000" dirty="0" err="1" smtClean="0"/>
              <a:t>trichocephaly</a:t>
            </a:r>
            <a:r>
              <a:rPr lang="uk-UA" sz="2000" dirty="0" smtClean="0"/>
              <a:t>,	</a:t>
            </a:r>
            <a:r>
              <a:rPr lang="uk-UA" sz="2000" dirty="0" err="1" smtClean="0"/>
              <a:t>trichinosis</a:t>
            </a:r>
            <a:r>
              <a:rPr lang="uk-UA" sz="2000" dirty="0" smtClean="0"/>
              <a:t>,	</a:t>
            </a:r>
            <a:r>
              <a:rPr lang="uk-UA" sz="2000" dirty="0" err="1" smtClean="0"/>
              <a:t>teniosis</a:t>
            </a:r>
            <a:r>
              <a:rPr lang="uk-UA" sz="2000" dirty="0" smtClean="0"/>
              <a:t>, </a:t>
            </a:r>
            <a:r>
              <a:rPr lang="uk-UA" sz="2000" dirty="0" err="1" smtClean="0"/>
              <a:t>echinococcosis</a:t>
            </a:r>
            <a:r>
              <a:rPr lang="uk-UA" sz="2000" dirty="0" smtClean="0"/>
              <a:t>, </a:t>
            </a:r>
            <a:r>
              <a:rPr lang="uk-UA" sz="2000" dirty="0" err="1" smtClean="0"/>
              <a:t>multiple</a:t>
            </a:r>
            <a:r>
              <a:rPr lang="uk-UA" sz="2000" dirty="0" smtClean="0"/>
              <a:t> </a:t>
            </a:r>
            <a:r>
              <a:rPr lang="uk-UA" sz="2000" dirty="0" err="1" smtClean="0"/>
              <a:t>nematodes</a:t>
            </a:r>
            <a:r>
              <a:rPr lang="uk-UA" sz="2000" dirty="0" smtClean="0"/>
              <a:t>, </a:t>
            </a:r>
            <a:r>
              <a:rPr lang="uk-UA" sz="2000" dirty="0" err="1" smtClean="0"/>
              <a:t>alveococcosis</a:t>
            </a:r>
            <a:r>
              <a:rPr lang="uk-UA" sz="2000" dirty="0" smtClean="0"/>
              <a:t>, </a:t>
            </a:r>
            <a:r>
              <a:rPr lang="uk-UA" sz="2000" dirty="0" err="1" smtClean="0"/>
              <a:t>capillariosis</a:t>
            </a:r>
            <a:r>
              <a:rPr lang="uk-UA" sz="2000" dirty="0" smtClean="0"/>
              <a:t>, </a:t>
            </a:r>
            <a:r>
              <a:rPr lang="uk-UA" sz="2000" dirty="0" err="1" smtClean="0"/>
              <a:t>gnathostomosis</a:t>
            </a:r>
            <a:r>
              <a:rPr lang="uk-UA" sz="2000" dirty="0" smtClean="0"/>
              <a:t>, </a:t>
            </a:r>
            <a:r>
              <a:rPr lang="uk-UA" sz="2000" dirty="0" err="1" smtClean="0"/>
              <a:t>mixed</a:t>
            </a:r>
            <a:r>
              <a:rPr lang="uk-UA" sz="2000" dirty="0" smtClean="0"/>
              <a:t> </a:t>
            </a:r>
            <a:r>
              <a:rPr lang="uk-UA" sz="2000" dirty="0" err="1" smtClean="0"/>
              <a:t>helminthiasis</a:t>
            </a:r>
            <a:endParaRPr lang="uk-UA" sz="2000" dirty="0"/>
          </a:p>
        </p:txBody>
      </p:sp>
      <p:pic>
        <p:nvPicPr>
          <p:cNvPr id="4" name="image316.jpe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13536" y="191166"/>
            <a:ext cx="4954137" cy="1746914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274320"/>
            <a:ext cx="10515600" cy="5902643"/>
          </a:xfrm>
        </p:spPr>
        <p:txBody>
          <a:bodyPr/>
          <a:lstStyle/>
          <a:p>
            <a:pPr>
              <a:buNone/>
            </a:pPr>
            <a:r>
              <a:rPr lang="en-US" b="1" dirty="0" smtClean="0"/>
              <a:t>                       </a:t>
            </a:r>
            <a:r>
              <a:rPr lang="uk-UA" b="1" dirty="0" err="1" smtClean="0"/>
              <a:t>Pyrantel</a:t>
            </a:r>
            <a:endParaRPr lang="uk-UA" b="1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uk-UA" dirty="0" smtClean="0"/>
          </a:p>
          <a:p>
            <a:r>
              <a:rPr lang="uk-UA" b="1" dirty="0" err="1" smtClean="0"/>
              <a:t>Mechanism</a:t>
            </a:r>
            <a:r>
              <a:rPr lang="uk-UA" b="1" dirty="0" smtClean="0"/>
              <a:t> </a:t>
            </a:r>
            <a:r>
              <a:rPr lang="uk-UA" b="1" dirty="0" err="1" smtClean="0"/>
              <a:t>of</a:t>
            </a:r>
            <a:r>
              <a:rPr lang="uk-UA" b="1" dirty="0" smtClean="0"/>
              <a:t> </a:t>
            </a:r>
            <a:r>
              <a:rPr lang="uk-UA" b="1" dirty="0" err="1" smtClean="0"/>
              <a:t>action</a:t>
            </a:r>
            <a:r>
              <a:rPr lang="uk-UA" dirty="0" smtClean="0"/>
              <a:t>. </a:t>
            </a:r>
            <a:r>
              <a:rPr lang="uk-UA" dirty="0" err="1" smtClean="0"/>
              <a:t>Leads</a:t>
            </a:r>
            <a:r>
              <a:rPr lang="uk-UA" dirty="0" smtClean="0"/>
              <a:t> </a:t>
            </a:r>
            <a:r>
              <a:rPr lang="uk-UA" dirty="0" err="1" smtClean="0"/>
              <a:t>to</a:t>
            </a:r>
            <a:r>
              <a:rPr lang="uk-UA" dirty="0" smtClean="0"/>
              <a:t> </a:t>
            </a:r>
            <a:r>
              <a:rPr lang="uk-UA" dirty="0" err="1" smtClean="0"/>
              <a:t>neuromuscular</a:t>
            </a:r>
            <a:r>
              <a:rPr lang="uk-UA" dirty="0" smtClean="0"/>
              <a:t> </a:t>
            </a:r>
            <a:r>
              <a:rPr lang="uk-UA" dirty="0" err="1" smtClean="0"/>
              <a:t>blockade</a:t>
            </a:r>
            <a:r>
              <a:rPr lang="uk-UA" dirty="0" smtClean="0"/>
              <a:t>, </a:t>
            </a:r>
            <a:r>
              <a:rPr lang="uk-UA" dirty="0" err="1" smtClean="0"/>
              <a:t>paralyzing</a:t>
            </a:r>
            <a:r>
              <a:rPr lang="uk-UA" dirty="0" smtClean="0"/>
              <a:t> </a:t>
            </a:r>
            <a:r>
              <a:rPr lang="uk-UA" dirty="0" err="1" smtClean="0"/>
              <a:t>helminths</a:t>
            </a:r>
            <a:r>
              <a:rPr lang="uk-UA" dirty="0" smtClean="0"/>
              <a:t>, </a:t>
            </a:r>
            <a:r>
              <a:rPr lang="uk-UA" dirty="0" err="1" smtClean="0"/>
              <a:t>as</a:t>
            </a:r>
            <a:r>
              <a:rPr lang="uk-UA" dirty="0" smtClean="0"/>
              <a:t> a </a:t>
            </a:r>
            <a:r>
              <a:rPr lang="uk-UA" dirty="0" err="1" smtClean="0"/>
              <a:t>result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which</a:t>
            </a:r>
            <a:r>
              <a:rPr lang="uk-UA" dirty="0" smtClean="0"/>
              <a:t> </a:t>
            </a:r>
            <a:r>
              <a:rPr lang="uk-UA" dirty="0" err="1" smtClean="0"/>
              <a:t>they</a:t>
            </a:r>
            <a:r>
              <a:rPr lang="uk-UA" dirty="0" smtClean="0"/>
              <a:t> </a:t>
            </a:r>
            <a:r>
              <a:rPr lang="uk-UA" dirty="0" err="1" smtClean="0"/>
              <a:t>are</a:t>
            </a:r>
            <a:r>
              <a:rPr lang="uk-UA" dirty="0" smtClean="0"/>
              <a:t> </a:t>
            </a:r>
            <a:r>
              <a:rPr lang="uk-UA" dirty="0" err="1" smtClean="0"/>
              <a:t>excreted</a:t>
            </a:r>
            <a:r>
              <a:rPr lang="uk-UA" dirty="0" smtClean="0"/>
              <a:t> </a:t>
            </a:r>
            <a:r>
              <a:rPr lang="uk-UA" dirty="0" err="1" smtClean="0"/>
              <a:t>by</a:t>
            </a:r>
            <a:r>
              <a:rPr lang="uk-UA" dirty="0" smtClean="0"/>
              <a:t> </a:t>
            </a:r>
            <a:r>
              <a:rPr lang="uk-UA" dirty="0" err="1" smtClean="0"/>
              <a:t>intestinal</a:t>
            </a:r>
            <a:r>
              <a:rPr lang="uk-UA" dirty="0" smtClean="0"/>
              <a:t> </a:t>
            </a:r>
            <a:r>
              <a:rPr lang="uk-UA" dirty="0" err="1" smtClean="0"/>
              <a:t>peristalsis</a:t>
            </a:r>
            <a:r>
              <a:rPr lang="uk-UA" dirty="0" smtClean="0"/>
              <a:t> </a:t>
            </a:r>
            <a:r>
              <a:rPr lang="uk-UA" dirty="0" err="1" smtClean="0"/>
              <a:t>together</a:t>
            </a:r>
            <a:r>
              <a:rPr lang="uk-UA" dirty="0" smtClean="0"/>
              <a:t> </a:t>
            </a:r>
            <a:r>
              <a:rPr lang="uk-UA" dirty="0" err="1" smtClean="0"/>
              <a:t>with</a:t>
            </a:r>
            <a:r>
              <a:rPr lang="uk-UA" dirty="0" smtClean="0"/>
              <a:t> </a:t>
            </a:r>
            <a:r>
              <a:rPr lang="uk-UA" dirty="0" err="1" smtClean="0"/>
              <a:t>fecal</a:t>
            </a:r>
            <a:r>
              <a:rPr lang="uk-UA" dirty="0" smtClean="0"/>
              <a:t> </a:t>
            </a:r>
            <a:r>
              <a:rPr lang="uk-UA" dirty="0" err="1" smtClean="0"/>
              <a:t>masses</a:t>
            </a:r>
            <a:r>
              <a:rPr lang="uk-UA" dirty="0" smtClean="0"/>
              <a:t>.</a:t>
            </a:r>
          </a:p>
          <a:p>
            <a:r>
              <a:rPr lang="uk-UA" b="1" dirty="0" err="1" smtClean="0"/>
              <a:t>Synthesis</a:t>
            </a:r>
            <a:r>
              <a:rPr lang="uk-UA" b="1" dirty="0" smtClean="0"/>
              <a:t>.</a:t>
            </a:r>
            <a:endParaRPr lang="en-US" b="1" dirty="0" smtClean="0"/>
          </a:p>
          <a:p>
            <a:endParaRPr lang="en-US" b="1" dirty="0" smtClean="0"/>
          </a:p>
          <a:p>
            <a:endParaRPr lang="en-US" b="1" dirty="0" smtClean="0"/>
          </a:p>
          <a:p>
            <a:endParaRPr lang="en-US" b="1" dirty="0" smtClean="0"/>
          </a:p>
          <a:p>
            <a:r>
              <a:rPr lang="uk-UA" b="1" dirty="0" err="1" smtClean="0"/>
              <a:t>Application</a:t>
            </a:r>
            <a:r>
              <a:rPr lang="uk-UA" b="1" dirty="0" smtClean="0"/>
              <a:t>. </a:t>
            </a:r>
            <a:r>
              <a:rPr lang="uk-UA" dirty="0" err="1" smtClean="0"/>
              <a:t>Anthelmintic</a:t>
            </a:r>
            <a:r>
              <a:rPr lang="uk-UA" dirty="0" smtClean="0"/>
              <a:t> </a:t>
            </a:r>
            <a:r>
              <a:rPr lang="uk-UA" dirty="0" err="1" smtClean="0"/>
              <a:t>drug</a:t>
            </a:r>
            <a:r>
              <a:rPr lang="uk-UA" dirty="0" smtClean="0"/>
              <a:t> </a:t>
            </a:r>
            <a:r>
              <a:rPr lang="uk-UA" dirty="0" err="1" smtClean="0"/>
              <a:t>with</a:t>
            </a:r>
            <a:r>
              <a:rPr lang="uk-UA" dirty="0" smtClean="0"/>
              <a:t> a </a:t>
            </a:r>
            <a:r>
              <a:rPr lang="uk-UA" dirty="0" err="1" smtClean="0"/>
              <a:t>broad</a:t>
            </a:r>
            <a:r>
              <a:rPr lang="uk-UA" dirty="0" smtClean="0"/>
              <a:t> </a:t>
            </a:r>
            <a:r>
              <a:rPr lang="uk-UA" dirty="0" err="1" smtClean="0"/>
              <a:t>spectrum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action</a:t>
            </a:r>
            <a:r>
              <a:rPr lang="uk-UA" dirty="0" smtClean="0"/>
              <a:t>.</a:t>
            </a:r>
          </a:p>
          <a:p>
            <a:endParaRPr lang="en-US" b="1" dirty="0" smtClean="0"/>
          </a:p>
          <a:p>
            <a:endParaRPr lang="en-US" b="1" dirty="0" smtClean="0"/>
          </a:p>
          <a:p>
            <a:endParaRPr lang="en-US" b="1" dirty="0" smtClean="0"/>
          </a:p>
          <a:p>
            <a:endParaRPr lang="uk-UA" b="1" dirty="0" smtClean="0"/>
          </a:p>
          <a:p>
            <a:endParaRPr lang="uk-UA" dirty="0"/>
          </a:p>
        </p:txBody>
      </p:sp>
      <p:pic>
        <p:nvPicPr>
          <p:cNvPr id="4" name="image317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50683" y="319455"/>
            <a:ext cx="1705970" cy="941695"/>
          </a:xfrm>
          <a:prstGeom prst="rect">
            <a:avLst/>
          </a:prstGeom>
        </p:spPr>
      </p:pic>
      <p:pic>
        <p:nvPicPr>
          <p:cNvPr id="5" name="image318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09700" y="2986918"/>
            <a:ext cx="4332028" cy="1746313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7383" y="613954"/>
            <a:ext cx="11639005" cy="5563009"/>
          </a:xfrm>
        </p:spPr>
        <p:txBody>
          <a:bodyPr/>
          <a:lstStyle/>
          <a:p>
            <a:pPr>
              <a:buNone/>
            </a:pPr>
            <a:r>
              <a:rPr lang="en-US" b="1" dirty="0" smtClean="0"/>
              <a:t>                                      </a:t>
            </a:r>
            <a:r>
              <a:rPr lang="uk-UA" b="1" dirty="0" err="1" smtClean="0"/>
              <a:t>Praziquantel</a:t>
            </a:r>
            <a:endParaRPr lang="uk-UA" b="1" dirty="0" smtClean="0"/>
          </a:p>
          <a:p>
            <a:r>
              <a:rPr lang="uk-UA" b="1" dirty="0" smtClean="0"/>
              <a:t> </a:t>
            </a:r>
            <a:endParaRPr lang="uk-UA" dirty="0" smtClean="0"/>
          </a:p>
          <a:p>
            <a:r>
              <a:rPr lang="uk-UA" b="1" dirty="0" err="1" smtClean="0"/>
              <a:t>Mechanism</a:t>
            </a:r>
            <a:r>
              <a:rPr lang="uk-UA" b="1" dirty="0" smtClean="0"/>
              <a:t> </a:t>
            </a:r>
            <a:r>
              <a:rPr lang="uk-UA" b="1" dirty="0" err="1" smtClean="0"/>
              <a:t>of</a:t>
            </a:r>
            <a:r>
              <a:rPr lang="uk-UA" b="1" dirty="0" smtClean="0"/>
              <a:t> </a:t>
            </a:r>
            <a:r>
              <a:rPr lang="uk-UA" b="1" dirty="0" err="1" smtClean="0"/>
              <a:t>action</a:t>
            </a:r>
            <a:r>
              <a:rPr lang="uk-UA" dirty="0" smtClean="0"/>
              <a:t>. </a:t>
            </a:r>
            <a:r>
              <a:rPr lang="uk-UA" dirty="0" err="1" smtClean="0"/>
              <a:t>It</a:t>
            </a:r>
            <a:r>
              <a:rPr lang="uk-UA" dirty="0" smtClean="0"/>
              <a:t> </a:t>
            </a:r>
            <a:r>
              <a:rPr lang="uk-UA" dirty="0" err="1" smtClean="0"/>
              <a:t>is</a:t>
            </a:r>
            <a:r>
              <a:rPr lang="uk-UA" dirty="0" smtClean="0"/>
              <a:t> </a:t>
            </a:r>
            <a:r>
              <a:rPr lang="uk-UA" dirty="0" err="1" smtClean="0"/>
              <a:t>based</a:t>
            </a:r>
            <a:r>
              <a:rPr lang="uk-UA" dirty="0" smtClean="0"/>
              <a:t> </a:t>
            </a:r>
            <a:r>
              <a:rPr lang="uk-UA" dirty="0" err="1" smtClean="0"/>
              <a:t>on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suppression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neuromuscular</a:t>
            </a:r>
            <a:r>
              <a:rPr lang="uk-UA" dirty="0" smtClean="0"/>
              <a:t> </a:t>
            </a:r>
            <a:r>
              <a:rPr lang="uk-UA" dirty="0" err="1" smtClean="0"/>
              <a:t>activity</a:t>
            </a:r>
            <a:r>
              <a:rPr lang="uk-UA" dirty="0" smtClean="0"/>
              <a:t> </a:t>
            </a:r>
            <a:r>
              <a:rPr lang="uk-UA" dirty="0" err="1" smtClean="0"/>
              <a:t>and</a:t>
            </a:r>
            <a:r>
              <a:rPr lang="uk-UA" dirty="0" smtClean="0"/>
              <a:t> </a:t>
            </a:r>
            <a:r>
              <a:rPr lang="uk-UA" dirty="0" err="1" smtClean="0"/>
              <a:t>disruption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energy</a:t>
            </a:r>
            <a:r>
              <a:rPr lang="uk-UA" dirty="0" smtClean="0"/>
              <a:t> </a:t>
            </a:r>
            <a:r>
              <a:rPr lang="uk-UA" dirty="0" err="1" smtClean="0"/>
              <a:t>metabolism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parasites</a:t>
            </a:r>
            <a:r>
              <a:rPr lang="uk-UA" dirty="0" smtClean="0"/>
              <a:t>, </a:t>
            </a:r>
            <a:r>
              <a:rPr lang="uk-UA" dirty="0" err="1" smtClean="0"/>
              <a:t>which</a:t>
            </a:r>
            <a:r>
              <a:rPr lang="uk-UA" dirty="0" smtClean="0"/>
              <a:t> </a:t>
            </a:r>
            <a:r>
              <a:rPr lang="uk-UA" dirty="0" err="1" smtClean="0"/>
              <a:t>causes</a:t>
            </a:r>
            <a:r>
              <a:rPr lang="uk-UA" dirty="0" smtClean="0"/>
              <a:t> </a:t>
            </a:r>
            <a:r>
              <a:rPr lang="uk-UA" dirty="0" err="1" smtClean="0"/>
              <a:t>paralysis</a:t>
            </a:r>
            <a:r>
              <a:rPr lang="uk-UA" dirty="0" smtClean="0"/>
              <a:t> </a:t>
            </a:r>
            <a:r>
              <a:rPr lang="uk-UA" dirty="0" err="1" smtClean="0"/>
              <a:t>and</a:t>
            </a:r>
            <a:r>
              <a:rPr lang="uk-UA" dirty="0" smtClean="0"/>
              <a:t> </a:t>
            </a:r>
            <a:r>
              <a:rPr lang="uk-UA" dirty="0" err="1" smtClean="0"/>
              <a:t>death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helminths</a:t>
            </a:r>
            <a:r>
              <a:rPr lang="uk-UA" dirty="0" smtClean="0"/>
              <a:t> </a:t>
            </a:r>
            <a:r>
              <a:rPr lang="uk-UA" dirty="0" err="1" smtClean="0"/>
              <a:t>with</a:t>
            </a:r>
            <a:r>
              <a:rPr lang="uk-UA" dirty="0" smtClean="0"/>
              <a:t> </a:t>
            </a:r>
            <a:r>
              <a:rPr lang="uk-UA" dirty="0" err="1" smtClean="0"/>
              <a:t>their</a:t>
            </a:r>
            <a:r>
              <a:rPr lang="uk-UA" dirty="0" smtClean="0"/>
              <a:t> </a:t>
            </a:r>
            <a:r>
              <a:rPr lang="uk-UA" dirty="0" err="1" smtClean="0"/>
              <a:t>subsequent</a:t>
            </a:r>
            <a:r>
              <a:rPr lang="uk-UA" dirty="0" smtClean="0"/>
              <a:t> </a:t>
            </a:r>
            <a:r>
              <a:rPr lang="uk-UA" dirty="0" err="1" smtClean="0"/>
              <a:t>removal</a:t>
            </a:r>
            <a:r>
              <a:rPr lang="uk-UA" dirty="0" smtClean="0"/>
              <a:t> </a:t>
            </a:r>
            <a:r>
              <a:rPr lang="uk-UA" dirty="0" err="1" smtClean="0"/>
              <a:t>from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gastrointestinal</a:t>
            </a:r>
            <a:r>
              <a:rPr lang="uk-UA" dirty="0" smtClean="0"/>
              <a:t> </a:t>
            </a:r>
            <a:r>
              <a:rPr lang="uk-UA" dirty="0" err="1" smtClean="0"/>
              <a:t>tract</a:t>
            </a:r>
            <a:r>
              <a:rPr lang="uk-UA" dirty="0" smtClean="0"/>
              <a:t>.</a:t>
            </a:r>
          </a:p>
          <a:p>
            <a:r>
              <a:rPr lang="uk-UA" b="1" dirty="0" err="1" smtClean="0"/>
              <a:t>Synthesis</a:t>
            </a:r>
            <a:r>
              <a:rPr lang="uk-UA" b="1" dirty="0" smtClean="0"/>
              <a:t>.</a:t>
            </a:r>
          </a:p>
          <a:p>
            <a:endParaRPr lang="uk-UA" dirty="0"/>
          </a:p>
        </p:txBody>
      </p:sp>
      <p:pic>
        <p:nvPicPr>
          <p:cNvPr id="4" name="image319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46459" y="299374"/>
            <a:ext cx="1187356" cy="1269242"/>
          </a:xfrm>
          <a:prstGeom prst="rect">
            <a:avLst/>
          </a:prstGeom>
        </p:spPr>
      </p:pic>
      <p:pic>
        <p:nvPicPr>
          <p:cNvPr id="5" name="image320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42396" y="3670663"/>
            <a:ext cx="5828175" cy="2638698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0446" y="326571"/>
            <a:ext cx="11612880" cy="5850392"/>
          </a:xfrm>
        </p:spPr>
        <p:txBody>
          <a:bodyPr/>
          <a:lstStyle/>
          <a:p>
            <a:r>
              <a:rPr lang="uk-UA" b="1" dirty="0" err="1" smtClean="0"/>
              <a:t>Properties</a:t>
            </a:r>
            <a:r>
              <a:rPr lang="uk-UA" b="1" dirty="0" smtClean="0"/>
              <a:t>.	</a:t>
            </a:r>
            <a:r>
              <a:rPr lang="uk-UA" dirty="0" err="1" smtClean="0"/>
              <a:t>White</a:t>
            </a:r>
            <a:r>
              <a:rPr lang="uk-UA" dirty="0" smtClean="0"/>
              <a:t>	</a:t>
            </a:r>
            <a:r>
              <a:rPr lang="uk-UA" dirty="0" err="1" smtClean="0"/>
              <a:t>crystalline</a:t>
            </a:r>
            <a:r>
              <a:rPr lang="uk-UA" dirty="0" smtClean="0"/>
              <a:t>	</a:t>
            </a:r>
            <a:r>
              <a:rPr lang="uk-UA" dirty="0" err="1" smtClean="0"/>
              <a:t>powder</a:t>
            </a:r>
            <a:r>
              <a:rPr lang="uk-UA" dirty="0" smtClean="0"/>
              <a:t>,	</a:t>
            </a:r>
            <a:r>
              <a:rPr lang="uk-UA" dirty="0" err="1" smtClean="0"/>
              <a:t>bitter</a:t>
            </a:r>
            <a:r>
              <a:rPr lang="uk-UA" dirty="0" smtClean="0"/>
              <a:t>	</a:t>
            </a:r>
            <a:r>
              <a:rPr lang="uk-UA" dirty="0" err="1" smtClean="0"/>
              <a:t>on</a:t>
            </a:r>
            <a:r>
              <a:rPr lang="uk-UA" dirty="0" smtClean="0"/>
              <a:t>	</a:t>
            </a:r>
            <a:r>
              <a:rPr lang="uk-UA" dirty="0" err="1" smtClean="0"/>
              <a:t>taste</a:t>
            </a:r>
            <a:r>
              <a:rPr lang="uk-UA" dirty="0" smtClean="0"/>
              <a:t>.	</a:t>
            </a:r>
            <a:r>
              <a:rPr lang="uk-UA" dirty="0" err="1" smtClean="0"/>
              <a:t>Hygroscopic</a:t>
            </a:r>
            <a:r>
              <a:rPr lang="uk-UA" dirty="0" smtClean="0"/>
              <a:t>, </a:t>
            </a:r>
            <a:r>
              <a:rPr lang="uk-UA" dirty="0" err="1" smtClean="0"/>
              <a:t>easily</a:t>
            </a:r>
            <a:r>
              <a:rPr lang="uk-UA" dirty="0" smtClean="0"/>
              <a:t> </a:t>
            </a:r>
            <a:r>
              <a:rPr lang="uk-UA" dirty="0" err="1" smtClean="0"/>
              <a:t>soluble</a:t>
            </a:r>
            <a:r>
              <a:rPr lang="uk-UA" dirty="0" smtClean="0"/>
              <a:t> </a:t>
            </a:r>
            <a:r>
              <a:rPr lang="uk-UA" dirty="0" err="1" smtClean="0"/>
              <a:t>in</a:t>
            </a:r>
            <a:r>
              <a:rPr lang="uk-UA" dirty="0" smtClean="0"/>
              <a:t> </a:t>
            </a:r>
            <a:r>
              <a:rPr lang="uk-UA" dirty="0" err="1" smtClean="0"/>
              <a:t>chloroform</a:t>
            </a:r>
            <a:r>
              <a:rPr lang="uk-UA" dirty="0" smtClean="0"/>
              <a:t> </a:t>
            </a:r>
            <a:r>
              <a:rPr lang="uk-UA" dirty="0" err="1" smtClean="0"/>
              <a:t>and</a:t>
            </a:r>
            <a:r>
              <a:rPr lang="uk-UA" dirty="0" smtClean="0"/>
              <a:t> DMSO, </a:t>
            </a:r>
            <a:r>
              <a:rPr lang="uk-UA" dirty="0" err="1" smtClean="0"/>
              <a:t>soluble</a:t>
            </a:r>
            <a:r>
              <a:rPr lang="uk-UA" dirty="0" smtClean="0"/>
              <a:t> </a:t>
            </a:r>
            <a:r>
              <a:rPr lang="uk-UA" dirty="0" err="1" smtClean="0"/>
              <a:t>in</a:t>
            </a:r>
            <a:r>
              <a:rPr lang="uk-UA" dirty="0" smtClean="0"/>
              <a:t> </a:t>
            </a:r>
            <a:r>
              <a:rPr lang="uk-UA" dirty="0" err="1" smtClean="0"/>
              <a:t>ethanol</a:t>
            </a:r>
            <a:r>
              <a:rPr lang="uk-UA" dirty="0" smtClean="0"/>
              <a:t>, </a:t>
            </a:r>
            <a:r>
              <a:rPr lang="uk-UA" dirty="0" err="1" smtClean="0"/>
              <a:t>very</a:t>
            </a:r>
            <a:r>
              <a:rPr lang="uk-UA" dirty="0" smtClean="0"/>
              <a:t> </a:t>
            </a:r>
            <a:r>
              <a:rPr lang="uk-UA" dirty="0" err="1" smtClean="0"/>
              <a:t>insoluble</a:t>
            </a:r>
            <a:r>
              <a:rPr lang="uk-UA" dirty="0" smtClean="0"/>
              <a:t> </a:t>
            </a:r>
            <a:r>
              <a:rPr lang="uk-UA" dirty="0" err="1" smtClean="0"/>
              <a:t>inwater</a:t>
            </a:r>
            <a:r>
              <a:rPr lang="uk-UA" dirty="0" smtClean="0"/>
              <a:t>.</a:t>
            </a:r>
          </a:p>
          <a:p>
            <a:r>
              <a:rPr lang="uk-UA" b="1" dirty="0" err="1" smtClean="0"/>
              <a:t>Application</a:t>
            </a:r>
            <a:r>
              <a:rPr lang="uk-UA" b="1" dirty="0" smtClean="0"/>
              <a:t>. </a:t>
            </a:r>
            <a:r>
              <a:rPr lang="uk-UA" dirty="0" err="1" smtClean="0"/>
              <a:t>Anthelmintic</a:t>
            </a:r>
            <a:r>
              <a:rPr lang="uk-UA" dirty="0" smtClean="0"/>
              <a:t> </a:t>
            </a:r>
            <a:r>
              <a:rPr lang="uk-UA" dirty="0" err="1" smtClean="0"/>
              <a:t>drug</a:t>
            </a:r>
            <a:r>
              <a:rPr lang="uk-UA" dirty="0" smtClean="0"/>
              <a:t> </a:t>
            </a:r>
            <a:r>
              <a:rPr lang="uk-UA" dirty="0" err="1" smtClean="0"/>
              <a:t>with</a:t>
            </a:r>
            <a:r>
              <a:rPr lang="uk-UA" dirty="0" smtClean="0"/>
              <a:t> a </a:t>
            </a:r>
            <a:r>
              <a:rPr lang="uk-UA" dirty="0" err="1" smtClean="0"/>
              <a:t>broad</a:t>
            </a:r>
            <a:r>
              <a:rPr lang="uk-UA" dirty="0" smtClean="0"/>
              <a:t> </a:t>
            </a:r>
            <a:r>
              <a:rPr lang="uk-UA" dirty="0" err="1" smtClean="0"/>
              <a:t>spectrum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action</a:t>
            </a:r>
            <a:r>
              <a:rPr lang="uk-UA" dirty="0" smtClean="0"/>
              <a:t>.</a:t>
            </a:r>
          </a:p>
          <a:p>
            <a:r>
              <a:rPr lang="uk-UA" dirty="0" err="1" smtClean="0"/>
              <a:t>Treatment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infections</a:t>
            </a:r>
            <a:r>
              <a:rPr lang="uk-UA" dirty="0" smtClean="0"/>
              <a:t> </a:t>
            </a:r>
            <a:r>
              <a:rPr lang="uk-UA" dirty="0" err="1" smtClean="0"/>
              <a:t>caused</a:t>
            </a:r>
            <a:r>
              <a:rPr lang="uk-UA" dirty="0" smtClean="0"/>
              <a:t> </a:t>
            </a:r>
            <a:r>
              <a:rPr lang="uk-UA" dirty="0" err="1" smtClean="0"/>
              <a:t>by</a:t>
            </a:r>
            <a:r>
              <a:rPr lang="uk-UA" dirty="0" smtClean="0"/>
              <a:t> </a:t>
            </a:r>
            <a:r>
              <a:rPr lang="uk-UA" dirty="0" err="1" smtClean="0"/>
              <a:t>schistosomes</a:t>
            </a:r>
            <a:r>
              <a:rPr lang="uk-UA" dirty="0" smtClean="0"/>
              <a:t>, </a:t>
            </a:r>
            <a:r>
              <a:rPr lang="uk-UA" dirty="0" err="1" smtClean="0"/>
              <a:t>hepatic</a:t>
            </a:r>
            <a:r>
              <a:rPr lang="uk-UA" dirty="0" smtClean="0"/>
              <a:t> </a:t>
            </a:r>
            <a:r>
              <a:rPr lang="uk-UA" dirty="0" err="1" smtClean="0"/>
              <a:t>and</a:t>
            </a:r>
            <a:r>
              <a:rPr lang="uk-UA" dirty="0" smtClean="0"/>
              <a:t> </a:t>
            </a:r>
            <a:r>
              <a:rPr lang="uk-UA" dirty="0" err="1" smtClean="0"/>
              <a:t>pulmonary</a:t>
            </a:r>
            <a:r>
              <a:rPr lang="uk-UA" dirty="0" smtClean="0"/>
              <a:t> </a:t>
            </a:r>
            <a:r>
              <a:rPr lang="uk-UA" dirty="0" err="1" smtClean="0"/>
              <a:t>trematodes</a:t>
            </a:r>
            <a:r>
              <a:rPr lang="uk-UA" dirty="0" smtClean="0"/>
              <a:t>.</a:t>
            </a:r>
          </a:p>
          <a:p>
            <a:pPr>
              <a:buNone/>
            </a:pPr>
            <a:r>
              <a:rPr lang="en-US" dirty="0" smtClean="0"/>
              <a:t>                               </a:t>
            </a:r>
            <a:r>
              <a:rPr lang="uk-UA" b="1" dirty="0" err="1" smtClean="0"/>
              <a:t>Hloxyl</a:t>
            </a:r>
            <a:endParaRPr lang="uk-UA" b="1" dirty="0" smtClean="0"/>
          </a:p>
          <a:p>
            <a:r>
              <a:rPr lang="uk-UA" dirty="0" smtClean="0"/>
              <a:t/>
            </a:r>
            <a:br>
              <a:rPr lang="uk-UA" dirty="0" smtClean="0"/>
            </a:br>
            <a:r>
              <a:rPr lang="uk-UA" b="1" dirty="0" err="1" smtClean="0"/>
              <a:t>Mechanism</a:t>
            </a:r>
            <a:r>
              <a:rPr lang="uk-UA" b="1" dirty="0" smtClean="0"/>
              <a:t> </a:t>
            </a:r>
            <a:r>
              <a:rPr lang="uk-UA" b="1" dirty="0" err="1" smtClean="0"/>
              <a:t>of</a:t>
            </a:r>
            <a:r>
              <a:rPr lang="uk-UA" b="1" dirty="0" smtClean="0"/>
              <a:t> </a:t>
            </a:r>
            <a:r>
              <a:rPr lang="uk-UA" b="1" dirty="0" err="1" smtClean="0"/>
              <a:t>action</a:t>
            </a:r>
            <a:r>
              <a:rPr lang="uk-UA" b="1" dirty="0" smtClean="0"/>
              <a:t>. </a:t>
            </a:r>
            <a:r>
              <a:rPr lang="uk-UA" dirty="0" err="1" smtClean="0"/>
              <a:t>Contributes</a:t>
            </a:r>
            <a:r>
              <a:rPr lang="uk-UA" dirty="0" smtClean="0"/>
              <a:t> </a:t>
            </a:r>
            <a:r>
              <a:rPr lang="uk-UA" dirty="0" err="1" smtClean="0"/>
              <a:t>to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destruction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integumentary</a:t>
            </a:r>
            <a:r>
              <a:rPr lang="uk-UA" dirty="0" smtClean="0"/>
              <a:t> </a:t>
            </a:r>
            <a:r>
              <a:rPr lang="uk-UA" dirty="0" err="1" smtClean="0"/>
              <a:t>tissues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helminths</a:t>
            </a:r>
            <a:r>
              <a:rPr lang="uk-UA" dirty="0" smtClean="0"/>
              <a:t>.</a:t>
            </a:r>
          </a:p>
          <a:p>
            <a:r>
              <a:rPr lang="uk-UA" b="1" dirty="0" err="1" smtClean="0"/>
              <a:t>Properties</a:t>
            </a:r>
            <a:r>
              <a:rPr lang="uk-UA" b="1" dirty="0" smtClean="0"/>
              <a:t>. </a:t>
            </a:r>
            <a:r>
              <a:rPr lang="uk-UA" dirty="0" err="1" smtClean="0"/>
              <a:t>White</a:t>
            </a:r>
            <a:r>
              <a:rPr lang="uk-UA" dirty="0" smtClean="0"/>
              <a:t> </a:t>
            </a:r>
            <a:r>
              <a:rPr lang="uk-UA" dirty="0" err="1" smtClean="0"/>
              <a:t>crystalline</a:t>
            </a:r>
            <a:r>
              <a:rPr lang="uk-UA" dirty="0" smtClean="0"/>
              <a:t> </a:t>
            </a:r>
            <a:r>
              <a:rPr lang="uk-UA" dirty="0" err="1" smtClean="0"/>
              <a:t>powder</a:t>
            </a:r>
            <a:r>
              <a:rPr lang="uk-UA" dirty="0" smtClean="0"/>
              <a:t>, </a:t>
            </a:r>
            <a:r>
              <a:rPr lang="uk-UA" dirty="0" err="1" smtClean="0"/>
              <a:t>tasteless</a:t>
            </a:r>
            <a:r>
              <a:rPr lang="uk-UA" dirty="0" smtClean="0"/>
              <a:t> </a:t>
            </a:r>
            <a:r>
              <a:rPr lang="uk-UA" dirty="0" err="1" smtClean="0"/>
              <a:t>and</a:t>
            </a:r>
            <a:r>
              <a:rPr lang="uk-UA" dirty="0" smtClean="0"/>
              <a:t> </a:t>
            </a:r>
            <a:r>
              <a:rPr lang="uk-UA" dirty="0" err="1" smtClean="0"/>
              <a:t>odorless</a:t>
            </a:r>
            <a:r>
              <a:rPr lang="uk-UA" dirty="0" smtClean="0"/>
              <a:t>. </a:t>
            </a:r>
            <a:r>
              <a:rPr lang="uk-UA" dirty="0" err="1" smtClean="0"/>
              <a:t>Practically</a:t>
            </a:r>
            <a:r>
              <a:rPr lang="uk-UA" dirty="0" smtClean="0"/>
              <a:t> </a:t>
            </a:r>
            <a:r>
              <a:rPr lang="uk-UA" dirty="0" err="1" smtClean="0"/>
              <a:t>insoluble</a:t>
            </a:r>
            <a:r>
              <a:rPr lang="uk-UA" dirty="0" smtClean="0"/>
              <a:t> </a:t>
            </a:r>
            <a:r>
              <a:rPr lang="uk-UA" dirty="0" err="1" smtClean="0"/>
              <a:t>in</a:t>
            </a:r>
            <a:r>
              <a:rPr lang="uk-UA" dirty="0" smtClean="0"/>
              <a:t> </a:t>
            </a:r>
            <a:r>
              <a:rPr lang="uk-UA" dirty="0" err="1" smtClean="0"/>
              <a:t>water</a:t>
            </a:r>
            <a:r>
              <a:rPr lang="uk-UA" dirty="0" smtClean="0"/>
              <a:t>, </a:t>
            </a:r>
            <a:r>
              <a:rPr lang="uk-UA" dirty="0" err="1" smtClean="0"/>
              <a:t>sparingly</a:t>
            </a:r>
            <a:r>
              <a:rPr lang="uk-UA" dirty="0" smtClean="0"/>
              <a:t> </a:t>
            </a:r>
            <a:r>
              <a:rPr lang="uk-UA" dirty="0" err="1" smtClean="0"/>
              <a:t>soluble</a:t>
            </a:r>
            <a:r>
              <a:rPr lang="uk-UA" dirty="0" smtClean="0"/>
              <a:t> </a:t>
            </a:r>
            <a:r>
              <a:rPr lang="uk-UA" dirty="0" err="1" smtClean="0"/>
              <a:t>in</a:t>
            </a:r>
            <a:r>
              <a:rPr lang="uk-UA" dirty="0" smtClean="0"/>
              <a:t> </a:t>
            </a:r>
            <a:r>
              <a:rPr lang="uk-UA" dirty="0" err="1" smtClean="0"/>
              <a:t>ethanol</a:t>
            </a:r>
            <a:r>
              <a:rPr lang="uk-UA" dirty="0" smtClean="0"/>
              <a:t>.</a:t>
            </a:r>
          </a:p>
          <a:p>
            <a:r>
              <a:rPr lang="uk-UA" b="1" dirty="0" err="1" smtClean="0"/>
              <a:t>Application</a:t>
            </a:r>
            <a:r>
              <a:rPr lang="uk-UA" b="1" dirty="0" smtClean="0"/>
              <a:t>. </a:t>
            </a:r>
            <a:r>
              <a:rPr lang="uk-UA" dirty="0" err="1" smtClean="0"/>
              <a:t>Anthelmintic</a:t>
            </a:r>
            <a:r>
              <a:rPr lang="uk-UA" dirty="0" smtClean="0"/>
              <a:t> </a:t>
            </a:r>
            <a:r>
              <a:rPr lang="uk-UA" dirty="0" err="1" smtClean="0"/>
              <a:t>drug</a:t>
            </a:r>
            <a:r>
              <a:rPr lang="uk-UA" dirty="0" smtClean="0"/>
              <a:t>. </a:t>
            </a:r>
            <a:r>
              <a:rPr lang="uk-UA" dirty="0" err="1" smtClean="0"/>
              <a:t>Liver</a:t>
            </a:r>
            <a:r>
              <a:rPr lang="uk-UA" dirty="0" smtClean="0"/>
              <a:t> </a:t>
            </a:r>
            <a:r>
              <a:rPr lang="uk-UA" dirty="0" err="1" smtClean="0"/>
              <a:t>helminthiasis</a:t>
            </a:r>
            <a:r>
              <a:rPr lang="uk-UA" dirty="0" smtClean="0"/>
              <a:t> - </a:t>
            </a:r>
            <a:r>
              <a:rPr lang="uk-UA" dirty="0" err="1" smtClean="0"/>
              <a:t>liver</a:t>
            </a:r>
            <a:r>
              <a:rPr lang="uk-UA" dirty="0" smtClean="0"/>
              <a:t> </a:t>
            </a:r>
            <a:r>
              <a:rPr lang="uk-UA" dirty="0" err="1" smtClean="0"/>
              <a:t>disease</a:t>
            </a:r>
            <a:r>
              <a:rPr lang="uk-UA" dirty="0" smtClean="0"/>
              <a:t> </a:t>
            </a:r>
            <a:r>
              <a:rPr lang="uk-UA" dirty="0" err="1" smtClean="0"/>
              <a:t>caused</a:t>
            </a:r>
            <a:r>
              <a:rPr lang="uk-UA" dirty="0" smtClean="0"/>
              <a:t> </a:t>
            </a:r>
            <a:r>
              <a:rPr lang="uk-UA" dirty="0" err="1" smtClean="0"/>
              <a:t>by</a:t>
            </a:r>
            <a:r>
              <a:rPr lang="uk-UA" dirty="0" smtClean="0"/>
              <a:t> </a:t>
            </a:r>
            <a:r>
              <a:rPr lang="uk-UA" dirty="0" err="1" smtClean="0"/>
              <a:t>parasitic</a:t>
            </a:r>
            <a:r>
              <a:rPr lang="uk-UA" dirty="0" smtClean="0"/>
              <a:t> </a:t>
            </a:r>
            <a:r>
              <a:rPr lang="uk-UA" dirty="0" err="1" smtClean="0"/>
              <a:t>worms</a:t>
            </a:r>
            <a:r>
              <a:rPr lang="uk-UA" dirty="0" smtClean="0"/>
              <a:t>: </a:t>
            </a:r>
            <a:r>
              <a:rPr lang="uk-UA" dirty="0" err="1" smtClean="0"/>
              <a:t>opisthorchiasis</a:t>
            </a:r>
            <a:r>
              <a:rPr lang="uk-UA" dirty="0" smtClean="0"/>
              <a:t>, </a:t>
            </a:r>
            <a:r>
              <a:rPr lang="uk-UA" dirty="0" err="1" smtClean="0"/>
              <a:t>fasciolosis</a:t>
            </a:r>
            <a:r>
              <a:rPr lang="uk-UA" dirty="0" smtClean="0"/>
              <a:t>, </a:t>
            </a:r>
            <a:r>
              <a:rPr lang="uk-UA" dirty="0" err="1" smtClean="0"/>
              <a:t>clonorchosis</a:t>
            </a:r>
            <a:r>
              <a:rPr lang="uk-UA" dirty="0" smtClean="0"/>
              <a:t>.</a:t>
            </a:r>
          </a:p>
          <a:p>
            <a:pPr>
              <a:buNone/>
            </a:pPr>
            <a:endParaRPr lang="uk-UA" dirty="0" smtClean="0"/>
          </a:p>
          <a:p>
            <a:endParaRPr lang="uk-UA" dirty="0"/>
          </a:p>
        </p:txBody>
      </p:sp>
      <p:pic>
        <p:nvPicPr>
          <p:cNvPr id="4" name="image321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99964" y="2913797"/>
            <a:ext cx="1392071" cy="103040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410</TotalTime>
  <Words>870</Words>
  <Application>Microsoft Office PowerPoint</Application>
  <PresentationFormat>Произвольный</PresentationFormat>
  <Paragraphs>214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«Вчення про хімічні елементи та їх сполуки. Поняття про біогенні елементи. Макро- і мікроелементи навколишнього середовища та в організмі людини. Біологічна роль елементів. Загальна характеристика елемента або групи елементів: положення в Періодичній системі елементів; електронна будова атома, енергія іонізації, відносна електронегативність, характерні ступені окислення та валентний стан. Хімічні властивості s-, p-, d-, f- елементів, форми та властивості їх сполук. Металічні та неметалічні окислювально-відновні властивості. Фізико-хімічні властивості простих речовин. Загальна характеристика s- та р-елементів.  Хімічні властивості простих речовин та сполук елементів I A, II А груп.»</dc:title>
  <dc:creator>User</dc:creator>
  <cp:lastModifiedBy>e271279ltv</cp:lastModifiedBy>
  <cp:revision>47</cp:revision>
  <dcterms:created xsi:type="dcterms:W3CDTF">2021-02-01T10:52:01Z</dcterms:created>
  <dcterms:modified xsi:type="dcterms:W3CDTF">2021-04-08T16:06:40Z</dcterms:modified>
</cp:coreProperties>
</file>