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8CF4F-AE5B-47E2-85C1-7DF7ECBC2EB6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069A2-41E4-406C-A4CA-767762BC6A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E83C6-B2BF-483C-A00B-7D5095567FF8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C6E8-2A43-4A5C-91E2-E175EBE8C7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0F9DC-DE80-4FAE-8A00-892C4D0CF76B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D407E-354C-4707-9503-D1BFC54517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12138-A088-49F2-8A3A-6BDA380ED99E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03945-9432-4580-8444-B590ECCFC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29E76-F44B-467C-AD3E-32539DF82B2B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0D867-26A3-43D6-9BE2-D85508DA36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05C61-57B9-45C0-AF6E-E25E855B80FF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FE9EE-6938-4726-9540-F6BBDBEAA3F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2E02-11AF-4024-8D80-C0277E98E9B3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0232F-3F1F-4BD8-A563-4190F78368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49F8D-49B9-41ED-A0CE-456D7E465189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FB82D-F649-443F-A792-E15B23255A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AB077-AA1A-4653-8689-ABF68A4CB388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DEDD6-7D23-4D36-96FA-79FEB41BD7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8E9E2-E802-4692-903C-3B2B5F02FB9E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3B72E-2520-4D4B-937D-386294D737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D04F-9474-452A-8D32-41D468AD3ED7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1D1FF-C504-4AA9-A633-A2ED0ADE1D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031F8B-3CDD-40D8-AA48-E129A53E4985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C1A08FE-1EFC-4ACD-B689-823D6A6A5FC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b="1" dirty="0" err="1" smtClean="0"/>
              <a:t>Lecture</a:t>
            </a:r>
            <a:r>
              <a:rPr lang="uk-UA" b="1" dirty="0" smtClean="0"/>
              <a:t> № 10 </a:t>
            </a:r>
            <a:endParaRPr lang="uk-UA" b="1" dirty="0" smtClean="0"/>
          </a:p>
          <a:p>
            <a:pPr algn="ctr">
              <a:buNone/>
            </a:pPr>
            <a:r>
              <a:rPr lang="uk-UA" b="1" dirty="0" err="1" smtClean="0"/>
              <a:t>“</a:t>
            </a:r>
            <a:r>
              <a:rPr lang="uk-UA" b="1" dirty="0" err="1" smtClean="0"/>
              <a:t>Antiseptics</a:t>
            </a:r>
            <a:r>
              <a:rPr lang="uk-UA" b="1" dirty="0" smtClean="0"/>
              <a:t> </a:t>
            </a:r>
            <a:r>
              <a:rPr lang="uk-UA" b="1" dirty="0" err="1" smtClean="0"/>
              <a:t>and</a:t>
            </a:r>
            <a:r>
              <a:rPr lang="uk-UA" b="1" dirty="0" smtClean="0"/>
              <a:t> </a:t>
            </a:r>
            <a:r>
              <a:rPr lang="uk-UA" b="1" dirty="0" err="1" smtClean="0"/>
              <a:t>disinfectants</a:t>
            </a:r>
            <a:r>
              <a:rPr lang="uk-UA" b="1" dirty="0" smtClean="0"/>
              <a:t>. </a:t>
            </a:r>
            <a:r>
              <a:rPr lang="uk-UA" b="1" dirty="0" err="1" smtClean="0"/>
              <a:t>Antipediculosis</a:t>
            </a:r>
            <a:r>
              <a:rPr lang="uk-UA" b="1" dirty="0" smtClean="0"/>
              <a:t> </a:t>
            </a:r>
            <a:r>
              <a:rPr lang="uk-UA" b="1" dirty="0" err="1" smtClean="0"/>
              <a:t>and</a:t>
            </a:r>
            <a:r>
              <a:rPr lang="uk-UA" b="1" dirty="0" smtClean="0"/>
              <a:t> </a:t>
            </a:r>
            <a:r>
              <a:rPr lang="uk-UA" b="1" dirty="0" err="1" smtClean="0"/>
              <a:t>acaricides</a:t>
            </a:r>
            <a:r>
              <a:rPr lang="uk-UA" b="1" dirty="0" smtClean="0"/>
              <a:t>. </a:t>
            </a:r>
            <a:r>
              <a:rPr lang="uk-UA" b="1" dirty="0" err="1" smtClean="0"/>
              <a:t>Characteristics</a:t>
            </a:r>
            <a:r>
              <a:rPr lang="uk-UA" b="1" dirty="0" smtClean="0"/>
              <a:t>, </a:t>
            </a:r>
            <a:r>
              <a:rPr lang="uk-UA" b="1" dirty="0" err="1" smtClean="0"/>
              <a:t>classification</a:t>
            </a:r>
            <a:r>
              <a:rPr lang="uk-UA" b="1" dirty="0" smtClean="0"/>
              <a:t>, </a:t>
            </a:r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, </a:t>
            </a:r>
            <a:r>
              <a:rPr lang="uk-UA" b="1" dirty="0" err="1" smtClean="0"/>
              <a:t>methods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production</a:t>
            </a:r>
            <a:r>
              <a:rPr lang="uk-UA" b="1" dirty="0" smtClean="0"/>
              <a:t>, </a:t>
            </a:r>
            <a:r>
              <a:rPr lang="uk-UA" b="1" dirty="0" err="1" smtClean="0"/>
              <a:t>methods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analysis</a:t>
            </a:r>
            <a:r>
              <a:rPr lang="uk-UA" b="1" dirty="0" smtClean="0"/>
              <a:t>, </a:t>
            </a:r>
            <a:r>
              <a:rPr lang="uk-UA" b="1" dirty="0" err="1" smtClean="0"/>
              <a:t>application</a:t>
            </a:r>
            <a:r>
              <a:rPr lang="uk-UA" b="1" dirty="0" smtClean="0"/>
              <a:t> </a:t>
            </a:r>
            <a:r>
              <a:rPr lang="uk-UA" b="1" dirty="0" err="1" smtClean="0"/>
              <a:t>in</a:t>
            </a:r>
            <a:r>
              <a:rPr lang="uk-UA" b="1" dirty="0" smtClean="0"/>
              <a:t> </a:t>
            </a:r>
            <a:r>
              <a:rPr lang="uk-UA" b="1" dirty="0" err="1" smtClean="0"/>
              <a:t>medicine</a:t>
            </a:r>
            <a:r>
              <a:rPr lang="uk-UA" b="1" dirty="0" smtClean="0"/>
              <a:t>. "</a:t>
            </a:r>
          </a:p>
          <a:p>
            <a:pPr algn="ctr">
              <a:buNone/>
            </a:pPr>
            <a:endParaRPr lang="uk-UA" b="1" dirty="0" smtClean="0"/>
          </a:p>
          <a:p>
            <a:pPr algn="ctr"/>
            <a:endParaRPr lang="uk-U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509" y="235132"/>
            <a:ext cx="11469188" cy="5981020"/>
          </a:xfrm>
        </p:spPr>
        <p:txBody>
          <a:bodyPr/>
          <a:lstStyle/>
          <a:p>
            <a:pPr>
              <a:buNone/>
            </a:pPr>
            <a:r>
              <a:rPr lang="uk-UA" sz="2000" b="1" dirty="0" smtClean="0"/>
              <a:t>ANTISEPTICS </a:t>
            </a:r>
            <a:r>
              <a:rPr lang="uk-UA" sz="2000" b="1" dirty="0" smtClean="0"/>
              <a:t>AND </a:t>
            </a:r>
            <a:r>
              <a:rPr lang="uk-UA" sz="2000" b="1" dirty="0" smtClean="0"/>
              <a:t>DISINFECTANTS</a:t>
            </a:r>
            <a:endParaRPr lang="uk-UA" sz="2000" dirty="0" smtClean="0"/>
          </a:p>
          <a:p>
            <a:r>
              <a:rPr lang="uk-UA" sz="2000" b="1" dirty="0" err="1" smtClean="0"/>
              <a:t>Antiseptics</a:t>
            </a:r>
            <a:r>
              <a:rPr lang="uk-UA" sz="2000" b="1" dirty="0" smtClean="0"/>
              <a:t> </a:t>
            </a:r>
            <a:r>
              <a:rPr lang="uk-UA" sz="2000" dirty="0" smtClean="0"/>
              <a:t>(</a:t>
            </a:r>
            <a:r>
              <a:rPr lang="uk-UA" sz="2000" dirty="0" err="1" smtClean="0"/>
              <a:t>Greek</a:t>
            </a:r>
            <a:r>
              <a:rPr lang="uk-UA" sz="2000" dirty="0" smtClean="0"/>
              <a:t> </a:t>
            </a:r>
            <a:r>
              <a:rPr lang="uk-UA" sz="2000" dirty="0" err="1" smtClean="0"/>
              <a:t>anti</a:t>
            </a:r>
            <a:r>
              <a:rPr lang="uk-UA" sz="2000" dirty="0" smtClean="0"/>
              <a:t> - </a:t>
            </a:r>
            <a:r>
              <a:rPr lang="uk-UA" sz="2000" dirty="0" err="1" smtClean="0"/>
              <a:t>against</a:t>
            </a:r>
            <a:r>
              <a:rPr lang="uk-UA" sz="2000" dirty="0" smtClean="0"/>
              <a:t>, </a:t>
            </a:r>
            <a:r>
              <a:rPr lang="uk-UA" sz="2000" dirty="0" err="1" smtClean="0"/>
              <a:t>septicas</a:t>
            </a:r>
            <a:r>
              <a:rPr lang="uk-UA" sz="2000" dirty="0" smtClean="0"/>
              <a:t> - </a:t>
            </a:r>
            <a:r>
              <a:rPr lang="uk-UA" sz="2000" dirty="0" err="1" smtClean="0"/>
              <a:t>rot</a:t>
            </a:r>
            <a:r>
              <a:rPr lang="uk-UA" sz="2000" dirty="0" smtClean="0"/>
              <a:t>) </a:t>
            </a:r>
            <a:r>
              <a:rPr lang="uk-UA" sz="2000" dirty="0" err="1" smtClean="0"/>
              <a:t>can</a:t>
            </a:r>
            <a:r>
              <a:rPr lang="uk-UA" sz="2000" dirty="0" smtClean="0"/>
              <a:t> </a:t>
            </a:r>
            <a:r>
              <a:rPr lang="uk-UA" sz="2000" dirty="0" err="1" smtClean="0"/>
              <a:t>lead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death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stop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growth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development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surface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human</a:t>
            </a:r>
            <a:r>
              <a:rPr lang="uk-UA" sz="2000" dirty="0" smtClean="0"/>
              <a:t> </a:t>
            </a:r>
            <a:r>
              <a:rPr lang="uk-UA" sz="2000" dirty="0" err="1" smtClean="0"/>
              <a:t>body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Disinfectants</a:t>
            </a:r>
            <a:r>
              <a:rPr lang="uk-UA" sz="2000" b="1" dirty="0" smtClean="0"/>
              <a:t> </a:t>
            </a:r>
            <a:r>
              <a:rPr lang="uk-UA" sz="2000" i="1" dirty="0" smtClean="0"/>
              <a:t>(</a:t>
            </a:r>
            <a:r>
              <a:rPr lang="uk-UA" sz="2000" i="1" dirty="0" err="1" smtClean="0"/>
              <a:t>dės</a:t>
            </a:r>
            <a:r>
              <a:rPr lang="uk-UA" sz="2000" i="1" dirty="0" smtClean="0"/>
              <a:t> </a:t>
            </a:r>
            <a:r>
              <a:rPr lang="uk-UA" sz="2000" dirty="0" smtClean="0"/>
              <a:t>- </a:t>
            </a:r>
            <a:r>
              <a:rPr lang="uk-UA" sz="2000" dirty="0" err="1" smtClean="0"/>
              <a:t>denial</a:t>
            </a:r>
            <a:r>
              <a:rPr lang="uk-UA" sz="2000" dirty="0" smtClean="0"/>
              <a:t>, </a:t>
            </a:r>
            <a:r>
              <a:rPr lang="uk-UA" sz="2000" dirty="0" err="1" smtClean="0"/>
              <a:t>infecere</a:t>
            </a:r>
            <a:r>
              <a:rPr lang="uk-UA" sz="2000" dirty="0" smtClean="0"/>
              <a:t> - </a:t>
            </a:r>
            <a:r>
              <a:rPr lang="uk-UA" sz="2000" dirty="0" err="1" smtClean="0"/>
              <a:t>infect</a:t>
            </a:r>
            <a:r>
              <a:rPr lang="uk-UA" sz="2000" dirty="0" smtClean="0"/>
              <a:t>) </a:t>
            </a:r>
            <a:r>
              <a:rPr lang="uk-UA" sz="2000" dirty="0" err="1" smtClean="0"/>
              <a:t>neutralize</a:t>
            </a:r>
            <a:r>
              <a:rPr lang="uk-UA" sz="2000" dirty="0" smtClean="0"/>
              <a:t> </a:t>
            </a:r>
            <a:r>
              <a:rPr lang="uk-UA" sz="2000" dirty="0" err="1" smtClean="0"/>
              <a:t>pathogenic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environment</a:t>
            </a:r>
            <a:r>
              <a:rPr lang="uk-UA" sz="2000" dirty="0" smtClean="0"/>
              <a:t>. </a:t>
            </a:r>
            <a:r>
              <a:rPr lang="uk-UA" sz="2000" dirty="0" err="1" smtClean="0"/>
              <a:t>They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used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finishing</a:t>
            </a:r>
            <a:r>
              <a:rPr lang="uk-UA" sz="2000" dirty="0" smtClean="0"/>
              <a:t> </a:t>
            </a:r>
            <a:r>
              <a:rPr lang="uk-UA" sz="2000" dirty="0" err="1" smtClean="0"/>
              <a:t>rooms</a:t>
            </a:r>
            <a:r>
              <a:rPr lang="uk-UA" sz="2000" dirty="0" smtClean="0"/>
              <a:t>, </a:t>
            </a:r>
            <a:r>
              <a:rPr lang="uk-UA" sz="2000" dirty="0" err="1" smtClean="0"/>
              <a:t>linen</a:t>
            </a:r>
            <a:r>
              <a:rPr lang="uk-UA" sz="2000" dirty="0" smtClean="0"/>
              <a:t>, </a:t>
            </a:r>
            <a:r>
              <a:rPr lang="uk-UA" sz="2000" dirty="0" err="1" smtClean="0"/>
              <a:t>utensils</a:t>
            </a:r>
            <a:r>
              <a:rPr lang="uk-UA" sz="2000" dirty="0" smtClean="0"/>
              <a:t>, </a:t>
            </a:r>
            <a:r>
              <a:rPr lang="uk-UA" sz="2000" dirty="0" err="1" smtClean="0"/>
              <a:t>medical</a:t>
            </a:r>
            <a:r>
              <a:rPr lang="uk-UA" sz="2000" dirty="0" smtClean="0"/>
              <a:t> </a:t>
            </a:r>
            <a:r>
              <a:rPr lang="uk-UA" sz="2000" dirty="0" err="1" smtClean="0"/>
              <a:t>instruments</a:t>
            </a:r>
            <a:r>
              <a:rPr lang="uk-UA" sz="2000" dirty="0" smtClean="0"/>
              <a:t>, </a:t>
            </a:r>
            <a:r>
              <a:rPr lang="uk-UA" sz="2000" dirty="0" err="1" smtClean="0"/>
              <a:t>equipment</a:t>
            </a:r>
            <a:r>
              <a:rPr lang="uk-UA" sz="2000" dirty="0" smtClean="0"/>
              <a:t>, </a:t>
            </a:r>
            <a:r>
              <a:rPr lang="uk-UA" sz="2000" dirty="0" err="1" smtClean="0"/>
              <a:t>patient</a:t>
            </a:r>
            <a:r>
              <a:rPr lang="uk-UA" sz="2000" dirty="0" smtClean="0"/>
              <a:t> </a:t>
            </a:r>
            <a:r>
              <a:rPr lang="uk-UA" sz="2000" dirty="0" err="1" smtClean="0"/>
              <a:t>care</a:t>
            </a:r>
            <a:r>
              <a:rPr lang="uk-UA" sz="2000" dirty="0" smtClean="0"/>
              <a:t> </a:t>
            </a:r>
            <a:r>
              <a:rPr lang="uk-UA" sz="2000" dirty="0" err="1" smtClean="0"/>
              <a:t>items</a:t>
            </a:r>
            <a:r>
              <a:rPr lang="uk-UA" sz="2000" dirty="0" smtClean="0"/>
              <a:t>.</a:t>
            </a:r>
            <a:endParaRPr lang="uk-UA" sz="2000" dirty="0" smtClean="0"/>
          </a:p>
          <a:p>
            <a:r>
              <a:rPr lang="uk-UA" sz="2000" b="1" dirty="0" err="1" smtClean="0"/>
              <a:t>Classification</a:t>
            </a:r>
            <a:endParaRPr lang="uk-UA" sz="2000" dirty="0" smtClean="0"/>
          </a:p>
          <a:p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classification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antiseptic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disinfectants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based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their</a:t>
            </a:r>
            <a:r>
              <a:rPr lang="uk-UA" sz="2000" dirty="0" smtClean="0"/>
              <a:t> </a:t>
            </a:r>
            <a:r>
              <a:rPr lang="uk-UA" sz="2000" dirty="0" err="1" smtClean="0"/>
              <a:t>chemical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</a:t>
            </a:r>
            <a:r>
              <a:rPr lang="uk-UA" sz="2000" dirty="0" smtClean="0"/>
              <a:t>:</a:t>
            </a:r>
          </a:p>
          <a:p>
            <a:pPr lvl="0"/>
            <a:r>
              <a:rPr lang="uk-UA" sz="2000" dirty="0" smtClean="0"/>
              <a:t>a </a:t>
            </a:r>
            <a:r>
              <a:rPr lang="uk-UA" sz="2000" dirty="0" err="1" smtClean="0"/>
              <a:t>group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halogens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halogen-containing </a:t>
            </a:r>
            <a:r>
              <a:rPr lang="uk-UA" sz="2000" dirty="0" err="1" smtClean="0"/>
              <a:t>compounds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aromatic</a:t>
            </a:r>
            <a:r>
              <a:rPr lang="uk-UA" sz="2000" dirty="0" smtClean="0"/>
              <a:t> </a:t>
            </a:r>
            <a:r>
              <a:rPr lang="uk-UA" sz="2000" dirty="0" err="1" smtClean="0"/>
              <a:t>antiseptics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aliphatic</a:t>
            </a:r>
            <a:r>
              <a:rPr lang="uk-UA" sz="2000" dirty="0" smtClean="0"/>
              <a:t> </a:t>
            </a:r>
            <a:r>
              <a:rPr lang="uk-UA" sz="2000" dirty="0" err="1" smtClean="0"/>
              <a:t>antiseptics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group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dyes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oxidants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nitrofuran</a:t>
            </a:r>
            <a:r>
              <a:rPr lang="uk-UA" sz="2000" dirty="0" smtClean="0"/>
              <a:t> </a:t>
            </a:r>
            <a:r>
              <a:rPr lang="uk-UA" sz="2000" dirty="0" err="1" smtClean="0"/>
              <a:t>derivatives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detergents</a:t>
            </a:r>
            <a:r>
              <a:rPr lang="uk-UA" sz="2000" dirty="0" smtClean="0"/>
              <a:t>;</a:t>
            </a:r>
          </a:p>
          <a:p>
            <a:pPr lvl="0"/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heavy</a:t>
            </a:r>
            <a:r>
              <a:rPr lang="uk-UA" sz="2000" dirty="0" smtClean="0"/>
              <a:t> </a:t>
            </a:r>
            <a:r>
              <a:rPr lang="uk-UA" sz="2000" dirty="0" err="1" smtClean="0"/>
              <a:t>metals</a:t>
            </a:r>
            <a:r>
              <a:rPr lang="uk-UA" sz="2000" dirty="0" smtClean="0"/>
              <a:t>.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446" y="182880"/>
            <a:ext cx="11586754" cy="5994083"/>
          </a:xfrm>
        </p:spPr>
        <p:txBody>
          <a:bodyPr/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err="1" smtClean="0"/>
              <a:t>Halogens</a:t>
            </a:r>
            <a:r>
              <a:rPr lang="uk-UA" b="1" dirty="0" smtClean="0"/>
              <a:t> </a:t>
            </a:r>
            <a:r>
              <a:rPr lang="uk-UA" b="1" dirty="0" err="1" smtClean="0"/>
              <a:t>and</a:t>
            </a:r>
            <a:r>
              <a:rPr lang="uk-UA" b="1" dirty="0" smtClean="0"/>
              <a:t> halogen-containing </a:t>
            </a:r>
            <a:r>
              <a:rPr lang="uk-UA" b="1" dirty="0" err="1" smtClean="0"/>
              <a:t>agents</a:t>
            </a:r>
            <a:r>
              <a:rPr lang="uk-UA" b="1" dirty="0" smtClean="0"/>
              <a:t> </a:t>
            </a:r>
            <a:r>
              <a:rPr lang="uk-UA" b="1" dirty="0" err="1" smtClean="0"/>
              <a:t>Chloramine</a:t>
            </a:r>
            <a:endParaRPr lang="uk-UA" b="1" dirty="0" smtClean="0"/>
          </a:p>
          <a:p>
            <a:endParaRPr lang="uk-UA" b="1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dirty="0" smtClean="0"/>
              <a:t>. </a:t>
            </a:r>
            <a:r>
              <a:rPr lang="uk-UA" dirty="0" err="1" smtClean="0"/>
              <a:t>Due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high</a:t>
            </a:r>
            <a:r>
              <a:rPr lang="uk-UA" dirty="0" smtClean="0"/>
              <a:t> </a:t>
            </a:r>
            <a:r>
              <a:rPr lang="uk-UA" dirty="0" err="1" smtClean="0"/>
              <a:t>oxidative</a:t>
            </a:r>
            <a:r>
              <a:rPr lang="uk-UA" dirty="0" smtClean="0"/>
              <a:t> </a:t>
            </a:r>
            <a:r>
              <a:rPr lang="uk-UA" dirty="0" err="1" smtClean="0"/>
              <a:t>properties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ability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cause</a:t>
            </a:r>
            <a:r>
              <a:rPr lang="uk-UA" dirty="0" smtClean="0"/>
              <a:t> </a:t>
            </a:r>
            <a:r>
              <a:rPr lang="uk-UA" dirty="0" err="1" smtClean="0"/>
              <a:t>denaturation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protein</a:t>
            </a:r>
            <a:r>
              <a:rPr lang="uk-UA" dirty="0" smtClean="0"/>
              <a:t>.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uk-UA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Crystalline</a:t>
            </a:r>
            <a:r>
              <a:rPr lang="uk-UA" dirty="0" smtClean="0"/>
              <a:t> </a:t>
            </a:r>
            <a:r>
              <a:rPr lang="uk-UA" dirty="0" err="1" smtClean="0"/>
              <a:t>powder</a:t>
            </a:r>
            <a:r>
              <a:rPr lang="uk-UA" dirty="0" smtClean="0"/>
              <a:t>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or</a:t>
            </a:r>
            <a:r>
              <a:rPr lang="uk-UA" dirty="0" smtClean="0"/>
              <a:t>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yellowish</a:t>
            </a:r>
            <a:r>
              <a:rPr lang="uk-UA" dirty="0" smtClean="0"/>
              <a:t> </a:t>
            </a:r>
            <a:r>
              <a:rPr lang="uk-UA" dirty="0" err="1" smtClean="0"/>
              <a:t>tinge</a:t>
            </a:r>
            <a:r>
              <a:rPr lang="uk-UA" dirty="0" smtClean="0"/>
              <a:t>.</a:t>
            </a:r>
          </a:p>
          <a:p>
            <a:r>
              <a:rPr lang="uk-UA" dirty="0" err="1" smtClean="0"/>
              <a:t>Easily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,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96% </a:t>
            </a:r>
            <a:r>
              <a:rPr lang="uk-UA" dirty="0" err="1" smtClean="0"/>
              <a:t>alcohol</a:t>
            </a:r>
            <a:r>
              <a:rPr lang="uk-UA" dirty="0" smtClean="0"/>
              <a:t>, </a:t>
            </a:r>
            <a:r>
              <a:rPr lang="uk-UA" dirty="0" err="1" smtClean="0"/>
              <a:t>practically</a:t>
            </a:r>
            <a:r>
              <a:rPr lang="uk-UA" dirty="0" smtClean="0"/>
              <a:t> </a:t>
            </a:r>
            <a:r>
              <a:rPr lang="uk-UA" dirty="0" err="1" smtClean="0"/>
              <a:t>insoluble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ether</a:t>
            </a:r>
            <a:r>
              <a:rPr lang="uk-UA" dirty="0" smtClean="0"/>
              <a:t>.</a:t>
            </a:r>
          </a:p>
          <a:p>
            <a:pPr>
              <a:buNone/>
            </a:pPr>
            <a:endParaRPr lang="uk-UA" dirty="0" smtClean="0"/>
          </a:p>
        </p:txBody>
      </p:sp>
      <p:pic>
        <p:nvPicPr>
          <p:cNvPr id="4" name="image32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894" y="1340708"/>
            <a:ext cx="2677297" cy="518984"/>
          </a:xfrm>
          <a:prstGeom prst="rect">
            <a:avLst/>
          </a:prstGeom>
        </p:spPr>
      </p:pic>
      <p:pic>
        <p:nvPicPr>
          <p:cNvPr id="5" name="image323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6534" y="3123847"/>
            <a:ext cx="4334956" cy="19688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352697"/>
            <a:ext cx="10515600" cy="5824266"/>
          </a:xfrm>
        </p:spPr>
        <p:txBody>
          <a:bodyPr/>
          <a:lstStyle/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err="1" smtClean="0"/>
              <a:t>When</a:t>
            </a:r>
            <a:r>
              <a:rPr lang="uk-UA" dirty="0" smtClean="0"/>
              <a:t> </a:t>
            </a:r>
            <a:r>
              <a:rPr lang="uk-UA" dirty="0" err="1" smtClean="0"/>
              <a:t>dissolved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 - </a:t>
            </a:r>
            <a:r>
              <a:rPr lang="uk-UA" dirty="0" err="1" smtClean="0"/>
              <a:t>hydrolysis</a:t>
            </a:r>
            <a:r>
              <a:rPr lang="uk-UA" dirty="0" smtClean="0"/>
              <a:t>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 </a:t>
            </a:r>
          </a:p>
          <a:p>
            <a:r>
              <a:rPr lang="uk-UA" dirty="0" smtClean="0"/>
              <a:t> </a:t>
            </a:r>
          </a:p>
          <a:p>
            <a:r>
              <a:rPr lang="uk-UA" b="1" dirty="0" err="1" smtClean="0"/>
              <a:t>NaClO</a:t>
            </a:r>
            <a:r>
              <a:rPr lang="uk-UA" b="1" dirty="0" smtClean="0"/>
              <a:t> + H2O </a:t>
            </a:r>
            <a:r>
              <a:rPr lang="uk-UA" b="1" dirty="0" smtClean="0"/>
              <a:t>= </a:t>
            </a:r>
            <a:r>
              <a:rPr lang="uk-UA" b="1" dirty="0" err="1" smtClean="0"/>
              <a:t>NaOH</a:t>
            </a:r>
            <a:r>
              <a:rPr lang="uk-UA" b="1" dirty="0" smtClean="0"/>
              <a:t> + </a:t>
            </a:r>
            <a:r>
              <a:rPr lang="uk-UA" b="1" dirty="0" err="1" smtClean="0"/>
              <a:t>HClO</a:t>
            </a:r>
            <a:r>
              <a:rPr lang="uk-UA" b="1" dirty="0" smtClean="0"/>
              <a:t>, </a:t>
            </a:r>
            <a:r>
              <a:rPr lang="uk-UA" b="1" dirty="0" smtClean="0"/>
              <a:t>2HClO=2HCl </a:t>
            </a:r>
            <a:r>
              <a:rPr lang="uk-UA" b="1" dirty="0" smtClean="0"/>
              <a:t>+ </a:t>
            </a:r>
            <a:r>
              <a:rPr lang="uk-UA" b="1" dirty="0" smtClean="0"/>
              <a:t>O2.</a:t>
            </a:r>
            <a:endParaRPr lang="uk-UA" b="1" dirty="0" smtClean="0"/>
          </a:p>
          <a:p>
            <a:r>
              <a:rPr lang="uk-UA" b="1" dirty="0" smtClean="0"/>
              <a:t> </a:t>
            </a:r>
            <a:r>
              <a:rPr lang="uk-UA" dirty="0" err="1" smtClean="0"/>
              <a:t>Chlorine</a:t>
            </a:r>
            <a:r>
              <a:rPr lang="uk-UA" dirty="0" smtClean="0"/>
              <a:t> </a:t>
            </a:r>
            <a:r>
              <a:rPr lang="uk-UA" dirty="0" err="1" smtClean="0"/>
              <a:t>decomposition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:</a:t>
            </a:r>
          </a:p>
          <a:p>
            <a:r>
              <a:rPr lang="uk-UA" dirty="0" smtClean="0"/>
              <a:t> 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lvl="0"/>
            <a:r>
              <a:rPr lang="uk-UA" dirty="0" err="1" smtClean="0"/>
              <a:t>After</a:t>
            </a:r>
            <a:r>
              <a:rPr lang="uk-UA" dirty="0" smtClean="0"/>
              <a:t> </a:t>
            </a:r>
            <a:r>
              <a:rPr lang="uk-UA" dirty="0" err="1" smtClean="0"/>
              <a:t>calcination</a:t>
            </a:r>
            <a:r>
              <a:rPr lang="uk-UA" dirty="0" smtClean="0"/>
              <a:t> - </a:t>
            </a:r>
            <a:r>
              <a:rPr lang="uk-UA" dirty="0" err="1" smtClean="0"/>
              <a:t>reactions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chlorides</a:t>
            </a:r>
            <a:r>
              <a:rPr lang="uk-UA" dirty="0" smtClean="0"/>
              <a:t>, </a:t>
            </a:r>
            <a:r>
              <a:rPr lang="uk-UA" dirty="0" err="1" smtClean="0"/>
              <a:t>sulfates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sodium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4" name="image32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5230" y="1514639"/>
            <a:ext cx="3933150" cy="667511"/>
          </a:xfrm>
          <a:prstGeom prst="rect">
            <a:avLst/>
          </a:prstGeom>
        </p:spPr>
      </p:pic>
      <p:pic>
        <p:nvPicPr>
          <p:cNvPr id="5" name="image325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541" y="3335324"/>
            <a:ext cx="4950941" cy="15981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365760"/>
            <a:ext cx="10515600" cy="5811203"/>
          </a:xfrm>
        </p:spPr>
        <p:txBody>
          <a:bodyPr/>
          <a:lstStyle/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r>
              <a:rPr lang="uk-UA" dirty="0" err="1" smtClean="0"/>
              <a:t>Iodometry</a:t>
            </a:r>
            <a:r>
              <a:rPr lang="uk-UA" dirty="0" smtClean="0"/>
              <a:t>, </a:t>
            </a:r>
            <a:r>
              <a:rPr lang="uk-UA" dirty="0" err="1" smtClean="0"/>
              <a:t>direct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substituent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starch</a:t>
            </a:r>
            <a:r>
              <a:rPr lang="uk-UA" dirty="0" smtClean="0"/>
              <a:t>, s = 1/2: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dirty="0" smtClean="0"/>
              <a:t> </a:t>
            </a:r>
          </a:p>
          <a:p>
            <a:endParaRPr lang="uk-UA" b="1" dirty="0" smtClean="0"/>
          </a:p>
          <a:p>
            <a:r>
              <a:rPr lang="uk-UA" b="1" dirty="0" err="1" smtClean="0"/>
              <a:t>HOCl</a:t>
            </a:r>
            <a:r>
              <a:rPr lang="uk-UA" b="1" dirty="0" smtClean="0"/>
              <a:t> </a:t>
            </a:r>
            <a:r>
              <a:rPr lang="uk-UA" b="1" dirty="0" smtClean="0"/>
              <a:t>+ 4KI + H2SO4 </a:t>
            </a:r>
            <a:r>
              <a:rPr lang="uk-UA" b="1" dirty="0" smtClean="0"/>
              <a:t>= </a:t>
            </a:r>
            <a:r>
              <a:rPr lang="uk-UA" b="1" dirty="0" smtClean="0"/>
              <a:t>K2SO4 + 2I2 + 2KCl + </a:t>
            </a:r>
            <a:r>
              <a:rPr lang="uk-UA" b="1" dirty="0" smtClean="0"/>
              <a:t>2H2O, </a:t>
            </a:r>
          </a:p>
          <a:p>
            <a:r>
              <a:rPr lang="uk-UA" b="1" dirty="0" smtClean="0"/>
              <a:t>I2 </a:t>
            </a:r>
            <a:r>
              <a:rPr lang="uk-UA" b="1" dirty="0" smtClean="0"/>
              <a:t>+ </a:t>
            </a:r>
            <a:r>
              <a:rPr lang="uk-UA" b="1" dirty="0" smtClean="0"/>
              <a:t>2Na2S2O3 = </a:t>
            </a:r>
            <a:r>
              <a:rPr lang="uk-UA" b="1" dirty="0" smtClean="0"/>
              <a:t>2NaI + </a:t>
            </a:r>
            <a:r>
              <a:rPr lang="uk-UA" b="1" dirty="0" smtClean="0"/>
              <a:t>Na2S4O6.</a:t>
            </a:r>
            <a:endParaRPr lang="uk-UA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, </a:t>
            </a:r>
            <a:r>
              <a:rPr lang="uk-UA" dirty="0" err="1" smtClean="0"/>
              <a:t>in</a:t>
            </a:r>
            <a:r>
              <a:rPr lang="uk-UA" dirty="0" smtClean="0"/>
              <a:t> a </a:t>
            </a:r>
            <a:r>
              <a:rPr lang="uk-UA" dirty="0" err="1" smtClean="0"/>
              <a:t>dark</a:t>
            </a:r>
            <a:r>
              <a:rPr lang="uk-UA" dirty="0" smtClean="0"/>
              <a:t>, </a:t>
            </a:r>
            <a:r>
              <a:rPr lang="uk-UA" dirty="0" err="1" smtClean="0"/>
              <a:t>dry</a:t>
            </a:r>
            <a:r>
              <a:rPr lang="uk-UA" dirty="0" smtClean="0"/>
              <a:t>, </a:t>
            </a:r>
            <a:r>
              <a:rPr lang="uk-UA" dirty="0" err="1" smtClean="0"/>
              <a:t>cool</a:t>
            </a:r>
            <a:r>
              <a:rPr lang="uk-UA" dirty="0" smtClean="0"/>
              <a:t> </a:t>
            </a:r>
            <a:r>
              <a:rPr lang="uk-UA" dirty="0" err="1" smtClean="0"/>
              <a:t>place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Antiseptic</a:t>
            </a:r>
            <a:r>
              <a:rPr lang="uk-UA" dirty="0" smtClean="0"/>
              <a:t>.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infected</a:t>
            </a:r>
            <a:r>
              <a:rPr lang="uk-UA" dirty="0" smtClean="0"/>
              <a:t> </a:t>
            </a:r>
            <a:r>
              <a:rPr lang="uk-UA" dirty="0" err="1" smtClean="0"/>
              <a:t>wounds</a:t>
            </a:r>
            <a:r>
              <a:rPr lang="uk-UA" dirty="0" smtClean="0"/>
              <a:t>,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hand</a:t>
            </a:r>
            <a:r>
              <a:rPr lang="uk-UA" dirty="0" smtClean="0"/>
              <a:t> </a:t>
            </a:r>
            <a:r>
              <a:rPr lang="uk-UA" dirty="0" err="1" smtClean="0"/>
              <a:t>disinfection</a:t>
            </a:r>
            <a:r>
              <a:rPr lang="uk-UA" dirty="0" smtClean="0"/>
              <a:t> (0.25-0.5% </a:t>
            </a:r>
            <a:r>
              <a:rPr lang="uk-UA" dirty="0" err="1" smtClean="0"/>
              <a:t>solutions</a:t>
            </a:r>
            <a:r>
              <a:rPr lang="uk-UA" dirty="0" smtClean="0"/>
              <a:t>), </a:t>
            </a:r>
            <a:r>
              <a:rPr lang="uk-UA" dirty="0" err="1" smtClean="0"/>
              <a:t>tools</a:t>
            </a:r>
            <a:r>
              <a:rPr lang="uk-UA" dirty="0" smtClean="0"/>
              <a:t>, </a:t>
            </a:r>
            <a:r>
              <a:rPr lang="uk-UA" dirty="0" err="1" smtClean="0"/>
              <a:t>care</a:t>
            </a:r>
            <a:r>
              <a:rPr lang="uk-UA" dirty="0" smtClean="0"/>
              <a:t> </a:t>
            </a:r>
            <a:r>
              <a:rPr lang="uk-UA" dirty="0" err="1" smtClean="0"/>
              <a:t>items</a:t>
            </a:r>
            <a:r>
              <a:rPr lang="uk-UA" dirty="0" smtClean="0"/>
              <a:t>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infectious</a:t>
            </a:r>
            <a:r>
              <a:rPr lang="uk-UA" dirty="0" smtClean="0"/>
              <a:t> </a:t>
            </a:r>
            <a:r>
              <a:rPr lang="uk-UA" dirty="0" err="1" smtClean="0"/>
              <a:t>patients</a:t>
            </a:r>
            <a:r>
              <a:rPr lang="uk-UA" dirty="0" smtClean="0"/>
              <a:t> (1-3% </a:t>
            </a:r>
            <a:r>
              <a:rPr lang="uk-UA" dirty="0" err="1" smtClean="0"/>
              <a:t>solutions</a:t>
            </a:r>
            <a:r>
              <a:rPr lang="uk-UA" dirty="0" smtClean="0"/>
              <a:t>).</a:t>
            </a:r>
          </a:p>
          <a:p>
            <a:r>
              <a:rPr lang="uk-UA" dirty="0" smtClean="0"/>
              <a:t> </a:t>
            </a:r>
          </a:p>
          <a:p>
            <a:endParaRPr lang="uk-UA" dirty="0"/>
          </a:p>
        </p:txBody>
      </p:sp>
      <p:pic>
        <p:nvPicPr>
          <p:cNvPr id="4" name="image327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8034" y="1337178"/>
            <a:ext cx="3800938" cy="18762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522514"/>
            <a:ext cx="10515600" cy="5654449"/>
          </a:xfrm>
        </p:spPr>
        <p:txBody>
          <a:bodyPr/>
          <a:lstStyle/>
          <a:p>
            <a:pPr algn="ctr"/>
            <a:r>
              <a:rPr lang="uk-UA" sz="2000" b="1" dirty="0" err="1" smtClean="0"/>
              <a:t>Iodine</a:t>
            </a:r>
            <a:r>
              <a:rPr lang="uk-UA" sz="2000" b="1" dirty="0" smtClean="0"/>
              <a:t> </a:t>
            </a:r>
            <a:r>
              <a:rPr lang="uk-UA" sz="2000" b="1" dirty="0" smtClean="0"/>
              <a:t>I2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Reacts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oxidative</a:t>
            </a:r>
            <a:r>
              <a:rPr lang="uk-UA" sz="2000" dirty="0" smtClean="0"/>
              <a:t> - </a:t>
            </a:r>
            <a:r>
              <a:rPr lang="uk-UA" sz="2000" dirty="0" err="1" smtClean="0"/>
              <a:t>sulfide</a:t>
            </a:r>
            <a:r>
              <a:rPr lang="uk-UA" sz="2000" dirty="0" smtClean="0"/>
              <a:t> (SH)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hydroxyl</a:t>
            </a:r>
            <a:r>
              <a:rPr lang="uk-UA" sz="2000" dirty="0" smtClean="0"/>
              <a:t> (OH) - </a:t>
            </a:r>
            <a:r>
              <a:rPr lang="uk-UA" sz="2000" dirty="0" err="1" smtClean="0"/>
              <a:t>groups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amino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part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enzymes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structural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, </a:t>
            </a:r>
            <a:r>
              <a:rPr lang="uk-UA" sz="2000" dirty="0" err="1" smtClean="0"/>
              <a:t>inactivating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destroying</a:t>
            </a:r>
            <a:r>
              <a:rPr lang="uk-UA" sz="2000" dirty="0" smtClean="0"/>
              <a:t> </a:t>
            </a:r>
            <a:r>
              <a:rPr lang="uk-UA" sz="2000" dirty="0" err="1" smtClean="0"/>
              <a:t>these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Receiving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Sources</a:t>
            </a:r>
            <a:r>
              <a:rPr lang="uk-UA" sz="2000" dirty="0" smtClean="0"/>
              <a:t> - </a:t>
            </a:r>
            <a:r>
              <a:rPr lang="uk-UA" sz="2000" dirty="0" err="1" smtClean="0"/>
              <a:t>drilling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seaweed</a:t>
            </a:r>
            <a:r>
              <a:rPr lang="uk-UA" sz="2000" dirty="0" smtClean="0"/>
              <a:t> (0.5</a:t>
            </a:r>
            <a:r>
              <a:rPr lang="uk-UA" sz="2000" dirty="0" smtClean="0"/>
              <a:t>%).</a:t>
            </a:r>
            <a:endParaRPr lang="uk-UA" sz="2000" dirty="0" smtClean="0"/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Sublimation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J. + </a:t>
            </a:r>
            <a:r>
              <a:rPr lang="uk-UA" sz="2000" dirty="0" err="1" smtClean="0"/>
              <a:t>starch</a:t>
            </a:r>
            <a:r>
              <a:rPr lang="uk-UA" sz="2000" dirty="0" smtClean="0"/>
              <a:t> - </a:t>
            </a:r>
            <a:r>
              <a:rPr lang="uk-UA" sz="2000" dirty="0" err="1" smtClean="0"/>
              <a:t>blue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iodine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KI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titrated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thiosulfate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starch</a:t>
            </a:r>
            <a:r>
              <a:rPr lang="uk-UA" sz="2000" dirty="0" smtClean="0"/>
              <a:t>, s = 1/2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r>
              <a:rPr lang="uk-UA" sz="2000" b="1" dirty="0" smtClean="0"/>
              <a:t>I2 + </a:t>
            </a:r>
            <a:r>
              <a:rPr lang="uk-UA" sz="2000" b="1" dirty="0" smtClean="0"/>
              <a:t>2Na2S2O3=2NaI </a:t>
            </a:r>
            <a:r>
              <a:rPr lang="uk-UA" sz="2000" b="1" dirty="0" smtClean="0"/>
              <a:t>+ </a:t>
            </a:r>
            <a:r>
              <a:rPr lang="uk-UA" sz="2000" b="1" dirty="0" smtClean="0"/>
              <a:t>Na2S4O6</a:t>
            </a:r>
            <a:r>
              <a:rPr lang="uk-UA" sz="2000" b="1" dirty="0" smtClean="0"/>
              <a:t>.</a:t>
            </a:r>
            <a:endParaRPr lang="uk-UA" sz="2000" dirty="0" smtClean="0"/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glass</a:t>
            </a:r>
            <a:r>
              <a:rPr lang="uk-UA" sz="2000" dirty="0" smtClean="0"/>
              <a:t> </a:t>
            </a:r>
            <a:r>
              <a:rPr lang="uk-UA" sz="2000" dirty="0" err="1" smtClean="0"/>
              <a:t>jars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ground</a:t>
            </a:r>
            <a:r>
              <a:rPr lang="uk-UA" sz="2000" dirty="0" smtClean="0"/>
              <a:t> </a:t>
            </a:r>
            <a:r>
              <a:rPr lang="uk-UA" sz="2000" dirty="0" err="1" smtClean="0"/>
              <a:t>corks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cool</a:t>
            </a:r>
            <a:r>
              <a:rPr lang="uk-UA" sz="2000" dirty="0" smtClean="0"/>
              <a:t>,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Antiseptic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9635" y="587830"/>
            <a:ext cx="11586754" cy="5589134"/>
          </a:xfrm>
        </p:spPr>
        <p:txBody>
          <a:bodyPr/>
          <a:lstStyle/>
          <a:p>
            <a:r>
              <a:rPr lang="uk-UA" sz="2000" b="1" dirty="0" err="1" smtClean="0"/>
              <a:t>Iodine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alcohol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solution</a:t>
            </a:r>
            <a:r>
              <a:rPr lang="uk-UA" sz="2000" b="1" dirty="0" smtClean="0"/>
              <a:t>, 5</a:t>
            </a:r>
            <a:r>
              <a:rPr lang="uk-UA" sz="2000" b="1" dirty="0" smtClean="0"/>
              <a:t>%</a:t>
            </a:r>
            <a:endParaRPr lang="uk-UA" sz="2000" dirty="0" smtClean="0"/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: </a:t>
            </a:r>
            <a:r>
              <a:rPr lang="uk-UA" sz="2000" dirty="0" err="1" smtClean="0"/>
              <a:t>iodine</a:t>
            </a:r>
            <a:r>
              <a:rPr lang="uk-UA" sz="2000" dirty="0" smtClean="0"/>
              <a:t> - 5.0 g; KI - 2.0 g; 96%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 - 41.0 g;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purifier</a:t>
            </a:r>
            <a:r>
              <a:rPr lang="uk-UA" sz="2000" dirty="0" smtClean="0"/>
              <a:t>. </a:t>
            </a:r>
            <a:r>
              <a:rPr lang="uk-UA" sz="2000" dirty="0" err="1" smtClean="0"/>
              <a:t>up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100 </a:t>
            </a:r>
            <a:r>
              <a:rPr lang="uk-UA" sz="2000" dirty="0" err="1" smtClean="0"/>
              <a:t>ml</a:t>
            </a:r>
            <a:r>
              <a:rPr lang="uk-UA" sz="2000" dirty="0" smtClean="0"/>
              <a:t>. </a:t>
            </a:r>
            <a:r>
              <a:rPr lang="uk-UA" sz="2000" dirty="0" err="1" smtClean="0"/>
              <a:t>Properties</a:t>
            </a:r>
            <a:r>
              <a:rPr lang="uk-UA" sz="2000" dirty="0" smtClean="0"/>
              <a:t>. </a:t>
            </a:r>
            <a:r>
              <a:rPr lang="uk-UA" sz="2000" dirty="0" err="1" smtClean="0"/>
              <a:t>Transparent</a:t>
            </a:r>
            <a:r>
              <a:rPr lang="uk-UA" sz="2000" dirty="0" smtClean="0"/>
              <a:t> red-</a:t>
            </a:r>
            <a:r>
              <a:rPr lang="uk-UA" sz="2000" dirty="0" err="1" smtClean="0"/>
              <a:t>brown</a:t>
            </a:r>
            <a:r>
              <a:rPr lang="uk-UA" sz="2000" dirty="0" smtClean="0"/>
              <a:t> </a:t>
            </a:r>
            <a:r>
              <a:rPr lang="uk-UA" sz="2000" dirty="0" err="1" smtClean="0"/>
              <a:t>liquid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characteristic</a:t>
            </a:r>
            <a:r>
              <a:rPr lang="uk-UA" sz="2000" dirty="0" smtClean="0"/>
              <a:t> </a:t>
            </a:r>
            <a:r>
              <a:rPr lang="uk-UA" sz="2000" dirty="0" err="1" smtClean="0"/>
              <a:t>odor</a:t>
            </a:r>
            <a:r>
              <a:rPr lang="uk-UA" sz="2000" dirty="0" smtClean="0"/>
              <a:t>. </a:t>
            </a:r>
            <a:r>
              <a:rPr lang="uk-UA" sz="2000" dirty="0" err="1" smtClean="0"/>
              <a:t>Identification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smtClean="0"/>
              <a:t>LZ + </a:t>
            </a:r>
            <a:r>
              <a:rPr lang="uk-UA" sz="2000" dirty="0" err="1" smtClean="0"/>
              <a:t>starch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- blue-</a:t>
            </a:r>
            <a:r>
              <a:rPr lang="uk-UA" sz="2000" dirty="0" err="1" smtClean="0"/>
              <a:t>blue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Extraction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iodine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chloroform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decolorize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layer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divided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 </a:t>
            </a:r>
            <a:r>
              <a:rPr lang="uk-UA" sz="2000" dirty="0" err="1" smtClean="0"/>
              <a:t>two</a:t>
            </a:r>
            <a:r>
              <a:rPr lang="uk-UA" sz="2000" dirty="0" smtClean="0"/>
              <a:t> </a:t>
            </a:r>
            <a:r>
              <a:rPr lang="uk-UA" sz="2000" dirty="0" err="1" smtClean="0"/>
              <a:t>parts</a:t>
            </a:r>
            <a:r>
              <a:rPr lang="uk-UA" sz="2000" dirty="0" smtClean="0"/>
              <a:t>:</a:t>
            </a:r>
          </a:p>
          <a:p>
            <a:pPr lvl="1"/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one</a:t>
            </a:r>
            <a:r>
              <a:rPr lang="uk-UA" sz="2000" dirty="0" smtClean="0"/>
              <a:t> </a:t>
            </a:r>
            <a:r>
              <a:rPr lang="uk-UA" sz="2000" dirty="0" err="1" smtClean="0"/>
              <a:t>determine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ion</a:t>
            </a:r>
            <a:r>
              <a:rPr lang="uk-UA" sz="2000" dirty="0" smtClean="0"/>
              <a:t> K+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tartaric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;</a:t>
            </a:r>
          </a:p>
          <a:p>
            <a:pPr lvl="1"/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second</a:t>
            </a:r>
            <a:r>
              <a:rPr lang="uk-UA" sz="2000" dirty="0" smtClean="0"/>
              <a:t> - </a:t>
            </a:r>
            <a:r>
              <a:rPr lang="uk-UA" sz="2000" dirty="0" err="1" smtClean="0"/>
              <a:t>iodide</a:t>
            </a:r>
            <a:r>
              <a:rPr lang="uk-UA" sz="2000" dirty="0" smtClean="0"/>
              <a:t> </a:t>
            </a:r>
            <a:r>
              <a:rPr lang="uk-UA" sz="2000" dirty="0" err="1" smtClean="0"/>
              <a:t>ion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r>
              <a:rPr lang="uk-UA" sz="2000" b="1" dirty="0" smtClean="0"/>
              <a:t>2NaI + 2NaNO2 + </a:t>
            </a:r>
            <a:r>
              <a:rPr lang="uk-UA" sz="2000" b="1" dirty="0" smtClean="0"/>
              <a:t>H2SO4=I2 </a:t>
            </a:r>
            <a:r>
              <a:rPr lang="uk-UA" sz="2000" b="1" dirty="0" smtClean="0"/>
              <a:t>+ </a:t>
            </a:r>
            <a:r>
              <a:rPr lang="uk-UA" sz="2000" b="1" dirty="0" smtClean="0"/>
              <a:t>2NO</a:t>
            </a:r>
            <a:r>
              <a:rPr lang="uk-UA" sz="2000" b="1" dirty="0" smtClean="0"/>
              <a:t>2</a:t>
            </a:r>
            <a:r>
              <a:rPr lang="uk-UA" sz="2000" b="1" dirty="0" smtClean="0"/>
              <a:t>+ </a:t>
            </a:r>
            <a:r>
              <a:rPr lang="uk-UA" sz="2000" b="1" dirty="0" smtClean="0"/>
              <a:t>2Na2SO4 + 2H2O</a:t>
            </a:r>
            <a:r>
              <a:rPr lang="uk-UA" sz="2000" b="1" dirty="0" smtClean="0"/>
              <a:t>.</a:t>
            </a:r>
            <a:endParaRPr lang="uk-UA" sz="2000" dirty="0" smtClean="0"/>
          </a:p>
          <a:p>
            <a:pPr lvl="0"/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iodoform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r>
              <a:rPr lang="uk-UA" sz="2000" b="1" dirty="0" smtClean="0"/>
              <a:t>C2H5OH + 4I2 + </a:t>
            </a:r>
            <a:r>
              <a:rPr lang="uk-UA" sz="2000" b="1" dirty="0" smtClean="0"/>
              <a:t>6NaOH=CHI3+ </a:t>
            </a:r>
            <a:r>
              <a:rPr lang="uk-UA" sz="2000" b="1" dirty="0" smtClean="0"/>
              <a:t>5NaI + </a:t>
            </a:r>
            <a:r>
              <a:rPr lang="uk-UA" sz="2000" b="1" dirty="0" err="1" smtClean="0"/>
              <a:t>HCOONa</a:t>
            </a:r>
            <a:r>
              <a:rPr lang="uk-UA" sz="2000" b="1" dirty="0" smtClean="0"/>
              <a:t> + </a:t>
            </a:r>
            <a:r>
              <a:rPr lang="uk-UA" sz="2000" b="1" dirty="0" smtClean="0"/>
              <a:t>5H2O</a:t>
            </a:r>
            <a:endParaRPr lang="uk-UA" sz="2000" dirty="0" smtClean="0"/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Iodine</a:t>
            </a:r>
            <a:r>
              <a:rPr lang="uk-UA" sz="2000" dirty="0" smtClean="0"/>
              <a:t> </a:t>
            </a:r>
            <a:r>
              <a:rPr lang="uk-UA" sz="2000" dirty="0" err="1" smtClean="0"/>
              <a:t>content</a:t>
            </a:r>
            <a:r>
              <a:rPr lang="uk-UA" sz="2000" dirty="0" smtClean="0"/>
              <a:t> -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thiosulfate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decolorize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, s = 1/2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r>
              <a:rPr lang="uk-UA" sz="2000" b="1" dirty="0" smtClean="0"/>
              <a:t>I2 + 2Na2S2Oh3 </a:t>
            </a:r>
            <a:r>
              <a:rPr lang="uk-UA" sz="2000" b="1" dirty="0" smtClean="0"/>
              <a:t>=2NaI </a:t>
            </a:r>
            <a:r>
              <a:rPr lang="uk-UA" sz="2000" b="1" dirty="0" smtClean="0"/>
              <a:t>+ Na2S4Oh6</a:t>
            </a:r>
            <a:r>
              <a:rPr lang="uk-UA" sz="2000" b="1" dirty="0" smtClean="0"/>
              <a:t>.</a:t>
            </a:r>
            <a:endParaRPr lang="uk-UA" sz="2000" dirty="0" smtClean="0"/>
          </a:p>
          <a:p>
            <a:r>
              <a:rPr lang="uk-UA" sz="2000" dirty="0" err="1" smtClean="0"/>
              <a:t>Potassium</a:t>
            </a:r>
            <a:r>
              <a:rPr lang="uk-UA" sz="2000" dirty="0" smtClean="0"/>
              <a:t> </a:t>
            </a:r>
            <a:r>
              <a:rPr lang="uk-UA" sz="2000" dirty="0" err="1" smtClean="0"/>
              <a:t>iodide</a:t>
            </a:r>
            <a:r>
              <a:rPr lang="uk-UA" sz="2000" dirty="0" smtClean="0"/>
              <a:t> </a:t>
            </a:r>
            <a:r>
              <a:rPr lang="uk-UA" sz="2000" dirty="0" err="1" smtClean="0"/>
              <a:t>content</a:t>
            </a:r>
            <a:r>
              <a:rPr lang="uk-UA" sz="2000" dirty="0" smtClean="0"/>
              <a:t> -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Faience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r>
              <a:rPr lang="uk-UA" sz="2000" b="1" dirty="0" smtClean="0"/>
              <a:t>2NaI + KI + 3AgNO3 </a:t>
            </a:r>
            <a:r>
              <a:rPr lang="uk-UA" sz="2000" b="1" dirty="0" smtClean="0"/>
              <a:t>= 3AgI </a:t>
            </a:r>
            <a:r>
              <a:rPr lang="uk-UA" sz="2000" b="1" dirty="0" smtClean="0"/>
              <a:t>+ KNO3 + </a:t>
            </a:r>
            <a:r>
              <a:rPr lang="uk-UA" sz="2000" b="1" dirty="0" smtClean="0"/>
              <a:t>2NaNO3</a:t>
            </a:r>
            <a:endParaRPr lang="uk-UA" sz="2000" dirty="0" smtClean="0"/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glass</a:t>
            </a:r>
            <a:r>
              <a:rPr lang="uk-UA" sz="2000" dirty="0" smtClean="0"/>
              <a:t> </a:t>
            </a:r>
            <a:r>
              <a:rPr lang="uk-UA" sz="2000" dirty="0" err="1" smtClean="0"/>
              <a:t>cups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Antiseptic</a:t>
            </a:r>
            <a:r>
              <a:rPr lang="uk-UA" sz="2000" dirty="0" smtClean="0"/>
              <a:t>.</a:t>
            </a:r>
            <a:r>
              <a:rPr lang="uk-UA" sz="2000" dirty="0" smtClean="0"/>
              <a:t> 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83326"/>
            <a:ext cx="10515600" cy="5693637"/>
          </a:xfrm>
        </p:spPr>
        <p:txBody>
          <a:bodyPr/>
          <a:lstStyle/>
          <a:p>
            <a:r>
              <a:rPr lang="uk-UA" sz="2000" b="1" dirty="0" err="1" smtClean="0"/>
              <a:t>Triiodomethane</a:t>
            </a:r>
            <a:r>
              <a:rPr lang="uk-UA" sz="2000" b="1" dirty="0" smtClean="0"/>
              <a:t>, </a:t>
            </a:r>
            <a:r>
              <a:rPr lang="uk-UA" sz="2000" b="1" dirty="0" smtClean="0"/>
              <a:t>CHI3</a:t>
            </a:r>
            <a:endParaRPr lang="uk-UA" sz="2000" dirty="0" smtClean="0"/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Electrolysis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potassium</a:t>
            </a:r>
            <a:r>
              <a:rPr lang="uk-UA" sz="2000" dirty="0" smtClean="0"/>
              <a:t> </a:t>
            </a:r>
            <a:r>
              <a:rPr lang="uk-UA" sz="2000" dirty="0" err="1" smtClean="0"/>
              <a:t>iodide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presence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carbonate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r>
              <a:rPr lang="uk-UA" sz="2000" b="1" dirty="0" smtClean="0"/>
              <a:t>C2H5OH + 4I2 + 3Na2CO3 </a:t>
            </a:r>
            <a:r>
              <a:rPr lang="uk-UA" sz="2000" b="1" dirty="0" smtClean="0"/>
              <a:t>= CHI3 </a:t>
            </a:r>
            <a:r>
              <a:rPr lang="uk-UA" sz="2000" b="1" dirty="0" smtClean="0"/>
              <a:t>+ 5NaI + </a:t>
            </a:r>
            <a:r>
              <a:rPr lang="uk-UA" sz="2000" b="1" dirty="0" err="1" smtClean="0"/>
              <a:t>HCOONa</a:t>
            </a:r>
            <a:r>
              <a:rPr lang="uk-UA" sz="2000" b="1" dirty="0" smtClean="0"/>
              <a:t> + 2H2O + </a:t>
            </a:r>
            <a:r>
              <a:rPr lang="uk-UA" sz="2000" b="1" dirty="0" smtClean="0"/>
              <a:t>3CO2</a:t>
            </a:r>
            <a:endParaRPr lang="uk-UA" sz="2000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smtClean="0"/>
              <a:t>Lemon-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sharp</a:t>
            </a:r>
            <a:r>
              <a:rPr lang="uk-UA" sz="2000" dirty="0" smtClean="0"/>
              <a:t> </a:t>
            </a:r>
            <a:r>
              <a:rPr lang="uk-UA" sz="2000" dirty="0" err="1" smtClean="0"/>
              <a:t>specific</a:t>
            </a:r>
            <a:r>
              <a:rPr lang="uk-UA" sz="2000" dirty="0" smtClean="0"/>
              <a:t> </a:t>
            </a:r>
            <a:r>
              <a:rPr lang="uk-UA" sz="2000" dirty="0" err="1" smtClean="0"/>
              <a:t>odor</a:t>
            </a:r>
            <a:r>
              <a:rPr lang="uk-UA" sz="2000" dirty="0" smtClean="0"/>
              <a:t>. </a:t>
            </a:r>
            <a:r>
              <a:rPr lang="uk-UA" sz="2000" dirty="0" err="1" smtClean="0"/>
              <a:t>First</a:t>
            </a:r>
            <a:r>
              <a:rPr lang="uk-UA" sz="2000" dirty="0" smtClean="0"/>
              <a:t> </a:t>
            </a:r>
            <a:r>
              <a:rPr lang="uk-UA" sz="2000" dirty="0" err="1" smtClean="0"/>
              <a:t>melts</a:t>
            </a:r>
            <a:r>
              <a:rPr lang="uk-UA" sz="2000" dirty="0" smtClean="0"/>
              <a:t>, </a:t>
            </a:r>
            <a:r>
              <a:rPr lang="uk-UA" sz="2000" dirty="0" err="1" smtClean="0"/>
              <a:t>then</a:t>
            </a:r>
            <a:r>
              <a:rPr lang="uk-UA" sz="2000" dirty="0" smtClean="0"/>
              <a:t> </a:t>
            </a:r>
            <a:r>
              <a:rPr lang="uk-UA" sz="2000" dirty="0" err="1" smtClean="0"/>
              <a:t>decomposes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release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violet</a:t>
            </a:r>
            <a:r>
              <a:rPr lang="uk-UA" sz="2000" dirty="0" smtClean="0"/>
              <a:t> </a:t>
            </a:r>
            <a:r>
              <a:rPr lang="uk-UA" sz="2000" dirty="0" err="1" smtClean="0"/>
              <a:t>vapors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iodine</a:t>
            </a:r>
            <a:r>
              <a:rPr lang="uk-UA" sz="2000" dirty="0" smtClean="0"/>
              <a:t>. J.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 </a:t>
            </a:r>
            <a:r>
              <a:rPr lang="uk-UA" sz="2000" dirty="0" err="1" smtClean="0"/>
              <a:t>decompose</a:t>
            </a:r>
            <a:r>
              <a:rPr lang="uk-UA" sz="2000" dirty="0" smtClean="0"/>
              <a:t> </a:t>
            </a:r>
            <a:r>
              <a:rPr lang="uk-UA" sz="2000" dirty="0" err="1" smtClean="0"/>
              <a:t>rapidly</a:t>
            </a:r>
            <a:r>
              <a:rPr lang="uk-UA" sz="2000" dirty="0" smtClean="0"/>
              <a:t> </a:t>
            </a:r>
            <a:r>
              <a:rPr lang="uk-UA" sz="2000" dirty="0" err="1" smtClean="0"/>
              <a:t>under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air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release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iodine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When</a:t>
            </a:r>
            <a:r>
              <a:rPr lang="uk-UA" sz="2000" dirty="0" smtClean="0"/>
              <a:t> </a:t>
            </a:r>
            <a:r>
              <a:rPr lang="uk-UA" sz="2000" dirty="0" err="1" smtClean="0"/>
              <a:t>heated</a:t>
            </a:r>
            <a:r>
              <a:rPr lang="uk-UA" sz="2000" dirty="0" smtClean="0"/>
              <a:t>, </a:t>
            </a:r>
            <a:r>
              <a:rPr lang="uk-UA" sz="2000" dirty="0" err="1" smtClean="0"/>
              <a:t>violet</a:t>
            </a:r>
            <a:r>
              <a:rPr lang="uk-UA" sz="2000" dirty="0" smtClean="0"/>
              <a:t> </a:t>
            </a:r>
            <a:r>
              <a:rPr lang="uk-UA" sz="2000" dirty="0" err="1" smtClean="0"/>
              <a:t>vapors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iodine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released</a:t>
            </a:r>
            <a:endParaRPr lang="uk-UA" sz="2000" dirty="0" smtClean="0"/>
          </a:p>
          <a:p>
            <a:r>
              <a:rPr lang="uk-UA" sz="2000" b="1" dirty="0" smtClean="0"/>
              <a:t>CHI3 + 2О2 </a:t>
            </a:r>
            <a:r>
              <a:rPr lang="uk-UA" sz="2000" b="1" dirty="0" smtClean="0"/>
              <a:t>= 3I2 </a:t>
            </a:r>
            <a:r>
              <a:rPr lang="uk-UA" sz="2000" b="1" dirty="0" smtClean="0"/>
              <a:t>+ </a:t>
            </a:r>
            <a:r>
              <a:rPr lang="uk-UA" sz="2000" b="1" dirty="0" smtClean="0"/>
              <a:t>CO </a:t>
            </a:r>
            <a:r>
              <a:rPr lang="uk-UA" sz="2000" b="1" dirty="0" smtClean="0"/>
              <a:t>+ </a:t>
            </a:r>
            <a:r>
              <a:rPr lang="uk-UA" sz="2000" b="1" dirty="0" err="1" smtClean="0"/>
              <a:t>СО2</a:t>
            </a:r>
            <a:r>
              <a:rPr lang="uk-UA" sz="2000" b="1" dirty="0" smtClean="0"/>
              <a:t> </a:t>
            </a:r>
            <a:r>
              <a:rPr lang="uk-UA" sz="2000" b="1" dirty="0" smtClean="0"/>
              <a:t>+ H2O</a:t>
            </a:r>
            <a:r>
              <a:rPr lang="uk-UA" sz="2000" b="1" dirty="0" smtClean="0"/>
              <a:t>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Folgard's</a:t>
            </a:r>
            <a:r>
              <a:rPr lang="uk-UA" sz="2000" dirty="0" smtClean="0"/>
              <a:t> </a:t>
            </a:r>
            <a:r>
              <a:rPr lang="uk-UA" sz="2000" dirty="0" err="1" smtClean="0"/>
              <a:t>Argentometry</a:t>
            </a:r>
            <a:r>
              <a:rPr lang="uk-UA" sz="2000" dirty="0" smtClean="0"/>
              <a:t>: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uk-UA" sz="2000" dirty="0" smtClean="0"/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protects</a:t>
            </a:r>
            <a:r>
              <a:rPr lang="uk-UA" sz="2000" dirty="0" smtClean="0"/>
              <a:t> </a:t>
            </a:r>
            <a:r>
              <a:rPr lang="uk-UA" sz="2000" dirty="0" err="1" smtClean="0"/>
              <a:t>from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cool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Antiseptic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  <p:pic>
        <p:nvPicPr>
          <p:cNvPr id="4" name="image328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9479" y="4070937"/>
            <a:ext cx="3642047" cy="10935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1257" y="457200"/>
            <a:ext cx="11769634" cy="5719763"/>
          </a:xfrm>
        </p:spPr>
        <p:txBody>
          <a:bodyPr/>
          <a:lstStyle/>
          <a:p>
            <a:r>
              <a:rPr lang="uk-UA" sz="2000" b="1" dirty="0" err="1" smtClean="0"/>
              <a:t>Oxidizers</a:t>
            </a:r>
            <a:endParaRPr lang="uk-UA" sz="2000" dirty="0" smtClean="0"/>
          </a:p>
          <a:p>
            <a:r>
              <a:rPr lang="uk-UA" sz="2000" b="1" dirty="0" err="1" smtClean="0"/>
              <a:t>Hydrogen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peroxide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solution</a:t>
            </a:r>
            <a:r>
              <a:rPr lang="uk-UA" sz="2000" b="1" dirty="0" smtClean="0"/>
              <a:t> 3, 30</a:t>
            </a:r>
            <a:r>
              <a:rPr lang="uk-UA" sz="2000" b="1" dirty="0" smtClean="0"/>
              <a:t>%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 </a:t>
            </a:r>
            <a:r>
              <a:rPr lang="uk-UA" sz="2000" dirty="0" err="1" smtClean="0"/>
              <a:t>under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influence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enzymes</a:t>
            </a:r>
            <a:r>
              <a:rPr lang="uk-UA" sz="2000" dirty="0" smtClean="0"/>
              <a:t> (</a:t>
            </a:r>
            <a:r>
              <a:rPr lang="uk-UA" sz="2000" dirty="0" err="1" smtClean="0"/>
              <a:t>peroxidase</a:t>
            </a:r>
            <a:r>
              <a:rPr lang="uk-UA" sz="2000" dirty="0" smtClean="0"/>
              <a:t>, </a:t>
            </a:r>
            <a:r>
              <a:rPr lang="uk-UA" sz="2000" dirty="0" err="1" smtClean="0"/>
              <a:t>catalase</a:t>
            </a:r>
            <a:r>
              <a:rPr lang="uk-UA" sz="2000" dirty="0" smtClean="0"/>
              <a:t>) </a:t>
            </a:r>
            <a:r>
              <a:rPr lang="uk-UA" sz="2000" dirty="0" err="1" smtClean="0"/>
              <a:t>hydrogen</a:t>
            </a:r>
            <a:r>
              <a:rPr lang="uk-UA" sz="2000" dirty="0" smtClean="0"/>
              <a:t> </a:t>
            </a:r>
            <a:r>
              <a:rPr lang="uk-UA" sz="2000" dirty="0" err="1" smtClean="0"/>
              <a:t>peroxide</a:t>
            </a:r>
            <a:r>
              <a:rPr lang="uk-UA" sz="2000" dirty="0" smtClean="0"/>
              <a:t> </a:t>
            </a:r>
            <a:r>
              <a:rPr lang="uk-UA" sz="2000" dirty="0" err="1" smtClean="0"/>
              <a:t>decomposes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release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atomic</a:t>
            </a:r>
            <a:r>
              <a:rPr lang="uk-UA" sz="2000" dirty="0" smtClean="0"/>
              <a:t> </a:t>
            </a:r>
            <a:r>
              <a:rPr lang="uk-UA" sz="2000" dirty="0" err="1" smtClean="0"/>
              <a:t>oxygen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exhibits</a:t>
            </a:r>
            <a:r>
              <a:rPr lang="uk-UA" sz="2000" dirty="0" smtClean="0"/>
              <a:t> </a:t>
            </a:r>
            <a:r>
              <a:rPr lang="uk-UA" sz="2000" dirty="0" err="1" smtClean="0"/>
              <a:t>antimicrobial</a:t>
            </a:r>
            <a:r>
              <a:rPr lang="uk-UA" sz="2000" dirty="0" smtClean="0"/>
              <a:t>, </a:t>
            </a:r>
            <a:r>
              <a:rPr lang="uk-UA" sz="2000" dirty="0" err="1" smtClean="0"/>
              <a:t>deodorizing</a:t>
            </a:r>
            <a:r>
              <a:rPr lang="uk-UA" sz="2000" dirty="0" smtClean="0"/>
              <a:t>, </a:t>
            </a:r>
            <a:r>
              <a:rPr lang="uk-UA" sz="2000" dirty="0" err="1" smtClean="0"/>
              <a:t>depigmenting</a:t>
            </a:r>
            <a:r>
              <a:rPr lang="uk-UA" sz="2000" dirty="0" smtClean="0"/>
              <a:t> </a:t>
            </a:r>
            <a:r>
              <a:rPr lang="uk-UA" sz="2000" dirty="0" err="1" smtClean="0"/>
              <a:t>properties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main</a:t>
            </a:r>
            <a:r>
              <a:rPr lang="uk-UA" sz="2000" dirty="0" smtClean="0"/>
              <a:t> </a:t>
            </a:r>
            <a:r>
              <a:rPr lang="uk-UA" sz="2000" dirty="0" err="1" smtClean="0"/>
              <a:t>industrial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 - </a:t>
            </a:r>
            <a:r>
              <a:rPr lang="uk-UA" sz="2000" dirty="0" err="1" smtClean="0"/>
              <a:t>oxidation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anthrahydroquinone</a:t>
            </a:r>
            <a:r>
              <a:rPr lang="uk-UA" sz="2000" dirty="0" smtClean="0"/>
              <a:t>: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endParaRPr lang="ru-RU" sz="2000" dirty="0" smtClean="0"/>
          </a:p>
          <a:p>
            <a:endParaRPr lang="uk-UA" sz="2000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Colorless</a:t>
            </a:r>
            <a:r>
              <a:rPr lang="uk-UA" sz="2000" dirty="0" smtClean="0"/>
              <a:t>, </a:t>
            </a:r>
            <a:r>
              <a:rPr lang="uk-UA" sz="2000" dirty="0" err="1" smtClean="0"/>
              <a:t>clear</a:t>
            </a:r>
            <a:r>
              <a:rPr lang="uk-UA" sz="2000" dirty="0" smtClean="0"/>
              <a:t> </a:t>
            </a:r>
            <a:r>
              <a:rPr lang="uk-UA" sz="2000" dirty="0" err="1" smtClean="0"/>
              <a:t>liquid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weakly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Decomposes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interaction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oxidants</a:t>
            </a:r>
            <a:r>
              <a:rPr lang="uk-UA" sz="2000" dirty="0" smtClean="0"/>
              <a:t>, </a:t>
            </a:r>
            <a:r>
              <a:rPr lang="uk-UA" sz="2000" dirty="0" err="1" smtClean="0"/>
              <a:t>reducing</a:t>
            </a:r>
            <a:r>
              <a:rPr lang="uk-UA" sz="2000" dirty="0" smtClean="0"/>
              <a:t> </a:t>
            </a:r>
            <a:r>
              <a:rPr lang="uk-UA" sz="2000" dirty="0" err="1" smtClean="0"/>
              <a:t>agents</a:t>
            </a:r>
            <a:r>
              <a:rPr lang="uk-UA" sz="2000" dirty="0" smtClean="0"/>
              <a:t>, </a:t>
            </a:r>
            <a:r>
              <a:rPr lang="uk-UA" sz="2000" dirty="0" err="1" smtClean="0"/>
              <a:t>alkalis</a:t>
            </a:r>
            <a:r>
              <a:rPr lang="uk-UA" sz="2000" dirty="0" smtClean="0"/>
              <a:t>, </a:t>
            </a:r>
            <a:r>
              <a:rPr lang="uk-UA" sz="2000" dirty="0" err="1" smtClean="0"/>
              <a:t>iron</a:t>
            </a:r>
            <a:r>
              <a:rPr lang="uk-UA" sz="2000" dirty="0" smtClean="0"/>
              <a:t>, </a:t>
            </a:r>
            <a:r>
              <a:rPr lang="uk-UA" sz="2000" dirty="0" err="1" smtClean="0"/>
              <a:t>copper</a:t>
            </a:r>
            <a:r>
              <a:rPr lang="uk-UA" sz="2000" dirty="0" smtClean="0"/>
              <a:t>, </a:t>
            </a:r>
            <a:r>
              <a:rPr lang="uk-UA" sz="2000" dirty="0" err="1" smtClean="0"/>
              <a:t>manganese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oxygen</a:t>
            </a:r>
            <a:r>
              <a:rPr lang="uk-UA" sz="2000" dirty="0" smtClean="0"/>
              <a:t>. </a:t>
            </a:r>
            <a:r>
              <a:rPr lang="uk-UA" sz="2000" dirty="0" err="1" smtClean="0"/>
              <a:t>Miscible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all</a:t>
            </a:r>
            <a:r>
              <a:rPr lang="uk-UA" sz="2000" dirty="0" smtClean="0"/>
              <a:t> </a:t>
            </a:r>
            <a:r>
              <a:rPr lang="uk-UA" sz="2000" dirty="0" err="1" smtClean="0"/>
              <a:t>proportions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acidic</a:t>
            </a:r>
            <a:r>
              <a:rPr lang="uk-UA" sz="2000" dirty="0" smtClean="0"/>
              <a:t> </a:t>
            </a:r>
            <a:r>
              <a:rPr lang="uk-UA" sz="2000" dirty="0" err="1" smtClean="0"/>
              <a:t>environment</a:t>
            </a:r>
            <a:r>
              <a:rPr lang="uk-UA" sz="2000" dirty="0" smtClean="0"/>
              <a:t> </a:t>
            </a:r>
            <a:r>
              <a:rPr lang="uk-UA" sz="2000" dirty="0" err="1" smtClean="0"/>
              <a:t>decolorizes</a:t>
            </a:r>
            <a:r>
              <a:rPr lang="uk-UA" sz="2000" dirty="0" smtClean="0"/>
              <a:t> a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KMnO4.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superchromic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</a:t>
            </a:r>
            <a:r>
              <a:rPr lang="uk-UA" sz="2000" dirty="0" err="1" smtClean="0"/>
              <a:t>interaction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K2CrO4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acidic</a:t>
            </a:r>
            <a:r>
              <a:rPr lang="uk-UA" sz="2000" dirty="0" smtClean="0"/>
              <a:t> </a:t>
            </a:r>
            <a:r>
              <a:rPr lang="uk-UA" sz="2000" dirty="0" err="1" smtClean="0"/>
              <a:t>environmentin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presence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diethyl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. </a:t>
            </a:r>
            <a:r>
              <a:rPr lang="uk-UA" sz="2000" dirty="0" err="1" smtClean="0"/>
              <a:t>Ether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added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remove</a:t>
            </a:r>
            <a:r>
              <a:rPr lang="uk-UA" sz="2000" dirty="0" smtClean="0"/>
              <a:t> </a:t>
            </a:r>
            <a:r>
              <a:rPr lang="uk-UA" sz="2000" dirty="0" err="1" smtClean="0"/>
              <a:t>chromium</a:t>
            </a:r>
            <a:r>
              <a:rPr lang="uk-UA" sz="2000" dirty="0" smtClean="0"/>
              <a:t> </a:t>
            </a:r>
            <a:r>
              <a:rPr lang="uk-UA" sz="2000" dirty="0" err="1" smtClean="0"/>
              <a:t>peroxides</a:t>
            </a:r>
            <a:r>
              <a:rPr lang="uk-UA" sz="2000" dirty="0" smtClean="0"/>
              <a:t>, </a:t>
            </a:r>
            <a:r>
              <a:rPr lang="uk-UA" sz="2000" dirty="0" err="1" smtClean="0"/>
              <a:t>because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acidic</a:t>
            </a:r>
            <a:r>
              <a:rPr lang="uk-UA" sz="2000" dirty="0" smtClean="0"/>
              <a:t> </a:t>
            </a:r>
            <a:r>
              <a:rPr lang="uk-UA" sz="2000" dirty="0" err="1" smtClean="0"/>
              <a:t>environment</a:t>
            </a:r>
            <a:r>
              <a:rPr lang="uk-UA" sz="2000" dirty="0" smtClean="0"/>
              <a:t> </a:t>
            </a:r>
            <a:r>
              <a:rPr lang="uk-UA" sz="2000" dirty="0" err="1" smtClean="0"/>
              <a:t>they</a:t>
            </a:r>
            <a:r>
              <a:rPr lang="uk-UA" sz="2000" dirty="0" smtClean="0"/>
              <a:t> </a:t>
            </a:r>
            <a:r>
              <a:rPr lang="uk-UA" sz="2000" dirty="0" err="1" smtClean="0"/>
              <a:t>decompose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form</a:t>
            </a:r>
            <a:r>
              <a:rPr lang="uk-UA" sz="2000" dirty="0" smtClean="0"/>
              <a:t> </a:t>
            </a:r>
            <a:r>
              <a:rPr lang="uk-UA" sz="2000" dirty="0" err="1" smtClean="0"/>
              <a:t>chromium</a:t>
            </a:r>
            <a:r>
              <a:rPr lang="uk-UA" sz="2000" dirty="0" smtClean="0"/>
              <a:t> (III) </a:t>
            </a:r>
            <a:r>
              <a:rPr lang="uk-UA" sz="2000" dirty="0" err="1" smtClean="0"/>
              <a:t>green</a:t>
            </a:r>
            <a:r>
              <a:rPr lang="uk-UA" sz="2000" dirty="0" smtClean="0"/>
              <a:t>:</a:t>
            </a:r>
          </a:p>
          <a:p>
            <a:endParaRPr lang="uk-UA" dirty="0"/>
          </a:p>
        </p:txBody>
      </p:sp>
      <p:pic>
        <p:nvPicPr>
          <p:cNvPr id="4" name="image32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5421" y="310037"/>
            <a:ext cx="759100" cy="411892"/>
          </a:xfrm>
          <a:prstGeom prst="rect">
            <a:avLst/>
          </a:prstGeom>
        </p:spPr>
      </p:pic>
      <p:pic>
        <p:nvPicPr>
          <p:cNvPr id="5" name="image330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74230" y="2625692"/>
            <a:ext cx="3451654" cy="14498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313509"/>
            <a:ext cx="10515600" cy="5863454"/>
          </a:xfrm>
        </p:spPr>
        <p:txBody>
          <a:bodyPr/>
          <a:lstStyle/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 </a:t>
            </a:r>
            <a:r>
              <a:rPr lang="uk-UA" dirty="0" err="1" smtClean="0"/>
              <a:t>Permanganatometry</a:t>
            </a:r>
            <a:r>
              <a:rPr lang="uk-UA" dirty="0" smtClean="0"/>
              <a:t> </a:t>
            </a:r>
            <a:r>
              <a:rPr lang="uk-UA" dirty="0" err="1" smtClean="0"/>
              <a:t>without</a:t>
            </a:r>
            <a:r>
              <a:rPr lang="uk-UA" dirty="0" smtClean="0"/>
              <a:t> </a:t>
            </a:r>
            <a:r>
              <a:rPr lang="uk-UA" dirty="0" err="1" smtClean="0"/>
              <a:t>indicator</a:t>
            </a:r>
            <a:r>
              <a:rPr lang="uk-UA" dirty="0" smtClean="0"/>
              <a:t>, s = 2,5</a:t>
            </a:r>
            <a:r>
              <a:rPr lang="uk-UA" dirty="0" smtClean="0"/>
              <a:t>:</a:t>
            </a:r>
            <a:endParaRPr lang="uk-UA" dirty="0" smtClean="0"/>
          </a:p>
          <a:p>
            <a:r>
              <a:rPr lang="uk-UA" b="1" dirty="0" smtClean="0"/>
              <a:t>5H2O2 </a:t>
            </a:r>
            <a:r>
              <a:rPr lang="uk-UA" b="1" dirty="0" smtClean="0"/>
              <a:t>+ 2KMnO4 + 3H2SO4 </a:t>
            </a:r>
            <a:r>
              <a:rPr lang="uk-UA" b="1" dirty="0" smtClean="0"/>
              <a:t>= </a:t>
            </a:r>
            <a:r>
              <a:rPr lang="uk-UA" b="1" dirty="0" smtClean="0"/>
              <a:t>2MnSO4 + K2SO4 + 8H2O + </a:t>
            </a:r>
            <a:r>
              <a:rPr lang="uk-UA" b="1" dirty="0" smtClean="0"/>
              <a:t>5O2.</a:t>
            </a:r>
            <a:endParaRPr lang="uk-UA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</a:t>
            </a:r>
            <a:r>
              <a:rPr lang="uk-UA" dirty="0" err="1" smtClean="0"/>
              <a:t>place</a:t>
            </a:r>
            <a:r>
              <a:rPr lang="uk-UA" dirty="0" smtClean="0"/>
              <a:t> </a:t>
            </a:r>
            <a:r>
              <a:rPr lang="uk-UA" dirty="0" err="1" smtClean="0"/>
              <a:t>protected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light</a:t>
            </a:r>
            <a:r>
              <a:rPr lang="uk-UA" dirty="0" smtClean="0"/>
              <a:t>, </a:t>
            </a:r>
            <a:r>
              <a:rPr lang="uk-UA" dirty="0" err="1" smtClean="0"/>
              <a:t>if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substance</a:t>
            </a:r>
            <a:r>
              <a:rPr lang="uk-UA" dirty="0" smtClean="0"/>
              <a:t> </a:t>
            </a:r>
            <a:r>
              <a:rPr lang="uk-UA" dirty="0" err="1" smtClean="0"/>
              <a:t>does</a:t>
            </a:r>
            <a:r>
              <a:rPr lang="uk-UA" dirty="0" smtClean="0"/>
              <a:t> </a:t>
            </a:r>
            <a:r>
              <a:rPr lang="uk-UA" dirty="0" err="1" smtClean="0"/>
              <a:t>not</a:t>
            </a:r>
            <a:r>
              <a:rPr lang="uk-UA" dirty="0" smtClean="0"/>
              <a:t> </a:t>
            </a:r>
            <a:r>
              <a:rPr lang="uk-UA" dirty="0" err="1" smtClean="0"/>
              <a:t>contain</a:t>
            </a:r>
            <a:r>
              <a:rPr lang="uk-UA" dirty="0" smtClean="0"/>
              <a:t> a </a:t>
            </a:r>
            <a:r>
              <a:rPr lang="uk-UA" dirty="0" err="1" smtClean="0"/>
              <a:t>stabilizer</a:t>
            </a:r>
            <a:r>
              <a:rPr lang="uk-UA" dirty="0" smtClean="0"/>
              <a:t>,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stored</a:t>
            </a:r>
            <a:r>
              <a:rPr lang="uk-UA" dirty="0" smtClean="0"/>
              <a:t> </a:t>
            </a:r>
            <a:r>
              <a:rPr lang="uk-UA" dirty="0" err="1" smtClean="0"/>
              <a:t>at</a:t>
            </a:r>
            <a:r>
              <a:rPr lang="uk-UA" dirty="0" smtClean="0"/>
              <a:t> t </a:t>
            </a:r>
            <a:r>
              <a:rPr lang="uk-UA" dirty="0" smtClean="0"/>
              <a:t> </a:t>
            </a:r>
            <a:r>
              <a:rPr lang="uk-UA" dirty="0" smtClean="0"/>
              <a:t>15 ° C.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Antiseptic</a:t>
            </a:r>
            <a:r>
              <a:rPr lang="uk-UA" dirty="0" smtClean="0"/>
              <a:t>, </a:t>
            </a:r>
            <a:r>
              <a:rPr lang="uk-UA" dirty="0" err="1" smtClean="0"/>
              <a:t>also</a:t>
            </a:r>
            <a:r>
              <a:rPr lang="uk-UA" dirty="0" smtClean="0"/>
              <a:t> </a:t>
            </a:r>
            <a:r>
              <a:rPr lang="uk-UA" dirty="0" err="1" smtClean="0"/>
              <a:t>has</a:t>
            </a:r>
            <a:r>
              <a:rPr lang="uk-UA" dirty="0" smtClean="0"/>
              <a:t> a </a:t>
            </a:r>
            <a:r>
              <a:rPr lang="uk-UA" dirty="0" err="1" smtClean="0"/>
              <a:t>hemostatic</a:t>
            </a:r>
            <a:r>
              <a:rPr lang="uk-UA" dirty="0" smtClean="0"/>
              <a:t> </a:t>
            </a:r>
            <a:r>
              <a:rPr lang="uk-UA" dirty="0" err="1" smtClean="0"/>
              <a:t>effect</a:t>
            </a:r>
            <a:r>
              <a:rPr lang="uk-UA" dirty="0" smtClean="0"/>
              <a:t>.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4" name="image33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6971" y="272036"/>
            <a:ext cx="5486400" cy="30589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6754" y="261258"/>
            <a:ext cx="11834949" cy="5915706"/>
          </a:xfrm>
        </p:spPr>
        <p:txBody>
          <a:bodyPr/>
          <a:lstStyle/>
          <a:p>
            <a:r>
              <a:rPr lang="uk-UA" sz="2000" b="1" dirty="0" err="1" smtClean="0"/>
              <a:t>Potassium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permanganate</a:t>
            </a:r>
            <a:r>
              <a:rPr lang="uk-UA" sz="2000" b="1" dirty="0" smtClean="0"/>
              <a:t> </a:t>
            </a:r>
            <a:r>
              <a:rPr lang="uk-UA" sz="2000" b="1" dirty="0" smtClean="0"/>
              <a:t>KMnO4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presence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 </a:t>
            </a:r>
            <a:r>
              <a:rPr lang="uk-UA" sz="2000" dirty="0" err="1" smtClean="0"/>
              <a:t>oxidizing</a:t>
            </a:r>
            <a:r>
              <a:rPr lang="uk-UA" sz="2000" dirty="0" smtClean="0"/>
              <a:t> </a:t>
            </a:r>
            <a:r>
              <a:rPr lang="uk-UA" sz="2000" dirty="0" err="1" smtClean="0"/>
              <a:t>organic</a:t>
            </a:r>
            <a:r>
              <a:rPr lang="uk-UA" sz="2000" dirty="0" smtClean="0"/>
              <a:t> </a:t>
            </a:r>
            <a:r>
              <a:rPr lang="uk-UA" sz="2000" dirty="0" err="1" smtClean="0"/>
              <a:t>substances</a:t>
            </a:r>
            <a:r>
              <a:rPr lang="uk-UA" sz="2000" dirty="0" smtClean="0"/>
              <a:t> (</a:t>
            </a:r>
            <a:r>
              <a:rPr lang="uk-UA" sz="2000" dirty="0" err="1" smtClean="0"/>
              <a:t>tissue</a:t>
            </a:r>
            <a:r>
              <a:rPr lang="uk-UA" sz="2000" dirty="0" smtClean="0"/>
              <a:t> </a:t>
            </a:r>
            <a:r>
              <a:rPr lang="uk-UA" sz="2000" dirty="0" err="1" smtClean="0"/>
              <a:t>components</a:t>
            </a:r>
            <a:r>
              <a:rPr lang="uk-UA" sz="2000" dirty="0" smtClean="0"/>
              <a:t>, </a:t>
            </a:r>
            <a:r>
              <a:rPr lang="uk-UA" sz="2000" dirty="0" err="1" smtClean="0"/>
              <a:t>manure</a:t>
            </a:r>
            <a:r>
              <a:rPr lang="uk-UA" sz="2000" dirty="0" smtClean="0"/>
              <a:t>),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breaks</a:t>
            </a:r>
            <a:r>
              <a:rPr lang="uk-UA" sz="2000" dirty="0" smtClean="0"/>
              <a:t> </a:t>
            </a:r>
            <a:r>
              <a:rPr lang="uk-UA" sz="2000" dirty="0" err="1" smtClean="0"/>
              <a:t>down</a:t>
            </a:r>
            <a:r>
              <a:rPr lang="uk-UA" sz="2000" dirty="0" smtClean="0"/>
              <a:t> </a:t>
            </a:r>
            <a:r>
              <a:rPr lang="uk-UA" sz="2000" dirty="0" err="1" smtClean="0"/>
              <a:t>oxygen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turns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 </a:t>
            </a:r>
            <a:r>
              <a:rPr lang="uk-UA" sz="2000" dirty="0" err="1" smtClean="0"/>
              <a:t>manganese</a:t>
            </a:r>
            <a:r>
              <a:rPr lang="uk-UA" sz="2000" dirty="0" smtClean="0"/>
              <a:t> </a:t>
            </a:r>
            <a:r>
              <a:rPr lang="uk-UA" sz="2000" dirty="0" err="1" smtClean="0"/>
              <a:t>dioxide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, </a:t>
            </a:r>
            <a:r>
              <a:rPr lang="uk-UA" sz="2000" dirty="0" err="1" smtClean="0"/>
              <a:t>depending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concentration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, </a:t>
            </a:r>
            <a:r>
              <a:rPr lang="uk-UA" sz="2000" dirty="0" err="1" smtClean="0"/>
              <a:t>has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astringent</a:t>
            </a:r>
            <a:r>
              <a:rPr lang="uk-UA" sz="2000" dirty="0" smtClean="0"/>
              <a:t>, </a:t>
            </a:r>
            <a:r>
              <a:rPr lang="uk-UA" sz="2000" dirty="0" err="1" smtClean="0"/>
              <a:t>irritating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cauterizing</a:t>
            </a:r>
            <a:r>
              <a:rPr lang="uk-UA" sz="2000" dirty="0" smtClean="0"/>
              <a:t> </a:t>
            </a:r>
            <a:r>
              <a:rPr lang="uk-UA" sz="2000" dirty="0" err="1" smtClean="0"/>
              <a:t>effect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oxygen</a:t>
            </a:r>
            <a:r>
              <a:rPr lang="uk-UA" sz="2000" dirty="0" smtClean="0"/>
              <a:t> </a:t>
            </a:r>
            <a:r>
              <a:rPr lang="uk-UA" sz="2000" dirty="0" err="1" smtClean="0"/>
              <a:t>released</a:t>
            </a:r>
            <a:r>
              <a:rPr lang="uk-UA" sz="2000" dirty="0" smtClean="0"/>
              <a:t> </a:t>
            </a:r>
            <a:r>
              <a:rPr lang="uk-UA" sz="2000" dirty="0" err="1" smtClean="0"/>
              <a:t>has</a:t>
            </a:r>
            <a:r>
              <a:rPr lang="uk-UA" sz="2000" dirty="0" smtClean="0"/>
              <a:t> </a:t>
            </a:r>
            <a:r>
              <a:rPr lang="uk-UA" sz="2000" dirty="0" err="1" smtClean="0"/>
              <a:t>antimicrobial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deodorizing</a:t>
            </a:r>
            <a:r>
              <a:rPr lang="uk-UA" sz="2000" dirty="0" smtClean="0"/>
              <a:t> </a:t>
            </a:r>
            <a:r>
              <a:rPr lang="uk-UA" sz="2000" dirty="0" err="1" smtClean="0"/>
              <a:t>properties</a:t>
            </a:r>
            <a:r>
              <a:rPr lang="uk-UA" sz="2000" dirty="0" smtClean="0"/>
              <a:t>.</a:t>
            </a:r>
          </a:p>
          <a:p>
            <a:r>
              <a:rPr lang="uk-UA" sz="2000" b="1" dirty="0" smtClean="0"/>
              <a:t>Synthesis.2MnO2 </a:t>
            </a:r>
            <a:r>
              <a:rPr lang="uk-UA" sz="2000" b="1" dirty="0" smtClean="0"/>
              <a:t>+ 4KOH + O2 </a:t>
            </a:r>
            <a:r>
              <a:rPr lang="uk-UA" sz="2000" b="1" dirty="0" smtClean="0"/>
              <a:t>= </a:t>
            </a:r>
            <a:r>
              <a:rPr lang="uk-UA" sz="2000" b="1" dirty="0" smtClean="0"/>
              <a:t>2K2MnO4 + </a:t>
            </a:r>
            <a:r>
              <a:rPr lang="uk-UA" sz="2000" b="1" dirty="0" smtClean="0"/>
              <a:t>2H2O,</a:t>
            </a:r>
            <a:r>
              <a:rPr lang="uk-UA" sz="2000" dirty="0" smtClean="0"/>
              <a:t>  </a:t>
            </a:r>
            <a:r>
              <a:rPr lang="uk-UA" sz="2000" b="1" dirty="0" smtClean="0"/>
              <a:t>2K2MnO4 </a:t>
            </a:r>
            <a:r>
              <a:rPr lang="uk-UA" sz="2000" b="1" dirty="0" smtClean="0"/>
              <a:t>+ </a:t>
            </a:r>
            <a:r>
              <a:rPr lang="uk-UA" sz="2000" b="1" dirty="0" smtClean="0"/>
              <a:t>Cl2=2KMnO4 </a:t>
            </a:r>
            <a:r>
              <a:rPr lang="uk-UA" sz="2000" b="1" dirty="0" smtClean="0"/>
              <a:t>+ 2KCl.</a:t>
            </a:r>
            <a:endParaRPr lang="uk-UA" sz="2000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purple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almost</a:t>
            </a:r>
            <a:r>
              <a:rPr lang="uk-UA" sz="2000" dirty="0" smtClean="0"/>
              <a:t> </a:t>
            </a:r>
            <a:r>
              <a:rPr lang="uk-UA" sz="2000" dirty="0" err="1" smtClean="0"/>
              <a:t>black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crystals</a:t>
            </a:r>
            <a:r>
              <a:rPr lang="uk-UA" sz="2000" dirty="0" smtClean="0"/>
              <a:t>, </a:t>
            </a:r>
            <a:r>
              <a:rPr lang="uk-UA" sz="2000" dirty="0" err="1" smtClean="0"/>
              <a:t>usually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metallic</a:t>
            </a:r>
            <a:r>
              <a:rPr lang="uk-UA" sz="2000" dirty="0" smtClean="0"/>
              <a:t> </a:t>
            </a:r>
            <a:r>
              <a:rPr lang="uk-UA" sz="2000" dirty="0" err="1" smtClean="0"/>
              <a:t>luster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cold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1800" dirty="0" err="1" smtClean="0"/>
              <a:t>soluble</a:t>
            </a:r>
            <a:r>
              <a:rPr lang="uk-UA" sz="1800" dirty="0" smtClean="0"/>
              <a:t> </a:t>
            </a:r>
            <a:r>
              <a:rPr lang="uk-UA" sz="1800" dirty="0" err="1" smtClean="0"/>
              <a:t>in</a:t>
            </a:r>
            <a:r>
              <a:rPr lang="uk-UA" sz="1800" dirty="0" smtClean="0"/>
              <a:t> </a:t>
            </a:r>
            <a:r>
              <a:rPr lang="uk-UA" sz="1800" dirty="0" err="1" smtClean="0"/>
              <a:t>boiling</a:t>
            </a:r>
            <a:r>
              <a:rPr lang="uk-UA" sz="1800" dirty="0" smtClean="0"/>
              <a:t> </a:t>
            </a:r>
            <a:r>
              <a:rPr lang="uk-UA" sz="1800" dirty="0" err="1" smtClean="0"/>
              <a:t>water</a:t>
            </a:r>
            <a:r>
              <a:rPr lang="uk-UA" sz="1800" dirty="0" smtClean="0"/>
              <a:t>. </a:t>
            </a:r>
            <a:r>
              <a:rPr lang="uk-UA" sz="1800" dirty="0" err="1" smtClean="0"/>
              <a:t>Decomposes</a:t>
            </a:r>
            <a:r>
              <a:rPr lang="uk-UA" sz="1800" dirty="0" smtClean="0"/>
              <a:t> </a:t>
            </a:r>
            <a:r>
              <a:rPr lang="uk-UA" sz="1800" dirty="0" err="1" smtClean="0"/>
              <a:t>on</a:t>
            </a:r>
            <a:r>
              <a:rPr lang="uk-UA" sz="1800" dirty="0" smtClean="0"/>
              <a:t> </a:t>
            </a:r>
            <a:r>
              <a:rPr lang="uk-UA" sz="1800" dirty="0" err="1" smtClean="0"/>
              <a:t>interaction</a:t>
            </a:r>
            <a:r>
              <a:rPr lang="uk-UA" sz="1800" dirty="0" smtClean="0"/>
              <a:t> </a:t>
            </a:r>
            <a:r>
              <a:rPr lang="uk-UA" sz="1800" dirty="0" err="1" smtClean="0"/>
              <a:t>with</a:t>
            </a:r>
            <a:r>
              <a:rPr lang="uk-UA" sz="1800" dirty="0" smtClean="0"/>
              <a:t> </a:t>
            </a:r>
            <a:r>
              <a:rPr lang="uk-UA" sz="1800" dirty="0" err="1" smtClean="0"/>
              <a:t>certain</a:t>
            </a:r>
            <a:r>
              <a:rPr lang="uk-UA" sz="1800" dirty="0" smtClean="0"/>
              <a:t> </a:t>
            </a:r>
            <a:r>
              <a:rPr lang="uk-UA" sz="1800" dirty="0" err="1" smtClean="0"/>
              <a:t>organic</a:t>
            </a:r>
            <a:r>
              <a:rPr lang="uk-UA" sz="1800" dirty="0" smtClean="0"/>
              <a:t> </a:t>
            </a:r>
            <a:r>
              <a:rPr lang="uk-UA" sz="1800" dirty="0" err="1" smtClean="0"/>
              <a:t>substances</a:t>
            </a:r>
            <a:r>
              <a:rPr lang="uk-UA" sz="1800" dirty="0" smtClean="0"/>
              <a:t>. </a:t>
            </a:r>
            <a:r>
              <a:rPr lang="uk-UA" sz="1800" dirty="0" err="1" smtClean="0"/>
              <a:t>An</a:t>
            </a:r>
            <a:r>
              <a:rPr lang="uk-UA" sz="1800" dirty="0" smtClean="0"/>
              <a:t> </a:t>
            </a:r>
            <a:r>
              <a:rPr lang="uk-UA" sz="1800" dirty="0" err="1" smtClean="0"/>
              <a:t>explosion</a:t>
            </a:r>
            <a:r>
              <a:rPr lang="uk-UA" sz="1800" dirty="0" smtClean="0"/>
              <a:t> </a:t>
            </a:r>
            <a:r>
              <a:rPr lang="uk-UA" sz="1800" dirty="0" err="1" smtClean="0"/>
              <a:t>may</a:t>
            </a:r>
            <a:r>
              <a:rPr lang="uk-UA" sz="1800" dirty="0" smtClean="0"/>
              <a:t> </a:t>
            </a:r>
            <a:r>
              <a:rPr lang="uk-UA" sz="1800" dirty="0" err="1" smtClean="0"/>
              <a:t>occur</a:t>
            </a:r>
            <a:r>
              <a:rPr lang="uk-UA" sz="1800" dirty="0" smtClean="0"/>
              <a:t> </a:t>
            </a:r>
            <a:r>
              <a:rPr lang="uk-UA" sz="1800" dirty="0" err="1" smtClean="0"/>
              <a:t>when</a:t>
            </a:r>
            <a:r>
              <a:rPr lang="uk-UA" sz="1800" dirty="0" smtClean="0"/>
              <a:t> </a:t>
            </a:r>
            <a:r>
              <a:rPr lang="uk-UA" sz="1800" dirty="0" err="1" smtClean="0"/>
              <a:t>interacting</a:t>
            </a:r>
            <a:r>
              <a:rPr lang="uk-UA" sz="1800" dirty="0" smtClean="0"/>
              <a:t> </a:t>
            </a:r>
            <a:r>
              <a:rPr lang="uk-UA" sz="1800" dirty="0" err="1" smtClean="0"/>
              <a:t>with</a:t>
            </a:r>
            <a:r>
              <a:rPr lang="uk-UA" sz="1800" dirty="0" smtClean="0"/>
              <a:t> </a:t>
            </a:r>
            <a:r>
              <a:rPr lang="uk-UA" sz="1800" dirty="0" err="1" smtClean="0"/>
              <a:t>certain</a:t>
            </a:r>
            <a:r>
              <a:rPr lang="uk-UA" sz="1800" dirty="0" smtClean="0"/>
              <a:t> </a:t>
            </a:r>
            <a:r>
              <a:rPr lang="uk-UA" sz="1800" dirty="0" err="1" smtClean="0"/>
              <a:t>organic</a:t>
            </a:r>
            <a:r>
              <a:rPr lang="uk-UA" sz="1800" dirty="0" smtClean="0"/>
              <a:t> </a:t>
            </a:r>
            <a:r>
              <a:rPr lang="uk-UA" sz="1800" dirty="0" err="1" smtClean="0"/>
              <a:t>compounds</a:t>
            </a:r>
            <a:r>
              <a:rPr lang="uk-UA" sz="1800" dirty="0" smtClean="0"/>
              <a:t> </a:t>
            </a:r>
            <a:r>
              <a:rPr lang="uk-UA" sz="1800" dirty="0" err="1" smtClean="0"/>
              <a:t>or</a:t>
            </a:r>
            <a:r>
              <a:rPr lang="uk-UA" sz="1800" dirty="0" smtClean="0"/>
              <a:t> </a:t>
            </a:r>
            <a:r>
              <a:rPr lang="uk-UA" sz="1800" dirty="0" err="1" smtClean="0"/>
              <a:t>substances</a:t>
            </a:r>
            <a:r>
              <a:rPr lang="uk-UA" sz="1800" dirty="0" smtClean="0"/>
              <a:t> </a:t>
            </a:r>
            <a:r>
              <a:rPr lang="uk-UA" sz="1800" dirty="0" err="1" smtClean="0"/>
              <a:t>that</a:t>
            </a:r>
            <a:r>
              <a:rPr lang="uk-UA" sz="1800" dirty="0" smtClean="0"/>
              <a:t> </a:t>
            </a:r>
            <a:r>
              <a:rPr lang="uk-UA" sz="1800" dirty="0" err="1" smtClean="0"/>
              <a:t>are</a:t>
            </a:r>
            <a:r>
              <a:rPr lang="uk-UA" sz="1800" dirty="0" smtClean="0"/>
              <a:t> </a:t>
            </a:r>
            <a:r>
              <a:rPr lang="uk-UA" sz="1800" dirty="0" err="1" smtClean="0"/>
              <a:t>easily</a:t>
            </a:r>
            <a:r>
              <a:rPr lang="uk-UA" sz="1800" dirty="0" smtClean="0"/>
              <a:t> </a:t>
            </a:r>
            <a:r>
              <a:rPr lang="uk-UA" sz="1800" dirty="0" err="1" smtClean="0"/>
              <a:t>oxidized</a:t>
            </a:r>
            <a:r>
              <a:rPr lang="uk-UA" sz="1800" dirty="0" smtClean="0"/>
              <a:t>.</a:t>
            </a:r>
          </a:p>
          <a:p>
            <a:r>
              <a:rPr lang="uk-UA" sz="1800" b="1" dirty="0" err="1" smtClean="0"/>
              <a:t>Identification</a:t>
            </a:r>
            <a:r>
              <a:rPr lang="uk-UA" sz="1800" b="1" dirty="0" smtClean="0"/>
              <a:t>.</a:t>
            </a:r>
          </a:p>
          <a:p>
            <a:pPr lvl="0"/>
            <a:r>
              <a:rPr lang="uk-UA" sz="1800" dirty="0" err="1" smtClean="0"/>
              <a:t>Drugs</a:t>
            </a:r>
            <a:r>
              <a:rPr lang="uk-UA" sz="1800" dirty="0" smtClean="0"/>
              <a:t> + </a:t>
            </a:r>
            <a:r>
              <a:rPr lang="uk-UA" sz="1800" dirty="0" err="1" smtClean="0"/>
              <a:t>alcohol</a:t>
            </a:r>
            <a:r>
              <a:rPr lang="uk-UA" sz="1800" dirty="0" smtClean="0"/>
              <a:t>, </a:t>
            </a:r>
            <a:r>
              <a:rPr lang="uk-UA" sz="1800" dirty="0" err="1" smtClean="0"/>
              <a:t>NaOH</a:t>
            </a:r>
            <a:r>
              <a:rPr lang="uk-UA" sz="1800" dirty="0" smtClean="0"/>
              <a:t> </a:t>
            </a:r>
            <a:r>
              <a:rPr lang="uk-UA" sz="1800" dirty="0" err="1" smtClean="0"/>
              <a:t>solution</a:t>
            </a:r>
            <a:r>
              <a:rPr lang="uk-UA" sz="1800" dirty="0" smtClean="0"/>
              <a:t> - </a:t>
            </a:r>
            <a:r>
              <a:rPr lang="uk-UA" sz="1800" dirty="0" err="1" smtClean="0"/>
              <a:t>green</a:t>
            </a:r>
            <a:r>
              <a:rPr lang="uk-UA" sz="1800" dirty="0" smtClean="0"/>
              <a:t> </a:t>
            </a:r>
            <a:r>
              <a:rPr lang="uk-UA" sz="1800" dirty="0" err="1" smtClean="0"/>
              <a:t>color</a:t>
            </a:r>
            <a:r>
              <a:rPr lang="uk-UA" sz="1800" dirty="0" smtClean="0"/>
              <a:t>:</a:t>
            </a:r>
            <a:endParaRPr lang="uk-UA" sz="1800" dirty="0" smtClean="0"/>
          </a:p>
          <a:p>
            <a:r>
              <a:rPr lang="uk-UA" sz="1800" b="1" dirty="0" smtClean="0"/>
              <a:t>4MnO4–+ </a:t>
            </a:r>
            <a:r>
              <a:rPr lang="uk-UA" sz="1800" b="1" dirty="0" smtClean="0"/>
              <a:t>4OH-=MnO42</a:t>
            </a:r>
            <a:r>
              <a:rPr lang="uk-UA" sz="1800" b="1" dirty="0" smtClean="0"/>
              <a:t>–+ O2­ + 2H2O</a:t>
            </a:r>
            <a:r>
              <a:rPr lang="uk-UA" sz="1800" b="1" dirty="0" smtClean="0"/>
              <a:t>.</a:t>
            </a:r>
            <a:endParaRPr lang="uk-UA" sz="1800" dirty="0" smtClean="0"/>
          </a:p>
          <a:p>
            <a:pPr lvl="0"/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formation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a </a:t>
            </a:r>
            <a:r>
              <a:rPr lang="uk-UA" sz="1800" dirty="0" err="1" smtClean="0"/>
              <a:t>dark</a:t>
            </a:r>
            <a:r>
              <a:rPr lang="uk-UA" sz="1800" dirty="0" smtClean="0"/>
              <a:t> </a:t>
            </a:r>
            <a:r>
              <a:rPr lang="uk-UA" sz="1800" dirty="0" err="1" smtClean="0"/>
              <a:t>brown</a:t>
            </a:r>
            <a:r>
              <a:rPr lang="uk-UA" sz="1800" dirty="0" smtClean="0"/>
              <a:t> </a:t>
            </a:r>
            <a:r>
              <a:rPr lang="uk-UA" sz="1800" dirty="0" err="1" smtClean="0"/>
              <a:t>precipitate</a:t>
            </a:r>
            <a:r>
              <a:rPr lang="uk-UA" sz="1800" dirty="0" smtClean="0"/>
              <a:t> </a:t>
            </a:r>
            <a:r>
              <a:rPr lang="uk-UA" sz="1800" dirty="0" err="1" smtClean="0"/>
              <a:t>after</a:t>
            </a:r>
            <a:r>
              <a:rPr lang="uk-UA" sz="1800" dirty="0" smtClean="0"/>
              <a:t> </a:t>
            </a:r>
            <a:r>
              <a:rPr lang="uk-UA" sz="1800" dirty="0" err="1" smtClean="0"/>
              <a:t>boiling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solution</a:t>
            </a:r>
            <a:r>
              <a:rPr lang="uk-UA" sz="1800" dirty="0" smtClean="0"/>
              <a:t> (1</a:t>
            </a:r>
            <a:r>
              <a:rPr lang="uk-UA" sz="1800" dirty="0" smtClean="0"/>
              <a:t>):</a:t>
            </a:r>
            <a:endParaRPr lang="uk-UA" sz="1800" dirty="0" smtClean="0"/>
          </a:p>
          <a:p>
            <a:r>
              <a:rPr lang="uk-UA" sz="1800" dirty="0" smtClean="0"/>
              <a:t>3MnO42–+ 2H2Oh </a:t>
            </a:r>
            <a:r>
              <a:rPr lang="uk-UA" sz="1800" dirty="0" smtClean="0"/>
              <a:t>=MnO2 </a:t>
            </a:r>
            <a:r>
              <a:rPr lang="uk-UA" sz="1800" dirty="0" smtClean="0"/>
              <a:t>+ 2MnO4–+ 4OH-</a:t>
            </a:r>
            <a:r>
              <a:rPr lang="uk-UA" sz="1800" dirty="0" smtClean="0"/>
              <a:t>.</a:t>
            </a:r>
            <a:endParaRPr lang="uk-UA" sz="1800" dirty="0" smtClean="0"/>
          </a:p>
          <a:p>
            <a:pPr lvl="0"/>
            <a:r>
              <a:rPr lang="uk-UA" sz="1800" dirty="0" smtClean="0"/>
              <a:t>LZ + </a:t>
            </a:r>
            <a:r>
              <a:rPr lang="uk-UA" sz="1800" dirty="0" err="1" smtClean="0"/>
              <a:t>hydrogen</a:t>
            </a:r>
            <a:r>
              <a:rPr lang="uk-UA" sz="1800" dirty="0" smtClean="0"/>
              <a:t> </a:t>
            </a:r>
            <a:r>
              <a:rPr lang="uk-UA" sz="1800" dirty="0" err="1" smtClean="0"/>
              <a:t>peroxide</a:t>
            </a:r>
            <a:r>
              <a:rPr lang="uk-UA" sz="1800" dirty="0" smtClean="0"/>
              <a:t>, H2SO4 (</a:t>
            </a:r>
            <a:r>
              <a:rPr lang="uk-UA" sz="1800" dirty="0" err="1" smtClean="0"/>
              <a:t>divorce</a:t>
            </a:r>
            <a:r>
              <a:rPr lang="uk-UA" sz="1800" dirty="0" smtClean="0"/>
              <a:t>) - </a:t>
            </a:r>
            <a:r>
              <a:rPr lang="uk-UA" sz="1800" dirty="0" err="1" smtClean="0"/>
              <a:t>discoloration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solution</a:t>
            </a:r>
            <a:r>
              <a:rPr lang="uk-UA" sz="1800" dirty="0" smtClean="0"/>
              <a:t>:</a:t>
            </a:r>
            <a:endParaRPr lang="uk-UA" sz="1800" dirty="0" smtClean="0"/>
          </a:p>
          <a:p>
            <a:r>
              <a:rPr lang="uk-UA" sz="1800" b="1" dirty="0" smtClean="0"/>
              <a:t>2КМnО4 + 5H2AT2 + </a:t>
            </a:r>
            <a:r>
              <a:rPr lang="uk-UA" sz="1800" b="1" dirty="0" smtClean="0"/>
              <a:t>3H2SO4=2MnSO4 </a:t>
            </a:r>
            <a:r>
              <a:rPr lang="uk-UA" sz="1800" b="1" dirty="0" smtClean="0"/>
              <a:t>+ K2SO4 + 5О2­ + 8H2AT</a:t>
            </a:r>
            <a:r>
              <a:rPr lang="uk-UA" sz="1800" b="1" dirty="0" smtClean="0"/>
              <a:t>.</a:t>
            </a:r>
            <a:endParaRPr lang="uk-UA" sz="1800" dirty="0" smtClean="0"/>
          </a:p>
          <a:p>
            <a:r>
              <a:rPr lang="uk-UA" sz="1800" b="1" dirty="0" err="1" smtClean="0"/>
              <a:t>Quantitative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definition</a:t>
            </a:r>
            <a:r>
              <a:rPr lang="uk-UA" sz="1800" b="1" dirty="0" smtClean="0"/>
              <a:t>. </a:t>
            </a:r>
            <a:r>
              <a:rPr lang="uk-UA" sz="1800" dirty="0" err="1" smtClean="0"/>
              <a:t>Iodometry</a:t>
            </a:r>
            <a:r>
              <a:rPr lang="uk-UA" sz="1800" dirty="0" smtClean="0"/>
              <a:t>, </a:t>
            </a:r>
            <a:r>
              <a:rPr lang="uk-UA" sz="1800" dirty="0" err="1" smtClean="0"/>
              <a:t>titration</a:t>
            </a:r>
            <a:r>
              <a:rPr lang="uk-UA" sz="1800" dirty="0" smtClean="0"/>
              <a:t> </a:t>
            </a:r>
            <a:r>
              <a:rPr lang="uk-UA" sz="1800" dirty="0" err="1" smtClean="0"/>
              <a:t>by</a:t>
            </a:r>
            <a:r>
              <a:rPr lang="uk-UA" sz="1800" dirty="0" smtClean="0"/>
              <a:t> </a:t>
            </a:r>
            <a:r>
              <a:rPr lang="uk-UA" sz="1800" dirty="0" err="1" smtClean="0"/>
              <a:t>substitute</a:t>
            </a:r>
            <a:r>
              <a:rPr lang="uk-UA" sz="1800" dirty="0" smtClean="0"/>
              <a:t>, </a:t>
            </a:r>
            <a:r>
              <a:rPr lang="uk-UA" sz="1800" dirty="0" err="1" smtClean="0"/>
              <a:t>indicator</a:t>
            </a:r>
            <a:r>
              <a:rPr lang="uk-UA" sz="1800" dirty="0" smtClean="0"/>
              <a:t> - </a:t>
            </a:r>
            <a:r>
              <a:rPr lang="uk-UA" sz="1800" dirty="0" err="1" smtClean="0"/>
              <a:t>starch</a:t>
            </a:r>
            <a:r>
              <a:rPr lang="uk-UA" sz="1800" dirty="0" smtClean="0"/>
              <a:t>, </a:t>
            </a:r>
            <a:r>
              <a:rPr lang="uk-UA" sz="1800" dirty="0" smtClean="0"/>
              <a:t>s = </a:t>
            </a:r>
            <a:r>
              <a:rPr lang="uk-UA" sz="1800" dirty="0" smtClean="0"/>
              <a:t>1/5</a:t>
            </a:r>
            <a:r>
              <a:rPr lang="uk-UA" sz="1800" dirty="0" smtClean="0"/>
              <a:t>:</a:t>
            </a: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b="1" dirty="0" smtClean="0"/>
              <a:t>КМnО4 + 10KI + 8H2SO4 </a:t>
            </a:r>
            <a:r>
              <a:rPr lang="uk-UA" sz="1800" b="1" dirty="0" smtClean="0"/>
              <a:t>=2MnSO4 </a:t>
            </a:r>
            <a:r>
              <a:rPr lang="uk-UA" sz="1800" b="1" dirty="0" smtClean="0"/>
              <a:t>+ 6K2SO4 + 5I2 + 8H2O. I2 + </a:t>
            </a:r>
            <a:r>
              <a:rPr lang="uk-UA" sz="1800" b="1" dirty="0" smtClean="0"/>
              <a:t>2Na2S2O3 = </a:t>
            </a:r>
            <a:r>
              <a:rPr lang="uk-UA" sz="1800" b="1" dirty="0" smtClean="0"/>
              <a:t>2NaI + </a:t>
            </a:r>
            <a:r>
              <a:rPr lang="uk-UA" sz="1800" b="1" dirty="0" smtClean="0"/>
              <a:t>Na2S4O6.</a:t>
            </a:r>
            <a:endParaRPr lang="uk-UA" sz="1800" dirty="0" smtClean="0"/>
          </a:p>
          <a:p>
            <a:r>
              <a:rPr lang="uk-UA" sz="1800" b="1" dirty="0" err="1" smtClean="0"/>
              <a:t>Storage</a:t>
            </a:r>
            <a:r>
              <a:rPr lang="uk-UA" sz="1800" b="1" dirty="0" smtClean="0"/>
              <a:t>. </a:t>
            </a:r>
            <a:r>
              <a:rPr lang="uk-UA" sz="1800" dirty="0" err="1" smtClean="0"/>
              <a:t>In</a:t>
            </a:r>
            <a:r>
              <a:rPr lang="uk-UA" sz="1800" dirty="0" smtClean="0"/>
              <a:t> a well-</a:t>
            </a:r>
            <a:r>
              <a:rPr lang="uk-UA" sz="1800" dirty="0" err="1" smtClean="0"/>
              <a:t>sealed</a:t>
            </a:r>
            <a:r>
              <a:rPr lang="uk-UA" sz="1800" dirty="0" smtClean="0"/>
              <a:t> </a:t>
            </a:r>
            <a:r>
              <a:rPr lang="uk-UA" sz="1800" dirty="0" err="1" smtClean="0"/>
              <a:t>container</a:t>
            </a:r>
            <a:r>
              <a:rPr lang="uk-UA" sz="1800" dirty="0" smtClean="0"/>
              <a:t>. </a:t>
            </a:r>
            <a:r>
              <a:rPr lang="uk-UA" sz="1800" b="1" dirty="0" err="1" smtClean="0"/>
              <a:t>Application</a:t>
            </a:r>
            <a:r>
              <a:rPr lang="uk-UA" sz="1800" b="1" dirty="0" smtClean="0"/>
              <a:t>. </a:t>
            </a:r>
            <a:r>
              <a:rPr lang="uk-UA" sz="1800" dirty="0" err="1" smtClean="0"/>
              <a:t>Antiseptic</a:t>
            </a:r>
            <a:r>
              <a:rPr lang="uk-UA" sz="18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2697" y="705394"/>
            <a:ext cx="11612879" cy="5471569"/>
          </a:xfrm>
        </p:spPr>
        <p:txBody>
          <a:bodyPr/>
          <a:lstStyle/>
          <a:p>
            <a:r>
              <a:rPr lang="uk-UA" sz="2000" b="1" dirty="0" err="1" smtClean="0"/>
              <a:t>Acids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and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alkalis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Benzoic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acid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consists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denaturation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body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 smtClean="0"/>
          </a:p>
          <a:p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. </a:t>
            </a:r>
            <a:r>
              <a:rPr lang="uk-UA" sz="2000" dirty="0" err="1" smtClean="0"/>
              <a:t>When</a:t>
            </a:r>
            <a:r>
              <a:rPr lang="uk-UA" sz="2000" dirty="0" smtClean="0"/>
              <a:t> </a:t>
            </a:r>
            <a:r>
              <a:rPr lang="uk-UA" sz="2000" dirty="0" err="1" smtClean="0"/>
              <a:t>heated</a:t>
            </a:r>
            <a:r>
              <a:rPr lang="uk-UA" sz="2000" dirty="0" smtClean="0"/>
              <a:t>,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sublimes</a:t>
            </a:r>
            <a:r>
              <a:rPr lang="uk-UA" sz="2000" dirty="0" smtClean="0"/>
              <a:t>.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boiling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96%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ether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fatty</a:t>
            </a:r>
            <a:r>
              <a:rPr lang="uk-UA" sz="2000" dirty="0" smtClean="0"/>
              <a:t> </a:t>
            </a:r>
            <a:r>
              <a:rPr lang="uk-UA" sz="2000" dirty="0" err="1" smtClean="0"/>
              <a:t>oils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T. </a:t>
            </a:r>
            <a:r>
              <a:rPr lang="uk-UA" sz="2000" dirty="0" err="1" smtClean="0"/>
              <a:t>pl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Characteristic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FeCl3 - pink-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precipitate</a:t>
            </a:r>
            <a:r>
              <a:rPr lang="uk-UA" sz="2000" dirty="0" smtClean="0"/>
              <a:t>:</a:t>
            </a:r>
          </a:p>
          <a:p>
            <a:endParaRPr lang="uk-UA" dirty="0"/>
          </a:p>
        </p:txBody>
      </p:sp>
      <p:pic>
        <p:nvPicPr>
          <p:cNvPr id="4" name="image33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246" y="647906"/>
            <a:ext cx="1054443" cy="807308"/>
          </a:xfrm>
          <a:prstGeom prst="rect">
            <a:avLst/>
          </a:prstGeom>
        </p:spPr>
      </p:pic>
      <p:pic>
        <p:nvPicPr>
          <p:cNvPr id="5" name="image333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37607" y="2476117"/>
            <a:ext cx="2100648" cy="939114"/>
          </a:xfrm>
          <a:prstGeom prst="rect">
            <a:avLst/>
          </a:prstGeom>
        </p:spPr>
      </p:pic>
      <p:pic>
        <p:nvPicPr>
          <p:cNvPr id="6" name="image334.jpe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89068" y="4388355"/>
            <a:ext cx="5049795" cy="21830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836023"/>
            <a:ext cx="10515600" cy="5340940"/>
          </a:xfrm>
        </p:spPr>
        <p:txBody>
          <a:bodyPr/>
          <a:lstStyle/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definition.</a:t>
            </a:r>
            <a:r>
              <a:rPr lang="uk-UA" dirty="0" err="1" smtClean="0"/>
              <a:t>Alkalimetry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alcohol</a:t>
            </a:r>
            <a:r>
              <a:rPr lang="uk-UA" dirty="0" smtClean="0"/>
              <a:t> </a:t>
            </a:r>
            <a:r>
              <a:rPr lang="uk-UA" dirty="0" err="1" smtClean="0"/>
              <a:t>medium</a:t>
            </a:r>
            <a:r>
              <a:rPr lang="uk-UA" dirty="0" smtClean="0"/>
              <a:t>, </a:t>
            </a:r>
            <a:r>
              <a:rPr lang="uk-UA" dirty="0" err="1" smtClean="0"/>
              <a:t>direct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phenolic</a:t>
            </a:r>
            <a:r>
              <a:rPr lang="uk-UA" dirty="0" smtClean="0"/>
              <a:t> </a:t>
            </a:r>
            <a:r>
              <a:rPr lang="uk-UA" dirty="0" err="1" smtClean="0"/>
              <a:t>red</a:t>
            </a:r>
            <a:r>
              <a:rPr lang="uk-UA" dirty="0" smtClean="0"/>
              <a:t>, s = 1:</a:t>
            </a:r>
          </a:p>
          <a:p>
            <a:r>
              <a:rPr lang="uk-UA" dirty="0" smtClean="0"/>
              <a:t> </a:t>
            </a:r>
            <a:endParaRPr lang="uk-UA" dirty="0" smtClean="0"/>
          </a:p>
          <a:p>
            <a:endParaRPr lang="uk-UA" dirty="0" smtClean="0"/>
          </a:p>
          <a:p>
            <a:r>
              <a:rPr lang="uk-UA" b="1" dirty="0" smtClean="0"/>
              <a:t>C6H5COOH + </a:t>
            </a:r>
            <a:r>
              <a:rPr lang="uk-UA" b="1" dirty="0" err="1" smtClean="0"/>
              <a:t>NaOH</a:t>
            </a:r>
            <a:r>
              <a:rPr lang="uk-UA" b="1" dirty="0" smtClean="0"/>
              <a:t> </a:t>
            </a:r>
            <a:r>
              <a:rPr lang="uk-UA" b="1" dirty="0" smtClean="0"/>
              <a:t>= </a:t>
            </a:r>
            <a:r>
              <a:rPr lang="uk-UA" b="1" dirty="0" smtClean="0"/>
              <a:t>C6H5COONa + H2O</a:t>
            </a:r>
            <a:r>
              <a:rPr lang="uk-UA" b="1" dirty="0" smtClean="0"/>
              <a:t>.</a:t>
            </a:r>
            <a:endParaRPr lang="uk-UA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.</a:t>
            </a:r>
          </a:p>
          <a:p>
            <a:pPr algn="just"/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Antiseptic</a:t>
            </a:r>
            <a:r>
              <a:rPr lang="uk-UA" dirty="0" smtClean="0"/>
              <a:t>.</a:t>
            </a:r>
          </a:p>
          <a:p>
            <a:pPr algn="ctr">
              <a:buNone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err="1" smtClean="0"/>
              <a:t>Salicylic</a:t>
            </a:r>
            <a:r>
              <a:rPr lang="uk-UA" b="1" dirty="0" smtClean="0"/>
              <a:t> </a:t>
            </a:r>
            <a:r>
              <a:rPr lang="uk-UA" b="1" dirty="0" err="1" smtClean="0"/>
              <a:t>acid</a:t>
            </a:r>
            <a:endParaRPr lang="uk-UA" b="1" dirty="0" smtClean="0"/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b="1" dirty="0" smtClean="0"/>
              <a:t> 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4" name="image33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5683" y="5261330"/>
            <a:ext cx="1153297" cy="103796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300446"/>
            <a:ext cx="10515600" cy="5876517"/>
          </a:xfrm>
        </p:spPr>
        <p:txBody>
          <a:bodyPr/>
          <a:lstStyle/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consists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denaturation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body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.</a:t>
            </a:r>
          </a:p>
          <a:p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pPr>
              <a:buNone/>
            </a:pPr>
            <a:endParaRPr lang="uk-UA" sz="2000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	</a:t>
            </a:r>
            <a:r>
              <a:rPr lang="uk-UA" sz="2000" dirty="0" err="1" smtClean="0"/>
              <a:t>White</a:t>
            </a:r>
            <a:r>
              <a:rPr lang="uk-UA" sz="2000" dirty="0" smtClean="0"/>
              <a:t>	</a:t>
            </a:r>
            <a:r>
              <a:rPr lang="uk-UA" sz="2000" dirty="0" err="1" smtClean="0"/>
              <a:t>small</a:t>
            </a:r>
            <a:r>
              <a:rPr lang="uk-UA" sz="2000" dirty="0" smtClean="0"/>
              <a:t>	</a:t>
            </a:r>
            <a:r>
              <a:rPr lang="uk-UA" sz="2000" dirty="0" err="1" smtClean="0"/>
              <a:t>needle</a:t>
            </a:r>
            <a:r>
              <a:rPr lang="uk-UA" sz="2000" dirty="0" smtClean="0"/>
              <a:t>	</a:t>
            </a:r>
            <a:r>
              <a:rPr lang="uk-UA" sz="2000" dirty="0" err="1" smtClean="0"/>
              <a:t>crystals</a:t>
            </a:r>
            <a:r>
              <a:rPr lang="uk-UA" sz="2000" dirty="0" smtClean="0"/>
              <a:t>	</a:t>
            </a:r>
            <a:r>
              <a:rPr lang="uk-UA" sz="2000" dirty="0" err="1" smtClean="0"/>
              <a:t>or</a:t>
            </a:r>
            <a:r>
              <a:rPr lang="uk-UA" sz="2000" dirty="0" smtClean="0"/>
              <a:t>	</a:t>
            </a:r>
            <a:r>
              <a:rPr lang="uk-UA" sz="2000" dirty="0" err="1" smtClean="0"/>
              <a:t>light</a:t>
            </a:r>
            <a:r>
              <a:rPr lang="uk-UA" sz="2000" dirty="0" smtClean="0"/>
              <a:t>	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	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sweet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sour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taste</a:t>
            </a:r>
            <a:r>
              <a:rPr lang="uk-UA" sz="2000" dirty="0" smtClean="0"/>
              <a:t>. </a:t>
            </a:r>
            <a:r>
              <a:rPr lang="uk-UA" sz="2000" dirty="0" err="1" smtClean="0"/>
              <a:t>Poorly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-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FeCl3 - blue-</a:t>
            </a:r>
            <a:r>
              <a:rPr lang="uk-UA" sz="2000" dirty="0" err="1" smtClean="0"/>
              <a:t>violet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pPr lvl="0"/>
            <a:r>
              <a:rPr lang="uk-UA" sz="2000" dirty="0" err="1" smtClean="0"/>
              <a:t>When</a:t>
            </a:r>
            <a:r>
              <a:rPr lang="uk-UA" sz="2000" dirty="0" smtClean="0"/>
              <a:t> </a:t>
            </a:r>
            <a:r>
              <a:rPr lang="uk-UA" sz="2000" dirty="0" err="1" smtClean="0"/>
              <a:t>heated</a:t>
            </a:r>
            <a:r>
              <a:rPr lang="uk-UA" sz="2000" dirty="0" smtClean="0"/>
              <a:t> - </a:t>
            </a:r>
            <a:r>
              <a:rPr lang="uk-UA" sz="2000" dirty="0" err="1" smtClean="0"/>
              <a:t>decarboxylation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phenol</a:t>
            </a:r>
            <a:r>
              <a:rPr lang="uk-UA" sz="2000" dirty="0" smtClean="0"/>
              <a:t>:</a:t>
            </a:r>
          </a:p>
          <a:p>
            <a:pPr lvl="0"/>
            <a:endParaRPr lang="uk-UA" sz="2000" dirty="0" smtClean="0"/>
          </a:p>
          <a:p>
            <a:pPr>
              <a:buNone/>
            </a:pPr>
            <a:endParaRPr lang="uk-UA" sz="2000" dirty="0" smtClean="0"/>
          </a:p>
          <a:p>
            <a:pPr lvl="0"/>
            <a:endParaRPr lang="uk-UA" sz="2000" dirty="0" smtClean="0"/>
          </a:p>
          <a:p>
            <a:pPr lvl="0"/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aurine</a:t>
            </a:r>
            <a:r>
              <a:rPr lang="uk-UA" sz="2000" dirty="0" smtClean="0"/>
              <a:t> </a:t>
            </a:r>
            <a:r>
              <a:rPr lang="uk-UA" sz="2000" dirty="0" err="1" smtClean="0"/>
              <a:t>dye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solution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NS (O) H </a:t>
            </a:r>
            <a:r>
              <a:rPr lang="uk-UA" sz="2000" dirty="0" err="1" smtClean="0"/>
              <a:t>and</a:t>
            </a:r>
            <a:r>
              <a:rPr lang="uk-UA" sz="2000" dirty="0" smtClean="0"/>
              <a:t> H2SO4(k.).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Alkalimetry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alcoholic</a:t>
            </a:r>
            <a:r>
              <a:rPr lang="uk-UA" sz="2000" dirty="0" smtClean="0"/>
              <a:t> </a:t>
            </a:r>
            <a:r>
              <a:rPr lang="uk-UA" sz="2000" dirty="0" err="1" smtClean="0"/>
              <a:t>medium</a:t>
            </a:r>
            <a:r>
              <a:rPr lang="uk-UA" sz="2000" dirty="0" smtClean="0"/>
              <a:t>, </a:t>
            </a:r>
            <a:r>
              <a:rPr lang="uk-UA" sz="2000" dirty="0" err="1" smtClean="0"/>
              <a:t>direct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phenolphthalein</a:t>
            </a:r>
            <a:r>
              <a:rPr lang="uk-UA" sz="2000" dirty="0" smtClean="0"/>
              <a:t>, s = 1.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Antiseptic</a:t>
            </a:r>
            <a:r>
              <a:rPr lang="uk-UA" sz="2000" dirty="0" smtClean="0"/>
              <a:t>.</a:t>
            </a:r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4" name="image33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3379" y="697569"/>
            <a:ext cx="4761470" cy="1021492"/>
          </a:xfrm>
          <a:prstGeom prst="rect">
            <a:avLst/>
          </a:prstGeom>
        </p:spPr>
      </p:pic>
      <p:pic>
        <p:nvPicPr>
          <p:cNvPr id="5" name="image337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8874" y="2487769"/>
            <a:ext cx="3954162" cy="889686"/>
          </a:xfrm>
          <a:prstGeom prst="rect">
            <a:avLst/>
          </a:prstGeom>
        </p:spPr>
      </p:pic>
      <p:pic>
        <p:nvPicPr>
          <p:cNvPr id="6" name="image338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3975" y="3666250"/>
            <a:ext cx="2990335" cy="9885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61257"/>
            <a:ext cx="10515600" cy="5915706"/>
          </a:xfrm>
        </p:spPr>
        <p:txBody>
          <a:bodyPr/>
          <a:lstStyle/>
          <a:p>
            <a:r>
              <a:rPr lang="uk-UA" sz="2000" b="1" dirty="0" err="1" smtClean="0"/>
              <a:t>Silver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nitrate</a:t>
            </a:r>
            <a:r>
              <a:rPr lang="uk-UA" sz="2000" b="1" dirty="0" smtClean="0"/>
              <a:t> </a:t>
            </a:r>
            <a:r>
              <a:rPr lang="uk-UA" sz="2000" b="1" dirty="0" smtClean="0"/>
              <a:t>AgNO3</a:t>
            </a:r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Provides</a:t>
            </a:r>
            <a:r>
              <a:rPr lang="uk-UA" sz="2000" dirty="0" smtClean="0"/>
              <a:t> </a:t>
            </a:r>
            <a:r>
              <a:rPr lang="uk-UA" sz="2000" dirty="0" err="1" smtClean="0"/>
              <a:t>denaturation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, </a:t>
            </a:r>
            <a:r>
              <a:rPr lang="uk-UA" sz="2000" dirty="0" err="1" smtClean="0"/>
              <a:t>blockade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sulfhydryl</a:t>
            </a:r>
            <a:r>
              <a:rPr lang="uk-UA" sz="2000" dirty="0" smtClean="0"/>
              <a:t> </a:t>
            </a:r>
            <a:r>
              <a:rPr lang="uk-UA" sz="2000" dirty="0" err="1" smtClean="0"/>
              <a:t>groups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enzyme</a:t>
            </a:r>
            <a:r>
              <a:rPr lang="uk-UA" sz="2000" dirty="0" smtClean="0"/>
              <a:t> </a:t>
            </a:r>
            <a:r>
              <a:rPr lang="uk-UA" sz="2000" dirty="0" err="1" smtClean="0"/>
              <a:t>systems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protoplasm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b="1" dirty="0" err="1" smtClean="0"/>
              <a:t>Ag</a:t>
            </a:r>
            <a:r>
              <a:rPr lang="uk-UA" sz="2000" b="1" dirty="0" smtClean="0"/>
              <a:t> · </a:t>
            </a:r>
            <a:r>
              <a:rPr lang="uk-UA" sz="2000" b="1" dirty="0" err="1" smtClean="0"/>
              <a:t>Cu</a:t>
            </a:r>
            <a:r>
              <a:rPr lang="uk-UA" sz="2000" b="1" dirty="0" smtClean="0"/>
              <a:t> + 4HNO3 → AgNO3 + </a:t>
            </a:r>
            <a:r>
              <a:rPr lang="uk-UA" sz="2000" b="1" dirty="0" err="1" smtClean="0"/>
              <a:t>Cu</a:t>
            </a:r>
            <a:r>
              <a:rPr lang="uk-UA" sz="2000" b="1" dirty="0" smtClean="0"/>
              <a:t> (NO3)2 + NO + 2H2O</a:t>
            </a:r>
            <a:r>
              <a:rPr lang="uk-UA" sz="2000" b="1" dirty="0" smtClean="0"/>
              <a:t>.</a:t>
            </a:r>
            <a:endParaRPr lang="uk-UA" sz="2000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clear</a:t>
            </a:r>
            <a:r>
              <a:rPr lang="uk-UA" sz="2000" dirty="0" smtClean="0"/>
              <a:t> </a:t>
            </a:r>
            <a:r>
              <a:rPr lang="uk-UA" sz="2000" dirty="0" err="1" smtClean="0"/>
              <a:t>colorless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crystals</a:t>
            </a:r>
            <a:r>
              <a:rPr lang="uk-UA" sz="2000" dirty="0" smtClean="0"/>
              <a:t>.</a:t>
            </a:r>
          </a:p>
          <a:p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96%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Reactions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silver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nitrates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Thiocyanatometry</a:t>
            </a:r>
            <a:r>
              <a:rPr lang="uk-UA" sz="2000" dirty="0" smtClean="0"/>
              <a:t>, </a:t>
            </a:r>
            <a:r>
              <a:rPr lang="uk-UA" sz="2000" dirty="0" err="1" smtClean="0"/>
              <a:t>direct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iron</a:t>
            </a:r>
            <a:r>
              <a:rPr lang="uk-UA" sz="2000" dirty="0" smtClean="0"/>
              <a:t> (III) </a:t>
            </a:r>
            <a:r>
              <a:rPr lang="uk-UA" sz="2000" dirty="0" err="1" smtClean="0"/>
              <a:t>ammonium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</a:t>
            </a:r>
            <a:r>
              <a:rPr lang="uk-UA" sz="2000" dirty="0" smtClean="0"/>
              <a:t>, s = 1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r>
              <a:rPr lang="uk-UA" sz="2000" b="1" dirty="0" smtClean="0"/>
              <a:t>AgNO3 + NH4SCN → </a:t>
            </a:r>
            <a:r>
              <a:rPr lang="uk-UA" sz="2000" b="1" dirty="0" err="1" smtClean="0"/>
              <a:t>AgSCN</a:t>
            </a:r>
            <a:r>
              <a:rPr lang="uk-UA" sz="2000" b="1" dirty="0" smtClean="0"/>
              <a:t> ↓ + NH4NO3,</a:t>
            </a:r>
          </a:p>
          <a:p>
            <a:r>
              <a:rPr lang="uk-UA" sz="2000" b="1" dirty="0" smtClean="0"/>
              <a:t>3NH4SCN + FeNH4(SO4)2 → </a:t>
            </a:r>
            <a:r>
              <a:rPr lang="uk-UA" sz="2000" b="1" dirty="0" err="1" smtClean="0"/>
              <a:t>Fe</a:t>
            </a:r>
            <a:r>
              <a:rPr lang="uk-UA" sz="2000" b="1" dirty="0" smtClean="0"/>
              <a:t> (SCN)3 + 2 (NH4)2SO4</a:t>
            </a:r>
            <a:r>
              <a:rPr lang="uk-UA" sz="2000" dirty="0" smtClean="0"/>
              <a:t>.</a:t>
            </a:r>
            <a:endParaRPr lang="uk-UA" sz="2000" dirty="0" smtClean="0"/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Antiseptic</a:t>
            </a:r>
            <a:r>
              <a:rPr lang="uk-UA" sz="2000" dirty="0" smtClean="0"/>
              <a:t>, </a:t>
            </a:r>
            <a:r>
              <a:rPr lang="uk-UA" sz="2000" dirty="0" err="1" smtClean="0"/>
              <a:t>cauterizing</a:t>
            </a:r>
            <a:r>
              <a:rPr lang="uk-UA" sz="2000" dirty="0" smtClean="0"/>
              <a:t> </a:t>
            </a:r>
            <a:r>
              <a:rPr lang="uk-UA" sz="2000" dirty="0" err="1" smtClean="0"/>
              <a:t>agent</a:t>
            </a:r>
            <a:r>
              <a:rPr lang="uk-UA" sz="20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5943" y="326571"/>
            <a:ext cx="11769634" cy="5850392"/>
          </a:xfrm>
        </p:spPr>
        <p:txBody>
          <a:bodyPr/>
          <a:lstStyle/>
          <a:p>
            <a:r>
              <a:rPr lang="uk-UA" sz="1600" b="1" dirty="0" err="1" smtClean="0"/>
              <a:t>Zinc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oxide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ZnO</a:t>
            </a:r>
            <a:endParaRPr lang="uk-UA" sz="1600" dirty="0" smtClean="0"/>
          </a:p>
          <a:p>
            <a:r>
              <a:rPr lang="uk-UA" sz="1600" b="1" dirty="0" err="1" smtClean="0"/>
              <a:t>Mechanism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of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action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Causes</a:t>
            </a:r>
            <a:r>
              <a:rPr lang="uk-UA" sz="1600" dirty="0" smtClean="0"/>
              <a:t> </a:t>
            </a:r>
            <a:r>
              <a:rPr lang="uk-UA" sz="1600" dirty="0" err="1" smtClean="0"/>
              <a:t>denaturation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proteins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formation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albuminates</a:t>
            </a:r>
            <a:r>
              <a:rPr lang="uk-UA" sz="1600" dirty="0" smtClean="0"/>
              <a:t>.</a:t>
            </a:r>
          </a:p>
          <a:p>
            <a:r>
              <a:rPr lang="uk-UA" sz="1600" b="1" dirty="0" err="1" smtClean="0"/>
              <a:t>Synthesis</a:t>
            </a:r>
            <a:r>
              <a:rPr lang="uk-UA" sz="1600" b="1" dirty="0" smtClean="0"/>
              <a:t>.</a:t>
            </a:r>
          </a:p>
          <a:p>
            <a:pPr lvl="0"/>
            <a:r>
              <a:rPr lang="uk-UA" sz="1600" dirty="0" err="1" smtClean="0"/>
              <a:t>Calcination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zinc</a:t>
            </a:r>
            <a:r>
              <a:rPr lang="uk-UA" sz="1600" dirty="0" smtClean="0"/>
              <a:t> </a:t>
            </a:r>
            <a:r>
              <a:rPr lang="uk-UA" sz="1600" dirty="0" err="1" smtClean="0"/>
              <a:t>feldspar</a:t>
            </a:r>
            <a:r>
              <a:rPr lang="uk-UA" sz="1600" dirty="0" smtClean="0"/>
              <a:t>:</a:t>
            </a:r>
            <a:r>
              <a:rPr lang="uk-UA" sz="1600" dirty="0" smtClean="0"/>
              <a:t> </a:t>
            </a:r>
          </a:p>
          <a:p>
            <a:r>
              <a:rPr lang="uk-UA" sz="1600" b="1" dirty="0" smtClean="0"/>
              <a:t>ZnCO3 → </a:t>
            </a:r>
            <a:r>
              <a:rPr lang="uk-UA" sz="1600" b="1" dirty="0" err="1" smtClean="0"/>
              <a:t>ZnO</a:t>
            </a:r>
            <a:r>
              <a:rPr lang="uk-UA" sz="1600" b="1" dirty="0" smtClean="0"/>
              <a:t> + </a:t>
            </a:r>
            <a:r>
              <a:rPr lang="uk-UA" sz="1600" b="1" dirty="0" smtClean="0"/>
              <a:t>CO2</a:t>
            </a:r>
            <a:endParaRPr lang="uk-UA" sz="1600" dirty="0" smtClean="0"/>
          </a:p>
          <a:p>
            <a:pPr lvl="0"/>
            <a:r>
              <a:rPr lang="uk-UA" sz="1600" dirty="0" err="1" smtClean="0"/>
              <a:t>Annealing</a:t>
            </a:r>
            <a:r>
              <a:rPr lang="uk-UA" sz="1600" dirty="0" smtClean="0"/>
              <a:t>	</a:t>
            </a:r>
            <a:r>
              <a:rPr lang="uk-UA" sz="1600" dirty="0" err="1" smtClean="0"/>
              <a:t>at</a:t>
            </a:r>
            <a:r>
              <a:rPr lang="uk-UA" sz="1600" dirty="0" smtClean="0"/>
              <a:t> 250ºС</a:t>
            </a:r>
            <a:r>
              <a:rPr lang="uk-UA" sz="1600" dirty="0" smtClean="0"/>
              <a:t>	</a:t>
            </a:r>
            <a:r>
              <a:rPr lang="uk-UA" sz="1600" dirty="0" err="1" smtClean="0"/>
              <a:t>freshly</a:t>
            </a:r>
            <a:r>
              <a:rPr lang="uk-UA" sz="1600" dirty="0" smtClean="0"/>
              <a:t> </a:t>
            </a:r>
            <a:r>
              <a:rPr lang="uk-UA" sz="1600" dirty="0" err="1" smtClean="0"/>
              <a:t>precipitated</a:t>
            </a:r>
            <a:r>
              <a:rPr lang="uk-UA" sz="1600" dirty="0" smtClean="0"/>
              <a:t>	</a:t>
            </a:r>
            <a:r>
              <a:rPr lang="uk-UA" sz="1600" dirty="0" err="1" smtClean="0"/>
              <a:t>basic</a:t>
            </a:r>
            <a:r>
              <a:rPr lang="uk-UA" sz="1600" dirty="0" smtClean="0"/>
              <a:t>	</a:t>
            </a:r>
            <a:r>
              <a:rPr lang="uk-UA" sz="1600" dirty="0" err="1" smtClean="0"/>
              <a:t>carbonate</a:t>
            </a:r>
            <a:r>
              <a:rPr lang="uk-UA" sz="1600" dirty="0" smtClean="0"/>
              <a:t>	</a:t>
            </a:r>
            <a:r>
              <a:rPr lang="uk-UA" sz="1600" dirty="0" err="1" smtClean="0"/>
              <a:t>zinc</a:t>
            </a:r>
            <a:r>
              <a:rPr lang="uk-UA" sz="1600" dirty="0" smtClean="0"/>
              <a:t>, </a:t>
            </a:r>
            <a:r>
              <a:rPr lang="uk-UA" sz="1600" dirty="0" err="1" smtClean="0"/>
              <a:t>obtained</a:t>
            </a:r>
            <a:r>
              <a:rPr lang="uk-UA" sz="1600" dirty="0" smtClean="0"/>
              <a:t> </a:t>
            </a:r>
            <a:r>
              <a:rPr lang="uk-UA" sz="1600" dirty="0" err="1" smtClean="0"/>
              <a:t>from</a:t>
            </a:r>
            <a:r>
              <a:rPr lang="uk-UA" sz="1600" dirty="0" smtClean="0"/>
              <a:t> </a:t>
            </a:r>
            <a:r>
              <a:rPr lang="uk-UA" sz="1600" dirty="0" err="1" smtClean="0"/>
              <a:t>zinc</a:t>
            </a:r>
            <a:r>
              <a:rPr lang="uk-UA" sz="1600" dirty="0" smtClean="0"/>
              <a:t> </a:t>
            </a:r>
            <a:r>
              <a:rPr lang="uk-UA" sz="1600" dirty="0" err="1" smtClean="0"/>
              <a:t>sulfate</a:t>
            </a:r>
            <a:r>
              <a:rPr lang="uk-UA" sz="1600" dirty="0" smtClean="0"/>
              <a:t> </a:t>
            </a:r>
            <a:r>
              <a:rPr lang="uk-UA" sz="1600" dirty="0" err="1" smtClean="0"/>
              <a:t>by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reaction</a:t>
            </a:r>
            <a:r>
              <a:rPr lang="uk-UA" sz="1600" dirty="0" smtClean="0"/>
              <a:t>:</a:t>
            </a:r>
          </a:p>
          <a:p>
            <a:r>
              <a:rPr lang="uk-UA" sz="1600" b="1" dirty="0" smtClean="0"/>
              <a:t>5ZnSO4 + 5Na2CO3 + 3H2O → 2ZnCO3 </a:t>
            </a:r>
            <a:r>
              <a:rPr lang="uk-UA" sz="1600" dirty="0" smtClean="0"/>
              <a:t>·</a:t>
            </a:r>
            <a:r>
              <a:rPr lang="uk-UA" sz="1600" b="1" dirty="0" smtClean="0"/>
              <a:t>3Zn (OH)2 + 5Na2SO4 + </a:t>
            </a:r>
            <a:r>
              <a:rPr lang="uk-UA" sz="1600" b="1" dirty="0" smtClean="0"/>
              <a:t>3CO2</a:t>
            </a:r>
            <a:endParaRPr lang="uk-UA" sz="1600" b="1" dirty="0" smtClean="0"/>
          </a:p>
          <a:p>
            <a:pPr>
              <a:buNone/>
            </a:pPr>
            <a:r>
              <a:rPr lang="uk-UA" sz="1600" b="1" dirty="0" err="1" smtClean="0"/>
              <a:t>Properties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White</a:t>
            </a:r>
            <a:r>
              <a:rPr lang="uk-UA" sz="1600" dirty="0" smtClean="0"/>
              <a:t> </a:t>
            </a:r>
            <a:r>
              <a:rPr lang="uk-UA" sz="1600" dirty="0" err="1" smtClean="0"/>
              <a:t>or</a:t>
            </a:r>
            <a:r>
              <a:rPr lang="uk-UA" sz="1600" dirty="0" smtClean="0"/>
              <a:t> </a:t>
            </a:r>
            <a:r>
              <a:rPr lang="uk-UA" sz="1600" dirty="0" err="1" smtClean="0"/>
              <a:t>white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a </a:t>
            </a:r>
            <a:r>
              <a:rPr lang="uk-UA" sz="1600" dirty="0" err="1" smtClean="0"/>
              <a:t>yellowish</a:t>
            </a:r>
            <a:r>
              <a:rPr lang="uk-UA" sz="1600" dirty="0" smtClean="0"/>
              <a:t> </a:t>
            </a:r>
            <a:r>
              <a:rPr lang="uk-UA" sz="1600" dirty="0" err="1" smtClean="0"/>
              <a:t>tinge</a:t>
            </a:r>
            <a:r>
              <a:rPr lang="uk-UA" sz="1600" dirty="0" smtClean="0"/>
              <a:t> </a:t>
            </a:r>
            <a:r>
              <a:rPr lang="uk-UA" sz="1600" dirty="0" err="1" smtClean="0"/>
              <a:t>amorphous</a:t>
            </a:r>
            <a:r>
              <a:rPr lang="uk-UA" sz="1600" dirty="0" smtClean="0"/>
              <a:t> </a:t>
            </a:r>
            <a:r>
              <a:rPr lang="uk-UA" sz="1600" dirty="0" err="1" smtClean="0"/>
              <a:t>odorless</a:t>
            </a:r>
            <a:r>
              <a:rPr lang="uk-UA" sz="1600" dirty="0" smtClean="0"/>
              <a:t> </a:t>
            </a:r>
            <a:r>
              <a:rPr lang="uk-UA" sz="1600" dirty="0" err="1" smtClean="0"/>
              <a:t>powder</a:t>
            </a:r>
            <a:r>
              <a:rPr lang="uk-UA" sz="1600" dirty="0" smtClean="0"/>
              <a:t>, </a:t>
            </a:r>
            <a:r>
              <a:rPr lang="uk-UA" sz="1600" dirty="0" err="1" smtClean="0"/>
              <a:t>practically</a:t>
            </a:r>
            <a:r>
              <a:rPr lang="uk-UA" sz="1600" dirty="0" smtClean="0"/>
              <a:t> </a:t>
            </a:r>
            <a:r>
              <a:rPr lang="uk-UA" sz="1600" dirty="0" err="1" smtClean="0"/>
              <a:t>insoluble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water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alcohol</a:t>
            </a:r>
            <a:r>
              <a:rPr lang="uk-UA" sz="1600" dirty="0" smtClean="0"/>
              <a:t>, </a:t>
            </a:r>
            <a:r>
              <a:rPr lang="uk-UA" sz="1600" dirty="0" err="1" smtClean="0"/>
              <a:t>soluble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solutions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alkalis</a:t>
            </a:r>
            <a:r>
              <a:rPr lang="uk-UA" sz="1600" dirty="0" smtClean="0"/>
              <a:t>, </a:t>
            </a:r>
            <a:r>
              <a:rPr lang="uk-UA" sz="1600" dirty="0" err="1" smtClean="0"/>
              <a:t>diluted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</a:t>
            </a:r>
            <a:r>
              <a:rPr lang="uk-UA" sz="1600" dirty="0" err="1" smtClean="0"/>
              <a:t>mineral</a:t>
            </a:r>
            <a:r>
              <a:rPr lang="uk-UA" sz="1600" dirty="0" smtClean="0"/>
              <a:t> </a:t>
            </a:r>
            <a:r>
              <a:rPr lang="uk-UA" sz="1600" dirty="0" err="1" smtClean="0"/>
              <a:t>acids</a:t>
            </a:r>
            <a:r>
              <a:rPr lang="uk-UA" sz="1600" dirty="0" smtClean="0"/>
              <a:t>.</a:t>
            </a:r>
          </a:p>
          <a:p>
            <a:r>
              <a:rPr lang="uk-UA" sz="1600" b="1" dirty="0" err="1" smtClean="0"/>
              <a:t>Identification</a:t>
            </a:r>
            <a:r>
              <a:rPr lang="uk-UA" sz="1600" b="1" dirty="0" smtClean="0"/>
              <a:t>.</a:t>
            </a:r>
          </a:p>
          <a:p>
            <a:pPr lvl="0"/>
            <a:r>
              <a:rPr lang="uk-UA" sz="1600" dirty="0" err="1" smtClean="0"/>
              <a:t>When</a:t>
            </a:r>
            <a:r>
              <a:rPr lang="uk-UA" sz="1600" dirty="0" smtClean="0"/>
              <a:t> </a:t>
            </a:r>
            <a:r>
              <a:rPr lang="uk-UA" sz="1600" dirty="0" err="1" smtClean="0"/>
              <a:t>zinc</a:t>
            </a:r>
            <a:r>
              <a:rPr lang="uk-UA" sz="1600" dirty="0" smtClean="0"/>
              <a:t> </a:t>
            </a:r>
            <a:r>
              <a:rPr lang="uk-UA" sz="1600" dirty="0" err="1" smtClean="0"/>
              <a:t>is</a:t>
            </a:r>
            <a:r>
              <a:rPr lang="uk-UA" sz="1600" dirty="0" smtClean="0"/>
              <a:t> </a:t>
            </a:r>
            <a:r>
              <a:rPr lang="uk-UA" sz="1600" dirty="0" err="1" smtClean="0"/>
              <a:t>calcined</a:t>
            </a:r>
            <a:r>
              <a:rPr lang="uk-UA" sz="1600" dirty="0" smtClean="0"/>
              <a:t>,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oxide</a:t>
            </a:r>
            <a:r>
              <a:rPr lang="uk-UA" sz="1600" dirty="0" smtClean="0"/>
              <a:t> </a:t>
            </a:r>
            <a:r>
              <a:rPr lang="uk-UA" sz="1600" dirty="0" err="1" smtClean="0"/>
              <a:t>turns</a:t>
            </a:r>
            <a:r>
              <a:rPr lang="uk-UA" sz="1600" dirty="0" smtClean="0"/>
              <a:t> </a:t>
            </a:r>
            <a:r>
              <a:rPr lang="uk-UA" sz="1600" dirty="0" err="1" smtClean="0"/>
              <a:t>yellow</a:t>
            </a:r>
            <a:r>
              <a:rPr lang="uk-UA" sz="1600" dirty="0" smtClean="0"/>
              <a:t>,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when</a:t>
            </a:r>
            <a:r>
              <a:rPr lang="uk-UA" sz="1600" dirty="0" smtClean="0"/>
              <a:t> </a:t>
            </a:r>
            <a:r>
              <a:rPr lang="uk-UA" sz="1600" dirty="0" err="1" smtClean="0"/>
              <a:t>cooled</a:t>
            </a:r>
            <a:r>
              <a:rPr lang="uk-UA" sz="1600" dirty="0" smtClean="0"/>
              <a:t>, </a:t>
            </a:r>
            <a:r>
              <a:rPr lang="uk-UA" sz="1600" dirty="0" err="1" smtClean="0"/>
              <a:t>it</a:t>
            </a:r>
            <a:r>
              <a:rPr lang="uk-UA" sz="1600" dirty="0" smtClean="0"/>
              <a:t> </a:t>
            </a:r>
            <a:r>
              <a:rPr lang="uk-UA" sz="1600" dirty="0" err="1" smtClean="0"/>
              <a:t>turns</a:t>
            </a:r>
            <a:r>
              <a:rPr lang="uk-UA" sz="1600" dirty="0" smtClean="0"/>
              <a:t> </a:t>
            </a:r>
            <a:r>
              <a:rPr lang="uk-UA" sz="1600" dirty="0" err="1" smtClean="0"/>
              <a:t>white</a:t>
            </a:r>
            <a:r>
              <a:rPr lang="uk-UA" sz="1600" dirty="0" smtClean="0"/>
              <a:t> </a:t>
            </a:r>
            <a:r>
              <a:rPr lang="uk-UA" sz="1600" dirty="0" err="1" smtClean="0"/>
              <a:t>again</a:t>
            </a:r>
            <a:r>
              <a:rPr lang="uk-UA" sz="1600" dirty="0" smtClean="0"/>
              <a:t>.</a:t>
            </a:r>
          </a:p>
          <a:p>
            <a:pPr lvl="0"/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substance</a:t>
            </a:r>
            <a:r>
              <a:rPr lang="uk-UA" sz="1600" dirty="0" smtClean="0"/>
              <a:t> </a:t>
            </a:r>
            <a:r>
              <a:rPr lang="uk-UA" sz="1600" dirty="0" err="1" smtClean="0"/>
              <a:t>is</a:t>
            </a:r>
            <a:r>
              <a:rPr lang="uk-UA" sz="1600" dirty="0" smtClean="0"/>
              <a:t> </a:t>
            </a:r>
            <a:r>
              <a:rPr lang="uk-UA" sz="1600" dirty="0" err="1" smtClean="0"/>
              <a:t>dissolved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dilute</a:t>
            </a:r>
            <a:r>
              <a:rPr lang="uk-UA" sz="1600" dirty="0" smtClean="0"/>
              <a:t> </a:t>
            </a:r>
            <a:r>
              <a:rPr lang="uk-UA" sz="1600" dirty="0" err="1" smtClean="0"/>
              <a:t>hydrochloric</a:t>
            </a:r>
            <a:r>
              <a:rPr lang="uk-UA" sz="1600" dirty="0" smtClean="0"/>
              <a:t> </a:t>
            </a:r>
            <a:r>
              <a:rPr lang="uk-UA" sz="1600" dirty="0" err="1" smtClean="0"/>
              <a:t>acid</a:t>
            </a:r>
            <a:r>
              <a:rPr lang="uk-UA" sz="1600" dirty="0" smtClean="0"/>
              <a:t>:</a:t>
            </a:r>
            <a:endParaRPr lang="uk-UA" sz="1600" dirty="0" smtClean="0"/>
          </a:p>
          <a:p>
            <a:r>
              <a:rPr lang="uk-UA" sz="1600" b="1" dirty="0" err="1" smtClean="0"/>
              <a:t>ZnO</a:t>
            </a:r>
            <a:r>
              <a:rPr lang="uk-UA" sz="1600" b="1" dirty="0" smtClean="0"/>
              <a:t> + 2HCl → ZnCl2 + </a:t>
            </a:r>
            <a:r>
              <a:rPr lang="uk-UA" sz="1600" b="1" dirty="0" smtClean="0"/>
              <a:t>H2O</a:t>
            </a:r>
            <a:endParaRPr lang="uk-UA" sz="1600" dirty="0" smtClean="0"/>
          </a:p>
          <a:p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resulting</a:t>
            </a:r>
            <a:r>
              <a:rPr lang="uk-UA" sz="1600" dirty="0" smtClean="0"/>
              <a:t> </a:t>
            </a:r>
            <a:r>
              <a:rPr lang="uk-UA" sz="1600" dirty="0" err="1" smtClean="0"/>
              <a:t>solution</a:t>
            </a:r>
            <a:r>
              <a:rPr lang="uk-UA" sz="1600" dirty="0" smtClean="0"/>
              <a:t> </a:t>
            </a:r>
            <a:r>
              <a:rPr lang="uk-UA" sz="1600" dirty="0" err="1" smtClean="0"/>
              <a:t>was</a:t>
            </a:r>
            <a:r>
              <a:rPr lang="uk-UA" sz="1600" dirty="0" smtClean="0"/>
              <a:t> </a:t>
            </a:r>
            <a:r>
              <a:rPr lang="uk-UA" sz="1600" dirty="0" err="1" smtClean="0"/>
              <a:t>diluted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</a:t>
            </a:r>
            <a:r>
              <a:rPr lang="uk-UA" sz="1600" dirty="0" err="1" smtClean="0"/>
              <a:t>water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reacted</a:t>
            </a:r>
            <a:r>
              <a:rPr lang="uk-UA" sz="1600" dirty="0" smtClean="0"/>
              <a:t> </a:t>
            </a:r>
            <a:r>
              <a:rPr lang="uk-UA" sz="1600" dirty="0" err="1" smtClean="0"/>
              <a:t>with</a:t>
            </a:r>
            <a:r>
              <a:rPr lang="uk-UA" sz="1600" dirty="0" smtClean="0"/>
              <a:t> </a:t>
            </a:r>
            <a:r>
              <a:rPr lang="uk-UA" sz="1600" dirty="0" err="1" smtClean="0"/>
              <a:t>zinc</a:t>
            </a:r>
            <a:r>
              <a:rPr lang="uk-UA" sz="1600" dirty="0" smtClean="0"/>
              <a:t>.</a:t>
            </a:r>
          </a:p>
          <a:p>
            <a:pPr lvl="0"/>
            <a:r>
              <a:rPr lang="uk-UA" sz="1600" dirty="0" smtClean="0"/>
              <a:t>Non-</a:t>
            </a:r>
            <a:r>
              <a:rPr lang="uk-UA" sz="1600" dirty="0" err="1" smtClean="0"/>
              <a:t>pharmacopoeial</a:t>
            </a:r>
            <a:r>
              <a:rPr lang="uk-UA" sz="1600" dirty="0" smtClean="0"/>
              <a:t> </a:t>
            </a:r>
            <a:r>
              <a:rPr lang="uk-UA" sz="1600" dirty="0" err="1" smtClean="0"/>
              <a:t>reaction</a:t>
            </a:r>
            <a:r>
              <a:rPr lang="uk-UA" sz="1600" dirty="0" smtClean="0"/>
              <a:t> - </a:t>
            </a:r>
            <a:r>
              <a:rPr lang="uk-UA" sz="1600" dirty="0" err="1" smtClean="0"/>
              <a:t>when</a:t>
            </a:r>
            <a:r>
              <a:rPr lang="uk-UA" sz="1600" dirty="0" smtClean="0"/>
              <a:t> </a:t>
            </a:r>
            <a:r>
              <a:rPr lang="uk-UA" sz="1600" dirty="0" err="1" smtClean="0"/>
              <a:t>annealing</a:t>
            </a:r>
            <a:r>
              <a:rPr lang="uk-UA" sz="1600" dirty="0" smtClean="0"/>
              <a:t> </a:t>
            </a:r>
            <a:r>
              <a:rPr lang="uk-UA" sz="1600" dirty="0" err="1" smtClean="0"/>
              <a:t>zinc</a:t>
            </a:r>
            <a:r>
              <a:rPr lang="uk-UA" sz="1600" dirty="0" smtClean="0"/>
              <a:t> </a:t>
            </a:r>
            <a:r>
              <a:rPr lang="uk-UA" sz="1600" dirty="0" err="1" smtClean="0"/>
              <a:t>oxide</a:t>
            </a:r>
            <a:r>
              <a:rPr lang="uk-UA" sz="1600" dirty="0" smtClean="0"/>
              <a:t> </a:t>
            </a:r>
            <a:r>
              <a:rPr lang="uk-UA" sz="1600" dirty="0" err="1" smtClean="0"/>
              <a:t>from</a:t>
            </a:r>
            <a:r>
              <a:rPr lang="uk-UA" sz="1600" dirty="0" smtClean="0"/>
              <a:t> </a:t>
            </a:r>
            <a:r>
              <a:rPr lang="uk-UA" sz="1600" dirty="0" err="1" smtClean="0"/>
              <a:t>cobalt</a:t>
            </a:r>
            <a:r>
              <a:rPr lang="uk-UA" sz="1600" dirty="0" smtClean="0"/>
              <a:t> (II) </a:t>
            </a:r>
            <a:r>
              <a:rPr lang="uk-UA" sz="1600" dirty="0" err="1" smtClean="0"/>
              <a:t>nitrate</a:t>
            </a:r>
            <a:r>
              <a:rPr lang="uk-UA" sz="1600" dirty="0" smtClean="0"/>
              <a:t>, a </a:t>
            </a:r>
            <a:r>
              <a:rPr lang="uk-UA" sz="1600" dirty="0" err="1" smtClean="0"/>
              <a:t>characteristic</a:t>
            </a:r>
            <a:r>
              <a:rPr lang="uk-UA" sz="1600" dirty="0" smtClean="0"/>
              <a:t> </a:t>
            </a:r>
            <a:r>
              <a:rPr lang="uk-UA" sz="1600" dirty="0" err="1" smtClean="0"/>
              <a:t>green</a:t>
            </a:r>
            <a:r>
              <a:rPr lang="uk-UA" sz="1600" dirty="0" smtClean="0"/>
              <a:t> </a:t>
            </a:r>
            <a:r>
              <a:rPr lang="uk-UA" sz="1600" dirty="0" err="1" smtClean="0"/>
              <a:t>color</a:t>
            </a:r>
            <a:r>
              <a:rPr lang="uk-UA" sz="1600" dirty="0" smtClean="0"/>
              <a:t> </a:t>
            </a:r>
            <a:r>
              <a:rPr lang="uk-UA" sz="1600" dirty="0" err="1" smtClean="0"/>
              <a:t>is</a:t>
            </a:r>
            <a:r>
              <a:rPr lang="uk-UA" sz="1600" dirty="0" smtClean="0"/>
              <a:t> </a:t>
            </a:r>
            <a:r>
              <a:rPr lang="uk-UA" sz="1600" dirty="0" err="1" smtClean="0"/>
              <a:t>formed</a:t>
            </a:r>
            <a:r>
              <a:rPr lang="uk-UA" sz="1600" dirty="0" smtClean="0"/>
              <a:t> (</a:t>
            </a:r>
            <a:r>
              <a:rPr lang="uk-UA" sz="1600" dirty="0" err="1" smtClean="0"/>
              <a:t>Rinman's</a:t>
            </a:r>
            <a:r>
              <a:rPr lang="uk-UA" sz="1600" dirty="0" smtClean="0"/>
              <a:t> </a:t>
            </a:r>
            <a:r>
              <a:rPr lang="uk-UA" sz="1600" dirty="0" err="1" smtClean="0"/>
              <a:t>greens</a:t>
            </a:r>
            <a:r>
              <a:rPr lang="uk-UA" sz="1600" dirty="0" smtClean="0"/>
              <a:t>):</a:t>
            </a:r>
            <a:endParaRPr lang="uk-UA" sz="1600" dirty="0" smtClean="0"/>
          </a:p>
          <a:p>
            <a:r>
              <a:rPr lang="uk-UA" sz="1600" b="1" dirty="0" err="1" smtClean="0"/>
              <a:t>ZnO</a:t>
            </a:r>
            <a:r>
              <a:rPr lang="uk-UA" sz="1600" b="1" dirty="0" smtClean="0"/>
              <a:t> + </a:t>
            </a:r>
            <a:r>
              <a:rPr lang="uk-UA" sz="1600" b="1" dirty="0" err="1" smtClean="0"/>
              <a:t>Co</a:t>
            </a:r>
            <a:r>
              <a:rPr lang="uk-UA" sz="1600" b="1" dirty="0" smtClean="0"/>
              <a:t> (NO3)2 → CoZnO2 + 2NO2 + 1 / </a:t>
            </a:r>
            <a:r>
              <a:rPr lang="uk-UA" sz="1600" b="1" dirty="0" smtClean="0"/>
              <a:t>2O2</a:t>
            </a:r>
            <a:endParaRPr lang="uk-UA" sz="1600" dirty="0" smtClean="0"/>
          </a:p>
          <a:p>
            <a:r>
              <a:rPr lang="uk-UA" sz="1600" b="1" dirty="0" err="1" smtClean="0"/>
              <a:t>Quantitative</a:t>
            </a:r>
            <a:r>
              <a:rPr lang="uk-UA" sz="1600" b="1" dirty="0" smtClean="0"/>
              <a:t> </a:t>
            </a:r>
            <a:r>
              <a:rPr lang="uk-UA" sz="1600" b="1" dirty="0" err="1" smtClean="0"/>
              <a:t>definition</a:t>
            </a:r>
            <a:r>
              <a:rPr lang="uk-UA" sz="1600" b="1" dirty="0" smtClean="0"/>
              <a:t>.</a:t>
            </a:r>
          </a:p>
          <a:p>
            <a:r>
              <a:rPr lang="uk-UA" sz="1600" dirty="0" err="1" smtClean="0"/>
              <a:t>Complexometry</a:t>
            </a:r>
            <a:r>
              <a:rPr lang="uk-UA" sz="1600" dirty="0" smtClean="0"/>
              <a:t>, </a:t>
            </a:r>
            <a:r>
              <a:rPr lang="uk-UA" sz="1600" dirty="0" err="1" smtClean="0"/>
              <a:t>direct</a:t>
            </a:r>
            <a:r>
              <a:rPr lang="uk-UA" sz="1600" dirty="0" smtClean="0"/>
              <a:t> </a:t>
            </a:r>
            <a:r>
              <a:rPr lang="uk-UA" sz="1600" dirty="0" err="1" smtClean="0"/>
              <a:t>titration</a:t>
            </a:r>
            <a:r>
              <a:rPr lang="uk-UA" sz="1600" dirty="0" smtClean="0"/>
              <a:t> </a:t>
            </a:r>
            <a:r>
              <a:rPr lang="uk-UA" sz="1600" dirty="0" err="1" smtClean="0"/>
              <a:t>after</a:t>
            </a:r>
            <a:r>
              <a:rPr lang="uk-UA" sz="1600" dirty="0" smtClean="0"/>
              <a:t> </a:t>
            </a:r>
            <a:r>
              <a:rPr lang="uk-UA" sz="1600" dirty="0" err="1" smtClean="0"/>
              <a:t>dissolution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substance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dilute</a:t>
            </a:r>
            <a:r>
              <a:rPr lang="uk-UA" sz="1600" dirty="0" smtClean="0"/>
              <a:t> </a:t>
            </a:r>
            <a:r>
              <a:rPr lang="uk-UA" sz="1600" dirty="0" err="1" smtClean="0"/>
              <a:t>acetic</a:t>
            </a:r>
            <a:r>
              <a:rPr lang="uk-UA" sz="1600" dirty="0" smtClean="0"/>
              <a:t> </a:t>
            </a:r>
            <a:r>
              <a:rPr lang="uk-UA" sz="1600" dirty="0" err="1" smtClean="0"/>
              <a:t>acid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presence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GMT, </a:t>
            </a:r>
            <a:r>
              <a:rPr lang="uk-UA" sz="1600" dirty="0" err="1" smtClean="0"/>
              <a:t>indicator</a:t>
            </a:r>
            <a:r>
              <a:rPr lang="uk-UA" sz="1600" dirty="0" smtClean="0"/>
              <a:t> - </a:t>
            </a:r>
            <a:r>
              <a:rPr lang="uk-UA" sz="1600" dirty="0" err="1" smtClean="0"/>
              <a:t>xylenol</a:t>
            </a:r>
            <a:r>
              <a:rPr lang="uk-UA" sz="1600" dirty="0" smtClean="0"/>
              <a:t> </a:t>
            </a:r>
            <a:r>
              <a:rPr lang="uk-UA" sz="1600" dirty="0" err="1" smtClean="0"/>
              <a:t>orange</a:t>
            </a:r>
            <a:r>
              <a:rPr lang="uk-UA" sz="1600" dirty="0" smtClean="0"/>
              <a:t>, s = </a:t>
            </a:r>
            <a:r>
              <a:rPr lang="uk-UA" sz="1600" dirty="0" smtClean="0"/>
              <a:t>1. </a:t>
            </a:r>
            <a:r>
              <a:rPr lang="uk-UA" sz="1600" b="1" dirty="0" err="1" smtClean="0"/>
              <a:t>Storage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In</a:t>
            </a:r>
            <a:r>
              <a:rPr lang="uk-UA" sz="1600" dirty="0" smtClean="0"/>
              <a:t> a </a:t>
            </a:r>
            <a:r>
              <a:rPr lang="uk-UA" sz="1600" dirty="0" err="1" smtClean="0"/>
              <a:t>sealed</a:t>
            </a:r>
            <a:r>
              <a:rPr lang="uk-UA" sz="1600" dirty="0" smtClean="0"/>
              <a:t> </a:t>
            </a:r>
            <a:r>
              <a:rPr lang="uk-UA" sz="1600" dirty="0" err="1" smtClean="0"/>
              <a:t>container</a:t>
            </a:r>
            <a:r>
              <a:rPr lang="uk-UA" sz="1600" dirty="0" smtClean="0"/>
              <a:t>. </a:t>
            </a:r>
            <a:r>
              <a:rPr lang="uk-UA" sz="1600" b="1" dirty="0" err="1" smtClean="0"/>
              <a:t>Application</a:t>
            </a:r>
            <a:r>
              <a:rPr lang="uk-UA" sz="1600" b="1" dirty="0" smtClean="0"/>
              <a:t>. </a:t>
            </a:r>
            <a:r>
              <a:rPr lang="uk-UA" sz="1600" dirty="0" err="1" smtClean="0"/>
              <a:t>Externally</a:t>
            </a:r>
            <a:r>
              <a:rPr lang="uk-UA" sz="1600" dirty="0" smtClean="0"/>
              <a:t> </a:t>
            </a:r>
            <a:r>
              <a:rPr lang="uk-UA" sz="1600" dirty="0" err="1" smtClean="0"/>
              <a:t>in</a:t>
            </a:r>
            <a:r>
              <a:rPr lang="uk-UA" sz="1600" dirty="0" smtClean="0"/>
              <a:t> </a:t>
            </a:r>
            <a:r>
              <a:rPr lang="uk-UA" sz="1600" dirty="0" err="1" smtClean="0"/>
              <a:t>the</a:t>
            </a:r>
            <a:r>
              <a:rPr lang="uk-UA" sz="1600" dirty="0" smtClean="0"/>
              <a:t> </a:t>
            </a:r>
            <a:r>
              <a:rPr lang="uk-UA" sz="1600" dirty="0" err="1" smtClean="0"/>
              <a:t>form</a:t>
            </a:r>
            <a:r>
              <a:rPr lang="uk-UA" sz="1600" dirty="0" smtClean="0"/>
              <a:t> </a:t>
            </a:r>
            <a:r>
              <a:rPr lang="uk-UA" sz="1600" dirty="0" err="1" smtClean="0"/>
              <a:t>of</a:t>
            </a:r>
            <a:r>
              <a:rPr lang="uk-UA" sz="1600" dirty="0" smtClean="0"/>
              <a:t> </a:t>
            </a:r>
            <a:r>
              <a:rPr lang="uk-UA" sz="1600" dirty="0" err="1" smtClean="0"/>
              <a:t>powders</a:t>
            </a:r>
            <a:r>
              <a:rPr lang="uk-UA" sz="1600" dirty="0" smtClean="0"/>
              <a:t>, </a:t>
            </a:r>
            <a:r>
              <a:rPr lang="uk-UA" sz="1600" dirty="0" err="1" smtClean="0"/>
              <a:t>ointments</a:t>
            </a:r>
            <a:r>
              <a:rPr lang="uk-UA" sz="1600" dirty="0" smtClean="0"/>
              <a:t>, </a:t>
            </a:r>
            <a:r>
              <a:rPr lang="uk-UA" sz="1600" dirty="0" err="1" smtClean="0"/>
              <a:t>pastes</a:t>
            </a:r>
            <a:r>
              <a:rPr lang="uk-UA" sz="1600" dirty="0" smtClean="0"/>
              <a:t>, </a:t>
            </a:r>
            <a:r>
              <a:rPr lang="uk-UA" sz="1600" dirty="0" err="1" smtClean="0"/>
              <a:t>as</a:t>
            </a:r>
            <a:r>
              <a:rPr lang="uk-UA" sz="1600" dirty="0" smtClean="0"/>
              <a:t> </a:t>
            </a:r>
            <a:r>
              <a:rPr lang="uk-UA" sz="1600" dirty="0" err="1" smtClean="0"/>
              <a:t>an</a:t>
            </a:r>
            <a:r>
              <a:rPr lang="uk-UA" sz="1600" dirty="0" smtClean="0"/>
              <a:t> </a:t>
            </a:r>
            <a:r>
              <a:rPr lang="uk-UA" sz="1600" dirty="0" err="1" smtClean="0"/>
              <a:t>astringent</a:t>
            </a:r>
            <a:r>
              <a:rPr lang="uk-UA" sz="1600" dirty="0" smtClean="0"/>
              <a:t>, </a:t>
            </a:r>
            <a:r>
              <a:rPr lang="uk-UA" sz="1600" dirty="0" err="1" smtClean="0"/>
              <a:t>desiccant</a:t>
            </a:r>
            <a:r>
              <a:rPr lang="uk-UA" sz="1600" dirty="0" smtClean="0"/>
              <a:t> </a:t>
            </a:r>
            <a:r>
              <a:rPr lang="uk-UA" sz="1600" dirty="0" err="1" smtClean="0"/>
              <a:t>and</a:t>
            </a:r>
            <a:r>
              <a:rPr lang="uk-UA" sz="1600" dirty="0" smtClean="0"/>
              <a:t> </a:t>
            </a:r>
            <a:r>
              <a:rPr lang="uk-UA" sz="1600" dirty="0" err="1" smtClean="0"/>
              <a:t>disinfectant</a:t>
            </a:r>
            <a:r>
              <a:rPr lang="uk-UA" sz="1600" dirty="0" smtClean="0"/>
              <a:t> </a:t>
            </a:r>
            <a:r>
              <a:rPr lang="uk-UA" sz="1600" dirty="0" err="1" smtClean="0"/>
              <a:t>for</a:t>
            </a:r>
            <a:r>
              <a:rPr lang="uk-UA" sz="1600" dirty="0" smtClean="0"/>
              <a:t> </a:t>
            </a:r>
            <a:r>
              <a:rPr lang="uk-UA" sz="1600" dirty="0" err="1" smtClean="0"/>
              <a:t>skin</a:t>
            </a:r>
            <a:r>
              <a:rPr lang="uk-UA" sz="1600" dirty="0" smtClean="0"/>
              <a:t> </a:t>
            </a:r>
            <a:r>
              <a:rPr lang="uk-UA" sz="1600" dirty="0" err="1" smtClean="0"/>
              <a:t>diseases</a:t>
            </a:r>
            <a:r>
              <a:rPr lang="uk-UA" sz="1600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823" y="444137"/>
            <a:ext cx="11482251" cy="5732826"/>
          </a:xfrm>
        </p:spPr>
        <p:txBody>
          <a:bodyPr/>
          <a:lstStyle/>
          <a:p>
            <a:r>
              <a:rPr lang="uk-UA" sz="1800" dirty="0" smtClean="0"/>
              <a:t> </a:t>
            </a:r>
          </a:p>
          <a:p>
            <a:r>
              <a:rPr lang="uk-UA" sz="1800" b="1" dirty="0" err="1" smtClean="0"/>
              <a:t>Formaldehyde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aldehydes</a:t>
            </a:r>
            <a:r>
              <a:rPr lang="uk-UA" sz="1800" b="1" dirty="0" smtClean="0"/>
              <a:t> 35% </a:t>
            </a:r>
            <a:r>
              <a:rPr lang="uk-UA" sz="1800" b="1" dirty="0" err="1" smtClean="0"/>
              <a:t>solution</a:t>
            </a:r>
            <a:endParaRPr lang="uk-UA" sz="1800" b="1" dirty="0" smtClean="0"/>
          </a:p>
          <a:p>
            <a:endParaRPr lang="uk-UA" sz="1800" dirty="0" smtClean="0"/>
          </a:p>
          <a:p>
            <a:r>
              <a:rPr lang="uk-UA" sz="1800" b="1" dirty="0" err="1" smtClean="0"/>
              <a:t>Mechanism</a:t>
            </a:r>
            <a:r>
              <a:rPr lang="uk-UA" sz="1800" b="1" dirty="0" smtClean="0"/>
              <a:t>	</a:t>
            </a:r>
            <a:r>
              <a:rPr lang="uk-UA" sz="1800" b="1" dirty="0" err="1" smtClean="0"/>
              <a:t>actions</a:t>
            </a:r>
            <a:r>
              <a:rPr lang="uk-UA" sz="1800" dirty="0" smtClean="0"/>
              <a:t>.	</a:t>
            </a:r>
            <a:r>
              <a:rPr lang="uk-UA" sz="1800" dirty="0" err="1" smtClean="0"/>
              <a:t>At</a:t>
            </a:r>
            <a:r>
              <a:rPr lang="uk-UA" sz="1800" dirty="0" smtClean="0"/>
              <a:t>	</a:t>
            </a:r>
            <a:r>
              <a:rPr lang="uk-UA" sz="1800" dirty="0" err="1" smtClean="0"/>
              <a:t>penetration</a:t>
            </a:r>
            <a:r>
              <a:rPr lang="uk-UA" sz="1800" dirty="0" smtClean="0"/>
              <a:t>	</a:t>
            </a:r>
            <a:r>
              <a:rPr lang="uk-UA" sz="1800" dirty="0" err="1" smtClean="0"/>
              <a:t>in</a:t>
            </a:r>
            <a:r>
              <a:rPr lang="uk-UA" sz="1800" dirty="0" smtClean="0"/>
              <a:t>	</a:t>
            </a:r>
            <a:r>
              <a:rPr lang="uk-UA" sz="1800" dirty="0" err="1" smtClean="0"/>
              <a:t>cell</a:t>
            </a:r>
            <a:r>
              <a:rPr lang="uk-UA" sz="1800" dirty="0" smtClean="0"/>
              <a:t>	</a:t>
            </a:r>
            <a:r>
              <a:rPr lang="uk-UA" sz="1800" dirty="0" err="1" smtClean="0"/>
              <a:t>or</a:t>
            </a:r>
            <a:r>
              <a:rPr lang="uk-UA" sz="1800" dirty="0" smtClean="0"/>
              <a:t>	</a:t>
            </a:r>
            <a:r>
              <a:rPr lang="uk-UA" sz="1800" dirty="0" err="1" smtClean="0"/>
              <a:t>dispute</a:t>
            </a:r>
            <a:r>
              <a:rPr lang="uk-UA" sz="1800" dirty="0" smtClean="0"/>
              <a:t>	</a:t>
            </a:r>
            <a:r>
              <a:rPr lang="uk-UA" sz="1800" dirty="0" err="1" smtClean="0"/>
              <a:t>formaldehyde</a:t>
            </a:r>
            <a:r>
              <a:rPr lang="uk-UA" sz="1800" dirty="0" smtClean="0"/>
              <a:t>	</a:t>
            </a:r>
            <a:r>
              <a:rPr lang="uk-UA" sz="1800" dirty="0" err="1" smtClean="0"/>
              <a:t>easily</a:t>
            </a:r>
            <a:r>
              <a:rPr lang="uk-UA" sz="1800" dirty="0" smtClean="0"/>
              <a:t> </a:t>
            </a:r>
            <a:r>
              <a:rPr lang="uk-UA" sz="1800" dirty="0" err="1" smtClean="0"/>
              <a:t>combined</a:t>
            </a:r>
            <a:r>
              <a:rPr lang="uk-UA" sz="1800" dirty="0" smtClean="0"/>
              <a:t> </a:t>
            </a:r>
            <a:r>
              <a:rPr lang="uk-UA" sz="1800" dirty="0" err="1" smtClean="0"/>
              <a:t>with</a:t>
            </a:r>
            <a:r>
              <a:rPr lang="uk-UA" sz="1800" dirty="0" smtClean="0"/>
              <a:t> </a:t>
            </a:r>
            <a:r>
              <a:rPr lang="uk-UA" sz="1800" dirty="0" err="1" smtClean="0"/>
              <a:t>amino</a:t>
            </a:r>
            <a:r>
              <a:rPr lang="uk-UA" sz="1800" dirty="0" smtClean="0"/>
              <a:t> </a:t>
            </a:r>
            <a:r>
              <a:rPr lang="uk-UA" sz="1800" dirty="0" err="1" smtClean="0"/>
              <a:t>groups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protein</a:t>
            </a:r>
            <a:r>
              <a:rPr lang="uk-UA" sz="1800" dirty="0" smtClean="0"/>
              <a:t>, </a:t>
            </a:r>
            <a:r>
              <a:rPr lang="uk-UA" sz="1800" dirty="0" err="1" smtClean="0"/>
              <a:t>blocks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reactive</a:t>
            </a:r>
            <a:r>
              <a:rPr lang="uk-UA" sz="1800" dirty="0" smtClean="0"/>
              <a:t> </a:t>
            </a:r>
            <a:r>
              <a:rPr lang="uk-UA" sz="1800" dirty="0" err="1" smtClean="0"/>
              <a:t>groups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protein</a:t>
            </a:r>
            <a:r>
              <a:rPr lang="uk-UA" sz="1800" dirty="0" smtClean="0"/>
              <a:t> </a:t>
            </a:r>
            <a:r>
              <a:rPr lang="uk-UA" sz="1800" dirty="0" err="1" smtClean="0"/>
              <a:t>molecule</a:t>
            </a:r>
            <a:r>
              <a:rPr lang="uk-UA" sz="1800" dirty="0" smtClean="0"/>
              <a:t>.</a:t>
            </a:r>
          </a:p>
          <a:p>
            <a:r>
              <a:rPr lang="uk-UA" sz="1800" b="1" dirty="0" err="1" smtClean="0"/>
              <a:t>Synthesis</a:t>
            </a:r>
            <a:r>
              <a:rPr lang="uk-UA" sz="1800" b="1" dirty="0" smtClean="0"/>
              <a:t>.</a:t>
            </a:r>
          </a:p>
          <a:p>
            <a:pPr lvl="1"/>
            <a:r>
              <a:rPr lang="uk-UA" sz="1800" dirty="0" err="1" smtClean="0"/>
              <a:t>Oxidation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methanol</a:t>
            </a:r>
            <a:r>
              <a:rPr lang="uk-UA" sz="1800" dirty="0" smtClean="0"/>
              <a:t>:</a:t>
            </a:r>
          </a:p>
          <a:p>
            <a:r>
              <a:rPr lang="uk-UA" sz="1800" dirty="0" smtClean="0"/>
              <a:t/>
            </a:r>
            <a:br>
              <a:rPr lang="uk-UA" sz="1800" dirty="0" smtClean="0"/>
            </a:br>
            <a:endParaRPr lang="uk-UA" sz="1800" dirty="0" smtClean="0"/>
          </a:p>
          <a:p>
            <a:pPr lvl="1"/>
            <a:r>
              <a:rPr lang="uk-UA" sz="1800" dirty="0" err="1" smtClean="0"/>
              <a:t>Oxidation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methane</a:t>
            </a:r>
            <a:r>
              <a:rPr lang="uk-UA" sz="1800" dirty="0" smtClean="0"/>
              <a:t> </a:t>
            </a:r>
            <a:r>
              <a:rPr lang="uk-UA" sz="1800" dirty="0" err="1" smtClean="0"/>
              <a:t>by</a:t>
            </a:r>
            <a:r>
              <a:rPr lang="uk-UA" sz="1800" dirty="0" smtClean="0"/>
              <a:t> </a:t>
            </a:r>
            <a:r>
              <a:rPr lang="uk-UA" sz="1800" dirty="0" err="1" smtClean="0"/>
              <a:t>the</a:t>
            </a:r>
            <a:r>
              <a:rPr lang="uk-UA" sz="1800" dirty="0" smtClean="0"/>
              <a:t> </a:t>
            </a:r>
            <a:r>
              <a:rPr lang="uk-UA" sz="1800" dirty="0" err="1" smtClean="0"/>
              <a:t>method</a:t>
            </a:r>
            <a:r>
              <a:rPr lang="uk-UA" sz="1800" dirty="0" smtClean="0"/>
              <a:t> </a:t>
            </a:r>
            <a:r>
              <a:rPr lang="uk-UA" sz="1800" dirty="0" err="1" smtClean="0"/>
              <a:t>of</a:t>
            </a:r>
            <a:r>
              <a:rPr lang="uk-UA" sz="1800" dirty="0" smtClean="0"/>
              <a:t> </a:t>
            </a:r>
            <a:r>
              <a:rPr lang="uk-UA" sz="1800" dirty="0" err="1" smtClean="0"/>
              <a:t>Me</a:t>
            </a:r>
            <a:r>
              <a:rPr lang="en-US" sz="1800" dirty="0" smtClean="0"/>
              <a:t>n</a:t>
            </a:r>
            <a:r>
              <a:rPr lang="uk-UA" sz="1800" dirty="0" err="1" smtClean="0"/>
              <a:t>de</a:t>
            </a:r>
            <a:r>
              <a:rPr lang="en-US" sz="1800" dirty="0" smtClean="0"/>
              <a:t>le</a:t>
            </a:r>
            <a:r>
              <a:rPr lang="uk-UA" sz="1800" dirty="0" err="1" smtClean="0"/>
              <a:t>ev</a:t>
            </a:r>
            <a:r>
              <a:rPr lang="uk-UA" sz="1800" dirty="0" smtClean="0"/>
              <a:t>:</a:t>
            </a:r>
          </a:p>
          <a:p>
            <a:r>
              <a:rPr lang="uk-UA" sz="1800" b="1" dirty="0" err="1" smtClean="0"/>
              <a:t>Properties</a:t>
            </a:r>
            <a:r>
              <a:rPr lang="uk-UA" sz="1800" b="1" dirty="0" smtClean="0"/>
              <a:t>. </a:t>
            </a:r>
            <a:r>
              <a:rPr lang="uk-UA" sz="1800" dirty="0" err="1" smtClean="0"/>
              <a:t>Transparent</a:t>
            </a:r>
            <a:r>
              <a:rPr lang="uk-UA" sz="1800" dirty="0" smtClean="0"/>
              <a:t> </a:t>
            </a:r>
            <a:r>
              <a:rPr lang="uk-UA" sz="1800" dirty="0" err="1" smtClean="0"/>
              <a:t>colorless</a:t>
            </a:r>
            <a:r>
              <a:rPr lang="uk-UA" sz="1800" dirty="0" smtClean="0"/>
              <a:t> </a:t>
            </a:r>
            <a:r>
              <a:rPr lang="uk-UA" sz="1800" dirty="0" err="1" smtClean="0"/>
              <a:t>liquid</a:t>
            </a:r>
            <a:r>
              <a:rPr lang="uk-UA" sz="1800" dirty="0" smtClean="0"/>
              <a:t>. </a:t>
            </a:r>
            <a:r>
              <a:rPr lang="uk-UA" sz="1800" dirty="0" err="1" smtClean="0"/>
              <a:t>Miscible</a:t>
            </a:r>
            <a:r>
              <a:rPr lang="uk-UA" sz="1800" dirty="0" smtClean="0"/>
              <a:t> </a:t>
            </a:r>
            <a:r>
              <a:rPr lang="uk-UA" sz="1800" dirty="0" err="1" smtClean="0"/>
              <a:t>with</a:t>
            </a:r>
            <a:r>
              <a:rPr lang="uk-UA" sz="1800" dirty="0" smtClean="0"/>
              <a:t> </a:t>
            </a:r>
            <a:r>
              <a:rPr lang="uk-UA" sz="1800" dirty="0" err="1" smtClean="0"/>
              <a:t>water</a:t>
            </a:r>
            <a:r>
              <a:rPr lang="uk-UA" sz="1800" dirty="0" smtClean="0"/>
              <a:t> </a:t>
            </a:r>
            <a:r>
              <a:rPr lang="uk-UA" sz="1800" dirty="0" err="1" smtClean="0"/>
              <a:t>and</a:t>
            </a:r>
            <a:r>
              <a:rPr lang="uk-UA" sz="1800" dirty="0" smtClean="0"/>
              <a:t> 96% </a:t>
            </a:r>
            <a:r>
              <a:rPr lang="uk-UA" sz="1800" dirty="0" err="1" smtClean="0"/>
              <a:t>alcohol</a:t>
            </a:r>
            <a:r>
              <a:rPr lang="uk-UA" sz="1800" dirty="0" smtClean="0"/>
              <a:t>. </a:t>
            </a:r>
            <a:r>
              <a:rPr lang="uk-UA" sz="1800" dirty="0" err="1" smtClean="0"/>
              <a:t>May</a:t>
            </a:r>
            <a:r>
              <a:rPr lang="uk-UA" sz="1800" dirty="0" smtClean="0"/>
              <a:t> </a:t>
            </a:r>
            <a:r>
              <a:rPr lang="uk-UA" sz="1800" dirty="0" err="1" smtClean="0"/>
              <a:t>become</a:t>
            </a:r>
            <a:r>
              <a:rPr lang="uk-UA" sz="1800" dirty="0" smtClean="0"/>
              <a:t> </a:t>
            </a:r>
            <a:r>
              <a:rPr lang="uk-UA" sz="1800" dirty="0" err="1" smtClean="0"/>
              <a:t>cloudy</a:t>
            </a:r>
            <a:r>
              <a:rPr lang="uk-UA" sz="1800" dirty="0" smtClean="0"/>
              <a:t> </a:t>
            </a:r>
            <a:r>
              <a:rPr lang="uk-UA" sz="1800" dirty="0" err="1" smtClean="0"/>
              <a:t>during</a:t>
            </a:r>
            <a:r>
              <a:rPr lang="uk-UA" sz="1800" dirty="0" smtClean="0"/>
              <a:t> </a:t>
            </a:r>
            <a:r>
              <a:rPr lang="uk-UA" sz="1800" dirty="0" err="1" smtClean="0"/>
              <a:t>storage</a:t>
            </a:r>
            <a:r>
              <a:rPr lang="uk-UA" sz="1800" dirty="0" smtClean="0"/>
              <a:t>.</a:t>
            </a:r>
          </a:p>
          <a:p>
            <a:r>
              <a:rPr lang="uk-UA" sz="1800" dirty="0" err="1" smtClean="0"/>
              <a:t>During</a:t>
            </a:r>
            <a:r>
              <a:rPr lang="uk-UA" sz="1800" dirty="0" smtClean="0"/>
              <a:t> </a:t>
            </a:r>
            <a:r>
              <a:rPr lang="uk-UA" sz="1800" dirty="0" err="1" smtClean="0"/>
              <a:t>storage</a:t>
            </a:r>
            <a:r>
              <a:rPr lang="uk-UA" sz="1800" dirty="0" smtClean="0"/>
              <a:t>, </a:t>
            </a:r>
            <a:r>
              <a:rPr lang="uk-UA" sz="1800" dirty="0" err="1" smtClean="0"/>
              <a:t>it</a:t>
            </a:r>
            <a:r>
              <a:rPr lang="uk-UA" sz="1800" dirty="0" smtClean="0"/>
              <a:t> </a:t>
            </a:r>
            <a:r>
              <a:rPr lang="uk-UA" sz="1800" dirty="0" err="1" smtClean="0"/>
              <a:t>polymerizes</a:t>
            </a:r>
            <a:r>
              <a:rPr lang="uk-UA" sz="1800" dirty="0" smtClean="0"/>
              <a:t> </a:t>
            </a:r>
            <a:r>
              <a:rPr lang="uk-UA" sz="1800" dirty="0" err="1" smtClean="0"/>
              <a:t>to</a:t>
            </a:r>
            <a:r>
              <a:rPr lang="uk-UA" sz="1800" dirty="0" smtClean="0"/>
              <a:t> </a:t>
            </a:r>
            <a:r>
              <a:rPr lang="uk-UA" sz="1800" dirty="0" err="1" smtClean="0"/>
              <a:t>form</a:t>
            </a:r>
            <a:r>
              <a:rPr lang="uk-UA" sz="1800" dirty="0" smtClean="0"/>
              <a:t> a </a:t>
            </a:r>
            <a:r>
              <a:rPr lang="uk-UA" sz="1800" dirty="0" err="1" smtClean="0"/>
              <a:t>paraform</a:t>
            </a:r>
            <a:r>
              <a:rPr lang="uk-UA" sz="1800" dirty="0" smtClean="0"/>
              <a:t> (</a:t>
            </a:r>
            <a:r>
              <a:rPr lang="uk-UA" sz="1800" dirty="0" err="1" smtClean="0"/>
              <a:t>white</a:t>
            </a:r>
            <a:r>
              <a:rPr lang="uk-UA" sz="1800" dirty="0" smtClean="0"/>
              <a:t> </a:t>
            </a:r>
            <a:r>
              <a:rPr lang="uk-UA" sz="1800" dirty="0" err="1" smtClean="0"/>
              <a:t>precipitate</a:t>
            </a:r>
            <a:r>
              <a:rPr lang="uk-UA" sz="1800" dirty="0" smtClean="0"/>
              <a:t>). </a:t>
            </a:r>
            <a:r>
              <a:rPr lang="uk-UA" sz="1800" dirty="0" err="1" smtClean="0"/>
              <a:t>To</a:t>
            </a:r>
            <a:r>
              <a:rPr lang="uk-UA" sz="1800" dirty="0" smtClean="0"/>
              <a:t> </a:t>
            </a:r>
            <a:r>
              <a:rPr lang="uk-UA" sz="1800" dirty="0" err="1" smtClean="0"/>
              <a:t>prevent</a:t>
            </a:r>
            <a:r>
              <a:rPr lang="uk-UA" sz="1800" dirty="0" smtClean="0"/>
              <a:t> </a:t>
            </a:r>
            <a:r>
              <a:rPr lang="uk-UA" sz="1800" dirty="0" err="1" smtClean="0"/>
              <a:t>polymerization</a:t>
            </a:r>
            <a:r>
              <a:rPr lang="uk-UA" sz="1800" dirty="0" smtClean="0"/>
              <a:t>, a </a:t>
            </a:r>
            <a:r>
              <a:rPr lang="uk-UA" sz="1800" dirty="0" err="1" smtClean="0"/>
              <a:t>stabilizer</a:t>
            </a:r>
            <a:r>
              <a:rPr lang="uk-UA" sz="1800" dirty="0" smtClean="0"/>
              <a:t> </a:t>
            </a:r>
            <a:r>
              <a:rPr lang="uk-UA" sz="1800" dirty="0" err="1" smtClean="0"/>
              <a:t>is</a:t>
            </a:r>
            <a:r>
              <a:rPr lang="uk-UA" sz="1800" dirty="0" smtClean="0"/>
              <a:t> </a:t>
            </a:r>
            <a:r>
              <a:rPr lang="uk-UA" sz="1800" dirty="0" err="1" smtClean="0"/>
              <a:t>added</a:t>
            </a:r>
            <a:r>
              <a:rPr lang="uk-UA" sz="1800" dirty="0" smtClean="0"/>
              <a:t> - </a:t>
            </a:r>
            <a:r>
              <a:rPr lang="uk-UA" sz="1800" dirty="0" err="1" smtClean="0"/>
              <a:t>methyl</a:t>
            </a:r>
            <a:r>
              <a:rPr lang="uk-UA" sz="1800" dirty="0" smtClean="0"/>
              <a:t> </a:t>
            </a:r>
            <a:r>
              <a:rPr lang="uk-UA" sz="1800" dirty="0" err="1" smtClean="0"/>
              <a:t>alcohol</a:t>
            </a:r>
            <a:r>
              <a:rPr lang="uk-UA" sz="1800" dirty="0" smtClean="0"/>
              <a:t> (</a:t>
            </a:r>
            <a:r>
              <a:rPr lang="uk-UA" sz="1800" dirty="0" err="1" smtClean="0"/>
              <a:t>up</a:t>
            </a:r>
            <a:r>
              <a:rPr lang="uk-UA" sz="1800" dirty="0" smtClean="0"/>
              <a:t> </a:t>
            </a:r>
            <a:r>
              <a:rPr lang="uk-UA" sz="1800" dirty="0" err="1" smtClean="0"/>
              <a:t>to</a:t>
            </a:r>
            <a:r>
              <a:rPr lang="uk-UA" sz="1800" dirty="0" smtClean="0"/>
              <a:t> 15%).</a:t>
            </a:r>
          </a:p>
          <a:p>
            <a:endParaRPr lang="uk-UA" dirty="0"/>
          </a:p>
        </p:txBody>
      </p:sp>
      <p:pic>
        <p:nvPicPr>
          <p:cNvPr id="4" name="image339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2399" y="673796"/>
            <a:ext cx="733167" cy="494271"/>
          </a:xfrm>
          <a:prstGeom prst="rect">
            <a:avLst/>
          </a:prstGeom>
        </p:spPr>
      </p:pic>
      <p:pic>
        <p:nvPicPr>
          <p:cNvPr id="5" name="image340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26148" y="2406330"/>
            <a:ext cx="2866768" cy="477795"/>
          </a:xfrm>
          <a:prstGeom prst="rect">
            <a:avLst/>
          </a:prstGeom>
        </p:spPr>
      </p:pic>
      <p:pic>
        <p:nvPicPr>
          <p:cNvPr id="6" name="image341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1715" y="3189379"/>
            <a:ext cx="2799311" cy="7143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561703"/>
            <a:ext cx="10515600" cy="5615260"/>
          </a:xfrm>
        </p:spPr>
        <p:txBody>
          <a:bodyPr/>
          <a:lstStyle/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err="1" smtClean="0"/>
              <a:t>Upon</a:t>
            </a:r>
            <a:r>
              <a:rPr lang="uk-UA" dirty="0" smtClean="0"/>
              <a:t> </a:t>
            </a:r>
            <a:r>
              <a:rPr lang="uk-UA" dirty="0" err="1" smtClean="0"/>
              <a:t>interaction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sodium</a:t>
            </a:r>
            <a:r>
              <a:rPr lang="uk-UA" dirty="0" smtClean="0"/>
              <a:t> </a:t>
            </a:r>
            <a:r>
              <a:rPr lang="uk-UA" dirty="0" err="1" smtClean="0"/>
              <a:t>salt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chromotropic</a:t>
            </a:r>
            <a:r>
              <a:rPr lang="uk-UA" dirty="0" smtClean="0"/>
              <a:t> </a:t>
            </a:r>
            <a:r>
              <a:rPr lang="uk-UA" dirty="0" err="1" smtClean="0"/>
              <a:t>acid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presence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concentrated</a:t>
            </a:r>
            <a:r>
              <a:rPr lang="uk-UA" dirty="0" smtClean="0"/>
              <a:t> </a:t>
            </a:r>
            <a:r>
              <a:rPr lang="uk-UA" dirty="0" err="1" smtClean="0"/>
              <a:t>sulfuric</a:t>
            </a:r>
            <a:r>
              <a:rPr lang="uk-UA" dirty="0" smtClean="0"/>
              <a:t> </a:t>
            </a:r>
            <a:r>
              <a:rPr lang="uk-UA" dirty="0" err="1" smtClean="0"/>
              <a:t>acid</a:t>
            </a:r>
            <a:r>
              <a:rPr lang="uk-UA" dirty="0" smtClean="0"/>
              <a:t>, a violet-blue </a:t>
            </a:r>
            <a:r>
              <a:rPr lang="uk-UA" dirty="0" err="1" smtClean="0"/>
              <a:t>or</a:t>
            </a:r>
            <a:r>
              <a:rPr lang="uk-UA" dirty="0" smtClean="0"/>
              <a:t> violet-red </a:t>
            </a:r>
            <a:r>
              <a:rPr lang="uk-UA" dirty="0" err="1" smtClean="0"/>
              <a:t>color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formed</a:t>
            </a:r>
            <a:r>
              <a:rPr lang="uk-UA" dirty="0" smtClean="0"/>
              <a:t> (</a:t>
            </a:r>
            <a:r>
              <a:rPr lang="uk-UA" dirty="0" err="1" smtClean="0"/>
              <a:t>aurine</a:t>
            </a:r>
            <a:r>
              <a:rPr lang="uk-UA" dirty="0" smtClean="0"/>
              <a:t> </a:t>
            </a:r>
            <a:r>
              <a:rPr lang="uk-UA" dirty="0" err="1" smtClean="0"/>
              <a:t>dye</a:t>
            </a:r>
            <a:r>
              <a:rPr lang="uk-UA" dirty="0" smtClean="0"/>
              <a:t>):</a:t>
            </a:r>
          </a:p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r>
              <a:rPr lang="uk-UA" dirty="0" smtClean="0"/>
              <a:t> 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uk-UA" dirty="0" err="1" smtClean="0"/>
              <a:t>Intense</a:t>
            </a:r>
            <a:r>
              <a:rPr lang="uk-UA" dirty="0" smtClean="0"/>
              <a:t> </a:t>
            </a:r>
            <a:r>
              <a:rPr lang="uk-UA" dirty="0" err="1" smtClean="0"/>
              <a:t>red</a:t>
            </a:r>
            <a:r>
              <a:rPr lang="uk-UA" dirty="0" smtClean="0"/>
              <a:t> </a:t>
            </a:r>
            <a:r>
              <a:rPr lang="uk-UA" dirty="0" err="1" smtClean="0"/>
              <a:t>color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formed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phenylhydrazine</a:t>
            </a:r>
            <a:r>
              <a:rPr lang="uk-UA" dirty="0" smtClean="0"/>
              <a:t> </a:t>
            </a:r>
            <a:r>
              <a:rPr lang="uk-UA" dirty="0" err="1" smtClean="0"/>
              <a:t>hydrochloride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potassium</a:t>
            </a:r>
            <a:r>
              <a:rPr lang="uk-UA" dirty="0" smtClean="0"/>
              <a:t> </a:t>
            </a:r>
            <a:r>
              <a:rPr lang="uk-UA" dirty="0" err="1" smtClean="0"/>
              <a:t>ferricyanide</a:t>
            </a:r>
            <a:r>
              <a:rPr lang="uk-UA" dirty="0" smtClean="0"/>
              <a:t> </a:t>
            </a:r>
            <a:r>
              <a:rPr lang="uk-UA" dirty="0" err="1" smtClean="0"/>
              <a:t>solution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pic>
        <p:nvPicPr>
          <p:cNvPr id="4" name="image34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8510" y="2402918"/>
            <a:ext cx="4497859" cy="233954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561703"/>
            <a:ext cx="10515600" cy="5615260"/>
          </a:xfrm>
        </p:spPr>
        <p:txBody>
          <a:bodyPr/>
          <a:lstStyle/>
          <a:p>
            <a:pPr lvl="0"/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"</a:t>
            </a:r>
            <a:r>
              <a:rPr lang="uk-UA" dirty="0" err="1" smtClean="0"/>
              <a:t>silver</a:t>
            </a:r>
            <a:r>
              <a:rPr lang="uk-UA" dirty="0" smtClean="0"/>
              <a:t> </a:t>
            </a:r>
            <a:r>
              <a:rPr lang="uk-UA" dirty="0" err="1" smtClean="0"/>
              <a:t>mirror</a:t>
            </a:r>
            <a:r>
              <a:rPr lang="uk-UA" dirty="0" smtClean="0"/>
              <a:t>":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uk-UA" dirty="0" smtClean="0"/>
          </a:p>
          <a:p>
            <a:pPr lvl="0"/>
            <a:r>
              <a:rPr lang="uk-UA" dirty="0" smtClean="0"/>
              <a:t>Non-</a:t>
            </a:r>
            <a:r>
              <a:rPr lang="uk-UA" dirty="0" err="1" smtClean="0"/>
              <a:t>pharmacopoeial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 -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salicylic</a:t>
            </a:r>
            <a:r>
              <a:rPr lang="uk-UA" dirty="0" smtClean="0"/>
              <a:t> </a:t>
            </a:r>
            <a:r>
              <a:rPr lang="uk-UA" dirty="0" err="1" smtClean="0"/>
              <a:t>acid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presence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concentrated</a:t>
            </a:r>
            <a:r>
              <a:rPr lang="uk-UA" dirty="0" smtClean="0"/>
              <a:t> </a:t>
            </a:r>
            <a:r>
              <a:rPr lang="uk-UA" dirty="0" err="1" smtClean="0"/>
              <a:t>sulfuric</a:t>
            </a:r>
            <a:r>
              <a:rPr lang="uk-UA" dirty="0" smtClean="0"/>
              <a:t> </a:t>
            </a:r>
            <a:r>
              <a:rPr lang="uk-UA" dirty="0" err="1" smtClean="0"/>
              <a:t>acid</a:t>
            </a:r>
            <a:r>
              <a:rPr lang="uk-UA" dirty="0" smtClean="0"/>
              <a:t> - </a:t>
            </a:r>
            <a:r>
              <a:rPr lang="uk-UA" dirty="0" err="1" smtClean="0"/>
              <a:t>red</a:t>
            </a:r>
            <a:r>
              <a:rPr lang="uk-UA" dirty="0" smtClean="0"/>
              <a:t> </a:t>
            </a:r>
            <a:r>
              <a:rPr lang="uk-UA" dirty="0" err="1" smtClean="0"/>
              <a:t>color</a:t>
            </a:r>
            <a:endParaRPr lang="uk-UA" dirty="0" smtClean="0"/>
          </a:p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r>
              <a:rPr lang="uk-UA" dirty="0" err="1" smtClean="0"/>
              <a:t>Iodometry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alkaline</a:t>
            </a:r>
            <a:r>
              <a:rPr lang="uk-UA" dirty="0" smtClean="0"/>
              <a:t> </a:t>
            </a:r>
            <a:r>
              <a:rPr lang="uk-UA" dirty="0" err="1" smtClean="0"/>
              <a:t>medium</a:t>
            </a:r>
            <a:r>
              <a:rPr lang="uk-UA" dirty="0" smtClean="0"/>
              <a:t>, </a:t>
            </a:r>
            <a:r>
              <a:rPr lang="uk-UA" dirty="0" err="1" smtClean="0"/>
              <a:t>back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starch</a:t>
            </a:r>
            <a:r>
              <a:rPr lang="uk-UA" dirty="0" smtClean="0"/>
              <a:t>, s = 1/2:</a:t>
            </a:r>
          </a:p>
          <a:p>
            <a:endParaRPr lang="uk-UA" dirty="0"/>
          </a:p>
        </p:txBody>
      </p:sp>
      <p:pic>
        <p:nvPicPr>
          <p:cNvPr id="4" name="image34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3106" y="1091715"/>
            <a:ext cx="5275160" cy="572833"/>
          </a:xfrm>
          <a:prstGeom prst="rect">
            <a:avLst/>
          </a:prstGeom>
        </p:spPr>
      </p:pic>
      <p:pic>
        <p:nvPicPr>
          <p:cNvPr id="5" name="image346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9836" y="4527339"/>
            <a:ext cx="4988953" cy="169058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9006" y="378823"/>
            <a:ext cx="11704320" cy="5798140"/>
          </a:xfrm>
        </p:spPr>
        <p:txBody>
          <a:bodyPr/>
          <a:lstStyle/>
          <a:p>
            <a:r>
              <a:rPr lang="uk-UA" sz="2000" b="1" dirty="0" err="1" smtClean="0"/>
              <a:t>Methenamin</a:t>
            </a:r>
            <a:endParaRPr lang="en-US" sz="2000" b="1" dirty="0" smtClean="0"/>
          </a:p>
          <a:p>
            <a:endParaRPr lang="uk-UA" sz="2000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mechanism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cleavage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acidic</a:t>
            </a:r>
            <a:r>
              <a:rPr lang="uk-UA" sz="2000" dirty="0" smtClean="0"/>
              <a:t> </a:t>
            </a:r>
            <a:r>
              <a:rPr lang="uk-UA" sz="2000" dirty="0" err="1" smtClean="0"/>
              <a:t>environment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release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formaldehyde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denatures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microbes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  <a:endParaRPr lang="en-US" sz="2000" b="1" dirty="0" smtClean="0"/>
          </a:p>
          <a:p>
            <a:endParaRPr lang="uk-UA" sz="2000" b="1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Colorless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crystals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 </a:t>
            </a:r>
            <a:r>
              <a:rPr lang="uk-UA" sz="2000" dirty="0" err="1" smtClean="0"/>
              <a:t>without</a:t>
            </a:r>
            <a:r>
              <a:rPr lang="uk-UA" sz="2000" dirty="0" smtClean="0"/>
              <a:t> </a:t>
            </a:r>
            <a:r>
              <a:rPr lang="uk-UA" sz="2000" dirty="0" err="1" smtClean="0"/>
              <a:t>odor</a:t>
            </a:r>
            <a:r>
              <a:rPr lang="uk-UA" sz="2000" dirty="0" smtClean="0"/>
              <a:t>, </a:t>
            </a:r>
            <a:r>
              <a:rPr lang="uk-UA" sz="2000" dirty="0" err="1" smtClean="0"/>
              <a:t>burning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sweet</a:t>
            </a:r>
            <a:r>
              <a:rPr lang="uk-UA" sz="2000" dirty="0" smtClean="0"/>
              <a:t>,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then</a:t>
            </a:r>
            <a:r>
              <a:rPr lang="uk-UA" sz="2000" dirty="0" smtClean="0"/>
              <a:t> </a:t>
            </a:r>
            <a:r>
              <a:rPr lang="uk-UA" sz="2000" dirty="0" err="1" smtClean="0"/>
              <a:t>bitter</a:t>
            </a:r>
            <a:r>
              <a:rPr lang="uk-UA" sz="2000" dirty="0" smtClean="0"/>
              <a:t> </a:t>
            </a:r>
            <a:r>
              <a:rPr lang="uk-UA" sz="2000" dirty="0" err="1" smtClean="0"/>
              <a:t>taste</a:t>
            </a:r>
            <a:r>
              <a:rPr lang="uk-UA" sz="2000" dirty="0" smtClean="0"/>
              <a:t>. </a:t>
            </a:r>
            <a:r>
              <a:rPr lang="uk-UA" sz="2000" dirty="0" err="1" smtClean="0"/>
              <a:t>When</a:t>
            </a:r>
            <a:r>
              <a:rPr lang="uk-UA" sz="2000" dirty="0" smtClean="0"/>
              <a:t> </a:t>
            </a:r>
            <a:r>
              <a:rPr lang="uk-UA" sz="2000" dirty="0" err="1" smtClean="0"/>
              <a:t>heated</a:t>
            </a:r>
            <a:r>
              <a:rPr lang="uk-UA" sz="2000" dirty="0" smtClean="0"/>
              <a:t>,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evaporates</a:t>
            </a:r>
            <a:r>
              <a:rPr lang="uk-UA" sz="2000" dirty="0" smtClean="0"/>
              <a:t> </a:t>
            </a:r>
            <a:r>
              <a:rPr lang="uk-UA" sz="2000" dirty="0" err="1" smtClean="0"/>
              <a:t>without</a:t>
            </a:r>
            <a:r>
              <a:rPr lang="uk-UA" sz="2000" dirty="0" smtClean="0"/>
              <a:t> </a:t>
            </a:r>
            <a:r>
              <a:rPr lang="uk-UA" sz="2000" dirty="0" err="1" smtClean="0"/>
              <a:t>melting</a:t>
            </a:r>
            <a:r>
              <a:rPr lang="uk-UA" sz="2000" dirty="0" smtClean="0"/>
              <a:t>. </a:t>
            </a:r>
            <a:r>
              <a:rPr lang="uk-UA" sz="2000" dirty="0" err="1" smtClean="0"/>
              <a:t>Aqueous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 </a:t>
            </a:r>
            <a:r>
              <a:rPr lang="uk-UA" sz="2000" dirty="0" err="1" smtClean="0"/>
              <a:t>have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alkaline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</a:t>
            </a:r>
            <a:r>
              <a:rPr lang="uk-UA" sz="2000" dirty="0" smtClean="0"/>
              <a:t>. </a:t>
            </a:r>
            <a:r>
              <a:rPr lang="uk-UA" sz="2000" dirty="0" err="1" smtClean="0"/>
              <a:t>Forms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.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chloroform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smell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formaldehyde</a:t>
            </a:r>
            <a:r>
              <a:rPr lang="uk-UA" sz="2000" dirty="0" smtClean="0"/>
              <a:t> 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hydrolysis</a:t>
            </a:r>
            <a:r>
              <a:rPr lang="uk-UA" sz="2000" dirty="0" smtClean="0"/>
              <a:t>:</a:t>
            </a:r>
          </a:p>
          <a:p>
            <a:r>
              <a:rPr lang="uk-UA" sz="2000" dirty="0" err="1" smtClean="0"/>
              <a:t>Upon</a:t>
            </a:r>
            <a:r>
              <a:rPr lang="uk-UA" sz="2000" dirty="0" smtClean="0"/>
              <a:t> </a:t>
            </a:r>
            <a:r>
              <a:rPr lang="uk-UA" sz="2000" dirty="0" err="1" smtClean="0"/>
              <a:t>subsequent</a:t>
            </a:r>
            <a:r>
              <a:rPr lang="uk-UA" sz="2000" dirty="0" smtClean="0"/>
              <a:t> </a:t>
            </a:r>
            <a:r>
              <a:rPr lang="uk-UA" sz="2000" dirty="0" err="1" smtClean="0"/>
              <a:t>addition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hydroxide</a:t>
            </a:r>
            <a:r>
              <a:rPr lang="uk-UA" sz="2000" dirty="0" smtClean="0"/>
              <a:t>, </a:t>
            </a:r>
            <a:r>
              <a:rPr lang="uk-UA" sz="2000" dirty="0" err="1" smtClean="0"/>
              <a:t>ammonia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released</a:t>
            </a:r>
            <a:r>
              <a:rPr lang="uk-UA" sz="2000" dirty="0" smtClean="0"/>
              <a:t>: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Acid-</a:t>
            </a:r>
            <a:r>
              <a:rPr lang="uk-UA" sz="2000" dirty="0" err="1" smtClean="0"/>
              <a:t>base</a:t>
            </a:r>
            <a:r>
              <a:rPr lang="uk-UA" sz="2000" dirty="0" smtClean="0"/>
              <a:t> </a:t>
            </a:r>
            <a:r>
              <a:rPr lang="uk-UA" sz="2000" dirty="0" err="1" smtClean="0"/>
              <a:t>back</a:t>
            </a:r>
            <a:r>
              <a:rPr lang="uk-UA" sz="2000" dirty="0" smtClean="0"/>
              <a:t> </a:t>
            </a:r>
            <a:r>
              <a:rPr lang="uk-UA" sz="2000" dirty="0" err="1" smtClean="0"/>
              <a:t>titration</a:t>
            </a:r>
            <a:r>
              <a:rPr lang="uk-UA" sz="2000" dirty="0" smtClean="0"/>
              <a:t>, </a:t>
            </a:r>
            <a:r>
              <a:rPr lang="uk-UA" sz="2000" dirty="0" err="1" smtClean="0"/>
              <a:t>indicator</a:t>
            </a:r>
            <a:r>
              <a:rPr lang="uk-UA" sz="2000" dirty="0" smtClean="0"/>
              <a:t> - </a:t>
            </a:r>
            <a:r>
              <a:rPr lang="uk-UA" sz="2000" dirty="0" err="1" smtClean="0"/>
              <a:t>methyl</a:t>
            </a:r>
            <a:r>
              <a:rPr lang="uk-UA" sz="2000" dirty="0" smtClean="0"/>
              <a:t> </a:t>
            </a:r>
            <a:r>
              <a:rPr lang="uk-UA" sz="2000" dirty="0" err="1" smtClean="0"/>
              <a:t>red</a:t>
            </a:r>
            <a:r>
              <a:rPr lang="uk-UA" sz="2000" dirty="0" smtClean="0"/>
              <a:t>, s = 1/2:</a:t>
            </a:r>
          </a:p>
          <a:p>
            <a:r>
              <a:rPr lang="uk-UA" sz="2000" dirty="0" smtClean="0"/>
              <a:t> </a:t>
            </a:r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Antiseptic</a:t>
            </a:r>
            <a:r>
              <a:rPr lang="uk-UA" sz="2000" dirty="0" smtClean="0"/>
              <a:t>, </a:t>
            </a:r>
            <a:r>
              <a:rPr lang="uk-UA" sz="2000" dirty="0" err="1" smtClean="0"/>
              <a:t>used</a:t>
            </a:r>
            <a:r>
              <a:rPr lang="uk-UA" sz="2000" dirty="0" smtClean="0"/>
              <a:t> </a:t>
            </a:r>
            <a:r>
              <a:rPr lang="uk-UA" sz="2000" dirty="0" err="1" smtClean="0"/>
              <a:t>orally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intravenously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urinary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. </a:t>
            </a:r>
            <a:r>
              <a:rPr lang="uk-UA" sz="2000" dirty="0" err="1" smtClean="0"/>
              <a:t>Antidote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poisoning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heavy</a:t>
            </a:r>
            <a:r>
              <a:rPr lang="uk-UA" sz="2000" dirty="0" smtClean="0"/>
              <a:t> </a:t>
            </a:r>
            <a:r>
              <a:rPr lang="uk-UA" sz="2000" dirty="0" err="1" smtClean="0"/>
              <a:t>metals</a:t>
            </a:r>
            <a:r>
              <a:rPr lang="uk-UA" sz="2000" dirty="0" smtClean="0"/>
              <a:t>.</a:t>
            </a:r>
          </a:p>
          <a:p>
            <a:r>
              <a:rPr lang="uk-UA" dirty="0" smtClean="0"/>
              <a:t> </a:t>
            </a:r>
          </a:p>
          <a:p>
            <a:endParaRPr lang="uk-UA" dirty="0"/>
          </a:p>
        </p:txBody>
      </p:sp>
      <p:pic>
        <p:nvPicPr>
          <p:cNvPr id="4" name="image347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4733" y="156755"/>
            <a:ext cx="1071059" cy="972026"/>
          </a:xfrm>
          <a:prstGeom prst="rect">
            <a:avLst/>
          </a:prstGeom>
        </p:spPr>
      </p:pic>
      <p:pic>
        <p:nvPicPr>
          <p:cNvPr id="5" name="image348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0558" y="1408612"/>
            <a:ext cx="4212210" cy="1219200"/>
          </a:xfrm>
          <a:prstGeom prst="rect">
            <a:avLst/>
          </a:prstGeom>
        </p:spPr>
      </p:pic>
      <p:pic>
        <p:nvPicPr>
          <p:cNvPr id="7" name="image349.jpe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32645" y="3840915"/>
            <a:ext cx="4132949" cy="560832"/>
          </a:xfrm>
          <a:prstGeom prst="rect">
            <a:avLst/>
          </a:prstGeom>
        </p:spPr>
      </p:pic>
      <p:pic>
        <p:nvPicPr>
          <p:cNvPr id="8" name="image350.jpe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6240" y="4564998"/>
            <a:ext cx="3657600" cy="288324"/>
          </a:xfrm>
          <a:prstGeom prst="rect">
            <a:avLst/>
          </a:prstGeom>
        </p:spPr>
      </p:pic>
      <p:pic>
        <p:nvPicPr>
          <p:cNvPr id="9" name="image351.jpe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4274" y="4941312"/>
            <a:ext cx="3995451" cy="8681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1153</Words>
  <Application>Microsoft Office PowerPoint</Application>
  <PresentationFormat>Произвольный</PresentationFormat>
  <Paragraphs>215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Calibri</vt:lpstr>
      <vt:lpstr>Arial</vt:lpstr>
      <vt:lpstr>Calibri Light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«Вчення про хімічні елементи та їх сполуки. Поняття про біогенні елементи. Макро- і мікроелементи навколишнього середовища та в організмі людини. Біологічна роль елементів. Загальна характеристика елемента або групи елементів: положення в Періодичній системі елементів; електронна будова атома, енергія іонізації, відносна електронегативність, характерні ступені окислення та валентний стан. Хімічні властивості s-, p-, d-, f- елементів, форми та властивості їх сполук. Металічні та неметалічні окислювально-відновні властивості. Фізико-хімічні властивості простих речовин. Загальна характеристика s- та р-елементів.  Хімічні властивості простих речовин та сполук елементів I A, II А груп.»</dc:title>
  <dc:creator>User</dc:creator>
  <cp:lastModifiedBy>e271279ltv</cp:lastModifiedBy>
  <cp:revision>34</cp:revision>
  <dcterms:created xsi:type="dcterms:W3CDTF">2021-02-01T10:52:01Z</dcterms:created>
  <dcterms:modified xsi:type="dcterms:W3CDTF">2021-04-21T15:56:54Z</dcterms:modified>
</cp:coreProperties>
</file>