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41" r:id="rId2"/>
    <p:sldId id="271" r:id="rId3"/>
    <p:sldId id="297" r:id="rId4"/>
    <p:sldId id="298" r:id="rId5"/>
    <p:sldId id="272" r:id="rId6"/>
    <p:sldId id="315" r:id="rId7"/>
    <p:sldId id="273" r:id="rId8"/>
    <p:sldId id="300" r:id="rId9"/>
    <p:sldId id="299" r:id="rId10"/>
    <p:sldId id="317" r:id="rId11"/>
    <p:sldId id="274" r:id="rId12"/>
    <p:sldId id="275" r:id="rId13"/>
    <p:sldId id="301" r:id="rId14"/>
    <p:sldId id="276" r:id="rId15"/>
    <p:sldId id="302" r:id="rId16"/>
    <p:sldId id="303" r:id="rId17"/>
    <p:sldId id="314" r:id="rId18"/>
    <p:sldId id="277" r:id="rId19"/>
    <p:sldId id="304" r:id="rId20"/>
    <p:sldId id="305" r:id="rId21"/>
    <p:sldId id="278" r:id="rId22"/>
    <p:sldId id="316" r:id="rId23"/>
    <p:sldId id="306" r:id="rId24"/>
    <p:sldId id="310" r:id="rId25"/>
    <p:sldId id="279" r:id="rId26"/>
    <p:sldId id="307" r:id="rId27"/>
    <p:sldId id="308" r:id="rId28"/>
    <p:sldId id="318" r:id="rId29"/>
    <p:sldId id="309" r:id="rId30"/>
    <p:sldId id="311" r:id="rId31"/>
    <p:sldId id="342" r:id="rId32"/>
  </p:sldIdLst>
  <p:sldSz cx="9144000" cy="6858000" type="screen4x3"/>
  <p:notesSz cx="6858000" cy="9144000"/>
  <p:defaultTextStyle>
    <a:defPPr>
      <a:defRPr lang="ru-RU"/>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6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76" d="100"/>
          <a:sy n="76" d="100"/>
        </p:scale>
        <p:origin x="1152" y="84"/>
      </p:cViewPr>
      <p:guideLst>
        <p:guide orient="horz" pos="2160"/>
        <p:guide pos="286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hasCustomPrompt="1"/>
          </p:nvPr>
        </p:nvSpPr>
        <p:spPr>
          <a:xfrm>
            <a:off x="1143000" y="1122363"/>
            <a:ext cx="6858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uk-UA"/>
              <a:t>Клацніть, щоб редагувати стиль зразка заголовка</a:t>
            </a:r>
          </a:p>
        </p:txBody>
      </p:sp>
      <p:sp>
        <p:nvSpPr>
          <p:cNvPr id="3" name="Місце для вмісту 2"/>
          <p:cNvSpPr>
            <a:spLocks noGrp="1"/>
          </p:cNvSpPr>
          <p:nvPr>
            <p:ph idx="1" hasCustomPrompt="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623888" y="1709738"/>
            <a:ext cx="78867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Відредагуйте стиль зразка тексту</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uk-UA"/>
              <a:t>Клацніть, щоб редагувати стиль зразка заголовка</a:t>
            </a:r>
          </a:p>
        </p:txBody>
      </p:sp>
      <p:sp>
        <p:nvSpPr>
          <p:cNvPr id="3" name="Місце для вмісту 2"/>
          <p:cNvSpPr>
            <a:spLocks noGrp="1"/>
          </p:cNvSpPr>
          <p:nvPr>
            <p:ph sz="half" idx="1" hasCustomPrompt="1"/>
          </p:nvPr>
        </p:nvSpPr>
        <p:spPr>
          <a:xfrm>
            <a:off x="457200" y="1600200"/>
            <a:ext cx="4038600" cy="452596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p:cNvSpPr>
            <a:spLocks noGrp="1"/>
          </p:cNvSpPr>
          <p:nvPr>
            <p:ph sz="half" idx="2" hasCustomPrompt="1"/>
          </p:nvPr>
        </p:nvSpPr>
        <p:spPr>
          <a:xfrm>
            <a:off x="4648200" y="1600200"/>
            <a:ext cx="4038600" cy="452596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Замещающая дата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ижний колонтитул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630238" y="365125"/>
            <a:ext cx="7886700" cy="1325563"/>
          </a:xfrm>
        </p:spPr>
        <p:txBody>
          <a:bodyPr/>
          <a:lstStyle/>
          <a:p>
            <a:r>
              <a:rPr lang="uk-UA"/>
              <a:t>Клацніть, щоб редагувати стиль зразка заголовка</a:t>
            </a:r>
          </a:p>
        </p:txBody>
      </p:sp>
      <p:sp>
        <p:nvSpPr>
          <p:cNvPr id="3" name="Місце для тексту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Місце для вмісту 3"/>
          <p:cNvSpPr>
            <a:spLocks noGrp="1"/>
          </p:cNvSpPr>
          <p:nvPr>
            <p:ph sz="half" idx="2" hasCustomPrompt="1"/>
          </p:nvPr>
        </p:nvSpPr>
        <p:spPr>
          <a:xfrm>
            <a:off x="630238" y="2505075"/>
            <a:ext cx="3868737"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Місце для вмісту 5"/>
          <p:cNvSpPr>
            <a:spLocks noGrp="1"/>
          </p:cNvSpPr>
          <p:nvPr>
            <p:ph sz="quarter" idx="4" hasCustomPrompt="1"/>
          </p:nvPr>
        </p:nvSpPr>
        <p:spPr>
          <a:xfrm>
            <a:off x="4629150" y="2505075"/>
            <a:ext cx="3887788"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Замещающая дата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 name="Замещающий нижний колонтитул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9" name="Замещающий номер слайда 8"/>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uk-UA"/>
              <a:t>Клацніть, щоб редагувати стиль зразка заголовка</a:t>
            </a:r>
          </a:p>
        </p:txBody>
      </p:sp>
      <p:sp>
        <p:nvSpPr>
          <p:cNvPr id="3" name="Замещающая дата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Замещающий нижний колонтитул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Замещающая дата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Замещающий нижний колонтитул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Замещающий номер слайда 3"/>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630238" y="457200"/>
            <a:ext cx="2949575"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Замещающая дата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ижний колонтитул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630238" y="457200"/>
            <a:ext cx="2949575"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uk-UA" sz="3200" b="0" i="0" u="none" strike="noStrike" kern="1200" cap="none" spc="0" normalizeH="0" baseline="0" noProof="0">
              <a:ln>
                <a:noFill/>
              </a:ln>
              <a:solidFill>
                <a:schemeClr val="tx1"/>
              </a:solidFill>
              <a:effectLst/>
              <a:uLnTx/>
              <a:uFillTx/>
              <a:latin typeface="+mn-lt"/>
              <a:ea typeface="+mn-ea"/>
              <a:cs typeface="+mn-cs"/>
            </a:endParaRPr>
          </a:p>
        </p:txBody>
      </p:sp>
      <p:sp>
        <p:nvSpPr>
          <p:cNvPr id="4" name="Місце для тексту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Замещающая дата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ижний колонтитул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uk-UA"/>
              <a:t>Клацніть, щоб редагувати стиль зразка заголовка</a:t>
            </a:r>
          </a:p>
        </p:txBody>
      </p:sp>
      <p:sp>
        <p:nvSpPr>
          <p:cNvPr id="3" name="Місце для вертикального тексту 2"/>
          <p:cNvSpPr>
            <a:spLocks noGrp="1"/>
          </p:cNvSpPr>
          <p:nvPr>
            <p:ph type="body" orient="vert" idx="1" hasCustomPrompt="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hasCustomPrompt="1"/>
          </p:nvPr>
        </p:nvSpPr>
        <p:spPr>
          <a:xfrm>
            <a:off x="6629400" y="274638"/>
            <a:ext cx="2057400" cy="5851525"/>
          </a:xfrm>
        </p:spPr>
        <p:txBody>
          <a:bodyPr vert="eaVert"/>
          <a:lstStyle/>
          <a:p>
            <a:r>
              <a:rPr lang="uk-UA"/>
              <a:t>Клацніть, щоб редагувати стиль зразка заголовка</a:t>
            </a:r>
          </a:p>
        </p:txBody>
      </p:sp>
      <p:sp>
        <p:nvSpPr>
          <p:cNvPr id="3" name="Місце для вертикального тексту 2"/>
          <p:cNvSpPr>
            <a:spLocks noGrp="1"/>
          </p:cNvSpPr>
          <p:nvPr>
            <p:ph type="body" orient="vert" idx="1" hasCustomPrompt="1"/>
          </p:nvPr>
        </p:nvSpPr>
        <p:spPr>
          <a:xfrm>
            <a:off x="457200" y="274638"/>
            <a:ext cx="6019800" cy="5851525"/>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Заголовок і текст поверх об’єкта">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457200" y="274638"/>
            <a:ext cx="8229600" cy="1143000"/>
          </a:xfrm>
        </p:spPr>
        <p:txBody>
          <a:bodyPr/>
          <a:lstStyle/>
          <a:p>
            <a:r>
              <a:rPr lang="uk-UA"/>
              <a:t>Клацніть, щоб редагувати стиль зразка заголовка</a:t>
            </a:r>
          </a:p>
        </p:txBody>
      </p:sp>
      <p:sp>
        <p:nvSpPr>
          <p:cNvPr id="3" name="Місце для тексту 2"/>
          <p:cNvSpPr>
            <a:spLocks noGrp="1"/>
          </p:cNvSpPr>
          <p:nvPr>
            <p:ph type="body" sz="half" idx="1" hasCustomPrompt="1"/>
          </p:nvPr>
        </p:nvSpPr>
        <p:spPr>
          <a:xfrm>
            <a:off x="457200" y="1600200"/>
            <a:ext cx="8229600" cy="21859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p:cNvSpPr>
            <a:spLocks noGrp="1"/>
          </p:cNvSpPr>
          <p:nvPr>
            <p:ph sz="half" idx="2" hasCustomPrompt="1"/>
          </p:nvPr>
        </p:nvSpPr>
        <p:spPr>
          <a:xfrm>
            <a:off x="457200" y="3938588"/>
            <a:ext cx="8229600" cy="2187575"/>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Замещающая дата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ижний колонтитул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2"/>
          </p:nvPr>
        </p:nvSpPr>
        <p:spPr/>
        <p:txBody>
          <a:body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lstStyle/>
          <a:p>
            <a:pPr lvl="0"/>
            <a:r>
              <a:rPr lang="ru-RU" altLang="uk-UA" dirty="0"/>
              <a:t>Образец заголовка</a:t>
            </a:r>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lstStyle/>
          <a:p>
            <a:pPr lvl="0"/>
            <a:r>
              <a:rPr lang="ru-RU" altLang="uk-UA" dirty="0"/>
              <a:t>Образец текста</a:t>
            </a:r>
          </a:p>
          <a:p>
            <a:pPr lvl="1"/>
            <a:r>
              <a:rPr lang="ru-RU" altLang="uk-UA" dirty="0"/>
              <a:t>Второй уровень</a:t>
            </a:r>
          </a:p>
          <a:p>
            <a:pPr lvl="2"/>
            <a:r>
              <a:rPr lang="ru-RU" altLang="uk-UA" dirty="0"/>
              <a:t>Третий уровень</a:t>
            </a:r>
          </a:p>
          <a:p>
            <a:pPr lvl="3"/>
            <a:r>
              <a:rPr lang="ru-RU" altLang="uk-UA" dirty="0"/>
              <a:t>Четвертый уровень</a:t>
            </a:r>
          </a:p>
          <a:p>
            <a:pPr lvl="4"/>
            <a:r>
              <a:rPr lang="ru-RU" altLang="uk-UA" dirty="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lstStyle>
            <a:lvl1pPr eaLnBrk="1" hangingPunct="1">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lstStyle>
            <a:lvl1pPr algn="ctr" eaLnBrk="1" hangingPunct="1">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lstStyle>
            <a:lvl1pPr algn="r">
              <a:defRPr sz="1400"/>
            </a:lvl1pPr>
          </a:lstStyle>
          <a:p>
            <a:pPr lvl="0" eaLnBrk="1" hangingPunct="1"/>
            <a:fld id="{9A0DB2DC-4C9A-4742-B13C-FB6460FD3503}" type="slidenum">
              <a:rPr lang="ru-RU" altLang="uk-UA" dirty="0">
                <a:latin typeface="Arial" panose="020B0604020202020204" pitchFamily="34" charset="0"/>
              </a:rPr>
              <a:t>‹#›</a:t>
            </a:fld>
            <a:endParaRPr lang="ru-RU" altLang="uk-UA"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е поле 1"/>
          <p:cNvSpPr txBox="1"/>
          <p:nvPr/>
        </p:nvSpPr>
        <p:spPr>
          <a:xfrm>
            <a:off x="280035" y="596900"/>
            <a:ext cx="8301355" cy="5371465"/>
          </a:xfrm>
          <a:prstGeom prst="rect">
            <a:avLst/>
          </a:prstGeom>
        </p:spPr>
        <p:txBody>
          <a:bodyPr>
            <a:noAutofit/>
          </a:bodyPr>
          <a:lstStyle/>
          <a:p>
            <a:pPr marL="0" indent="0" defTabSz="266700">
              <a:spcBef>
                <a:spcPct val="0"/>
              </a:spcBef>
              <a:spcAft>
                <a:spcPct val="0"/>
              </a:spcAft>
            </a:pPr>
            <a:endParaRPr sz="1600">
              <a:latin typeface="Times New Roman" panose="02020603050405020304"/>
              <a:ea typeface="Times New Roman" panose="02020603050405020304"/>
            </a:endParaRPr>
          </a:p>
          <a:p>
            <a:pPr marL="0" indent="0" defTabSz="266700">
              <a:spcBef>
                <a:spcPct val="0"/>
              </a:spcBef>
              <a:spcAft>
                <a:spcPct val="0"/>
              </a:spcAft>
            </a:pPr>
            <a:endParaRPr sz="1600">
              <a:latin typeface="Times New Roman" panose="02020603050405020304"/>
              <a:ea typeface="Times New Roman" panose="02020603050405020304"/>
            </a:endParaRPr>
          </a:p>
          <a:p>
            <a:pPr marL="0" indent="0" algn="ctr" defTabSz="266700">
              <a:spcBef>
                <a:spcPct val="0"/>
              </a:spcBef>
              <a:spcAft>
                <a:spcPct val="0"/>
              </a:spcAft>
            </a:pPr>
            <a:r>
              <a:rPr lang="en-US" sz="4000">
                <a:latin typeface="Times New Roman" panose="02020603050405020304"/>
                <a:ea typeface="Times New Roman" panose="02020603050405020304"/>
              </a:rPr>
              <a:t>LECTURE 3</a:t>
            </a:r>
            <a:endParaRPr sz="1600">
              <a:latin typeface="Times New Roman" panose="02020603050405020304"/>
              <a:ea typeface="Times New Roman" panose="02020603050405020304"/>
            </a:endParaRPr>
          </a:p>
          <a:p>
            <a:pPr marL="0" indent="0" defTabSz="266700">
              <a:spcBef>
                <a:spcPct val="0"/>
              </a:spcBef>
              <a:spcAft>
                <a:spcPct val="0"/>
              </a:spcAft>
            </a:pPr>
            <a:endParaRPr sz="1600">
              <a:latin typeface="Times New Roman" panose="02020603050405020304"/>
              <a:ea typeface="Times New Roman" panose="02020603050405020304"/>
            </a:endParaRPr>
          </a:p>
          <a:p>
            <a:pPr marL="0" indent="0" defTabSz="266700">
              <a:spcBef>
                <a:spcPct val="0"/>
              </a:spcBef>
              <a:spcAft>
                <a:spcPct val="0"/>
              </a:spcAft>
            </a:pPr>
            <a:endParaRPr sz="1600">
              <a:latin typeface="Times New Roman" panose="02020603050405020304"/>
              <a:ea typeface="Times New Roman" panose="02020603050405020304"/>
            </a:endParaRPr>
          </a:p>
          <a:p>
            <a:pPr marL="0" indent="0" defTabSz="266700">
              <a:spcBef>
                <a:spcPct val="0"/>
              </a:spcBef>
              <a:spcAft>
                <a:spcPct val="0"/>
              </a:spcAft>
            </a:pPr>
            <a:r>
              <a:rPr sz="3200" b="1">
                <a:gradFill>
                  <a:gsLst>
                    <a:gs pos="0">
                      <a:srgbClr val="14CD68"/>
                    </a:gs>
                    <a:gs pos="100000">
                      <a:srgbClr val="0B6E38"/>
                    </a:gs>
                  </a:gsLst>
                  <a:lin scaled="0"/>
                </a:gradFill>
                <a:latin typeface="Times New Roman" panose="02020603050405020304"/>
                <a:ea typeface="Times New Roman" panose="02020603050405020304"/>
              </a:rPr>
              <a:t>Steroid hormones and their analogues: progestogens, androgens and their analogues. Characteristics, classification, relationship between structure and pharmacological action, mechanism of action, methods of obtaining, methods of analysis, application in medicine.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p:nvPr/>
        </p:nvSpPr>
        <p:spPr>
          <a:xfrm>
            <a:off x="715010" y="1184275"/>
            <a:ext cx="7683500" cy="1072515"/>
          </a:xfrm>
          <a:prstGeom prst="rect">
            <a:avLst/>
          </a:prstGeom>
          <a:noFill/>
          <a:ln w="9525">
            <a:noFill/>
          </a:ln>
        </p:spPr>
        <p:txBody>
          <a:bodyPr wrap="square" anchor="ctr" anchorCtr="0">
            <a:noAutofit/>
          </a:bodyPr>
          <a:lstStyle/>
          <a:p>
            <a:pPr algn="ctr" eaLnBrk="1" hangingPunct="1"/>
            <a:endParaRPr lang="en-US" altLang="ru-RU" sz="2400" b="1" dirty="0">
              <a:latin typeface="Arial" panose="020B0604020202020204" pitchFamily="34" charset="0"/>
            </a:endParaRPr>
          </a:p>
          <a:p>
            <a:pPr algn="ctr" eaLnBrk="1" hangingPunct="1"/>
            <a:r>
              <a:rPr lang="en-US" altLang="ru-RU" sz="2400" b="1" dirty="0">
                <a:latin typeface="Arial" panose="020B0604020202020204" pitchFamily="34" charset="0"/>
              </a:rPr>
              <a:t>Progestogen hormones and their semi-synthetic analogues</a:t>
            </a:r>
          </a:p>
          <a:p>
            <a:pPr algn="ctr" eaLnBrk="1" hangingPunct="1"/>
            <a:endParaRPr lang="en-US" altLang="ru-RU" sz="2400" b="1" dirty="0">
              <a:latin typeface="Arial" panose="020B0604020202020204" pitchFamily="34" charset="0"/>
            </a:endParaRPr>
          </a:p>
        </p:txBody>
      </p:sp>
      <p:sp>
        <p:nvSpPr>
          <p:cNvPr id="2051" name="Rectangle 6"/>
          <p:cNvSpPr/>
          <p:nvPr/>
        </p:nvSpPr>
        <p:spPr>
          <a:xfrm>
            <a:off x="530860" y="2124710"/>
            <a:ext cx="8199120" cy="3905885"/>
          </a:xfrm>
          <a:prstGeom prst="rect">
            <a:avLst/>
          </a:prstGeom>
          <a:noFill/>
          <a:ln w="9525">
            <a:noFill/>
          </a:ln>
        </p:spPr>
        <p:txBody>
          <a:bodyPr anchor="ctr" anchorCtr="0">
            <a:noAutofit/>
          </a:bodyPr>
          <a:lstStyle/>
          <a:p>
            <a:pPr eaLnBrk="1" hangingPunct="1">
              <a:buFont typeface="Arial" panose="020B0604020202020204" pitchFamily="34" charset="0"/>
            </a:pPr>
            <a:r>
              <a:rPr lang="en-US" altLang="ru-RU" sz="2400" dirty="0">
                <a:latin typeface="Arial" panose="020B0604020202020204" pitchFamily="34" charset="0"/>
              </a:rPr>
              <a:t>Progestogen hormones (corpus luteum hormones) and their semi-synthetic analogues, as well as corticosteroids, in most cases:</a:t>
            </a:r>
          </a:p>
          <a:p>
            <a:pPr marL="342900" indent="-342900" eaLnBrk="1" hangingPunct="1">
              <a:buFont typeface="Arial" panose="020B0604020202020204" pitchFamily="34" charset="0"/>
              <a:buChar char="•"/>
            </a:pPr>
            <a:r>
              <a:rPr lang="en-US" altLang="ru-RU" sz="2400" dirty="0">
                <a:latin typeface="Arial" panose="020B0604020202020204" pitchFamily="34" charset="0"/>
              </a:rPr>
              <a:t>have methyl groups in positions 10 and 13;</a:t>
            </a:r>
          </a:p>
          <a:p>
            <a:pPr marL="342900" indent="-342900" eaLnBrk="1" hangingPunct="1">
              <a:buFont typeface="Arial" panose="020B0604020202020204" pitchFamily="34" charset="0"/>
              <a:buChar char="•"/>
            </a:pPr>
            <a:r>
              <a:rPr lang="en-US" altLang="ru-RU" sz="2400" dirty="0">
                <a:latin typeface="Arial" panose="020B0604020202020204" pitchFamily="34" charset="0"/>
              </a:rPr>
              <a:t>have a keto group in position 3;</a:t>
            </a:r>
          </a:p>
          <a:p>
            <a:pPr marL="342900" indent="-342900" eaLnBrk="1" hangingPunct="1">
              <a:buFont typeface="Arial" panose="020B0604020202020204" pitchFamily="34" charset="0"/>
              <a:buChar char="•"/>
            </a:pPr>
            <a:r>
              <a:rPr lang="en-US" altLang="ru-RU" sz="2400" dirty="0">
                <a:latin typeface="Arial" panose="020B0604020202020204" pitchFamily="34" charset="0"/>
              </a:rPr>
              <a:t>have an unsaturated bond in position 4;</a:t>
            </a:r>
          </a:p>
          <a:p>
            <a:pPr marL="342900" indent="-342900" eaLnBrk="1" hangingPunct="1">
              <a:buFont typeface="Arial" panose="020B0604020202020204" pitchFamily="34" charset="0"/>
              <a:buChar char="•"/>
            </a:pPr>
            <a:r>
              <a:rPr lang="en-US" altLang="ru-RU" sz="2400" dirty="0">
                <a:latin typeface="Arial" panose="020B0604020202020204" pitchFamily="34" charset="0"/>
              </a:rPr>
              <a:t>do not have an oxygen function in position 11;</a:t>
            </a:r>
          </a:p>
          <a:p>
            <a:pPr marL="342900" indent="-342900" eaLnBrk="1" hangingPunct="1">
              <a:buFont typeface="Arial" panose="020B0604020202020204" pitchFamily="34" charset="0"/>
              <a:buChar char="•"/>
            </a:pPr>
            <a:r>
              <a:rPr lang="en-US" altLang="ru-RU" sz="2400" dirty="0">
                <a:latin typeface="Arial" panose="020B0604020202020204" pitchFamily="34" charset="0"/>
              </a:rPr>
              <a:t>unlike corticosteroids, in position 17 instead of the α-keto group they have acetyl or hydroxy- and ethynyl groups.</a:t>
            </a:r>
          </a:p>
        </p:txBody>
      </p:sp>
      <p:sp>
        <p:nvSpPr>
          <p:cNvPr id="2053" name="Rectangle 5"/>
          <p:cNvSpPr/>
          <p:nvPr/>
        </p:nvSpPr>
        <p:spPr>
          <a:xfrm>
            <a:off x="590550" y="523875"/>
            <a:ext cx="8053070" cy="901700"/>
          </a:xfrm>
          <a:prstGeom prst="rect">
            <a:avLst/>
          </a:prstGeom>
          <a:noFill/>
          <a:ln w="9525">
            <a:noFill/>
          </a:ln>
        </p:spPr>
        <p:txBody>
          <a:bodyPr wrap="none" anchor="ctr" anchorCtr="0">
            <a:noAutofit/>
          </a:bodyPr>
          <a:lstStyle/>
          <a:p>
            <a:pPr algn="ctr" eaLnBrk="1" hangingPunct="1"/>
            <a:r>
              <a:rPr lang="en-US" altLang="ru-RU" sz="3200" b="1" dirty="0">
                <a:latin typeface="Arial" panose="020B0604020202020204" pitchFamily="34" charset="0"/>
              </a:rPr>
              <a:t>Steroid hormones and their analogue</a:t>
            </a:r>
            <a:r>
              <a:rPr lang="en-US" altLang="ru-RU" sz="3200" dirty="0">
                <a:latin typeface="Arial" panose="020B0604020202020204" pitchFamily="34" charset="0"/>
              </a:rPr>
              <a:t>s</a:t>
            </a:r>
            <a:r>
              <a:rPr lang="ru-RU" altLang="uk-UA" sz="3200" dirty="0">
                <a:latin typeface="Arial" panose="020B0604020202020204" pitchFamily="34" charset="0"/>
              </a:rPr>
              <a:t> </a:t>
            </a:r>
          </a:p>
        </p:txBody>
      </p:sp>
      <p:sp>
        <p:nvSpPr>
          <p:cNvPr id="10"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p:nvPr/>
        </p:nvSpPr>
        <p:spPr>
          <a:xfrm>
            <a:off x="3318511" y="348139"/>
            <a:ext cx="2506980" cy="737235"/>
          </a:xfrm>
          <a:prstGeom prst="rect">
            <a:avLst/>
          </a:prstGeom>
          <a:noFill/>
          <a:ln w="9525">
            <a:noFill/>
          </a:ln>
        </p:spPr>
        <p:txBody>
          <a:bodyPr wrap="none" anchor="ctr" anchorCtr="0">
            <a:spAutoFit/>
          </a:bodyPr>
          <a:lstStyle/>
          <a:p>
            <a:pPr algn="ctr" eaLnBrk="1" hangingPunct="1"/>
            <a:r>
              <a:rPr lang="en-US" altLang="ru-RU" sz="2400" b="1" dirty="0">
                <a:latin typeface="Arial" panose="020B0604020202020204" pitchFamily="34" charset="0"/>
              </a:rPr>
              <a:t>Progesterone</a:t>
            </a:r>
            <a:endParaRPr lang="en-US" altLang="ru-RU" b="1" dirty="0">
              <a:latin typeface="Arial" panose="020B0604020202020204" pitchFamily="34" charset="0"/>
            </a:endParaRPr>
          </a:p>
          <a:p>
            <a:pPr algn="ctr" eaLnBrk="1" hangingPunct="1"/>
            <a:r>
              <a:rPr lang="en-US" altLang="ru-RU" b="1" dirty="0">
                <a:sym typeface="+mn-ea"/>
              </a:rPr>
              <a:t>Pregnen-4-dione-3,20</a:t>
            </a:r>
            <a:endParaRPr lang="en-US" altLang="ru-RU" b="1" dirty="0">
              <a:latin typeface="Arial" panose="020B0604020202020204" pitchFamily="34" charset="0"/>
            </a:endParaRPr>
          </a:p>
        </p:txBody>
      </p:sp>
      <p:pic>
        <p:nvPicPr>
          <p:cNvPr id="3075" name="Picture 8"/>
          <p:cNvPicPr>
            <a:picLocks noChangeAspect="1"/>
          </p:cNvPicPr>
          <p:nvPr/>
        </p:nvPicPr>
        <p:blipFill>
          <a:blip r:embed="rId2"/>
          <a:stretch>
            <a:fillRect/>
          </a:stretch>
        </p:blipFill>
        <p:spPr>
          <a:xfrm>
            <a:off x="2971800" y="1067435"/>
            <a:ext cx="3005138" cy="2174875"/>
          </a:xfrm>
          <a:prstGeom prst="rect">
            <a:avLst/>
          </a:prstGeom>
          <a:noFill/>
          <a:ln w="9525">
            <a:noFill/>
          </a:ln>
        </p:spPr>
      </p:pic>
      <p:pic>
        <p:nvPicPr>
          <p:cNvPr id="3076" name="Picture 11" descr="ÐÑÐ¾Ð³ÐµÑÑÐµÑÐ¾Ð½ 2,5%/1 Ð¼Ð» â10 Ñ-Ñ Ð´/Ð¸Ð½.Ð¾Ð»Ð¸Ð²Ðº. Ð¼Ð°ÑÐ». ÐºÑÐ¿Ð¸ÑÑ, ÑÐµÐ½Ð° Ð¸ Ð¾ÑÐ·ÑÐ²Ñ,  Ð¸Ð½ÑÑÑÑÐºÑÐ¸Ñ Ð¿Ð¾ Ð¿ÑÐ¸Ð¼ÐµÐ½ÐµÐ½Ð¸Ñ"/>
          <p:cNvPicPr>
            <a:picLocks noChangeAspect="1"/>
          </p:cNvPicPr>
          <p:nvPr/>
        </p:nvPicPr>
        <p:blipFill>
          <a:blip r:embed="rId3"/>
          <a:stretch>
            <a:fillRect/>
          </a:stretch>
        </p:blipFill>
        <p:spPr>
          <a:xfrm>
            <a:off x="6629400" y="495300"/>
            <a:ext cx="1905000" cy="1905000"/>
          </a:xfrm>
          <a:prstGeom prst="rect">
            <a:avLst/>
          </a:prstGeom>
          <a:noFill/>
          <a:ln w="9525">
            <a:noFill/>
          </a:ln>
        </p:spPr>
      </p:pic>
      <p:sp>
        <p:nvSpPr>
          <p:cNvPr id="3077" name="Rectangle 9"/>
          <p:cNvSpPr/>
          <p:nvPr/>
        </p:nvSpPr>
        <p:spPr>
          <a:xfrm>
            <a:off x="1066800" y="3408680"/>
            <a:ext cx="7467600" cy="3061970"/>
          </a:xfrm>
          <a:prstGeom prst="rect">
            <a:avLst/>
          </a:prstGeom>
          <a:noFill/>
          <a:ln w="9525">
            <a:noFill/>
          </a:ln>
        </p:spPr>
        <p:txBody>
          <a:bodyPr>
            <a:noAutofit/>
          </a:bodyPr>
          <a:lstStyle/>
          <a:p>
            <a:pPr algn="just" eaLnBrk="1" hangingPunct="1"/>
            <a:r>
              <a:rPr lang="en-US" altLang="ru-RU" sz="2000" b="1" dirty="0">
                <a:latin typeface="Arial" panose="020B0604020202020204" pitchFamily="34" charset="0"/>
              </a:rPr>
              <a:t>Mechanism of action</a:t>
            </a:r>
            <a:r>
              <a:rPr lang="uk-UA" altLang="uk-UA" sz="2000" b="1" dirty="0">
                <a:latin typeface="Arial" panose="020B0604020202020204" pitchFamily="34" charset="0"/>
              </a:rPr>
              <a:t>.</a:t>
            </a:r>
            <a:r>
              <a:rPr lang="en-US" altLang="uk-UA" sz="2000" b="1" dirty="0">
                <a:latin typeface="Arial" panose="020B0604020202020204" pitchFamily="34" charset="0"/>
              </a:rPr>
              <a:t> </a:t>
            </a:r>
            <a:r>
              <a:rPr lang="en-US" altLang="ru-RU" sz="2000" dirty="0">
                <a:latin typeface="Arial" panose="020B0604020202020204" pitchFamily="34" charset="0"/>
              </a:rPr>
              <a:t>The drug causes the transformation of the uterine mucosa from the proliferation phase to the secretory phase, which is necessary for normal implantation of a fertilized egg, and after fertilization promotes its transition to a state necessary for the development of a fertilized egg. Progesterone also reduces the excitability and contractility of the muscles of the uterus and fallopian tubes, which ensures the preservation of pregnancy; stimulates the development of the terminal elements of the mammary glands</a:t>
            </a:r>
            <a:r>
              <a:rPr lang="uk-UA" altLang="uk-UA" sz="2000" dirty="0">
                <a:latin typeface="Arial" panose="020B0604020202020204" pitchFamily="34" charset="0"/>
              </a:rPr>
              <a:t>.</a:t>
            </a:r>
            <a:endParaRPr lang="uk-UA" altLang="uk-UA" sz="2000" b="1" dirty="0">
              <a:latin typeface="Arial" panose="020B0604020202020204" pitchFamily="34" charset="0"/>
            </a:endParaRPr>
          </a:p>
        </p:txBody>
      </p:sp>
      <p:sp>
        <p:nvSpPr>
          <p:cNvPr id="6"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rogesterone - Wikipedia"/>
          <p:cNvPicPr>
            <a:picLocks noChangeAspect="1"/>
          </p:cNvPicPr>
          <p:nvPr/>
        </p:nvPicPr>
        <p:blipFill>
          <a:blip r:embed="rId2"/>
          <a:stretch>
            <a:fillRect/>
          </a:stretch>
        </p:blipFill>
        <p:spPr>
          <a:xfrm>
            <a:off x="685800" y="1371600"/>
            <a:ext cx="8140700" cy="3724275"/>
          </a:xfrm>
          <a:prstGeom prst="rect">
            <a:avLst/>
          </a:prstGeom>
          <a:noFill/>
          <a:ln w="9525">
            <a:noFill/>
          </a:ln>
        </p:spPr>
      </p:pic>
      <p:sp>
        <p:nvSpPr>
          <p:cNvPr id="4099" name="Rectangle 6"/>
          <p:cNvSpPr/>
          <p:nvPr/>
        </p:nvSpPr>
        <p:spPr>
          <a:xfrm>
            <a:off x="914400" y="609600"/>
            <a:ext cx="1325880" cy="368300"/>
          </a:xfrm>
          <a:prstGeom prst="rect">
            <a:avLst/>
          </a:prstGeom>
          <a:noFill/>
          <a:ln w="9525">
            <a:noFill/>
          </a:ln>
        </p:spPr>
        <p:txBody>
          <a:bodyPr wrap="none">
            <a:spAutoFit/>
          </a:bodyPr>
          <a:lstStyle/>
          <a:p>
            <a:pPr algn="l" eaLnBrk="1" hangingPunct="1"/>
            <a:r>
              <a:rPr lang="en-US" altLang="ru-RU" b="1" dirty="0">
                <a:latin typeface="Arial" panose="020B0604020202020204" pitchFamily="34" charset="0"/>
              </a:rPr>
              <a:t>Synthesis</a:t>
            </a:r>
            <a:r>
              <a:rPr lang="uk-UA" altLang="uk-UA" b="1" dirty="0">
                <a:latin typeface="Arial" panose="020B0604020202020204" pitchFamily="34" charset="0"/>
              </a:rPr>
              <a:t>.</a:t>
            </a:r>
            <a:endParaRPr lang="ru-RU" altLang="uk-UA" b="1" dirty="0">
              <a:latin typeface="Arial" panose="020B0604020202020204" pitchFamily="34" charset="0"/>
            </a:endParaRPr>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p:nvPr/>
        </p:nvSpPr>
        <p:spPr>
          <a:xfrm>
            <a:off x="990600" y="977741"/>
            <a:ext cx="7620000" cy="1198880"/>
          </a:xfrm>
          <a:prstGeom prst="rect">
            <a:avLst/>
          </a:prstGeom>
          <a:noFill/>
          <a:ln w="9525">
            <a:noFill/>
          </a:ln>
        </p:spPr>
        <p:txBody>
          <a:bodyPr anchor="ctr" anchorCtr="0">
            <a:spAutoFit/>
          </a:bodyPr>
          <a:lstStyle/>
          <a:p>
            <a:pPr algn="just" eaLnBrk="1" hangingPunct="1"/>
            <a:r>
              <a:rPr lang="en-US" altLang="uk-UA" b="1" dirty="0">
                <a:latin typeface="Arial" panose="020B0604020202020204" pitchFamily="34" charset="0"/>
              </a:rPr>
              <a:t>Properties</a:t>
            </a:r>
            <a:r>
              <a:rPr lang="uk-UA" altLang="uk-UA" b="1" dirty="0">
                <a:latin typeface="Arial" panose="020B0604020202020204" pitchFamily="34" charset="0"/>
              </a:rPr>
              <a:t>. </a:t>
            </a:r>
            <a:r>
              <a:rPr lang="en-US" altLang="ru-RU" dirty="0">
                <a:latin typeface="Arial" panose="020B0604020202020204" pitchFamily="34" charset="0"/>
              </a:rPr>
              <a:t>White crystalline powder. Practically insoluble in water, soluble in ethanol and ether, very slightly soluble in chloroform</a:t>
            </a:r>
            <a:r>
              <a:rPr lang="uk-UA" altLang="uk-UA" dirty="0">
                <a:latin typeface="Arial" panose="020B0604020202020204" pitchFamily="34" charset="0"/>
              </a:rPr>
              <a:t>.</a:t>
            </a:r>
          </a:p>
          <a:p>
            <a:pPr eaLnBrk="1" hangingPunct="1"/>
            <a:r>
              <a:rPr lang="en-US" altLang="uk-UA" b="1" dirty="0">
                <a:latin typeface="Arial" panose="020B0604020202020204" pitchFamily="34" charset="0"/>
              </a:rPr>
              <a:t>Identification</a:t>
            </a:r>
            <a:r>
              <a:rPr lang="uk-UA" altLang="uk-UA" b="1" dirty="0">
                <a:latin typeface="Arial" panose="020B0604020202020204" pitchFamily="34" charset="0"/>
              </a:rPr>
              <a:t>:</a:t>
            </a:r>
            <a:endParaRPr lang="en-US" altLang="uk-UA" b="1" dirty="0">
              <a:latin typeface="Arial" panose="020B0604020202020204" pitchFamily="34" charset="0"/>
            </a:endParaRPr>
          </a:p>
          <a:p>
            <a:pPr algn="just" eaLnBrk="1" hangingPunct="1">
              <a:buChar char="•"/>
            </a:pPr>
            <a:r>
              <a:rPr lang="uk-UA" altLang="uk-UA" dirty="0">
                <a:latin typeface="Arial" panose="020B0604020202020204" pitchFamily="34" charset="0"/>
              </a:rPr>
              <a:t>  І</a:t>
            </a:r>
            <a:r>
              <a:rPr lang="en-US" altLang="ru-RU" dirty="0">
                <a:latin typeface="Arial" panose="020B0604020202020204" pitchFamily="34" charset="0"/>
              </a:rPr>
              <a:t>R spectrophotometry, TLC</a:t>
            </a:r>
            <a:r>
              <a:rPr lang="uk-UA" altLang="uk-UA" dirty="0">
                <a:latin typeface="Arial" panose="020B0604020202020204" pitchFamily="34" charset="0"/>
              </a:rPr>
              <a:t>;</a:t>
            </a:r>
          </a:p>
        </p:txBody>
      </p:sp>
      <p:sp>
        <p:nvSpPr>
          <p:cNvPr id="3"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4</a:t>
            </a:r>
          </a:p>
        </p:txBody>
      </p:sp>
      <p:pic>
        <p:nvPicPr>
          <p:cNvPr id="5124" name="Picture 5" descr="Progesterone"/>
          <p:cNvPicPr>
            <a:picLocks noChangeAspect="1"/>
          </p:cNvPicPr>
          <p:nvPr/>
        </p:nvPicPr>
        <p:blipFill>
          <a:blip r:embed="rId2"/>
          <a:stretch>
            <a:fillRect/>
          </a:stretch>
        </p:blipFill>
        <p:spPr>
          <a:xfrm>
            <a:off x="1295400" y="2409825"/>
            <a:ext cx="6684963" cy="4011613"/>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990600" y="1143000"/>
            <a:ext cx="7620000" cy="3969385"/>
          </a:xfrm>
          <a:prstGeom prst="rect">
            <a:avLst/>
          </a:prstGeom>
        </p:spPr>
        <p:txBody>
          <a:bodyPr>
            <a:spAutoFit/>
          </a:bodyPr>
          <a:lstStyle/>
          <a:p>
            <a:pPr marL="285750" indent="-285750" algn="just" eaLnBrk="1" hangingPunct="1">
              <a:buFont typeface="Arial" panose="020B0604020202020204" pitchFamily="34" charset="0"/>
              <a:buChar char="•"/>
            </a:pPr>
            <a:r>
              <a:rPr lang="en-US" altLang="ru-RU" dirty="0">
                <a:latin typeface="Arial" panose="020B0604020202020204" pitchFamily="34" charset="0"/>
              </a:rPr>
              <a:t>a solution of the drug in concentrated H2SO4 after adding water acquires a yellow color with green fluorescence. After adding chloroform, the color disappears (steroid cycle);</a:t>
            </a:r>
          </a:p>
          <a:p>
            <a:pPr marL="285750" indent="-285750" algn="just" eaLnBrk="1" hangingPunct="1">
              <a:buFont typeface="Arial" panose="020B0604020202020204" pitchFamily="34" charset="0"/>
              <a:buChar char="•"/>
            </a:pPr>
            <a:r>
              <a:rPr lang="en-US" altLang="ru-RU" dirty="0">
                <a:latin typeface="Arial" panose="020B0604020202020204" pitchFamily="34" charset="0"/>
              </a:rPr>
              <a:t>when heating an alcoholic solution of progesterone with m-</a:t>
            </a:r>
          </a:p>
          <a:p>
            <a:pPr marL="285750" indent="-285750" algn="just" eaLnBrk="1" hangingPunct="1">
              <a:buFont typeface="Arial" panose="020B0604020202020204" pitchFamily="34" charset="0"/>
              <a:buChar char="•"/>
            </a:pPr>
            <a:r>
              <a:rPr lang="en-US" altLang="ru-RU" dirty="0">
                <a:latin typeface="Arial" panose="020B0604020202020204" pitchFamily="34" charset="0"/>
              </a:rPr>
              <a:t>dinitrobenzene and sodium hydroxide, a pink color appears, which turns into red-brown;</a:t>
            </a:r>
          </a:p>
          <a:p>
            <a:pPr marL="285750" indent="-285750" algn="just" eaLnBrk="1" hangingPunct="1">
              <a:buFont typeface="Arial" panose="020B0604020202020204" pitchFamily="34" charset="0"/>
              <a:buChar char="•"/>
            </a:pPr>
            <a:r>
              <a:rPr lang="en-US" altLang="ru-RU" dirty="0">
                <a:latin typeface="Arial" panose="020B0604020202020204" pitchFamily="34" charset="0"/>
              </a:rPr>
              <a:t>for identification, the decomposition temperature of 2,4-</a:t>
            </a:r>
          </a:p>
          <a:p>
            <a:pPr marL="285750" indent="-285750" algn="just" eaLnBrk="1" hangingPunct="1">
              <a:buFont typeface="Arial" panose="020B0604020202020204" pitchFamily="34" charset="0"/>
              <a:buChar char="•"/>
            </a:pPr>
            <a:r>
              <a:rPr lang="en-US" altLang="ru-RU" dirty="0">
                <a:latin typeface="Arial" panose="020B0604020202020204" pitchFamily="34" charset="0"/>
              </a:rPr>
              <a:t>dinitrophenylhydrazone obtained during quantitative determination  is determined </a:t>
            </a:r>
            <a:r>
              <a:rPr lang="en-US" altLang="ru-RU" dirty="0">
                <a:sym typeface="+mn-ea"/>
              </a:rPr>
              <a:t>(keto group in position 3)</a:t>
            </a:r>
            <a:r>
              <a:rPr lang="uk-UA" altLang="uk-UA" dirty="0">
                <a:latin typeface="Arial" panose="020B0604020202020204" pitchFamily="34" charset="0"/>
              </a:rPr>
              <a:t>.</a:t>
            </a:r>
          </a:p>
          <a:p>
            <a:pPr marL="285750" indent="-285750" algn="just" eaLnBrk="1" hangingPunct="1">
              <a:buNone/>
            </a:pPr>
            <a:r>
              <a:rPr lang="en-US" altLang="ru-RU" b="1" dirty="0">
                <a:latin typeface="Arial" panose="020B0604020202020204" pitchFamily="34" charset="0"/>
              </a:rPr>
              <a:t>Quantification</a:t>
            </a:r>
            <a:r>
              <a:rPr lang="uk-UA" altLang="uk-UA" b="1" dirty="0">
                <a:latin typeface="Arial" panose="020B0604020202020204" pitchFamily="34" charset="0"/>
              </a:rPr>
              <a:t>. </a:t>
            </a:r>
            <a:r>
              <a:rPr lang="en-US" altLang="uk-UA" b="1" dirty="0">
                <a:latin typeface="Arial" panose="020B0604020202020204" pitchFamily="34" charset="0"/>
              </a:rPr>
              <a:t> </a:t>
            </a:r>
            <a:r>
              <a:rPr lang="en-US" altLang="uk-UA" dirty="0">
                <a:latin typeface="Arial" panose="020B0604020202020204" pitchFamily="34" charset="0"/>
              </a:rPr>
              <a:t>G</a:t>
            </a:r>
            <a:r>
              <a:rPr lang="en-US" altLang="ru-RU" dirty="0">
                <a:latin typeface="Arial" panose="020B0604020202020204" pitchFamily="34" charset="0"/>
              </a:rPr>
              <a:t>ravimetry based on the products of interaction with 2,4-dinitrophenylhydrazine or spectrophotometry in ethanol solution at </a:t>
            </a:r>
            <a:r>
              <a:rPr lang="uk-UA" altLang="uk-UA" dirty="0">
                <a:latin typeface="Arial" panose="020B0604020202020204" pitchFamily="34" charset="0"/>
              </a:rPr>
              <a:t>λ = 241 нм.</a:t>
            </a:r>
          </a:p>
          <a:p>
            <a:pPr marL="285750" indent="-285750" algn="just" eaLnBrk="1" hangingPunct="1">
              <a:buNone/>
            </a:pPr>
            <a:r>
              <a:rPr lang="en-US" altLang="ru-RU" b="1" dirty="0">
                <a:latin typeface="Arial" panose="020B0604020202020204" pitchFamily="34" charset="0"/>
              </a:rPr>
              <a:t>Storage</a:t>
            </a:r>
            <a:r>
              <a:rPr lang="uk-UA" altLang="uk-UA" b="1" dirty="0">
                <a:latin typeface="Arial" panose="020B0604020202020204" pitchFamily="34" charset="0"/>
              </a:rPr>
              <a:t>. </a:t>
            </a:r>
            <a:r>
              <a:rPr lang="en-US" altLang="ru-RU" dirty="0">
                <a:latin typeface="Arial" panose="020B0604020202020204" pitchFamily="34" charset="0"/>
              </a:rPr>
              <a:t>In a sealed container, protected from light</a:t>
            </a:r>
            <a:r>
              <a:rPr lang="uk-UA" altLang="uk-UA" dirty="0">
                <a:latin typeface="Arial" panose="020B0604020202020204" pitchFamily="34" charset="0"/>
              </a:rPr>
              <a:t>.</a:t>
            </a:r>
          </a:p>
          <a:p>
            <a:pPr marL="285750" indent="-285750" algn="just" eaLnBrk="1" hangingPunct="1">
              <a:buNone/>
            </a:pPr>
            <a:r>
              <a:rPr lang="en-US" altLang="ru-RU" b="1" dirty="0">
                <a:latin typeface="Arial" panose="020B0604020202020204" pitchFamily="34" charset="0"/>
              </a:rPr>
              <a:t>Application</a:t>
            </a:r>
            <a:r>
              <a:rPr lang="uk-UA" altLang="uk-UA" b="1" dirty="0">
                <a:latin typeface="Arial" panose="020B0604020202020204" pitchFamily="34" charset="0"/>
              </a:rPr>
              <a:t>. </a:t>
            </a:r>
            <a:r>
              <a:rPr lang="en-US" altLang="ru-RU" dirty="0">
                <a:latin typeface="Arial" panose="020B0604020202020204" pitchFamily="34" charset="0"/>
              </a:rPr>
              <a:t>Progestogen drug</a:t>
            </a:r>
            <a:r>
              <a:rPr lang="uk-UA" altLang="uk-UA" dirty="0">
                <a:latin typeface="Arial" panose="020B0604020202020204" pitchFamily="34" charset="0"/>
              </a:rPr>
              <a:t>. </a:t>
            </a:r>
            <a:endParaRPr lang="uk-UA" altLang="x-none" dirty="0">
              <a:latin typeface="Arial" panose="020B0604020202020204" pitchFamily="34" charset="0"/>
            </a:endParaRPr>
          </a:p>
        </p:txBody>
      </p:sp>
      <p:sp>
        <p:nvSpPr>
          <p:cNvPr id="3"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5</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p:nvPr/>
        </p:nvSpPr>
        <p:spPr>
          <a:xfrm>
            <a:off x="1246505" y="255905"/>
            <a:ext cx="3828415" cy="922020"/>
          </a:xfrm>
          <a:prstGeom prst="rect">
            <a:avLst/>
          </a:prstGeom>
          <a:noFill/>
          <a:ln w="9525">
            <a:noFill/>
          </a:ln>
        </p:spPr>
        <p:txBody>
          <a:bodyPr wrap="square" anchor="ctr" anchorCtr="0">
            <a:spAutoFit/>
          </a:bodyPr>
          <a:lstStyle/>
          <a:p>
            <a:pPr algn="ctr" eaLnBrk="1" hangingPunct="1"/>
            <a:r>
              <a:rPr lang="en-US" altLang="ru-RU" b="1" dirty="0">
                <a:latin typeface="Arial" panose="020B0604020202020204" pitchFamily="34" charset="0"/>
              </a:rPr>
              <a:t>Pregnin</a:t>
            </a:r>
          </a:p>
          <a:p>
            <a:pPr algn="ctr" eaLnBrk="1" hangingPunct="1"/>
            <a:r>
              <a:rPr lang="en-US" altLang="ru-RU" b="1" dirty="0">
                <a:latin typeface="Arial" panose="020B0604020202020204" pitchFamily="34" charset="0"/>
              </a:rPr>
              <a:t>Pregnen-4-in-20-that-17β-on-3</a:t>
            </a:r>
          </a:p>
          <a:p>
            <a:pPr algn="ctr" eaLnBrk="1" hangingPunct="1"/>
            <a:r>
              <a:rPr lang="en-US" altLang="ru-RU" b="1" dirty="0">
                <a:latin typeface="Arial" panose="020B0604020202020204" pitchFamily="34" charset="0"/>
              </a:rPr>
              <a:t>or  17α-ethynyltestosterone</a:t>
            </a:r>
          </a:p>
        </p:txBody>
      </p:sp>
      <p:pic>
        <p:nvPicPr>
          <p:cNvPr id="7171" name="Picture 5"/>
          <p:cNvPicPr>
            <a:picLocks noChangeAspect="1"/>
          </p:cNvPicPr>
          <p:nvPr/>
        </p:nvPicPr>
        <p:blipFill>
          <a:blip r:embed="rId2"/>
          <a:stretch>
            <a:fillRect/>
          </a:stretch>
        </p:blipFill>
        <p:spPr>
          <a:xfrm>
            <a:off x="1524000" y="1473200"/>
            <a:ext cx="5938838" cy="1990725"/>
          </a:xfrm>
          <a:prstGeom prst="rect">
            <a:avLst/>
          </a:prstGeom>
          <a:noFill/>
          <a:ln w="9525">
            <a:noFill/>
          </a:ln>
        </p:spPr>
      </p:pic>
      <p:sp>
        <p:nvSpPr>
          <p:cNvPr id="7172" name="Rectangle 6"/>
          <p:cNvSpPr/>
          <p:nvPr/>
        </p:nvSpPr>
        <p:spPr>
          <a:xfrm>
            <a:off x="914400" y="3980180"/>
            <a:ext cx="7533005" cy="1548130"/>
          </a:xfrm>
          <a:prstGeom prst="rect">
            <a:avLst/>
          </a:prstGeom>
          <a:noFill/>
          <a:ln w="9525">
            <a:noFill/>
          </a:ln>
        </p:spPr>
        <p:txBody>
          <a:bodyPr anchor="ctr" anchorCtr="0">
            <a:noAutofit/>
          </a:bodyPr>
          <a:lstStyle/>
          <a:p>
            <a:pPr algn="just" eaLnBrk="1" hangingPunct="1"/>
            <a:r>
              <a:rPr lang="en-US" altLang="uk-UA" b="1" dirty="0">
                <a:latin typeface="Arial" panose="020B0604020202020204" pitchFamily="34" charset="0"/>
              </a:rPr>
              <a:t>Properties</a:t>
            </a:r>
            <a:r>
              <a:rPr lang="uk-UA" altLang="uk-UA" b="1" dirty="0">
                <a:latin typeface="Arial" panose="020B0604020202020204" pitchFamily="34" charset="0"/>
              </a:rPr>
              <a:t>. </a:t>
            </a:r>
            <a:r>
              <a:rPr lang="en-US" altLang="ru-RU" dirty="0">
                <a:latin typeface="Arial" panose="020B0604020202020204" pitchFamily="34" charset="0"/>
              </a:rPr>
              <a:t>White or slightly yellowish, odorless crystalline powder. Practically insoluble in water, very slightly soluble in ethanol and ether, slightly soluble in chloroform</a:t>
            </a:r>
            <a:r>
              <a:rPr lang="uk-UA" altLang="uk-UA" dirty="0">
                <a:latin typeface="Arial" panose="020B0604020202020204" pitchFamily="34" charset="0"/>
              </a:rPr>
              <a:t>.</a:t>
            </a:r>
            <a:endParaRPr lang="en-US" altLang="uk-UA" dirty="0">
              <a:latin typeface="Arial" panose="020B0604020202020204" pitchFamily="34" charset="0"/>
            </a:endParaRPr>
          </a:p>
        </p:txBody>
      </p:sp>
      <p:pic>
        <p:nvPicPr>
          <p:cNvPr id="7173" name="Picture 8" descr="ÐÑÐµÐ³Ð½ÑÐ» Ð¿Ð¾ÑÐ¾ÑÐ¾Ðº Ð´Ð»Ñ ÑÐ½'ÑÐºÑÑÐ¹ Ð· ÑÐ¾Ð·ÑÐ¸Ð½Ð½Ð¸ÐºÐ¾Ð¼ 1500 ÐÐ 1 Ð¼Ð» 3 Ð°Ð¼Ð¿ÑÐ»"/>
          <p:cNvPicPr>
            <a:picLocks noChangeAspect="1"/>
          </p:cNvPicPr>
          <p:nvPr/>
        </p:nvPicPr>
        <p:blipFill>
          <a:blip r:embed="rId3"/>
          <a:stretch>
            <a:fillRect/>
          </a:stretch>
        </p:blipFill>
        <p:spPr>
          <a:xfrm>
            <a:off x="6391275" y="354013"/>
            <a:ext cx="2457450" cy="1625600"/>
          </a:xfrm>
          <a:prstGeom prst="rect">
            <a:avLst/>
          </a:prstGeom>
          <a:noFill/>
          <a:ln w="9525">
            <a:noFill/>
          </a:ln>
        </p:spPr>
      </p:pic>
      <p:sp>
        <p:nvSpPr>
          <p:cNvPr id="7"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6</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p:cNvSpPr/>
          <p:nvPr/>
        </p:nvSpPr>
        <p:spPr>
          <a:xfrm>
            <a:off x="914400" y="446405"/>
            <a:ext cx="1379855" cy="368300"/>
          </a:xfrm>
          <a:prstGeom prst="rect">
            <a:avLst/>
          </a:prstGeom>
          <a:noFill/>
          <a:ln w="9525">
            <a:noFill/>
          </a:ln>
        </p:spPr>
        <p:txBody>
          <a:bodyPr wrap="square">
            <a:spAutoFit/>
          </a:bodyPr>
          <a:lstStyle/>
          <a:p>
            <a:pPr algn="l" eaLnBrk="1" hangingPunct="1"/>
            <a:r>
              <a:rPr lang="en-US" altLang="ru-RU" b="1" dirty="0">
                <a:sym typeface="+mn-ea"/>
              </a:rPr>
              <a:t>Synthesis</a:t>
            </a:r>
            <a:r>
              <a:rPr lang="uk-UA" altLang="uk-UA" b="1" dirty="0">
                <a:latin typeface="Arial" panose="020B0604020202020204" pitchFamily="34" charset="0"/>
              </a:rPr>
              <a:t>.</a:t>
            </a:r>
            <a:endParaRPr lang="ru-RU" altLang="uk-UA" b="1" dirty="0">
              <a:latin typeface="Arial" panose="020B0604020202020204" pitchFamily="34" charset="0"/>
            </a:endParaRPr>
          </a:p>
        </p:txBody>
      </p:sp>
      <p:pic>
        <p:nvPicPr>
          <p:cNvPr id="8195" name="Рисунок 4"/>
          <p:cNvPicPr>
            <a:picLocks noChangeAspect="1"/>
          </p:cNvPicPr>
          <p:nvPr/>
        </p:nvPicPr>
        <p:blipFill>
          <a:blip r:embed="rId2"/>
          <a:stretch>
            <a:fillRect/>
          </a:stretch>
        </p:blipFill>
        <p:spPr>
          <a:xfrm>
            <a:off x="914400" y="762000"/>
            <a:ext cx="4257675" cy="3400425"/>
          </a:xfrm>
          <a:prstGeom prst="rect">
            <a:avLst/>
          </a:prstGeom>
          <a:noFill/>
          <a:ln w="9525">
            <a:noFill/>
          </a:ln>
        </p:spPr>
      </p:pic>
      <p:pic>
        <p:nvPicPr>
          <p:cNvPr id="8196" name="Рисунок 5"/>
          <p:cNvPicPr>
            <a:picLocks noChangeAspect="1"/>
          </p:cNvPicPr>
          <p:nvPr/>
        </p:nvPicPr>
        <p:blipFill>
          <a:blip r:embed="rId3"/>
          <a:stretch>
            <a:fillRect/>
          </a:stretch>
        </p:blipFill>
        <p:spPr>
          <a:xfrm>
            <a:off x="4953000" y="833438"/>
            <a:ext cx="4057650" cy="5895975"/>
          </a:xfrm>
          <a:prstGeom prst="rect">
            <a:avLst/>
          </a:prstGeom>
          <a:noFill/>
          <a:ln w="9525">
            <a:noFill/>
          </a:ln>
        </p:spPr>
      </p:pic>
      <p:sp>
        <p:nvSpPr>
          <p:cNvPr id="7"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7</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181100" y="685800"/>
            <a:ext cx="7048500" cy="645160"/>
          </a:xfrm>
          <a:prstGeom prst="rect">
            <a:avLst/>
          </a:prstGeom>
        </p:spPr>
        <p:txBody>
          <a:bodyPr>
            <a:spAutoFit/>
          </a:bodyPr>
          <a:lstStyle/>
          <a:p>
            <a:pPr eaLnBrk="1" hangingPunct="1"/>
            <a:r>
              <a:rPr lang="en-US" altLang="uk-UA" b="1" dirty="0">
                <a:sym typeface="+mn-ea"/>
              </a:rPr>
              <a:t>Identification</a:t>
            </a:r>
            <a:r>
              <a:rPr lang="uk-UA" altLang="uk-UA" b="1" dirty="0">
                <a:sym typeface="+mn-ea"/>
              </a:rPr>
              <a:t>:</a:t>
            </a:r>
            <a:endParaRPr lang="en-US" altLang="uk-UA" b="1" dirty="0">
              <a:latin typeface="Arial" panose="020B0604020202020204" pitchFamily="34" charset="0"/>
            </a:endParaRPr>
          </a:p>
          <a:p>
            <a:pPr algn="just" eaLnBrk="1" hangingPunct="1">
              <a:buChar char="•"/>
            </a:pPr>
            <a:r>
              <a:rPr lang="uk-UA" altLang="uk-UA" dirty="0">
                <a:sym typeface="+mn-ea"/>
              </a:rPr>
              <a:t>  І</a:t>
            </a:r>
            <a:r>
              <a:rPr lang="en-US" altLang="ru-RU" dirty="0">
                <a:sym typeface="+mn-ea"/>
              </a:rPr>
              <a:t>R spectrophotometry, TLC</a:t>
            </a:r>
            <a:r>
              <a:rPr lang="uk-UA" altLang="uk-UA" dirty="0">
                <a:latin typeface="Arial" panose="020B0604020202020204" pitchFamily="34" charset="0"/>
              </a:rPr>
              <a:t>;</a:t>
            </a:r>
          </a:p>
        </p:txBody>
      </p:sp>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8</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pic>
        <p:nvPicPr>
          <p:cNvPr id="9220" name="Picture 2" descr="Ethisterone"/>
          <p:cNvPicPr>
            <a:picLocks noChangeAspect="1"/>
          </p:cNvPicPr>
          <p:nvPr/>
        </p:nvPicPr>
        <p:blipFill>
          <a:blip r:embed="rId2"/>
          <a:stretch>
            <a:fillRect/>
          </a:stretch>
        </p:blipFill>
        <p:spPr>
          <a:xfrm>
            <a:off x="1238250" y="1600200"/>
            <a:ext cx="6667500" cy="4000500"/>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952500" y="685800"/>
            <a:ext cx="7239000" cy="1753235"/>
          </a:xfrm>
          <a:prstGeom prst="rect">
            <a:avLst/>
          </a:prstGeom>
        </p:spPr>
        <p:txBody>
          <a:bodyPr>
            <a:spAutoFit/>
          </a:bodyPr>
          <a:lstStyle/>
          <a:p>
            <a:pPr marL="285750" indent="-285750" algn="just" eaLnBrk="1" hangingPunct="1">
              <a:buFont typeface="Arial" panose="020B0604020202020204" pitchFamily="34" charset="0"/>
              <a:buChar char="•"/>
            </a:pPr>
            <a:r>
              <a:rPr lang="en-US" altLang="ru-RU" dirty="0">
                <a:latin typeface="Arial" panose="020B0604020202020204" pitchFamily="34" charset="0"/>
              </a:rPr>
              <a:t>when dissolving pregnin in concentrated H2SO4 and adding water – crimson color with green fluorescence. After adding chloroform and stirring, the lower layer turns orange, the upper one is almost colorless (steroid cycle);</a:t>
            </a:r>
          </a:p>
          <a:p>
            <a:pPr marL="285750" indent="-285750" algn="just" eaLnBrk="1" hangingPunct="1">
              <a:buFont typeface="Arial" panose="020B0604020202020204" pitchFamily="34" charset="0"/>
              <a:buChar char="•"/>
            </a:pPr>
            <a:r>
              <a:rPr lang="en-US" altLang="ru-RU" dirty="0">
                <a:latin typeface="Arial" panose="020B0604020202020204" pitchFamily="34" charset="0"/>
              </a:rPr>
              <a:t>determine the melting point of the oxime (keto group in</a:t>
            </a:r>
          </a:p>
          <a:p>
            <a:pPr algn="just" eaLnBrk="1" hangingPunct="1">
              <a:buFont typeface="Arial" panose="020B0604020202020204" pitchFamily="34" charset="0"/>
            </a:pPr>
            <a:r>
              <a:rPr lang="en-US" altLang="ru-RU" dirty="0">
                <a:latin typeface="Arial" panose="020B0604020202020204" pitchFamily="34" charset="0"/>
              </a:rPr>
              <a:t>position 3)</a:t>
            </a:r>
            <a:r>
              <a:rPr lang="uk-UA" altLang="uk-UA" dirty="0">
                <a:latin typeface="Arial" panose="020B0604020202020204" pitchFamily="34" charset="0"/>
              </a:rPr>
              <a:t>.</a:t>
            </a:r>
          </a:p>
        </p:txBody>
      </p:sp>
      <p:pic>
        <p:nvPicPr>
          <p:cNvPr id="10243" name="Picture 4" descr="https://studfile.net/html/67615/9/html_sOobLjvGsX.N5lv/htmlconvd-mERo7d_html_398becb1157b7435.png"/>
          <p:cNvPicPr>
            <a:picLocks noChangeAspect="1"/>
          </p:cNvPicPr>
          <p:nvPr/>
        </p:nvPicPr>
        <p:blipFill>
          <a:blip r:embed="rId2"/>
          <a:stretch>
            <a:fillRect/>
          </a:stretch>
        </p:blipFill>
        <p:spPr>
          <a:xfrm>
            <a:off x="1612900" y="2971800"/>
            <a:ext cx="5918200" cy="1752600"/>
          </a:xfrm>
          <a:prstGeom prst="rect">
            <a:avLst/>
          </a:prstGeom>
          <a:noFill/>
          <a:ln w="9525">
            <a:noFill/>
          </a:ln>
        </p:spPr>
      </p:pic>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9</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p:nvPr/>
        </p:nvSpPr>
        <p:spPr>
          <a:xfrm>
            <a:off x="1066800" y="762000"/>
            <a:ext cx="7620000" cy="1476375"/>
          </a:xfrm>
          <a:prstGeom prst="rect">
            <a:avLst/>
          </a:prstGeom>
          <a:noFill/>
          <a:ln w="9525">
            <a:noFill/>
          </a:ln>
        </p:spPr>
        <p:txBody>
          <a:bodyPr>
            <a:spAutoFit/>
          </a:bodyPr>
          <a:lstStyle/>
          <a:p>
            <a:pPr marL="342900" indent="-342900" eaLnBrk="1" hangingPunct="1">
              <a:buNone/>
            </a:pPr>
            <a:r>
              <a:rPr lang="en-US" altLang="ru-RU" b="1" dirty="0">
                <a:sym typeface="+mn-ea"/>
              </a:rPr>
              <a:t>Quantification</a:t>
            </a:r>
            <a:r>
              <a:rPr lang="uk-UA" altLang="uk-UA" b="1" dirty="0">
                <a:latin typeface="Arial" panose="020B0604020202020204" pitchFamily="34" charset="0"/>
              </a:rPr>
              <a:t>.</a:t>
            </a:r>
          </a:p>
          <a:p>
            <a:pPr marL="342900" indent="-342900" algn="just" eaLnBrk="1" hangingPunct="1">
              <a:buAutoNum type="arabicPeriod"/>
            </a:pPr>
            <a:r>
              <a:rPr lang="en-US" altLang="ru-RU" dirty="0">
                <a:latin typeface="Arial" panose="020B0604020202020204" pitchFamily="34" charset="0"/>
              </a:rPr>
              <a:t>Alkalimetry by substituent. To a solution of the substance in THF, a solution of AgNO3 and the HNO3 that has separated are added, titrated with a NaOH solution using bromocresol green or potentiometrically</a:t>
            </a:r>
            <a:r>
              <a:rPr lang="uk-UA" altLang="uk-UA" dirty="0">
                <a:latin typeface="Arial" panose="020B0604020202020204" pitchFamily="34" charset="0"/>
              </a:rPr>
              <a:t>, s = 1:</a:t>
            </a:r>
            <a:endParaRPr lang="ru-RU" altLang="uk-UA" dirty="0">
              <a:latin typeface="Arial" panose="020B0604020202020204" pitchFamily="34" charset="0"/>
            </a:endParaRPr>
          </a:p>
        </p:txBody>
      </p:sp>
      <p:pic>
        <p:nvPicPr>
          <p:cNvPr id="11267" name="Picture 5"/>
          <p:cNvPicPr>
            <a:picLocks noChangeAspect="1"/>
          </p:cNvPicPr>
          <p:nvPr/>
        </p:nvPicPr>
        <p:blipFill>
          <a:blip r:embed="rId2"/>
          <a:stretch>
            <a:fillRect/>
          </a:stretch>
        </p:blipFill>
        <p:spPr>
          <a:xfrm>
            <a:off x="1752600" y="2209800"/>
            <a:ext cx="6197600" cy="1412875"/>
          </a:xfrm>
          <a:prstGeom prst="rect">
            <a:avLst/>
          </a:prstGeom>
          <a:noFill/>
          <a:ln w="9525">
            <a:noFill/>
          </a:ln>
        </p:spPr>
      </p:pic>
      <p:sp>
        <p:nvSpPr>
          <p:cNvPr id="11268" name="Rectangle 6"/>
          <p:cNvSpPr/>
          <p:nvPr/>
        </p:nvSpPr>
        <p:spPr>
          <a:xfrm>
            <a:off x="1066800" y="4167188"/>
            <a:ext cx="7543800" cy="1476375"/>
          </a:xfrm>
          <a:prstGeom prst="rect">
            <a:avLst/>
          </a:prstGeom>
          <a:noFill/>
          <a:ln w="9525">
            <a:noFill/>
          </a:ln>
        </p:spPr>
        <p:txBody>
          <a:bodyPr anchor="ctr" anchorCtr="0">
            <a:spAutoFit/>
          </a:bodyPr>
          <a:lstStyle/>
          <a:p>
            <a:pPr algn="just" eaLnBrk="1" hangingPunct="1">
              <a:buAutoNum type="arabicPeriod" startAt="2"/>
            </a:pPr>
            <a:r>
              <a:rPr lang="en-US" altLang="uk-UA" dirty="0">
                <a:latin typeface="Arial" panose="020B0604020202020204" pitchFamily="34" charset="0"/>
              </a:rPr>
              <a:t>  </a:t>
            </a:r>
            <a:r>
              <a:rPr lang="en-US" altLang="ru-RU" dirty="0">
                <a:latin typeface="Arial" panose="020B0604020202020204" pitchFamily="34" charset="0"/>
              </a:rPr>
              <a:t>Spectrophotometry in alcohol solution at λ = 241 nm compared to standard</a:t>
            </a:r>
            <a:r>
              <a:rPr lang="uk-UA" altLang="uk-UA" dirty="0">
                <a:latin typeface="Arial" panose="020B0604020202020204" pitchFamily="34" charset="0"/>
              </a:rPr>
              <a:t>.</a:t>
            </a:r>
            <a:endParaRPr lang="en-US" altLang="uk-UA" dirty="0">
              <a:latin typeface="Arial" panose="020B0604020202020204" pitchFamily="34" charset="0"/>
            </a:endParaRPr>
          </a:p>
          <a:p>
            <a:pPr eaLnBrk="1" hangingPunct="1">
              <a:buNone/>
            </a:pPr>
            <a:r>
              <a:rPr lang="en-US" altLang="uk-UA" b="1" dirty="0">
                <a:latin typeface="Arial" panose="020B0604020202020204" pitchFamily="34" charset="0"/>
              </a:rPr>
              <a:t>Storage</a:t>
            </a:r>
            <a:r>
              <a:rPr lang="uk-UA" altLang="uk-UA" b="1" dirty="0">
                <a:latin typeface="Arial" panose="020B0604020202020204" pitchFamily="34" charset="0"/>
              </a:rPr>
              <a:t>. </a:t>
            </a:r>
            <a:r>
              <a:rPr lang="en-US" altLang="ru-RU" dirty="0">
                <a:latin typeface="Arial" panose="020B0604020202020204" pitchFamily="34" charset="0"/>
              </a:rPr>
              <a:t>In a sealed container, protected from light</a:t>
            </a:r>
            <a:r>
              <a:rPr lang="uk-UA" altLang="uk-UA" dirty="0">
                <a:latin typeface="Arial" panose="020B0604020202020204" pitchFamily="34" charset="0"/>
              </a:rPr>
              <a:t>.</a:t>
            </a:r>
            <a:endParaRPr lang="en-US" altLang="uk-UA" dirty="0">
              <a:latin typeface="Arial" panose="020B0604020202020204" pitchFamily="34" charset="0"/>
            </a:endParaRPr>
          </a:p>
          <a:p>
            <a:pPr eaLnBrk="1" hangingPunct="1">
              <a:buNone/>
            </a:pPr>
            <a:r>
              <a:rPr lang="en-US" altLang="uk-UA" b="1" dirty="0">
                <a:latin typeface="Arial" panose="020B0604020202020204" pitchFamily="34" charset="0"/>
              </a:rPr>
              <a:t>Application</a:t>
            </a:r>
            <a:r>
              <a:rPr lang="uk-UA" altLang="uk-UA" b="1" dirty="0">
                <a:latin typeface="Arial" panose="020B0604020202020204" pitchFamily="34" charset="0"/>
              </a:rPr>
              <a:t>. </a:t>
            </a:r>
            <a:r>
              <a:rPr lang="en-US" altLang="ru-RU" dirty="0">
                <a:latin typeface="Arial" panose="020B0604020202020204" pitchFamily="34" charset="0"/>
              </a:rPr>
              <a:t>Progestogen. 5–6 times less active than progesterone, but retains activity when taken sublingually</a:t>
            </a:r>
            <a:r>
              <a:rPr lang="uk-UA" altLang="uk-UA" dirty="0">
                <a:latin typeface="Arial" panose="020B0604020202020204" pitchFamily="34" charset="0"/>
              </a:rPr>
              <a:t>.</a:t>
            </a:r>
            <a:endParaRPr lang="ru-RU" altLang="uk-UA" dirty="0">
              <a:latin typeface="Arial" panose="020B0604020202020204" pitchFamily="34" charset="0"/>
            </a:endParaRPr>
          </a:p>
        </p:txBody>
      </p:sp>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10</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p:nvPr/>
        </p:nvSpPr>
        <p:spPr>
          <a:xfrm>
            <a:off x="1099185" y="608806"/>
            <a:ext cx="7066280" cy="368300"/>
          </a:xfrm>
          <a:prstGeom prst="rect">
            <a:avLst/>
          </a:prstGeom>
          <a:noFill/>
          <a:ln w="9525">
            <a:noFill/>
          </a:ln>
        </p:spPr>
        <p:txBody>
          <a:bodyPr wrap="none" anchor="ctr" anchorCtr="0">
            <a:spAutoFit/>
          </a:bodyPr>
          <a:lstStyle/>
          <a:p>
            <a:pPr algn="ctr" eaLnBrk="1" hangingPunct="1"/>
            <a:r>
              <a:rPr lang="en-US" altLang="ru-RU" b="1" dirty="0">
                <a:latin typeface="Arial" panose="020B0604020202020204" pitchFamily="34" charset="0"/>
              </a:rPr>
              <a:t>Androgenic hormones and semi-synthetic anabolic substances</a:t>
            </a:r>
          </a:p>
        </p:txBody>
      </p:sp>
      <p:sp>
        <p:nvSpPr>
          <p:cNvPr id="12291" name="Rectangle 5"/>
          <p:cNvSpPr/>
          <p:nvPr/>
        </p:nvSpPr>
        <p:spPr>
          <a:xfrm>
            <a:off x="914400" y="1448435"/>
            <a:ext cx="7696200" cy="1198880"/>
          </a:xfrm>
          <a:prstGeom prst="rect">
            <a:avLst/>
          </a:prstGeom>
          <a:noFill/>
          <a:ln w="9525">
            <a:noFill/>
          </a:ln>
        </p:spPr>
        <p:txBody>
          <a:bodyPr anchor="ctr" anchorCtr="0">
            <a:spAutoFit/>
          </a:bodyPr>
          <a:lstStyle/>
          <a:p>
            <a:pPr algn="just" eaLnBrk="1" hangingPunct="1"/>
            <a:r>
              <a:rPr lang="en-US" altLang="ru-RU" dirty="0">
                <a:latin typeface="Arial" panose="020B0604020202020204" pitchFamily="34" charset="0"/>
              </a:rPr>
              <a:t>Androgenic hormones are produced by the male gonads (testicles) during puberty.</a:t>
            </a:r>
          </a:p>
          <a:p>
            <a:pPr algn="just" eaLnBrk="1" hangingPunct="1"/>
            <a:r>
              <a:rPr lang="en-US" altLang="ru-RU" dirty="0">
                <a:latin typeface="Arial" panose="020B0604020202020204" pitchFamily="34" charset="0"/>
              </a:rPr>
              <a:t>Chemically, these substances are derivatives of the hydrocarbon androstane</a:t>
            </a:r>
            <a:r>
              <a:rPr lang="ru-RU" altLang="uk-UA" dirty="0">
                <a:latin typeface="Arial" panose="020B0604020202020204" pitchFamily="34" charset="0"/>
              </a:rPr>
              <a:t>:</a:t>
            </a:r>
            <a:r>
              <a:rPr lang="uk-UA" altLang="uk-UA" dirty="0">
                <a:latin typeface="Arial" panose="020B0604020202020204" pitchFamily="34" charset="0"/>
              </a:rPr>
              <a:t> </a:t>
            </a:r>
            <a:endParaRPr lang="ru-RU" altLang="uk-UA" dirty="0">
              <a:latin typeface="Arial" panose="020B0604020202020204" pitchFamily="34" charset="0"/>
            </a:endParaRPr>
          </a:p>
        </p:txBody>
      </p:sp>
      <p:pic>
        <p:nvPicPr>
          <p:cNvPr id="12292" name="Рисунок 1"/>
          <p:cNvPicPr>
            <a:picLocks noChangeAspect="1"/>
          </p:cNvPicPr>
          <p:nvPr/>
        </p:nvPicPr>
        <p:blipFill>
          <a:blip r:embed="rId2"/>
          <a:stretch>
            <a:fillRect/>
          </a:stretch>
        </p:blipFill>
        <p:spPr>
          <a:xfrm>
            <a:off x="1905000" y="2743200"/>
            <a:ext cx="4960938" cy="2166938"/>
          </a:xfrm>
          <a:prstGeom prst="rect">
            <a:avLst/>
          </a:prstGeom>
          <a:noFill/>
          <a:ln w="9525">
            <a:noFill/>
          </a:ln>
        </p:spPr>
      </p:pic>
      <p:sp>
        <p:nvSpPr>
          <p:cNvPr id="7"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11</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Прямокутник 1"/>
          <p:cNvSpPr/>
          <p:nvPr/>
        </p:nvSpPr>
        <p:spPr>
          <a:xfrm>
            <a:off x="952500" y="762000"/>
            <a:ext cx="7581900" cy="922020"/>
          </a:xfrm>
          <a:prstGeom prst="rect">
            <a:avLst/>
          </a:prstGeom>
          <a:noFill/>
          <a:ln w="9525">
            <a:noFill/>
          </a:ln>
        </p:spPr>
        <p:txBody>
          <a:bodyPr>
            <a:spAutoFit/>
          </a:bodyPr>
          <a:lstStyle/>
          <a:p>
            <a:pPr algn="just"/>
            <a:r>
              <a:rPr lang="en-US" altLang="ru-RU" b="1" dirty="0">
                <a:latin typeface="Arial" panose="020B0604020202020204" pitchFamily="34" charset="0"/>
              </a:rPr>
              <a:t>Testosterone</a:t>
            </a:r>
            <a:r>
              <a:rPr lang="en-US" altLang="ru-RU" dirty="0">
                <a:latin typeface="Arial" panose="020B0604020202020204" pitchFamily="34" charset="0"/>
              </a:rPr>
              <a:t>, which is an endogenous male sex hormone, in addition to its specific androgenic action, like all androgens, affects nitrogen metabolism and can be considered an endogenous anabolic hormone</a:t>
            </a:r>
            <a:r>
              <a:rPr lang="en-US" altLang="uk-UA" dirty="0">
                <a:latin typeface="Arial" panose="020B0604020202020204" pitchFamily="34" charset="0"/>
              </a:rPr>
              <a:t>:</a:t>
            </a:r>
            <a:r>
              <a:rPr lang="ru-RU" altLang="uk-UA" dirty="0">
                <a:latin typeface="Arial" panose="020B0604020202020204" pitchFamily="34" charset="0"/>
              </a:rPr>
              <a:t> </a:t>
            </a:r>
            <a:endParaRPr lang="uk-UA" altLang="uk-UA" dirty="0">
              <a:latin typeface="Arial" panose="020B0604020202020204" pitchFamily="34" charset="0"/>
            </a:endParaRPr>
          </a:p>
        </p:txBody>
      </p:sp>
      <p:pic>
        <p:nvPicPr>
          <p:cNvPr id="13315" name="Picture 6" descr="Testosteron.svg"/>
          <p:cNvPicPr>
            <a:picLocks noChangeAspect="1"/>
          </p:cNvPicPr>
          <p:nvPr/>
        </p:nvPicPr>
        <p:blipFill>
          <a:blip r:embed="rId2"/>
          <a:stretch>
            <a:fillRect/>
          </a:stretch>
        </p:blipFill>
        <p:spPr>
          <a:xfrm>
            <a:off x="3230563" y="2154238"/>
            <a:ext cx="2682875" cy="1752600"/>
          </a:xfrm>
          <a:prstGeom prst="rect">
            <a:avLst/>
          </a:prstGeom>
          <a:noFill/>
          <a:ln w="9525">
            <a:noFill/>
          </a:ln>
        </p:spPr>
      </p:pic>
      <p:sp>
        <p:nvSpPr>
          <p:cNvPr id="13316" name="Rectangle 7"/>
          <p:cNvSpPr/>
          <p:nvPr/>
        </p:nvSpPr>
        <p:spPr>
          <a:xfrm>
            <a:off x="952500" y="4184333"/>
            <a:ext cx="7772400" cy="1753235"/>
          </a:xfrm>
          <a:prstGeom prst="rect">
            <a:avLst/>
          </a:prstGeom>
          <a:noFill/>
          <a:ln w="9525">
            <a:noFill/>
          </a:ln>
        </p:spPr>
        <p:txBody>
          <a:bodyPr anchor="ctr" anchorCtr="0">
            <a:spAutoFit/>
          </a:bodyPr>
          <a:lstStyle/>
          <a:p>
            <a:pPr algn="just" eaLnBrk="1" hangingPunct="1"/>
            <a:r>
              <a:rPr lang="en-US" altLang="ru-RU" dirty="0">
                <a:latin typeface="Arial" panose="020B0604020202020204" pitchFamily="34" charset="0"/>
              </a:rPr>
              <a:t>It has been established that the action of testosterone becomes longer after esterification with aliphatic acids. Esters create a kind of depot at the injection site, from which they are gradually absorbed, while testosterone is excreted from the body quite quickly by the kidneys. One of the most active and stable testosterone esters during storage is testosterone propionate</a:t>
            </a:r>
            <a:r>
              <a:rPr lang="uk-UA" altLang="uk-UA" dirty="0">
                <a:latin typeface="Arial" panose="020B0604020202020204" pitchFamily="34" charset="0"/>
              </a:rPr>
              <a:t>.</a:t>
            </a:r>
          </a:p>
        </p:txBody>
      </p:sp>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12</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p:nvPr/>
        </p:nvSpPr>
        <p:spPr>
          <a:xfrm>
            <a:off x="2615407" y="241777"/>
            <a:ext cx="3959225" cy="645160"/>
          </a:xfrm>
          <a:prstGeom prst="rect">
            <a:avLst/>
          </a:prstGeom>
          <a:noFill/>
          <a:ln w="9525">
            <a:noFill/>
          </a:ln>
        </p:spPr>
        <p:txBody>
          <a:bodyPr wrap="none" anchor="ctr" anchorCtr="0">
            <a:spAutoFit/>
          </a:bodyPr>
          <a:lstStyle/>
          <a:p>
            <a:pPr algn="ctr" eaLnBrk="1" hangingPunct="1"/>
            <a:r>
              <a:rPr lang="en-US" altLang="ru-RU" b="1" dirty="0">
                <a:latin typeface="Arial" panose="020B0604020202020204" pitchFamily="34" charset="0"/>
              </a:rPr>
              <a:t>Testosterone Propionate</a:t>
            </a:r>
          </a:p>
          <a:p>
            <a:pPr algn="ctr" eaLnBrk="1" hangingPunct="1"/>
            <a:r>
              <a:rPr lang="en-US" altLang="ru-RU" dirty="0">
                <a:latin typeface="Arial" panose="020B0604020202020204" pitchFamily="34" charset="0"/>
              </a:rPr>
              <a:t>Androsten-4-one-3-ol-17β-propi</a:t>
            </a:r>
            <a:r>
              <a:rPr lang="en-US" altLang="ru-RU" dirty="0">
                <a:sym typeface="+mn-ea"/>
              </a:rPr>
              <a:t>ate</a:t>
            </a:r>
            <a:r>
              <a:rPr lang="en-US" altLang="ru-RU" dirty="0">
                <a:latin typeface="Arial" panose="020B0604020202020204" pitchFamily="34" charset="0"/>
              </a:rPr>
              <a:t>on</a:t>
            </a:r>
          </a:p>
        </p:txBody>
      </p:sp>
      <p:pic>
        <p:nvPicPr>
          <p:cNvPr id="14339" name="Picture 5"/>
          <p:cNvPicPr>
            <a:picLocks noChangeAspect="1"/>
          </p:cNvPicPr>
          <p:nvPr/>
        </p:nvPicPr>
        <p:blipFill>
          <a:blip r:embed="rId2"/>
          <a:stretch>
            <a:fillRect/>
          </a:stretch>
        </p:blipFill>
        <p:spPr>
          <a:xfrm>
            <a:off x="2427288" y="1200150"/>
            <a:ext cx="4246562" cy="2000250"/>
          </a:xfrm>
          <a:prstGeom prst="rect">
            <a:avLst/>
          </a:prstGeom>
          <a:noFill/>
          <a:ln w="9525">
            <a:noFill/>
          </a:ln>
        </p:spPr>
      </p:pic>
      <p:sp>
        <p:nvSpPr>
          <p:cNvPr id="14340" name="Rectangle 6"/>
          <p:cNvSpPr/>
          <p:nvPr/>
        </p:nvSpPr>
        <p:spPr>
          <a:xfrm>
            <a:off x="990600" y="3695065"/>
            <a:ext cx="7620000" cy="922020"/>
          </a:xfrm>
          <a:prstGeom prst="rect">
            <a:avLst/>
          </a:prstGeom>
          <a:noFill/>
          <a:ln w="9525">
            <a:noFill/>
          </a:ln>
        </p:spPr>
        <p:txBody>
          <a:bodyPr anchor="ctr" anchorCtr="0">
            <a:spAutoFit/>
          </a:bodyPr>
          <a:lstStyle/>
          <a:p>
            <a:pPr algn="just" eaLnBrk="1" hangingPunct="1"/>
            <a:r>
              <a:rPr lang="en-US" altLang="uk-UA" b="1" dirty="0">
                <a:latin typeface="Arial" panose="020B0604020202020204" pitchFamily="34" charset="0"/>
              </a:rPr>
              <a:t>Properties</a:t>
            </a:r>
            <a:r>
              <a:rPr lang="uk-UA" altLang="uk-UA" b="1" dirty="0">
                <a:latin typeface="Arial" panose="020B0604020202020204" pitchFamily="34" charset="0"/>
              </a:rPr>
              <a:t>. </a:t>
            </a:r>
            <a:r>
              <a:rPr lang="en-US" altLang="ru-RU" dirty="0">
                <a:latin typeface="Arial" panose="020B0604020202020204" pitchFamily="34" charset="0"/>
              </a:rPr>
              <a:t>White crystalline powder. Practically insoluble in water, very slightly soluble in chloroform, freely soluble in ethanol and ether.</a:t>
            </a:r>
            <a:r>
              <a:rPr lang="uk-UA" altLang="uk-UA" dirty="0">
                <a:latin typeface="Arial" panose="020B0604020202020204" pitchFamily="34" charset="0"/>
              </a:rPr>
              <a:t>.</a:t>
            </a:r>
          </a:p>
          <a:p>
            <a:pPr eaLnBrk="1" hangingPunct="1"/>
            <a:endParaRPr lang="uk-UA" altLang="uk-UA" dirty="0">
              <a:latin typeface="Arial" panose="020B0604020202020204" pitchFamily="34" charset="0"/>
            </a:endParaRPr>
          </a:p>
        </p:txBody>
      </p:sp>
      <p:pic>
        <p:nvPicPr>
          <p:cNvPr id="14341" name="Picture 10" descr="Ð¢ÐµÑÑÐ¾ÑÑÐµÑÐ¾Ð½Ð° Ð¿ÑÐ¾Ð¿Ð¸Ð¾Ð½Ð°Ñ ÑÐ°ÑÑÐ²Ð¾Ñ Ð´Ð»Ñ Ð¸Ð½ÑÐµÐºÑÐ¸Ð¹ 5 % Ð°Ð¼Ð¿ÑÐ»Ð° 1 Ð¼Ð» â5 - ÑÐµÐ½Ð° Ð¸  Ð¸Ð½ÑÑÑÑÐºÑÐ¸Ñ | Ð¾ÑÐ·ÑÐ²Ñ | ÐºÑÐ¿Ð¸ÑÑ | ÐÐ¿ÑÐµÐºÐ° Ð ÑÐ´Ð¾Ð¼"/>
          <p:cNvPicPr>
            <a:picLocks noChangeAspect="1"/>
          </p:cNvPicPr>
          <p:nvPr/>
        </p:nvPicPr>
        <p:blipFill>
          <a:blip r:embed="rId3"/>
          <a:stretch>
            <a:fillRect/>
          </a:stretch>
        </p:blipFill>
        <p:spPr>
          <a:xfrm>
            <a:off x="6705600" y="304800"/>
            <a:ext cx="1790700" cy="1790700"/>
          </a:xfrm>
          <a:prstGeom prst="rect">
            <a:avLst/>
          </a:prstGeom>
          <a:noFill/>
          <a:ln w="9525">
            <a:noFill/>
          </a:ln>
        </p:spPr>
      </p:pic>
      <p:sp>
        <p:nvSpPr>
          <p:cNvPr id="8"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13</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p:nvPr/>
        </p:nvSpPr>
        <p:spPr>
          <a:xfrm>
            <a:off x="1066800" y="685800"/>
            <a:ext cx="1325880" cy="368300"/>
          </a:xfrm>
          <a:prstGeom prst="rect">
            <a:avLst/>
          </a:prstGeom>
          <a:noFill/>
          <a:ln w="9525">
            <a:noFill/>
          </a:ln>
        </p:spPr>
        <p:txBody>
          <a:bodyPr wrap="none">
            <a:spAutoFit/>
          </a:bodyPr>
          <a:lstStyle/>
          <a:p>
            <a:pPr eaLnBrk="1" hangingPunct="1"/>
            <a:r>
              <a:rPr lang="en-US" altLang="uk-UA" b="1" dirty="0">
                <a:latin typeface="Arial" panose="020B0604020202020204" pitchFamily="34" charset="0"/>
              </a:rPr>
              <a:t>Synthesis</a:t>
            </a:r>
            <a:r>
              <a:rPr lang="uk-UA" altLang="uk-UA" b="1" dirty="0">
                <a:latin typeface="Arial" panose="020B0604020202020204" pitchFamily="34" charset="0"/>
              </a:rPr>
              <a:t>.</a:t>
            </a:r>
            <a:endParaRPr lang="ru-RU" altLang="uk-UA" b="1" dirty="0">
              <a:latin typeface="Arial" panose="020B0604020202020204" pitchFamily="34" charset="0"/>
            </a:endParaRPr>
          </a:p>
        </p:txBody>
      </p:sp>
      <p:pic>
        <p:nvPicPr>
          <p:cNvPr id="15363" name="Picture 10" descr="https://patentimages.storage.googleapis.com/90/84/83/c960bb875643ec/FDA0003172880180000011.png"/>
          <p:cNvPicPr>
            <a:picLocks noChangeAspect="1"/>
          </p:cNvPicPr>
          <p:nvPr/>
        </p:nvPicPr>
        <p:blipFill>
          <a:blip r:embed="rId2"/>
          <a:stretch>
            <a:fillRect/>
          </a:stretch>
        </p:blipFill>
        <p:spPr>
          <a:xfrm>
            <a:off x="1371600" y="1279525"/>
            <a:ext cx="6934200" cy="1789113"/>
          </a:xfrm>
          <a:prstGeom prst="rect">
            <a:avLst/>
          </a:prstGeom>
          <a:noFill/>
          <a:ln w="9525">
            <a:noFill/>
          </a:ln>
        </p:spPr>
      </p:pic>
      <p:pic>
        <p:nvPicPr>
          <p:cNvPr id="15364" name="Picture 12" descr="CN111875655B - Preparation method of testosterone propionate - Google  Patents"/>
          <p:cNvPicPr>
            <a:picLocks noChangeAspect="1"/>
          </p:cNvPicPr>
          <p:nvPr/>
        </p:nvPicPr>
        <p:blipFill>
          <a:blip r:embed="rId3"/>
          <a:stretch>
            <a:fillRect/>
          </a:stretch>
        </p:blipFill>
        <p:spPr>
          <a:xfrm>
            <a:off x="1219200" y="2819400"/>
            <a:ext cx="7086600" cy="1609725"/>
          </a:xfrm>
          <a:prstGeom prst="rect">
            <a:avLst/>
          </a:prstGeom>
          <a:noFill/>
          <a:ln w="9525">
            <a:noFill/>
          </a:ln>
        </p:spPr>
      </p:pic>
      <p:sp>
        <p:nvSpPr>
          <p:cNvPr id="9"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14</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066800" y="771525"/>
            <a:ext cx="7239000" cy="1198880"/>
          </a:xfrm>
          <a:prstGeom prst="rect">
            <a:avLst/>
          </a:prstGeom>
        </p:spPr>
        <p:txBody>
          <a:bodyPr>
            <a:spAutoFit/>
          </a:bodyPr>
          <a:lstStyle/>
          <a:p>
            <a:pPr eaLnBrk="1" hangingPunct="1">
              <a:buNone/>
            </a:pPr>
            <a:r>
              <a:rPr lang="en-US" altLang="uk-UA" b="1" dirty="0">
                <a:latin typeface="Arial" panose="020B0604020202020204" pitchFamily="34" charset="0"/>
              </a:rPr>
              <a:t>Identification</a:t>
            </a:r>
            <a:r>
              <a:rPr lang="uk-UA" altLang="uk-UA" b="1" dirty="0">
                <a:latin typeface="Arial" panose="020B0604020202020204" pitchFamily="34" charset="0"/>
              </a:rPr>
              <a:t>:</a:t>
            </a:r>
          </a:p>
          <a:p>
            <a:pPr algn="just" eaLnBrk="1" hangingPunct="1">
              <a:buFont typeface="Arial" panose="020B0604020202020204" pitchFamily="34" charset="0"/>
              <a:buChar char="•"/>
            </a:pPr>
            <a:r>
              <a:rPr lang="en-US" altLang="ru-RU" dirty="0">
                <a:latin typeface="Arial" panose="020B0604020202020204" pitchFamily="34" charset="0"/>
              </a:rPr>
              <a:t>determine the melting point; establish the melting point of the oxime (166–171 </a:t>
            </a:r>
            <a:r>
              <a:rPr lang="" altLang="en-US" dirty="0">
                <a:latin typeface="Arial" panose="020B0604020202020204" pitchFamily="34" charset="0"/>
              </a:rPr>
              <a:t>°</a:t>
            </a:r>
            <a:r>
              <a:rPr lang="en-US" altLang="ru-RU" dirty="0">
                <a:latin typeface="Arial" panose="020B0604020202020204" pitchFamily="34" charset="0"/>
              </a:rPr>
              <a:t>C; keto group in position 3) and testosterone, the product of alkaline hydrolysis</a:t>
            </a:r>
            <a:r>
              <a:rPr lang="uk-UA" altLang="uk-UA" dirty="0">
                <a:latin typeface="Arial" panose="020B0604020202020204" pitchFamily="34" charset="0"/>
              </a:rPr>
              <a:t> (150–156 °С);</a:t>
            </a:r>
          </a:p>
        </p:txBody>
      </p:sp>
      <p:sp>
        <p:nvSpPr>
          <p:cNvPr id="7"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15</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pic>
        <p:nvPicPr>
          <p:cNvPr id="16388" name="Picture 2" descr="Screening of testosterone esters in human plasma"/>
          <p:cNvPicPr>
            <a:picLocks noChangeAspect="1"/>
          </p:cNvPicPr>
          <p:nvPr/>
        </p:nvPicPr>
        <p:blipFill>
          <a:blip r:embed="rId2"/>
          <a:stretch>
            <a:fillRect/>
          </a:stretch>
        </p:blipFill>
        <p:spPr>
          <a:xfrm>
            <a:off x="966788" y="2514600"/>
            <a:ext cx="7369175" cy="2171700"/>
          </a:xfrm>
          <a:prstGeom prst="rect">
            <a:avLst/>
          </a:prstGeom>
          <a:noFill/>
          <a:ln w="9525">
            <a:noFill/>
          </a:ln>
        </p:spPr>
      </p:pic>
      <p:sp>
        <p:nvSpPr>
          <p:cNvPr id="16389" name="Прямокутник 7"/>
          <p:cNvSpPr/>
          <p:nvPr/>
        </p:nvSpPr>
        <p:spPr>
          <a:xfrm>
            <a:off x="6400800" y="4686300"/>
            <a:ext cx="1710690" cy="337185"/>
          </a:xfrm>
          <a:prstGeom prst="rect">
            <a:avLst/>
          </a:prstGeom>
          <a:noFill/>
          <a:ln w="9525">
            <a:noFill/>
          </a:ln>
        </p:spPr>
        <p:txBody>
          <a:bodyPr wrap="none">
            <a:spAutoFit/>
          </a:bodyPr>
          <a:lstStyle/>
          <a:p>
            <a:r>
              <a:rPr lang="en-US" altLang="uk-UA" sz="1600" dirty="0">
                <a:latin typeface="Arial" panose="020B0604020202020204" pitchFamily="34" charset="0"/>
              </a:rPr>
              <a:t>M</a:t>
            </a:r>
            <a:r>
              <a:rPr lang="uk-UA" altLang="uk-UA" sz="1600" dirty="0">
                <a:latin typeface="Arial" panose="020B0604020202020204" pitchFamily="34" charset="0"/>
              </a:rPr>
              <a:t>.</a:t>
            </a:r>
            <a:r>
              <a:rPr lang="en-US" altLang="uk-UA" sz="1600" dirty="0">
                <a:latin typeface="Arial" panose="020B0604020202020204" pitchFamily="34" charset="0"/>
              </a:rPr>
              <a:t>p.</a:t>
            </a:r>
            <a:r>
              <a:rPr lang="uk-UA" altLang="uk-UA" sz="1600" dirty="0">
                <a:latin typeface="Arial" panose="020B0604020202020204" pitchFamily="34" charset="0"/>
              </a:rPr>
              <a:t> 166–171 °С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Прямокутник 1"/>
          <p:cNvSpPr/>
          <p:nvPr/>
        </p:nvSpPr>
        <p:spPr>
          <a:xfrm>
            <a:off x="1219200" y="685800"/>
            <a:ext cx="5138738" cy="368300"/>
          </a:xfrm>
          <a:prstGeom prst="rect">
            <a:avLst/>
          </a:prstGeom>
          <a:noFill/>
          <a:ln w="9525">
            <a:noFill/>
          </a:ln>
        </p:spPr>
        <p:txBody>
          <a:bodyPr>
            <a:spAutoFit/>
          </a:bodyPr>
          <a:lstStyle/>
          <a:p>
            <a:pPr marL="285750" indent="-285750">
              <a:buChar char="•"/>
            </a:pPr>
            <a:r>
              <a:rPr lang="en-US" altLang="ru-RU" dirty="0">
                <a:latin typeface="Arial" panose="020B0604020202020204" pitchFamily="34" charset="0"/>
              </a:rPr>
              <a:t>identified by IR absorption spectrum</a:t>
            </a:r>
            <a:r>
              <a:rPr lang="uk-UA" altLang="uk-UA" dirty="0">
                <a:latin typeface="Arial" panose="020B0604020202020204" pitchFamily="34" charset="0"/>
              </a:rPr>
              <a:t>; </a:t>
            </a:r>
          </a:p>
        </p:txBody>
      </p:sp>
      <p:sp>
        <p:nvSpPr>
          <p:cNvPr id="7"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16</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pic>
        <p:nvPicPr>
          <p:cNvPr id="17412" name="Picture 10" descr="Testosterone propionate"/>
          <p:cNvPicPr>
            <a:picLocks noChangeAspect="1"/>
          </p:cNvPicPr>
          <p:nvPr/>
        </p:nvPicPr>
        <p:blipFill>
          <a:blip r:embed="rId2"/>
          <a:stretch>
            <a:fillRect/>
          </a:stretch>
        </p:blipFill>
        <p:spPr>
          <a:xfrm>
            <a:off x="1066800" y="1295400"/>
            <a:ext cx="7112000" cy="4267200"/>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p:nvPr/>
        </p:nvSpPr>
        <p:spPr>
          <a:xfrm>
            <a:off x="1143000" y="4414044"/>
            <a:ext cx="7620000" cy="1476375"/>
          </a:xfrm>
          <a:prstGeom prst="rect">
            <a:avLst/>
          </a:prstGeom>
          <a:noFill/>
          <a:ln w="9525">
            <a:noFill/>
          </a:ln>
        </p:spPr>
        <p:txBody>
          <a:bodyPr anchor="ctr" anchorCtr="0">
            <a:spAutoFit/>
          </a:bodyPr>
          <a:lstStyle/>
          <a:p>
            <a:pPr indent="449580" eaLnBrk="1" hangingPunct="1"/>
            <a:r>
              <a:rPr lang="en-US" altLang="uk-UA" b="1" dirty="0">
                <a:latin typeface="Arial" panose="020B0604020202020204" pitchFamily="34" charset="0"/>
              </a:rPr>
              <a:t>Quantification</a:t>
            </a:r>
            <a:r>
              <a:rPr lang="uk-UA" altLang="uk-UA" b="1" dirty="0">
                <a:latin typeface="Arial" panose="020B0604020202020204" pitchFamily="34" charset="0"/>
              </a:rPr>
              <a:t>. </a:t>
            </a:r>
            <a:r>
              <a:rPr lang="en-US" altLang="ru-RU" dirty="0">
                <a:latin typeface="Arial" panose="020B0604020202020204" pitchFamily="34" charset="0"/>
              </a:rPr>
              <a:t>Spectrophotometry</a:t>
            </a:r>
            <a:r>
              <a:rPr lang="uk-UA" altLang="uk-UA" dirty="0">
                <a:latin typeface="Arial" panose="020B0604020202020204" pitchFamily="34" charset="0"/>
              </a:rPr>
              <a:t>.</a:t>
            </a:r>
            <a:endParaRPr lang="ru-RU" altLang="uk-UA" dirty="0">
              <a:latin typeface="Arial" panose="020B0604020202020204" pitchFamily="34" charset="0"/>
            </a:endParaRPr>
          </a:p>
          <a:p>
            <a:pPr indent="449580" eaLnBrk="1" hangingPunct="1"/>
            <a:r>
              <a:rPr lang="en-US" altLang="uk-UA" b="1" dirty="0">
                <a:latin typeface="Arial" panose="020B0604020202020204" pitchFamily="34" charset="0"/>
              </a:rPr>
              <a:t>Storage</a:t>
            </a:r>
            <a:r>
              <a:rPr lang="uk-UA" altLang="uk-UA" b="1" dirty="0">
                <a:latin typeface="Arial" panose="020B0604020202020204" pitchFamily="34" charset="0"/>
              </a:rPr>
              <a:t>. </a:t>
            </a:r>
            <a:r>
              <a:rPr lang="en-US" altLang="ru-RU" dirty="0">
                <a:latin typeface="Arial" panose="020B0604020202020204" pitchFamily="34" charset="0"/>
              </a:rPr>
              <a:t>In a sealed container, protected from moisture and light</a:t>
            </a:r>
            <a:r>
              <a:rPr lang="uk-UA" altLang="uk-UA" dirty="0">
                <a:latin typeface="Arial" panose="020B0604020202020204" pitchFamily="34" charset="0"/>
              </a:rPr>
              <a:t>.</a:t>
            </a:r>
          </a:p>
          <a:p>
            <a:pPr indent="449580" eaLnBrk="1" hangingPunct="1"/>
            <a:r>
              <a:rPr lang="en-US" altLang="uk-UA" b="1" dirty="0">
                <a:latin typeface="Arial" panose="020B0604020202020204" pitchFamily="34" charset="0"/>
              </a:rPr>
              <a:t>Application</a:t>
            </a:r>
            <a:r>
              <a:rPr lang="uk-UA" altLang="uk-UA" b="1" dirty="0">
                <a:latin typeface="Arial" panose="020B0604020202020204" pitchFamily="34" charset="0"/>
              </a:rPr>
              <a:t>. </a:t>
            </a:r>
            <a:r>
              <a:rPr lang="en-US" altLang="ru-RU" dirty="0">
                <a:latin typeface="Arial" panose="020B0604020202020204" pitchFamily="34" charset="0"/>
              </a:rPr>
              <a:t>Androgenic drug for the treatment of climacteric, vascular and nervous disorders, as well as breast and ovarian cancer in women</a:t>
            </a:r>
            <a:r>
              <a:rPr lang="uk-UA" altLang="uk-UA" dirty="0">
                <a:latin typeface="Arial" panose="020B0604020202020204" pitchFamily="34" charset="0"/>
              </a:rPr>
              <a:t>.</a:t>
            </a:r>
            <a:endParaRPr lang="uk-UA" altLang="uk-UA" b="1" dirty="0">
              <a:latin typeface="Arial" panose="020B0604020202020204" pitchFamily="34" charset="0"/>
            </a:endParaRPr>
          </a:p>
        </p:txBody>
      </p:sp>
      <p:sp>
        <p:nvSpPr>
          <p:cNvPr id="2" name="Прямокутник 1"/>
          <p:cNvSpPr/>
          <p:nvPr/>
        </p:nvSpPr>
        <p:spPr>
          <a:xfrm>
            <a:off x="1143000" y="762000"/>
            <a:ext cx="7086600" cy="645160"/>
          </a:xfrm>
          <a:prstGeom prst="rect">
            <a:avLst/>
          </a:prstGeom>
        </p:spPr>
        <p:txBody>
          <a:bodyPr>
            <a:spAutoFit/>
          </a:bodyPr>
          <a:lstStyle/>
          <a:p>
            <a:pPr marL="285750" indent="-285750" algn="just" eaLnBrk="1" hangingPunct="1">
              <a:buFont typeface="Arial" panose="020B0604020202020204" pitchFamily="34" charset="0"/>
              <a:buChar char="•"/>
            </a:pPr>
            <a:r>
              <a:rPr lang="en-US" altLang="ru-RU" dirty="0">
                <a:latin typeface="Arial" panose="020B0604020202020204" pitchFamily="34" charset="0"/>
              </a:rPr>
              <a:t>as the testosterone propionate ester gives a red-brown</a:t>
            </a:r>
          </a:p>
          <a:p>
            <a:pPr marL="285750" indent="-285750" algn="just" eaLnBrk="1" hangingPunct="1">
              <a:buFont typeface="Arial" panose="020B0604020202020204" pitchFamily="34" charset="0"/>
              <a:buChar char="•"/>
            </a:pPr>
            <a:r>
              <a:rPr lang="en-US" altLang="ru-RU" dirty="0">
                <a:latin typeface="Arial" panose="020B0604020202020204" pitchFamily="34" charset="0"/>
              </a:rPr>
              <a:t>color in the hydroxam test reaction (17 β-propionate)</a:t>
            </a:r>
            <a:r>
              <a:rPr lang="uk-UA" altLang="uk-UA" dirty="0">
                <a:latin typeface="Arial" panose="020B0604020202020204" pitchFamily="34" charset="0"/>
              </a:rPr>
              <a:t>:</a:t>
            </a:r>
            <a:endParaRPr lang="uk-UA" altLang="x-none" dirty="0">
              <a:latin typeface="Arial" panose="020B0604020202020204" pitchFamily="34" charset="0"/>
            </a:endParaRPr>
          </a:p>
        </p:txBody>
      </p:sp>
      <p:pic>
        <p:nvPicPr>
          <p:cNvPr id="18436" name="Picture 7"/>
          <p:cNvPicPr>
            <a:picLocks noChangeAspect="1"/>
          </p:cNvPicPr>
          <p:nvPr/>
        </p:nvPicPr>
        <p:blipFill>
          <a:blip r:embed="rId2"/>
          <a:stretch>
            <a:fillRect/>
          </a:stretch>
        </p:blipFill>
        <p:spPr>
          <a:xfrm>
            <a:off x="814388" y="1752600"/>
            <a:ext cx="7743825" cy="1368425"/>
          </a:xfrm>
          <a:prstGeom prst="rect">
            <a:avLst/>
          </a:prstGeom>
          <a:noFill/>
          <a:ln w="9525">
            <a:noFill/>
          </a:ln>
        </p:spPr>
      </p:pic>
      <p:pic>
        <p:nvPicPr>
          <p:cNvPr id="18437" name="Picture 8"/>
          <p:cNvPicPr>
            <a:picLocks noChangeAspect="1"/>
          </p:cNvPicPr>
          <p:nvPr/>
        </p:nvPicPr>
        <p:blipFill>
          <a:blip r:embed="rId3"/>
          <a:stretch>
            <a:fillRect/>
          </a:stretch>
        </p:blipFill>
        <p:spPr>
          <a:xfrm>
            <a:off x="1417638" y="3200400"/>
            <a:ext cx="6537325" cy="822325"/>
          </a:xfrm>
          <a:prstGeom prst="rect">
            <a:avLst/>
          </a:prstGeom>
          <a:noFill/>
          <a:ln w="9525">
            <a:noFill/>
          </a:ln>
        </p:spPr>
      </p:pic>
      <p:sp>
        <p:nvSpPr>
          <p:cNvPr id="10"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17</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p:nvPr/>
        </p:nvSpPr>
        <p:spPr>
          <a:xfrm>
            <a:off x="920115" y="455295"/>
            <a:ext cx="5803265" cy="675640"/>
          </a:xfrm>
          <a:prstGeom prst="rect">
            <a:avLst/>
          </a:prstGeom>
          <a:noFill/>
          <a:ln w="9525">
            <a:noFill/>
          </a:ln>
        </p:spPr>
        <p:txBody>
          <a:bodyPr wrap="square" anchor="ctr" anchorCtr="0">
            <a:spAutoFit/>
          </a:bodyPr>
          <a:lstStyle/>
          <a:p>
            <a:pPr algn="ctr" eaLnBrk="1" hangingPunct="1"/>
            <a:r>
              <a:rPr lang="en-US" altLang="ru-RU" sz="2000" b="1" dirty="0">
                <a:latin typeface="Arial" panose="020B0604020202020204" pitchFamily="34" charset="0"/>
              </a:rPr>
              <a:t>Methyltestosterone</a:t>
            </a:r>
            <a:endParaRPr lang="en-US" altLang="ru-RU" b="1" dirty="0">
              <a:latin typeface="Arial" panose="020B0604020202020204" pitchFamily="34" charset="0"/>
            </a:endParaRPr>
          </a:p>
          <a:p>
            <a:pPr algn="ctr" eaLnBrk="1" hangingPunct="1"/>
            <a:r>
              <a:rPr lang="en-US" altLang="ru-RU" dirty="0">
                <a:latin typeface="Arial" panose="020B0604020202020204" pitchFamily="34" charset="0"/>
              </a:rPr>
              <a:t>17α-methylandrosten-4-ol-17β-one-3</a:t>
            </a:r>
          </a:p>
        </p:txBody>
      </p:sp>
      <p:pic>
        <p:nvPicPr>
          <p:cNvPr id="19459" name="Picture 6"/>
          <p:cNvPicPr>
            <a:picLocks noChangeAspect="1"/>
          </p:cNvPicPr>
          <p:nvPr/>
        </p:nvPicPr>
        <p:blipFill>
          <a:blip r:embed="rId2"/>
          <a:stretch>
            <a:fillRect/>
          </a:stretch>
        </p:blipFill>
        <p:spPr>
          <a:xfrm>
            <a:off x="2819400" y="1295400"/>
            <a:ext cx="3379788" cy="1957388"/>
          </a:xfrm>
          <a:prstGeom prst="rect">
            <a:avLst/>
          </a:prstGeom>
          <a:noFill/>
          <a:ln w="9525">
            <a:noFill/>
          </a:ln>
        </p:spPr>
      </p:pic>
      <p:pic>
        <p:nvPicPr>
          <p:cNvPr id="19460" name="Picture 10" descr="ÐÐµÑÐ¸Ð»ÑÐµÑÑÐ¾ÑÑÐµÑÐ¾Ð½: Ð¸Ð½ÑÑÑÑÐºÑÐ¸Ñ Ð¿Ð¾ Ð¿ÑÐ¸Ð¼ÐµÐ½ÐµÐ½Ð¸Ñ, ÑÐ¾ÑÐ¼Ñ Ð²ÑÐ¿ÑÑÐºÐ°, Ð¿Ð¾Ð±Ð¾ÑÐ½ÑÐµ  ÑÑÑÐµÐºÑÑ, Ð°Ð½Ð°Ð»Ð¾Ð³Ð¸ÑÐ½ÑÐµ Ð¿ÑÐµÐ¿Ð°ÑÐ°ÑÑ Ð°Ð½Ð´ÑÐ¾Ð³ÐµÐ½Ð°"/>
          <p:cNvPicPr>
            <a:picLocks noChangeAspect="1"/>
          </p:cNvPicPr>
          <p:nvPr/>
        </p:nvPicPr>
        <p:blipFill>
          <a:blip r:embed="rId3"/>
          <a:stretch>
            <a:fillRect/>
          </a:stretch>
        </p:blipFill>
        <p:spPr>
          <a:xfrm>
            <a:off x="6172200" y="990600"/>
            <a:ext cx="2385695" cy="1739900"/>
          </a:xfrm>
          <a:prstGeom prst="rect">
            <a:avLst/>
          </a:prstGeom>
          <a:noFill/>
          <a:ln w="9525">
            <a:noFill/>
          </a:ln>
        </p:spPr>
      </p:pic>
      <p:sp>
        <p:nvSpPr>
          <p:cNvPr id="19461" name="Rectangle 8"/>
          <p:cNvSpPr/>
          <p:nvPr/>
        </p:nvSpPr>
        <p:spPr>
          <a:xfrm>
            <a:off x="1066800" y="3643471"/>
            <a:ext cx="7620000" cy="922020"/>
          </a:xfrm>
          <a:prstGeom prst="rect">
            <a:avLst/>
          </a:prstGeom>
          <a:noFill/>
          <a:ln w="9525">
            <a:noFill/>
          </a:ln>
        </p:spPr>
        <p:txBody>
          <a:bodyPr anchor="ctr" anchorCtr="0">
            <a:spAutoFit/>
          </a:bodyPr>
          <a:lstStyle/>
          <a:p>
            <a:pPr eaLnBrk="1" hangingPunct="1"/>
            <a:r>
              <a:rPr lang="en-US" altLang="uk-UA" b="1" dirty="0">
                <a:latin typeface="Arial" panose="020B0604020202020204" pitchFamily="34" charset="0"/>
              </a:rPr>
              <a:t>Properties</a:t>
            </a:r>
            <a:r>
              <a:rPr lang="uk-UA" altLang="uk-UA" b="1" dirty="0">
                <a:latin typeface="Arial" panose="020B0604020202020204" pitchFamily="34" charset="0"/>
              </a:rPr>
              <a:t>. </a:t>
            </a:r>
            <a:r>
              <a:rPr lang="en-US" altLang="ru-RU" dirty="0">
                <a:latin typeface="Arial" panose="020B0604020202020204" pitchFamily="34" charset="0"/>
              </a:rPr>
              <a:t>White, odorless, crystalline powder. Practically insoluble in water, sparingly soluble in ether, slightly soluble in oils, soluble in acetone, freely soluble in ethanol</a:t>
            </a:r>
            <a:r>
              <a:rPr lang="uk-UA" altLang="uk-UA" dirty="0">
                <a:latin typeface="Arial" panose="020B0604020202020204" pitchFamily="34" charset="0"/>
              </a:rPr>
              <a:t>.</a:t>
            </a:r>
            <a:r>
              <a:rPr lang="ru-RU" altLang="uk-UA" dirty="0">
                <a:latin typeface="Arial" panose="020B0604020202020204" pitchFamily="34" charset="0"/>
              </a:rPr>
              <a:t> </a:t>
            </a:r>
          </a:p>
        </p:txBody>
      </p:sp>
      <p:sp>
        <p:nvSpPr>
          <p:cNvPr id="6"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18</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p:nvPr/>
        </p:nvSpPr>
        <p:spPr>
          <a:xfrm>
            <a:off x="1066800" y="685800"/>
            <a:ext cx="1325880" cy="368300"/>
          </a:xfrm>
          <a:prstGeom prst="rect">
            <a:avLst/>
          </a:prstGeom>
          <a:noFill/>
          <a:ln w="9525">
            <a:noFill/>
          </a:ln>
        </p:spPr>
        <p:txBody>
          <a:bodyPr wrap="none">
            <a:spAutoFit/>
          </a:bodyPr>
          <a:lstStyle/>
          <a:p>
            <a:pPr eaLnBrk="1" hangingPunct="1"/>
            <a:r>
              <a:rPr lang="en-US" altLang="uk-UA" b="1" dirty="0">
                <a:latin typeface="Arial" panose="020B0604020202020204" pitchFamily="34" charset="0"/>
              </a:rPr>
              <a:t>Synthesis</a:t>
            </a:r>
            <a:r>
              <a:rPr lang="uk-UA" altLang="uk-UA" b="1" dirty="0">
                <a:latin typeface="Arial" panose="020B0604020202020204" pitchFamily="34" charset="0"/>
              </a:rPr>
              <a:t>.</a:t>
            </a:r>
            <a:endParaRPr lang="ru-RU" altLang="uk-UA" b="1" dirty="0">
              <a:latin typeface="Arial" panose="020B0604020202020204" pitchFamily="34" charset="0"/>
            </a:endParaRPr>
          </a:p>
        </p:txBody>
      </p:sp>
      <p:pic>
        <p:nvPicPr>
          <p:cNvPr id="20483" name="Picture 4" descr="Synthesis_58-18-4"/>
          <p:cNvPicPr>
            <a:picLocks noChangeAspect="1"/>
          </p:cNvPicPr>
          <p:nvPr/>
        </p:nvPicPr>
        <p:blipFill>
          <a:blip r:embed="rId2"/>
          <a:stretch>
            <a:fillRect/>
          </a:stretch>
        </p:blipFill>
        <p:spPr>
          <a:xfrm>
            <a:off x="533400" y="1371600"/>
            <a:ext cx="8277225" cy="1752600"/>
          </a:xfrm>
          <a:prstGeom prst="rect">
            <a:avLst/>
          </a:prstGeom>
          <a:noFill/>
          <a:ln w="9525">
            <a:noFill/>
          </a:ln>
        </p:spPr>
      </p:pic>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19</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p:cNvPicPr>
            <a:picLocks noChangeAspect="1"/>
          </p:cNvPicPr>
          <p:nvPr/>
        </p:nvPicPr>
        <p:blipFill>
          <a:blip r:embed="rId2"/>
          <a:stretch>
            <a:fillRect/>
          </a:stretch>
        </p:blipFill>
        <p:spPr>
          <a:xfrm>
            <a:off x="1828800" y="2851150"/>
            <a:ext cx="6084888" cy="1808163"/>
          </a:xfrm>
          <a:prstGeom prst="rect">
            <a:avLst/>
          </a:prstGeom>
          <a:noFill/>
          <a:ln w="9525">
            <a:noFill/>
          </a:ln>
        </p:spPr>
      </p:pic>
      <p:pic>
        <p:nvPicPr>
          <p:cNvPr id="21507" name="Picture 6"/>
          <p:cNvPicPr>
            <a:picLocks noChangeAspect="1"/>
          </p:cNvPicPr>
          <p:nvPr/>
        </p:nvPicPr>
        <p:blipFill>
          <a:blip r:embed="rId3"/>
          <a:stretch>
            <a:fillRect/>
          </a:stretch>
        </p:blipFill>
        <p:spPr>
          <a:xfrm>
            <a:off x="2032000" y="4897438"/>
            <a:ext cx="6311900" cy="1506537"/>
          </a:xfrm>
          <a:prstGeom prst="rect">
            <a:avLst/>
          </a:prstGeom>
          <a:noFill/>
          <a:ln w="9525">
            <a:noFill/>
          </a:ln>
        </p:spPr>
      </p:pic>
      <p:sp>
        <p:nvSpPr>
          <p:cNvPr id="2" name="Прямокутник 1"/>
          <p:cNvSpPr/>
          <p:nvPr/>
        </p:nvSpPr>
        <p:spPr>
          <a:xfrm>
            <a:off x="990600" y="581025"/>
            <a:ext cx="7543800" cy="1753235"/>
          </a:xfrm>
          <a:prstGeom prst="rect">
            <a:avLst/>
          </a:prstGeom>
        </p:spPr>
        <p:txBody>
          <a:bodyPr>
            <a:spAutoFit/>
          </a:bodyPr>
          <a:lstStyle/>
          <a:p>
            <a:pPr eaLnBrk="1" hangingPunct="1">
              <a:buNone/>
            </a:pPr>
            <a:r>
              <a:rPr lang="en-US" altLang="uk-UA" b="1" dirty="0">
                <a:latin typeface="Arial" panose="020B0604020202020204" pitchFamily="34" charset="0"/>
              </a:rPr>
              <a:t>Identification</a:t>
            </a:r>
            <a:r>
              <a:rPr lang="uk-UA" altLang="uk-UA" b="1" dirty="0">
                <a:latin typeface="Arial" panose="020B0604020202020204" pitchFamily="34" charset="0"/>
              </a:rPr>
              <a:t>:</a:t>
            </a:r>
            <a:r>
              <a:rPr lang="uk-UA" altLang="uk-UA" dirty="0">
                <a:latin typeface="Arial" panose="020B0604020202020204" pitchFamily="34" charset="0"/>
              </a:rPr>
              <a:t> </a:t>
            </a:r>
          </a:p>
          <a:p>
            <a:pPr eaLnBrk="1" hangingPunct="1">
              <a:buFont typeface="Arial" panose="020B0604020202020204" pitchFamily="34" charset="0"/>
              <a:buChar char="•"/>
            </a:pPr>
            <a:r>
              <a:rPr lang="en-US" altLang="ru-RU" dirty="0">
                <a:latin typeface="Arial" panose="020B0604020202020204" pitchFamily="34" charset="0"/>
              </a:rPr>
              <a:t> when dissolving the drug in concentrated H2SO4, an orange-yellow color appears; after adding water, an orange-yellow color with green fluorescence (steroid cycle); </a:t>
            </a:r>
          </a:p>
          <a:p>
            <a:pPr eaLnBrk="1" hangingPunct="1">
              <a:buFont typeface="Arial" panose="020B0604020202020204" pitchFamily="34" charset="0"/>
              <a:buChar char="•"/>
            </a:pPr>
            <a:r>
              <a:rPr lang="en-US" altLang="ru-RU" dirty="0">
                <a:latin typeface="Arial" panose="020B0604020202020204" pitchFamily="34" charset="0"/>
              </a:rPr>
              <a:t> for identification, the melting point of the oxime (keto group in position 3) and acetate (oxy group in position 17) is also determined</a:t>
            </a:r>
            <a:r>
              <a:rPr lang="uk-UA" altLang="uk-UA" dirty="0">
                <a:latin typeface="Arial" panose="020B0604020202020204" pitchFamily="34" charset="0"/>
              </a:rPr>
              <a:t>:</a:t>
            </a:r>
          </a:p>
        </p:txBody>
      </p:sp>
      <p:sp>
        <p:nvSpPr>
          <p:cNvPr id="7"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20</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17α-Methyltestosterone"/>
          <p:cNvPicPr>
            <a:picLocks noChangeAspect="1"/>
          </p:cNvPicPr>
          <p:nvPr/>
        </p:nvPicPr>
        <p:blipFill>
          <a:blip r:embed="rId2"/>
          <a:stretch>
            <a:fillRect/>
          </a:stretch>
        </p:blipFill>
        <p:spPr>
          <a:xfrm>
            <a:off x="1447800" y="1600200"/>
            <a:ext cx="6667500" cy="4000500"/>
          </a:xfrm>
          <a:prstGeom prst="rect">
            <a:avLst/>
          </a:prstGeom>
          <a:noFill/>
          <a:ln w="9525">
            <a:noFill/>
          </a:ln>
        </p:spPr>
      </p:pic>
      <p:sp>
        <p:nvSpPr>
          <p:cNvPr id="22531" name="Прямокутник 1"/>
          <p:cNvSpPr/>
          <p:nvPr/>
        </p:nvSpPr>
        <p:spPr>
          <a:xfrm>
            <a:off x="2438400" y="762000"/>
            <a:ext cx="4856480" cy="368300"/>
          </a:xfrm>
          <a:prstGeom prst="rect">
            <a:avLst/>
          </a:prstGeom>
          <a:noFill/>
          <a:ln w="9525">
            <a:noFill/>
          </a:ln>
        </p:spPr>
        <p:txBody>
          <a:bodyPr wrap="none">
            <a:spAutoFit/>
          </a:bodyPr>
          <a:lstStyle/>
          <a:p>
            <a:pPr algn="l"/>
            <a:r>
              <a:rPr lang="en-US" altLang="ru-RU" dirty="0">
                <a:latin typeface="Arial" panose="020B0604020202020204" pitchFamily="34" charset="0"/>
              </a:rPr>
              <a:t>IR absorption spectrum of methyltestosterone</a:t>
            </a:r>
            <a:r>
              <a:rPr lang="uk-UA" altLang="uk-UA" dirty="0">
                <a:latin typeface="Arial" panose="020B0604020202020204" pitchFamily="34" charset="0"/>
              </a:rPr>
              <a:t> </a:t>
            </a:r>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21</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p:nvPr/>
        </p:nvSpPr>
        <p:spPr>
          <a:xfrm>
            <a:off x="914400" y="3709035"/>
            <a:ext cx="7696200" cy="2306955"/>
          </a:xfrm>
          <a:prstGeom prst="rect">
            <a:avLst/>
          </a:prstGeom>
          <a:noFill/>
          <a:ln w="9525">
            <a:noFill/>
          </a:ln>
        </p:spPr>
        <p:txBody>
          <a:bodyPr anchor="ctr" anchorCtr="0">
            <a:spAutoFit/>
          </a:bodyPr>
          <a:lstStyle/>
          <a:p>
            <a:pPr eaLnBrk="1" hangingPunct="1"/>
            <a:r>
              <a:rPr lang="en-US" altLang="uk-UA" b="1" dirty="0">
                <a:latin typeface="Arial" panose="020B0604020202020204" pitchFamily="34" charset="0"/>
              </a:rPr>
              <a:t>Qantification</a:t>
            </a:r>
            <a:r>
              <a:rPr lang="uk-UA" altLang="uk-UA" b="1" dirty="0">
                <a:latin typeface="Arial" panose="020B0604020202020204" pitchFamily="34" charset="0"/>
              </a:rPr>
              <a:t>. </a:t>
            </a:r>
            <a:r>
              <a:rPr lang="en-US" altLang="ru-RU" dirty="0">
                <a:latin typeface="Arial" panose="020B0604020202020204" pitchFamily="34" charset="0"/>
              </a:rPr>
              <a:t>UV spectrophotometry at</a:t>
            </a:r>
            <a:r>
              <a:rPr lang="uk-UA" altLang="uk-UA" dirty="0">
                <a:latin typeface="Arial" panose="020B0604020202020204" pitchFamily="34" charset="0"/>
              </a:rPr>
              <a:t> </a:t>
            </a:r>
            <a:r>
              <a:rPr lang="el-GR" altLang="uk-UA" dirty="0">
                <a:latin typeface="Arial" panose="020B0604020202020204" pitchFamily="34" charset="0"/>
              </a:rPr>
              <a:t>λ</a:t>
            </a:r>
            <a:r>
              <a:rPr lang="uk-UA" altLang="uk-UA" dirty="0">
                <a:latin typeface="Arial" panose="020B0604020202020204" pitchFamily="34" charset="0"/>
              </a:rPr>
              <a:t> = 240 нм.</a:t>
            </a:r>
            <a:endParaRPr lang="uk-UA" altLang="uk-UA" b="1" dirty="0">
              <a:latin typeface="Arial" panose="020B0604020202020204" pitchFamily="34" charset="0"/>
            </a:endParaRPr>
          </a:p>
          <a:p>
            <a:pPr eaLnBrk="1" hangingPunct="1"/>
            <a:r>
              <a:rPr lang="en-US" altLang="uk-UA" b="1" dirty="0">
                <a:latin typeface="Arial" panose="020B0604020202020204" pitchFamily="34" charset="0"/>
              </a:rPr>
              <a:t>Storage</a:t>
            </a:r>
            <a:r>
              <a:rPr lang="uk-UA" altLang="uk-UA" b="1" dirty="0">
                <a:latin typeface="Arial" panose="020B0604020202020204" pitchFamily="34" charset="0"/>
              </a:rPr>
              <a:t>. </a:t>
            </a:r>
            <a:r>
              <a:rPr lang="en-US" altLang="ru-RU" dirty="0">
                <a:latin typeface="Arial" panose="020B0604020202020204" pitchFamily="34" charset="0"/>
              </a:rPr>
              <a:t>In a sealed container, protected from moisture and light</a:t>
            </a:r>
            <a:r>
              <a:rPr lang="uk-UA" altLang="uk-UA" dirty="0">
                <a:latin typeface="Arial" panose="020B0604020202020204" pitchFamily="34" charset="0"/>
              </a:rPr>
              <a:t>.</a:t>
            </a:r>
            <a:endParaRPr lang="en-US" altLang="uk-UA" dirty="0">
              <a:latin typeface="Arial" panose="020B0604020202020204" pitchFamily="34" charset="0"/>
            </a:endParaRPr>
          </a:p>
          <a:p>
            <a:pPr algn="just" eaLnBrk="1" hangingPunct="1"/>
            <a:r>
              <a:rPr lang="en-US" altLang="uk-UA" b="1" dirty="0">
                <a:latin typeface="Arial" panose="020B0604020202020204" pitchFamily="34" charset="0"/>
              </a:rPr>
              <a:t>Application</a:t>
            </a:r>
            <a:r>
              <a:rPr lang="uk-UA" altLang="uk-UA" b="1" dirty="0">
                <a:latin typeface="Arial" panose="020B0604020202020204" pitchFamily="34" charset="0"/>
              </a:rPr>
              <a:t>. </a:t>
            </a:r>
            <a:r>
              <a:rPr lang="en-US" altLang="ru-RU" dirty="0">
                <a:latin typeface="Arial" panose="020B0604020202020204" pitchFamily="34" charset="0"/>
              </a:rPr>
              <a:t>Androgenic drug, synthetic analogue of testosterone. 2–3 times less active than testosterone propionate, but retains activity when taken orally and sublingually. Sexual underdevelopment, functional disorders in the sexual sphere, menopause in men; dysfunctional uterine bleeding in the premenopausal and menopausal periods, breast and ovarian cancer</a:t>
            </a:r>
            <a:r>
              <a:rPr lang="uk-UA" altLang="uk-UA" dirty="0">
                <a:latin typeface="Arial" panose="020B0604020202020204" pitchFamily="34" charset="0"/>
              </a:rPr>
              <a:t>.</a:t>
            </a:r>
          </a:p>
        </p:txBody>
      </p:sp>
      <p:sp>
        <p:nvSpPr>
          <p:cNvPr id="23555" name="Прямокутник 2"/>
          <p:cNvSpPr/>
          <p:nvPr/>
        </p:nvSpPr>
        <p:spPr>
          <a:xfrm>
            <a:off x="914400" y="533400"/>
            <a:ext cx="7543800" cy="369888"/>
          </a:xfrm>
          <a:prstGeom prst="rect">
            <a:avLst/>
          </a:prstGeom>
          <a:noFill/>
          <a:ln w="9525">
            <a:noFill/>
          </a:ln>
        </p:spPr>
        <p:txBody>
          <a:bodyPr>
            <a:spAutoFit/>
          </a:bodyPr>
          <a:lstStyle/>
          <a:p>
            <a:pPr marL="285750" indent="-285750">
              <a:buChar char="•"/>
            </a:pPr>
            <a:endParaRPr lang="uk-UA" altLang="uk-UA" dirty="0">
              <a:latin typeface="Arial" panose="020B0604020202020204" pitchFamily="34" charset="0"/>
            </a:endParaRPr>
          </a:p>
        </p:txBody>
      </p:sp>
      <p:pic>
        <p:nvPicPr>
          <p:cNvPr id="23556" name="Рисунок 3"/>
          <p:cNvPicPr>
            <a:picLocks noChangeAspect="1"/>
          </p:cNvPicPr>
          <p:nvPr/>
        </p:nvPicPr>
        <p:blipFill>
          <a:blip r:embed="rId2"/>
          <a:stretch>
            <a:fillRect/>
          </a:stretch>
        </p:blipFill>
        <p:spPr>
          <a:xfrm>
            <a:off x="1371600" y="1776413"/>
            <a:ext cx="6897688" cy="1757362"/>
          </a:xfrm>
          <a:prstGeom prst="rect">
            <a:avLst/>
          </a:prstGeom>
          <a:noFill/>
          <a:ln w="9525">
            <a:noFill/>
          </a:ln>
        </p:spPr>
      </p:pic>
      <p:sp>
        <p:nvSpPr>
          <p:cNvPr id="23557" name="Прямокутник 4"/>
          <p:cNvSpPr/>
          <p:nvPr/>
        </p:nvSpPr>
        <p:spPr>
          <a:xfrm>
            <a:off x="990600" y="693738"/>
            <a:ext cx="7278688" cy="922020"/>
          </a:xfrm>
          <a:prstGeom prst="rect">
            <a:avLst/>
          </a:prstGeom>
          <a:noFill/>
          <a:ln w="9525">
            <a:noFill/>
          </a:ln>
        </p:spPr>
        <p:txBody>
          <a:bodyPr>
            <a:spAutoFit/>
          </a:bodyPr>
          <a:lstStyle/>
          <a:p>
            <a:pPr marL="285750" indent="-285750">
              <a:buChar char="•"/>
            </a:pPr>
            <a:r>
              <a:rPr lang="en-US" altLang="ru-RU" dirty="0">
                <a:latin typeface="Arial" panose="020B0604020202020204" pitchFamily="34" charset="0"/>
              </a:rPr>
              <a:t>the alcohol group of methyltestosterone at the 17-position causes an ester formation reaction, which has a characteristic melting point</a:t>
            </a:r>
            <a:r>
              <a:rPr lang="ru-RU" altLang="uk-UA" dirty="0">
                <a:latin typeface="Arial" panose="020B0604020202020204" pitchFamily="34" charset="0"/>
              </a:rPr>
              <a:t>:</a:t>
            </a:r>
            <a:endParaRPr lang="uk-UA" altLang="uk-UA" dirty="0">
              <a:latin typeface="Arial" panose="020B0604020202020204" pitchFamily="34" charset="0"/>
            </a:endParaRPr>
          </a:p>
        </p:txBody>
      </p:sp>
      <p:sp>
        <p:nvSpPr>
          <p:cNvPr id="6"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22</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кутник 1"/>
          <p:cNvSpPr/>
          <p:nvPr/>
        </p:nvSpPr>
        <p:spPr>
          <a:xfrm>
            <a:off x="3332004" y="685800"/>
            <a:ext cx="2100580" cy="368300"/>
          </a:xfrm>
          <a:prstGeom prst="rect">
            <a:avLst/>
          </a:prstGeom>
          <a:noFill/>
          <a:ln w="9525">
            <a:noFill/>
          </a:ln>
        </p:spPr>
        <p:txBody>
          <a:bodyPr wrap="none">
            <a:spAutoFit/>
          </a:bodyPr>
          <a:lstStyle/>
          <a:p>
            <a:pPr algn="ctr" eaLnBrk="1" hangingPunct="1"/>
            <a:r>
              <a:rPr lang="en-US" altLang="ru-RU" b="1" dirty="0">
                <a:latin typeface="Arial" panose="020B0604020202020204" pitchFamily="34" charset="0"/>
              </a:rPr>
              <a:t>Anabolic steroids</a:t>
            </a:r>
          </a:p>
        </p:txBody>
      </p:sp>
      <p:sp>
        <p:nvSpPr>
          <p:cNvPr id="24579" name="Прямокутник 2"/>
          <p:cNvSpPr/>
          <p:nvPr/>
        </p:nvSpPr>
        <p:spPr>
          <a:xfrm>
            <a:off x="914400" y="1304925"/>
            <a:ext cx="7620000" cy="4246245"/>
          </a:xfrm>
          <a:prstGeom prst="rect">
            <a:avLst/>
          </a:prstGeom>
          <a:noFill/>
          <a:ln w="9525">
            <a:noFill/>
          </a:ln>
        </p:spPr>
        <p:txBody>
          <a:bodyPr>
            <a:spAutoFit/>
          </a:bodyPr>
          <a:lstStyle/>
          <a:p>
            <a:pPr algn="just"/>
            <a:r>
              <a:rPr lang="en-US" altLang="ru-RU" b="1" dirty="0">
                <a:solidFill>
                  <a:srgbClr val="333333"/>
                </a:solidFill>
                <a:latin typeface="Arial" panose="020B0604020202020204" pitchFamily="34" charset="0"/>
              </a:rPr>
              <a:t>Anabolic drugs</a:t>
            </a:r>
            <a:r>
              <a:rPr lang="en-US" altLang="ru-RU" dirty="0">
                <a:solidFill>
                  <a:srgbClr val="333333"/>
                </a:solidFill>
                <a:latin typeface="Arial" panose="020B0604020202020204" pitchFamily="34" charset="0"/>
              </a:rPr>
              <a:t>(anabolica &lt; Greek anabole – rise; syn.: anabolics) – drugs that enhance protein biosynthesis, stimulate regeneration processes. Widely used in medical practice to activate anabolic processes in case of exhaustion in the postoperative period, with severe infections, myocardial infarction, osteoporosis, growth retardation in children, delayed union of fractures, etc</a:t>
            </a:r>
            <a:r>
              <a:rPr lang="uk-UA" altLang="uk-UA" dirty="0">
                <a:solidFill>
                  <a:srgbClr val="333333"/>
                </a:solidFill>
                <a:latin typeface="Arial" panose="020B0604020202020204" pitchFamily="34" charset="0"/>
              </a:rPr>
              <a:t>.</a:t>
            </a:r>
          </a:p>
          <a:p>
            <a:pPr algn="just"/>
            <a:r>
              <a:rPr lang="en-US" altLang="uk-UA" b="1" dirty="0">
                <a:solidFill>
                  <a:srgbClr val="333333"/>
                </a:solidFill>
                <a:latin typeface="Arial" panose="020B0604020202020204" pitchFamily="34" charset="0"/>
              </a:rPr>
              <a:t>Classification</a:t>
            </a:r>
            <a:r>
              <a:rPr lang="uk-UA" altLang="uk-UA" b="1" dirty="0">
                <a:solidFill>
                  <a:srgbClr val="333333"/>
                </a:solidFill>
                <a:latin typeface="Arial" panose="020B0604020202020204" pitchFamily="34" charset="0"/>
              </a:rPr>
              <a:t>. </a:t>
            </a:r>
          </a:p>
          <a:p>
            <a:pPr algn="just"/>
            <a:r>
              <a:rPr lang="en-US" altLang="ru-RU" dirty="0">
                <a:solidFill>
                  <a:srgbClr val="333333"/>
                </a:solidFill>
                <a:latin typeface="Arial" panose="020B0604020202020204" pitchFamily="34" charset="0"/>
              </a:rPr>
              <a:t>Anabolic drugs are divided into steroid (metandienone, nandrolone) and non-steroidal (inosine, orotic acid).</a:t>
            </a:r>
          </a:p>
          <a:p>
            <a:pPr algn="just"/>
            <a:r>
              <a:rPr lang="en-US" altLang="ru-RU" dirty="0">
                <a:solidFill>
                  <a:srgbClr val="333333"/>
                </a:solidFill>
                <a:latin typeface="Arial" panose="020B0604020202020204" pitchFamily="34" charset="0"/>
              </a:rPr>
              <a:t>Steroid drugs include compounds of male sex hormones, such as medroxytestosterone propionate, testenate. However, their use as therapeutic anabolic drugs is hindered by androgenic properties. In this regard, compounds were synthesized that are structurally similar to steroid substances, but which have predominantly anabolic activity - metandienone, nandrolone. They were called anabolic steroids</a:t>
            </a:r>
            <a:r>
              <a:rPr lang="uk-UA" altLang="uk-UA" dirty="0">
                <a:solidFill>
                  <a:srgbClr val="333333"/>
                </a:solidFill>
                <a:latin typeface="Arial" panose="020B0604020202020204" pitchFamily="34" charset="0"/>
              </a:rPr>
              <a:t>.</a:t>
            </a:r>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23</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p:nvPr/>
        </p:nvSpPr>
        <p:spPr>
          <a:xfrm>
            <a:off x="1301115" y="180816"/>
            <a:ext cx="6541770" cy="1198880"/>
          </a:xfrm>
          <a:prstGeom prst="rect">
            <a:avLst/>
          </a:prstGeom>
          <a:noFill/>
          <a:ln w="9525">
            <a:noFill/>
          </a:ln>
        </p:spPr>
        <p:txBody>
          <a:bodyPr wrap="none" anchor="ctr" anchorCtr="0">
            <a:spAutoFit/>
          </a:bodyPr>
          <a:lstStyle/>
          <a:p>
            <a:pPr algn="ctr" eaLnBrk="1" hangingPunct="1"/>
            <a:r>
              <a:rPr lang="en-US" altLang="ru-RU" b="1" dirty="0">
                <a:latin typeface="Arial" panose="020B0604020202020204" pitchFamily="34" charset="0"/>
              </a:rPr>
              <a:t>Phenobolin</a:t>
            </a:r>
          </a:p>
          <a:p>
            <a:pPr algn="ctr" eaLnBrk="1" hangingPunct="1"/>
            <a:r>
              <a:rPr lang="en-US" altLang="ru-RU" b="1" dirty="0">
                <a:latin typeface="Arial" panose="020B0604020202020204" pitchFamily="34" charset="0"/>
              </a:rPr>
              <a:t>Nandrolone Phenylpropionate</a:t>
            </a:r>
          </a:p>
          <a:p>
            <a:pPr algn="ctr" eaLnBrk="1" hangingPunct="1"/>
            <a:r>
              <a:rPr lang="en-US" altLang="ru-RU" dirty="0">
                <a:latin typeface="Arial" panose="020B0604020202020204" pitchFamily="34" charset="0"/>
              </a:rPr>
              <a:t>17β-hydroxy-19-nor-4-androstene-3-one17β-phenylpropionate </a:t>
            </a:r>
          </a:p>
          <a:p>
            <a:pPr algn="ctr" eaLnBrk="1" hangingPunct="1"/>
            <a:r>
              <a:rPr lang="en-US" altLang="ru-RU" dirty="0">
                <a:latin typeface="Arial" panose="020B0604020202020204" pitchFamily="34" charset="0"/>
              </a:rPr>
              <a:t>or 19-nortestosterone phenylpropionate</a:t>
            </a:r>
          </a:p>
        </p:txBody>
      </p:sp>
      <p:pic>
        <p:nvPicPr>
          <p:cNvPr id="25603" name="Picture 5"/>
          <p:cNvPicPr>
            <a:picLocks noChangeAspect="1"/>
          </p:cNvPicPr>
          <p:nvPr/>
        </p:nvPicPr>
        <p:blipFill>
          <a:blip r:embed="rId2"/>
          <a:stretch>
            <a:fillRect/>
          </a:stretch>
        </p:blipFill>
        <p:spPr>
          <a:xfrm>
            <a:off x="2041525" y="1468438"/>
            <a:ext cx="5060950" cy="1905000"/>
          </a:xfrm>
          <a:prstGeom prst="rect">
            <a:avLst/>
          </a:prstGeom>
          <a:noFill/>
          <a:ln w="9525">
            <a:noFill/>
          </a:ln>
        </p:spPr>
      </p:pic>
      <p:sp>
        <p:nvSpPr>
          <p:cNvPr id="25604" name="Rectangle 6"/>
          <p:cNvSpPr/>
          <p:nvPr/>
        </p:nvSpPr>
        <p:spPr>
          <a:xfrm>
            <a:off x="1066800" y="3809842"/>
            <a:ext cx="7696200" cy="1198880"/>
          </a:xfrm>
          <a:prstGeom prst="rect">
            <a:avLst/>
          </a:prstGeom>
          <a:noFill/>
          <a:ln w="9525">
            <a:noFill/>
          </a:ln>
        </p:spPr>
        <p:txBody>
          <a:bodyPr anchor="ctr" anchorCtr="0">
            <a:spAutoFit/>
          </a:bodyPr>
          <a:lstStyle/>
          <a:p>
            <a:pPr algn="just" eaLnBrk="1" hangingPunct="1"/>
            <a:r>
              <a:rPr lang="en-US" altLang="uk-UA" b="1" dirty="0">
                <a:latin typeface="Arial" panose="020B0604020202020204" pitchFamily="34" charset="0"/>
              </a:rPr>
              <a:t>Mechanism of action</a:t>
            </a:r>
            <a:r>
              <a:rPr lang="uk-UA" altLang="uk-UA" b="1" dirty="0">
                <a:latin typeface="Arial" panose="020B0604020202020204" pitchFamily="34" charset="0"/>
              </a:rPr>
              <a:t>. </a:t>
            </a:r>
            <a:r>
              <a:rPr lang="en-US" altLang="ru-RU" dirty="0">
                <a:latin typeface="Arial" panose="020B0604020202020204" pitchFamily="34" charset="0"/>
              </a:rPr>
              <a:t>Stimulates the synthesis of nucleic acids and protein in the body (activating reparative processes in bone and muscle tissues), has a positive effect on nitrogen metabolism (retaining nitrogen in the body, reducing urea excretion by the kidneys)</a:t>
            </a:r>
            <a:r>
              <a:rPr lang="uk-UA" altLang="uk-UA" dirty="0">
                <a:latin typeface="Arial" panose="020B0604020202020204" pitchFamily="34" charset="0"/>
              </a:rPr>
              <a:t>.</a:t>
            </a:r>
          </a:p>
        </p:txBody>
      </p:sp>
      <p:pic>
        <p:nvPicPr>
          <p:cNvPr id="25605" name="Picture 14" descr="Ð ÐµÑÐ°Ð±Ð¾Ð»ÑÐ» â ÑÐ½ÑÑÑÑÐºÑÑÑ, ÑÑÐ½Ð° Ð² Ð°Ð¿ÑÐµÐºÐ°Ñ Ð£ÐºÑÐ°ÑÐ½Ð¸, Ð·Ð°ÑÑÐ¾ÑÑÐ²Ð°Ð½Ð½Ñ"/>
          <p:cNvPicPr>
            <a:picLocks noChangeAspect="1"/>
          </p:cNvPicPr>
          <p:nvPr/>
        </p:nvPicPr>
        <p:blipFill>
          <a:blip r:embed="rId3"/>
          <a:stretch>
            <a:fillRect/>
          </a:stretch>
        </p:blipFill>
        <p:spPr>
          <a:xfrm>
            <a:off x="7132955" y="1325880"/>
            <a:ext cx="1869440" cy="1669415"/>
          </a:xfrm>
          <a:prstGeom prst="rect">
            <a:avLst/>
          </a:prstGeom>
          <a:noFill/>
          <a:ln w="9525">
            <a:noFill/>
          </a:ln>
        </p:spPr>
      </p:pic>
      <p:sp>
        <p:nvSpPr>
          <p:cNvPr id="6"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24</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Synthesis_62-90-8"/>
          <p:cNvPicPr>
            <a:picLocks noChangeAspect="1"/>
          </p:cNvPicPr>
          <p:nvPr/>
        </p:nvPicPr>
        <p:blipFill>
          <a:blip r:embed="rId2"/>
          <a:stretch>
            <a:fillRect/>
          </a:stretch>
        </p:blipFill>
        <p:spPr>
          <a:xfrm>
            <a:off x="685800" y="1600200"/>
            <a:ext cx="7962900" cy="1714500"/>
          </a:xfrm>
          <a:prstGeom prst="rect">
            <a:avLst/>
          </a:prstGeom>
          <a:noFill/>
          <a:ln w="9525">
            <a:noFill/>
          </a:ln>
        </p:spPr>
      </p:pic>
      <p:sp>
        <p:nvSpPr>
          <p:cNvPr id="26627" name="Rectangle 6"/>
          <p:cNvSpPr/>
          <p:nvPr/>
        </p:nvSpPr>
        <p:spPr>
          <a:xfrm>
            <a:off x="1066800" y="838200"/>
            <a:ext cx="1325880" cy="368300"/>
          </a:xfrm>
          <a:prstGeom prst="rect">
            <a:avLst/>
          </a:prstGeom>
          <a:noFill/>
          <a:ln w="9525">
            <a:noFill/>
          </a:ln>
        </p:spPr>
        <p:txBody>
          <a:bodyPr wrap="none">
            <a:spAutoFit/>
          </a:bodyPr>
          <a:lstStyle/>
          <a:p>
            <a:pPr eaLnBrk="1" hangingPunct="1"/>
            <a:r>
              <a:rPr lang="en-US" altLang="uk-UA" b="1" dirty="0">
                <a:latin typeface="Arial" panose="020B0604020202020204" pitchFamily="34" charset="0"/>
              </a:rPr>
              <a:t>Synthesis</a:t>
            </a:r>
            <a:r>
              <a:rPr lang="uk-UA" altLang="uk-UA" b="1" dirty="0">
                <a:latin typeface="Arial" panose="020B0604020202020204" pitchFamily="34" charset="0"/>
              </a:rPr>
              <a:t>.</a:t>
            </a:r>
            <a:endParaRPr lang="ru-RU" altLang="uk-UA" b="1" dirty="0">
              <a:latin typeface="Arial" panose="020B0604020202020204" pitchFamily="34" charset="0"/>
            </a:endParaRPr>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25</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Прямокутник 1"/>
          <p:cNvSpPr/>
          <p:nvPr/>
        </p:nvSpPr>
        <p:spPr>
          <a:xfrm>
            <a:off x="1295400" y="685800"/>
            <a:ext cx="7162800" cy="1198880"/>
          </a:xfrm>
          <a:prstGeom prst="rect">
            <a:avLst/>
          </a:prstGeom>
          <a:noFill/>
          <a:ln w="9525">
            <a:noFill/>
          </a:ln>
        </p:spPr>
        <p:txBody>
          <a:bodyPr>
            <a:spAutoFit/>
          </a:bodyPr>
          <a:lstStyle/>
          <a:p>
            <a:pPr algn="just" eaLnBrk="1" hangingPunct="1"/>
            <a:r>
              <a:rPr lang="en-US" altLang="uk-UA" b="1" dirty="0">
                <a:latin typeface="Arial" panose="020B0604020202020204" pitchFamily="34" charset="0"/>
              </a:rPr>
              <a:t>Properties</a:t>
            </a:r>
            <a:r>
              <a:rPr lang="uk-UA" altLang="uk-UA" b="1" dirty="0">
                <a:latin typeface="Arial" panose="020B0604020202020204" pitchFamily="34" charset="0"/>
              </a:rPr>
              <a:t>. </a:t>
            </a:r>
            <a:r>
              <a:rPr lang="en-US" altLang="ru-RU" dirty="0">
                <a:latin typeface="Arial" panose="020B0604020202020204" pitchFamily="34" charset="0"/>
              </a:rPr>
              <a:t>White, sometimes with a cream tint, crystalline powder. Practically insoluble in water, sparingly soluble in ethanol, freely soluble in chloroform and acetone</a:t>
            </a:r>
            <a:r>
              <a:rPr lang="uk-UA" altLang="uk-UA" dirty="0">
                <a:latin typeface="Arial" panose="020B0604020202020204" pitchFamily="34" charset="0"/>
              </a:rPr>
              <a:t>.</a:t>
            </a:r>
          </a:p>
          <a:p>
            <a:pPr algn="just" eaLnBrk="1" hangingPunct="1"/>
            <a:r>
              <a:rPr lang="en-US" altLang="uk-UA" b="1" dirty="0">
                <a:latin typeface="Arial" panose="020B0604020202020204" pitchFamily="34" charset="0"/>
              </a:rPr>
              <a:t>Identification</a:t>
            </a:r>
            <a:r>
              <a:rPr lang="uk-UA" altLang="uk-UA" b="1" dirty="0">
                <a:latin typeface="Arial" panose="020B0604020202020204" pitchFamily="34" charset="0"/>
              </a:rPr>
              <a:t>:</a:t>
            </a:r>
            <a:r>
              <a:rPr lang="uk-UA" altLang="uk-UA" dirty="0">
                <a:latin typeface="Arial" panose="020B0604020202020204" pitchFamily="34" charset="0"/>
              </a:rPr>
              <a:t> </a:t>
            </a:r>
            <a:r>
              <a:rPr lang="en-US" altLang="uk-UA" dirty="0">
                <a:latin typeface="Arial" panose="020B0604020202020204" pitchFamily="34" charset="0"/>
              </a:rPr>
              <a:t>M</a:t>
            </a:r>
            <a:r>
              <a:rPr lang="en-US" altLang="ru-RU" dirty="0">
                <a:latin typeface="Arial" panose="020B0604020202020204" pitchFamily="34" charset="0"/>
              </a:rPr>
              <a:t>. p. (95–99 </a:t>
            </a:r>
            <a:r>
              <a:rPr lang="" altLang="en-US" dirty="0">
                <a:latin typeface="Arial" panose="020B0604020202020204" pitchFamily="34" charset="0"/>
              </a:rPr>
              <a:t>°</a:t>
            </a:r>
            <a:r>
              <a:rPr lang="en-US" altLang="ru-RU" dirty="0">
                <a:latin typeface="Arial" panose="020B0604020202020204" pitchFamily="34" charset="0"/>
              </a:rPr>
              <a:t>C), IR spectrum, TLC</a:t>
            </a:r>
            <a:r>
              <a:rPr lang="uk-UA" altLang="uk-UA" dirty="0">
                <a:latin typeface="Arial" panose="020B0604020202020204" pitchFamily="34" charset="0"/>
              </a:rPr>
              <a:t>.</a:t>
            </a:r>
          </a:p>
        </p:txBody>
      </p:sp>
      <p:sp>
        <p:nvSpPr>
          <p:cNvPr id="3"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26</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pic>
        <p:nvPicPr>
          <p:cNvPr id="27652" name="Picture 9" descr="Nandrolone phenpropionate"/>
          <p:cNvPicPr>
            <a:picLocks noChangeAspect="1"/>
          </p:cNvPicPr>
          <p:nvPr/>
        </p:nvPicPr>
        <p:blipFill>
          <a:blip r:embed="rId2"/>
          <a:stretch>
            <a:fillRect/>
          </a:stretch>
        </p:blipFill>
        <p:spPr>
          <a:xfrm>
            <a:off x="1265238" y="2057400"/>
            <a:ext cx="6858000" cy="4114800"/>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Прямокутник 1"/>
          <p:cNvSpPr/>
          <p:nvPr/>
        </p:nvSpPr>
        <p:spPr>
          <a:xfrm>
            <a:off x="1028700" y="762000"/>
            <a:ext cx="7086600" cy="1753235"/>
          </a:xfrm>
          <a:prstGeom prst="rect">
            <a:avLst/>
          </a:prstGeom>
          <a:noFill/>
          <a:ln w="9525">
            <a:noFill/>
          </a:ln>
        </p:spPr>
        <p:txBody>
          <a:bodyPr>
            <a:spAutoFit/>
          </a:bodyPr>
          <a:lstStyle/>
          <a:p>
            <a:pPr algn="just" eaLnBrk="1" hangingPunct="1"/>
            <a:r>
              <a:rPr lang="en-US" altLang="uk-UA" b="1" dirty="0">
                <a:latin typeface="Arial" panose="020B0604020202020204" pitchFamily="34" charset="0"/>
              </a:rPr>
              <a:t>Quantification</a:t>
            </a:r>
            <a:r>
              <a:rPr lang="uk-UA" altLang="uk-UA" b="1" dirty="0">
                <a:latin typeface="Arial" panose="020B0604020202020204" pitchFamily="34" charset="0"/>
              </a:rPr>
              <a:t>. </a:t>
            </a:r>
            <a:r>
              <a:rPr lang="en-US" altLang="ru-RU" dirty="0">
                <a:latin typeface="Arial" panose="020B0604020202020204" pitchFamily="34" charset="0"/>
              </a:rPr>
              <a:t>Spectrophotometry</a:t>
            </a:r>
            <a:r>
              <a:rPr lang="uk-UA" altLang="uk-UA" dirty="0">
                <a:latin typeface="Arial" panose="020B0604020202020204" pitchFamily="34" charset="0"/>
              </a:rPr>
              <a:t>.</a:t>
            </a:r>
          </a:p>
          <a:p>
            <a:pPr algn="just" eaLnBrk="1" hangingPunct="1"/>
            <a:r>
              <a:rPr lang="en-US" altLang="uk-UA" b="1" dirty="0">
                <a:latin typeface="Arial" panose="020B0604020202020204" pitchFamily="34" charset="0"/>
              </a:rPr>
              <a:t>Storage</a:t>
            </a:r>
            <a:r>
              <a:rPr lang="uk-UA" altLang="uk-UA" b="1" dirty="0">
                <a:latin typeface="Arial" panose="020B0604020202020204" pitchFamily="34" charset="0"/>
              </a:rPr>
              <a:t>. </a:t>
            </a:r>
            <a:r>
              <a:rPr lang="en-US" altLang="ru-RU" dirty="0">
                <a:latin typeface="Arial" panose="020B0604020202020204" pitchFamily="34" charset="0"/>
              </a:rPr>
              <a:t>In a place protected from light</a:t>
            </a:r>
            <a:r>
              <a:rPr lang="uk-UA" altLang="uk-UA" dirty="0">
                <a:latin typeface="Arial" panose="020B0604020202020204" pitchFamily="34" charset="0"/>
              </a:rPr>
              <a:t>.</a:t>
            </a:r>
          </a:p>
          <a:p>
            <a:pPr algn="just" eaLnBrk="1" hangingPunct="1"/>
            <a:r>
              <a:rPr lang="en-US" altLang="uk-UA" b="1" dirty="0">
                <a:latin typeface="Arial" panose="020B0604020202020204" pitchFamily="34" charset="0"/>
              </a:rPr>
              <a:t>Application</a:t>
            </a:r>
            <a:r>
              <a:rPr lang="uk-UA" altLang="uk-UA" b="1" dirty="0">
                <a:latin typeface="Arial" panose="020B0604020202020204" pitchFamily="34" charset="0"/>
              </a:rPr>
              <a:t>. </a:t>
            </a:r>
            <a:r>
              <a:rPr lang="en-US" altLang="ru-RU" dirty="0">
                <a:latin typeface="Arial" panose="020B0604020202020204" pitchFamily="34" charset="0"/>
              </a:rPr>
              <a:t>Anabolic steroid. After a single injection, the effect lasts for 7–15 days. Phenobolin is 2 times weaker in androgenic effect, and 2–5 times more active in anabolic effect than testosterone</a:t>
            </a:r>
            <a:r>
              <a:rPr lang="uk-UA" altLang="uk-UA" dirty="0">
                <a:latin typeface="Arial" panose="020B0604020202020204" pitchFamily="34" charset="0"/>
              </a:rPr>
              <a:t>. </a:t>
            </a:r>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2</a:t>
            </a:r>
            <a:r>
              <a:rPr kumimoji="0" lang="uk-UA" sz="1800" b="1" i="0" u="none" strike="noStrike" kern="1200" cap="none" spc="0" normalizeH="0" baseline="0" noProof="0" dirty="0">
                <a:ln>
                  <a:noFill/>
                </a:ln>
                <a:solidFill>
                  <a:schemeClr val="lt1"/>
                </a:solidFill>
                <a:effectLst/>
                <a:uLnTx/>
                <a:uFillTx/>
                <a:latin typeface="+mn-lt"/>
                <a:ea typeface="+mn-ea"/>
                <a:cs typeface="+mn-cs"/>
              </a:rPr>
              <a:t>7</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Рисунок 1"/>
          <p:cNvPicPr>
            <a:picLocks noChangeAspect="1"/>
          </p:cNvPicPr>
          <p:nvPr/>
        </p:nvPicPr>
        <p:blipFill>
          <a:blip r:embed="rId2"/>
          <a:stretch>
            <a:fillRect/>
          </a:stretch>
        </p:blipFill>
        <p:spPr>
          <a:xfrm>
            <a:off x="1055688" y="520700"/>
            <a:ext cx="7100887" cy="4895850"/>
          </a:xfrm>
          <a:prstGeom prst="rect">
            <a:avLst/>
          </a:prstGeom>
          <a:noFill/>
          <a:ln w="9525">
            <a:noFill/>
          </a:ln>
        </p:spPr>
      </p:pic>
      <p:sp>
        <p:nvSpPr>
          <p:cNvPr id="29699" name="Прямокутник 2"/>
          <p:cNvSpPr/>
          <p:nvPr/>
        </p:nvSpPr>
        <p:spPr>
          <a:xfrm>
            <a:off x="1404620" y="5409883"/>
            <a:ext cx="6751638" cy="645160"/>
          </a:xfrm>
          <a:prstGeom prst="rect">
            <a:avLst/>
          </a:prstGeom>
          <a:noFill/>
          <a:ln w="9525">
            <a:noFill/>
          </a:ln>
        </p:spPr>
        <p:txBody>
          <a:bodyPr>
            <a:spAutoFit/>
          </a:bodyPr>
          <a:lstStyle/>
          <a:p>
            <a:pPr algn="ctr"/>
            <a:r>
              <a:rPr lang="en-US" altLang="ru-RU" b="1" dirty="0">
                <a:latin typeface="Arial" panose="020B0604020202020204" pitchFamily="34" charset="0"/>
              </a:rPr>
              <a:t>Structures of the most commonly used anabolic androgenic steroids in the United States</a:t>
            </a:r>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schemeClr val="lt1"/>
                </a:solidFill>
                <a:effectLst/>
                <a:uLnTx/>
                <a:uFillTx/>
                <a:latin typeface="+mn-lt"/>
                <a:ea typeface="+mn-ea"/>
                <a:cs typeface="+mn-cs"/>
              </a:rPr>
              <a:t>2</a:t>
            </a:r>
            <a:r>
              <a:rPr kumimoji="0" lang="uk-UA" sz="1800" b="1" i="0" u="none" strike="noStrike" kern="1200" cap="none" spc="0" normalizeH="0" baseline="0" noProof="0" dirty="0">
                <a:ln>
                  <a:noFill/>
                </a:ln>
                <a:solidFill>
                  <a:schemeClr val="lt1"/>
                </a:solidFill>
                <a:effectLst/>
                <a:uLnTx/>
                <a:uFillTx/>
                <a:latin typeface="+mn-lt"/>
                <a:ea typeface="+mn-ea"/>
                <a:cs typeface="+mn-cs"/>
              </a:rPr>
              <a:t>8</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219200" y="838200"/>
            <a:ext cx="7239000" cy="4523105"/>
          </a:xfrm>
          <a:prstGeom prst="rect">
            <a:avLst/>
          </a:prstGeom>
        </p:spPr>
        <p:txBody>
          <a:bodyPr>
            <a:spAutoFit/>
          </a:bodyPr>
          <a:lstStyle/>
          <a:p>
            <a:pPr indent="457200">
              <a:buNone/>
            </a:pPr>
            <a:r>
              <a:rPr lang="en-US" altLang="ru-RU" dirty="0">
                <a:solidFill>
                  <a:srgbClr val="3C4043"/>
                </a:solidFill>
                <a:latin typeface="Arial" panose="020B0604020202020204" pitchFamily="34" charset="0"/>
              </a:rPr>
              <a:t>The most common drugs from the group of anabolic androgenic steroids in the United States, approved by the US Food and Drug Administration, are:</a:t>
            </a:r>
          </a:p>
          <a:p>
            <a:pPr marL="285750" indent="-285750">
              <a:buFont typeface="Arial" panose="020B0604020202020204" pitchFamily="34" charset="0"/>
              <a:buChar char="•"/>
            </a:pPr>
            <a:r>
              <a:rPr lang="en-US" altLang="ru-RU" dirty="0">
                <a:solidFill>
                  <a:srgbClr val="3C4043"/>
                </a:solidFill>
                <a:latin typeface="Arial" panose="020B0604020202020204" pitchFamily="34" charset="0"/>
              </a:rPr>
              <a:t>nandrolone decanoate;</a:t>
            </a:r>
          </a:p>
          <a:p>
            <a:pPr marL="285750" indent="-285750">
              <a:buFont typeface="Arial" panose="020B0604020202020204" pitchFamily="34" charset="0"/>
              <a:buChar char="•"/>
            </a:pPr>
            <a:r>
              <a:rPr lang="en-US" altLang="ru-RU" dirty="0">
                <a:solidFill>
                  <a:srgbClr val="3C4043"/>
                </a:solidFill>
                <a:latin typeface="Arial" panose="020B0604020202020204" pitchFamily="34" charset="0"/>
              </a:rPr>
              <a:t>oxandrolone;</a:t>
            </a:r>
          </a:p>
          <a:p>
            <a:pPr marL="285750" indent="-285750">
              <a:buFont typeface="Arial" panose="020B0604020202020204" pitchFamily="34" charset="0"/>
              <a:buChar char="•"/>
            </a:pPr>
            <a:r>
              <a:rPr lang="en-US" altLang="ru-RU" dirty="0">
                <a:solidFill>
                  <a:srgbClr val="3C4043"/>
                </a:solidFill>
                <a:latin typeface="Arial" panose="020B0604020202020204" pitchFamily="34" charset="0"/>
              </a:rPr>
              <a:t>oxymetholone;</a:t>
            </a:r>
          </a:p>
          <a:p>
            <a:pPr marL="285750" indent="-285750">
              <a:buFont typeface="Arial" panose="020B0604020202020204" pitchFamily="34" charset="0"/>
              <a:buChar char="•"/>
            </a:pPr>
            <a:r>
              <a:rPr lang="en-US" altLang="ru-RU" dirty="0">
                <a:solidFill>
                  <a:srgbClr val="3C4043"/>
                </a:solidFill>
                <a:latin typeface="Arial" panose="020B0604020202020204" pitchFamily="34" charset="0"/>
              </a:rPr>
              <a:t>stanozolol.</a:t>
            </a:r>
          </a:p>
          <a:p>
            <a:pPr indent="457200">
              <a:buNone/>
            </a:pPr>
            <a:r>
              <a:rPr lang="en-US" altLang="ru-RU" dirty="0">
                <a:solidFill>
                  <a:srgbClr val="3C4043"/>
                </a:solidFill>
                <a:latin typeface="Arial" panose="020B0604020202020204" pitchFamily="34" charset="0"/>
              </a:rPr>
              <a:t>Nandrolone was synthesized in 1950 and 1953.</a:t>
            </a:r>
          </a:p>
          <a:p>
            <a:pPr>
              <a:buNone/>
            </a:pPr>
            <a:r>
              <a:rPr lang="en-US" altLang="ru-RU" dirty="0">
                <a:solidFill>
                  <a:srgbClr val="3C4043"/>
                </a:solidFill>
                <a:latin typeface="Arial" panose="020B0604020202020204" pitchFamily="34" charset="0"/>
              </a:rPr>
              <a:t>Oxandrolone was synthesized in 1962.</a:t>
            </a:r>
          </a:p>
          <a:p>
            <a:pPr>
              <a:buNone/>
            </a:pPr>
            <a:r>
              <a:rPr lang="en-US" altLang="ru-RU" dirty="0">
                <a:solidFill>
                  <a:srgbClr val="3C4043"/>
                </a:solidFill>
                <a:latin typeface="Arial" panose="020B0604020202020204" pitchFamily="34" charset="0"/>
              </a:rPr>
              <a:t>Oxymetholone was synthesized in 1959.</a:t>
            </a:r>
          </a:p>
          <a:p>
            <a:pPr>
              <a:buNone/>
            </a:pPr>
            <a:r>
              <a:rPr lang="en-US" altLang="ru-RU" dirty="0">
                <a:solidFill>
                  <a:srgbClr val="3C4043"/>
                </a:solidFill>
                <a:latin typeface="Arial" panose="020B0604020202020204" pitchFamily="34" charset="0"/>
              </a:rPr>
              <a:t>The synthesis of stanozolol, the first in a series of anabolically active steroids in which the heterocyclic ring is fused to the A ring of the sterane skeleton, was carried out in 1959.</a:t>
            </a:r>
          </a:p>
          <a:p>
            <a:pPr>
              <a:buNone/>
            </a:pPr>
            <a:r>
              <a:rPr lang="en-US" altLang="ru-RU" dirty="0">
                <a:solidFill>
                  <a:srgbClr val="3C4043"/>
                </a:solidFill>
                <a:latin typeface="Arial" panose="020B0604020202020204" pitchFamily="34" charset="0"/>
              </a:rPr>
              <a:t>In general, most synthetic androgens, including those shown in the figure, demonstrate a favorable anabolic-androgenic ratio compared to methyltestosterone, which is confirmed by tests on animal models</a:t>
            </a:r>
            <a:r>
              <a:rPr lang="uk-UA" altLang="x-none" dirty="0">
                <a:solidFill>
                  <a:srgbClr val="3C4043"/>
                </a:solidFill>
                <a:latin typeface="Arial" panose="020B0604020202020204" pitchFamily="34" charset="0"/>
              </a:rPr>
              <a:t>.</a:t>
            </a:r>
            <a:endParaRPr lang="uk-UA" altLang="x-none" dirty="0">
              <a:latin typeface="Arial" panose="020B0604020202020204" pitchFamily="34" charset="0"/>
            </a:endParaRPr>
          </a:p>
        </p:txBody>
      </p:sp>
      <p:sp>
        <p:nvSpPr>
          <p:cNvPr id="3"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uk-UA" sz="1800" b="1" i="0" u="none" strike="noStrike" kern="1200" cap="none" spc="0" normalizeH="0" baseline="0" noProof="0" dirty="0">
                <a:ln>
                  <a:noFill/>
                </a:ln>
                <a:solidFill>
                  <a:schemeClr val="lt1"/>
                </a:solidFill>
                <a:effectLst/>
                <a:uLnTx/>
                <a:uFillTx/>
                <a:latin typeface="+mn-lt"/>
                <a:ea typeface="+mn-ea"/>
                <a:cs typeface="+mn-cs"/>
              </a:rPr>
              <a:t>29</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4540320" y="914400"/>
            <a:ext cx="453960" cy="366840"/>
          </a:xfrm>
          <a:prstGeom prst="rect">
            <a:avLst/>
          </a:prstGeom>
          <a:noFill/>
          <a:ln w="0">
            <a:noFill/>
          </a:ln>
        </p:spPr>
        <p:style>
          <a:lnRef idx="0">
            <a:scrgbClr r="0" g="0" b="0"/>
          </a:lnRef>
          <a:fillRef idx="0">
            <a:scrgbClr r="0" g="0" b="0"/>
          </a:fillRef>
          <a:effectRef idx="0">
            <a:scrgbClr r="0" g="0" b="0"/>
          </a:effectRef>
          <a:fontRef idx="minor"/>
        </p:style>
      </p:sp>
      <p:sp>
        <p:nvSpPr>
          <p:cNvPr id="153" name="CustomShape 2"/>
          <p:cNvSpPr/>
          <p:nvPr/>
        </p:nvSpPr>
        <p:spPr>
          <a:xfrm>
            <a:off x="3872160" y="609480"/>
            <a:ext cx="124486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a:solidFill>
                  <a:srgbClr val="000000"/>
                </a:solidFill>
                <a:latin typeface="Arial"/>
              </a:rPr>
              <a:t>L</a:t>
            </a:r>
            <a:r>
              <a:rPr lang="uk-UA" sz="1800" b="1" strike="noStrike" spc="-1" dirty="0" err="1" smtClean="0">
                <a:solidFill>
                  <a:srgbClr val="000000"/>
                </a:solidFill>
                <a:latin typeface="Arial"/>
              </a:rPr>
              <a:t>iterature</a:t>
            </a:r>
            <a:endParaRPr lang="en-US" sz="1800" b="0" strike="noStrike" spc="-1" dirty="0">
              <a:solidFill>
                <a:srgbClr val="000000"/>
              </a:solidFill>
              <a:latin typeface="Arial"/>
            </a:endParaRPr>
          </a:p>
        </p:txBody>
      </p:sp>
      <p:sp>
        <p:nvSpPr>
          <p:cNvPr id="154" name="CustomShape 3"/>
          <p:cNvSpPr/>
          <p:nvPr/>
        </p:nvSpPr>
        <p:spPr>
          <a:xfrm>
            <a:off x="381000" y="1279322"/>
            <a:ext cx="8458200" cy="428027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Chemistry</a:t>
            </a:r>
            <a:r>
              <a:rPr lang="uk-UA" sz="1600" b="0" strike="noStrike" spc="-1" dirty="0">
                <a:solidFill>
                  <a:srgbClr val="000000"/>
                </a:solidFill>
                <a:latin typeface="Times New Roman" panose="02020603050405020304" pitchFamily="18" charset="0"/>
                <a:cs typeface="Times New Roman" panose="02020603050405020304" pitchFamily="18" charset="0"/>
              </a:rPr>
              <a:t>: A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Students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a:t>
            </a:r>
            <a:r>
              <a:rPr lang="uk-UA" sz="1600" b="0" strike="noStrike" spc="-1" dirty="0">
                <a:solidFill>
                  <a:srgbClr val="000000"/>
                </a:solidFill>
                <a:latin typeface="Times New Roman" panose="02020603050405020304" pitchFamily="18" charset="0"/>
                <a:cs typeface="Times New Roman" panose="02020603050405020304" pitchFamily="18" charset="0"/>
              </a:rPr>
              <a:t>. f-</a:t>
            </a:r>
            <a:r>
              <a:rPr lang="uk-UA" sz="1600" b="0" strike="noStrike" spc="-1" dirty="0" err="1">
                <a:solidFill>
                  <a:srgbClr val="000000"/>
                </a:solidFill>
                <a:latin typeface="Times New Roman" panose="02020603050405020304" pitchFamily="18" charset="0"/>
                <a:cs typeface="Times New Roman" panose="02020603050405020304" pitchFamily="18" charset="0"/>
              </a:rPr>
              <a:t>tiv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honey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ІІІ – ІV </a:t>
            </a:r>
            <a:r>
              <a:rPr lang="uk-UA" sz="1600" b="0" strike="noStrike" spc="-1" dirty="0" err="1">
                <a:solidFill>
                  <a:srgbClr val="000000"/>
                </a:solidFill>
                <a:latin typeface="Times New Roman" panose="02020603050405020304" pitchFamily="18" charset="0"/>
                <a:cs typeface="Times New Roman" panose="02020603050405020304" pitchFamily="18" charset="0"/>
              </a:rPr>
              <a:t>levels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accreditation</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en-US" sz="1600" b="0" strike="noStrike" spc="-1" dirty="0" smtClean="0">
                <a:solidFill>
                  <a:srgbClr val="000000"/>
                </a:solidFill>
                <a:latin typeface="Times New Roman" panose="02020603050405020304" pitchFamily="18" charset="0"/>
                <a:cs typeface="Times New Roman" panose="02020603050405020304" pitchFamily="18" charset="0"/>
              </a:rPr>
              <a:t>P</a:t>
            </a:r>
            <a:r>
              <a:rPr lang="uk-UA" sz="1600" b="0" strike="noStrike" spc="-1" dirty="0" smtClean="0">
                <a:solidFill>
                  <a:srgbClr val="000000"/>
                </a:solidFill>
                <a:latin typeface="Times New Roman" panose="02020603050405020304" pitchFamily="18" charset="0"/>
                <a:cs typeface="Times New Roman" panose="02020603050405020304" pitchFamily="18" charset="0"/>
              </a:rPr>
              <a:t>.О</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Bezugly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smtClean="0">
                <a:solidFill>
                  <a:srgbClr val="000000"/>
                </a:solidFill>
                <a:latin typeface="Times New Roman" panose="02020603050405020304" pitchFamily="18" charset="0"/>
                <a:cs typeface="Times New Roman" panose="02020603050405020304" pitchFamily="18" charset="0"/>
              </a:rPr>
              <a:t>I</a:t>
            </a:r>
            <a:r>
              <a:rPr lang="en-US" sz="1600" spc="-1" dirty="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S</a:t>
            </a:r>
            <a:r>
              <a:rPr lang="en-US" sz="1600" b="0" strike="noStrike" spc="-1" dirty="0" smtClean="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Gritsenko</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a:solidFill>
                  <a:srgbClr val="000000"/>
                </a:solidFill>
                <a:latin typeface="Times New Roman" panose="02020603050405020304" pitchFamily="18" charset="0"/>
                <a:cs typeface="Times New Roman" panose="02020603050405020304" pitchFamily="18" charset="0"/>
              </a:rPr>
              <a:t>І.В. </a:t>
            </a:r>
            <a:r>
              <a:rPr lang="uk-UA" sz="1600" b="0" strike="noStrike" spc="-1" dirty="0" err="1" smtClean="0">
                <a:solidFill>
                  <a:srgbClr val="000000"/>
                </a:solidFill>
                <a:latin typeface="Times New Roman" panose="02020603050405020304" pitchFamily="18" charset="0"/>
                <a:cs typeface="Times New Roman" panose="02020603050405020304" pitchFamily="18" charset="0"/>
              </a:rPr>
              <a:t>Ukrain</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ets'</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others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Vinnytsia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New</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book</a:t>
            </a:r>
            <a:r>
              <a:rPr lang="uk-UA" sz="1600" b="0" strike="noStrike" spc="-1" dirty="0">
                <a:solidFill>
                  <a:srgbClr val="000000"/>
                </a:solidFill>
                <a:latin typeface="Times New Roman" panose="02020603050405020304" pitchFamily="18" charset="0"/>
                <a:cs typeface="Times New Roman" panose="02020603050405020304" pitchFamily="18" charset="0"/>
              </a:rPr>
              <a:t>, 2011. - 560 p</a:t>
            </a:r>
            <a:r>
              <a:rPr lang="uk-UA" sz="1600" b="0" strike="noStrike" spc="-1" dirty="0" smtClean="0">
                <a:solidFill>
                  <a:srgbClr val="000000"/>
                </a:solidFill>
                <a:latin typeface="Times New Roman" panose="02020603050405020304" pitchFamily="18" charset="0"/>
                <a:cs typeface="Times New Roman" panose="02020603050405020304" pitchFamily="18" charset="0"/>
              </a:rPr>
              <a:t>.</a:t>
            </a:r>
            <a:endParaRPr lang="en-US" sz="1600" b="0" strike="noStrike" spc="-1" dirty="0" smtClean="0">
              <a:solidFill>
                <a:srgbClr val="000000"/>
              </a:solidFill>
              <a:latin typeface="Times New Roman" panose="02020603050405020304" pitchFamily="18" charset="0"/>
              <a:cs typeface="Times New Roman" panose="02020603050405020304" pitchFamily="18" charset="0"/>
            </a:endParaRPr>
          </a:p>
          <a:p>
            <a:pPr marL="342720" indent="-34272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ru-RU" sz="1600" dirty="0">
                <a:latin typeface="Arial" panose="020B0604020202020204" pitchFamily="34" charset="0"/>
              </a:rPr>
              <a:t>Pharmaceutical chemistry. Lectures for </a:t>
            </a:r>
            <a:r>
              <a:rPr lang="en-US" altLang="ru-RU" sz="1600" dirty="0" err="1">
                <a:latin typeface="Arial" panose="020B0604020202020204" pitchFamily="34" charset="0"/>
              </a:rPr>
              <a:t>english-speaking</a:t>
            </a:r>
            <a:r>
              <a:rPr lang="en-US" altLang="ru-RU" sz="1600" dirty="0">
                <a:latin typeface="Arial" panose="020B0604020202020204" pitchFamily="34" charset="0"/>
              </a:rPr>
              <a:t> students: the study guide for students of higher schools / V. A. </a:t>
            </a:r>
            <a:r>
              <a:rPr lang="en-US" altLang="ru-RU" sz="1600" dirty="0" err="1">
                <a:latin typeface="Arial" panose="020B0604020202020204" pitchFamily="34" charset="0"/>
              </a:rPr>
              <a:t>Georgiyants</a:t>
            </a:r>
            <a:r>
              <a:rPr lang="en-US" altLang="ru-RU" sz="1600" dirty="0">
                <a:latin typeface="Arial" panose="020B0604020202020204" pitchFamily="34" charset="0"/>
              </a:rPr>
              <a:t> [et al.] ; ed. by: V. A. </a:t>
            </a:r>
            <a:r>
              <a:rPr lang="en-US" altLang="ru-RU" sz="1600" dirty="0" err="1">
                <a:latin typeface="Arial" panose="020B0604020202020204" pitchFamily="34" charset="0"/>
              </a:rPr>
              <a:t>Georgiyants</a:t>
            </a:r>
            <a:r>
              <a:rPr lang="en-US" altLang="ru-RU" sz="1600" dirty="0">
                <a:latin typeface="Arial" panose="020B0604020202020204" pitchFamily="34" charset="0"/>
              </a:rPr>
              <a:t>, P. O. </a:t>
            </a:r>
            <a:r>
              <a:rPr lang="en-US" altLang="ru-RU" sz="1600" dirty="0" err="1">
                <a:latin typeface="Arial" panose="020B0604020202020204" pitchFamily="34" charset="0"/>
              </a:rPr>
              <a:t>Bezugly</a:t>
            </a:r>
            <a:r>
              <a:rPr lang="en-US" altLang="ru-RU" sz="1600" dirty="0">
                <a:latin typeface="Arial" panose="020B0604020202020204" pitchFamily="34" charset="0"/>
              </a:rPr>
              <a:t> ; </a:t>
            </a:r>
            <a:r>
              <a:rPr lang="en-US" altLang="ru-RU" sz="1600" dirty="0" err="1">
                <a:latin typeface="Arial" panose="020B0604020202020204" pitchFamily="34" charset="0"/>
              </a:rPr>
              <a:t>NUPh</a:t>
            </a:r>
            <a:r>
              <a:rPr lang="en-US" altLang="ru-RU" sz="1600" dirty="0">
                <a:latin typeface="Arial" panose="020B0604020202020204" pitchFamily="34" charset="0"/>
              </a:rPr>
              <a:t>. – </a:t>
            </a:r>
            <a:r>
              <a:rPr lang="en-US" altLang="ru-RU" sz="1600" dirty="0" err="1">
                <a:latin typeface="Arial" panose="020B0604020202020204" pitchFamily="34" charset="0"/>
              </a:rPr>
              <a:t>Kharkiv</a:t>
            </a:r>
            <a:r>
              <a:rPr lang="en-US" altLang="ru-RU" sz="1600" dirty="0">
                <a:latin typeface="Arial" panose="020B0604020202020204" pitchFamily="34" charset="0"/>
              </a:rPr>
              <a:t> : </a:t>
            </a:r>
            <a:r>
              <a:rPr lang="en-US" altLang="ru-RU" sz="1600" dirty="0" err="1">
                <a:latin typeface="Arial" panose="020B0604020202020204" pitchFamily="34" charset="0"/>
              </a:rPr>
              <a:t>NPhaU</a:t>
            </a:r>
            <a:r>
              <a:rPr lang="en-US" altLang="ru-RU" sz="1600" dirty="0">
                <a:latin typeface="Arial" panose="020B0604020202020204" pitchFamily="34" charset="0"/>
              </a:rPr>
              <a:t> : Original, 2013. – 528 </a:t>
            </a:r>
            <a:r>
              <a:rPr lang="en-US" altLang="ru-RU" sz="1600" dirty="0" smtClean="0">
                <a:latin typeface="Arial" panose="020B0604020202020204" pitchFamily="34" charset="0"/>
              </a:rPr>
              <a:t>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Encyclopedia</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council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author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foreword</a:t>
            </a:r>
            <a:r>
              <a:rPr lang="uk-UA" sz="1600" b="0" strike="noStrike" spc="-1" dirty="0">
                <a:solidFill>
                  <a:srgbClr val="000000"/>
                </a:solidFill>
                <a:latin typeface="Times New Roman" panose="02020603050405020304" pitchFamily="18" charset="0"/>
                <a:cs typeface="Times New Roman" panose="02020603050405020304" pitchFamily="18" charset="0"/>
              </a:rPr>
              <a:t> VP </a:t>
            </a:r>
            <a:r>
              <a:rPr lang="uk-UA" sz="1600" b="0" strike="noStrike" spc="-1" dirty="0" err="1">
                <a:solidFill>
                  <a:srgbClr val="000000"/>
                </a:solidFill>
                <a:latin typeface="Times New Roman" panose="02020603050405020304" pitchFamily="18" charset="0"/>
                <a:cs typeface="Times New Roman" panose="02020603050405020304" pitchFamily="18" charset="0"/>
              </a:rPr>
              <a:t>Black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Nat</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University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Reworked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add</a:t>
            </a:r>
            <a:r>
              <a:rPr lang="uk-UA" sz="1600" b="0" strike="noStrike" spc="-1" dirty="0">
                <a:solidFill>
                  <a:srgbClr val="000000"/>
                </a:solidFill>
                <a:latin typeface="Times New Roman" panose="02020603050405020304" pitchFamily="18" charset="0"/>
                <a:cs typeface="Times New Roman" panose="02020603050405020304" pitchFamily="18" charset="0"/>
              </a:rPr>
              <a:t>. - Київ: МОРІОН, 2010. - 1632 с.</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SE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type</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2015. - Vol.1. –1135 s.</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2. - 724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3. - 732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0972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Arial"/>
      </a:majorFont>
      <a:minorFont>
        <a:latin typeface="Arial"/>
        <a:ea typeface=""/>
        <a:cs typeface="Arial"/>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1714</Words>
  <Application>Microsoft Office PowerPoint</Application>
  <PresentationFormat>Экран (4:3)</PresentationFormat>
  <Paragraphs>138</Paragraphs>
  <Slides>31</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31</vt:i4>
      </vt:variant>
    </vt:vector>
  </HeadingPairs>
  <TitlesOfParts>
    <vt:vector size="34" baseType="lpstr">
      <vt:lpstr>Arial</vt:lpstr>
      <vt:lpstr>Times New Roman</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Client</dc:creator>
  <cp:lastModifiedBy>Осійчук Ольга Володимирівна</cp:lastModifiedBy>
  <cp:revision>201</cp:revision>
  <dcterms:created xsi:type="dcterms:W3CDTF">2020-07-19T16:21:44Z</dcterms:created>
  <dcterms:modified xsi:type="dcterms:W3CDTF">2025-01-23T13:19:00Z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2A0BED6EDCE64E4DA4F057AB846FDF19_13</vt:lpwstr>
  </property>
  <property fmtid="{D5CDD505-2E9C-101B-9397-08002B2CF9AE}" pid="4" name="KSOProductBuildVer">
    <vt:lpwstr>1049-12.2.0.19805</vt:lpwstr>
  </property>
</Properties>
</file>