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0"/>
  </p:notesMasterIdLst>
  <p:sldIdLst>
    <p:sldId id="330" r:id="rId2"/>
    <p:sldId id="280" r:id="rId3"/>
    <p:sldId id="281" r:id="rId4"/>
    <p:sldId id="282" r:id="rId5"/>
    <p:sldId id="297" r:id="rId6"/>
    <p:sldId id="307" r:id="rId7"/>
    <p:sldId id="298" r:id="rId8"/>
    <p:sldId id="283" r:id="rId9"/>
    <p:sldId id="299" r:id="rId10"/>
    <p:sldId id="284" r:id="rId11"/>
    <p:sldId id="300" r:id="rId12"/>
    <p:sldId id="304" r:id="rId13"/>
    <p:sldId id="285" r:id="rId14"/>
    <p:sldId id="301" r:id="rId15"/>
    <p:sldId id="286" r:id="rId16"/>
    <p:sldId id="296" r:id="rId17"/>
    <p:sldId id="287" r:id="rId18"/>
    <p:sldId id="302" r:id="rId19"/>
    <p:sldId id="308" r:id="rId20"/>
    <p:sldId id="288" r:id="rId21"/>
    <p:sldId id="289" r:id="rId22"/>
    <p:sldId id="290" r:id="rId23"/>
    <p:sldId id="303" r:id="rId24"/>
    <p:sldId id="305" r:id="rId25"/>
    <p:sldId id="291" r:id="rId26"/>
    <p:sldId id="306" r:id="rId27"/>
    <p:sldId id="292" r:id="rId28"/>
    <p:sldId id="333" r:id="rId29"/>
  </p:sldIdLst>
  <p:sldSz cx="9144000" cy="6858000" type="screen4x3"/>
  <p:notesSz cx="6858000" cy="9144000"/>
  <p:defaultTextStyle>
    <a:defPPr>
      <a:defRPr lang="ru-RU"/>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34" userDrawn="1">
          <p15:clr>
            <a:srgbClr val="A4A3A4"/>
          </p15:clr>
        </p15:guide>
        <p15:guide id="2" pos="285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76" d="100"/>
          <a:sy n="76" d="100"/>
        </p:scale>
        <p:origin x="1152" y="84"/>
      </p:cViewPr>
      <p:guideLst>
        <p:guide orient="horz" pos="2134"/>
        <p:guide pos="285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D652B2-8C6E-419B-8E93-813F678ADC08}" type="datetimeFigureOut">
              <a:rPr lang="ru-RU" smtClean="0"/>
              <a:t>23.01.2025</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6DC3D-C717-495C-B489-C044A339A551}" type="slidenum">
              <a:rPr lang="ru-RU" smtClean="0"/>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мещающий образ слайда 1"/>
          <p:cNvSpPr>
            <a:spLocks noGrp="1" noRot="1" noChangeAspect="1"/>
          </p:cNvSpPr>
          <p:nvPr>
            <p:ph type="sldImg" idx="2"/>
          </p:nvPr>
        </p:nvSpPr>
        <p:spPr/>
      </p:sp>
      <p:sp>
        <p:nvSpPr>
          <p:cNvPr id="3" name="Замещающий текст 2"/>
          <p:cNvSpPr>
            <a:spLocks noGrp="1"/>
          </p:cNvSpPr>
          <p:nvPr>
            <p:ph type="body" idx="3"/>
          </p:nvPr>
        </p:nvSpPr>
        <p:spPr/>
        <p:txBody>
          <a:bodyPr/>
          <a:lstStyle/>
          <a:p>
            <a:endParaRPr lang="ru-RU"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p:cNvSpPr>
            <a:spLocks noGrp="1"/>
          </p:cNvSpPr>
          <p:nvPr>
            <p:ph type="ctrTitle" hasCustomPrompt="1"/>
          </p:nvPr>
        </p:nvSpPr>
        <p:spPr>
          <a:xfrm>
            <a:off x="1143000" y="1122363"/>
            <a:ext cx="6858000" cy="2387600"/>
          </a:xfrm>
        </p:spPr>
        <p:txBody>
          <a:bodyPr anchor="b"/>
          <a:lstStyle>
            <a:lvl1pPr algn="ctr">
              <a:defRPr sz="6000"/>
            </a:lvl1pPr>
          </a:lstStyle>
          <a:p>
            <a:r>
              <a:rPr lang="uk-UA"/>
              <a:t>Клацніть, щоб редагувати стиль зразка заголовка</a:t>
            </a:r>
          </a:p>
        </p:txBody>
      </p:sp>
      <p:sp>
        <p:nvSpPr>
          <p:cNvPr id="3" name="Підзаголовок 2"/>
          <p:cNvSpPr>
            <a:spLocks noGrp="1"/>
          </p:cNvSpPr>
          <p:nvPr>
            <p:ph type="subTitle" idx="1" hasCustomPrompt="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p>
        </p:txBody>
      </p:sp>
      <p:sp>
        <p:nvSpPr>
          <p:cNvPr id="4" name="Замещающая дата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5" name="Замещающий нижний колонтитул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Замещающий номер слайда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E1A7155F-713B-4144-A01E-C11334823088}" type="slidenum">
              <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a:t>
            </a:fld>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p:txBody>
          <a:bodyPr/>
          <a:lstStyle/>
          <a:p>
            <a:r>
              <a:rPr lang="uk-UA"/>
              <a:t>Клацніть, щоб редагувати стиль зразка заголовка</a:t>
            </a:r>
          </a:p>
        </p:txBody>
      </p:sp>
      <p:sp>
        <p:nvSpPr>
          <p:cNvPr id="3" name="Місце для вмісту 2"/>
          <p:cNvSpPr>
            <a:spLocks noGrp="1"/>
          </p:cNvSpPr>
          <p:nvPr>
            <p:ph idx="1" hasCustomPrompt="1"/>
          </p:nvPr>
        </p:nvSpPr>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Замещающая дата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5" name="Замещающий нижний колонтитул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Замещающий номер слайда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E1A7155F-713B-4144-A01E-C11334823088}" type="slidenum">
              <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a:t>
            </a:fld>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623888" y="1709738"/>
            <a:ext cx="78867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p:cNvSpPr>
            <a:spLocks noGrp="1"/>
          </p:cNvSpPr>
          <p:nvPr>
            <p:ph type="body" idx="1" hasCustomPrompt="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uk-UA"/>
              <a:t>Відредагуйте стиль зразка тексту</a:t>
            </a:r>
          </a:p>
        </p:txBody>
      </p:sp>
      <p:sp>
        <p:nvSpPr>
          <p:cNvPr id="4" name="Замещающая дата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5" name="Замещающий нижний колонтитул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Замещающий номер слайда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E1A7155F-713B-4144-A01E-C11334823088}" type="slidenum">
              <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a:t>
            </a:fld>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p:txBody>
          <a:bodyPr/>
          <a:lstStyle/>
          <a:p>
            <a:r>
              <a:rPr lang="uk-UA"/>
              <a:t>Клацніть, щоб редагувати стиль зразка заголовка</a:t>
            </a:r>
          </a:p>
        </p:txBody>
      </p:sp>
      <p:sp>
        <p:nvSpPr>
          <p:cNvPr id="3" name="Місце для вмісту 2"/>
          <p:cNvSpPr>
            <a:spLocks noGrp="1"/>
          </p:cNvSpPr>
          <p:nvPr>
            <p:ph sz="half" idx="1" hasCustomPrompt="1"/>
          </p:nvPr>
        </p:nvSpPr>
        <p:spPr>
          <a:xfrm>
            <a:off x="457200" y="1600200"/>
            <a:ext cx="4038600" cy="4525963"/>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p:cNvSpPr>
            <a:spLocks noGrp="1"/>
          </p:cNvSpPr>
          <p:nvPr>
            <p:ph sz="half" idx="2" hasCustomPrompt="1"/>
          </p:nvPr>
        </p:nvSpPr>
        <p:spPr>
          <a:xfrm>
            <a:off x="4648200" y="1600200"/>
            <a:ext cx="4038600" cy="4525963"/>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Замещающая дата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Замещающий нижний колонтитул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7" name="Замещающий номер слайда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E1A7155F-713B-4144-A01E-C11334823088}" type="slidenum">
              <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a:t>
            </a:fld>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630238" y="365125"/>
            <a:ext cx="7886700" cy="1325563"/>
          </a:xfrm>
        </p:spPr>
        <p:txBody>
          <a:bodyPr/>
          <a:lstStyle/>
          <a:p>
            <a:r>
              <a:rPr lang="uk-UA"/>
              <a:t>Клацніть, щоб редагувати стиль зразка заголовка</a:t>
            </a:r>
          </a:p>
        </p:txBody>
      </p:sp>
      <p:sp>
        <p:nvSpPr>
          <p:cNvPr id="3" name="Місце для тексту 2"/>
          <p:cNvSpPr>
            <a:spLocks noGrp="1"/>
          </p:cNvSpPr>
          <p:nvPr>
            <p:ph type="body" idx="1" hasCustomPrompt="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Відредагуйте стиль зразка тексту</a:t>
            </a:r>
          </a:p>
        </p:txBody>
      </p:sp>
      <p:sp>
        <p:nvSpPr>
          <p:cNvPr id="4" name="Місце для вмісту 3"/>
          <p:cNvSpPr>
            <a:spLocks noGrp="1"/>
          </p:cNvSpPr>
          <p:nvPr>
            <p:ph sz="half" idx="2" hasCustomPrompt="1"/>
          </p:nvPr>
        </p:nvSpPr>
        <p:spPr>
          <a:xfrm>
            <a:off x="630238" y="2505075"/>
            <a:ext cx="3868737" cy="3684588"/>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p:cNvSpPr>
            <a:spLocks noGrp="1"/>
          </p:cNvSpPr>
          <p:nvPr>
            <p:ph type="body" sz="quarter" idx="3" hasCustomPrompt="1"/>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Відредагуйте стиль зразка тексту</a:t>
            </a:r>
          </a:p>
        </p:txBody>
      </p:sp>
      <p:sp>
        <p:nvSpPr>
          <p:cNvPr id="6" name="Місце для вмісту 5"/>
          <p:cNvSpPr>
            <a:spLocks noGrp="1"/>
          </p:cNvSpPr>
          <p:nvPr>
            <p:ph sz="quarter" idx="4" hasCustomPrompt="1"/>
          </p:nvPr>
        </p:nvSpPr>
        <p:spPr>
          <a:xfrm>
            <a:off x="4629150" y="2505075"/>
            <a:ext cx="3887788" cy="3684588"/>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7" name="Замещающая дата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8" name="Замещающий нижний колонтитул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9" name="Замещающий номер слайда 8"/>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E1A7155F-713B-4144-A01E-C11334823088}" type="slidenum">
              <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a:t>
            </a:fld>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p:txBody>
          <a:bodyPr/>
          <a:lstStyle/>
          <a:p>
            <a:r>
              <a:rPr lang="uk-UA"/>
              <a:t>Клацніть, щоб редагувати стиль зразка заголовка</a:t>
            </a:r>
          </a:p>
        </p:txBody>
      </p:sp>
      <p:sp>
        <p:nvSpPr>
          <p:cNvPr id="3" name="Замещающая дата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4" name="Замещающий нижний колонтитул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5" name="Замещающий номер слайда 4"/>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E1A7155F-713B-4144-A01E-C11334823088}" type="slidenum">
              <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a:t>
            </a:fld>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Замещающая дата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3" name="Замещающий нижний колонтитул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4" name="Замещающий номер слайда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E1A7155F-713B-4144-A01E-C11334823088}" type="slidenum">
              <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a:t>
            </a:fld>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630238" y="457200"/>
            <a:ext cx="2949575"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p:cNvSpPr>
            <a:spLocks noGrp="1"/>
          </p:cNvSpPr>
          <p:nvPr>
            <p:ph idx="1" hasCustomPrompt="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Відредагуйте стиль зразка тексту</a:t>
            </a:r>
          </a:p>
        </p:txBody>
      </p:sp>
      <p:sp>
        <p:nvSpPr>
          <p:cNvPr id="5" name="Замещающая дата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Замещающий нижний колонтитул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7" name="Замещающий номер слайда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E1A7155F-713B-4144-A01E-C11334823088}" type="slidenum">
              <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a:t>
            </a:fld>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630238" y="457200"/>
            <a:ext cx="2949575"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uk-UA" sz="3200" b="0" i="0" u="none" strike="noStrike" kern="1200" cap="none" spc="0" normalizeH="0" baseline="0" noProof="0">
              <a:ln>
                <a:noFill/>
              </a:ln>
              <a:solidFill>
                <a:schemeClr val="tx1"/>
              </a:solidFill>
              <a:effectLst/>
              <a:uLnTx/>
              <a:uFillTx/>
              <a:latin typeface="+mn-lt"/>
              <a:ea typeface="+mn-ea"/>
              <a:cs typeface="+mn-cs"/>
            </a:endParaRPr>
          </a:p>
        </p:txBody>
      </p:sp>
      <p:sp>
        <p:nvSpPr>
          <p:cNvPr id="4" name="Місце для тексту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Відредагуйте стиль зразка тексту</a:t>
            </a:r>
          </a:p>
        </p:txBody>
      </p:sp>
      <p:sp>
        <p:nvSpPr>
          <p:cNvPr id="5" name="Замещающая дата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Замещающий нижний колонтитул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7" name="Замещающий номер слайда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E1A7155F-713B-4144-A01E-C11334823088}" type="slidenum">
              <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a:t>
            </a:fld>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p:txBody>
          <a:bodyPr/>
          <a:lstStyle/>
          <a:p>
            <a:r>
              <a:rPr lang="uk-UA"/>
              <a:t>Клацніть, щоб редагувати стиль зразка заголовка</a:t>
            </a:r>
          </a:p>
        </p:txBody>
      </p:sp>
      <p:sp>
        <p:nvSpPr>
          <p:cNvPr id="3" name="Місце для вертикального тексту 2"/>
          <p:cNvSpPr>
            <a:spLocks noGrp="1"/>
          </p:cNvSpPr>
          <p:nvPr>
            <p:ph type="body" orient="vert" idx="1" hasCustomPrompt="1"/>
          </p:nvPr>
        </p:nvSpPr>
        <p:spPr/>
        <p:txBody>
          <a:bodyPr vert="eaVert"/>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Замещающая дата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5" name="Замещающий нижний колонтитул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Замещающий номер слайда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E1A7155F-713B-4144-A01E-C11334823088}" type="slidenum">
              <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a:t>
            </a:fld>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p:cNvSpPr>
            <a:spLocks noGrp="1"/>
          </p:cNvSpPr>
          <p:nvPr>
            <p:ph type="title" orient="vert" hasCustomPrompt="1"/>
          </p:nvPr>
        </p:nvSpPr>
        <p:spPr>
          <a:xfrm>
            <a:off x="6629400" y="274638"/>
            <a:ext cx="2057400" cy="5851525"/>
          </a:xfrm>
        </p:spPr>
        <p:txBody>
          <a:bodyPr vert="eaVert"/>
          <a:lstStyle/>
          <a:p>
            <a:r>
              <a:rPr lang="uk-UA"/>
              <a:t>Клацніть, щоб редагувати стиль зразка заголовка</a:t>
            </a:r>
          </a:p>
        </p:txBody>
      </p:sp>
      <p:sp>
        <p:nvSpPr>
          <p:cNvPr id="3" name="Місце для вертикального тексту 2"/>
          <p:cNvSpPr>
            <a:spLocks noGrp="1"/>
          </p:cNvSpPr>
          <p:nvPr>
            <p:ph type="body" orient="vert" idx="1" hasCustomPrompt="1"/>
          </p:nvPr>
        </p:nvSpPr>
        <p:spPr>
          <a:xfrm>
            <a:off x="457200" y="274638"/>
            <a:ext cx="6019800" cy="5851525"/>
          </a:xfrm>
        </p:spPr>
        <p:txBody>
          <a:bodyPr vert="eaVert"/>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Замещающая дата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5" name="Замещающий нижний колонтитул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Замещающий номер слайда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E1A7155F-713B-4144-A01E-C11334823088}" type="slidenum">
              <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a:t>
            </a:fld>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Заголовок і текст поверх об’єкта">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457200" y="274638"/>
            <a:ext cx="8229600" cy="1143000"/>
          </a:xfrm>
        </p:spPr>
        <p:txBody>
          <a:bodyPr/>
          <a:lstStyle/>
          <a:p>
            <a:r>
              <a:rPr lang="uk-UA"/>
              <a:t>Клацніть, щоб редагувати стиль зразка заголовка</a:t>
            </a:r>
          </a:p>
        </p:txBody>
      </p:sp>
      <p:sp>
        <p:nvSpPr>
          <p:cNvPr id="3" name="Місце для тексту 2"/>
          <p:cNvSpPr>
            <a:spLocks noGrp="1"/>
          </p:cNvSpPr>
          <p:nvPr>
            <p:ph type="body" sz="half" idx="1" hasCustomPrompt="1"/>
          </p:nvPr>
        </p:nvSpPr>
        <p:spPr>
          <a:xfrm>
            <a:off x="457200" y="1600200"/>
            <a:ext cx="8229600" cy="2185988"/>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p:cNvSpPr>
            <a:spLocks noGrp="1"/>
          </p:cNvSpPr>
          <p:nvPr>
            <p:ph sz="half" idx="2" hasCustomPrompt="1"/>
          </p:nvPr>
        </p:nvSpPr>
        <p:spPr>
          <a:xfrm>
            <a:off x="457200" y="3938588"/>
            <a:ext cx="8229600" cy="2187575"/>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Замещающая дата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Замещающий нижний колонтитул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7" name="Замещающий номер слайда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E1A7155F-713B-4144-A01E-C11334823088}" type="slidenum">
              <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a:t>
            </a:fld>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457200" y="274638"/>
            <a:ext cx="8229600" cy="1143000"/>
          </a:xfrm>
          <a:prstGeom prst="rect">
            <a:avLst/>
          </a:prstGeom>
          <a:noFill/>
          <a:ln w="9525">
            <a:noFill/>
          </a:ln>
        </p:spPr>
        <p:txBody>
          <a:bodyPr anchor="ctr" anchorCtr="0"/>
          <a:lstStyle/>
          <a:p>
            <a:pPr lvl="0"/>
            <a:r>
              <a:rPr lang="ru-RU" altLang="uk-UA" dirty="0"/>
              <a:t>Образец заголовка</a:t>
            </a:r>
          </a:p>
        </p:txBody>
      </p:sp>
      <p:sp>
        <p:nvSpPr>
          <p:cNvPr id="1027" name="Rectangle 3"/>
          <p:cNvSpPr>
            <a:spLocks noGrp="1"/>
          </p:cNvSpPr>
          <p:nvPr>
            <p:ph type="body" idx="1"/>
          </p:nvPr>
        </p:nvSpPr>
        <p:spPr>
          <a:xfrm>
            <a:off x="457200" y="1600200"/>
            <a:ext cx="8229600" cy="4525963"/>
          </a:xfrm>
          <a:prstGeom prst="rect">
            <a:avLst/>
          </a:prstGeom>
          <a:noFill/>
          <a:ln w="9525">
            <a:noFill/>
          </a:ln>
        </p:spPr>
        <p:txBody>
          <a:bodyPr/>
          <a:lstStyle/>
          <a:p>
            <a:pPr lvl="0"/>
            <a:r>
              <a:rPr lang="ru-RU" altLang="uk-UA" dirty="0"/>
              <a:t>Образец текста</a:t>
            </a:r>
          </a:p>
          <a:p>
            <a:pPr lvl="1"/>
            <a:r>
              <a:rPr lang="ru-RU" altLang="uk-UA" dirty="0"/>
              <a:t>Второй уровень</a:t>
            </a:r>
          </a:p>
          <a:p>
            <a:pPr lvl="2"/>
            <a:r>
              <a:rPr lang="ru-RU" altLang="uk-UA" dirty="0"/>
              <a:t>Третий уровень</a:t>
            </a:r>
          </a:p>
          <a:p>
            <a:pPr lvl="3"/>
            <a:r>
              <a:rPr lang="ru-RU" altLang="uk-UA" dirty="0"/>
              <a:t>Четвертый уровень</a:t>
            </a:r>
          </a:p>
          <a:p>
            <a:pPr lvl="4"/>
            <a:r>
              <a:rPr lang="ru-RU" altLang="uk-UA" dirty="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1" hangingPunct="1">
              <a:defRPr sz="140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eaLnBrk="1" hangingPunct="1">
              <a:defRPr sz="1400"/>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1" hangingPunct="1">
              <a:defRPr sz="1400"/>
            </a:lvl1pPr>
          </a:lstStyle>
          <a:p>
            <a:pPr marL="0" marR="0" lvl="0" indent="0" algn="r" defTabSz="914400" rtl="0" eaLnBrk="1" fontAlgn="base" latinLnBrk="0" hangingPunct="1">
              <a:lnSpc>
                <a:spcPct val="100000"/>
              </a:lnSpc>
              <a:spcBef>
                <a:spcPct val="0"/>
              </a:spcBef>
              <a:spcAft>
                <a:spcPct val="0"/>
              </a:spcAft>
              <a:buClrTx/>
              <a:buSzTx/>
              <a:buFontTx/>
              <a:buNone/>
              <a:defRPr/>
            </a:pPr>
            <a:fld id="{E1A7155F-713B-4144-A01E-C11334823088}" type="slidenum">
              <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a:t>
            </a:fld>
            <a:endParaRPr kumimoji="0" lang="ru-RU" altLang="uk-UA"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emf"/><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9.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овое поле 1"/>
          <p:cNvSpPr txBox="1"/>
          <p:nvPr/>
        </p:nvSpPr>
        <p:spPr>
          <a:xfrm>
            <a:off x="735330" y="852805"/>
            <a:ext cx="7965440" cy="5148580"/>
          </a:xfrm>
          <a:prstGeom prst="rect">
            <a:avLst/>
          </a:prstGeom>
        </p:spPr>
        <p:txBody>
          <a:bodyPr>
            <a:noAutofit/>
          </a:bodyPr>
          <a:lstStyle/>
          <a:p>
            <a:pPr marL="0" indent="0" defTabSz="266700">
              <a:spcBef>
                <a:spcPct val="0"/>
              </a:spcBef>
              <a:spcAft>
                <a:spcPct val="0"/>
              </a:spcAft>
            </a:pPr>
            <a:endParaRPr sz="1600">
              <a:latin typeface="Times New Roman" panose="02020603050405020304"/>
              <a:ea typeface="Times New Roman" panose="02020603050405020304"/>
            </a:endParaRPr>
          </a:p>
          <a:p>
            <a:pPr marL="0" indent="0" defTabSz="266700">
              <a:spcBef>
                <a:spcPct val="0"/>
              </a:spcBef>
              <a:spcAft>
                <a:spcPct val="0"/>
              </a:spcAft>
            </a:pPr>
            <a:endParaRPr sz="1600">
              <a:latin typeface="Times New Roman" panose="02020603050405020304"/>
              <a:ea typeface="Times New Roman" panose="02020603050405020304"/>
            </a:endParaRPr>
          </a:p>
          <a:p>
            <a:pPr marL="0" indent="0" algn="ctr" defTabSz="266700">
              <a:spcBef>
                <a:spcPct val="0"/>
              </a:spcBef>
              <a:spcAft>
                <a:spcPct val="0"/>
              </a:spcAft>
            </a:pPr>
            <a:r>
              <a:rPr lang="en-US" sz="1600" b="1">
                <a:latin typeface="Times New Roman" panose="02020603050405020304"/>
                <a:ea typeface="Times New Roman" panose="02020603050405020304"/>
              </a:rPr>
              <a:t>LECTURE 4</a:t>
            </a:r>
            <a:endParaRPr sz="1600">
              <a:latin typeface="Times New Roman" panose="02020603050405020304"/>
              <a:ea typeface="Times New Roman" panose="02020603050405020304"/>
            </a:endParaRPr>
          </a:p>
          <a:p>
            <a:pPr marL="0" indent="0" defTabSz="266700">
              <a:spcBef>
                <a:spcPct val="0"/>
              </a:spcBef>
              <a:spcAft>
                <a:spcPct val="0"/>
              </a:spcAft>
            </a:pPr>
            <a:endParaRPr sz="1600">
              <a:latin typeface="Times New Roman" panose="02020603050405020304"/>
              <a:ea typeface="Times New Roman" panose="02020603050405020304"/>
            </a:endParaRPr>
          </a:p>
          <a:p>
            <a:pPr marL="0" indent="457200" defTabSz="266700">
              <a:spcBef>
                <a:spcPct val="0"/>
              </a:spcBef>
              <a:spcAft>
                <a:spcPct val="0"/>
              </a:spcAft>
            </a:pPr>
            <a:r>
              <a:rPr sz="3200" b="1">
                <a:gradFill>
                  <a:gsLst>
                    <a:gs pos="0">
                      <a:srgbClr val="14CD68"/>
                    </a:gs>
                    <a:gs pos="100000">
                      <a:srgbClr val="0B6E38"/>
                    </a:gs>
                  </a:gsLst>
                  <a:lin scaled="0"/>
                </a:gradFill>
                <a:latin typeface="Times New Roman" panose="02020603050405020304"/>
                <a:ea typeface="Times New Roman" panose="02020603050405020304"/>
              </a:rPr>
              <a:t>Steroid hormones and their analogues: estrogens and their analogues, synthetic compounds of estrogenic action. Characteristics, classification, relationship between structure and pharmacological action, mechanism of action, methods of obtaining, methods of analysis, application in medicine.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4"/>
          <p:cNvSpPr/>
          <p:nvPr/>
        </p:nvSpPr>
        <p:spPr>
          <a:xfrm>
            <a:off x="1118235" y="431165"/>
            <a:ext cx="7398385" cy="805180"/>
          </a:xfrm>
          <a:prstGeom prst="rect">
            <a:avLst/>
          </a:prstGeom>
          <a:noFill/>
          <a:ln w="9525">
            <a:noFill/>
          </a:ln>
        </p:spPr>
        <p:txBody>
          <a:bodyPr wrap="none" anchor="ctr" anchorCtr="0">
            <a:no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0"/>
              </a:spcBef>
              <a:buNone/>
            </a:pPr>
            <a:r>
              <a:rPr lang="en-US" altLang="ru-RU" sz="2400" b="1" dirty="0"/>
              <a:t>Estrogen hormones and their analogues</a:t>
            </a:r>
          </a:p>
        </p:txBody>
      </p:sp>
      <p:sp>
        <p:nvSpPr>
          <p:cNvPr id="2051" name="Rectangle 5"/>
          <p:cNvSpPr/>
          <p:nvPr/>
        </p:nvSpPr>
        <p:spPr>
          <a:xfrm>
            <a:off x="1087755" y="1292860"/>
            <a:ext cx="7543800" cy="1104900"/>
          </a:xfrm>
          <a:prstGeom prst="rect">
            <a:avLst/>
          </a:prstGeom>
          <a:noFill/>
          <a:ln w="9525">
            <a:noFill/>
          </a:ln>
        </p:spPr>
        <p:txBody>
          <a:bodyPr anchor="ctr" anchorCtr="0">
            <a:no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457200" algn="just" eaLnBrk="1" hangingPunct="1">
              <a:spcBef>
                <a:spcPct val="0"/>
              </a:spcBef>
              <a:buNone/>
            </a:pPr>
            <a:r>
              <a:rPr lang="en-US" altLang="ru-RU" sz="1800" b="1" dirty="0"/>
              <a:t>Estrogens </a:t>
            </a:r>
            <a:r>
              <a:rPr lang="en-US" altLang="ru-RU" sz="1800" dirty="0"/>
              <a:t>(Latin: oestrogena) are natural female sex hormones and drugs with the activity of female sex hormones. The structure of estrogen hormones is based on the hydrocarbon estran</a:t>
            </a:r>
            <a:r>
              <a:rPr lang="uk-UA" altLang="uk-UA" sz="1800" dirty="0"/>
              <a:t>:</a:t>
            </a:r>
            <a:r>
              <a:rPr lang="ru-RU" altLang="uk-UA" sz="1800" dirty="0"/>
              <a:t> </a:t>
            </a:r>
          </a:p>
        </p:txBody>
      </p:sp>
      <p:pic>
        <p:nvPicPr>
          <p:cNvPr id="2052" name="Picture 6"/>
          <p:cNvPicPr>
            <a:picLocks noChangeAspect="1"/>
          </p:cNvPicPr>
          <p:nvPr/>
        </p:nvPicPr>
        <p:blipFill>
          <a:blip r:embed="rId2"/>
          <a:stretch>
            <a:fillRect/>
          </a:stretch>
        </p:blipFill>
        <p:spPr>
          <a:xfrm>
            <a:off x="3276600" y="2470150"/>
            <a:ext cx="2238375" cy="1643380"/>
          </a:xfrm>
          <a:prstGeom prst="rect">
            <a:avLst/>
          </a:prstGeom>
          <a:noFill/>
          <a:ln w="9525">
            <a:noFill/>
          </a:ln>
        </p:spPr>
      </p:pic>
      <p:sp>
        <p:nvSpPr>
          <p:cNvPr id="2053" name="Rectangle 7"/>
          <p:cNvSpPr/>
          <p:nvPr/>
        </p:nvSpPr>
        <p:spPr>
          <a:xfrm>
            <a:off x="1011238" y="4107021"/>
            <a:ext cx="7620000" cy="2030095"/>
          </a:xfrm>
          <a:prstGeom prst="rect">
            <a:avLst/>
          </a:prstGeom>
          <a:noFill/>
          <a:ln w="9525">
            <a:noFill/>
          </a:ln>
        </p:spPr>
        <p:txBody>
          <a:bodyPr anchor="ctr" anchorCtr="0">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just" eaLnBrk="1" hangingPunct="1">
              <a:spcBef>
                <a:spcPct val="0"/>
              </a:spcBef>
              <a:buNone/>
            </a:pPr>
            <a:r>
              <a:rPr lang="en-US" altLang="ru-RU" sz="1800" dirty="0"/>
              <a:t>The characteristic structural features of estrogens, which distinguishes them from other steroid hormones, are:</a:t>
            </a:r>
          </a:p>
          <a:p>
            <a:pPr lvl="0" algn="just" eaLnBrk="1" hangingPunct="1">
              <a:spcBef>
                <a:spcPct val="0"/>
              </a:spcBef>
            </a:pPr>
            <a:r>
              <a:rPr lang="en-US" altLang="ru-RU" sz="1800" dirty="0"/>
              <a:t>aromatic ring A;</a:t>
            </a:r>
          </a:p>
          <a:p>
            <a:pPr lvl="0" algn="just" eaLnBrk="1" hangingPunct="1">
              <a:spcBef>
                <a:spcPct val="0"/>
              </a:spcBef>
            </a:pPr>
            <a:r>
              <a:rPr lang="en-US" altLang="ru-RU" sz="1800" dirty="0"/>
              <a:t>a phenolic hydroxyl is necessarily present at</a:t>
            </a:r>
            <a:r>
              <a:rPr lang="en-US" altLang="ru-RU" sz="1800" dirty="0">
                <a:sym typeface="+mn-ea"/>
              </a:rPr>
              <a:t> position 3</a:t>
            </a:r>
            <a:r>
              <a:rPr lang="en-US" altLang="ru-RU" sz="1800" dirty="0"/>
              <a:t>;</a:t>
            </a:r>
          </a:p>
          <a:p>
            <a:pPr lvl="0" algn="just" eaLnBrk="1" hangingPunct="1">
              <a:spcBef>
                <a:spcPct val="0"/>
              </a:spcBef>
            </a:pPr>
            <a:r>
              <a:rPr lang="en-US" altLang="ru-RU" sz="1800" dirty="0"/>
              <a:t>estrogens do not have a methyl group at position 10.</a:t>
            </a:r>
          </a:p>
          <a:p>
            <a:pPr lvl="0" algn="just" eaLnBrk="1" hangingPunct="1">
              <a:spcBef>
                <a:spcPct val="0"/>
              </a:spcBef>
            </a:pPr>
            <a:r>
              <a:rPr lang="en-US" altLang="ru-RU" sz="1800" dirty="0"/>
              <a:t>there must be an oxygen function  - at</a:t>
            </a:r>
            <a:r>
              <a:rPr lang="en-US" altLang="ru-RU" sz="1800" dirty="0">
                <a:sym typeface="+mn-ea"/>
              </a:rPr>
              <a:t> position 17- a keto group</a:t>
            </a:r>
            <a:endParaRPr lang="en-US" altLang="ru-RU" sz="1800" dirty="0"/>
          </a:p>
          <a:p>
            <a:pPr marL="0" lvl="0" indent="0" algn="just" eaLnBrk="1" hangingPunct="1">
              <a:spcBef>
                <a:spcPct val="0"/>
              </a:spcBef>
              <a:buNone/>
            </a:pPr>
            <a:r>
              <a:rPr lang="en-US" altLang="ru-RU" sz="1800" dirty="0"/>
              <a:t>(estrone) or a hydroxyl group (estradiol, ethinyl estradiol)</a:t>
            </a:r>
            <a:r>
              <a:rPr lang="uk-UA" altLang="uk-UA" sz="1800" dirty="0"/>
              <a:t>.</a:t>
            </a:r>
          </a:p>
        </p:txBody>
      </p:sp>
      <p:sp>
        <p:nvSpPr>
          <p:cNvPr id="7"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ru-RU" sz="1800" b="1" i="0" u="none" strike="noStrike" kern="1200" cap="none" spc="0" normalizeH="0" baseline="0" noProof="0" dirty="0">
                <a:ln>
                  <a:noFill/>
                </a:ln>
                <a:solidFill>
                  <a:schemeClr val="lt1"/>
                </a:solidFill>
                <a:effectLst/>
                <a:uLnTx/>
                <a:uFillTx/>
                <a:latin typeface="+mn-lt"/>
                <a:ea typeface="+mn-ea"/>
                <a:cs typeface="+mn-cs"/>
              </a:rPr>
              <a:t>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p:nvPr/>
        </p:nvSpPr>
        <p:spPr>
          <a:xfrm>
            <a:off x="1193642" y="608806"/>
            <a:ext cx="3802380" cy="368300"/>
          </a:xfrm>
          <a:prstGeom prst="rect">
            <a:avLst/>
          </a:prstGeom>
          <a:noFill/>
          <a:ln w="9525">
            <a:noFill/>
          </a:ln>
        </p:spPr>
        <p:txBody>
          <a:bodyPr wrap="none" anchor="ctr" anchorCtr="0">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just" eaLnBrk="1" hangingPunct="1">
              <a:spcBef>
                <a:spcPct val="0"/>
              </a:spcBef>
              <a:buNone/>
            </a:pPr>
            <a:r>
              <a:rPr lang="en-US" altLang="ru-RU" sz="1800" dirty="0"/>
              <a:t>Natural hormones of this series are</a:t>
            </a:r>
            <a:r>
              <a:rPr lang="uk-UA" altLang="uk-UA" sz="1800" dirty="0"/>
              <a:t>:</a:t>
            </a:r>
          </a:p>
        </p:txBody>
      </p:sp>
      <p:pic>
        <p:nvPicPr>
          <p:cNvPr id="3075" name="Picture 5"/>
          <p:cNvPicPr>
            <a:picLocks noChangeAspect="1"/>
          </p:cNvPicPr>
          <p:nvPr/>
        </p:nvPicPr>
        <p:blipFill>
          <a:blip r:embed="rId2"/>
          <a:stretch>
            <a:fillRect/>
          </a:stretch>
        </p:blipFill>
        <p:spPr>
          <a:xfrm>
            <a:off x="2362200" y="1066800"/>
            <a:ext cx="4114800" cy="1330325"/>
          </a:xfrm>
          <a:prstGeom prst="rect">
            <a:avLst/>
          </a:prstGeom>
          <a:noFill/>
          <a:ln w="9525">
            <a:noFill/>
          </a:ln>
        </p:spPr>
      </p:pic>
      <p:sp>
        <p:nvSpPr>
          <p:cNvPr id="3076" name="Rectangle 6"/>
          <p:cNvSpPr/>
          <p:nvPr/>
        </p:nvSpPr>
        <p:spPr>
          <a:xfrm>
            <a:off x="485775" y="2440940"/>
            <a:ext cx="8349615" cy="4117975"/>
          </a:xfrm>
          <a:prstGeom prst="rect">
            <a:avLst/>
          </a:prstGeom>
          <a:noFill/>
          <a:ln w="9525">
            <a:noFill/>
          </a:ln>
        </p:spPr>
        <p:txBody>
          <a:bodyPr anchor="ctr" anchorCtr="0">
            <a:no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just" eaLnBrk="1" hangingPunct="1">
              <a:spcBef>
                <a:spcPct val="0"/>
              </a:spcBef>
              <a:buNone/>
            </a:pPr>
            <a:r>
              <a:rPr lang="uk-UA" altLang="en-US" sz="1800" dirty="0"/>
              <a:t>                                    </a:t>
            </a:r>
            <a:r>
              <a:rPr lang="en-US" altLang="ru-RU" sz="1800" dirty="0"/>
              <a:t>estrone </a:t>
            </a:r>
            <a:r>
              <a:rPr lang="uk-UA" altLang="en-US" sz="1800" dirty="0"/>
              <a:t>                   </a:t>
            </a:r>
            <a:r>
              <a:rPr lang="en-US" altLang="ru-RU" sz="1800" dirty="0"/>
              <a:t>estradiol</a:t>
            </a:r>
          </a:p>
          <a:p>
            <a:pPr marL="0" lvl="0" indent="0" algn="just" eaLnBrk="1" hangingPunct="1">
              <a:spcBef>
                <a:spcPct val="0"/>
              </a:spcBef>
              <a:buNone/>
            </a:pPr>
            <a:endParaRPr lang="en-US" altLang="ru-RU" sz="1800" dirty="0"/>
          </a:p>
          <a:p>
            <a:pPr marL="0" lvl="0" indent="457200" algn="just" eaLnBrk="1" hangingPunct="1">
              <a:spcBef>
                <a:spcPct val="0"/>
              </a:spcBef>
              <a:buNone/>
            </a:pPr>
            <a:r>
              <a:rPr lang="en-US" altLang="ru-RU" sz="1800" dirty="0"/>
              <a:t>Estradiol has approximately twice the activity, but is rapidly inactivated and excreted from the body.</a:t>
            </a:r>
          </a:p>
          <a:p>
            <a:pPr marL="0" lvl="0" indent="0" algn="just" eaLnBrk="1" hangingPunct="1">
              <a:spcBef>
                <a:spcPct val="0"/>
              </a:spcBef>
              <a:buNone/>
            </a:pPr>
            <a:r>
              <a:rPr lang="en-US" altLang="ru-RU" sz="1800" dirty="0"/>
              <a:t>Esters of estradiol (benzoate and dipropionate) are slowly absorbed, slowly excreted and have a long-lasting effect on the body.</a:t>
            </a:r>
          </a:p>
          <a:p>
            <a:pPr marL="0" lvl="0" indent="0" algn="just" eaLnBrk="1" hangingPunct="1">
              <a:spcBef>
                <a:spcPct val="0"/>
              </a:spcBef>
              <a:buNone/>
            </a:pPr>
            <a:r>
              <a:rPr lang="en-US" altLang="ru-RU" sz="1800" dirty="0"/>
              <a:t>Ethinyl estradiol, like pregnenone, has an ethinyl radical at position 17. Its introduction leads to a significant increase in activity. In addition, ethinyl estradiol is not destroyed in the gastrointestinal tract and is effective when taken orally</a:t>
            </a:r>
            <a:r>
              <a:rPr lang="uk-UA" altLang="uk-UA" sz="1800" dirty="0"/>
              <a:t>.</a:t>
            </a:r>
          </a:p>
          <a:p>
            <a:pPr marL="0" lvl="0" indent="0" algn="just" eaLnBrk="1" hangingPunct="1">
              <a:spcBef>
                <a:spcPct val="0"/>
              </a:spcBef>
              <a:buNone/>
            </a:pPr>
            <a:r>
              <a:rPr lang="en-US" altLang="uk-UA" sz="1800" b="1" dirty="0"/>
              <a:t>Mechanism of action</a:t>
            </a:r>
            <a:r>
              <a:rPr lang="uk-UA" altLang="uk-UA" sz="1800" b="1" dirty="0"/>
              <a:t>.</a:t>
            </a:r>
            <a:r>
              <a:rPr lang="uk-UA" altLang="uk-UA" sz="1800" dirty="0"/>
              <a:t> </a:t>
            </a:r>
            <a:r>
              <a:rPr lang="en-US" altLang="ru-RU" sz="1800" dirty="0"/>
              <a:t>E. selectively accumulate in target organs - the uterus, vagina, mammary glands, anterior pituitary gland, liver, where they bind to a specific extranuclear protein estrophilin, receptors of the plasma membranes of target cells, forming hormone-receptor complexes with them. They penetrate the nucleus, activate DNA and RNA synthesis, and affect protein synthesis</a:t>
            </a:r>
            <a:r>
              <a:rPr lang="uk-UA" altLang="uk-UA" sz="1800" dirty="0"/>
              <a:t>.</a:t>
            </a:r>
          </a:p>
        </p:txBody>
      </p:sp>
      <p:sp>
        <p:nvSpPr>
          <p:cNvPr id="5"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ru-RU" sz="1800" b="1" i="0" u="none" strike="noStrike" kern="1200" cap="none" spc="0" normalizeH="0" baseline="0" noProof="0" dirty="0">
                <a:ln>
                  <a:noFill/>
                </a:ln>
                <a:solidFill>
                  <a:schemeClr val="lt1"/>
                </a:solidFill>
                <a:effectLst/>
                <a:uLnTx/>
                <a:uFillTx/>
                <a:latin typeface="+mn-lt"/>
                <a:ea typeface="+mn-ea"/>
                <a:cs typeface="+mn-cs"/>
              </a:rPr>
              <a:t>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p:nvPr/>
        </p:nvSpPr>
        <p:spPr>
          <a:xfrm>
            <a:off x="2097882" y="241777"/>
            <a:ext cx="4695825" cy="645160"/>
          </a:xfrm>
          <a:prstGeom prst="rect">
            <a:avLst/>
          </a:prstGeom>
          <a:noFill/>
          <a:ln w="9525">
            <a:noFill/>
          </a:ln>
        </p:spPr>
        <p:txBody>
          <a:bodyPr wrap="none" anchor="ctr" anchorCtr="0">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0"/>
              </a:spcBef>
              <a:buNone/>
            </a:pPr>
            <a:r>
              <a:rPr lang="en-US" altLang="ru-RU" sz="1800" b="1" dirty="0"/>
              <a:t>Estradiol dipropionate</a:t>
            </a:r>
          </a:p>
          <a:p>
            <a:pPr marL="0" lvl="0" indent="0" algn="ctr" eaLnBrk="1" hangingPunct="1">
              <a:spcBef>
                <a:spcPct val="0"/>
              </a:spcBef>
              <a:buNone/>
            </a:pPr>
            <a:r>
              <a:rPr lang="en-US" altLang="ru-RU" sz="1800" dirty="0"/>
              <a:t>Estratriene-1,3,5(10)-diol-3,17β-dipropionate</a:t>
            </a:r>
          </a:p>
        </p:txBody>
      </p:sp>
      <p:pic>
        <p:nvPicPr>
          <p:cNvPr id="4099" name="Picture 5"/>
          <p:cNvPicPr>
            <a:picLocks noChangeAspect="1"/>
          </p:cNvPicPr>
          <p:nvPr/>
        </p:nvPicPr>
        <p:blipFill>
          <a:blip r:embed="rId2"/>
          <a:stretch>
            <a:fillRect/>
          </a:stretch>
        </p:blipFill>
        <p:spPr>
          <a:xfrm>
            <a:off x="2957513" y="976313"/>
            <a:ext cx="3181350" cy="1749425"/>
          </a:xfrm>
          <a:prstGeom prst="rect">
            <a:avLst/>
          </a:prstGeom>
          <a:noFill/>
          <a:ln w="9525">
            <a:noFill/>
          </a:ln>
        </p:spPr>
      </p:pic>
      <p:sp>
        <p:nvSpPr>
          <p:cNvPr id="4100" name="Rectangle 6"/>
          <p:cNvSpPr/>
          <p:nvPr/>
        </p:nvSpPr>
        <p:spPr>
          <a:xfrm>
            <a:off x="990600" y="2905602"/>
            <a:ext cx="7772400" cy="645160"/>
          </a:xfrm>
          <a:prstGeom prst="rect">
            <a:avLst/>
          </a:prstGeom>
          <a:noFill/>
          <a:ln w="9525">
            <a:noFill/>
          </a:ln>
        </p:spPr>
        <p:txBody>
          <a:bodyPr anchor="ctr" anchorCtr="0">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just" eaLnBrk="1" hangingPunct="1">
              <a:spcBef>
                <a:spcPct val="0"/>
              </a:spcBef>
              <a:buNone/>
            </a:pPr>
            <a:r>
              <a:rPr lang="en-US" altLang="uk-UA" sz="1800" b="1" dirty="0"/>
              <a:t>Properties</a:t>
            </a:r>
            <a:r>
              <a:rPr lang="uk-UA" altLang="uk-UA" sz="1800" b="1" dirty="0"/>
              <a:t>. </a:t>
            </a:r>
            <a:r>
              <a:rPr lang="en-US" altLang="ru-RU" sz="1800" dirty="0"/>
              <a:t>White crystalline powder. Practically insoluble in water, sparingly soluble in alcohol and oils</a:t>
            </a:r>
            <a:r>
              <a:rPr lang="uk-UA" altLang="uk-UA" sz="1800" dirty="0"/>
              <a:t>.</a:t>
            </a:r>
          </a:p>
        </p:txBody>
      </p:sp>
      <p:pic>
        <p:nvPicPr>
          <p:cNvPr id="4101" name="Picture 10" descr="Ð­ÑÑÑÐ°Ð´Ð¸Ð¾Ð» (Estradiol): Ð¾Ð¿Ð¸ÑÐ°Ð½Ð¸Ðµ, ÑÐµÑÐµÐ¿Ñ, Ð¸Ð½ÑÑÑÑÐºÑÐ¸Ñ"/>
          <p:cNvPicPr>
            <a:picLocks noChangeAspect="1"/>
          </p:cNvPicPr>
          <p:nvPr/>
        </p:nvPicPr>
        <p:blipFill>
          <a:blip r:embed="rId3"/>
          <a:stretch>
            <a:fillRect/>
          </a:stretch>
        </p:blipFill>
        <p:spPr>
          <a:xfrm>
            <a:off x="7086283" y="744855"/>
            <a:ext cx="1954212" cy="1981200"/>
          </a:xfrm>
          <a:prstGeom prst="rect">
            <a:avLst/>
          </a:prstGeom>
          <a:noFill/>
          <a:ln w="9525">
            <a:noFill/>
          </a:ln>
        </p:spPr>
      </p:pic>
      <p:pic>
        <p:nvPicPr>
          <p:cNvPr id="4102" name="Рисунок 1"/>
          <p:cNvPicPr>
            <a:picLocks noChangeAspect="1"/>
          </p:cNvPicPr>
          <p:nvPr/>
        </p:nvPicPr>
        <p:blipFill>
          <a:blip r:embed="rId4"/>
          <a:stretch>
            <a:fillRect/>
          </a:stretch>
        </p:blipFill>
        <p:spPr>
          <a:xfrm>
            <a:off x="1905000" y="3630613"/>
            <a:ext cx="5629275" cy="1571625"/>
          </a:xfrm>
          <a:prstGeom prst="rect">
            <a:avLst/>
          </a:prstGeom>
          <a:noFill/>
          <a:ln w="9525">
            <a:noFill/>
          </a:ln>
        </p:spPr>
      </p:pic>
      <p:pic>
        <p:nvPicPr>
          <p:cNvPr id="4103" name="Рисунок 2"/>
          <p:cNvPicPr>
            <a:picLocks noChangeAspect="1"/>
          </p:cNvPicPr>
          <p:nvPr/>
        </p:nvPicPr>
        <p:blipFill>
          <a:blip r:embed="rId5"/>
          <a:stretch>
            <a:fillRect/>
          </a:stretch>
        </p:blipFill>
        <p:spPr>
          <a:xfrm>
            <a:off x="2352675" y="5153025"/>
            <a:ext cx="4438650" cy="1438275"/>
          </a:xfrm>
          <a:prstGeom prst="rect">
            <a:avLst/>
          </a:prstGeom>
          <a:noFill/>
          <a:ln w="9525">
            <a:noFill/>
          </a:ln>
        </p:spPr>
      </p:pic>
      <p:sp>
        <p:nvSpPr>
          <p:cNvPr id="4104" name="Rectangle 6"/>
          <p:cNvSpPr/>
          <p:nvPr/>
        </p:nvSpPr>
        <p:spPr>
          <a:xfrm>
            <a:off x="987425" y="3584575"/>
            <a:ext cx="1325880" cy="3683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en-US" altLang="uk-UA" sz="1800" b="1" dirty="0"/>
              <a:t>Synthesis</a:t>
            </a:r>
            <a:r>
              <a:rPr lang="uk-UA" altLang="uk-UA" sz="1800" b="1" dirty="0"/>
              <a:t>.</a:t>
            </a:r>
            <a:endParaRPr lang="ru-RU" altLang="uk-UA" sz="1800" b="1" dirty="0"/>
          </a:p>
        </p:txBody>
      </p:sp>
      <p:sp>
        <p:nvSpPr>
          <p:cNvPr id="9"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ru-RU" sz="1800" b="1" i="0" u="none" strike="noStrike" kern="1200" cap="none" spc="0" normalizeH="0" baseline="0" noProof="0" dirty="0">
                <a:ln>
                  <a:noFill/>
                </a:ln>
                <a:solidFill>
                  <a:schemeClr val="lt1"/>
                </a:solidFill>
                <a:effectLst/>
                <a:uLnTx/>
                <a:uFillTx/>
                <a:latin typeface="+mn-lt"/>
                <a:ea typeface="+mn-ea"/>
                <a:cs typeface="+mn-cs"/>
              </a:rPr>
              <a:t>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кутник 6"/>
          <p:cNvSpPr/>
          <p:nvPr/>
        </p:nvSpPr>
        <p:spPr>
          <a:xfrm>
            <a:off x="1447800" y="533400"/>
            <a:ext cx="6781800" cy="645160"/>
          </a:xfrm>
          <a:prstGeom prst="rect">
            <a:avLst/>
          </a:prstGeom>
        </p:spPr>
        <p:txBody>
          <a:bodyPr>
            <a:spAutoFit/>
          </a:bodyPr>
          <a:lstStyle/>
          <a:p>
            <a:pPr algn="just" eaLnBrk="1" hangingPunct="1">
              <a:buNone/>
            </a:pPr>
            <a:r>
              <a:rPr lang="en-US" altLang="uk-UA" b="1" dirty="0">
                <a:latin typeface="Arial" panose="020B0604020202020204" pitchFamily="34" charset="0"/>
              </a:rPr>
              <a:t>Identification</a:t>
            </a:r>
            <a:r>
              <a:rPr lang="uk-UA" altLang="uk-UA" b="1" dirty="0">
                <a:latin typeface="Arial" panose="020B0604020202020204" pitchFamily="34" charset="0"/>
              </a:rPr>
              <a:t>:</a:t>
            </a:r>
          </a:p>
          <a:p>
            <a:pPr algn="just" eaLnBrk="1" hangingPunct="1">
              <a:buFont typeface="Arial" panose="020B0604020202020204" pitchFamily="34" charset="0"/>
              <a:buChar char="•"/>
            </a:pPr>
            <a:r>
              <a:rPr lang="en-US" altLang="ru-RU" dirty="0">
                <a:latin typeface="Arial" panose="020B0604020202020204" pitchFamily="34" charset="0"/>
              </a:rPr>
              <a:t>physicochemical methods: IR and UV spectrophotometry</a:t>
            </a:r>
            <a:r>
              <a:rPr lang="uk-UA" altLang="uk-UA" dirty="0">
                <a:latin typeface="Arial" panose="020B0604020202020204" pitchFamily="34" charset="0"/>
              </a:rPr>
              <a:t>;</a:t>
            </a:r>
          </a:p>
        </p:txBody>
      </p:sp>
      <p:pic>
        <p:nvPicPr>
          <p:cNvPr id="5123" name="Picture 2" descr="Estradiol dipropionate"/>
          <p:cNvPicPr>
            <a:picLocks noChangeAspect="1"/>
          </p:cNvPicPr>
          <p:nvPr/>
        </p:nvPicPr>
        <p:blipFill>
          <a:blip r:embed="rId2"/>
          <a:stretch>
            <a:fillRect/>
          </a:stretch>
        </p:blipFill>
        <p:spPr>
          <a:xfrm>
            <a:off x="1524000" y="1295400"/>
            <a:ext cx="6296025" cy="4722813"/>
          </a:xfrm>
          <a:prstGeom prst="rect">
            <a:avLst/>
          </a:prstGeom>
          <a:noFill/>
          <a:ln w="9525">
            <a:noFill/>
          </a:ln>
        </p:spPr>
      </p:pic>
      <p:sp>
        <p:nvSpPr>
          <p:cNvPr id="4"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ru-RU" sz="1800" b="1" i="0" u="none" strike="noStrike" kern="1200" cap="none" spc="0" normalizeH="0" baseline="0" noProof="0" dirty="0">
                <a:ln>
                  <a:noFill/>
                </a:ln>
                <a:solidFill>
                  <a:schemeClr val="lt1"/>
                </a:solidFill>
                <a:effectLst/>
                <a:uLnTx/>
                <a:uFillTx/>
                <a:latin typeface="+mn-lt"/>
                <a:ea typeface="+mn-ea"/>
                <a:cs typeface="+mn-cs"/>
              </a:rPr>
              <a:t>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Рисунок 1"/>
          <p:cNvPicPr>
            <a:picLocks noChangeAspect="1"/>
          </p:cNvPicPr>
          <p:nvPr/>
        </p:nvPicPr>
        <p:blipFill>
          <a:blip r:embed="rId2"/>
          <a:stretch>
            <a:fillRect/>
          </a:stretch>
        </p:blipFill>
        <p:spPr>
          <a:xfrm>
            <a:off x="2212975" y="1447800"/>
            <a:ext cx="4718050" cy="4545013"/>
          </a:xfrm>
          <a:prstGeom prst="rect">
            <a:avLst/>
          </a:prstGeom>
          <a:noFill/>
          <a:ln w="9525">
            <a:noFill/>
          </a:ln>
        </p:spPr>
      </p:pic>
      <p:sp>
        <p:nvSpPr>
          <p:cNvPr id="6147" name="Прямокутник 2"/>
          <p:cNvSpPr/>
          <p:nvPr/>
        </p:nvSpPr>
        <p:spPr>
          <a:xfrm>
            <a:off x="2619375" y="762000"/>
            <a:ext cx="4335780" cy="3683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l">
              <a:spcBef>
                <a:spcPct val="0"/>
              </a:spcBef>
              <a:buNone/>
            </a:pPr>
            <a:r>
              <a:rPr lang="en-US" altLang="ru-RU" sz="1800" b="1" dirty="0"/>
              <a:t>UV spectrum of estradiol dipropionate</a:t>
            </a:r>
          </a:p>
        </p:txBody>
      </p:sp>
      <p:sp>
        <p:nvSpPr>
          <p:cNvPr id="4"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ru-RU" sz="1800" b="1" i="0" u="none" strike="noStrike" kern="1200" cap="none" spc="0" normalizeH="0" baseline="0" noProof="0" dirty="0">
                <a:ln>
                  <a:noFill/>
                </a:ln>
                <a:solidFill>
                  <a:schemeClr val="lt1"/>
                </a:solidFill>
                <a:effectLst/>
                <a:uLnTx/>
                <a:uFillTx/>
                <a:latin typeface="+mn-lt"/>
                <a:ea typeface="+mn-ea"/>
                <a:cs typeface="+mn-cs"/>
              </a:rPr>
              <a:t>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1371600" y="914400"/>
            <a:ext cx="6934200" cy="1753235"/>
          </a:xfrm>
          <a:prstGeom prst="rect">
            <a:avLst/>
          </a:prstGeom>
        </p:spPr>
        <p:txBody>
          <a:bodyPr>
            <a:spAutoFit/>
          </a:bodyPr>
          <a:lstStyle/>
          <a:p>
            <a:pPr marL="285750" indent="-285750" algn="just" eaLnBrk="1" hangingPunct="1">
              <a:buFont typeface="Arial" panose="020B0604020202020204" pitchFamily="34" charset="0"/>
              <a:buChar char="•"/>
            </a:pPr>
            <a:r>
              <a:rPr lang="en-US" altLang="ru-RU" dirty="0">
                <a:latin typeface="Arial" panose="020B0604020202020204" pitchFamily="34" charset="0"/>
              </a:rPr>
              <a:t>after alkaline hydrolysis, estradiol is isolated, for which the melting point is determined;</a:t>
            </a:r>
          </a:p>
          <a:p>
            <a:pPr marL="285750" indent="-285750" algn="just" eaLnBrk="1" hangingPunct="1">
              <a:buFont typeface="Arial" panose="020B0604020202020204" pitchFamily="34" charset="0"/>
              <a:buChar char="•"/>
            </a:pPr>
            <a:r>
              <a:rPr lang="en-US" altLang="ru-RU" dirty="0">
                <a:latin typeface="Arial" panose="020B0604020202020204" pitchFamily="34" charset="0"/>
              </a:rPr>
              <a:t>estradiol dipropionate is hydrolyzed by concentrated H2SO4. Further heating in the presence of ethanol leads to the formation of ethyl ester of propionic acid, which has a characteristic odor</a:t>
            </a:r>
            <a:r>
              <a:rPr lang="ru-RU" altLang="uk-UA" dirty="0">
                <a:latin typeface="Arial" panose="020B0604020202020204" pitchFamily="34" charset="0"/>
              </a:rPr>
              <a:t>:</a:t>
            </a:r>
            <a:endParaRPr lang="uk-UA" altLang="uk-UA" dirty="0">
              <a:latin typeface="Arial" panose="020B0604020202020204" pitchFamily="34" charset="0"/>
            </a:endParaRPr>
          </a:p>
        </p:txBody>
      </p:sp>
      <p:pic>
        <p:nvPicPr>
          <p:cNvPr id="7171" name="Picture 7"/>
          <p:cNvPicPr>
            <a:picLocks noChangeAspect="1"/>
          </p:cNvPicPr>
          <p:nvPr/>
        </p:nvPicPr>
        <p:blipFill>
          <a:blip r:embed="rId2"/>
          <a:stretch>
            <a:fillRect/>
          </a:stretch>
        </p:blipFill>
        <p:spPr>
          <a:xfrm>
            <a:off x="1338263" y="2952750"/>
            <a:ext cx="7234237" cy="1471613"/>
          </a:xfrm>
          <a:prstGeom prst="rect">
            <a:avLst/>
          </a:prstGeom>
          <a:noFill/>
          <a:ln w="9525">
            <a:noFill/>
          </a:ln>
        </p:spPr>
      </p:pic>
      <p:pic>
        <p:nvPicPr>
          <p:cNvPr id="7172" name="Picture 8"/>
          <p:cNvPicPr>
            <a:picLocks noChangeAspect="1"/>
          </p:cNvPicPr>
          <p:nvPr/>
        </p:nvPicPr>
        <p:blipFill>
          <a:blip r:embed="rId3"/>
          <a:stretch>
            <a:fillRect/>
          </a:stretch>
        </p:blipFill>
        <p:spPr>
          <a:xfrm>
            <a:off x="2246313" y="4648200"/>
            <a:ext cx="5419725" cy="742950"/>
          </a:xfrm>
          <a:prstGeom prst="rect">
            <a:avLst/>
          </a:prstGeom>
          <a:noFill/>
          <a:ln w="9525">
            <a:noFill/>
          </a:ln>
        </p:spPr>
      </p:pic>
      <p:sp>
        <p:nvSpPr>
          <p:cNvPr id="5"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ru-RU" sz="1800" b="1" i="0" u="none" strike="noStrike" kern="1200" cap="none" spc="0" normalizeH="0" baseline="0" noProof="0" dirty="0">
                <a:ln>
                  <a:noFill/>
                </a:ln>
                <a:solidFill>
                  <a:schemeClr val="lt1"/>
                </a:solidFill>
                <a:effectLst/>
                <a:uLnTx/>
                <a:uFillTx/>
                <a:latin typeface="+mn-lt"/>
                <a:ea typeface="+mn-ea"/>
                <a:cs typeface="+mn-cs"/>
              </a:rPr>
              <a:t>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p:nvPr/>
        </p:nvSpPr>
        <p:spPr>
          <a:xfrm>
            <a:off x="1143000" y="743903"/>
            <a:ext cx="7620000" cy="922020"/>
          </a:xfrm>
          <a:prstGeom prst="rect">
            <a:avLst/>
          </a:prstGeom>
          <a:noFill/>
          <a:ln w="9525">
            <a:noFill/>
          </a:ln>
        </p:spPr>
        <p:txBody>
          <a:bodyPr anchor="ctr" anchorCtr="0">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just" eaLnBrk="1" hangingPunct="1">
              <a:spcBef>
                <a:spcPct val="0"/>
              </a:spcBef>
              <a:buNone/>
            </a:pPr>
            <a:r>
              <a:rPr lang="en-US" altLang="uk-UA" sz="1800" b="1" dirty="0"/>
              <a:t>Quantification</a:t>
            </a:r>
            <a:r>
              <a:rPr lang="uk-UA" altLang="uk-UA" sz="1800" b="1" dirty="0"/>
              <a:t>. </a:t>
            </a:r>
            <a:r>
              <a:rPr lang="en-US" altLang="ru-RU" sz="1800" dirty="0"/>
              <a:t>Alkalimetry, back titration. The substance is hydrolyzed with an alcoholic solution of potassium hydroxide, the excess of which is titrated with a solution of hydrochloric acid using phenolphthalein</a:t>
            </a:r>
            <a:r>
              <a:rPr lang="uk-UA" altLang="uk-UA" sz="1800" dirty="0"/>
              <a:t>, s = ½:</a:t>
            </a:r>
          </a:p>
        </p:txBody>
      </p:sp>
      <p:pic>
        <p:nvPicPr>
          <p:cNvPr id="8195" name="Picture 5"/>
          <p:cNvPicPr>
            <a:picLocks noChangeAspect="1"/>
          </p:cNvPicPr>
          <p:nvPr/>
        </p:nvPicPr>
        <p:blipFill>
          <a:blip r:embed="rId2"/>
          <a:stretch>
            <a:fillRect/>
          </a:stretch>
        </p:blipFill>
        <p:spPr>
          <a:xfrm>
            <a:off x="1905000" y="1974850"/>
            <a:ext cx="6357938" cy="1625600"/>
          </a:xfrm>
          <a:prstGeom prst="rect">
            <a:avLst/>
          </a:prstGeom>
          <a:noFill/>
          <a:ln w="9525">
            <a:noFill/>
          </a:ln>
        </p:spPr>
      </p:pic>
      <p:pic>
        <p:nvPicPr>
          <p:cNvPr id="8196" name="Picture 6"/>
          <p:cNvPicPr>
            <a:picLocks noChangeAspect="1"/>
          </p:cNvPicPr>
          <p:nvPr/>
        </p:nvPicPr>
        <p:blipFill>
          <a:blip r:embed="rId3"/>
          <a:stretch>
            <a:fillRect/>
          </a:stretch>
        </p:blipFill>
        <p:spPr>
          <a:xfrm>
            <a:off x="3438525" y="3600450"/>
            <a:ext cx="3028950" cy="366713"/>
          </a:xfrm>
          <a:prstGeom prst="rect">
            <a:avLst/>
          </a:prstGeom>
          <a:noFill/>
          <a:ln w="9525">
            <a:noFill/>
          </a:ln>
        </p:spPr>
      </p:pic>
      <p:sp>
        <p:nvSpPr>
          <p:cNvPr id="8197" name="Rectangle 7"/>
          <p:cNvSpPr/>
          <p:nvPr/>
        </p:nvSpPr>
        <p:spPr>
          <a:xfrm>
            <a:off x="1143000" y="4445477"/>
            <a:ext cx="7391400" cy="645160"/>
          </a:xfrm>
          <a:prstGeom prst="rect">
            <a:avLst/>
          </a:prstGeom>
          <a:noFill/>
          <a:ln w="9525">
            <a:noFill/>
          </a:ln>
        </p:spPr>
        <p:txBody>
          <a:bodyPr anchor="ctr" anchorCtr="0">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just" eaLnBrk="1" hangingPunct="1">
              <a:spcBef>
                <a:spcPct val="0"/>
              </a:spcBef>
              <a:buNone/>
            </a:pPr>
            <a:r>
              <a:rPr lang="en-US" altLang="uk-UA" sz="1800" b="1" dirty="0"/>
              <a:t>Application</a:t>
            </a:r>
            <a:r>
              <a:rPr lang="uk-UA" altLang="uk-UA" sz="1800" b="1" dirty="0"/>
              <a:t>. </a:t>
            </a:r>
            <a:r>
              <a:rPr lang="en-US" altLang="ru-RU" sz="1800" dirty="0"/>
              <a:t>Pathological conditions caused by ovarian failure; prevention and treatment of osteoporosis; prostate carcinoma</a:t>
            </a:r>
            <a:r>
              <a:rPr lang="uk-UA" altLang="uk-UA" sz="1800" dirty="0"/>
              <a:t>.</a:t>
            </a:r>
          </a:p>
        </p:txBody>
      </p:sp>
      <p:sp>
        <p:nvSpPr>
          <p:cNvPr id="6"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ru-RU" sz="1800" b="1" i="0" u="none" strike="noStrike" kern="1200" cap="none" spc="0" normalizeH="0" baseline="0" noProof="0" dirty="0">
                <a:ln>
                  <a:noFill/>
                </a:ln>
                <a:solidFill>
                  <a:schemeClr val="lt1"/>
                </a:solidFill>
                <a:effectLst/>
                <a:uLnTx/>
                <a:uFillTx/>
                <a:latin typeface="+mn-lt"/>
                <a:ea typeface="+mn-ea"/>
                <a:cs typeface="+mn-cs"/>
              </a:rPr>
              <a:t>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8"/>
          <p:cNvSpPr/>
          <p:nvPr/>
        </p:nvSpPr>
        <p:spPr>
          <a:xfrm>
            <a:off x="2147729" y="551339"/>
            <a:ext cx="4624705" cy="645160"/>
          </a:xfrm>
          <a:prstGeom prst="rect">
            <a:avLst/>
          </a:prstGeom>
          <a:noFill/>
          <a:ln w="9525">
            <a:noFill/>
          </a:ln>
        </p:spPr>
        <p:txBody>
          <a:bodyPr wrap="none" anchor="ctr" anchorCtr="0">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0"/>
              </a:spcBef>
              <a:buNone/>
            </a:pPr>
            <a:r>
              <a:rPr lang="en-US" altLang="ru-RU" sz="1800" b="1" dirty="0"/>
              <a:t>Ethinylestradiol</a:t>
            </a:r>
          </a:p>
          <a:p>
            <a:pPr marL="0" lvl="0" indent="0" algn="ctr" eaLnBrk="1" hangingPunct="1">
              <a:spcBef>
                <a:spcPct val="0"/>
              </a:spcBef>
              <a:buNone/>
            </a:pPr>
            <a:r>
              <a:rPr lang="en-US" altLang="ru-RU" sz="1800" dirty="0"/>
              <a:t>17α-Ethynylestra-1,3,5(10)-triene-3,17β-diol</a:t>
            </a:r>
          </a:p>
        </p:txBody>
      </p:sp>
      <p:pic>
        <p:nvPicPr>
          <p:cNvPr id="9219" name="Picture 11" descr="ÐÑÐ¸Ð½ÑÐ»ÐµÑÑÑÐ°Ð´ÑÐ¾Ð» Ð¸ Ð´ÑÐ¾ÑÐ¿ÑÑÐµÐ½Ð¾Ð½ 0,03Ð¼Ð³ /3Ð¼Ð³ ÑÐ°Ð±Ð». â21 :: ÐÐ°ÑÑÑÑÑÑ,  ÐÐ½ÑÑÑÑÐºÑÑÑ, ÐÑÐ¿Ð¸ÑÐ¸ - ÐÐ¿ÑÐµÐºÐ° 0303"/>
          <p:cNvPicPr>
            <a:picLocks noChangeAspect="1"/>
          </p:cNvPicPr>
          <p:nvPr/>
        </p:nvPicPr>
        <p:blipFill>
          <a:blip r:embed="rId2"/>
          <a:stretch>
            <a:fillRect/>
          </a:stretch>
        </p:blipFill>
        <p:spPr>
          <a:xfrm>
            <a:off x="6629400" y="1371283"/>
            <a:ext cx="2190750" cy="1216025"/>
          </a:xfrm>
          <a:prstGeom prst="rect">
            <a:avLst/>
          </a:prstGeom>
          <a:noFill/>
          <a:ln w="9525">
            <a:noFill/>
          </a:ln>
        </p:spPr>
      </p:pic>
      <p:pic>
        <p:nvPicPr>
          <p:cNvPr id="9220" name="Picture 9"/>
          <p:cNvPicPr>
            <a:picLocks noChangeAspect="1"/>
          </p:cNvPicPr>
          <p:nvPr/>
        </p:nvPicPr>
        <p:blipFill>
          <a:blip r:embed="rId3"/>
          <a:stretch>
            <a:fillRect/>
          </a:stretch>
        </p:blipFill>
        <p:spPr>
          <a:xfrm>
            <a:off x="2438400" y="1298575"/>
            <a:ext cx="3865563" cy="1673225"/>
          </a:xfrm>
          <a:prstGeom prst="rect">
            <a:avLst/>
          </a:prstGeom>
          <a:noFill/>
          <a:ln w="9525">
            <a:noFill/>
          </a:ln>
        </p:spPr>
      </p:pic>
      <p:sp>
        <p:nvSpPr>
          <p:cNvPr id="9221" name="Прямокутник 4"/>
          <p:cNvSpPr/>
          <p:nvPr/>
        </p:nvSpPr>
        <p:spPr>
          <a:xfrm>
            <a:off x="990600" y="3213100"/>
            <a:ext cx="7448550" cy="119888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just" eaLnBrk="1" hangingPunct="1">
              <a:spcBef>
                <a:spcPct val="0"/>
              </a:spcBef>
              <a:buNone/>
            </a:pPr>
            <a:r>
              <a:rPr lang="en-US" altLang="uk-UA" sz="1800" b="1" dirty="0"/>
              <a:t>Properties</a:t>
            </a:r>
            <a:r>
              <a:rPr lang="uk-UA" altLang="uk-UA" sz="1800" b="1" dirty="0"/>
              <a:t>. </a:t>
            </a:r>
            <a:r>
              <a:rPr lang="en-US" altLang="ru-RU" sz="1800" dirty="0"/>
              <a:t>White or creamy-white, odorless, fine-crystalline powder. Practically insoluble in water, slightly soluble in alkali metal hydroxide solutions, soluble in alcohol, chloroform, freely soluble in acetone, dioxane and ether</a:t>
            </a:r>
            <a:r>
              <a:rPr lang="uk-UA" altLang="uk-UA" sz="1800" dirty="0"/>
              <a:t>.</a:t>
            </a:r>
          </a:p>
        </p:txBody>
      </p:sp>
      <p:sp>
        <p:nvSpPr>
          <p:cNvPr id="9222" name="Rectangle 6"/>
          <p:cNvSpPr/>
          <p:nvPr/>
        </p:nvSpPr>
        <p:spPr>
          <a:xfrm>
            <a:off x="990600" y="4413250"/>
            <a:ext cx="1325880" cy="3683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en-US" altLang="uk-UA" sz="1800" b="1" dirty="0"/>
              <a:t>Synthesis</a:t>
            </a:r>
            <a:r>
              <a:rPr lang="uk-UA" altLang="uk-UA" sz="1800" b="1" dirty="0"/>
              <a:t>.</a:t>
            </a:r>
            <a:endParaRPr lang="ru-RU" altLang="uk-UA" sz="1800" b="1" dirty="0"/>
          </a:p>
        </p:txBody>
      </p:sp>
      <p:pic>
        <p:nvPicPr>
          <p:cNvPr id="9223" name="Picture 5" descr="How are synthetic alkynes used for birth control? | Socratic"/>
          <p:cNvPicPr>
            <a:picLocks noChangeAspect="1"/>
          </p:cNvPicPr>
          <p:nvPr/>
        </p:nvPicPr>
        <p:blipFill>
          <a:blip r:embed="rId4"/>
          <a:stretch>
            <a:fillRect/>
          </a:stretch>
        </p:blipFill>
        <p:spPr>
          <a:xfrm>
            <a:off x="1676400" y="4918075"/>
            <a:ext cx="6019800" cy="1282700"/>
          </a:xfrm>
          <a:prstGeom prst="rect">
            <a:avLst/>
          </a:prstGeom>
          <a:noFill/>
          <a:ln w="9525">
            <a:noFill/>
          </a:ln>
        </p:spPr>
      </p:pic>
      <p:sp>
        <p:nvSpPr>
          <p:cNvPr id="8"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ru-RU" sz="1800" b="1" i="0" u="none" strike="noStrike" kern="1200" cap="none" spc="0" normalizeH="0" baseline="0" noProof="0" dirty="0">
                <a:ln>
                  <a:noFill/>
                </a:ln>
                <a:solidFill>
                  <a:schemeClr val="lt1"/>
                </a:solidFill>
                <a:effectLst/>
                <a:uLnTx/>
                <a:uFillTx/>
                <a:latin typeface="+mn-lt"/>
                <a:ea typeface="+mn-ea"/>
                <a:cs typeface="+mn-cs"/>
              </a:rPr>
              <a:t>8</a:t>
            </a:r>
          </a:p>
        </p:txBody>
      </p:sp>
      <p:sp>
        <p:nvSpPr>
          <p:cNvPr id="9225" name="Прямокутник 1"/>
          <p:cNvSpPr/>
          <p:nvPr/>
        </p:nvSpPr>
        <p:spPr>
          <a:xfrm>
            <a:off x="2286000" y="6223000"/>
            <a:ext cx="861060" cy="33718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l">
              <a:spcBef>
                <a:spcPct val="0"/>
              </a:spcBef>
              <a:buNone/>
            </a:pPr>
            <a:r>
              <a:rPr lang="en-US" altLang="ru-RU" sz="1600" dirty="0"/>
              <a:t>estrone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p:nvPr/>
        </p:nvSpPr>
        <p:spPr>
          <a:xfrm>
            <a:off x="762000" y="748665"/>
            <a:ext cx="7924800" cy="2030095"/>
          </a:xfrm>
          <a:prstGeom prst="rect">
            <a:avLst/>
          </a:prstGeom>
          <a:noFill/>
          <a:ln w="9525">
            <a:noFill/>
          </a:ln>
        </p:spPr>
        <p:txBody>
          <a:bodyPr anchor="ctr" anchorCtr="0">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just" eaLnBrk="1" hangingPunct="1">
              <a:spcBef>
                <a:spcPct val="0"/>
              </a:spcBef>
              <a:buNone/>
            </a:pPr>
            <a:r>
              <a:rPr lang="en-US" altLang="uk-UA" sz="1800" b="1" dirty="0"/>
              <a:t>Identification</a:t>
            </a:r>
            <a:r>
              <a:rPr lang="uk-UA" altLang="uk-UA" sz="1800" b="1" dirty="0"/>
              <a:t>:</a:t>
            </a:r>
          </a:p>
          <a:p>
            <a:pPr marL="0" lvl="0" indent="0" algn="just" eaLnBrk="1" hangingPunct="1">
              <a:spcBef>
                <a:spcPct val="0"/>
              </a:spcBef>
            </a:pPr>
            <a:r>
              <a:rPr lang="uk-UA" altLang="uk-UA" sz="1800" dirty="0"/>
              <a:t>  </a:t>
            </a:r>
            <a:r>
              <a:rPr lang="en-US" altLang="ru-RU" sz="1800" dirty="0"/>
              <a:t>when dissolved in concentrated H2SO4 – an orange-red color appears with yellow-green fluorescence in reflected light (steroid cycle). When adding a solution of ferrum(III) ammonium sulfate and water, the solution darkens and a reddish-brown precipitate forms;</a:t>
            </a:r>
          </a:p>
          <a:p>
            <a:pPr marL="0" lvl="0" indent="0" algn="just" eaLnBrk="1" hangingPunct="1">
              <a:spcBef>
                <a:spcPct val="0"/>
              </a:spcBef>
            </a:pPr>
            <a:r>
              <a:rPr lang="en-US" altLang="ru-RU" sz="1800" dirty="0"/>
              <a:t>IR and UV spectrophotometry, TLC are used;</a:t>
            </a:r>
          </a:p>
          <a:p>
            <a:pPr marL="0" lvl="0" indent="0" algn="just" eaLnBrk="1" hangingPunct="1">
              <a:spcBef>
                <a:spcPct val="0"/>
              </a:spcBef>
            </a:pPr>
            <a:r>
              <a:rPr lang="en-US" altLang="ru-RU" sz="1800" dirty="0"/>
              <a:t>the meltig point of benzoate (phenolic hydroxyl) is determined</a:t>
            </a:r>
            <a:r>
              <a:rPr lang="uk-UA" altLang="uk-UA" sz="1800" dirty="0"/>
              <a:t>:</a:t>
            </a:r>
          </a:p>
        </p:txBody>
      </p:sp>
      <p:pic>
        <p:nvPicPr>
          <p:cNvPr id="10243" name="Рисунок 1"/>
          <p:cNvPicPr>
            <a:picLocks noChangeAspect="1"/>
          </p:cNvPicPr>
          <p:nvPr/>
        </p:nvPicPr>
        <p:blipFill>
          <a:blip r:embed="rId2"/>
          <a:stretch>
            <a:fillRect/>
          </a:stretch>
        </p:blipFill>
        <p:spPr>
          <a:xfrm>
            <a:off x="1085850" y="3200400"/>
            <a:ext cx="7277100" cy="1878013"/>
          </a:xfrm>
          <a:prstGeom prst="rect">
            <a:avLst/>
          </a:prstGeom>
          <a:noFill/>
          <a:ln w="9525">
            <a:noFill/>
          </a:ln>
        </p:spPr>
      </p:pic>
      <p:sp>
        <p:nvSpPr>
          <p:cNvPr id="4"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ru-RU" sz="1800" b="1" i="0" u="none" strike="noStrike" kern="1200" cap="none" spc="0" normalizeH="0" baseline="0" noProof="0" dirty="0">
                <a:ln>
                  <a:noFill/>
                </a:ln>
                <a:solidFill>
                  <a:schemeClr val="lt1"/>
                </a:solidFill>
                <a:effectLst/>
                <a:uLnTx/>
                <a:uFillTx/>
                <a:latin typeface="+mn-lt"/>
                <a:ea typeface="+mn-ea"/>
                <a:cs typeface="+mn-cs"/>
              </a:rPr>
              <a:t>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s://www.chemicalbook.com/Spectrum/57-63-6_IR1_2.jpg"/>
          <p:cNvPicPr>
            <a:picLocks noChangeAspect="1"/>
          </p:cNvPicPr>
          <p:nvPr/>
        </p:nvPicPr>
        <p:blipFill>
          <a:blip r:embed="rId2"/>
          <a:stretch>
            <a:fillRect/>
          </a:stretch>
        </p:blipFill>
        <p:spPr>
          <a:xfrm>
            <a:off x="1166813" y="1066800"/>
            <a:ext cx="6810375" cy="5267325"/>
          </a:xfrm>
          <a:prstGeom prst="rect">
            <a:avLst/>
          </a:prstGeom>
          <a:noFill/>
          <a:ln w="9525">
            <a:noFill/>
          </a:ln>
        </p:spPr>
      </p:pic>
      <p:sp>
        <p:nvSpPr>
          <p:cNvPr id="11267" name="Прямокутник 1"/>
          <p:cNvSpPr/>
          <p:nvPr/>
        </p:nvSpPr>
        <p:spPr>
          <a:xfrm>
            <a:off x="2819400" y="457200"/>
            <a:ext cx="3535680" cy="3683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l">
              <a:spcBef>
                <a:spcPct val="0"/>
              </a:spcBef>
              <a:buNone/>
            </a:pPr>
            <a:r>
              <a:rPr lang="en-US" altLang="ru-RU" sz="1800" b="1" dirty="0"/>
              <a:t>IR spectrum of ethinylestradiol</a:t>
            </a:r>
          </a:p>
        </p:txBody>
      </p:sp>
      <p:sp>
        <p:nvSpPr>
          <p:cNvPr id="4"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ru-RU" sz="1800" b="1" i="0" u="none" strike="noStrike" kern="1200" cap="none" spc="0" normalizeH="0" baseline="0" noProof="0" dirty="0">
                <a:ln>
                  <a:noFill/>
                </a:ln>
                <a:solidFill>
                  <a:schemeClr val="lt1"/>
                </a:solidFill>
                <a:effectLst/>
                <a:uLnTx/>
                <a:uFillTx/>
                <a:latin typeface="+mn-lt"/>
                <a:ea typeface="+mn-ea"/>
                <a:cs typeface="+mn-cs"/>
              </a:rPr>
              <a:t>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descr="Overlay of UV spectra for ethinyl estradiol and drospirenone. | Download  Scientific Diagram"/>
          <p:cNvPicPr>
            <a:picLocks noChangeAspect="1"/>
          </p:cNvPicPr>
          <p:nvPr/>
        </p:nvPicPr>
        <p:blipFill>
          <a:blip r:embed="rId2"/>
          <a:stretch>
            <a:fillRect/>
          </a:stretch>
        </p:blipFill>
        <p:spPr>
          <a:xfrm>
            <a:off x="1143000" y="1219200"/>
            <a:ext cx="7248525" cy="4843463"/>
          </a:xfrm>
          <a:prstGeom prst="rect">
            <a:avLst/>
          </a:prstGeom>
          <a:noFill/>
          <a:ln w="9525">
            <a:noFill/>
          </a:ln>
        </p:spPr>
      </p:pic>
      <p:sp>
        <p:nvSpPr>
          <p:cNvPr id="12291" name="Прямокутник 2"/>
          <p:cNvSpPr/>
          <p:nvPr/>
        </p:nvSpPr>
        <p:spPr>
          <a:xfrm>
            <a:off x="2922588" y="654050"/>
            <a:ext cx="3624580" cy="3683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l">
              <a:spcBef>
                <a:spcPct val="0"/>
              </a:spcBef>
              <a:buNone/>
            </a:pPr>
            <a:r>
              <a:rPr lang="en-US" altLang="ru-RU" sz="1800" b="1" dirty="0"/>
              <a:t>UV spectrum of ethinylestradiol</a:t>
            </a:r>
          </a:p>
        </p:txBody>
      </p:sp>
      <p:sp>
        <p:nvSpPr>
          <p:cNvPr id="5"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ru-RU" sz="1800" b="1" i="0" u="none" strike="noStrike" kern="1200" cap="none" spc="0" normalizeH="0" baseline="0" noProof="0" dirty="0">
                <a:ln>
                  <a:noFill/>
                </a:ln>
                <a:solidFill>
                  <a:schemeClr val="lt1"/>
                </a:solidFill>
                <a:effectLst/>
                <a:uLnTx/>
                <a:uFillTx/>
                <a:latin typeface="+mn-lt"/>
                <a:ea typeface="+mn-ea"/>
                <a:cs typeface="+mn-cs"/>
              </a:rPr>
              <a:t>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p:cNvSpPr/>
          <p:nvPr/>
        </p:nvSpPr>
        <p:spPr>
          <a:xfrm>
            <a:off x="914400" y="606584"/>
            <a:ext cx="7924800" cy="922020"/>
          </a:xfrm>
          <a:prstGeom prst="rect">
            <a:avLst/>
          </a:prstGeom>
          <a:noFill/>
          <a:ln w="9525">
            <a:noFill/>
          </a:ln>
        </p:spPr>
        <p:txBody>
          <a:bodyPr anchor="ctr" anchorCtr="0">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just" eaLnBrk="1" hangingPunct="1">
              <a:spcBef>
                <a:spcPct val="0"/>
              </a:spcBef>
              <a:buNone/>
            </a:pPr>
            <a:r>
              <a:rPr lang="en-US" altLang="uk-UA" sz="1800" b="1" dirty="0"/>
              <a:t>Quantification</a:t>
            </a:r>
            <a:r>
              <a:rPr lang="uk-UA" altLang="uk-UA" sz="1800" b="1" dirty="0"/>
              <a:t>. </a:t>
            </a:r>
            <a:r>
              <a:rPr lang="en-US" altLang="ru-RU" sz="1800" dirty="0"/>
              <a:t>Alkalimetry by substituent (see pregnin), or spectrophotometry or photocolorimetry by the formation of a bis-diazo compound in an alkaline medium upon interaction with a diazo reagent</a:t>
            </a:r>
            <a:r>
              <a:rPr lang="uk-UA" altLang="uk-UA" sz="1800" dirty="0"/>
              <a:t>:</a:t>
            </a:r>
          </a:p>
        </p:txBody>
      </p:sp>
      <p:sp>
        <p:nvSpPr>
          <p:cNvPr id="13315" name="Rectangle 6"/>
          <p:cNvSpPr/>
          <p:nvPr/>
        </p:nvSpPr>
        <p:spPr>
          <a:xfrm>
            <a:off x="914400" y="3396139"/>
            <a:ext cx="7924800" cy="645160"/>
          </a:xfrm>
          <a:prstGeom prst="rect">
            <a:avLst/>
          </a:prstGeom>
          <a:noFill/>
          <a:ln w="9525">
            <a:noFill/>
          </a:ln>
        </p:spPr>
        <p:txBody>
          <a:bodyPr anchor="ctr" anchorCtr="0">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en-US" altLang="uk-UA" sz="1800" b="1" dirty="0"/>
              <a:t>Storage</a:t>
            </a:r>
            <a:r>
              <a:rPr lang="uk-UA" altLang="uk-UA" sz="1800" b="1" dirty="0"/>
              <a:t>. </a:t>
            </a:r>
            <a:r>
              <a:rPr lang="en-US" altLang="ru-RU" sz="1800" dirty="0"/>
              <a:t>In a place protected from light</a:t>
            </a:r>
            <a:r>
              <a:rPr lang="uk-UA" altLang="uk-UA" sz="1800" dirty="0"/>
              <a:t>.</a:t>
            </a:r>
          </a:p>
          <a:p>
            <a:pPr marL="0" lvl="0" indent="0" eaLnBrk="1" hangingPunct="1">
              <a:spcBef>
                <a:spcPct val="0"/>
              </a:spcBef>
              <a:buNone/>
            </a:pPr>
            <a:r>
              <a:rPr lang="en-US" altLang="uk-UA" sz="1800" b="1" dirty="0"/>
              <a:t>Application</a:t>
            </a:r>
            <a:r>
              <a:rPr lang="uk-UA" altLang="uk-UA" sz="1800" b="1" dirty="0"/>
              <a:t>.</a:t>
            </a:r>
            <a:r>
              <a:rPr lang="uk-UA" altLang="uk-UA" sz="1800" dirty="0"/>
              <a:t> </a:t>
            </a:r>
            <a:r>
              <a:rPr lang="en-US" altLang="ru-RU" sz="1800" i="1" dirty="0"/>
              <a:t>Estrogenic drug. Taken orally. Included in birth control pills</a:t>
            </a:r>
            <a:r>
              <a:rPr lang="uk-UA" altLang="uk-UA" sz="1800" i="1" dirty="0"/>
              <a:t>.</a:t>
            </a:r>
            <a:r>
              <a:rPr lang="uk-UA" altLang="uk-UA" sz="1800" dirty="0"/>
              <a:t> </a:t>
            </a:r>
          </a:p>
        </p:txBody>
      </p:sp>
      <p:pic>
        <p:nvPicPr>
          <p:cNvPr id="13316" name="Рисунок 1"/>
          <p:cNvPicPr>
            <a:picLocks noChangeAspect="1"/>
          </p:cNvPicPr>
          <p:nvPr/>
        </p:nvPicPr>
        <p:blipFill>
          <a:blip r:embed="rId2"/>
          <a:stretch>
            <a:fillRect/>
          </a:stretch>
        </p:blipFill>
        <p:spPr>
          <a:xfrm>
            <a:off x="1524000" y="1749425"/>
            <a:ext cx="6269038" cy="1287463"/>
          </a:xfrm>
          <a:prstGeom prst="rect">
            <a:avLst/>
          </a:prstGeom>
          <a:noFill/>
          <a:ln w="9525">
            <a:noFill/>
          </a:ln>
        </p:spPr>
      </p:pic>
      <p:sp>
        <p:nvSpPr>
          <p:cNvPr id="5"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ru-RU" sz="1800" b="1" i="0" u="none" strike="noStrike" kern="1200" cap="none" spc="0" normalizeH="0" baseline="0" noProof="0" dirty="0">
                <a:ln>
                  <a:noFill/>
                </a:ln>
                <a:solidFill>
                  <a:schemeClr val="lt1"/>
                </a:solidFill>
                <a:effectLst/>
                <a:uLnTx/>
                <a:uFillTx/>
                <a:latin typeface="+mn-lt"/>
                <a:ea typeface="+mn-ea"/>
                <a:cs typeface="+mn-cs"/>
              </a:rPr>
              <a:t>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p:nvPr/>
        </p:nvSpPr>
        <p:spPr>
          <a:xfrm>
            <a:off x="2286000" y="546735"/>
            <a:ext cx="4827905" cy="645160"/>
          </a:xfrm>
          <a:prstGeom prst="rect">
            <a:avLst/>
          </a:prstGeom>
          <a:noFill/>
          <a:ln w="9525">
            <a:noFill/>
          </a:ln>
        </p:spPr>
        <p:txBody>
          <a:bodyPr wrap="square" anchor="ctr" anchorCtr="0">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0"/>
              </a:spcBef>
              <a:buNone/>
            </a:pPr>
            <a:r>
              <a:rPr lang="en-US" altLang="ru-RU" sz="1800" b="1" dirty="0"/>
              <a:t>Synthetic compounds with estrogenic action</a:t>
            </a:r>
          </a:p>
        </p:txBody>
      </p:sp>
      <p:sp>
        <p:nvSpPr>
          <p:cNvPr id="14339" name="Rectangle 8"/>
          <p:cNvSpPr/>
          <p:nvPr/>
        </p:nvSpPr>
        <p:spPr>
          <a:xfrm>
            <a:off x="585470" y="1358265"/>
            <a:ext cx="7872730" cy="3138170"/>
          </a:xfrm>
          <a:prstGeom prst="rect">
            <a:avLst/>
          </a:prstGeom>
          <a:noFill/>
          <a:ln w="9525">
            <a:noFill/>
          </a:ln>
        </p:spPr>
        <p:txBody>
          <a:bodyPr wrap="square" anchor="ctr" anchorCtr="0">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457200" algn="just" eaLnBrk="1" hangingPunct="1">
              <a:spcBef>
                <a:spcPct val="0"/>
              </a:spcBef>
              <a:buNone/>
            </a:pPr>
            <a:r>
              <a:rPr lang="en-US" altLang="ru-RU" sz="1800" dirty="0"/>
              <a:t>Substances with estrogenic activity have been found not only among steroids, but also among aromatic compounds. It is assumed that the estrogenic effect depends on the presence of aromatic nuclei in the molecule. An important role belongs to hydroxyl and ketone groups, which are able to form H-bonds and interact with proteins in the body.</a:t>
            </a:r>
          </a:p>
          <a:p>
            <a:pPr marL="0" lvl="0" indent="0" algn="just" eaLnBrk="1" hangingPunct="1">
              <a:spcBef>
                <a:spcPct val="0"/>
              </a:spcBef>
              <a:buNone/>
            </a:pPr>
            <a:r>
              <a:rPr lang="en-US" altLang="ru-RU" sz="1800" dirty="0"/>
              <a:t>For the manifestation of estrogenic action, the distance between functional groups is important. It has been established that the distance between OH groups (in positions 3 and 17) in estradiol is 1.1 nm, in the meso-form of sinestrol - 1.2 nm, in the trans-isomer of diethylstilbestrol - 1.22 nm. At the same time, the cis-isomer of diethylstilbestrol, the distance between hydroxyls in which is 0.75 nm, is physiologically inactive</a:t>
            </a:r>
            <a:r>
              <a:rPr lang="uk-UA" altLang="uk-UA" sz="1800" dirty="0"/>
              <a:t>.</a:t>
            </a:r>
          </a:p>
        </p:txBody>
      </p:sp>
      <p:sp>
        <p:nvSpPr>
          <p:cNvPr id="14340" name="Rectangle 5"/>
          <p:cNvSpPr/>
          <p:nvPr/>
        </p:nvSpPr>
        <p:spPr>
          <a:xfrm>
            <a:off x="1981200" y="4531519"/>
            <a:ext cx="1419225" cy="368300"/>
          </a:xfrm>
          <a:prstGeom prst="rect">
            <a:avLst/>
          </a:prstGeom>
          <a:noFill/>
          <a:ln w="9525">
            <a:noFill/>
          </a:ln>
        </p:spPr>
        <p:txBody>
          <a:bodyPr anchor="ctr" anchorCtr="0">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0"/>
              </a:spcBef>
              <a:buNone/>
            </a:pPr>
            <a:r>
              <a:rPr lang="en-US" altLang="ru-RU" sz="1800" b="1" dirty="0"/>
              <a:t>Sinestrol</a:t>
            </a:r>
          </a:p>
        </p:txBody>
      </p:sp>
      <p:sp>
        <p:nvSpPr>
          <p:cNvPr id="14341" name="Rectangle 7"/>
          <p:cNvSpPr/>
          <p:nvPr/>
        </p:nvSpPr>
        <p:spPr>
          <a:xfrm>
            <a:off x="5202079" y="4529932"/>
            <a:ext cx="2037080" cy="368300"/>
          </a:xfrm>
          <a:prstGeom prst="rect">
            <a:avLst/>
          </a:prstGeom>
          <a:noFill/>
          <a:ln w="9525">
            <a:noFill/>
          </a:ln>
        </p:spPr>
        <p:txBody>
          <a:bodyPr wrap="none" anchor="ctr" anchorCtr="0">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0"/>
              </a:spcBef>
              <a:buNone/>
            </a:pPr>
            <a:r>
              <a:rPr lang="en-US" altLang="ru-RU" sz="1800" b="1" dirty="0"/>
              <a:t>Diethylstilbestrol</a:t>
            </a:r>
          </a:p>
        </p:txBody>
      </p:sp>
      <p:pic>
        <p:nvPicPr>
          <p:cNvPr id="14342" name="Picture 6"/>
          <p:cNvPicPr>
            <a:picLocks noChangeAspect="1"/>
          </p:cNvPicPr>
          <p:nvPr/>
        </p:nvPicPr>
        <p:blipFill>
          <a:blip r:embed="rId2"/>
          <a:stretch>
            <a:fillRect/>
          </a:stretch>
        </p:blipFill>
        <p:spPr>
          <a:xfrm>
            <a:off x="992188" y="4960938"/>
            <a:ext cx="3484562" cy="1217612"/>
          </a:xfrm>
          <a:prstGeom prst="rect">
            <a:avLst/>
          </a:prstGeom>
          <a:noFill/>
          <a:ln w="9525">
            <a:noFill/>
          </a:ln>
        </p:spPr>
      </p:pic>
      <p:pic>
        <p:nvPicPr>
          <p:cNvPr id="14343" name="Picture 8"/>
          <p:cNvPicPr>
            <a:picLocks noChangeAspect="1"/>
          </p:cNvPicPr>
          <p:nvPr/>
        </p:nvPicPr>
        <p:blipFill>
          <a:blip r:embed="rId3"/>
          <a:stretch>
            <a:fillRect/>
          </a:stretch>
        </p:blipFill>
        <p:spPr>
          <a:xfrm>
            <a:off x="4524375" y="4889500"/>
            <a:ext cx="3392488" cy="1282700"/>
          </a:xfrm>
          <a:prstGeom prst="rect">
            <a:avLst/>
          </a:prstGeom>
          <a:noFill/>
          <a:ln w="9525">
            <a:noFill/>
          </a:ln>
        </p:spPr>
      </p:pic>
      <p:sp>
        <p:nvSpPr>
          <p:cNvPr id="8"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ru-RU" sz="1800" b="1" i="0" u="none" strike="noStrike" kern="1200" cap="none" spc="0" normalizeH="0" baseline="0" noProof="0" dirty="0">
                <a:ln>
                  <a:noFill/>
                </a:ln>
                <a:solidFill>
                  <a:schemeClr val="lt1"/>
                </a:solidFill>
                <a:effectLst/>
                <a:uLnTx/>
                <a:uFillTx/>
                <a:latin typeface="+mn-lt"/>
                <a:ea typeface="+mn-ea"/>
                <a:cs typeface="+mn-cs"/>
              </a:rPr>
              <a:t>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9"/>
          <p:cNvSpPr/>
          <p:nvPr/>
        </p:nvSpPr>
        <p:spPr>
          <a:xfrm>
            <a:off x="990600" y="832644"/>
            <a:ext cx="7467600" cy="1476375"/>
          </a:xfrm>
          <a:prstGeom prst="rect">
            <a:avLst/>
          </a:prstGeom>
          <a:noFill/>
          <a:ln w="9525">
            <a:noFill/>
          </a:ln>
        </p:spPr>
        <p:txBody>
          <a:bodyPr anchor="ctr" anchorCtr="0">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just" eaLnBrk="1" hangingPunct="1">
              <a:spcBef>
                <a:spcPct val="0"/>
              </a:spcBef>
              <a:buNone/>
            </a:pPr>
            <a:r>
              <a:rPr lang="en-US" altLang="uk-UA" sz="1800" b="1" dirty="0"/>
              <a:t>Properties</a:t>
            </a:r>
            <a:r>
              <a:rPr lang="uk-UA" altLang="uk-UA" sz="1800" b="1" dirty="0"/>
              <a:t>. </a:t>
            </a:r>
            <a:r>
              <a:rPr lang="en-US" altLang="ru-RU" sz="1800" dirty="0"/>
              <a:t>Synthetic estrogens (sinestrol and diethylstilbestrol) are white crystalline powders (sinestrol may have a yellowish tint) without odor. Practically insoluble or very slightly soluble in water. Sinestrol is easily soluble in ethanol, diethylstilbestrol is slightly soluble in chloroform, soluble in solutions of alkali metal hydroxides</a:t>
            </a:r>
            <a:r>
              <a:rPr lang="uk-UA" altLang="uk-UA" sz="1800" dirty="0"/>
              <a:t>.</a:t>
            </a:r>
          </a:p>
        </p:txBody>
      </p:sp>
      <p:sp>
        <p:nvSpPr>
          <p:cNvPr id="3"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ru-RU" sz="1800" b="1" i="0" u="none" strike="noStrike" kern="1200" cap="none" spc="0" normalizeH="0" baseline="0" noProof="0" dirty="0">
                <a:ln>
                  <a:noFill/>
                </a:ln>
                <a:solidFill>
                  <a:schemeClr val="lt1"/>
                </a:solidFill>
                <a:effectLst/>
                <a:uLnTx/>
                <a:uFillTx/>
                <a:latin typeface="+mn-lt"/>
                <a:ea typeface="+mn-ea"/>
                <a:cs typeface="+mn-cs"/>
              </a:rPr>
              <a:t>14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5" descr="3-s2"/>
          <p:cNvPicPr>
            <a:picLocks noChangeAspect="1"/>
          </p:cNvPicPr>
          <p:nvPr/>
        </p:nvPicPr>
        <p:blipFill>
          <a:blip r:embed="rId2"/>
          <a:stretch>
            <a:fillRect/>
          </a:stretch>
        </p:blipFill>
        <p:spPr>
          <a:xfrm>
            <a:off x="1066800" y="1524000"/>
            <a:ext cx="7242175" cy="2401888"/>
          </a:xfrm>
          <a:prstGeom prst="rect">
            <a:avLst/>
          </a:prstGeom>
          <a:noFill/>
          <a:ln w="9525">
            <a:noFill/>
          </a:ln>
        </p:spPr>
      </p:pic>
      <p:sp>
        <p:nvSpPr>
          <p:cNvPr id="16387" name="Rectangle 6"/>
          <p:cNvSpPr/>
          <p:nvPr/>
        </p:nvSpPr>
        <p:spPr>
          <a:xfrm>
            <a:off x="914400" y="609600"/>
            <a:ext cx="3497580" cy="3683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l" eaLnBrk="1" hangingPunct="1">
              <a:spcBef>
                <a:spcPct val="0"/>
              </a:spcBef>
              <a:buNone/>
            </a:pPr>
            <a:r>
              <a:rPr lang="en-US" altLang="ru-RU" sz="1800" b="1" dirty="0"/>
              <a:t>Synthesis of diethylstilbestrol</a:t>
            </a:r>
            <a:r>
              <a:rPr lang="uk-UA" altLang="uk-UA" sz="1800" b="1" dirty="0"/>
              <a:t>.</a:t>
            </a:r>
            <a:endParaRPr lang="ru-RU" altLang="uk-UA" sz="1800" b="1" dirty="0"/>
          </a:p>
        </p:txBody>
      </p:sp>
      <p:sp>
        <p:nvSpPr>
          <p:cNvPr id="4"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ru-RU" sz="1800" b="1" i="0" u="none" strike="noStrike" kern="1200" cap="none" spc="0" normalizeH="0" baseline="0" noProof="0" dirty="0">
                <a:ln>
                  <a:noFill/>
                </a:ln>
                <a:solidFill>
                  <a:schemeClr val="lt1"/>
                </a:solidFill>
                <a:effectLst/>
                <a:uLnTx/>
                <a:uFillTx/>
                <a:latin typeface="+mn-lt"/>
                <a:ea typeface="+mn-ea"/>
                <a:cs typeface="+mn-cs"/>
              </a:rPr>
              <a:t>15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p:nvPr/>
        </p:nvSpPr>
        <p:spPr>
          <a:xfrm>
            <a:off x="990600" y="685800"/>
            <a:ext cx="7467600" cy="424624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en-US" altLang="uk-UA" sz="1800" b="1" dirty="0"/>
              <a:t>Identification</a:t>
            </a:r>
            <a:r>
              <a:rPr lang="uk-UA" altLang="uk-UA" sz="1800" b="1" dirty="0"/>
              <a:t>:</a:t>
            </a:r>
          </a:p>
          <a:p>
            <a:pPr marL="0" lvl="0" indent="0" eaLnBrk="1" hangingPunct="1">
              <a:spcBef>
                <a:spcPct val="0"/>
              </a:spcBef>
            </a:pPr>
            <a:r>
              <a:rPr lang="uk-UA" altLang="uk-UA" sz="1800" b="1" dirty="0"/>
              <a:t>  </a:t>
            </a:r>
            <a:r>
              <a:rPr lang="en-US" altLang="ru-RU" sz="1800" dirty="0"/>
              <a:t>When a chloroform solution of sinestrol interacts with concentrated H2SO4 in the presence of formalin, the chloroform layer turns cherry-red (phenyl radicals). A solution of diethylstilbestrol in concentrated H2SO4 has an orange color, which gradually disappears after dilution with water; when bromine water is added to a solution of sinestrol in glacial acetic acid, a yellow precipitate is formed (see quantitative determination). </a:t>
            </a:r>
          </a:p>
          <a:p>
            <a:pPr marL="0" lvl="0" indent="0" eaLnBrk="1" hangingPunct="1">
              <a:spcBef>
                <a:spcPct val="0"/>
              </a:spcBef>
            </a:pPr>
            <a:r>
              <a:rPr lang="en-US" altLang="ru-RU" sz="1800" dirty="0"/>
              <a:t> Diethylstilbestrol with bromine water in the presence of liquid phenol forms an emerald-green color when heated; after adding a few grains of sugar and heating, the color turns dark blue and then brownish-cherry; </a:t>
            </a:r>
          </a:p>
          <a:p>
            <a:pPr marL="0" lvl="0" indent="0" eaLnBrk="1" hangingPunct="1">
              <a:spcBef>
                <a:spcPct val="0"/>
              </a:spcBef>
            </a:pPr>
            <a:r>
              <a:rPr lang="en-US" altLang="ru-RU" sz="1800" dirty="0"/>
              <a:t> the presence of phenolic hydroxyls in the molecules of medicinal substances can be detected using ferric (III) chloride. The AND recommends this reaction for the identification of diethylstilbestrol,</a:t>
            </a:r>
          </a:p>
          <a:p>
            <a:pPr marL="0" lvl="0" indent="0" eaLnBrk="1" hangingPunct="1">
              <a:spcBef>
                <a:spcPct val="0"/>
              </a:spcBef>
              <a:buNone/>
            </a:pPr>
            <a:r>
              <a:rPr lang="en-US" altLang="ru-RU" sz="1800" dirty="0"/>
              <a:t>alcoholic solutions of which turn green, gradually turning yellow</a:t>
            </a:r>
            <a:r>
              <a:rPr lang="uk-UA" altLang="uk-UA" sz="1800" dirty="0"/>
              <a:t>.</a:t>
            </a:r>
          </a:p>
        </p:txBody>
      </p:sp>
      <p:sp>
        <p:nvSpPr>
          <p:cNvPr id="3"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ru-RU" sz="1800" b="1" i="0" u="none" strike="noStrike" kern="1200" cap="none" spc="0" normalizeH="0" baseline="0" noProof="0" dirty="0">
                <a:ln>
                  <a:noFill/>
                </a:ln>
                <a:solidFill>
                  <a:schemeClr val="lt1"/>
                </a:solidFill>
                <a:effectLst/>
                <a:uLnTx/>
                <a:uFillTx/>
                <a:latin typeface="+mn-lt"/>
                <a:ea typeface="+mn-ea"/>
                <a:cs typeface="+mn-cs"/>
              </a:rPr>
              <a:t>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Diethylstilbestrol"/>
          <p:cNvPicPr>
            <a:picLocks noChangeAspect="1"/>
          </p:cNvPicPr>
          <p:nvPr/>
        </p:nvPicPr>
        <p:blipFill>
          <a:blip r:embed="rId2"/>
          <a:stretch>
            <a:fillRect/>
          </a:stretch>
        </p:blipFill>
        <p:spPr>
          <a:xfrm>
            <a:off x="1447800" y="1295400"/>
            <a:ext cx="6667500" cy="4000500"/>
          </a:xfrm>
          <a:prstGeom prst="rect">
            <a:avLst/>
          </a:prstGeom>
          <a:noFill/>
          <a:ln w="9525">
            <a:noFill/>
          </a:ln>
        </p:spPr>
      </p:pic>
      <p:sp>
        <p:nvSpPr>
          <p:cNvPr id="18435" name="Прямокутник 1"/>
          <p:cNvSpPr/>
          <p:nvPr/>
        </p:nvSpPr>
        <p:spPr>
          <a:xfrm>
            <a:off x="2857500" y="735013"/>
            <a:ext cx="3738880" cy="3683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l">
              <a:spcBef>
                <a:spcPct val="0"/>
              </a:spcBef>
              <a:buNone/>
            </a:pPr>
            <a:r>
              <a:rPr lang="en-US" altLang="ru-RU" sz="1800" b="1" dirty="0"/>
              <a:t>IR spectrum of diethylstilbestrol</a:t>
            </a:r>
            <a:r>
              <a:rPr lang="uk-UA" altLang="uk-UA" sz="1800" b="1" dirty="0"/>
              <a:t> </a:t>
            </a:r>
            <a:endParaRPr lang="uk-UA" altLang="uk-UA" sz="1800" dirty="0"/>
          </a:p>
        </p:txBody>
      </p:sp>
      <p:sp>
        <p:nvSpPr>
          <p:cNvPr id="4"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ru-RU" sz="1800" b="1" i="0" u="none" strike="noStrike" kern="1200" cap="none" spc="0" normalizeH="0" baseline="0" noProof="0" dirty="0">
                <a:ln>
                  <a:noFill/>
                </a:ln>
                <a:solidFill>
                  <a:schemeClr val="lt1"/>
                </a:solidFill>
                <a:effectLst/>
                <a:uLnTx/>
                <a:uFillTx/>
                <a:latin typeface="+mn-lt"/>
                <a:ea typeface="+mn-ea"/>
                <a:cs typeface="+mn-cs"/>
              </a:rPr>
              <a:t>17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ru-RU" sz="1800" b="1" i="0" u="none" strike="noStrike" kern="1200" cap="none" spc="0" normalizeH="0" baseline="0" noProof="0" dirty="0">
                <a:ln>
                  <a:noFill/>
                </a:ln>
                <a:solidFill>
                  <a:schemeClr val="lt1"/>
                </a:solidFill>
                <a:effectLst/>
                <a:uLnTx/>
                <a:uFillTx/>
                <a:latin typeface="+mn-lt"/>
                <a:ea typeface="+mn-ea"/>
                <a:cs typeface="+mn-cs"/>
              </a:rPr>
              <a:t>18</a:t>
            </a:r>
          </a:p>
        </p:txBody>
      </p:sp>
      <p:pic>
        <p:nvPicPr>
          <p:cNvPr id="19459" name="Рисунок 2"/>
          <p:cNvPicPr>
            <a:picLocks noChangeAspect="1"/>
          </p:cNvPicPr>
          <p:nvPr/>
        </p:nvPicPr>
        <p:blipFill>
          <a:blip r:embed="rId2"/>
          <a:stretch>
            <a:fillRect/>
          </a:stretch>
        </p:blipFill>
        <p:spPr>
          <a:xfrm>
            <a:off x="2492375" y="1447800"/>
            <a:ext cx="4495800" cy="4343400"/>
          </a:xfrm>
          <a:prstGeom prst="rect">
            <a:avLst/>
          </a:prstGeom>
          <a:noFill/>
          <a:ln w="9525">
            <a:noFill/>
          </a:ln>
        </p:spPr>
      </p:pic>
      <p:sp>
        <p:nvSpPr>
          <p:cNvPr id="19460" name="Прямокутник 3"/>
          <p:cNvSpPr/>
          <p:nvPr/>
        </p:nvSpPr>
        <p:spPr>
          <a:xfrm>
            <a:off x="2762250" y="762000"/>
            <a:ext cx="3738880" cy="3683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l">
              <a:spcBef>
                <a:spcPct val="0"/>
              </a:spcBef>
              <a:buNone/>
            </a:pPr>
            <a:r>
              <a:rPr lang="en-US" altLang="ru-RU" sz="1800" b="1" dirty="0"/>
              <a:t>IR spectrum of diethylstilbestrol</a:t>
            </a:r>
            <a:r>
              <a:rPr lang="uk-UA" altLang="uk-UA" sz="1800" b="1" dirty="0"/>
              <a:t> </a:t>
            </a:r>
            <a:endParaRPr lang="uk-UA" altLang="uk-UA"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p:nvPr/>
        </p:nvSpPr>
        <p:spPr>
          <a:xfrm>
            <a:off x="914400" y="658178"/>
            <a:ext cx="7848600" cy="3138170"/>
          </a:xfrm>
          <a:prstGeom prst="rect">
            <a:avLst/>
          </a:prstGeom>
          <a:noFill/>
          <a:ln w="9525">
            <a:noFill/>
          </a:ln>
        </p:spPr>
        <p:txBody>
          <a:bodyPr anchor="ctr" anchorCtr="0">
            <a:spAutoFit/>
          </a:bodyPr>
          <a:lstStyle/>
          <a:p>
            <a:pPr marL="342900" indent="-342900" algn="just" eaLnBrk="1" hangingPunct="1">
              <a:buFont typeface="Symbol" panose="05050102010706020507" pitchFamily="18" charset="2"/>
              <a:buChar char=""/>
            </a:pPr>
            <a:r>
              <a:rPr lang="en-US" altLang="ru-RU" dirty="0">
                <a:latin typeface="Arial" panose="020B0604020202020204" pitchFamily="34" charset="0"/>
              </a:rPr>
              <a:t>UV spectrophotometry is used for identification;</a:t>
            </a:r>
          </a:p>
          <a:p>
            <a:pPr marL="342900" indent="-342900" algn="just" eaLnBrk="1" hangingPunct="1">
              <a:buFont typeface="Symbol" panose="05050102010706020507" pitchFamily="18" charset="2"/>
              <a:buChar char=""/>
            </a:pPr>
            <a:r>
              <a:rPr lang="en-US" altLang="ru-RU" dirty="0">
                <a:latin typeface="Arial" panose="020B0604020202020204" pitchFamily="34" charset="0"/>
              </a:rPr>
              <a:t>synthetic estrogens can be identified and quantified by esterification reaction. When sinestrol and diethylstilbestrol interact with acetic anhydride or benzoyl chloride diacetates (dibenzoates) are formed, which have a characteristic melting point</a:t>
            </a:r>
            <a:r>
              <a:rPr lang="uk-UA" altLang="uk-UA" dirty="0">
                <a:latin typeface="Arial" panose="020B0604020202020204" pitchFamily="34" charset="0"/>
              </a:rPr>
              <a:t>.</a:t>
            </a:r>
          </a:p>
          <a:p>
            <a:pPr marL="342900" indent="-342900" algn="just" eaLnBrk="1" hangingPunct="1">
              <a:buFont typeface="Symbol" panose="05050102010706020507" pitchFamily="18" charset="2"/>
              <a:buNone/>
            </a:pPr>
            <a:r>
              <a:rPr lang="en-US" altLang="uk-UA" b="1" dirty="0">
                <a:latin typeface="Arial" panose="020B0604020202020204" pitchFamily="34" charset="0"/>
              </a:rPr>
              <a:t>Quantification</a:t>
            </a:r>
            <a:r>
              <a:rPr lang="uk-UA" altLang="uk-UA" b="1" dirty="0">
                <a:latin typeface="Arial" panose="020B0604020202020204" pitchFamily="34" charset="0"/>
              </a:rPr>
              <a:t>.</a:t>
            </a:r>
          </a:p>
          <a:p>
            <a:pPr marL="342900" indent="-342900" algn="just" eaLnBrk="1" hangingPunct="1">
              <a:buFont typeface="Symbol" panose="05050102010706020507" pitchFamily="18" charset="2"/>
              <a:buAutoNum type="arabicPeriod"/>
            </a:pPr>
            <a:r>
              <a:rPr lang="en-US" altLang="ru-RU" dirty="0">
                <a:latin typeface="Arial" panose="020B0604020202020204" pitchFamily="34" charset="0"/>
              </a:rPr>
              <a:t>Acetylation method. It is based on the production of esters by heating with acetic anhydride in the presence of pyridine. The excess acetic anhydride is converted into acetic acid and the amount of acid is titrated with NaOH solution, the indicator is phenolphthalein, s = 1/2. A control experiment is carried out in parallel</a:t>
            </a:r>
            <a:r>
              <a:rPr lang="uk-UA" altLang="uk-UA" dirty="0">
                <a:latin typeface="Arial" panose="020B0604020202020204" pitchFamily="34" charset="0"/>
              </a:rPr>
              <a:t>:</a:t>
            </a:r>
          </a:p>
        </p:txBody>
      </p:sp>
      <p:pic>
        <p:nvPicPr>
          <p:cNvPr id="20483" name="Picture 5"/>
          <p:cNvPicPr>
            <a:picLocks noChangeAspect="1"/>
          </p:cNvPicPr>
          <p:nvPr/>
        </p:nvPicPr>
        <p:blipFill>
          <a:blip r:embed="rId2"/>
          <a:stretch>
            <a:fillRect/>
          </a:stretch>
        </p:blipFill>
        <p:spPr>
          <a:xfrm>
            <a:off x="2819400" y="3962400"/>
            <a:ext cx="3886200" cy="852488"/>
          </a:xfrm>
          <a:prstGeom prst="rect">
            <a:avLst/>
          </a:prstGeom>
          <a:noFill/>
          <a:ln w="9525">
            <a:noFill/>
          </a:ln>
        </p:spPr>
      </p:pic>
      <p:pic>
        <p:nvPicPr>
          <p:cNvPr id="20484" name="Picture 6"/>
          <p:cNvPicPr>
            <a:picLocks noChangeAspect="1"/>
          </p:cNvPicPr>
          <p:nvPr/>
        </p:nvPicPr>
        <p:blipFill>
          <a:blip r:embed="rId3"/>
          <a:stretch>
            <a:fillRect/>
          </a:stretch>
        </p:blipFill>
        <p:spPr>
          <a:xfrm>
            <a:off x="2438400" y="4876800"/>
            <a:ext cx="4267200" cy="1647825"/>
          </a:xfrm>
          <a:prstGeom prst="rect">
            <a:avLst/>
          </a:prstGeom>
          <a:noFill/>
          <a:ln w="9525">
            <a:noFill/>
          </a:ln>
        </p:spPr>
      </p:pic>
      <p:sp>
        <p:nvSpPr>
          <p:cNvPr id="5"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ru-RU" sz="1800" b="1" i="0" u="none" strike="noStrike" kern="1200" cap="none" spc="0" normalizeH="0" baseline="0" noProof="0" dirty="0">
                <a:ln>
                  <a:noFill/>
                </a:ln>
                <a:solidFill>
                  <a:schemeClr val="lt1"/>
                </a:solidFill>
                <a:effectLst/>
                <a:uLnTx/>
                <a:uFillTx/>
                <a:latin typeface="+mn-lt"/>
                <a:ea typeface="+mn-ea"/>
                <a:cs typeface="+mn-cs"/>
              </a:rPr>
              <a:t>19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6"/>
          <p:cNvSpPr/>
          <p:nvPr/>
        </p:nvSpPr>
        <p:spPr>
          <a:xfrm>
            <a:off x="1143000" y="762000"/>
            <a:ext cx="7467600" cy="922020"/>
          </a:xfrm>
          <a:prstGeom prst="rect">
            <a:avLst/>
          </a:prstGeom>
          <a:noFill/>
          <a:ln w="9525">
            <a:noFill/>
          </a:ln>
        </p:spPr>
        <p:txBody>
          <a:bodyPr>
            <a:spAutoFit/>
          </a:bodyPr>
          <a:lstStyle/>
          <a:p>
            <a:pPr marL="265430" indent="-265430" eaLnBrk="1" hangingPunct="1"/>
            <a:r>
              <a:rPr lang="en-US" altLang="uk-UA" dirty="0">
                <a:latin typeface="Arial" panose="020B0604020202020204" pitchFamily="34" charset="0"/>
              </a:rPr>
              <a:t>2. </a:t>
            </a:r>
            <a:r>
              <a:rPr lang="en-US" altLang="ru-RU" dirty="0">
                <a:latin typeface="Arial" panose="020B0604020202020204" pitchFamily="34" charset="0"/>
              </a:rPr>
              <a:t>Quantitative determination of sinestrol in an oil solution is carried out after extraction with an aqueous solution of sodium hydroxide by the reverse bromatometry method with a control experiment</a:t>
            </a:r>
            <a:r>
              <a:rPr lang="uk-UA" altLang="uk-UA" dirty="0">
                <a:latin typeface="Arial" panose="020B0604020202020204" pitchFamily="34" charset="0"/>
              </a:rPr>
              <a:t>, s = 3/4:</a:t>
            </a:r>
            <a:endParaRPr lang="ru-RU" altLang="uk-UA" dirty="0">
              <a:latin typeface="Arial" panose="020B0604020202020204" pitchFamily="34" charset="0"/>
            </a:endParaRPr>
          </a:p>
        </p:txBody>
      </p:sp>
      <p:pic>
        <p:nvPicPr>
          <p:cNvPr id="21507" name="Picture 7"/>
          <p:cNvPicPr>
            <a:picLocks noChangeAspect="1"/>
          </p:cNvPicPr>
          <p:nvPr/>
        </p:nvPicPr>
        <p:blipFill>
          <a:blip r:embed="rId2"/>
          <a:stretch>
            <a:fillRect/>
          </a:stretch>
        </p:blipFill>
        <p:spPr>
          <a:xfrm>
            <a:off x="2057400" y="2057400"/>
            <a:ext cx="4775200" cy="2312988"/>
          </a:xfrm>
          <a:prstGeom prst="rect">
            <a:avLst/>
          </a:prstGeom>
          <a:noFill/>
          <a:ln w="9525">
            <a:noFill/>
          </a:ln>
        </p:spPr>
      </p:pic>
      <p:sp>
        <p:nvSpPr>
          <p:cNvPr id="4"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ru-RU" sz="1800" b="1" i="0" u="none" strike="noStrike" kern="1200" cap="none" spc="0" normalizeH="0" baseline="0" noProof="0" dirty="0">
                <a:ln>
                  <a:noFill/>
                </a:ln>
                <a:solidFill>
                  <a:schemeClr val="lt1"/>
                </a:solidFill>
                <a:effectLst/>
                <a:uLnTx/>
                <a:uFillTx/>
                <a:latin typeface="+mn-lt"/>
                <a:ea typeface="+mn-ea"/>
                <a:cs typeface="+mn-cs"/>
              </a:rPr>
              <a:t>20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p:cNvSpPr/>
          <p:nvPr/>
        </p:nvSpPr>
        <p:spPr>
          <a:xfrm>
            <a:off x="958850" y="4457383"/>
            <a:ext cx="7620000" cy="1753235"/>
          </a:xfrm>
          <a:prstGeom prst="rect">
            <a:avLst/>
          </a:prstGeom>
          <a:noFill/>
          <a:ln w="9525">
            <a:noFill/>
          </a:ln>
        </p:spPr>
        <p:txBody>
          <a:bodyPr anchor="ctr" anchorCtr="0">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en-US" altLang="uk-UA" sz="1800" b="1" dirty="0"/>
              <a:t>Storage</a:t>
            </a:r>
            <a:r>
              <a:rPr lang="uk-UA" altLang="uk-UA" sz="1800" b="1" dirty="0"/>
              <a:t>. </a:t>
            </a:r>
            <a:r>
              <a:rPr lang="en-US" altLang="ru-RU" sz="1800" dirty="0"/>
              <a:t>In a sealed container, protected from light</a:t>
            </a:r>
            <a:r>
              <a:rPr lang="uk-UA" altLang="uk-UA" sz="1800" dirty="0"/>
              <a:t>.</a:t>
            </a:r>
          </a:p>
          <a:p>
            <a:pPr marL="0" lvl="0" indent="0" algn="just" eaLnBrk="1" hangingPunct="1">
              <a:spcBef>
                <a:spcPct val="0"/>
              </a:spcBef>
              <a:buNone/>
            </a:pPr>
            <a:r>
              <a:rPr lang="en-US" altLang="uk-UA" sz="1800" b="1" dirty="0"/>
              <a:t>Application</a:t>
            </a:r>
            <a:r>
              <a:rPr lang="uk-UA" altLang="uk-UA" sz="1800" b="1" dirty="0"/>
              <a:t>. </a:t>
            </a:r>
            <a:r>
              <a:rPr lang="en-US" altLang="ru-RU" sz="1800" dirty="0"/>
              <a:t>In terms of pharmacological action, they are close to natural hormones. When taken orally, they are not destroyed in the gastrointestinal tract, they are quickly absorbed. They are prescribed in the form of 2 mg tablets and intramuscularly in the form of oil solutions (0.1 and 2–3%) for the treatment of malignant neoplasms</a:t>
            </a:r>
            <a:r>
              <a:rPr lang="uk-UA" altLang="uk-UA" sz="1800" dirty="0"/>
              <a:t>.</a:t>
            </a:r>
          </a:p>
        </p:txBody>
      </p:sp>
      <p:sp>
        <p:nvSpPr>
          <p:cNvPr id="22531" name="Rectangle 9"/>
          <p:cNvSpPr/>
          <p:nvPr/>
        </p:nvSpPr>
        <p:spPr>
          <a:xfrm>
            <a:off x="958850" y="669925"/>
            <a:ext cx="7543800" cy="645160"/>
          </a:xfrm>
          <a:prstGeom prst="rect">
            <a:avLst/>
          </a:prstGeom>
          <a:noFill/>
          <a:ln w="9525">
            <a:noFill/>
          </a:ln>
        </p:spPr>
        <p:txBody>
          <a:bodyPr>
            <a:spAutoFit/>
          </a:bodyPr>
          <a:lstStyle/>
          <a:p>
            <a:pPr eaLnBrk="1" hangingPunct="1"/>
            <a:r>
              <a:rPr lang="uk-UA" altLang="uk-UA" dirty="0">
                <a:latin typeface="Arial" panose="020B0604020202020204" pitchFamily="34" charset="0"/>
              </a:rPr>
              <a:t>3. </a:t>
            </a:r>
            <a:r>
              <a:rPr lang="en-US" altLang="ru-RU" dirty="0">
                <a:latin typeface="Arial" panose="020B0604020202020204" pitchFamily="34" charset="0"/>
              </a:rPr>
              <a:t>Sinestrol and diethylstilbestrol can be determined photometrically by the azo coupling reaction with diazotized sulfanilic acid</a:t>
            </a:r>
            <a:r>
              <a:rPr lang="uk-UA" altLang="uk-UA" dirty="0">
                <a:latin typeface="Arial" panose="020B0604020202020204" pitchFamily="34" charset="0"/>
              </a:rPr>
              <a:t>:</a:t>
            </a:r>
            <a:endParaRPr lang="ru-RU" altLang="uk-UA" dirty="0">
              <a:latin typeface="Arial" panose="020B0604020202020204" pitchFamily="34" charset="0"/>
            </a:endParaRPr>
          </a:p>
        </p:txBody>
      </p:sp>
      <p:pic>
        <p:nvPicPr>
          <p:cNvPr id="22532" name="Picture 10"/>
          <p:cNvPicPr>
            <a:picLocks noChangeAspect="1"/>
          </p:cNvPicPr>
          <p:nvPr/>
        </p:nvPicPr>
        <p:blipFill>
          <a:blip r:embed="rId3"/>
          <a:stretch>
            <a:fillRect/>
          </a:stretch>
        </p:blipFill>
        <p:spPr>
          <a:xfrm>
            <a:off x="2286000" y="1557338"/>
            <a:ext cx="5162550" cy="1392237"/>
          </a:xfrm>
          <a:prstGeom prst="rect">
            <a:avLst/>
          </a:prstGeom>
          <a:noFill/>
          <a:ln w="9525">
            <a:noFill/>
          </a:ln>
        </p:spPr>
      </p:pic>
      <p:pic>
        <p:nvPicPr>
          <p:cNvPr id="22533" name="Picture 11"/>
          <p:cNvPicPr>
            <a:picLocks noChangeAspect="1"/>
          </p:cNvPicPr>
          <p:nvPr/>
        </p:nvPicPr>
        <p:blipFill>
          <a:blip r:embed="rId4"/>
          <a:stretch>
            <a:fillRect/>
          </a:stretch>
        </p:blipFill>
        <p:spPr>
          <a:xfrm>
            <a:off x="2057400" y="3048000"/>
            <a:ext cx="5788025" cy="1198563"/>
          </a:xfrm>
          <a:prstGeom prst="rect">
            <a:avLst/>
          </a:prstGeom>
          <a:noFill/>
          <a:ln w="9525">
            <a:noFill/>
          </a:ln>
        </p:spPr>
      </p:pic>
      <p:sp>
        <p:nvSpPr>
          <p:cNvPr id="6"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ru-RU" sz="1800" b="1" i="0" u="none" strike="noStrike" kern="1200" cap="none" spc="0" normalizeH="0" baseline="0" noProof="0" dirty="0">
                <a:ln>
                  <a:noFill/>
                </a:ln>
                <a:solidFill>
                  <a:schemeClr val="lt1"/>
                </a:solidFill>
                <a:effectLst/>
                <a:uLnTx/>
                <a:uFillTx/>
                <a:latin typeface="+mn-lt"/>
                <a:ea typeface="+mn-ea"/>
                <a:cs typeface="+mn-cs"/>
              </a:rPr>
              <a:t>21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5"/>
          <p:cNvSpPr/>
          <p:nvPr/>
        </p:nvSpPr>
        <p:spPr>
          <a:xfrm>
            <a:off x="3048000" y="380207"/>
            <a:ext cx="2670175" cy="368300"/>
          </a:xfrm>
          <a:prstGeom prst="rect">
            <a:avLst/>
          </a:prstGeom>
          <a:noFill/>
          <a:ln w="9525">
            <a:noFill/>
          </a:ln>
        </p:spPr>
        <p:txBody>
          <a:bodyPr anchor="ctr" anchorCtr="0">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0"/>
              </a:spcBef>
              <a:buNone/>
            </a:pPr>
            <a:r>
              <a:rPr lang="en-US" altLang="ru-RU" sz="1800" b="1" dirty="0"/>
              <a:t>Birth control means</a:t>
            </a:r>
          </a:p>
        </p:txBody>
      </p:sp>
      <p:sp>
        <p:nvSpPr>
          <p:cNvPr id="23555" name="Rectangle 6"/>
          <p:cNvSpPr/>
          <p:nvPr/>
        </p:nvSpPr>
        <p:spPr>
          <a:xfrm>
            <a:off x="914400" y="1201261"/>
            <a:ext cx="7620000" cy="4799965"/>
          </a:xfrm>
          <a:prstGeom prst="rect">
            <a:avLst/>
          </a:prstGeom>
          <a:noFill/>
          <a:ln w="9525">
            <a:noFill/>
          </a:ln>
        </p:spPr>
        <p:txBody>
          <a:bodyPr anchor="ctr" anchorCtr="0">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just" eaLnBrk="1" hangingPunct="1">
              <a:spcBef>
                <a:spcPct val="0"/>
              </a:spcBef>
              <a:buNone/>
            </a:pPr>
            <a:r>
              <a:rPr lang="en-US" altLang="ru-RU" sz="1800" b="1" dirty="0"/>
              <a:t>Contraceptive drugs</a:t>
            </a:r>
            <a:r>
              <a:rPr lang="uk-UA" altLang="uk-UA" sz="1800" dirty="0"/>
              <a:t> </a:t>
            </a:r>
            <a:r>
              <a:rPr lang="en-US" altLang="ru-RU" sz="1800" dirty="0"/>
              <a:t>(latin anticoncipientia, s. Contraceptiva &lt;contra – against and conceptio – conception) – drugs to prevent pregnancy. Contraception is a method of birth control that interrupts the natural course of events from conception to birth.</a:t>
            </a:r>
          </a:p>
          <a:p>
            <a:pPr marL="0" lvl="0" indent="0" algn="just" eaLnBrk="1" hangingPunct="1">
              <a:spcBef>
                <a:spcPct val="0"/>
              </a:spcBef>
              <a:buNone/>
            </a:pPr>
            <a:r>
              <a:rPr lang="en-US" altLang="ru-RU" sz="1800" i="1" dirty="0"/>
              <a:t>Chemical contraceptives </a:t>
            </a:r>
            <a:r>
              <a:rPr lang="en-US" altLang="ru-RU" sz="1800" dirty="0"/>
              <a:t>are called </a:t>
            </a:r>
            <a:r>
              <a:rPr lang="en-US" altLang="ru-RU" sz="1800" i="1" dirty="0"/>
              <a:t>spermicides</a:t>
            </a:r>
            <a:r>
              <a:rPr lang="en-US" altLang="ru-RU" sz="1800" dirty="0"/>
              <a:t>. Modern spermicides consist of two components: a chemical substance that destroys the outer shell of sperm and inhibits their mobility or ability to penetrate the egg shell during fertilization, and a base. For most spermicides, the active ingredients are nonoxylon-9, octoxylon, menfegol, benzalkonium chloride. Spermicides are available in the following dosage forms: creams;</a:t>
            </a:r>
          </a:p>
          <a:p>
            <a:pPr marL="0" lvl="0" indent="0" algn="just" eaLnBrk="1" hangingPunct="1">
              <a:spcBef>
                <a:spcPct val="0"/>
              </a:spcBef>
              <a:buNone/>
            </a:pPr>
            <a:r>
              <a:rPr lang="en-US" altLang="ru-RU" sz="1800" dirty="0"/>
              <a:t>gels;</a:t>
            </a:r>
          </a:p>
          <a:p>
            <a:pPr marL="0" lvl="0" indent="0" algn="just" eaLnBrk="1" hangingPunct="1">
              <a:spcBef>
                <a:spcPct val="0"/>
              </a:spcBef>
              <a:buNone/>
            </a:pPr>
            <a:r>
              <a:rPr lang="en-US" altLang="ru-RU" sz="1800" dirty="0"/>
              <a:t>jellies;</a:t>
            </a:r>
          </a:p>
          <a:p>
            <a:pPr marL="0" lvl="0" indent="0" algn="just" eaLnBrk="1" hangingPunct="1">
              <a:spcBef>
                <a:spcPct val="0"/>
              </a:spcBef>
              <a:buNone/>
            </a:pPr>
            <a:r>
              <a:rPr lang="en-US" altLang="ru-RU" sz="1800" dirty="0"/>
              <a:t>foams;</a:t>
            </a:r>
          </a:p>
          <a:p>
            <a:pPr marL="0" lvl="0" indent="0" algn="just" eaLnBrk="1" hangingPunct="1">
              <a:spcBef>
                <a:spcPct val="0"/>
              </a:spcBef>
              <a:buNone/>
            </a:pPr>
            <a:r>
              <a:rPr lang="en-US" altLang="ru-RU" sz="1800" dirty="0"/>
              <a:t>suppositories;</a:t>
            </a:r>
          </a:p>
          <a:p>
            <a:pPr marL="0" lvl="0" indent="0" algn="just" eaLnBrk="1" hangingPunct="1">
              <a:spcBef>
                <a:spcPct val="0"/>
              </a:spcBef>
              <a:buNone/>
            </a:pPr>
            <a:r>
              <a:rPr lang="en-US" altLang="ru-RU" sz="1800" dirty="0"/>
              <a:t>tablets;</a:t>
            </a:r>
          </a:p>
          <a:p>
            <a:pPr marL="0" lvl="0" indent="0" algn="just" eaLnBrk="1" hangingPunct="1">
              <a:spcBef>
                <a:spcPct val="0"/>
              </a:spcBef>
              <a:buNone/>
            </a:pPr>
            <a:r>
              <a:rPr lang="en-US" altLang="ru-RU" sz="1800" dirty="0"/>
              <a:t>soluble films;</a:t>
            </a:r>
          </a:p>
          <a:p>
            <a:pPr marL="0" lvl="0" indent="0" algn="just" eaLnBrk="1" hangingPunct="1">
              <a:spcBef>
                <a:spcPct val="0"/>
              </a:spcBef>
              <a:buNone/>
            </a:pPr>
            <a:r>
              <a:rPr lang="en-US" altLang="ru-RU" sz="1800" dirty="0"/>
              <a:t>tampons</a:t>
            </a:r>
            <a:r>
              <a:rPr lang="uk-UA" altLang="uk-UA" sz="1800" dirty="0"/>
              <a:t>.</a:t>
            </a:r>
            <a:r>
              <a:rPr lang="ru-RU" altLang="uk-UA" sz="1800" dirty="0"/>
              <a:t> </a:t>
            </a:r>
            <a:endParaRPr lang="uk-UA" altLang="uk-UA" sz="1800" dirty="0"/>
          </a:p>
        </p:txBody>
      </p:sp>
      <p:sp>
        <p:nvSpPr>
          <p:cNvPr id="4"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ru-RU" sz="1800" b="1" i="0" u="none" strike="noStrike" kern="1200" cap="none" spc="0" normalizeH="0" baseline="0" noProof="0" dirty="0">
                <a:ln>
                  <a:noFill/>
                </a:ln>
                <a:solidFill>
                  <a:schemeClr val="lt1"/>
                </a:solidFill>
                <a:effectLst/>
                <a:uLnTx/>
                <a:uFillTx/>
                <a:latin typeface="+mn-lt"/>
                <a:ea typeface="+mn-ea"/>
                <a:cs typeface="+mn-cs"/>
              </a:rPr>
              <a:t>22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Прямокутник 1"/>
          <p:cNvSpPr/>
          <p:nvPr/>
        </p:nvSpPr>
        <p:spPr>
          <a:xfrm>
            <a:off x="2586038" y="622300"/>
            <a:ext cx="3903980" cy="3683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l">
              <a:spcBef>
                <a:spcPct val="0"/>
              </a:spcBef>
              <a:buNone/>
            </a:pPr>
            <a:r>
              <a:rPr lang="en-US" altLang="ru-RU" sz="1800" b="1" dirty="0"/>
              <a:t>Active ingredients of spermicides</a:t>
            </a:r>
            <a:r>
              <a:rPr lang="uk-UA" altLang="uk-UA" sz="1800" b="1" dirty="0"/>
              <a:t> </a:t>
            </a:r>
          </a:p>
        </p:txBody>
      </p:sp>
      <p:pic>
        <p:nvPicPr>
          <p:cNvPr id="24579" name="Picture 4" descr="Ноноксинол 9, опис активної речовини та структурна формула | Фармацевтична  енциклопедія"/>
          <p:cNvPicPr>
            <a:picLocks noChangeAspect="1"/>
          </p:cNvPicPr>
          <p:nvPr/>
        </p:nvPicPr>
        <p:blipFill>
          <a:blip r:embed="rId2"/>
          <a:stretch>
            <a:fillRect/>
          </a:stretch>
        </p:blipFill>
        <p:spPr>
          <a:xfrm>
            <a:off x="609600" y="1693863"/>
            <a:ext cx="4235450" cy="1000125"/>
          </a:xfrm>
          <a:prstGeom prst="rect">
            <a:avLst/>
          </a:prstGeom>
          <a:noFill/>
          <a:ln w="9525">
            <a:noFill/>
          </a:ln>
        </p:spPr>
      </p:pic>
      <p:pic>
        <p:nvPicPr>
          <p:cNvPr id="24580" name="Picture 6" descr="Structural formula of octocrylene"/>
          <p:cNvPicPr>
            <a:picLocks noChangeAspect="1"/>
          </p:cNvPicPr>
          <p:nvPr/>
        </p:nvPicPr>
        <p:blipFill>
          <a:blip r:embed="rId3"/>
          <a:stretch>
            <a:fillRect/>
          </a:stretch>
        </p:blipFill>
        <p:spPr>
          <a:xfrm>
            <a:off x="5105400" y="1336675"/>
            <a:ext cx="3333750" cy="1712913"/>
          </a:xfrm>
          <a:prstGeom prst="rect">
            <a:avLst/>
          </a:prstGeom>
          <a:noFill/>
          <a:ln w="9525">
            <a:noFill/>
          </a:ln>
        </p:spPr>
      </p:pic>
      <p:pic>
        <p:nvPicPr>
          <p:cNvPr id="24581" name="Picture 8" descr="Изображение химической структуры"/>
          <p:cNvPicPr>
            <a:picLocks noChangeAspect="1"/>
          </p:cNvPicPr>
          <p:nvPr/>
        </p:nvPicPr>
        <p:blipFill>
          <a:blip r:embed="rId4"/>
          <a:stretch>
            <a:fillRect/>
          </a:stretch>
        </p:blipFill>
        <p:spPr>
          <a:xfrm>
            <a:off x="1479550" y="3808413"/>
            <a:ext cx="2495550" cy="1208087"/>
          </a:xfrm>
          <a:prstGeom prst="rect">
            <a:avLst/>
          </a:prstGeom>
          <a:noFill/>
          <a:ln w="9525">
            <a:noFill/>
          </a:ln>
        </p:spPr>
      </p:pic>
      <p:pic>
        <p:nvPicPr>
          <p:cNvPr id="24582" name="Picture 14" descr="Chemical Product Catalog _Letter M_Page 93_Chemicalbook"/>
          <p:cNvPicPr>
            <a:picLocks noChangeAspect="1"/>
          </p:cNvPicPr>
          <p:nvPr/>
        </p:nvPicPr>
        <p:blipFill>
          <a:blip r:embed="rId5"/>
          <a:stretch>
            <a:fillRect/>
          </a:stretch>
        </p:blipFill>
        <p:spPr>
          <a:xfrm>
            <a:off x="4845050" y="3808413"/>
            <a:ext cx="3006725" cy="1136650"/>
          </a:xfrm>
          <a:prstGeom prst="rect">
            <a:avLst/>
          </a:prstGeom>
          <a:noFill/>
          <a:ln w="9525">
            <a:noFill/>
          </a:ln>
        </p:spPr>
      </p:pic>
      <p:sp>
        <p:nvSpPr>
          <p:cNvPr id="24583" name="Прямокутник 3"/>
          <p:cNvSpPr/>
          <p:nvPr/>
        </p:nvSpPr>
        <p:spPr>
          <a:xfrm>
            <a:off x="1828800" y="2881313"/>
            <a:ext cx="1290320" cy="33718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l">
              <a:spcBef>
                <a:spcPct val="0"/>
              </a:spcBef>
              <a:buNone/>
            </a:pPr>
            <a:r>
              <a:rPr lang="en-US" altLang="ru-RU" sz="1600" dirty="0"/>
              <a:t>nonoxynol-9</a:t>
            </a:r>
          </a:p>
        </p:txBody>
      </p:sp>
      <p:sp>
        <p:nvSpPr>
          <p:cNvPr id="24584" name="Прямокутник 4"/>
          <p:cNvSpPr/>
          <p:nvPr/>
        </p:nvSpPr>
        <p:spPr>
          <a:xfrm>
            <a:off x="5410200" y="3219450"/>
            <a:ext cx="1041400" cy="33718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l">
              <a:spcBef>
                <a:spcPct val="0"/>
              </a:spcBef>
              <a:buNone/>
            </a:pPr>
            <a:r>
              <a:rPr lang="en-US" altLang="ru-RU" sz="1600" dirty="0"/>
              <a:t>octoxylon</a:t>
            </a:r>
          </a:p>
        </p:txBody>
      </p:sp>
      <p:sp>
        <p:nvSpPr>
          <p:cNvPr id="24585" name="Прямокутник 5"/>
          <p:cNvSpPr/>
          <p:nvPr/>
        </p:nvSpPr>
        <p:spPr>
          <a:xfrm>
            <a:off x="1479550" y="5233988"/>
            <a:ext cx="2205355" cy="33718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l">
              <a:spcBef>
                <a:spcPct val="0"/>
              </a:spcBef>
              <a:buNone/>
            </a:pPr>
            <a:r>
              <a:rPr lang="en-US" altLang="ru-RU" sz="1600" dirty="0"/>
              <a:t>benzalkonium chloride</a:t>
            </a:r>
          </a:p>
        </p:txBody>
      </p:sp>
      <p:sp>
        <p:nvSpPr>
          <p:cNvPr id="24586" name="Прямокутник 6"/>
          <p:cNvSpPr/>
          <p:nvPr/>
        </p:nvSpPr>
        <p:spPr>
          <a:xfrm>
            <a:off x="5930900" y="5203825"/>
            <a:ext cx="1019175" cy="33718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l">
              <a:spcBef>
                <a:spcPct val="0"/>
              </a:spcBef>
              <a:buNone/>
            </a:pPr>
            <a:r>
              <a:rPr lang="en-US" altLang="ru-RU" sz="1600" dirty="0"/>
              <a:t>menfegol</a:t>
            </a:r>
          </a:p>
        </p:txBody>
      </p:sp>
      <p:sp>
        <p:nvSpPr>
          <p:cNvPr id="14"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ru-RU" sz="1800" b="1" i="0" u="none" strike="noStrike" kern="1200" cap="none" spc="0" normalizeH="0" baseline="0" noProof="0" dirty="0">
                <a:ln>
                  <a:noFill/>
                </a:ln>
                <a:solidFill>
                  <a:schemeClr val="lt1"/>
                </a:solidFill>
                <a:effectLst/>
                <a:uLnTx/>
                <a:uFillTx/>
                <a:latin typeface="+mn-lt"/>
                <a:ea typeface="+mn-ea"/>
                <a:cs typeface="+mn-cs"/>
              </a:rPr>
              <a:t>23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p:nvPr/>
        </p:nvSpPr>
        <p:spPr>
          <a:xfrm>
            <a:off x="838200" y="802164"/>
            <a:ext cx="7924800" cy="5077460"/>
          </a:xfrm>
          <a:prstGeom prst="rect">
            <a:avLst/>
          </a:prstGeom>
          <a:noFill/>
          <a:ln w="9525">
            <a:noFill/>
          </a:ln>
        </p:spPr>
        <p:txBody>
          <a:bodyPr anchor="ctr" anchorCtr="0">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just" eaLnBrk="1" hangingPunct="1">
              <a:spcBef>
                <a:spcPct val="0"/>
              </a:spcBef>
              <a:buNone/>
            </a:pPr>
            <a:r>
              <a:rPr lang="uk-UA" altLang="uk-UA" sz="1800" i="1" dirty="0"/>
              <a:t>      </a:t>
            </a:r>
            <a:r>
              <a:rPr lang="uk-UA" altLang="uk-UA" sz="1800" b="1" i="1" dirty="0"/>
              <a:t> </a:t>
            </a:r>
            <a:r>
              <a:rPr lang="en-US" altLang="ru-RU" sz="1800" b="1" dirty="0"/>
              <a:t>Intrauterine devices</a:t>
            </a:r>
            <a:r>
              <a:rPr lang="en-US" altLang="ru-RU" sz="1800" dirty="0"/>
              <a:t> (IUDs) are divided into two groups - copper-containing and hormone-releasing IUDs. Copper-containing IUDs are made of polyethylene with the addition of silver or gold veins, lavsanethylene bactericidal winding, copper-containing threads with antimicrobial action. The contraceptive effect of copper-containing IUDs is based on a sharp acceleration of the movement of the egg through the fallopian tubes, as a result of which it does not have time to mature.</a:t>
            </a:r>
          </a:p>
          <a:p>
            <a:pPr marL="0" lvl="0" indent="0" algn="just" eaLnBrk="1" hangingPunct="1">
              <a:spcBef>
                <a:spcPct val="0"/>
              </a:spcBef>
              <a:buNone/>
            </a:pPr>
            <a:r>
              <a:rPr lang="en-US" altLang="ru-RU" sz="1800" dirty="0"/>
              <a:t>The mechanism of action of hormone-releasing IUDs is to increase the viscosity of cervical mucus, inhibit endometrial proliferation, and reduce sperm activity. The system has only a local effect, the hormone is not absorbed into the systemic bloodstream, therefore it is devoid of the side effects of systemic hormonal drugs and provides high contraceptive effectiveness.</a:t>
            </a:r>
          </a:p>
          <a:p>
            <a:pPr marL="0" lvl="0" indent="0" algn="just" eaLnBrk="1" hangingPunct="1">
              <a:spcBef>
                <a:spcPct val="0"/>
              </a:spcBef>
              <a:buNone/>
            </a:pPr>
            <a:r>
              <a:rPr lang="en-US" altLang="ru-RU" sz="1800" dirty="0"/>
              <a:t>Hormonal contraception (HC) is oral contraceptives (hormonal birth control pills); injectable contraceptives (contraceptive injections); subcutaneous implants (capsules that are injected subcutaneously). HC includes analogues of two natural female sex hormones produced by the ovaries, estrogen and progesterone</a:t>
            </a:r>
            <a:r>
              <a:rPr lang="uk-UA" altLang="uk-UA" sz="1800" dirty="0"/>
              <a:t>.</a:t>
            </a:r>
            <a:r>
              <a:rPr lang="ru-RU" altLang="uk-UA" sz="1800" dirty="0"/>
              <a:t> </a:t>
            </a:r>
            <a:endParaRPr lang="uk-UA" altLang="uk-UA" sz="1800" dirty="0"/>
          </a:p>
        </p:txBody>
      </p:sp>
      <p:sp>
        <p:nvSpPr>
          <p:cNvPr id="3"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ru-RU" sz="1800" b="1" i="0" u="none" strike="noStrike" kern="1200" cap="none" spc="0" normalizeH="0" baseline="0" noProof="0" dirty="0">
                <a:ln>
                  <a:noFill/>
                </a:ln>
                <a:solidFill>
                  <a:schemeClr val="lt1"/>
                </a:solidFill>
                <a:effectLst/>
                <a:uLnTx/>
                <a:uFillTx/>
                <a:latin typeface="+mn-lt"/>
                <a:ea typeface="+mn-ea"/>
                <a:cs typeface="+mn-cs"/>
              </a:rPr>
              <a:t>2</a:t>
            </a:r>
            <a:r>
              <a:rPr kumimoji="0" lang="uk-UA" sz="1800" b="1" i="0" u="none" strike="noStrike" kern="1200" cap="none" spc="0" normalizeH="0" baseline="0" noProof="0" dirty="0">
                <a:ln>
                  <a:noFill/>
                </a:ln>
                <a:solidFill>
                  <a:schemeClr val="lt1"/>
                </a:solidFill>
                <a:effectLst/>
                <a:uLnTx/>
                <a:uFillTx/>
                <a:latin typeface="+mn-lt"/>
                <a:ea typeface="+mn-ea"/>
                <a:cs typeface="+mn-cs"/>
              </a:rPr>
              <a:t>4</a:t>
            </a:r>
            <a:endParaRPr kumimoji="0" lang="ru-RU" sz="1800" b="1" i="0" u="none" strike="noStrike" kern="1200" cap="none" spc="0" normalizeH="0" baseline="0" noProof="0" dirty="0">
              <a:ln>
                <a:noFill/>
              </a:ln>
              <a:solidFill>
                <a:schemeClr val="lt1"/>
              </a:solidFill>
              <a:effectLst/>
              <a:uLnTx/>
              <a:uFillTx/>
              <a:latin typeface="+mn-lt"/>
              <a:ea typeface="+mn-ea"/>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undefined"/>
          <p:cNvPicPr>
            <a:picLocks noChangeAspect="1"/>
          </p:cNvPicPr>
          <p:nvPr/>
        </p:nvPicPr>
        <p:blipFill>
          <a:blip r:embed="rId2"/>
          <a:stretch>
            <a:fillRect/>
          </a:stretch>
        </p:blipFill>
        <p:spPr>
          <a:xfrm>
            <a:off x="3114675" y="533400"/>
            <a:ext cx="3227388" cy="3521075"/>
          </a:xfrm>
          <a:prstGeom prst="rect">
            <a:avLst/>
          </a:prstGeom>
          <a:noFill/>
          <a:ln w="9525">
            <a:noFill/>
          </a:ln>
        </p:spPr>
      </p:pic>
      <p:sp>
        <p:nvSpPr>
          <p:cNvPr id="26627" name="Прямокутник 1"/>
          <p:cNvSpPr/>
          <p:nvPr/>
        </p:nvSpPr>
        <p:spPr>
          <a:xfrm>
            <a:off x="2819400" y="4021138"/>
            <a:ext cx="3370580" cy="3683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l">
              <a:spcBef>
                <a:spcPct val="0"/>
              </a:spcBef>
              <a:buNone/>
            </a:pPr>
            <a:r>
              <a:rPr lang="en-US" altLang="ru-RU" sz="1800" dirty="0"/>
              <a:t>Mirena coil on a uterine dummy</a:t>
            </a:r>
          </a:p>
        </p:txBody>
      </p:sp>
      <p:sp>
        <p:nvSpPr>
          <p:cNvPr id="4"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ru-RU" sz="1800" b="1" i="0" u="none" strike="noStrike" kern="1200" cap="none" spc="0" normalizeH="0" baseline="0" noProof="0" dirty="0">
                <a:ln>
                  <a:noFill/>
                </a:ln>
                <a:solidFill>
                  <a:schemeClr val="lt1"/>
                </a:solidFill>
                <a:effectLst/>
                <a:uLnTx/>
                <a:uFillTx/>
                <a:latin typeface="+mn-lt"/>
                <a:ea typeface="+mn-ea"/>
                <a:cs typeface="+mn-cs"/>
              </a:rPr>
              <a:t>2</a:t>
            </a:r>
            <a:r>
              <a:rPr kumimoji="0" lang="uk-UA" sz="1800" b="1" i="0" u="none" strike="noStrike" kern="1200" cap="none" spc="0" normalizeH="0" baseline="0" noProof="0" dirty="0">
                <a:ln>
                  <a:noFill/>
                </a:ln>
                <a:solidFill>
                  <a:schemeClr val="lt1"/>
                </a:solidFill>
                <a:effectLst/>
                <a:uLnTx/>
                <a:uFillTx/>
                <a:latin typeface="+mn-lt"/>
                <a:ea typeface="+mn-ea"/>
                <a:cs typeface="+mn-cs"/>
              </a:rPr>
              <a:t>5</a:t>
            </a:r>
            <a:endParaRPr kumimoji="0" lang="ru-RU" sz="1800" b="1" i="0" u="none" strike="noStrike" kern="1200" cap="none" spc="0" normalizeH="0" baseline="0" noProof="0" dirty="0">
              <a:ln>
                <a:noFill/>
              </a:ln>
              <a:solidFill>
                <a:schemeClr val="lt1"/>
              </a:solidFill>
              <a:effectLst/>
              <a:uLnTx/>
              <a:uFillTx/>
              <a:latin typeface="+mn-lt"/>
              <a:ea typeface="+mn-ea"/>
              <a:cs typeface="+mn-cs"/>
            </a:endParaRPr>
          </a:p>
        </p:txBody>
      </p:sp>
      <p:sp>
        <p:nvSpPr>
          <p:cNvPr id="26629" name="Прямокутник 1"/>
          <p:cNvSpPr/>
          <p:nvPr/>
        </p:nvSpPr>
        <p:spPr>
          <a:xfrm>
            <a:off x="1033463" y="4572000"/>
            <a:ext cx="7391400" cy="119888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just">
              <a:spcBef>
                <a:spcPct val="0"/>
              </a:spcBef>
              <a:buNone/>
            </a:pPr>
            <a:r>
              <a:rPr lang="en-US" altLang="ru-RU" sz="1800" dirty="0">
                <a:solidFill>
                  <a:srgbClr val="202122"/>
                </a:solidFill>
              </a:rPr>
              <a:t>With a failure rate of 0.8% (copper) and 0.2% (hormone), it is one of the most effective contraceptives, having the best reviews, along with contraceptive implants. As of 2007, it was the most common form of reversible contraception, used by 180 million women worldwide</a:t>
            </a:r>
            <a:r>
              <a:rPr lang="uk-UA" altLang="uk-UA" sz="1800" dirty="0">
                <a:solidFill>
                  <a:srgbClr val="202122"/>
                </a:solidFill>
              </a:rPr>
              <a:t>.</a:t>
            </a:r>
            <a:endParaRPr lang="uk-UA" altLang="uk-UA" sz="1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p:nvPr/>
        </p:nvSpPr>
        <p:spPr>
          <a:xfrm>
            <a:off x="914400" y="1029018"/>
            <a:ext cx="7620000" cy="4799965"/>
          </a:xfrm>
          <a:prstGeom prst="rect">
            <a:avLst/>
          </a:prstGeom>
          <a:noFill/>
          <a:ln w="9525">
            <a:noFill/>
          </a:ln>
        </p:spPr>
        <p:txBody>
          <a:bodyPr anchor="ctr" anchorCtr="0">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just" eaLnBrk="1" hangingPunct="1">
              <a:spcBef>
                <a:spcPct val="0"/>
              </a:spcBef>
              <a:buNone/>
            </a:pPr>
            <a:r>
              <a:rPr lang="uk-UA" altLang="uk-UA" sz="1800" dirty="0"/>
              <a:t>       </a:t>
            </a:r>
            <a:r>
              <a:rPr lang="en-US" altLang="ru-RU" sz="1800" dirty="0"/>
              <a:t>Long-acting hormonal contraceptives (injectables) create a depot of the contraceptive drug in the body for a certain period. After this, the drug is gradually absorbed into the blood, and the contraceptive effect occurs. After this, the drug is gradually absorbed into the blood, and the contraceptive effect occurs. The drug is administered 1 time in 3 months i.m., contains only one hormone progesterone. In addition, the drug thickens cervical mucus, which makes it difficult for sperm to penetrate the uterus, and changes the uterine mucosa in such a way that pregnancy becomes practically impossible. The triple mechanism of action of injectable contraceptives makes them one of the most reliable. The effectiveness when the injection dates are observed is 98%.</a:t>
            </a:r>
          </a:p>
          <a:p>
            <a:pPr marL="0" lvl="0" indent="0" algn="just" eaLnBrk="1" hangingPunct="1">
              <a:spcBef>
                <a:spcPct val="0"/>
              </a:spcBef>
              <a:buNone/>
            </a:pPr>
            <a:r>
              <a:rPr lang="en-US" altLang="ru-RU" sz="1800" dirty="0"/>
              <a:t>Subcutaneous implants are silicone capsules containing low doses of progestogen. The capsules are injected subcutaneously into the shoulder area. The mechanism of action is similar to the mechanism of action of injectable contraceptives. The drug has a shelf life of 5 years. During this time, the hormone is gradually absorbed into the blood, causing a reliable contraceptive effect (about 99%)</a:t>
            </a:r>
            <a:r>
              <a:rPr lang="uk-UA" altLang="uk-UA" sz="1800" dirty="0"/>
              <a:t>.</a:t>
            </a:r>
          </a:p>
        </p:txBody>
      </p:sp>
      <p:sp>
        <p:nvSpPr>
          <p:cNvPr id="3" name="Скругленный прямоугольник 6"/>
          <p:cNvSpPr/>
          <p:nvPr/>
        </p:nvSpPr>
        <p:spPr>
          <a:xfrm>
            <a:off x="8643938" y="6357938"/>
            <a:ext cx="500063"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ru-RU" sz="1800" b="1" i="0" u="none" strike="noStrike" kern="1200" cap="none" spc="0" normalizeH="0" baseline="0" noProof="0" dirty="0">
                <a:ln>
                  <a:noFill/>
                </a:ln>
                <a:solidFill>
                  <a:schemeClr val="lt1"/>
                </a:solidFill>
                <a:effectLst/>
                <a:uLnTx/>
                <a:uFillTx/>
                <a:latin typeface="+mn-lt"/>
                <a:ea typeface="+mn-ea"/>
                <a:cs typeface="+mn-cs"/>
              </a:rPr>
              <a:t>26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CustomShape 1"/>
          <p:cNvSpPr/>
          <p:nvPr/>
        </p:nvSpPr>
        <p:spPr>
          <a:xfrm>
            <a:off x="4540320" y="914400"/>
            <a:ext cx="453960" cy="366840"/>
          </a:xfrm>
          <a:prstGeom prst="rect">
            <a:avLst/>
          </a:prstGeom>
          <a:noFill/>
          <a:ln w="0">
            <a:noFill/>
          </a:ln>
        </p:spPr>
        <p:style>
          <a:lnRef idx="0">
            <a:scrgbClr r="0" g="0" b="0"/>
          </a:lnRef>
          <a:fillRef idx="0">
            <a:scrgbClr r="0" g="0" b="0"/>
          </a:fillRef>
          <a:effectRef idx="0">
            <a:scrgbClr r="0" g="0" b="0"/>
          </a:effectRef>
          <a:fontRef idx="minor"/>
        </p:style>
      </p:sp>
      <p:sp>
        <p:nvSpPr>
          <p:cNvPr id="153" name="CustomShape 2"/>
          <p:cNvSpPr/>
          <p:nvPr/>
        </p:nvSpPr>
        <p:spPr>
          <a:xfrm>
            <a:off x="3872160" y="609480"/>
            <a:ext cx="1244869" cy="371513"/>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b="1" spc="-1" dirty="0">
                <a:solidFill>
                  <a:srgbClr val="000000"/>
                </a:solidFill>
                <a:latin typeface="Arial"/>
              </a:rPr>
              <a:t>L</a:t>
            </a:r>
            <a:r>
              <a:rPr lang="uk-UA" sz="1800" b="1" strike="noStrike" spc="-1" dirty="0" err="1" smtClean="0">
                <a:solidFill>
                  <a:srgbClr val="000000"/>
                </a:solidFill>
                <a:latin typeface="Arial"/>
              </a:rPr>
              <a:t>iterature</a:t>
            </a:r>
            <a:endParaRPr lang="en-US" sz="1800" b="0" strike="noStrike" spc="-1" dirty="0">
              <a:solidFill>
                <a:srgbClr val="000000"/>
              </a:solidFill>
              <a:latin typeface="Arial"/>
            </a:endParaRPr>
          </a:p>
        </p:txBody>
      </p:sp>
      <p:sp>
        <p:nvSpPr>
          <p:cNvPr id="154" name="CustomShape 3"/>
          <p:cNvSpPr/>
          <p:nvPr/>
        </p:nvSpPr>
        <p:spPr>
          <a:xfrm>
            <a:off x="381000" y="1279322"/>
            <a:ext cx="8458200" cy="4280275"/>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nchor="ctr">
            <a:spAutoFit/>
          </a:bodyPr>
          <a:lstStyle/>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0" strike="noStrike" spc="-1" dirty="0" err="1">
                <a:solidFill>
                  <a:srgbClr val="000000"/>
                </a:solidFill>
                <a:latin typeface="Times New Roman" panose="02020603050405020304" pitchFamily="18" charset="0"/>
                <a:cs typeface="Times New Roman" panose="02020603050405020304" pitchFamily="18" charset="0"/>
              </a:rPr>
              <a:t>Pharmaceutical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Chemistry</a:t>
            </a:r>
            <a:r>
              <a:rPr lang="uk-UA" sz="1600" b="0" strike="noStrike" spc="-1" dirty="0">
                <a:solidFill>
                  <a:srgbClr val="000000"/>
                </a:solidFill>
                <a:latin typeface="Times New Roman" panose="02020603050405020304" pitchFamily="18" charset="0"/>
                <a:cs typeface="Times New Roman" panose="02020603050405020304" pitchFamily="18" charset="0"/>
              </a:rPr>
              <a:t>: A </a:t>
            </a:r>
            <a:r>
              <a:rPr lang="uk-UA" sz="1600" b="0" strike="noStrike" spc="-1" dirty="0" err="1">
                <a:solidFill>
                  <a:srgbClr val="000000"/>
                </a:solidFill>
                <a:latin typeface="Times New Roman" panose="02020603050405020304" pitchFamily="18" charset="0"/>
                <a:cs typeface="Times New Roman" panose="02020603050405020304" pitchFamily="18" charset="0"/>
              </a:rPr>
              <a:t>Textbook</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Students</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higher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textbook</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lock</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and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a:t>
            </a:r>
            <a:r>
              <a:rPr lang="uk-UA" sz="1600" b="0" strike="noStrike" spc="-1" dirty="0">
                <a:solidFill>
                  <a:srgbClr val="000000"/>
                </a:solidFill>
                <a:latin typeface="Times New Roman" panose="02020603050405020304" pitchFamily="18" charset="0"/>
                <a:cs typeface="Times New Roman" panose="02020603050405020304" pitchFamily="18" charset="0"/>
              </a:rPr>
              <a:t>. f-</a:t>
            </a:r>
            <a:r>
              <a:rPr lang="uk-UA" sz="1600" b="0" strike="noStrike" spc="-1" dirty="0" err="1">
                <a:solidFill>
                  <a:srgbClr val="000000"/>
                </a:solidFill>
                <a:latin typeface="Times New Roman" panose="02020603050405020304" pitchFamily="18" charset="0"/>
                <a:cs typeface="Times New Roman" panose="02020603050405020304" pitchFamily="18" charset="0"/>
              </a:rPr>
              <a:t>tiv</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higher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honey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textbook</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lock</a:t>
            </a:r>
            <a:r>
              <a:rPr lang="uk-UA" sz="1600" b="0" strike="noStrike" spc="-1" dirty="0">
                <a:solidFill>
                  <a:srgbClr val="000000"/>
                </a:solidFill>
                <a:latin typeface="Times New Roman" panose="02020603050405020304" pitchFamily="18" charset="0"/>
                <a:cs typeface="Times New Roman" panose="02020603050405020304" pitchFamily="18" charset="0"/>
              </a:rPr>
              <a:t> ІІІ – ІV </a:t>
            </a:r>
            <a:r>
              <a:rPr lang="uk-UA" sz="1600" b="0" strike="noStrike" spc="-1" dirty="0" err="1">
                <a:solidFill>
                  <a:srgbClr val="000000"/>
                </a:solidFill>
                <a:latin typeface="Times New Roman" panose="02020603050405020304" pitchFamily="18" charset="0"/>
                <a:cs typeface="Times New Roman" panose="02020603050405020304" pitchFamily="18" charset="0"/>
              </a:rPr>
              <a:t>levels</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accreditation</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en-US" sz="1600" b="0" strike="noStrike" spc="-1" dirty="0" smtClean="0">
                <a:solidFill>
                  <a:srgbClr val="000000"/>
                </a:solidFill>
                <a:latin typeface="Times New Roman" panose="02020603050405020304" pitchFamily="18" charset="0"/>
                <a:cs typeface="Times New Roman" panose="02020603050405020304" pitchFamily="18" charset="0"/>
              </a:rPr>
              <a:t>P</a:t>
            </a:r>
            <a:r>
              <a:rPr lang="uk-UA" sz="1600" b="0" strike="noStrike" spc="-1" dirty="0" smtClean="0">
                <a:solidFill>
                  <a:srgbClr val="000000"/>
                </a:solidFill>
                <a:latin typeface="Times New Roman" panose="02020603050405020304" pitchFamily="18" charset="0"/>
                <a:cs typeface="Times New Roman" panose="02020603050405020304" pitchFamily="18" charset="0"/>
              </a:rPr>
              <a:t>.О</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Bezugly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smtClean="0">
                <a:solidFill>
                  <a:srgbClr val="000000"/>
                </a:solidFill>
                <a:latin typeface="Times New Roman" panose="02020603050405020304" pitchFamily="18" charset="0"/>
                <a:cs typeface="Times New Roman" panose="02020603050405020304" pitchFamily="18" charset="0"/>
              </a:rPr>
              <a:t>I</a:t>
            </a:r>
            <a:r>
              <a:rPr lang="en-US" sz="1600" spc="-1" dirty="0">
                <a:solidFill>
                  <a:srgbClr val="000000"/>
                </a:solidFill>
                <a:latin typeface="Times New Roman" panose="02020603050405020304" pitchFamily="18" charset="0"/>
                <a:cs typeface="Times New Roman" panose="02020603050405020304" pitchFamily="18" charset="0"/>
              </a:rPr>
              <a:t>.</a:t>
            </a:r>
            <a:r>
              <a:rPr lang="uk-UA" sz="1600" b="0" strike="noStrike" spc="-1" dirty="0" smtClean="0">
                <a:solidFill>
                  <a:srgbClr val="000000"/>
                </a:solidFill>
                <a:latin typeface="Times New Roman" panose="02020603050405020304" pitchFamily="18" charset="0"/>
                <a:cs typeface="Times New Roman" panose="02020603050405020304" pitchFamily="18" charset="0"/>
              </a:rPr>
              <a:t>S</a:t>
            </a:r>
            <a:r>
              <a:rPr lang="en-US" sz="1600" b="0" strike="noStrike" spc="-1" dirty="0" smtClean="0">
                <a:solidFill>
                  <a:srgbClr val="000000"/>
                </a:solidFill>
                <a:latin typeface="Times New Roman" panose="02020603050405020304" pitchFamily="18" charset="0"/>
                <a:cs typeface="Times New Roman" panose="02020603050405020304" pitchFamily="18" charset="0"/>
              </a:rPr>
              <a:t>.</a:t>
            </a:r>
            <a:r>
              <a:rPr lang="uk-UA" sz="1600" b="0" strike="noStrike" spc="-1" dirty="0" smtClean="0">
                <a:solidFill>
                  <a:srgbClr val="000000"/>
                </a:solidFill>
                <a:latin typeface="Times New Roman" panose="02020603050405020304" pitchFamily="18" charset="0"/>
                <a:cs typeface="Times New Roman" panose="02020603050405020304" pitchFamily="18" charset="0"/>
              </a:rPr>
              <a:t> </a:t>
            </a:r>
            <a:r>
              <a:rPr lang="en-US" sz="1600" b="0" strike="noStrike" spc="-1" dirty="0" err="1" smtClean="0">
                <a:solidFill>
                  <a:srgbClr val="000000"/>
                </a:solidFill>
                <a:latin typeface="Times New Roman" panose="02020603050405020304" pitchFamily="18" charset="0"/>
                <a:cs typeface="Times New Roman" panose="02020603050405020304" pitchFamily="18" charset="0"/>
              </a:rPr>
              <a:t>Gritsenko</a:t>
            </a:r>
            <a:r>
              <a:rPr lang="uk-UA" sz="1600" b="0" strike="noStrike" spc="-1" dirty="0" smtClean="0">
                <a:solidFill>
                  <a:srgbClr val="000000"/>
                </a:solidFill>
                <a:latin typeface="Times New Roman" panose="02020603050405020304" pitchFamily="18" charset="0"/>
                <a:cs typeface="Times New Roman" panose="02020603050405020304" pitchFamily="18" charset="0"/>
              </a:rPr>
              <a:t>, </a:t>
            </a:r>
            <a:r>
              <a:rPr lang="uk-UA" sz="1600" b="0" strike="noStrike" spc="-1" dirty="0">
                <a:solidFill>
                  <a:srgbClr val="000000"/>
                </a:solidFill>
                <a:latin typeface="Times New Roman" panose="02020603050405020304" pitchFamily="18" charset="0"/>
                <a:cs typeface="Times New Roman" panose="02020603050405020304" pitchFamily="18" charset="0"/>
              </a:rPr>
              <a:t>І.В. </a:t>
            </a:r>
            <a:r>
              <a:rPr lang="uk-UA" sz="1600" b="0" strike="noStrike" spc="-1" dirty="0" err="1" smtClean="0">
                <a:solidFill>
                  <a:srgbClr val="000000"/>
                </a:solidFill>
                <a:latin typeface="Times New Roman" panose="02020603050405020304" pitchFamily="18" charset="0"/>
                <a:cs typeface="Times New Roman" panose="02020603050405020304" pitchFamily="18" charset="0"/>
              </a:rPr>
              <a:t>Ukrain</a:t>
            </a:r>
            <a:r>
              <a:rPr lang="en-US" sz="1600" b="0" strike="noStrike" spc="-1" dirty="0" err="1" smtClean="0">
                <a:solidFill>
                  <a:srgbClr val="000000"/>
                </a:solidFill>
                <a:latin typeface="Times New Roman" panose="02020603050405020304" pitchFamily="18" charset="0"/>
                <a:cs typeface="Times New Roman" panose="02020603050405020304" pitchFamily="18" charset="0"/>
              </a:rPr>
              <a:t>ets'</a:t>
            </a:r>
            <a:r>
              <a:rPr lang="uk-UA" sz="1600" b="0" strike="noStrike" spc="-1" dirty="0" smtClean="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and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others</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uk-UA" sz="1600" b="0" strike="noStrike" spc="-1" dirty="0" err="1">
                <a:solidFill>
                  <a:srgbClr val="000000"/>
                </a:solidFill>
                <a:latin typeface="Times New Roman" panose="02020603050405020304" pitchFamily="18" charset="0"/>
                <a:cs typeface="Times New Roman" panose="02020603050405020304" pitchFamily="18" charset="0"/>
              </a:rPr>
              <a:t>Vinnytsia</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New</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book</a:t>
            </a:r>
            <a:r>
              <a:rPr lang="uk-UA" sz="1600" b="0" strike="noStrike" spc="-1" dirty="0">
                <a:solidFill>
                  <a:srgbClr val="000000"/>
                </a:solidFill>
                <a:latin typeface="Times New Roman" panose="02020603050405020304" pitchFamily="18" charset="0"/>
                <a:cs typeface="Times New Roman" panose="02020603050405020304" pitchFamily="18" charset="0"/>
              </a:rPr>
              <a:t>, 2011. - 560 p</a:t>
            </a:r>
            <a:r>
              <a:rPr lang="uk-UA" sz="1600" b="0" strike="noStrike" spc="-1" dirty="0" smtClean="0">
                <a:solidFill>
                  <a:srgbClr val="000000"/>
                </a:solidFill>
                <a:latin typeface="Times New Roman" panose="02020603050405020304" pitchFamily="18" charset="0"/>
                <a:cs typeface="Times New Roman" panose="02020603050405020304" pitchFamily="18" charset="0"/>
              </a:rPr>
              <a:t>.</a:t>
            </a:r>
            <a:endParaRPr lang="en-US" sz="1600" b="0" strike="noStrike" spc="-1" dirty="0" smtClean="0">
              <a:solidFill>
                <a:srgbClr val="000000"/>
              </a:solidFill>
              <a:latin typeface="Times New Roman" panose="02020603050405020304" pitchFamily="18" charset="0"/>
              <a:cs typeface="Times New Roman" panose="02020603050405020304" pitchFamily="18" charset="0"/>
            </a:endParaRPr>
          </a:p>
          <a:p>
            <a:pPr marL="342720" indent="-34272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ru-RU" sz="1600" dirty="0">
                <a:latin typeface="Arial" panose="020B0604020202020204" pitchFamily="34" charset="0"/>
              </a:rPr>
              <a:t>Pharmaceutical chemistry. Lectures for </a:t>
            </a:r>
            <a:r>
              <a:rPr lang="en-US" altLang="ru-RU" sz="1600" dirty="0" err="1">
                <a:latin typeface="Arial" panose="020B0604020202020204" pitchFamily="34" charset="0"/>
              </a:rPr>
              <a:t>english-speaking</a:t>
            </a:r>
            <a:r>
              <a:rPr lang="en-US" altLang="ru-RU" sz="1600" dirty="0">
                <a:latin typeface="Arial" panose="020B0604020202020204" pitchFamily="34" charset="0"/>
              </a:rPr>
              <a:t> students: the study guide for students of higher schools / V. A. </a:t>
            </a:r>
            <a:r>
              <a:rPr lang="en-US" altLang="ru-RU" sz="1600" dirty="0" err="1">
                <a:latin typeface="Arial" panose="020B0604020202020204" pitchFamily="34" charset="0"/>
              </a:rPr>
              <a:t>Georgiyants</a:t>
            </a:r>
            <a:r>
              <a:rPr lang="en-US" altLang="ru-RU" sz="1600" dirty="0">
                <a:latin typeface="Arial" panose="020B0604020202020204" pitchFamily="34" charset="0"/>
              </a:rPr>
              <a:t> [et al.] ; ed. by: V. A. </a:t>
            </a:r>
            <a:r>
              <a:rPr lang="en-US" altLang="ru-RU" sz="1600" dirty="0" err="1">
                <a:latin typeface="Arial" panose="020B0604020202020204" pitchFamily="34" charset="0"/>
              </a:rPr>
              <a:t>Georgiyants</a:t>
            </a:r>
            <a:r>
              <a:rPr lang="en-US" altLang="ru-RU" sz="1600" dirty="0">
                <a:latin typeface="Arial" panose="020B0604020202020204" pitchFamily="34" charset="0"/>
              </a:rPr>
              <a:t>, P. O. </a:t>
            </a:r>
            <a:r>
              <a:rPr lang="en-US" altLang="ru-RU" sz="1600" dirty="0" err="1">
                <a:latin typeface="Arial" panose="020B0604020202020204" pitchFamily="34" charset="0"/>
              </a:rPr>
              <a:t>Bezugly</a:t>
            </a:r>
            <a:r>
              <a:rPr lang="en-US" altLang="ru-RU" sz="1600" dirty="0">
                <a:latin typeface="Arial" panose="020B0604020202020204" pitchFamily="34" charset="0"/>
              </a:rPr>
              <a:t> ; </a:t>
            </a:r>
            <a:r>
              <a:rPr lang="en-US" altLang="ru-RU" sz="1600" dirty="0" err="1">
                <a:latin typeface="Arial" panose="020B0604020202020204" pitchFamily="34" charset="0"/>
              </a:rPr>
              <a:t>NUPh</a:t>
            </a:r>
            <a:r>
              <a:rPr lang="en-US" altLang="ru-RU" sz="1600" dirty="0">
                <a:latin typeface="Arial" panose="020B0604020202020204" pitchFamily="34" charset="0"/>
              </a:rPr>
              <a:t>. – </a:t>
            </a:r>
            <a:r>
              <a:rPr lang="en-US" altLang="ru-RU" sz="1600" dirty="0" err="1">
                <a:latin typeface="Arial" panose="020B0604020202020204" pitchFamily="34" charset="0"/>
              </a:rPr>
              <a:t>Kharkiv</a:t>
            </a:r>
            <a:r>
              <a:rPr lang="en-US" altLang="ru-RU" sz="1600" dirty="0">
                <a:latin typeface="Arial" panose="020B0604020202020204" pitchFamily="34" charset="0"/>
              </a:rPr>
              <a:t> : </a:t>
            </a:r>
            <a:r>
              <a:rPr lang="en-US" altLang="ru-RU" sz="1600" dirty="0" err="1">
                <a:latin typeface="Arial" panose="020B0604020202020204" pitchFamily="34" charset="0"/>
              </a:rPr>
              <a:t>NPhaU</a:t>
            </a:r>
            <a:r>
              <a:rPr lang="en-US" altLang="ru-RU" sz="1600" dirty="0">
                <a:latin typeface="Arial" panose="020B0604020202020204" pitchFamily="34" charset="0"/>
              </a:rPr>
              <a:t> : Original, 2013. – 528 </a:t>
            </a:r>
            <a:r>
              <a:rPr lang="en-US" altLang="ru-RU" sz="1600" dirty="0" smtClean="0">
                <a:latin typeface="Arial" panose="020B0604020202020204" pitchFamily="34" charset="0"/>
              </a:rPr>
              <a:t>p</a:t>
            </a:r>
            <a:endParaRPr lang="en-US" sz="1600" b="0" strike="noStrike" spc="-1" dirty="0">
              <a:solidFill>
                <a:srgbClr val="000000"/>
              </a:solidFill>
              <a:latin typeface="Times New Roman" panose="02020603050405020304" pitchFamily="18" charset="0"/>
              <a:cs typeface="Times New Roman" panose="02020603050405020304" pitchFamily="18" charset="0"/>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0" strike="noStrike" spc="-1" dirty="0" err="1">
                <a:solidFill>
                  <a:srgbClr val="000000"/>
                </a:solidFill>
                <a:latin typeface="Times New Roman" panose="02020603050405020304" pitchFamily="18" charset="0"/>
                <a:cs typeface="Times New Roman" panose="02020603050405020304" pitchFamily="18" charset="0"/>
              </a:rPr>
              <a:t>Pharmaceutical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Encyclopedia</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uk-UA" sz="1600" b="0" strike="noStrike" spc="-1" dirty="0" err="1">
                <a:solidFill>
                  <a:srgbClr val="000000"/>
                </a:solidFill>
                <a:latin typeface="Times New Roman" panose="02020603050405020304" pitchFamily="18" charset="0"/>
                <a:cs typeface="Times New Roman" panose="02020603050405020304" pitchFamily="18" charset="0"/>
              </a:rPr>
              <a:t>ed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council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and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the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author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the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foreword</a:t>
            </a:r>
            <a:r>
              <a:rPr lang="uk-UA" sz="1600" b="0" strike="noStrike" spc="-1" dirty="0">
                <a:solidFill>
                  <a:srgbClr val="000000"/>
                </a:solidFill>
                <a:latin typeface="Times New Roman" panose="02020603050405020304" pitchFamily="18" charset="0"/>
                <a:cs typeface="Times New Roman" panose="02020603050405020304" pitchFamily="18" charset="0"/>
              </a:rPr>
              <a:t> VP </a:t>
            </a:r>
            <a:r>
              <a:rPr lang="uk-UA" sz="1600" b="0" strike="noStrike" spc="-1" dirty="0" err="1">
                <a:solidFill>
                  <a:srgbClr val="000000"/>
                </a:solidFill>
                <a:latin typeface="Times New Roman" panose="02020603050405020304" pitchFamily="18" charset="0"/>
                <a:cs typeface="Times New Roman" panose="02020603050405020304" pitchFamily="18" charset="0"/>
              </a:rPr>
              <a:t>Black</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Nat</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University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Ukraine</a:t>
            </a:r>
            <a:r>
              <a:rPr lang="uk-UA" sz="1600" b="0" strike="noStrike" spc="-1" dirty="0">
                <a:solidFill>
                  <a:srgbClr val="000000"/>
                </a:solidFill>
                <a:latin typeface="Times New Roman" panose="02020603050405020304" pitchFamily="18" charset="0"/>
                <a:cs typeface="Times New Roman" panose="02020603050405020304" pitchFamily="18" charset="0"/>
              </a:rPr>
              <a:t>. - 2nd </a:t>
            </a:r>
            <a:r>
              <a:rPr lang="uk-UA" sz="1600" b="0" strike="noStrike" spc="-1" dirty="0" err="1">
                <a:solidFill>
                  <a:srgbClr val="000000"/>
                </a:solidFill>
                <a:latin typeface="Times New Roman" panose="02020603050405020304" pitchFamily="18" charset="0"/>
                <a:cs typeface="Times New Roman" panose="02020603050405020304" pitchFamily="18" charset="0"/>
              </a:rPr>
              <a:t>ed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Reworked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and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add</a:t>
            </a:r>
            <a:r>
              <a:rPr lang="uk-UA" sz="1600" b="0" strike="noStrike" spc="-1" dirty="0">
                <a:solidFill>
                  <a:srgbClr val="000000"/>
                </a:solidFill>
                <a:latin typeface="Times New Roman" panose="02020603050405020304" pitchFamily="18" charset="0"/>
                <a:cs typeface="Times New Roman" panose="02020603050405020304" pitchFamily="18" charset="0"/>
              </a:rPr>
              <a:t>. - Київ: МОРІОН, 2010. - 1632 с.</a:t>
            </a:r>
            <a:endParaRPr lang="en-US" sz="1600" b="0" strike="noStrike" spc="-1" dirty="0">
              <a:solidFill>
                <a:srgbClr val="000000"/>
              </a:solidFill>
              <a:latin typeface="Times New Roman" panose="02020603050405020304" pitchFamily="18" charset="0"/>
              <a:cs typeface="Times New Roman" panose="02020603050405020304" pitchFamily="18" charset="0"/>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in</a:t>
            </a:r>
            <a:r>
              <a:rPr lang="uk-UA" sz="1600" b="0" strike="noStrike" spc="-1" dirty="0">
                <a:solidFill>
                  <a:srgbClr val="000000"/>
                </a:solidFill>
                <a:latin typeface="Times New Roman" panose="02020603050405020304" pitchFamily="18" charset="0"/>
                <a:cs typeface="Times New Roman" panose="02020603050405020304" pitchFamily="18" charset="0"/>
              </a:rPr>
              <a:t> 3 </a:t>
            </a:r>
            <a:r>
              <a:rPr lang="uk-UA" sz="1600" b="0" strike="noStrike" spc="-1" dirty="0" err="1">
                <a:solidFill>
                  <a:srgbClr val="000000"/>
                </a:solidFill>
                <a:latin typeface="Times New Roman" panose="02020603050405020304" pitchFamily="18" charset="0"/>
                <a:cs typeface="Times New Roman" panose="02020603050405020304" pitchFamily="18" charset="0"/>
              </a:rPr>
              <a:t>volumes</a:t>
            </a:r>
            <a:r>
              <a:rPr lang="uk-UA" sz="1600" b="0" strike="noStrike" spc="-1" dirty="0">
                <a:solidFill>
                  <a:srgbClr val="000000"/>
                </a:solidFill>
                <a:latin typeface="Times New Roman" panose="02020603050405020304" pitchFamily="18" charset="0"/>
                <a:cs typeface="Times New Roman" panose="02020603050405020304" pitchFamily="18" charset="0"/>
              </a:rPr>
              <a:t> / SE "</a:t>
            </a:r>
            <a:r>
              <a:rPr lang="uk-UA" sz="1600" b="0" strike="noStrike" spc="-1" dirty="0" err="1">
                <a:solidFill>
                  <a:srgbClr val="000000"/>
                </a:solidFill>
                <a:latin typeface="Times New Roman" panose="02020603050405020304" pitchFamily="18" charset="0"/>
                <a:cs typeface="Times New Roman" panose="02020603050405020304" pitchFamily="18" charset="0"/>
              </a:rPr>
              <a:t>Ukrainian</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Scientific</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Center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Quality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Medicines</a:t>
            </a:r>
            <a:r>
              <a:rPr lang="uk-UA" sz="1600" b="0" strike="noStrike" spc="-1" dirty="0">
                <a:solidFill>
                  <a:srgbClr val="000000"/>
                </a:solidFill>
                <a:latin typeface="Times New Roman" panose="02020603050405020304" pitchFamily="18" charset="0"/>
                <a:cs typeface="Times New Roman" panose="02020603050405020304" pitchFamily="18" charset="0"/>
              </a:rPr>
              <a:t>". - 2nd </a:t>
            </a:r>
            <a:r>
              <a:rPr lang="uk-UA" sz="1600" b="0" strike="noStrike" spc="-1" dirty="0" err="1">
                <a:solidFill>
                  <a:srgbClr val="000000"/>
                </a:solidFill>
                <a:latin typeface="Times New Roman" panose="02020603050405020304" pitchFamily="18" charset="0"/>
                <a:cs typeface="Times New Roman" panose="02020603050405020304" pitchFamily="18" charset="0"/>
              </a:rPr>
              <a:t>type</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uk-UA" sz="1600" b="0" strike="noStrike" spc="-1" dirty="0" err="1">
                <a:solidFill>
                  <a:srgbClr val="000000"/>
                </a:solidFill>
                <a:latin typeface="Times New Roman" panose="02020603050405020304" pitchFamily="18" charset="0"/>
                <a:cs typeface="Times New Roman" panose="02020603050405020304" pitchFamily="18" charset="0"/>
              </a:rPr>
              <a:t>Kharkiv</a:t>
            </a:r>
            <a:r>
              <a:rPr lang="uk-UA" sz="1600" b="0" strike="noStrike" spc="-1" dirty="0">
                <a:solidFill>
                  <a:srgbClr val="000000"/>
                </a:solidFill>
                <a:latin typeface="Times New Roman" panose="02020603050405020304" pitchFamily="18" charset="0"/>
                <a:cs typeface="Times New Roman" panose="02020603050405020304" pitchFamily="18" charset="0"/>
              </a:rPr>
              <a:t>, 2015. - Vol.1. –1135 s.</a:t>
            </a:r>
            <a:endParaRPr lang="en-US" sz="1600" b="0" strike="noStrike" spc="-1" dirty="0">
              <a:solidFill>
                <a:srgbClr val="000000"/>
              </a:solidFill>
              <a:latin typeface="Times New Roman" panose="02020603050405020304" pitchFamily="18" charset="0"/>
              <a:cs typeface="Times New Roman" panose="02020603050405020304" pitchFamily="18" charset="0"/>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in</a:t>
            </a:r>
            <a:r>
              <a:rPr lang="uk-UA" sz="1600" b="0" strike="noStrike" spc="-1" dirty="0">
                <a:solidFill>
                  <a:srgbClr val="000000"/>
                </a:solidFill>
                <a:latin typeface="Times New Roman" panose="02020603050405020304" pitchFamily="18" charset="0"/>
                <a:cs typeface="Times New Roman" panose="02020603050405020304" pitchFamily="18" charset="0"/>
              </a:rPr>
              <a:t> 3 </a:t>
            </a:r>
            <a:r>
              <a:rPr lang="uk-UA" sz="1600" b="0" strike="noStrike" spc="-1" dirty="0" err="1">
                <a:solidFill>
                  <a:srgbClr val="000000"/>
                </a:solidFill>
                <a:latin typeface="Times New Roman" panose="02020603050405020304" pitchFamily="18" charset="0"/>
                <a:cs typeface="Times New Roman" panose="02020603050405020304" pitchFamily="18" charset="0"/>
              </a:rPr>
              <a:t>volumes</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Enterprise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Ukrainian</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Scientific</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Center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Quality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Medicines</a:t>
            </a:r>
            <a:r>
              <a:rPr lang="uk-UA" sz="1600" b="0" strike="noStrike" spc="-1" dirty="0">
                <a:solidFill>
                  <a:srgbClr val="000000"/>
                </a:solidFill>
                <a:latin typeface="Times New Roman" panose="02020603050405020304" pitchFamily="18" charset="0"/>
                <a:cs typeface="Times New Roman" panose="02020603050405020304" pitchFamily="18" charset="0"/>
              </a:rPr>
              <a:t>". - 2nd </a:t>
            </a:r>
            <a:r>
              <a:rPr lang="uk-UA" sz="1600" b="0" strike="noStrike" spc="-1" dirty="0" err="1">
                <a:solidFill>
                  <a:srgbClr val="000000"/>
                </a:solidFill>
                <a:latin typeface="Times New Roman" panose="02020603050405020304" pitchFamily="18" charset="0"/>
                <a:cs typeface="Times New Roman" panose="02020603050405020304" pitchFamily="18" charset="0"/>
              </a:rPr>
              <a:t>ed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Kharkiv</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Enterprise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Ukrainian</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Scientific</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Center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Quality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Medicines</a:t>
            </a:r>
            <a:r>
              <a:rPr lang="uk-UA" sz="1600" b="0" strike="noStrike" spc="-1" dirty="0">
                <a:solidFill>
                  <a:srgbClr val="000000"/>
                </a:solidFill>
                <a:latin typeface="Times New Roman" panose="02020603050405020304" pitchFamily="18" charset="0"/>
                <a:cs typeface="Times New Roman" panose="02020603050405020304" pitchFamily="18" charset="0"/>
              </a:rPr>
              <a:t>", 2014. - </a:t>
            </a:r>
            <a:r>
              <a:rPr lang="uk-UA" sz="1600" b="0" strike="noStrike" spc="-1" dirty="0" err="1">
                <a:solidFill>
                  <a:srgbClr val="000000"/>
                </a:solidFill>
                <a:latin typeface="Times New Roman" panose="02020603050405020304" pitchFamily="18" charset="0"/>
                <a:cs typeface="Times New Roman" panose="02020603050405020304" pitchFamily="18" charset="0"/>
              </a:rPr>
              <a:t>Vol</a:t>
            </a:r>
            <a:r>
              <a:rPr lang="uk-UA" sz="1600" b="0" strike="noStrike" spc="-1" dirty="0">
                <a:solidFill>
                  <a:srgbClr val="000000"/>
                </a:solidFill>
                <a:latin typeface="Times New Roman" panose="02020603050405020304" pitchFamily="18" charset="0"/>
                <a:cs typeface="Times New Roman" panose="02020603050405020304" pitchFamily="18" charset="0"/>
              </a:rPr>
              <a:t>. 2. - 724 p.</a:t>
            </a:r>
            <a:endParaRPr lang="en-US" sz="1600" b="0" strike="noStrike" spc="-1" dirty="0">
              <a:solidFill>
                <a:srgbClr val="000000"/>
              </a:solidFill>
              <a:latin typeface="Times New Roman" panose="02020603050405020304" pitchFamily="18" charset="0"/>
              <a:cs typeface="Times New Roman" panose="02020603050405020304" pitchFamily="18" charset="0"/>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in</a:t>
            </a:r>
            <a:r>
              <a:rPr lang="uk-UA" sz="1600" b="0" strike="noStrike" spc="-1" dirty="0">
                <a:solidFill>
                  <a:srgbClr val="000000"/>
                </a:solidFill>
                <a:latin typeface="Times New Roman" panose="02020603050405020304" pitchFamily="18" charset="0"/>
                <a:cs typeface="Times New Roman" panose="02020603050405020304" pitchFamily="18" charset="0"/>
              </a:rPr>
              <a:t> 3 </a:t>
            </a:r>
            <a:r>
              <a:rPr lang="uk-UA" sz="1600" b="0" strike="noStrike" spc="-1" dirty="0" err="1">
                <a:solidFill>
                  <a:srgbClr val="000000"/>
                </a:solidFill>
                <a:latin typeface="Times New Roman" panose="02020603050405020304" pitchFamily="18" charset="0"/>
                <a:cs typeface="Times New Roman" panose="02020603050405020304" pitchFamily="18" charset="0"/>
              </a:rPr>
              <a:t>volumes</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Enterprise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Ukrainian</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Scientific</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Center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Quality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Medicines</a:t>
            </a:r>
            <a:r>
              <a:rPr lang="uk-UA" sz="1600" b="0" strike="noStrike" spc="-1" dirty="0">
                <a:solidFill>
                  <a:srgbClr val="000000"/>
                </a:solidFill>
                <a:latin typeface="Times New Roman" panose="02020603050405020304" pitchFamily="18" charset="0"/>
                <a:cs typeface="Times New Roman" panose="02020603050405020304" pitchFamily="18" charset="0"/>
              </a:rPr>
              <a:t>". - 2nd </a:t>
            </a:r>
            <a:r>
              <a:rPr lang="uk-UA" sz="1600" b="0" strike="noStrike" spc="-1" dirty="0" err="1">
                <a:solidFill>
                  <a:srgbClr val="000000"/>
                </a:solidFill>
                <a:latin typeface="Times New Roman" panose="02020603050405020304" pitchFamily="18" charset="0"/>
                <a:cs typeface="Times New Roman" panose="02020603050405020304" pitchFamily="18" charset="0"/>
              </a:rPr>
              <a:t>ed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Kharkiv</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Enterprise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Ukrainian</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Scientific</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Center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Quality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Medicines</a:t>
            </a:r>
            <a:r>
              <a:rPr lang="uk-UA" sz="1600" b="0" strike="noStrike" spc="-1" dirty="0">
                <a:solidFill>
                  <a:srgbClr val="000000"/>
                </a:solidFill>
                <a:latin typeface="Times New Roman" panose="02020603050405020304" pitchFamily="18" charset="0"/>
                <a:cs typeface="Times New Roman" panose="02020603050405020304" pitchFamily="18" charset="0"/>
              </a:rPr>
              <a:t>", 2014. - </a:t>
            </a:r>
            <a:r>
              <a:rPr lang="uk-UA" sz="1600" b="0" strike="noStrike" spc="-1" dirty="0" err="1">
                <a:solidFill>
                  <a:srgbClr val="000000"/>
                </a:solidFill>
                <a:latin typeface="Times New Roman" panose="02020603050405020304" pitchFamily="18" charset="0"/>
                <a:cs typeface="Times New Roman" panose="02020603050405020304" pitchFamily="18" charset="0"/>
              </a:rPr>
              <a:t>Vol</a:t>
            </a:r>
            <a:r>
              <a:rPr lang="uk-UA" sz="1600" b="0" strike="noStrike" spc="-1" dirty="0">
                <a:solidFill>
                  <a:srgbClr val="000000"/>
                </a:solidFill>
                <a:latin typeface="Times New Roman" panose="02020603050405020304" pitchFamily="18" charset="0"/>
                <a:cs typeface="Times New Roman" panose="02020603050405020304" pitchFamily="18" charset="0"/>
              </a:rPr>
              <a:t>. 3. - 732 p.</a:t>
            </a:r>
            <a:endParaRPr lang="en-US" sz="1600" b="0" strike="noStrike" spc="-1"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98201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Arial"/>
      </a:majorFont>
      <a:minorFont>
        <a:latin typeface="Arial"/>
        <a:ea typeface=""/>
        <a:cs typeface="Arial"/>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2151</Words>
  <Application>Microsoft Office PowerPoint</Application>
  <PresentationFormat>Экран (4:3)</PresentationFormat>
  <Paragraphs>122</Paragraphs>
  <Slides>28</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28</vt:i4>
      </vt:variant>
    </vt:vector>
  </HeadingPairs>
  <TitlesOfParts>
    <vt:vector size="33" baseType="lpstr">
      <vt:lpstr>Arial</vt:lpstr>
      <vt:lpstr>Calibri</vt:lpstr>
      <vt:lpstr>Symbol</vt:lpstr>
      <vt:lpstr>Times New Roman</vt:lpstr>
      <vt:lpstr>Оформление по умолчанию</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Client</dc:creator>
  <cp:lastModifiedBy>Осійчук Ольга Володимирівна</cp:lastModifiedBy>
  <cp:revision>187</cp:revision>
  <dcterms:created xsi:type="dcterms:W3CDTF">2020-07-19T16:21:44Z</dcterms:created>
  <dcterms:modified xsi:type="dcterms:W3CDTF">2025-01-23T13:15:55Z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ICV">
    <vt:lpwstr>A873E2DD8337489AB2F1CE43884EBD59_13</vt:lpwstr>
  </property>
  <property fmtid="{D5CDD505-2E9C-101B-9397-08002B2CF9AE}" pid="4" name="KSOProductBuildVer">
    <vt:lpwstr>1049-12.2.0.19805</vt:lpwstr>
  </property>
</Properties>
</file>