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2" r:id="rId2"/>
    <p:sldId id="285" r:id="rId3"/>
    <p:sldId id="257" r:id="rId4"/>
    <p:sldId id="287" r:id="rId5"/>
    <p:sldId id="258" r:id="rId6"/>
    <p:sldId id="288" r:id="rId7"/>
    <p:sldId id="290" r:id="rId8"/>
    <p:sldId id="260" r:id="rId9"/>
    <p:sldId id="291" r:id="rId10"/>
    <p:sldId id="261" r:id="rId11"/>
    <p:sldId id="293" r:id="rId12"/>
    <p:sldId id="295" r:id="rId13"/>
    <p:sldId id="262" r:id="rId14"/>
    <p:sldId id="263" r:id="rId15"/>
    <p:sldId id="296" r:id="rId16"/>
    <p:sldId id="298" r:id="rId17"/>
    <p:sldId id="283" r:id="rId18"/>
    <p:sldId id="299" r:id="rId19"/>
    <p:sldId id="266" r:id="rId20"/>
    <p:sldId id="301" r:id="rId21"/>
    <p:sldId id="267" r:id="rId22"/>
    <p:sldId id="268" r:id="rId23"/>
    <p:sldId id="269" r:id="rId24"/>
    <p:sldId id="304" r:id="rId25"/>
    <p:sldId id="270" r:id="rId26"/>
    <p:sldId id="306" r:id="rId27"/>
    <p:sldId id="308" r:id="rId28"/>
    <p:sldId id="310" r:id="rId29"/>
    <p:sldId id="313" r:id="rId30"/>
    <p:sldId id="315" r:id="rId31"/>
    <p:sldId id="316" r:id="rId32"/>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115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6" name="PlaceHolder 2"/>
          <p:cNvSpPr>
            <a:spLocks noGrp="1"/>
          </p:cNvSpPr>
          <p:nvPr>
            <p:ph type="subTitle"/>
          </p:nvPr>
        </p:nvSpPr>
        <p:spPr>
          <a:xfrm>
            <a:off x="457200" y="1600200"/>
            <a:ext cx="8229600" cy="452592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8"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0"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1"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320"/>
            <a:ext cx="8229600" cy="5299560"/>
          </a:xfrm>
          <a:prstGeom prst="rect">
            <a:avLst/>
          </a:prstGeom>
        </p:spPr>
        <p:txBody>
          <a:bodyPr lIns="0" tIns="0" rIns="0" bIns="0" anchor="ctr">
            <a:noAutofit/>
          </a:bodyPr>
          <a:lstStyle/>
          <a:p>
            <a:pPr algn="ctr">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6" name="PlaceHolder 3"/>
          <p:cNvSpPr>
            <a:spLocks noGrp="1"/>
          </p:cNvSpPr>
          <p:nvPr>
            <p:ph type="body"/>
          </p:nvPr>
        </p:nvSpPr>
        <p:spPr>
          <a:xfrm>
            <a:off x="467424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17"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19" name="PlaceHolder 2"/>
          <p:cNvSpPr>
            <a:spLocks noGrp="1"/>
          </p:cNvSpPr>
          <p:nvPr>
            <p:ph type="body"/>
          </p:nvPr>
        </p:nvSpPr>
        <p:spPr>
          <a:xfrm>
            <a:off x="457200" y="1600200"/>
            <a:ext cx="4015800" cy="452592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0"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1" name="PlaceHolder 4"/>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4"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5" name="PlaceHolder 4"/>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27" name="PlaceHolder 2"/>
          <p:cNvSpPr>
            <a:spLocks noGrp="1"/>
          </p:cNvSpPr>
          <p:nvPr>
            <p:ph type="body"/>
          </p:nvPr>
        </p:nvSpPr>
        <p:spPr>
          <a:xfrm>
            <a:off x="457200" y="160020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28" name="PlaceHolder 3"/>
          <p:cNvSpPr>
            <a:spLocks noGrp="1"/>
          </p:cNvSpPr>
          <p:nvPr>
            <p:ph type="body"/>
          </p:nvPr>
        </p:nvSpPr>
        <p:spPr>
          <a:xfrm>
            <a:off x="457200" y="3964320"/>
            <a:ext cx="822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1" name="PlaceHolder 3"/>
          <p:cNvSpPr>
            <a:spLocks noGrp="1"/>
          </p:cNvSpPr>
          <p:nvPr>
            <p:ph type="body"/>
          </p:nvPr>
        </p:nvSpPr>
        <p:spPr>
          <a:xfrm>
            <a:off x="4674240" y="160020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2" name="PlaceHolder 4"/>
          <p:cNvSpPr>
            <a:spLocks noGrp="1"/>
          </p:cNvSpPr>
          <p:nvPr>
            <p:ph type="body"/>
          </p:nvPr>
        </p:nvSpPr>
        <p:spPr>
          <a:xfrm>
            <a:off x="45720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3" name="PlaceHolder 5"/>
          <p:cNvSpPr>
            <a:spLocks noGrp="1"/>
          </p:cNvSpPr>
          <p:nvPr>
            <p:ph type="body"/>
          </p:nvPr>
        </p:nvSpPr>
        <p:spPr>
          <a:xfrm>
            <a:off x="4674240" y="3964320"/>
            <a:ext cx="40158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4400" b="0" strike="noStrike" spc="-1">
              <a:solidFill>
                <a:srgbClr val="000000"/>
              </a:solidFill>
              <a:latin typeface="Arial"/>
            </a:endParaRPr>
          </a:p>
        </p:txBody>
      </p:sp>
      <p:sp>
        <p:nvSpPr>
          <p:cNvPr id="35" name="PlaceHolder 2"/>
          <p:cNvSpPr>
            <a:spLocks noGrp="1"/>
          </p:cNvSpPr>
          <p:nvPr>
            <p:ph type="body"/>
          </p:nvPr>
        </p:nvSpPr>
        <p:spPr>
          <a:xfrm>
            <a:off x="45720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6" name="PlaceHolder 3"/>
          <p:cNvSpPr>
            <a:spLocks noGrp="1"/>
          </p:cNvSpPr>
          <p:nvPr>
            <p:ph type="body"/>
          </p:nvPr>
        </p:nvSpPr>
        <p:spPr>
          <a:xfrm>
            <a:off x="323964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7" name="PlaceHolder 4"/>
          <p:cNvSpPr>
            <a:spLocks noGrp="1"/>
          </p:cNvSpPr>
          <p:nvPr>
            <p:ph type="body"/>
          </p:nvPr>
        </p:nvSpPr>
        <p:spPr>
          <a:xfrm>
            <a:off x="6022080" y="160020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8" name="PlaceHolder 5"/>
          <p:cNvSpPr>
            <a:spLocks noGrp="1"/>
          </p:cNvSpPr>
          <p:nvPr>
            <p:ph type="body"/>
          </p:nvPr>
        </p:nvSpPr>
        <p:spPr>
          <a:xfrm>
            <a:off x="45720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39" name="PlaceHolder 6"/>
          <p:cNvSpPr>
            <a:spLocks noGrp="1"/>
          </p:cNvSpPr>
          <p:nvPr>
            <p:ph type="body"/>
          </p:nvPr>
        </p:nvSpPr>
        <p:spPr>
          <a:xfrm>
            <a:off x="323964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
        <p:nvSpPr>
          <p:cNvPr id="40" name="PlaceHolder 7"/>
          <p:cNvSpPr>
            <a:spLocks noGrp="1"/>
          </p:cNvSpPr>
          <p:nvPr>
            <p:ph type="body"/>
          </p:nvPr>
        </p:nvSpPr>
        <p:spPr>
          <a:xfrm>
            <a:off x="6022080" y="3964320"/>
            <a:ext cx="2649600" cy="2158560"/>
          </a:xfrm>
          <a:prstGeom prst="rect">
            <a:avLst/>
          </a:prstGeom>
        </p:spPr>
        <p:txBody>
          <a:bodyPr lIns="90000" tIns="46800" rIns="90000" bIns="46800">
            <a:normAutofit/>
          </a:bodyPr>
          <a:lstStyle/>
          <a:p>
            <a:endParaRPr lang="en-US" sz="32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tIns="46800" rIns="90000" bIns="46800"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457200" y="1600200"/>
            <a:ext cx="8229600" cy="4525920"/>
          </a:xfrm>
          <a:prstGeom prst="rect">
            <a:avLst/>
          </a:prstGeom>
        </p:spPr>
        <p:txBody>
          <a:bodyPr lIns="90000" tIns="46800" rIns="90000" bIns="46800">
            <a:normAutofit/>
          </a:bodyPr>
          <a:lstStyle/>
          <a:p>
            <a:pPr marL="342720" indent="-34272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Click to edit the outline text format</a:t>
            </a:r>
          </a:p>
          <a:p>
            <a:pPr marL="742680" lvl="1" indent="-28548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Second Outline Level</a:t>
            </a:r>
          </a:p>
          <a:p>
            <a:pPr marL="1143000" lvl="2"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Third Outline Level</a:t>
            </a:r>
          </a:p>
          <a:p>
            <a:pPr marL="1600200" lvl="3"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Fourth Outline Level</a:t>
            </a:r>
          </a:p>
          <a:p>
            <a:pPr marL="2057400" lvl="4"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Fifth Outline Level</a:t>
            </a:r>
          </a:p>
          <a:p>
            <a:pPr marL="2057400" lvl="5"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Sixth Outline Level</a:t>
            </a:r>
          </a:p>
          <a:p>
            <a:pPr marL="2057400" lvl="6" indent="-228600">
              <a:spcBef>
                <a:spcPts val="7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000000"/>
                </a:solidFill>
                <a:latin typeface="Arial"/>
              </a:rPr>
              <a:t>Seventh Outline Level</a:t>
            </a:r>
          </a:p>
        </p:txBody>
      </p:sp>
      <p:sp>
        <p:nvSpPr>
          <p:cNvPr id="2" name="PlaceHolder 3"/>
          <p:cNvSpPr>
            <a:spLocks noGrp="1"/>
          </p:cNvSpPr>
          <p:nvPr>
            <p:ph type="dt"/>
          </p:nvPr>
        </p:nvSpPr>
        <p:spPr>
          <a:xfrm>
            <a:off x="456840" y="6244920"/>
            <a:ext cx="213372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3" name="PlaceHolder 4"/>
          <p:cNvSpPr>
            <a:spLocks noGrp="1"/>
          </p:cNvSpPr>
          <p:nvPr>
            <p:ph type="ftr"/>
          </p:nvPr>
        </p:nvSpPr>
        <p:spPr>
          <a:xfrm>
            <a:off x="3124080" y="6244920"/>
            <a:ext cx="2895840" cy="476280"/>
          </a:xfrm>
          <a:prstGeom prst="rect">
            <a:avLst/>
          </a:prstGeom>
        </p:spPr>
        <p:txBody>
          <a:bodyPr lIns="90000" tIns="46800" rIns="90000" bIns="4680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4" name="PlaceHolder 5"/>
          <p:cNvSpPr>
            <a:spLocks noGrp="1"/>
          </p:cNvSpPr>
          <p:nvPr>
            <p:ph type="sldNum"/>
          </p:nvPr>
        </p:nvSpPr>
        <p:spPr>
          <a:xfrm>
            <a:off x="6552720" y="6244920"/>
            <a:ext cx="2133720" cy="476280"/>
          </a:xfrm>
          <a:prstGeom prst="rect">
            <a:avLst/>
          </a:prstGeom>
        </p:spPr>
        <p:txBody>
          <a:bodyPr lIns="90000" tIns="46800" rIns="90000" bIns="46800">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D46ECAF-78CA-499E-97EE-E51CD1C5339C}" type="slidenum">
              <a:rPr lang="ru-RU" sz="1400" b="0" strike="noStrike" spc="-1">
                <a:solidFill>
                  <a:srgbClr val="000000"/>
                </a:solidFill>
                <a:latin typeface="Aria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a:t>
            </a:fld>
            <a:endParaRPr lang="en-US" sz="14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Chemical_nomenclature"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w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5256584"/>
          </a:xfrm>
        </p:spPr>
        <p:txBody>
          <a:bodyPr/>
          <a:lstStyle/>
          <a:p>
            <a:pPr algn="ctr"/>
            <a:r>
              <a:rPr lang="en-US" sz="2800" b="1" dirty="0">
                <a:solidFill>
                  <a:srgbClr val="0070C0"/>
                </a:solidFill>
                <a:latin typeface="Times New Roman" panose="02020603050405020304" pitchFamily="18" charset="0"/>
                <a:cs typeface="Times New Roman" panose="02020603050405020304" pitchFamily="18" charset="0"/>
              </a:rPr>
              <a:t>Aliphatic vitamins. Characteristics, classification, relationship between structure and pharmacological action, mechanism of action, methods of </a:t>
            </a:r>
            <a:r>
              <a:rPr lang="uk-UA" sz="2800" b="1" dirty="0" err="1">
                <a:solidFill>
                  <a:srgbClr val="0070C0"/>
                </a:solidFill>
                <a:latin typeface="Times New Roman" panose="02020603050405020304" pitchFamily="18" charset="0"/>
                <a:cs typeface="Times New Roman" panose="02020603050405020304" pitchFamily="18" charset="0"/>
              </a:rPr>
              <a:t>obtaining</a:t>
            </a:r>
            <a:r>
              <a:rPr lang="en-US" sz="2800" b="1" dirty="0">
                <a:solidFill>
                  <a:srgbClr val="0070C0"/>
                </a:solidFill>
                <a:latin typeface="Times New Roman" panose="02020603050405020304" pitchFamily="18" charset="0"/>
                <a:cs typeface="Times New Roman" panose="02020603050405020304" pitchFamily="18" charset="0"/>
              </a:rPr>
              <a:t>, methods of analysis, application in medicine</a:t>
            </a:r>
            <a:r>
              <a:rPr lang="en-US" sz="2800" b="1" dirty="0" smtClean="0">
                <a:solidFill>
                  <a:srgbClr val="0070C0"/>
                </a:solidFill>
                <a:latin typeface="Times New Roman" panose="02020603050405020304" pitchFamily="18" charset="0"/>
                <a:cs typeface="Times New Roman" panose="02020603050405020304" pitchFamily="18" charset="0"/>
              </a:rPr>
              <a:t>.</a:t>
            </a:r>
            <a:br>
              <a:rPr lang="en-US" sz="2800" b="1" dirty="0" smtClean="0">
                <a:solidFill>
                  <a:srgbClr val="0070C0"/>
                </a:solidFill>
                <a:latin typeface="Times New Roman" panose="02020603050405020304" pitchFamily="18" charset="0"/>
                <a:cs typeface="Times New Roman" panose="02020603050405020304" pitchFamily="18" charset="0"/>
              </a:rPr>
            </a:br>
            <a:r>
              <a:rPr lang="en-US" sz="2800" b="1" dirty="0" smtClean="0">
                <a:solidFill>
                  <a:srgbClr val="0070C0"/>
                </a:solidFill>
                <a:latin typeface="Times New Roman" panose="02020603050405020304" pitchFamily="18" charset="0"/>
                <a:cs typeface="Times New Roman" panose="02020603050405020304" pitchFamily="18" charset="0"/>
              </a:rPr>
              <a:t/>
            </a:r>
            <a:br>
              <a:rPr lang="en-US" sz="2800" b="1" dirty="0" smtClean="0">
                <a:solidFill>
                  <a:srgbClr val="0070C0"/>
                </a:solidFill>
                <a:latin typeface="Times New Roman" panose="02020603050405020304" pitchFamily="18" charset="0"/>
                <a:cs typeface="Times New Roman" panose="02020603050405020304" pitchFamily="18" charset="0"/>
              </a:rPr>
            </a:br>
            <a:r>
              <a:rPr lang="en-US" sz="4400" b="1" dirty="0" smtClean="0">
                <a:solidFill>
                  <a:schemeClr val="tx1">
                    <a:lumMod val="95000"/>
                    <a:lumOff val="5000"/>
                  </a:schemeClr>
                </a:solidFill>
                <a:latin typeface="Times New Roman" pitchFamily="18" charset="0"/>
                <a:cs typeface="Times New Roman" pitchFamily="18" charset="0"/>
              </a:rPr>
              <a:t>Lecture 5 </a:t>
            </a:r>
            <a:endParaRPr lang="uk-UA" sz="4400" b="1" dirty="0">
              <a:solidFill>
                <a:srgbClr val="FF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ustomShape 1"/>
          <p:cNvSpPr/>
          <p:nvPr/>
        </p:nvSpPr>
        <p:spPr>
          <a:xfrm>
            <a:off x="3965040" y="637298"/>
            <a:ext cx="1430754" cy="463846"/>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400" b="1" strike="noStrike" spc="-1" dirty="0" err="1">
                <a:solidFill>
                  <a:srgbClr val="000000"/>
                </a:solidFill>
                <a:latin typeface="Times New Roman" panose="02020603050405020304" pitchFamily="18" charset="0"/>
                <a:cs typeface="Times New Roman" panose="02020603050405020304" pitchFamily="18" charset="0"/>
              </a:rPr>
              <a:t>Vitamins</a:t>
            </a:r>
            <a:r>
              <a:rPr lang="ru-RU" sz="1800" b="1" strike="noStrike" spc="-1" dirty="0">
                <a:solidFill>
                  <a:srgbClr val="000000"/>
                </a:solidFill>
                <a:latin typeface="Arial"/>
              </a:rPr>
              <a:t> </a:t>
            </a:r>
            <a:endParaRPr lang="en-US" sz="1800" b="0" strike="noStrike" spc="-1" dirty="0">
              <a:solidFill>
                <a:srgbClr val="000000"/>
              </a:solidFill>
              <a:latin typeface="Arial"/>
            </a:endParaRPr>
          </a:p>
        </p:txBody>
      </p:sp>
      <p:sp>
        <p:nvSpPr>
          <p:cNvPr id="42" name="CustomShape 2"/>
          <p:cNvSpPr/>
          <p:nvPr/>
        </p:nvSpPr>
        <p:spPr>
          <a:xfrm>
            <a:off x="838080" y="1274362"/>
            <a:ext cx="8001000" cy="1384995"/>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Times New Roman" panose="02020603050405020304" pitchFamily="18" charset="0"/>
                <a:cs typeface="Times New Roman" panose="02020603050405020304" pitchFamily="18" charset="0"/>
              </a:rPr>
              <a:t>Vitamins</a:t>
            </a:r>
            <a:r>
              <a:rPr lang="uk-UA" sz="1800" b="1"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a:solidFill>
                  <a:srgbClr val="000000"/>
                </a:solidFill>
                <a:latin typeface="Times New Roman" panose="02020603050405020304" pitchFamily="18" charset="0"/>
                <a:cs typeface="Times New Roman" panose="02020603050405020304" pitchFamily="18" charset="0"/>
              </a:rPr>
              <a:t>(</a:t>
            </a:r>
            <a:r>
              <a:rPr lang="uk-UA" sz="1800" b="0" strike="noStrike" spc="-1" dirty="0" err="1">
                <a:solidFill>
                  <a:srgbClr val="000000"/>
                </a:solidFill>
                <a:latin typeface="Times New Roman" panose="02020603050405020304" pitchFamily="18" charset="0"/>
                <a:cs typeface="Times New Roman" panose="02020603050405020304" pitchFamily="18" charset="0"/>
              </a:rPr>
              <a:t>lat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life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life</a:t>
            </a:r>
            <a:r>
              <a:rPr lang="uk-UA" sz="1800" b="0" strike="noStrike" spc="-1" dirty="0">
                <a:solidFill>
                  <a:srgbClr val="000000"/>
                </a:solidFill>
                <a:latin typeface="Times New Roman" panose="02020603050405020304" pitchFamily="18" charset="0"/>
                <a:cs typeface="Times New Roman" panose="02020603050405020304" pitchFamily="18" charset="0"/>
              </a:rPr>
              <a:t> + </a:t>
            </a:r>
            <a:r>
              <a:rPr lang="uk-UA" sz="1800" b="0" strike="noStrike" spc="-1" dirty="0" err="1">
                <a:solidFill>
                  <a:srgbClr val="000000"/>
                </a:solidFill>
                <a:latin typeface="Times New Roman" panose="02020603050405020304" pitchFamily="18" charset="0"/>
                <a:cs typeface="Times New Roman" panose="02020603050405020304" pitchFamily="18" charset="0"/>
              </a:rPr>
              <a:t>aminus</a:t>
            </a:r>
            <a:r>
              <a:rPr lang="uk-UA" sz="1800" b="0" strike="noStrike" spc="-1" dirty="0">
                <a:solidFill>
                  <a:srgbClr val="000000"/>
                </a:solidFill>
                <a:latin typeface="Times New Roman" panose="02020603050405020304" pitchFamily="18" charset="0"/>
                <a:cs typeface="Times New Roman" panose="02020603050405020304" pitchFamily="18" charset="0"/>
              </a:rPr>
              <a:t> - </a:t>
            </a:r>
            <a:r>
              <a:rPr lang="uk-UA" sz="1800" b="0" strike="noStrike" spc="-1" dirty="0" err="1">
                <a:solidFill>
                  <a:srgbClr val="000000"/>
                </a:solidFill>
                <a:latin typeface="Times New Roman" panose="02020603050405020304" pitchFamily="18" charset="0"/>
                <a:cs typeface="Times New Roman" panose="02020603050405020304" pitchFamily="18" charset="0"/>
              </a:rPr>
              <a:t>ie</a:t>
            </a:r>
            <a:r>
              <a:rPr lang="uk-UA" sz="1800" b="0" strike="noStrike" spc="-1" dirty="0">
                <a:solidFill>
                  <a:srgbClr val="000000"/>
                </a:solidFill>
                <a:latin typeface="Times New Roman" panose="02020603050405020304" pitchFamily="18" charset="0"/>
                <a:cs typeface="Times New Roman" panose="02020603050405020304" pitchFamily="18" charset="0"/>
              </a:rPr>
              <a:t> nitrogen-containing </a:t>
            </a:r>
            <a:r>
              <a:rPr lang="uk-UA" sz="1800" b="0" strike="noStrike" spc="-1" dirty="0" err="1">
                <a:solidFill>
                  <a:srgbClr val="000000"/>
                </a:solidFill>
                <a:latin typeface="Times New Roman" panose="02020603050405020304" pitchFamily="18" charset="0"/>
                <a:cs typeface="Times New Roman" panose="02020603050405020304" pitchFamily="18" charset="0"/>
              </a:rPr>
              <a:t>substances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necessary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for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life</a:t>
            </a:r>
            <a:r>
              <a:rPr lang="uk-UA" sz="1800" b="0" strike="noStrike" spc="-1" dirty="0">
                <a:solidFill>
                  <a:srgbClr val="000000"/>
                </a:solidFill>
                <a:latin typeface="Times New Roman" panose="02020603050405020304" pitchFamily="18" charset="0"/>
                <a:cs typeface="Times New Roman" panose="02020603050405020304" pitchFamily="18" charset="0"/>
              </a:rPr>
              <a:t>) - </a:t>
            </a:r>
            <a:r>
              <a:rPr lang="uk-UA" sz="1800" b="0" strike="noStrike" spc="-1" dirty="0" err="1">
                <a:solidFill>
                  <a:srgbClr val="000000"/>
                </a:solidFill>
                <a:latin typeface="Times New Roman" panose="02020603050405020304" pitchFamily="18" charset="0"/>
                <a:cs typeface="Times New Roman" panose="02020603050405020304" pitchFamily="18" charset="0"/>
              </a:rPr>
              <a:t>low</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molecular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weight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organic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substances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various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chemical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structure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which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biological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catalysts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chemical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reactions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that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take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place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 </a:t>
            </a:r>
            <a:r>
              <a:rPr lang="uk-UA" sz="1800" b="0" strike="noStrike" spc="-1" dirty="0" err="1">
                <a:solidFill>
                  <a:srgbClr val="000000"/>
                </a:solidFill>
                <a:latin typeface="Times New Roman" panose="02020603050405020304" pitchFamily="18" charset="0"/>
                <a:cs typeface="Times New Roman" panose="02020603050405020304" pitchFamily="18" charset="0"/>
              </a:rPr>
              <a:t>living</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cell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necessary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for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normal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metabolism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vital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functions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organism</a:t>
            </a:r>
            <a:r>
              <a:rPr lang="uk-UA" sz="1800" b="0"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term</a:t>
            </a:r>
            <a:r>
              <a:rPr lang="uk-UA" sz="1800" b="0" strike="noStrike" spc="-1" dirty="0">
                <a:solidFill>
                  <a:srgbClr val="000000"/>
                </a:solidFill>
                <a:latin typeface="Times New Roman" panose="02020603050405020304" pitchFamily="18" charset="0"/>
                <a:cs typeface="Times New Roman" panose="02020603050405020304" pitchFamily="18" charset="0"/>
              </a:rPr>
              <a:t> V. </a:t>
            </a:r>
            <a:r>
              <a:rPr lang="uk-UA" sz="1800" b="0" strike="noStrike" spc="-1" dirty="0" err="1">
                <a:solidFill>
                  <a:srgbClr val="000000"/>
                </a:solidFill>
                <a:latin typeface="Times New Roman" panose="02020603050405020304" pitchFamily="18" charset="0"/>
                <a:cs typeface="Times New Roman" panose="02020603050405020304" pitchFamily="18" charset="0"/>
              </a:rPr>
              <a:t>suggested</a:t>
            </a:r>
            <a:r>
              <a:rPr lang="ru-RU" sz="1800" b="0" strike="noStrike" spc="-1" dirty="0">
                <a:solidFill>
                  <a:srgbClr val="000000"/>
                </a:solidFill>
                <a:latin typeface="Times New Roman" panose="02020603050405020304" pitchFamily="18" charset="0"/>
                <a:cs typeface="Times New Roman" panose="02020603050405020304" pitchFamily="18" charset="0"/>
              </a:rPr>
              <a:t> </a:t>
            </a:r>
            <a:r>
              <a:rPr lang="ru-RU" sz="1800" b="0" strike="noStrike" spc="-1" dirty="0" err="1">
                <a:solidFill>
                  <a:srgbClr val="000000"/>
                </a:solidFill>
                <a:latin typeface="Times New Roman" panose="02020603050405020304" pitchFamily="18" charset="0"/>
                <a:cs typeface="Times New Roman" panose="02020603050405020304" pitchFamily="18" charset="0"/>
              </a:rPr>
              <a:t>in</a:t>
            </a:r>
            <a:r>
              <a:rPr lang="ru-RU" sz="1800" b="0" strike="noStrike" spc="-1" dirty="0">
                <a:solidFill>
                  <a:srgbClr val="000000"/>
                </a:solidFill>
                <a:latin typeface="Times New Roman" panose="02020603050405020304" pitchFamily="18" charset="0"/>
                <a:cs typeface="Times New Roman" panose="02020603050405020304" pitchFamily="18" charset="0"/>
              </a:rPr>
              <a:t> 1911–1912, </a:t>
            </a:r>
            <a:r>
              <a:rPr lang="ru-RU" sz="1800" b="0" strike="noStrike" spc="-1" dirty="0" err="1">
                <a:solidFill>
                  <a:srgbClr val="000000"/>
                </a:solidFill>
                <a:latin typeface="Times New Roman" panose="02020603050405020304" pitchFamily="18" charset="0"/>
                <a:cs typeface="Times New Roman" panose="02020603050405020304" pitchFamily="18" charset="0"/>
              </a:rPr>
              <a:t>the</a:t>
            </a:r>
            <a:r>
              <a:rPr lang="ru-RU" sz="1800" b="0" strike="noStrike" spc="-1" dirty="0">
                <a:solidFill>
                  <a:srgbClr val="000000"/>
                </a:solidFill>
                <a:latin typeface="Times New Roman" panose="02020603050405020304" pitchFamily="18" charset="0"/>
                <a:cs typeface="Times New Roman" panose="02020603050405020304" pitchFamily="18" charset="0"/>
              </a:rPr>
              <a:t> </a:t>
            </a:r>
            <a:r>
              <a:rPr lang="ru-RU" sz="1800" b="0" strike="noStrike" spc="-1" dirty="0" err="1">
                <a:solidFill>
                  <a:srgbClr val="000000"/>
                </a:solidFill>
                <a:latin typeface="Times New Roman" panose="02020603050405020304" pitchFamily="18" charset="0"/>
                <a:cs typeface="Times New Roman" panose="02020603050405020304" pitchFamily="18" charset="0"/>
              </a:rPr>
              <a:t>Polish</a:t>
            </a:r>
            <a:r>
              <a:rPr lang="ru-RU" sz="1800" b="0" strike="noStrike" spc="-1" dirty="0">
                <a:solidFill>
                  <a:srgbClr val="000000"/>
                </a:solidFill>
                <a:latin typeface="Times New Roman" panose="02020603050405020304" pitchFamily="18" charset="0"/>
                <a:cs typeface="Times New Roman" panose="02020603050405020304" pitchFamily="18" charset="0"/>
              </a:rPr>
              <a:t> </a:t>
            </a:r>
            <a:r>
              <a:rPr lang="ru-RU" sz="1800" b="0" strike="noStrike" spc="-1" dirty="0" err="1">
                <a:solidFill>
                  <a:srgbClr val="000000"/>
                </a:solidFill>
                <a:latin typeface="Times New Roman" panose="02020603050405020304" pitchFamily="18" charset="0"/>
                <a:cs typeface="Times New Roman" panose="02020603050405020304" pitchFamily="18" charset="0"/>
              </a:rPr>
              <a:t>scholar</a:t>
            </a:r>
            <a:r>
              <a:rPr lang="ru-RU" sz="1800" b="0" strike="noStrike" spc="-1" dirty="0">
                <a:solidFill>
                  <a:srgbClr val="000000"/>
                </a:solidFill>
                <a:latin typeface="Times New Roman" panose="02020603050405020304" pitchFamily="18" charset="0"/>
                <a:cs typeface="Times New Roman" panose="02020603050405020304" pitchFamily="18" charset="0"/>
              </a:rPr>
              <a:t> K. </a:t>
            </a:r>
            <a:r>
              <a:rPr lang="ru-RU" sz="1800" b="0" strike="noStrike" spc="-1" dirty="0" err="1">
                <a:solidFill>
                  <a:srgbClr val="000000"/>
                </a:solidFill>
                <a:latin typeface="Times New Roman" panose="02020603050405020304" pitchFamily="18" charset="0"/>
                <a:cs typeface="Times New Roman" panose="02020603050405020304" pitchFamily="18" charset="0"/>
              </a:rPr>
              <a:t>Funk</a:t>
            </a:r>
            <a:r>
              <a:rPr lang="ru-RU"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43" name="Picture 8" descr="Casimir Funk 01.jpg"/>
          <p:cNvPicPr/>
          <p:nvPr/>
        </p:nvPicPr>
        <p:blipFill>
          <a:blip r:embed="rId2" cstate="print"/>
          <a:stretch/>
        </p:blipFill>
        <p:spPr>
          <a:xfrm>
            <a:off x="7086600" y="2819520"/>
            <a:ext cx="1666800" cy="2514600"/>
          </a:xfrm>
          <a:prstGeom prst="rect">
            <a:avLst/>
          </a:prstGeom>
          <a:ln w="0">
            <a:noFill/>
          </a:ln>
        </p:spPr>
      </p:pic>
      <p:sp>
        <p:nvSpPr>
          <p:cNvPr id="44" name="CustomShape 3"/>
          <p:cNvSpPr/>
          <p:nvPr/>
        </p:nvSpPr>
        <p:spPr>
          <a:xfrm>
            <a:off x="7317000" y="5334120"/>
            <a:ext cx="1252080" cy="5806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600" b="0" strike="noStrike" spc="-1">
                <a:solidFill>
                  <a:srgbClr val="000000"/>
                </a:solidFill>
                <a:latin typeface="Arial"/>
              </a:rPr>
              <a:t>K. Funk</a:t>
            </a:r>
            <a:endParaRPr lang="en-US" sz="1600" b="0" strike="noStrike" spc="-1">
              <a:solidFill>
                <a:srgbClr val="000000"/>
              </a:solidFill>
              <a:latin typeface="Arial"/>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600" b="0" strike="noStrike" spc="-1">
                <a:solidFill>
                  <a:srgbClr val="000000"/>
                </a:solidFill>
                <a:latin typeface="Arial"/>
              </a:rPr>
              <a:t>1884–1967</a:t>
            </a:r>
            <a:endParaRPr lang="en-US" sz="1600" b="0" strike="noStrike" spc="-1">
              <a:solidFill>
                <a:srgbClr val="000000"/>
              </a:solidFill>
              <a:latin typeface="Arial"/>
            </a:endParaRPr>
          </a:p>
        </p:txBody>
      </p:sp>
      <p:sp>
        <p:nvSpPr>
          <p:cNvPr id="45" name="CustomShape 4"/>
          <p:cNvSpPr/>
          <p:nvPr/>
        </p:nvSpPr>
        <p:spPr>
          <a:xfrm>
            <a:off x="762120" y="2941409"/>
            <a:ext cx="6248160" cy="3418501"/>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800" b="0" strike="noStrike" spc="-1" dirty="0" err="1">
                <a:solidFill>
                  <a:srgbClr val="000000"/>
                </a:solidFill>
                <a:latin typeface="Times New Roman" panose="02020603050405020304" pitchFamily="18" charset="0"/>
                <a:cs typeface="Times New Roman" panose="02020603050405020304" pitchFamily="18" charset="0"/>
              </a:rPr>
              <a:t>On</a:t>
            </a:r>
            <a:r>
              <a:rPr lang="ru-RU"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Today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about</a:t>
            </a:r>
            <a:r>
              <a:rPr lang="uk-UA" sz="1800" b="0" strike="noStrike" spc="-1" dirty="0">
                <a:solidFill>
                  <a:srgbClr val="000000"/>
                </a:solidFill>
                <a:latin typeface="Times New Roman" panose="02020603050405020304" pitchFamily="18" charset="0"/>
                <a:cs typeface="Times New Roman" panose="02020603050405020304" pitchFamily="18" charset="0"/>
              </a:rPr>
              <a:t> 30 V.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vitamin-like </a:t>
            </a:r>
            <a:r>
              <a:rPr lang="uk-UA" sz="1800" b="0" strike="noStrike" spc="-1" dirty="0" err="1">
                <a:solidFill>
                  <a:srgbClr val="000000"/>
                </a:solidFill>
                <a:latin typeface="Times New Roman" panose="02020603050405020304" pitchFamily="18" charset="0"/>
                <a:cs typeface="Times New Roman" panose="02020603050405020304" pitchFamily="18" charset="0"/>
              </a:rPr>
              <a:t>compounds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known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human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body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animals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not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synthesize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vitamins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synthesize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insufficient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quantities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nicotinic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acid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therefore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must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receive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food</a:t>
            </a:r>
            <a:r>
              <a:rPr lang="uk-UA" sz="1800" b="0" strike="noStrike" spc="-1" dirty="0">
                <a:solidFill>
                  <a:srgbClr val="000000"/>
                </a:solidFill>
                <a:latin typeface="Times New Roman" panose="02020603050405020304" pitchFamily="18" charset="0"/>
                <a:cs typeface="Times New Roman" panose="02020603050405020304" pitchFamily="18" charset="0"/>
              </a:rPr>
              <a:t>.</a:t>
            </a:r>
            <a:r>
              <a:rPr lang="ru-RU" sz="1800" b="0"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Times New Roman" panose="02020603050405020304" pitchFamily="18" charset="0"/>
                <a:cs typeface="Times New Roman" panose="02020603050405020304" pitchFamily="18" charset="0"/>
              </a:rPr>
              <a:t>Classification</a:t>
            </a:r>
            <a:r>
              <a:rPr lang="uk-UA" sz="1800" b="1"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individual</a:t>
            </a:r>
            <a:r>
              <a:rPr lang="uk-UA" sz="1800" b="0" strike="noStrike" spc="-1" dirty="0">
                <a:solidFill>
                  <a:srgbClr val="000000"/>
                </a:solidFill>
                <a:latin typeface="Times New Roman" panose="02020603050405020304" pitchFamily="18" charset="0"/>
                <a:cs typeface="Times New Roman" panose="02020603050405020304" pitchFamily="18" charset="0"/>
              </a:rPr>
              <a:t> V. </a:t>
            </a:r>
            <a:r>
              <a:rPr lang="uk-UA" sz="1800" b="0" strike="noStrike" spc="-1" dirty="0" err="1">
                <a:solidFill>
                  <a:srgbClr val="000000"/>
                </a:solidFill>
                <a:latin typeface="Times New Roman" panose="02020603050405020304" pitchFamily="18" charset="0"/>
                <a:cs typeface="Times New Roman" panose="02020603050405020304" pitchFamily="18" charset="0"/>
              </a:rPr>
              <a:t>were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discovered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were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designated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letters</a:t>
            </a:r>
            <a:r>
              <a:rPr lang="uk-UA" sz="1800" b="0" i="1"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of</a:t>
            </a:r>
            <a:r>
              <a:rPr lang="uk-UA" sz="1800" b="0" i="1"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the</a:t>
            </a:r>
            <a:r>
              <a:rPr lang="uk-UA" sz="1800" b="0" i="1"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Latin</a:t>
            </a:r>
            <a:r>
              <a:rPr lang="uk-UA" sz="1800" b="0" i="1"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alphabet</a:t>
            </a:r>
            <a:r>
              <a:rPr lang="uk-UA" sz="1800" b="0" strike="noStrike" spc="-1" dirty="0">
                <a:solidFill>
                  <a:srgbClr val="000000"/>
                </a:solidFill>
                <a:latin typeface="Times New Roman" panose="02020603050405020304" pitchFamily="18" charset="0"/>
                <a:cs typeface="Times New Roman" panose="02020603050405020304" pitchFamily="18" charset="0"/>
              </a:rPr>
              <a:t>(</a:t>
            </a:r>
            <a:r>
              <a:rPr lang="uk-UA" sz="1800" b="0" strike="noStrike" spc="-1" dirty="0" err="1">
                <a:solidFill>
                  <a:srgbClr val="000000"/>
                </a:solidFill>
                <a:latin typeface="Times New Roman" panose="02020603050405020304" pitchFamily="18" charset="0"/>
                <a:cs typeface="Times New Roman" panose="02020603050405020304" pitchFamily="18" charset="0"/>
              </a:rPr>
              <a:t>eg</a:t>
            </a:r>
            <a:r>
              <a:rPr lang="uk-UA" sz="1800" b="0" strike="noStrike" spc="-1" dirty="0">
                <a:solidFill>
                  <a:srgbClr val="000000"/>
                </a:solidFill>
                <a:latin typeface="Times New Roman" panose="02020603050405020304" pitchFamily="18" charset="0"/>
                <a:cs typeface="Times New Roman" panose="02020603050405020304" pitchFamily="18" charset="0"/>
              </a:rPr>
              <a:t> A, B, C, </a:t>
            </a:r>
            <a:r>
              <a:rPr lang="uk-UA" sz="1800" b="0" strike="noStrike" spc="-1" dirty="0" err="1">
                <a:solidFill>
                  <a:srgbClr val="000000"/>
                </a:solidFill>
                <a:latin typeface="Times New Roman" panose="02020603050405020304" pitchFamily="18" charset="0"/>
                <a:cs typeface="Times New Roman" panose="02020603050405020304" pitchFamily="18" charset="0"/>
              </a:rPr>
              <a:t>etc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selection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new</a:t>
            </a:r>
            <a:r>
              <a:rPr lang="uk-UA" sz="1800" b="0" strike="noStrike" spc="-1" dirty="0">
                <a:solidFill>
                  <a:srgbClr val="000000"/>
                </a:solidFill>
                <a:latin typeface="Times New Roman" panose="02020603050405020304" pitchFamily="18" charset="0"/>
                <a:cs typeface="Times New Roman" panose="02020603050405020304" pitchFamily="18" charset="0"/>
              </a:rPr>
              <a:t> V.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individual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state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began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notice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similarity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their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structure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difference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biological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action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letters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began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add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numerical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indices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smtClean="0">
                <a:solidFill>
                  <a:srgbClr val="000000"/>
                </a:solidFill>
                <a:latin typeface="Times New Roman" panose="02020603050405020304" pitchFamily="18" charset="0"/>
                <a:cs typeface="Times New Roman" panose="02020603050405020304" pitchFamily="18" charset="0"/>
              </a:rPr>
              <a:t>(</a:t>
            </a:r>
            <a:r>
              <a:rPr lang="en-US" spc="-1" dirty="0">
                <a:solidFill>
                  <a:srgbClr val="000000"/>
                </a:solidFill>
                <a:latin typeface="Times New Roman" panose="02020603050405020304" pitchFamily="18" charset="0"/>
                <a:cs typeface="Times New Roman" panose="02020603050405020304" pitchFamily="18" charset="0"/>
              </a:rPr>
              <a:t>B</a:t>
            </a:r>
            <a:r>
              <a:rPr lang="uk-UA" sz="1800" b="0" strike="noStrike" spc="-1" baseline="-25000" dirty="0" smtClean="0">
                <a:solidFill>
                  <a:srgbClr val="000000"/>
                </a:solidFill>
                <a:latin typeface="Times New Roman" panose="02020603050405020304" pitchFamily="18" charset="0"/>
                <a:cs typeface="Times New Roman" panose="02020603050405020304" pitchFamily="18" charset="0"/>
              </a:rPr>
              <a:t>1</a:t>
            </a:r>
            <a:r>
              <a:rPr lang="uk-UA" sz="1800" b="0" strike="noStrike" spc="-1" dirty="0">
                <a:solidFill>
                  <a:srgbClr val="000000"/>
                </a:solidFill>
                <a:latin typeface="Times New Roman" panose="02020603050405020304" pitchFamily="18" charset="0"/>
                <a:cs typeface="Times New Roman" panose="02020603050405020304" pitchFamily="18" charset="0"/>
              </a:rPr>
              <a:t>, В</a:t>
            </a:r>
            <a:r>
              <a:rPr lang="uk-UA" sz="1800" b="0" strike="noStrike" spc="-1" baseline="-25000" dirty="0">
                <a:solidFill>
                  <a:srgbClr val="000000"/>
                </a:solidFill>
                <a:latin typeface="Times New Roman" panose="02020603050405020304" pitchFamily="18" charset="0"/>
                <a:cs typeface="Times New Roman" panose="02020603050405020304" pitchFamily="18" charset="0"/>
              </a:rPr>
              <a:t>2</a:t>
            </a:r>
            <a:r>
              <a:rPr lang="uk-UA" sz="1800" b="0" strike="noStrike" spc="-1" dirty="0">
                <a:solidFill>
                  <a:srgbClr val="000000"/>
                </a:solidFill>
                <a:latin typeface="Times New Roman" panose="02020603050405020304" pitchFamily="18" charset="0"/>
                <a:cs typeface="Times New Roman" panose="02020603050405020304" pitchFamily="18" charset="0"/>
              </a:rPr>
              <a:t>, К</a:t>
            </a:r>
            <a:r>
              <a:rPr lang="uk-UA" sz="1800" b="0" strike="noStrike" spc="-1" baseline="-25000" dirty="0">
                <a:solidFill>
                  <a:srgbClr val="000000"/>
                </a:solidFill>
                <a:latin typeface="Times New Roman" panose="02020603050405020304" pitchFamily="18" charset="0"/>
                <a:cs typeface="Times New Roman" panose="02020603050405020304" pitchFamily="18" charset="0"/>
              </a:rPr>
              <a:t>1</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etc</a:t>
            </a:r>
            <a:r>
              <a:rPr lang="uk-UA" sz="1800" b="0"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Classification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was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also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introduced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physical</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properties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according</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which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all</a:t>
            </a:r>
            <a:r>
              <a:rPr lang="uk-UA" sz="1800" b="0" strike="noStrike" spc="-1" dirty="0">
                <a:solidFill>
                  <a:srgbClr val="000000"/>
                </a:solidFill>
                <a:latin typeface="Times New Roman" panose="02020603050405020304" pitchFamily="18" charset="0"/>
                <a:cs typeface="Times New Roman" panose="02020603050405020304" pitchFamily="18" charset="0"/>
              </a:rPr>
              <a:t> V. </a:t>
            </a:r>
            <a:r>
              <a:rPr lang="uk-UA" sz="1800" b="0" strike="noStrike" spc="-1" dirty="0" err="1">
                <a:solidFill>
                  <a:srgbClr val="000000"/>
                </a:solidFill>
                <a:latin typeface="Times New Roman" panose="02020603050405020304" pitchFamily="18" charset="0"/>
                <a:cs typeface="Times New Roman" panose="02020603050405020304" pitchFamily="18" charset="0"/>
              </a:rPr>
              <a:t>are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divided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into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two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groups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err="1">
                <a:solidFill>
                  <a:srgbClr val="000000"/>
                </a:solidFill>
                <a:latin typeface="Times New Roman" panose="02020603050405020304" pitchFamily="18" charset="0"/>
                <a:cs typeface="Times New Roman" panose="02020603050405020304" pitchFamily="18" charset="0"/>
              </a:rPr>
              <a:t>water</a:t>
            </a:r>
            <a:r>
              <a:rPr lang="uk-UA" sz="1800" b="0" i="1"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and</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i="1" strike="noStrike" spc="-1" dirty="0">
                <a:solidFill>
                  <a:srgbClr val="000000"/>
                </a:solidFill>
                <a:latin typeface="Times New Roman" panose="02020603050405020304" pitchFamily="18" charset="0"/>
                <a:cs typeface="Times New Roman" panose="02020603050405020304" pitchFamily="18" charset="0"/>
              </a:rPr>
              <a:t>fat-</a:t>
            </a:r>
            <a:r>
              <a:rPr lang="uk-UA" sz="1800" b="0" i="1" strike="noStrike" spc="-1" dirty="0" err="1">
                <a:solidFill>
                  <a:srgbClr val="000000"/>
                </a:solidFill>
                <a:latin typeface="Times New Roman" panose="02020603050405020304" pitchFamily="18" charset="0"/>
                <a:cs typeface="Times New Roman" panose="02020603050405020304" pitchFamily="18" charset="0"/>
              </a:rPr>
              <a:t>soluble</a:t>
            </a:r>
            <a:r>
              <a:rPr lang="uk-UA" sz="1800" b="0" i="1" strike="noStrike" spc="-1" dirty="0">
                <a:solidFill>
                  <a:srgbClr val="000000"/>
                </a:solidFill>
                <a:latin typeface="Times New Roman" panose="02020603050405020304" pitchFamily="18" charset="0"/>
                <a:cs typeface="Times New Roman" panose="02020603050405020304" pitchFamily="18" charset="0"/>
              </a:rPr>
              <a:t>.</a:t>
            </a:r>
            <a:r>
              <a:rPr lang="uk-UA" sz="1800" b="1" i="1" strike="noStrike" spc="-1" dirty="0">
                <a:solidFill>
                  <a:srgbClr val="000000"/>
                </a:solidFill>
                <a:latin typeface="Times New Roman" panose="02020603050405020304" pitchFamily="18" charset="0"/>
                <a:cs typeface="Times New Roman" panose="02020603050405020304" pitchFamily="18" charset="0"/>
              </a:rPr>
              <a:t> </a:t>
            </a:r>
            <a:r>
              <a:rPr lang="ru-RU" sz="1800" b="1" i="1"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extLst>
      <p:ext uri="{BB962C8B-B14F-4D97-AF65-F5344CB8AC3E}">
        <p14:creationId xmlns:p14="http://schemas.microsoft.com/office/powerpoint/2010/main" val="1894899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914400" y="140709"/>
            <a:ext cx="7848720" cy="6003824"/>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1" i="1" strike="noStrike" spc="-1" dirty="0" smtClean="0">
                <a:solidFill>
                  <a:srgbClr val="008000"/>
                </a:solidFill>
                <a:latin typeface="Times New Roman" panose="02020603050405020304" pitchFamily="18" charset="0"/>
                <a:cs typeface="Times New Roman" panose="02020603050405020304" pitchFamily="18" charset="0"/>
              </a:rPr>
              <a:t>Classifications</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i="1" strike="noStrike" spc="-1" dirty="0" err="1" smtClean="0">
                <a:solidFill>
                  <a:srgbClr val="008000"/>
                </a:solidFill>
                <a:latin typeface="Times New Roman" panose="02020603050405020304" pitchFamily="18" charset="0"/>
                <a:cs typeface="Times New Roman" panose="02020603050405020304" pitchFamily="18" charset="0"/>
              </a:rPr>
              <a:t>By</a:t>
            </a:r>
            <a:r>
              <a:rPr lang="uk-UA" sz="2000" b="1" strike="noStrike" spc="-1" dirty="0" smtClean="0">
                <a:solidFill>
                  <a:srgbClr val="008000"/>
                </a:solidFill>
                <a:latin typeface="Times New Roman" panose="02020603050405020304" pitchFamily="18" charset="0"/>
                <a:cs typeface="Times New Roman" panose="02020603050405020304" pitchFamily="18" charset="0"/>
              </a:rPr>
              <a:t> </a:t>
            </a:r>
            <a:r>
              <a:rPr lang="uk-UA" sz="2000" b="1" i="1" strike="noStrike" spc="-1" dirty="0" err="1">
                <a:solidFill>
                  <a:srgbClr val="008000"/>
                </a:solidFill>
                <a:latin typeface="Times New Roman" panose="02020603050405020304" pitchFamily="18" charset="0"/>
                <a:cs typeface="Times New Roman" panose="02020603050405020304" pitchFamily="18" charset="0"/>
              </a:rPr>
              <a:t>physiological</a:t>
            </a:r>
            <a:r>
              <a:rPr lang="uk-UA" sz="2000" b="1" i="1" strike="noStrike" spc="-1" dirty="0">
                <a:solidFill>
                  <a:srgbClr val="008000"/>
                </a:solidFill>
                <a:latin typeface="Times New Roman" panose="02020603050405020304" pitchFamily="18" charset="0"/>
                <a:cs typeface="Times New Roman" panose="02020603050405020304" pitchFamily="18" charset="0"/>
              </a:rPr>
              <a:t> </a:t>
            </a:r>
            <a:r>
              <a:rPr lang="uk-UA" sz="2000" b="1" i="1" strike="noStrike" spc="-1" dirty="0" err="1">
                <a:solidFill>
                  <a:srgbClr val="008000"/>
                </a:solidFill>
                <a:latin typeface="Times New Roman" panose="02020603050405020304" pitchFamily="18" charset="0"/>
                <a:cs typeface="Times New Roman" panose="02020603050405020304" pitchFamily="18" charset="0"/>
              </a:rPr>
              <a:t>action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smtClean="0">
                <a:solidFill>
                  <a:srgbClr val="000000"/>
                </a:solidFill>
                <a:latin typeface="Times New Roman" panose="02020603050405020304" pitchFamily="18" charset="0"/>
                <a:cs typeface="Times New Roman" panose="02020603050405020304" pitchFamily="18" charset="0"/>
              </a:rPr>
              <a:t>V</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divided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several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groups</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smtClean="0">
                <a:solidFill>
                  <a:srgbClr val="000000"/>
                </a:solidFill>
                <a:latin typeface="Times New Roman" panose="02020603050405020304" pitchFamily="18" charset="0"/>
                <a:cs typeface="Times New Roman" panose="02020603050405020304" pitchFamily="18" charset="0"/>
              </a:rPr>
              <a:t>V</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overall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reactivity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organism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a:t>
            </a:r>
            <a:r>
              <a:rPr lang="uk-UA" sz="2000" b="0" strike="noStrike" spc="-1" dirty="0">
                <a:solidFill>
                  <a:srgbClr val="000000"/>
                </a:solidFill>
                <a:latin typeface="Times New Roman" panose="02020603050405020304" pitchFamily="18" charset="0"/>
                <a:cs typeface="Times New Roman" panose="02020603050405020304" pitchFamily="18" charset="0"/>
              </a:rPr>
              <a:t>, В</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3</a:t>
            </a:r>
            <a:r>
              <a:rPr lang="uk-UA" sz="2000" b="0" strike="noStrike" spc="-1" dirty="0">
                <a:solidFill>
                  <a:srgbClr val="000000"/>
                </a:solidFill>
                <a:latin typeface="Times New Roman" panose="02020603050405020304" pitchFamily="18" charset="0"/>
                <a:cs typeface="Times New Roman" panose="02020603050405020304" pitchFamily="18" charset="0"/>
              </a:rPr>
              <a:t>, PP, A, C);</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antihemorrhagic</a:t>
            </a:r>
            <a:r>
              <a:rPr lang="uk-UA" sz="2000" b="0" strike="noStrike" spc="-1" dirty="0">
                <a:solidFill>
                  <a:srgbClr val="000000"/>
                </a:solidFill>
                <a:latin typeface="Times New Roman" panose="02020603050405020304" pitchFamily="18" charset="0"/>
                <a:cs typeface="Times New Roman" panose="02020603050405020304" pitchFamily="18" charset="0"/>
              </a:rPr>
              <a:t> (C, K);</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antianemic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a:t>
            </a:r>
            <a:r>
              <a:rPr lang="en-US" sz="2000" spc="-1" dirty="0" smtClean="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12</a:t>
            </a:r>
            <a:r>
              <a:rPr lang="uk-UA" sz="2000" b="0" strike="noStrike" spc="-1" dirty="0">
                <a:solidFill>
                  <a:srgbClr val="000000"/>
                </a:solidFill>
                <a:latin typeface="Times New Roman" panose="02020603050405020304" pitchFamily="18" charset="0"/>
                <a:cs typeface="Times New Roman" panose="02020603050405020304" pitchFamily="18" charset="0"/>
              </a:rPr>
              <a:t>, В</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6</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a:solidFill>
                  <a:srgbClr val="000000"/>
                </a:solidFill>
                <a:latin typeface="Times New Roman" panose="02020603050405020304" pitchFamily="18" charset="0"/>
                <a:cs typeface="Times New Roman" panose="02020603050405020304" pitchFamily="18" charset="0"/>
              </a:rPr>
              <a:t>C</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anti-</a:t>
            </a:r>
            <a:r>
              <a:rPr lang="uk-UA" sz="2000" b="0" strike="noStrike" spc="-1" dirty="0" err="1">
                <a:solidFill>
                  <a:srgbClr val="000000"/>
                </a:solidFill>
                <a:latin typeface="Times New Roman" panose="02020603050405020304" pitchFamily="18" charset="0"/>
                <a:cs typeface="Times New Roman" panose="02020603050405020304" pitchFamily="18" charset="0"/>
              </a:rPr>
              <a:t>infective</a:t>
            </a:r>
            <a:r>
              <a:rPr lang="uk-UA" sz="2000" b="0" strike="noStrike" spc="-1" dirty="0">
                <a:solidFill>
                  <a:srgbClr val="000000"/>
                </a:solidFill>
                <a:latin typeface="Times New Roman" panose="02020603050405020304" pitchFamily="18" charset="0"/>
                <a:cs typeface="Times New Roman" panose="02020603050405020304" pitchFamily="18" charset="0"/>
              </a:rPr>
              <a:t> (C, A).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most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successful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considered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1" i="1" spc="-1" dirty="0" err="1">
                <a:solidFill>
                  <a:srgbClr val="008000"/>
                </a:solidFill>
                <a:latin typeface="Times New Roman" panose="02020603050405020304" pitchFamily="18" charset="0"/>
                <a:cs typeface="Times New Roman" panose="02020603050405020304" pitchFamily="18" charset="0"/>
              </a:rPr>
              <a:t>C</a:t>
            </a:r>
            <a:r>
              <a:rPr lang="uk-UA" sz="2000" b="1" i="1" strike="noStrike" spc="-1" dirty="0" err="1" smtClean="0">
                <a:solidFill>
                  <a:srgbClr val="008000"/>
                </a:solidFill>
                <a:latin typeface="Times New Roman" panose="02020603050405020304" pitchFamily="18" charset="0"/>
                <a:cs typeface="Times New Roman" panose="02020603050405020304" pitchFamily="18" charset="0"/>
              </a:rPr>
              <a:t>hemical</a:t>
            </a:r>
            <a:r>
              <a:rPr lang="uk-UA" sz="2000" b="1" i="1" strike="noStrike" spc="-1" dirty="0" smtClean="0">
                <a:solidFill>
                  <a:srgbClr val="008000"/>
                </a:solidFill>
                <a:latin typeface="Times New Roman" panose="02020603050405020304" pitchFamily="18" charset="0"/>
                <a:cs typeface="Times New Roman" panose="02020603050405020304" pitchFamily="18" charset="0"/>
              </a:rPr>
              <a:t> </a:t>
            </a:r>
            <a:r>
              <a:rPr lang="uk-UA" sz="2000" b="1" i="1" strike="noStrike" spc="-1" dirty="0" err="1">
                <a:solidFill>
                  <a:srgbClr val="008000"/>
                </a:solidFill>
                <a:latin typeface="Times New Roman" panose="02020603050405020304" pitchFamily="18" charset="0"/>
                <a:cs typeface="Times New Roman" panose="02020603050405020304" pitchFamily="18" charset="0"/>
              </a:rPr>
              <a:t>classification</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according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divided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following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groups</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a:solidFill>
                  <a:srgbClr val="000000"/>
                </a:solidFill>
                <a:latin typeface="Times New Roman" panose="02020603050405020304" pitchFamily="18" charset="0"/>
                <a:cs typeface="Times New Roman" panose="02020603050405020304" pitchFamily="18" charset="0"/>
              </a:rPr>
              <a:t>I</a:t>
            </a:r>
            <a:r>
              <a:rPr lang="uk-UA" sz="2000" b="1" strike="noStrike" spc="-1" dirty="0">
                <a:solidFill>
                  <a:srgbClr val="000000"/>
                </a:solidFill>
                <a:latin typeface="Times New Roman" panose="02020603050405020304" pitchFamily="18" charset="0"/>
                <a:cs typeface="Times New Roman" panose="02020603050405020304" pitchFamily="18" charset="0"/>
              </a:rPr>
              <a:t>.</a:t>
            </a: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Aliphatic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ascorbic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C), </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pangam</a:t>
            </a:r>
            <a:r>
              <a:rPr lang="en-US" sz="2000" b="0" strike="noStrike" spc="-1" dirty="0" smtClean="0">
                <a:solidFill>
                  <a:srgbClr val="000000"/>
                </a:solidFill>
                <a:latin typeface="Times New Roman" panose="02020603050405020304" pitchFamily="18" charset="0"/>
                <a:cs typeface="Times New Roman" panose="02020603050405020304" pitchFamily="18" charset="0"/>
              </a:rPr>
              <a:t>ate acid</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15</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pantothenic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3</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ru-RU"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a:solidFill>
                  <a:srgbClr val="000000"/>
                </a:solidFill>
                <a:latin typeface="Times New Roman" panose="02020603050405020304" pitchFamily="18" charset="0"/>
                <a:cs typeface="Times New Roman" panose="02020603050405020304" pitchFamily="18" charset="0"/>
              </a:rPr>
              <a:t>II</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alicyclic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series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retinols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A),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calciferols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a:solidFill>
                  <a:srgbClr val="000000"/>
                </a:solidFill>
                <a:latin typeface="Times New Roman" panose="02020603050405020304" pitchFamily="18" charset="0"/>
                <a:cs typeface="Times New Roman" panose="02020603050405020304" pitchFamily="18" charset="0"/>
              </a:rPr>
              <a:t>D</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en-US" sz="2000" b="0" strike="noStrike" spc="-1" dirty="0">
                <a:solidFill>
                  <a:srgbClr val="000000"/>
                </a:solidFill>
                <a:latin typeface="Times New Roman" panose="02020603050405020304" pitchFamily="18" charset="0"/>
                <a:cs typeface="Times New Roman" panose="02020603050405020304" pitchFamily="18" charset="0"/>
              </a:rPr>
              <a:t> </a:t>
            </a: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smtClean="0">
                <a:solidFill>
                  <a:srgbClr val="000000"/>
                </a:solidFill>
                <a:latin typeface="Times New Roman" panose="02020603050405020304" pitchFamily="18" charset="0"/>
                <a:cs typeface="Times New Roman" panose="02020603050405020304" pitchFamily="18" charset="0"/>
              </a:rPr>
              <a:t>III. </a:t>
            </a:r>
            <a:r>
              <a:rPr lang="uk-UA" sz="2000" b="1" strike="noStrike" spc="-1" dirty="0" err="1" smtClean="0">
                <a:solidFill>
                  <a:srgbClr val="000000"/>
                </a:solidFill>
                <a:latin typeface="Times New Roman" panose="02020603050405020304" pitchFamily="18" charset="0"/>
                <a:cs typeface="Times New Roman" panose="02020603050405020304" pitchFamily="18" charset="0"/>
              </a:rPr>
              <a:t>Aromatic</a:t>
            </a:r>
            <a:r>
              <a:rPr lang="uk-UA" sz="2000" b="1" strike="noStrike" spc="-1" dirty="0" smtClean="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K.</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smtClean="0">
                <a:solidFill>
                  <a:srgbClr val="000000"/>
                </a:solidFill>
                <a:latin typeface="Times New Roman" panose="02020603050405020304" pitchFamily="18" charset="0"/>
                <a:cs typeface="Times New Roman" panose="02020603050405020304" pitchFamily="18" charset="0"/>
              </a:rPr>
              <a:t>IV.</a:t>
            </a:r>
            <a:r>
              <a:rPr lang="uk-UA" sz="2000" b="1" strike="noStrike" spc="-1" dirty="0" err="1">
                <a:solidFill>
                  <a:srgbClr val="000000"/>
                </a:solidFill>
                <a:latin typeface="Times New Roman" panose="02020603050405020304" pitchFamily="18" charset="0"/>
                <a:cs typeface="Times New Roman" panose="02020603050405020304" pitchFamily="18" charset="0"/>
              </a:rPr>
              <a:t>Vitamins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the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heterocyclic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series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tocopherols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E),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bioflavonoids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 P), </a:t>
            </a:r>
            <a:r>
              <a:rPr lang="uk-UA" sz="2000" b="0" strike="noStrike" spc="-1" dirty="0" err="1">
                <a:solidFill>
                  <a:srgbClr val="000000"/>
                </a:solidFill>
                <a:latin typeface="Times New Roman" panose="02020603050405020304" pitchFamily="18" charset="0"/>
                <a:cs typeface="Times New Roman" panose="02020603050405020304" pitchFamily="18" charset="0"/>
              </a:rPr>
              <a:t>nicotinic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amide</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(PP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pyridoxines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en-US" sz="2000" b="0" strike="noStrike" spc="-1" dirty="0" smtClean="0">
                <a:solidFill>
                  <a:srgbClr val="000000"/>
                </a:solidFill>
                <a:latin typeface="Times New Roman" panose="02020603050405020304" pitchFamily="18" charset="0"/>
                <a:cs typeface="Times New Roman" panose="02020603050405020304" pitchFamily="18" charset="0"/>
              </a:rPr>
              <a:t>6</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vitamin</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thiamine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folic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en-US" sz="2000" spc="-1" baseline="-25000" dirty="0" smtClean="0">
                <a:solidFill>
                  <a:srgbClr val="000000"/>
                </a:solidFill>
                <a:latin typeface="Times New Roman" panose="02020603050405020304" pitchFamily="18" charset="0"/>
                <a:cs typeface="Times New Roman" panose="02020603050405020304" pitchFamily="18" charset="0"/>
              </a:rPr>
              <a:t>c</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riboflavin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2</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cobalomins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B</a:t>
            </a:r>
            <a:r>
              <a:rPr lang="uk-UA" sz="2000" b="0" strike="noStrike" spc="-1" baseline="-25000" dirty="0" smtClean="0">
                <a:solidFill>
                  <a:srgbClr val="000000"/>
                </a:solidFill>
                <a:latin typeface="Times New Roman" panose="02020603050405020304" pitchFamily="18" charset="0"/>
                <a:cs typeface="Times New Roman" panose="02020603050405020304" pitchFamily="18" charset="0"/>
              </a:rPr>
              <a:t>12</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Прямокутник 1"/>
          <p:cNvSpPr>
            <a:spLocks noChangeArrowheads="1"/>
          </p:cNvSpPr>
          <p:nvPr/>
        </p:nvSpPr>
        <p:spPr bwMode="auto">
          <a:xfrm>
            <a:off x="683568" y="609600"/>
            <a:ext cx="8136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None/>
            </a:pPr>
            <a:r>
              <a:rPr lang="en-US" altLang="uk-UA" sz="1800" dirty="0"/>
              <a:t>A </a:t>
            </a:r>
            <a:r>
              <a:rPr lang="en-US" altLang="uk-UA" sz="1800" i="1" dirty="0">
                <a:solidFill>
                  <a:schemeClr val="accent3">
                    <a:lumMod val="50000"/>
                  </a:schemeClr>
                </a:solidFill>
              </a:rPr>
              <a:t>classification based on physical properties</a:t>
            </a:r>
            <a:r>
              <a:rPr lang="en-US" altLang="uk-UA" sz="1800" dirty="0"/>
              <a:t> was also introduced, according to which all vitamins are divided into two groups</a:t>
            </a:r>
            <a:r>
              <a:rPr lang="en-US" altLang="uk-UA" sz="1800" dirty="0">
                <a:solidFill>
                  <a:schemeClr val="accent3">
                    <a:lumMod val="50000"/>
                  </a:schemeClr>
                </a:solidFill>
              </a:rPr>
              <a:t>: </a:t>
            </a:r>
            <a:r>
              <a:rPr lang="en-US" altLang="uk-UA" sz="1800" i="1" dirty="0">
                <a:solidFill>
                  <a:schemeClr val="accent3">
                    <a:lumMod val="50000"/>
                  </a:schemeClr>
                </a:solidFill>
              </a:rPr>
              <a:t>water-soluble</a:t>
            </a:r>
            <a:r>
              <a:rPr lang="en-US" altLang="uk-UA" sz="1800" dirty="0">
                <a:solidFill>
                  <a:schemeClr val="accent3">
                    <a:lumMod val="50000"/>
                  </a:schemeClr>
                </a:solidFill>
              </a:rPr>
              <a:t> </a:t>
            </a:r>
            <a:r>
              <a:rPr lang="en-US" altLang="uk-UA" sz="1800" dirty="0"/>
              <a:t>and </a:t>
            </a:r>
            <a:r>
              <a:rPr lang="en-US" altLang="uk-UA" sz="1800" i="1" dirty="0">
                <a:solidFill>
                  <a:schemeClr val="accent3">
                    <a:lumMod val="50000"/>
                  </a:schemeClr>
                </a:solidFill>
              </a:rPr>
              <a:t>fat-soluble.</a:t>
            </a:r>
            <a:r>
              <a:rPr lang="ru-RU" altLang="uk-UA" sz="1800" b="1" i="1" dirty="0" smtClean="0"/>
              <a:t> </a:t>
            </a:r>
            <a:endParaRPr lang="ru-RU" altLang="uk-UA" sz="1800" b="1" i="1" dirty="0"/>
          </a:p>
        </p:txBody>
      </p:sp>
      <p:sp>
        <p:nvSpPr>
          <p:cNvPr id="3075" name="Прямокутник 4"/>
          <p:cNvSpPr>
            <a:spLocks noChangeArrowheads="1"/>
          </p:cNvSpPr>
          <p:nvPr/>
        </p:nvSpPr>
        <p:spPr bwMode="auto">
          <a:xfrm>
            <a:off x="1752600" y="1282700"/>
            <a:ext cx="5638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solidFill>
                  <a:srgbClr val="202122"/>
                </a:solidFill>
              </a:rPr>
              <a:t>Properties of water- and fat-soluble vitamins</a:t>
            </a:r>
            <a:endParaRPr lang="uk-UA" altLang="uk-UA" sz="1800" dirty="0"/>
          </a:p>
        </p:txBody>
      </p:sp>
      <p:graphicFrame>
        <p:nvGraphicFramePr>
          <p:cNvPr id="8" name="Таблиця 7">
            <a:extLst>
              <a:ext uri="{FF2B5EF4-FFF2-40B4-BE49-F238E27FC236}">
                <a16:creationId xmlns:a16="http://schemas.microsoft.com/office/drawing/2014/main" id="{1CF71195-608D-45FC-8167-722FC12F6B17}"/>
              </a:ext>
            </a:extLst>
          </p:cNvPr>
          <p:cNvGraphicFramePr>
            <a:graphicFrameLocks noGrp="1"/>
          </p:cNvGraphicFramePr>
          <p:nvPr>
            <p:extLst>
              <p:ext uri="{D42A27DB-BD31-4B8C-83A1-F6EECF244321}">
                <p14:modId xmlns:p14="http://schemas.microsoft.com/office/powerpoint/2010/main" val="4051704746"/>
              </p:ext>
            </p:extLst>
          </p:nvPr>
        </p:nvGraphicFramePr>
        <p:xfrm>
          <a:off x="838200" y="1714500"/>
          <a:ext cx="7543800" cy="45466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535227100"/>
                    </a:ext>
                  </a:extLst>
                </a:gridCol>
                <a:gridCol w="2514600">
                  <a:extLst>
                    <a:ext uri="{9D8B030D-6E8A-4147-A177-3AD203B41FA5}">
                      <a16:colId xmlns:a16="http://schemas.microsoft.com/office/drawing/2014/main" val="660758206"/>
                    </a:ext>
                  </a:extLst>
                </a:gridCol>
                <a:gridCol w="2514600">
                  <a:extLst>
                    <a:ext uri="{9D8B030D-6E8A-4147-A177-3AD203B41FA5}">
                      <a16:colId xmlns:a16="http://schemas.microsoft.com/office/drawing/2014/main" val="4173550740"/>
                    </a:ext>
                  </a:extLst>
                </a:gridCol>
              </a:tblGrid>
              <a:tr h="370840">
                <a:tc>
                  <a:txBody>
                    <a:bodyPr/>
                    <a:lstStyle/>
                    <a:p>
                      <a:endParaRPr lang="uk-UA" dirty="0"/>
                    </a:p>
                  </a:txBody>
                  <a:tcPr/>
                </a:tc>
                <a:tc>
                  <a:txBody>
                    <a:bodyPr/>
                    <a:lstStyle/>
                    <a:p>
                      <a:pPr algn="ctr"/>
                      <a:r>
                        <a:rPr lang="en-US" altLang="uk-UA" sz="1400" b="1" dirty="0" smtClean="0">
                          <a:solidFill>
                            <a:schemeClr val="bg1"/>
                          </a:solidFill>
                        </a:rPr>
                        <a:t>water- -soluble vitamins</a:t>
                      </a:r>
                      <a:endParaRPr lang="uk-UA" sz="1400" dirty="0">
                        <a:solidFill>
                          <a:schemeClr val="bg1"/>
                        </a:solidFill>
                        <a:effectLst/>
                      </a:endParaRPr>
                    </a:p>
                  </a:txBody>
                  <a:tcPr anchor="ctr"/>
                </a:tc>
                <a:tc>
                  <a:txBody>
                    <a:bodyPr/>
                    <a:lstStyle/>
                    <a:p>
                      <a:pPr algn="ctr"/>
                      <a:r>
                        <a:rPr lang="en-US" altLang="uk-UA" sz="1400" b="1" dirty="0" smtClean="0">
                          <a:solidFill>
                            <a:schemeClr val="bg1"/>
                          </a:solidFill>
                        </a:rPr>
                        <a:t>fat-soluble vitamins</a:t>
                      </a:r>
                      <a:endParaRPr lang="uk-UA" sz="1400" dirty="0">
                        <a:solidFill>
                          <a:schemeClr val="bg1"/>
                        </a:solidFill>
                        <a:effectLst/>
                      </a:endParaRPr>
                    </a:p>
                  </a:txBody>
                  <a:tcPr anchor="ctr"/>
                </a:tc>
                <a:extLst>
                  <a:ext uri="{0D108BD9-81ED-4DB2-BD59-A6C34878D82A}">
                    <a16:rowId xmlns:a16="http://schemas.microsoft.com/office/drawing/2014/main" val="4180853615"/>
                  </a:ext>
                </a:extLst>
              </a:tr>
              <a:tr h="370840">
                <a:tc>
                  <a:txBody>
                    <a:bodyPr/>
                    <a:lstStyle/>
                    <a:p>
                      <a:r>
                        <a:rPr lang="en-US" sz="1400" dirty="0" smtClean="0">
                          <a:effectLst/>
                        </a:rPr>
                        <a:t>Absorption</a:t>
                      </a:r>
                      <a:endParaRPr lang="uk-UA" sz="1400" dirty="0">
                        <a:effectLst/>
                      </a:endParaRPr>
                    </a:p>
                  </a:txBody>
                  <a:tcPr anchor="ctr"/>
                </a:tc>
                <a:tc>
                  <a:txBody>
                    <a:bodyPr/>
                    <a:lstStyle/>
                    <a:p>
                      <a:r>
                        <a:rPr lang="en-US" sz="1400" dirty="0" smtClean="0">
                          <a:effectLst/>
                        </a:rPr>
                        <a:t>Directly into the blood</a:t>
                      </a:r>
                      <a:endParaRPr lang="uk-UA" sz="1400" dirty="0">
                        <a:effectLst/>
                      </a:endParaRPr>
                    </a:p>
                  </a:txBody>
                  <a:tcPr anchor="ctr"/>
                </a:tc>
                <a:tc>
                  <a:txBody>
                    <a:bodyPr/>
                    <a:lstStyle/>
                    <a:p>
                      <a:r>
                        <a:rPr lang="en-US" sz="1400" noProof="0" dirty="0" smtClean="0">
                          <a:effectLst/>
                        </a:rPr>
                        <a:t>First into the lymph, then into the blood</a:t>
                      </a:r>
                      <a:endParaRPr lang="ru-RU" sz="1400" dirty="0">
                        <a:effectLst/>
                      </a:endParaRPr>
                    </a:p>
                  </a:txBody>
                  <a:tcPr anchor="ctr"/>
                </a:tc>
                <a:extLst>
                  <a:ext uri="{0D108BD9-81ED-4DB2-BD59-A6C34878D82A}">
                    <a16:rowId xmlns:a16="http://schemas.microsoft.com/office/drawing/2014/main" val="1735512019"/>
                  </a:ext>
                </a:extLst>
              </a:tr>
              <a:tr h="370840">
                <a:tc>
                  <a:txBody>
                    <a:bodyPr/>
                    <a:lstStyle/>
                    <a:p>
                      <a:r>
                        <a:rPr lang="en-US" sz="1400" dirty="0" smtClean="0">
                          <a:effectLst/>
                        </a:rPr>
                        <a:t>Transport</a:t>
                      </a:r>
                      <a:endParaRPr lang="uk-UA" sz="1400" dirty="0">
                        <a:effectLst/>
                      </a:endParaRPr>
                    </a:p>
                  </a:txBody>
                  <a:tcPr anchor="ctr"/>
                </a:tc>
                <a:tc>
                  <a:txBody>
                    <a:bodyPr/>
                    <a:lstStyle/>
                    <a:p>
                      <a:r>
                        <a:rPr lang="en-US" sz="1400" dirty="0" smtClean="0">
                          <a:effectLst/>
                        </a:rPr>
                        <a:t>In free form</a:t>
                      </a:r>
                      <a:endParaRPr lang="uk-UA" sz="1400" dirty="0">
                        <a:effectLst/>
                      </a:endParaRPr>
                    </a:p>
                  </a:txBody>
                  <a:tcPr anchor="ctr"/>
                </a:tc>
                <a:tc>
                  <a:txBody>
                    <a:bodyPr/>
                    <a:lstStyle/>
                    <a:p>
                      <a:r>
                        <a:rPr lang="en-US" sz="1400" dirty="0" smtClean="0">
                          <a:effectLst/>
                        </a:rPr>
                        <a:t>Need many transport proteins</a:t>
                      </a:r>
                      <a:endParaRPr lang="uk-UA" sz="1400" dirty="0">
                        <a:effectLst/>
                      </a:endParaRPr>
                    </a:p>
                  </a:txBody>
                  <a:tcPr anchor="ctr"/>
                </a:tc>
                <a:extLst>
                  <a:ext uri="{0D108BD9-81ED-4DB2-BD59-A6C34878D82A}">
                    <a16:rowId xmlns:a16="http://schemas.microsoft.com/office/drawing/2014/main" val="1903812232"/>
                  </a:ext>
                </a:extLst>
              </a:tr>
              <a:tr h="370840">
                <a:tc>
                  <a:txBody>
                    <a:bodyPr/>
                    <a:lstStyle/>
                    <a:p>
                      <a:r>
                        <a:rPr lang="en-US" sz="1400" dirty="0" smtClean="0">
                          <a:effectLst/>
                        </a:rPr>
                        <a:t>Storage</a:t>
                      </a:r>
                      <a:endParaRPr lang="uk-UA" sz="1400" dirty="0">
                        <a:effectLst/>
                      </a:endParaRPr>
                    </a:p>
                  </a:txBody>
                  <a:tcPr anchor="ctr"/>
                </a:tc>
                <a:tc>
                  <a:txBody>
                    <a:bodyPr/>
                    <a:lstStyle/>
                    <a:p>
                      <a:r>
                        <a:rPr lang="en-US" sz="1400" dirty="0" smtClean="0">
                          <a:effectLst/>
                        </a:rPr>
                        <a:t>Circulate freely in water-filled parts of the body</a:t>
                      </a:r>
                      <a:endParaRPr lang="ru-RU" sz="1400" dirty="0">
                        <a:effectLst/>
                      </a:endParaRPr>
                    </a:p>
                  </a:txBody>
                  <a:tcPr anchor="ctr"/>
                </a:tc>
                <a:tc>
                  <a:txBody>
                    <a:bodyPr/>
                    <a:lstStyle/>
                    <a:p>
                      <a:r>
                        <a:rPr lang="en-US" sz="1400" dirty="0" smtClean="0">
                          <a:effectLst/>
                        </a:rPr>
                        <a:t>Circulate freely in water-filled parts of the body</a:t>
                      </a:r>
                      <a:endParaRPr lang="uk-UA" sz="1400" dirty="0">
                        <a:effectLst/>
                      </a:endParaRPr>
                    </a:p>
                  </a:txBody>
                  <a:tcPr anchor="ctr"/>
                </a:tc>
                <a:extLst>
                  <a:ext uri="{0D108BD9-81ED-4DB2-BD59-A6C34878D82A}">
                    <a16:rowId xmlns:a16="http://schemas.microsoft.com/office/drawing/2014/main" val="2430565852"/>
                  </a:ext>
                </a:extLst>
              </a:tr>
              <a:tr h="370840">
                <a:tc>
                  <a:txBody>
                    <a:bodyPr/>
                    <a:lstStyle/>
                    <a:p>
                      <a:r>
                        <a:rPr lang="en-US" sz="1400" dirty="0" smtClean="0">
                          <a:effectLst/>
                        </a:rPr>
                        <a:t>Excretion</a:t>
                      </a:r>
                      <a:endParaRPr lang="uk-UA" sz="1400" dirty="0">
                        <a:effectLst/>
                      </a:endParaRPr>
                    </a:p>
                  </a:txBody>
                  <a:tcPr anchor="ctr"/>
                </a:tc>
                <a:tc>
                  <a:txBody>
                    <a:bodyPr/>
                    <a:lstStyle/>
                    <a:p>
                      <a:r>
                        <a:rPr lang="en-US" sz="1400" dirty="0" smtClean="0">
                          <a:effectLst/>
                        </a:rPr>
                        <a:t>Excess is quickly excreted by the kidneys</a:t>
                      </a:r>
                      <a:endParaRPr lang="uk-UA" sz="1400" dirty="0">
                        <a:effectLst/>
                      </a:endParaRPr>
                    </a:p>
                  </a:txBody>
                  <a:tcPr anchor="ctr"/>
                </a:tc>
                <a:tc>
                  <a:txBody>
                    <a:bodyPr/>
                    <a:lstStyle/>
                    <a:p>
                      <a:r>
                        <a:rPr lang="en-US" sz="1400" noProof="0" dirty="0" smtClean="0">
                          <a:effectLst/>
                        </a:rPr>
                        <a:t>Excess is more difficult to remove, accumulates in adipose tissue</a:t>
                      </a:r>
                      <a:endParaRPr lang="uk-UA" sz="1400" noProof="0" dirty="0">
                        <a:effectLst/>
                      </a:endParaRPr>
                    </a:p>
                  </a:txBody>
                  <a:tcPr anchor="ctr"/>
                </a:tc>
                <a:extLst>
                  <a:ext uri="{0D108BD9-81ED-4DB2-BD59-A6C34878D82A}">
                    <a16:rowId xmlns:a16="http://schemas.microsoft.com/office/drawing/2014/main" val="3604427405"/>
                  </a:ext>
                </a:extLst>
              </a:tr>
              <a:tr h="370840">
                <a:tc>
                  <a:txBody>
                    <a:bodyPr/>
                    <a:lstStyle/>
                    <a:p>
                      <a:r>
                        <a:rPr lang="en-US" sz="1400" dirty="0" smtClean="0">
                          <a:effectLst/>
                        </a:rPr>
                        <a:t>Toxicity</a:t>
                      </a:r>
                      <a:endParaRPr lang="uk-UA" sz="1400" dirty="0">
                        <a:effectLst/>
                      </a:endParaRPr>
                    </a:p>
                  </a:txBody>
                  <a:tcPr anchor="ctr"/>
                </a:tc>
                <a:tc>
                  <a:txBody>
                    <a:bodyPr/>
                    <a:lstStyle/>
                    <a:p>
                      <a:r>
                        <a:rPr lang="en-US" sz="1400" dirty="0" smtClean="0">
                          <a:effectLst/>
                        </a:rPr>
                        <a:t>For some vitamins, it is possible to reach toxic concentrations when taken in the form of dietary supplements.</a:t>
                      </a:r>
                      <a:endParaRPr lang="uk-UA" sz="1400" noProof="0" dirty="0">
                        <a:effectLst/>
                      </a:endParaRPr>
                    </a:p>
                  </a:txBody>
                  <a:tcPr anchor="ctr"/>
                </a:tc>
                <a:tc>
                  <a:txBody>
                    <a:bodyPr/>
                    <a:lstStyle/>
                    <a:p>
                      <a:r>
                        <a:rPr lang="en-US" sz="1400" noProof="0" dirty="0" smtClean="0">
                          <a:effectLst/>
                        </a:rPr>
                        <a:t>More likely to reach toxic concentrations when taken in supplement form</a:t>
                      </a:r>
                      <a:endParaRPr lang="uk-UA" sz="1400" noProof="0" dirty="0">
                        <a:effectLst/>
                      </a:endParaRPr>
                    </a:p>
                  </a:txBody>
                  <a:tcPr anchor="ctr"/>
                </a:tc>
                <a:extLst>
                  <a:ext uri="{0D108BD9-81ED-4DB2-BD59-A6C34878D82A}">
                    <a16:rowId xmlns:a16="http://schemas.microsoft.com/office/drawing/2014/main" val="1411808230"/>
                  </a:ext>
                </a:extLst>
              </a:tr>
              <a:tr h="370840">
                <a:tc>
                  <a:txBody>
                    <a:bodyPr/>
                    <a:lstStyle/>
                    <a:p>
                      <a:r>
                        <a:rPr lang="en-US" sz="1400" dirty="0" smtClean="0">
                          <a:effectLst/>
                        </a:rPr>
                        <a:t>Need</a:t>
                      </a:r>
                      <a:endParaRPr lang="uk-UA" sz="1400" dirty="0">
                        <a:effectLst/>
                      </a:endParaRPr>
                    </a:p>
                  </a:txBody>
                  <a:tcPr anchor="ctr"/>
                </a:tc>
                <a:tc>
                  <a:txBody>
                    <a:bodyPr/>
                    <a:lstStyle/>
                    <a:p>
                      <a:r>
                        <a:rPr lang="en-US" sz="1400" dirty="0" smtClean="0">
                          <a:effectLst/>
                        </a:rPr>
                        <a:t>Regular use is required (at least 1-3 days)</a:t>
                      </a:r>
                      <a:endParaRPr lang="ru-RU" sz="1400" dirty="0">
                        <a:effectLst/>
                      </a:endParaRPr>
                    </a:p>
                  </a:txBody>
                  <a:tcPr anchor="ctr"/>
                </a:tc>
                <a:tc>
                  <a:txBody>
                    <a:bodyPr/>
                    <a:lstStyle/>
                    <a:p>
                      <a:r>
                        <a:rPr lang="en-US" sz="1400" noProof="0" dirty="0" smtClean="0">
                          <a:effectLst/>
                        </a:rPr>
                        <a:t>Use may be less frequent (once a week, or even a month)</a:t>
                      </a:r>
                      <a:endParaRPr lang="uk-UA" sz="1400" noProof="0" dirty="0">
                        <a:effectLst/>
                      </a:endParaRPr>
                    </a:p>
                  </a:txBody>
                  <a:tcPr anchor="ctr"/>
                </a:tc>
                <a:extLst>
                  <a:ext uri="{0D108BD9-81ED-4DB2-BD59-A6C34878D82A}">
                    <a16:rowId xmlns:a16="http://schemas.microsoft.com/office/drawing/2014/main" val="4057908080"/>
                  </a:ext>
                </a:extLst>
              </a:tr>
            </a:tbl>
          </a:graphicData>
        </a:graphic>
      </p:graphicFrame>
      <p:sp>
        <p:nvSpPr>
          <p:cNvPr id="9" name="Скругленный прямоугольник 6">
            <a:extLst>
              <a:ext uri="{FF2B5EF4-FFF2-40B4-BE49-F238E27FC236}">
                <a16:creationId xmlns:a16="http://schemas.microsoft.com/office/drawing/2014/main" id="{C0F21515-3516-4B84-B08E-26C38E25C64D}"/>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a:t>
            </a:r>
          </a:p>
        </p:txBody>
      </p:sp>
    </p:spTree>
    <p:extLst>
      <p:ext uri="{BB962C8B-B14F-4D97-AF65-F5344CB8AC3E}">
        <p14:creationId xmlns:p14="http://schemas.microsoft.com/office/powerpoint/2010/main" val="3043692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CustomShape 1"/>
          <p:cNvSpPr/>
          <p:nvPr/>
        </p:nvSpPr>
        <p:spPr>
          <a:xfrm>
            <a:off x="2195736" y="716922"/>
            <a:ext cx="4824536" cy="463846"/>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400" b="1" strike="noStrike" spc="-1" dirty="0" err="1">
                <a:solidFill>
                  <a:srgbClr val="000000"/>
                </a:solidFill>
                <a:latin typeface="Times New Roman" panose="02020603050405020304" pitchFamily="18" charset="0"/>
                <a:cs typeface="Times New Roman" panose="02020603050405020304" pitchFamily="18" charset="0"/>
              </a:rPr>
              <a:t>Aliphatic</a:t>
            </a:r>
            <a:r>
              <a:rPr lang="uk-UA" sz="2400" b="1" strike="noStrike" spc="-1" dirty="0">
                <a:solidFill>
                  <a:srgbClr val="000000"/>
                </a:solidFill>
                <a:latin typeface="Times New Roman" panose="02020603050405020304" pitchFamily="18" charset="0"/>
                <a:cs typeface="Times New Roman" panose="02020603050405020304" pitchFamily="18" charset="0"/>
              </a:rPr>
              <a:t> </a:t>
            </a:r>
            <a:r>
              <a:rPr lang="uk-UA" sz="2400" b="1" strike="noStrike" spc="-1" dirty="0" err="1">
                <a:solidFill>
                  <a:srgbClr val="000000"/>
                </a:solidFill>
                <a:latin typeface="Times New Roman" panose="02020603050405020304" pitchFamily="18" charset="0"/>
                <a:cs typeface="Times New Roman" panose="02020603050405020304" pitchFamily="18" charset="0"/>
              </a:rPr>
              <a:t>vitamins</a:t>
            </a:r>
            <a:r>
              <a:rPr lang="ru-RU" sz="2400" b="1" strike="noStrike" spc="-1" dirty="0">
                <a:solidFill>
                  <a:srgbClr val="000000"/>
                </a:solidFill>
                <a:latin typeface="Times New Roman" panose="02020603050405020304" pitchFamily="18" charset="0"/>
                <a:cs typeface="Times New Roman" panose="02020603050405020304" pitchFamily="18" charset="0"/>
              </a:rPr>
              <a:t> </a:t>
            </a:r>
            <a:endParaRPr lang="en-US" sz="2400" b="1" strike="noStrike" spc="-1" dirty="0">
              <a:solidFill>
                <a:srgbClr val="000000"/>
              </a:solidFill>
              <a:latin typeface="Times New Roman" panose="02020603050405020304" pitchFamily="18" charset="0"/>
              <a:cs typeface="Times New Roman" panose="02020603050405020304" pitchFamily="18" charset="0"/>
            </a:endParaRPr>
          </a:p>
        </p:txBody>
      </p:sp>
      <p:sp>
        <p:nvSpPr>
          <p:cNvPr id="49" name="CustomShape 2"/>
          <p:cNvSpPr/>
          <p:nvPr/>
        </p:nvSpPr>
        <p:spPr>
          <a:xfrm>
            <a:off x="467544" y="1475696"/>
            <a:ext cx="8352928" cy="4095609"/>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To</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derivatives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polyoxy-γ-lactones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unsaturated</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carboxylic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acids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belongs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i="1" strike="noStrike" spc="-1" dirty="0" err="1">
                <a:solidFill>
                  <a:srgbClr val="00B050"/>
                </a:solidFill>
                <a:latin typeface="Times New Roman" panose="02020603050405020304" pitchFamily="18" charset="0"/>
                <a:cs typeface="Times New Roman" panose="02020603050405020304" pitchFamily="18" charset="0"/>
              </a:rPr>
              <a:t>ascorbic</a:t>
            </a:r>
            <a:r>
              <a:rPr lang="uk-UA" sz="2000" b="0" i="1" strike="noStrike" spc="-1" dirty="0">
                <a:solidFill>
                  <a:srgbClr val="00B050"/>
                </a:solidFill>
                <a:latin typeface="Times New Roman" panose="02020603050405020304" pitchFamily="18" charset="0"/>
                <a:cs typeface="Times New Roman" panose="02020603050405020304" pitchFamily="18" charset="0"/>
              </a:rPr>
              <a:t> </a:t>
            </a:r>
            <a:r>
              <a:rPr lang="uk-UA" sz="2000" b="0" i="1" strike="noStrike" spc="-1" dirty="0" err="1">
                <a:solidFill>
                  <a:srgbClr val="00B05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widespread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nature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plant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world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especially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fresh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vegetables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fruits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glycine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etc</a:t>
            </a:r>
            <a:r>
              <a:rPr lang="uk-UA" sz="2000" b="0" strike="noStrike" spc="-1" dirty="0">
                <a:solidFill>
                  <a:srgbClr val="000000"/>
                </a:solidFill>
                <a:latin typeface="Times New Roman" panose="02020603050405020304" pitchFamily="18" charset="0"/>
                <a:cs typeface="Times New Roman" panose="02020603050405020304" pitchFamily="18" charset="0"/>
              </a:rPr>
              <a:t>. In industry, ascorbic acid is synthesized </a:t>
            </a:r>
            <a:r>
              <a:rPr lang="uk-UA" sz="2000" b="0" strike="noStrike" spc="-1" dirty="0" smtClean="0">
                <a:solidFill>
                  <a:srgbClr val="000000"/>
                </a:solidFill>
                <a:latin typeface="Times New Roman" panose="02020603050405020304" pitchFamily="18" charset="0"/>
                <a:cs typeface="Times New Roman" panose="02020603050405020304" pitchFamily="18" charset="0"/>
              </a:rPr>
              <a:t>from</a:t>
            </a:r>
            <a:r>
              <a:rPr lang="en-US" sz="2000" b="0" strike="noStrike" spc="-1" smtClean="0">
                <a:solidFill>
                  <a:srgbClr val="000000"/>
                </a:solidFill>
                <a:latin typeface="Times New Roman" panose="02020603050405020304" pitchFamily="18" charset="0"/>
                <a:cs typeface="Times New Roman" panose="02020603050405020304" pitchFamily="18" charset="0"/>
              </a:rPr>
              <a:t> </a:t>
            </a:r>
            <a:r>
              <a:rPr lang="en-US" sz="2000" b="0" i="1" strike="noStrike" spc="-1" smtClean="0">
                <a:solidFill>
                  <a:srgbClr val="000000"/>
                </a:solidFill>
                <a:latin typeface="Times New Roman" panose="02020603050405020304" pitchFamily="18" charset="0"/>
                <a:cs typeface="Times New Roman" panose="02020603050405020304" pitchFamily="18" charset="0"/>
              </a:rPr>
              <a:t>D</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uk-UA" sz="2000" b="0" strike="noStrike" spc="-1" dirty="0" err="1">
                <a:solidFill>
                  <a:srgbClr val="000000"/>
                </a:solidFill>
                <a:latin typeface="Times New Roman" panose="02020603050405020304" pitchFamily="18" charset="0"/>
                <a:cs typeface="Times New Roman" panose="02020603050405020304" pitchFamily="18" charset="0"/>
              </a:rPr>
              <a:t>glucose</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aliphatic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derivatives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gluconic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acid</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esters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belongs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B050"/>
                </a:solidFill>
                <a:latin typeface="Times New Roman" panose="02020603050405020304" pitchFamily="18" charset="0"/>
                <a:cs typeface="Times New Roman" panose="02020603050405020304" pitchFamily="18" charset="0"/>
              </a:rPr>
              <a:t>pangam</a:t>
            </a:r>
            <a:r>
              <a:rPr lang="en-US" sz="2000" b="0" strike="noStrike" spc="-1" dirty="0" smtClean="0">
                <a:solidFill>
                  <a:srgbClr val="00B050"/>
                </a:solidFill>
                <a:latin typeface="Times New Roman" panose="02020603050405020304" pitchFamily="18" charset="0"/>
                <a:cs typeface="Times New Roman" panose="02020603050405020304" pitchFamily="18" charset="0"/>
              </a:rPr>
              <a:t>ate</a:t>
            </a:r>
            <a:r>
              <a:rPr lang="uk-UA" sz="2000" b="0" strike="noStrike" spc="-1" dirty="0" smtClean="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acid</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vitamin</a:t>
            </a:r>
            <a:r>
              <a:rPr lang="uk-UA" sz="2000" b="0" strike="noStrike" spc="-1" dirty="0">
                <a:solidFill>
                  <a:srgbClr val="00B05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B050"/>
                </a:solidFill>
                <a:latin typeface="Times New Roman" panose="02020603050405020304" pitchFamily="18" charset="0"/>
                <a:cs typeface="Times New Roman" panose="02020603050405020304" pitchFamily="18" charset="0"/>
              </a:rPr>
              <a:t>15</a:t>
            </a:r>
            <a:r>
              <a:rPr lang="uk-UA" sz="2000" b="0" strike="noStrike" spc="-1" dirty="0">
                <a:solidFill>
                  <a:srgbClr val="00B050"/>
                </a:solidFill>
                <a:latin typeface="Times New Roman" panose="02020603050405020304" pitchFamily="18" charset="0"/>
                <a:cs typeface="Times New Roman" panose="02020603050405020304" pitchFamily="18" charset="0"/>
              </a:rPr>
              <a: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In</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medicine</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its</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calcium</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salt</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is</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used</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Pangam</a:t>
            </a:r>
            <a:r>
              <a:rPr lang="en-US" sz="2000" b="0" strike="noStrike" spc="-1" dirty="0" smtClean="0">
                <a:solidFill>
                  <a:srgbClr val="000000"/>
                </a:solidFill>
                <a:latin typeface="Times New Roman" panose="02020603050405020304" pitchFamily="18" charset="0"/>
                <a:cs typeface="Times New Roman" panose="02020603050405020304" pitchFamily="18" charset="0"/>
              </a:rPr>
              <a:t>ate</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part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rice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bran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yeast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blood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liver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chemical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structure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ether</a:t>
            </a:r>
            <a:r>
              <a:rPr lang="en-US" sz="2000" b="0" i="1" strike="noStrike" spc="-1" dirty="0">
                <a:solidFill>
                  <a:srgbClr val="000000"/>
                </a:solidFill>
                <a:latin typeface="Times New Roman" panose="02020603050405020304" pitchFamily="18" charset="0"/>
                <a:cs typeface="Times New Roman" panose="02020603050405020304" pitchFamily="18" charset="0"/>
              </a:rPr>
              <a:t>D</a:t>
            </a:r>
            <a:r>
              <a:rPr lang="uk-UA" sz="2000" b="0" strike="noStrike" spc="-1" dirty="0">
                <a:solidFill>
                  <a:srgbClr val="000000"/>
                </a:solidFill>
                <a:latin typeface="Times New Roman" panose="02020603050405020304" pitchFamily="18" charset="0"/>
                <a:cs typeface="Times New Roman" panose="02020603050405020304" pitchFamily="18" charset="0"/>
              </a:rPr>
              <a:t>-gluconic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dimethylaminoacetic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acids</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aliphatic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derivatives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β-amino </a:t>
            </a:r>
            <a:r>
              <a:rPr lang="uk-UA" sz="2000" b="1" strike="noStrike" spc="-1" dirty="0" err="1">
                <a:solidFill>
                  <a:srgbClr val="000000"/>
                </a:solidFill>
                <a:latin typeface="Times New Roman" panose="02020603050405020304" pitchFamily="18" charset="0"/>
                <a:cs typeface="Times New Roman" panose="02020603050405020304" pitchFamily="18" charset="0"/>
              </a:rPr>
              <a:t>acids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belongs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pantothenic</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acid</a:t>
            </a:r>
            <a:r>
              <a:rPr lang="uk-UA" sz="2000" b="0" strike="noStrike" spc="-1" dirty="0">
                <a:solidFill>
                  <a:srgbClr val="00B050"/>
                </a:solidFill>
                <a:latin typeface="Times New Roman" panose="02020603050405020304" pitchFamily="18" charset="0"/>
                <a:cs typeface="Times New Roman" panose="02020603050405020304" pitchFamily="18" charset="0"/>
              </a:rPr>
              <a: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rich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yeast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caviar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liver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egg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yolk</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chemical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structure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pantothenic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amide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β-alanine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α, γ-dioxy-β, β-dimethylbutyric (</a:t>
            </a:r>
            <a:r>
              <a:rPr lang="uk-UA" sz="2000" b="0" strike="noStrike" spc="-1" dirty="0" err="1">
                <a:solidFill>
                  <a:srgbClr val="000000"/>
                </a:solidFill>
                <a:latin typeface="Times New Roman" panose="02020603050405020304" pitchFamily="18" charset="0"/>
                <a:cs typeface="Times New Roman" panose="02020603050405020304" pitchFamily="18" charset="0"/>
              </a:rPr>
              <a:t>pantothenic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In</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medical</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practice</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the</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calcium</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salt</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of</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pantothenic</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acid</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is</a:t>
            </a:r>
            <a:r>
              <a:rPr lang="uk-UA" sz="2000" b="0" strike="noStrike" spc="-1" dirty="0">
                <a:solidFill>
                  <a:srgbClr val="00B050"/>
                </a:solidFill>
                <a:latin typeface="Times New Roman" panose="02020603050405020304" pitchFamily="18" charset="0"/>
                <a:cs typeface="Times New Roman" panose="02020603050405020304" pitchFamily="18" charset="0"/>
              </a:rPr>
              <a:t> </a:t>
            </a:r>
            <a:r>
              <a:rPr lang="uk-UA" sz="2000" b="0" strike="noStrike" spc="-1" dirty="0" err="1">
                <a:solidFill>
                  <a:srgbClr val="00B050"/>
                </a:solidFill>
                <a:latin typeface="Times New Roman" panose="02020603050405020304" pitchFamily="18" charset="0"/>
                <a:cs typeface="Times New Roman" panose="02020603050405020304" pitchFamily="18" charset="0"/>
              </a:rPr>
              <a:t>used</a:t>
            </a:r>
            <a:r>
              <a:rPr lang="uk-UA" sz="2000" b="0" strike="noStrike" spc="-1" dirty="0">
                <a:solidFill>
                  <a:srgbClr val="00B050"/>
                </a:solidFill>
                <a:latin typeface="Times New Roman" panose="02020603050405020304" pitchFamily="18" charset="0"/>
                <a:cs typeface="Times New Roman" panose="02020603050405020304" pitchFamily="18" charset="0"/>
              </a:rPr>
              <a:t>.</a:t>
            </a:r>
            <a:endParaRPr lang="en-US" sz="2000" b="0" strike="noStrike" spc="-1"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ustomShape 1"/>
          <p:cNvSpPr/>
          <p:nvPr/>
        </p:nvSpPr>
        <p:spPr>
          <a:xfrm>
            <a:off x="2409813" y="363155"/>
            <a:ext cx="4311414" cy="402291"/>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Ascorbic</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acid</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Acidum</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smtClean="0">
                <a:solidFill>
                  <a:srgbClr val="000000"/>
                </a:solidFill>
                <a:latin typeface="Times New Roman" panose="02020603050405020304" pitchFamily="18" charset="0"/>
                <a:cs typeface="Times New Roman" panose="02020603050405020304" pitchFamily="18" charset="0"/>
              </a:rPr>
              <a:t>ascorb</a:t>
            </a:r>
            <a:r>
              <a:rPr lang="en-US" sz="2000" b="1" strike="noStrike" spc="-1" dirty="0" err="1" smtClean="0">
                <a:solidFill>
                  <a:srgbClr val="000000"/>
                </a:solidFill>
                <a:latin typeface="Times New Roman" panose="02020603050405020304" pitchFamily="18" charset="0"/>
                <a:cs typeface="Times New Roman" panose="02020603050405020304" pitchFamily="18" charset="0"/>
              </a:rPr>
              <a:t>i</a:t>
            </a:r>
            <a:r>
              <a:rPr lang="uk-UA" sz="2000" b="1" strike="noStrike" spc="-1" dirty="0" smtClean="0">
                <a:solidFill>
                  <a:srgbClr val="000000"/>
                </a:solidFill>
                <a:latin typeface="Times New Roman" panose="02020603050405020304" pitchFamily="18" charset="0"/>
                <a:cs typeface="Times New Roman" panose="02020603050405020304" pitchFamily="18" charset="0"/>
              </a:rPr>
              <a:t>n</a:t>
            </a:r>
            <a:r>
              <a:rPr lang="en-US" sz="2000" b="1" strike="noStrike" spc="-1" dirty="0" err="1" smtClean="0">
                <a:solidFill>
                  <a:srgbClr val="000000"/>
                </a:solidFill>
                <a:latin typeface="Times New Roman" panose="02020603050405020304" pitchFamily="18" charset="0"/>
                <a:cs typeface="Times New Roman" panose="02020603050405020304" pitchFamily="18" charset="0"/>
              </a:rPr>
              <a:t>i</a:t>
            </a:r>
            <a:r>
              <a:rPr lang="uk-UA" sz="2000" b="1" strike="noStrike" spc="-1" dirty="0" err="1" smtClean="0">
                <a:solidFill>
                  <a:srgbClr val="000000"/>
                </a:solidFill>
                <a:latin typeface="Times New Roman" panose="02020603050405020304" pitchFamily="18" charset="0"/>
                <a:cs typeface="Times New Roman" panose="02020603050405020304" pitchFamily="18" charset="0"/>
              </a:rPr>
              <a:t>cum</a:t>
            </a:r>
            <a:r>
              <a:rPr lang="uk-UA" sz="2000" b="1"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51" name="Picture 5"/>
          <p:cNvPicPr/>
          <p:nvPr/>
        </p:nvPicPr>
        <p:blipFill>
          <a:blip r:embed="rId2" cstate="print"/>
          <a:stretch/>
        </p:blipFill>
        <p:spPr>
          <a:xfrm>
            <a:off x="1907703" y="908720"/>
            <a:ext cx="4813523" cy="2088232"/>
          </a:xfrm>
          <a:prstGeom prst="rect">
            <a:avLst/>
          </a:prstGeom>
          <a:ln w="0">
            <a:noFill/>
          </a:ln>
        </p:spPr>
      </p:pic>
      <p:sp>
        <p:nvSpPr>
          <p:cNvPr id="52" name="CustomShape 2"/>
          <p:cNvSpPr/>
          <p:nvPr/>
        </p:nvSpPr>
        <p:spPr>
          <a:xfrm>
            <a:off x="251520" y="3284984"/>
            <a:ext cx="8640960" cy="3141502"/>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hlinkClick r:id="rId3" tooltip="Chemical nomenclature"/>
              </a:rPr>
              <a:t>IUPAC </a:t>
            </a:r>
            <a:r>
              <a:rPr lang="en-US" dirty="0" smtClean="0">
                <a:hlinkClick r:id="rId3" tooltip="Chemical nomenclature"/>
              </a:rPr>
              <a:t>name</a:t>
            </a:r>
            <a:r>
              <a:rPr lang="en-US" dirty="0" smtClean="0"/>
              <a:t> (</a:t>
            </a:r>
            <a:r>
              <a:rPr lang="en-US" dirty="0"/>
              <a:t>5</a:t>
            </a:r>
            <a:r>
              <a:rPr lang="en-US" i="1" dirty="0"/>
              <a:t>R</a:t>
            </a:r>
            <a:r>
              <a:rPr lang="en-US" dirty="0"/>
              <a:t>)-[(1</a:t>
            </a:r>
            <a:r>
              <a:rPr lang="en-US" i="1" dirty="0"/>
              <a:t>S</a:t>
            </a:r>
            <a:r>
              <a:rPr lang="en-US" dirty="0"/>
              <a:t>)-1,2-Dihydroxyethyl]-3,4-dihydroxyfuran-2(5</a:t>
            </a:r>
            <a:r>
              <a:rPr lang="en-US" i="1" dirty="0"/>
              <a:t>H</a:t>
            </a:r>
            <a:r>
              <a:rPr lang="en-US" dirty="0"/>
              <a:t>)-one</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1" spc="-1" dirty="0" smtClean="0">
              <a:solidFill>
                <a:srgbClr val="000000"/>
              </a:solidFill>
              <a:latin typeface="Times New Roman" panose="02020603050405020304" pitchFamily="18" charset="0"/>
              <a:cs typeface="Times New Roman" panose="02020603050405020304" pitchFamily="18"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pc="-1" dirty="0" smtClean="0">
                <a:solidFill>
                  <a:srgbClr val="000000"/>
                </a:solidFill>
                <a:latin typeface="Times New Roman" panose="02020603050405020304" pitchFamily="18" charset="0"/>
                <a:cs typeface="Times New Roman" panose="02020603050405020304" pitchFamily="18" charset="0"/>
              </a:rPr>
              <a:t>Mechanism </a:t>
            </a:r>
            <a:r>
              <a:rPr lang="en-US" sz="2000" b="1" spc="-1" dirty="0">
                <a:solidFill>
                  <a:srgbClr val="000000"/>
                </a:solidFill>
                <a:latin typeface="Times New Roman" panose="02020603050405020304" pitchFamily="18" charset="0"/>
                <a:cs typeface="Times New Roman" panose="02020603050405020304" pitchFamily="18" charset="0"/>
              </a:rPr>
              <a:t>of action. </a:t>
            </a:r>
            <a:r>
              <a:rPr lang="en-US" sz="2000" spc="-1" dirty="0">
                <a:solidFill>
                  <a:srgbClr val="000000"/>
                </a:solidFill>
                <a:latin typeface="Times New Roman" panose="02020603050405020304" pitchFamily="18" charset="0"/>
                <a:cs typeface="Times New Roman" panose="02020603050405020304" pitchFamily="18" charset="0"/>
              </a:rPr>
              <a:t>The main effects of ascorbic acid are associated with its participation in redox reactions as a result of its transformation into dehydroascorbic acid. This process is reversible and is accompanied by the transfer of hydrogen atoms (H+). Ascorbic acid can act as a donor of H+ during the reduction of the substrate or an acceptor of H+ during its oxidation. Due to this, ascorbic acid takes part in all metabolic processes occurring in the human body. Ascorbic acid (vitamin C) as an antioxidant, metabolic and redox regulating agent increases the body's adaptive capabilities, increases its resistance to infections.</a:t>
            </a:r>
            <a:endParaRPr lang="en-US" sz="200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669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9"/>
          <p:cNvSpPr>
            <a:spLocks noChangeArrowheads="1"/>
          </p:cNvSpPr>
          <p:nvPr/>
        </p:nvSpPr>
        <p:spPr bwMode="auto">
          <a:xfrm>
            <a:off x="899592" y="522258"/>
            <a:ext cx="136159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pc="-1" dirty="0" err="1">
                <a:solidFill>
                  <a:srgbClr val="000000"/>
                </a:solidFill>
                <a:latin typeface="Times New Roman" panose="02020603050405020304" pitchFamily="18" charset="0"/>
                <a:cs typeface="Times New Roman" panose="02020603050405020304" pitchFamily="18" charset="0"/>
              </a:rPr>
              <a:t>Synthesis</a:t>
            </a:r>
            <a:r>
              <a:rPr lang="uk-UA" sz="2000" b="1" spc="-1" dirty="0">
                <a:solidFill>
                  <a:srgbClr val="000000"/>
                </a:solidFill>
                <a:latin typeface="Times New Roman" panose="02020603050405020304" pitchFamily="18" charset="0"/>
                <a:cs typeface="Times New Roman" panose="02020603050405020304" pitchFamily="18" charset="0"/>
              </a:rPr>
              <a:t>.</a:t>
            </a:r>
            <a:endParaRPr lang="en-US" sz="2000" spc="-1" dirty="0">
              <a:solidFill>
                <a:srgbClr val="000000"/>
              </a:solidFill>
              <a:latin typeface="Times New Roman" panose="02020603050405020304" pitchFamily="18" charset="0"/>
              <a:cs typeface="Times New Roman" panose="02020603050405020304" pitchFamily="18" charset="0"/>
            </a:endParaRPr>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5314950"/>
            <a:ext cx="1465263"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239512">
            <a:off x="3212235" y="4865112"/>
            <a:ext cx="5540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кругленный прямоугольник 6">
            <a:extLst>
              <a:ext uri="{FF2B5EF4-FFF2-40B4-BE49-F238E27FC236}">
                <a16:creationId xmlns:a16="http://schemas.microsoft.com/office/drawing/2014/main" id="{0E3B51F6-14A0-4EAD-BEE4-5788288BF325}"/>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6</a:t>
            </a:r>
          </a:p>
        </p:txBody>
      </p:sp>
      <p:pic>
        <p:nvPicPr>
          <p:cNvPr id="7174" name="Picture 2" descr="File:Synthesis ascorbic acid.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1183" y="722313"/>
            <a:ext cx="610552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216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CustomShape 1"/>
          <p:cNvSpPr/>
          <p:nvPr/>
        </p:nvSpPr>
        <p:spPr>
          <a:xfrm>
            <a:off x="914400" y="457200"/>
            <a:ext cx="7848720" cy="3480056"/>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Properties</a:t>
            </a:r>
            <a:r>
              <a:rPr lang="uk-UA" sz="2000" b="1" strike="noStrike" spc="-1" dirty="0">
                <a:solidFill>
                  <a:srgbClr val="000000"/>
                </a:solidFill>
                <a:latin typeface="Times New Roman" panose="02020603050405020304" pitchFamily="18" charset="0"/>
                <a:cs typeface="Times New Roman" panose="02020603050405020304" pitchFamily="18" charset="0"/>
              </a:rPr>
              <a:t>.</a:t>
            </a: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en-US" sz="2000" spc="-1" dirty="0">
                <a:solidFill>
                  <a:srgbClr val="000000"/>
                </a:solidFill>
                <a:latin typeface="Times New Roman" panose="02020603050405020304" pitchFamily="18" charset="0"/>
                <a:cs typeface="Times New Roman" panose="02020603050405020304" pitchFamily="18" charset="0"/>
              </a:rPr>
              <a:t>White or almost white crystalline powder or colorless crystals that change color under the influence of air and moisture, dissociation constant pKa1 = 4.17, pKa2 = 11.57. Easily soluble in water (1: 3.5), propylene glycol (1: 20), soluble in 96% alcohol (1: 25), glycerin (1: 1000), practically insoluble in ether. Melts at a temperature of about 190 °C with decomposition. Due to the </a:t>
            </a:r>
            <a:r>
              <a:rPr lang="en-US" sz="2000" spc="-1" dirty="0" err="1">
                <a:solidFill>
                  <a:srgbClr val="000000"/>
                </a:solidFill>
                <a:latin typeface="Times New Roman" panose="02020603050405020304" pitchFamily="18" charset="0"/>
                <a:cs typeface="Times New Roman" panose="02020603050405020304" pitchFamily="18" charset="0"/>
              </a:rPr>
              <a:t>enediol</a:t>
            </a:r>
            <a:r>
              <a:rPr lang="en-US" sz="2000" spc="-1" dirty="0">
                <a:solidFill>
                  <a:srgbClr val="000000"/>
                </a:solidFill>
                <a:latin typeface="Times New Roman" panose="02020603050405020304" pitchFamily="18" charset="0"/>
                <a:cs typeface="Times New Roman" panose="02020603050405020304" pitchFamily="18" charset="0"/>
              </a:rPr>
              <a:t> group, it exhibits both reducing and acidic properties</a:t>
            </a:r>
            <a:r>
              <a:rPr lang="en-US" sz="2000" spc="-1" dirty="0" smtClean="0">
                <a:solidFill>
                  <a:srgbClr val="000000"/>
                </a:solidFill>
                <a:latin typeface="Times New Roman" panose="02020603050405020304" pitchFamily="18" charset="0"/>
                <a:cs typeface="Times New Roman" panose="02020603050405020304" pitchFamily="18" charset="0"/>
              </a:rPr>
              <a: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spc="-1" dirty="0">
                <a:solidFill>
                  <a:srgbClr val="000000"/>
                </a:solidFill>
                <a:latin typeface="Times New Roman" panose="02020603050405020304" pitchFamily="18" charset="0"/>
                <a:cs typeface="Times New Roman" panose="02020603050405020304" pitchFamily="18" charset="0"/>
              </a:rPr>
              <a:t>	</a:t>
            </a:r>
            <a:r>
              <a:rPr lang="en-US" sz="2000" spc="-1" dirty="0" smtClean="0">
                <a:solidFill>
                  <a:srgbClr val="000000"/>
                </a:solidFill>
                <a:latin typeface="Times New Roman" panose="02020603050405020304" pitchFamily="18" charset="0"/>
                <a:cs typeface="Times New Roman" panose="02020603050405020304" pitchFamily="18" charset="0"/>
              </a:rPr>
              <a:t>	Ascorbic </a:t>
            </a:r>
            <a:r>
              <a:rPr lang="en-US" sz="2000" spc="-1" dirty="0">
                <a:solidFill>
                  <a:srgbClr val="000000"/>
                </a:solidFill>
                <a:latin typeface="Times New Roman" panose="02020603050405020304" pitchFamily="18" charset="0"/>
                <a:cs typeface="Times New Roman" panose="02020603050405020304" pitchFamily="18" charset="0"/>
              </a:rPr>
              <a:t>acid is oxidized in two </a:t>
            </a:r>
            <a:r>
              <a:rPr lang="en-US" sz="2000" spc="-1" dirty="0" err="1">
                <a:solidFill>
                  <a:srgbClr val="000000"/>
                </a:solidFill>
                <a:latin typeface="Times New Roman" panose="02020603050405020304" pitchFamily="18" charset="0"/>
                <a:cs typeface="Times New Roman" panose="02020603050405020304" pitchFamily="18" charset="0"/>
              </a:rPr>
              <a:t>stages:reversible</a:t>
            </a:r>
            <a:r>
              <a:rPr lang="en-US" sz="2000" spc="-1" dirty="0">
                <a:solidFill>
                  <a:srgbClr val="000000"/>
                </a:solidFill>
                <a:latin typeface="Times New Roman" panose="02020603050405020304" pitchFamily="18" charset="0"/>
                <a:cs typeface="Times New Roman" panose="02020603050405020304" pitchFamily="18" charset="0"/>
              </a:rPr>
              <a:t> oxidation to dehydroascorbic </a:t>
            </a:r>
            <a:r>
              <a:rPr lang="en-US" sz="2000" spc="-1" dirty="0" smtClean="0">
                <a:solidFill>
                  <a:srgbClr val="000000"/>
                </a:solidFill>
                <a:latin typeface="Times New Roman" panose="02020603050405020304" pitchFamily="18" charset="0"/>
                <a:cs typeface="Times New Roman" panose="02020603050405020304" pitchFamily="18" charset="0"/>
              </a:rPr>
              <a:t>acid (I); irreversible </a:t>
            </a:r>
            <a:r>
              <a:rPr lang="en-US" sz="2000" spc="-1" dirty="0">
                <a:solidFill>
                  <a:srgbClr val="000000"/>
                </a:solidFill>
                <a:latin typeface="Times New Roman" panose="02020603050405020304" pitchFamily="18" charset="0"/>
                <a:cs typeface="Times New Roman" panose="02020603050405020304" pitchFamily="18" charset="0"/>
              </a:rPr>
              <a:t>process, which ultimately leads to </a:t>
            </a:r>
            <a:r>
              <a:rPr lang="en-US" sz="2000" spc="-1" dirty="0" smtClean="0">
                <a:solidFill>
                  <a:srgbClr val="000000"/>
                </a:solidFill>
                <a:latin typeface="Times New Roman" panose="02020603050405020304" pitchFamily="18" charset="0"/>
                <a:cs typeface="Times New Roman" panose="02020603050405020304" pitchFamily="18" charset="0"/>
              </a:rPr>
              <a:t>furfural (II):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spc="-1" dirty="0">
                <a:solidFill>
                  <a:srgbClr val="000000"/>
                </a:solidFill>
                <a:latin typeface="Times New Roman" panose="02020603050405020304" pitchFamily="18" charset="0"/>
                <a:cs typeface="Times New Roman" panose="02020603050405020304" pitchFamily="18" charset="0"/>
              </a:rPr>
              <a:t> </a:t>
            </a:r>
            <a:r>
              <a:rPr lang="en-US" sz="2000" spc="-1" dirty="0" smtClean="0">
                <a:solidFill>
                  <a:srgbClr val="000000"/>
                </a:solidFill>
                <a:latin typeface="Times New Roman" panose="02020603050405020304" pitchFamily="18" charset="0"/>
                <a:cs typeface="Times New Roman" panose="02020603050405020304" pitchFamily="18" charset="0"/>
              </a:rPr>
              <a:t>                                                         (I)                   (II)</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58" name="Picture 5"/>
          <p:cNvPicPr/>
          <p:nvPr/>
        </p:nvPicPr>
        <p:blipFill>
          <a:blip r:embed="rId2" cstate="print"/>
          <a:stretch/>
        </p:blipFill>
        <p:spPr>
          <a:xfrm>
            <a:off x="1691680" y="3949700"/>
            <a:ext cx="5688632" cy="23596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CustomShape 2"/>
          <p:cNvSpPr/>
          <p:nvPr/>
        </p:nvSpPr>
        <p:spPr>
          <a:xfrm>
            <a:off x="511592" y="476672"/>
            <a:ext cx="7543800" cy="1633397"/>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itchFamily="18" charset="0"/>
                <a:cs typeface="Times New Roman" pitchFamily="18" charset="0"/>
              </a:rPr>
              <a:t>Identification</a:t>
            </a:r>
            <a:r>
              <a:rPr lang="uk-UA" sz="2000" b="1" strike="noStrike" spc="-1" dirty="0" smtClean="0">
                <a:solidFill>
                  <a:srgbClr val="000000"/>
                </a:solidFill>
                <a:latin typeface="Times New Roman" pitchFamily="18" charset="0"/>
                <a:cs typeface="Times New Roman" pitchFamily="18" charset="0"/>
              </a:rPr>
              <a:t>:</a:t>
            </a:r>
            <a:endParaRPr lang="en-US" sz="2000" b="1" strike="noStrike" spc="-1" dirty="0" smtClean="0">
              <a:solidFill>
                <a:srgbClr val="000000"/>
              </a:solidFill>
              <a:latin typeface="Times New Roman" pitchFamily="18" charset="0"/>
              <a:cs typeface="Times New Roman" pitchFamily="18" charset="0"/>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1" spc="-1" dirty="0">
              <a:solidFill>
                <a:srgbClr val="000000"/>
              </a:solidFill>
              <a:latin typeface="Times New Roman" pitchFamily="18" charset="0"/>
              <a:cs typeface="Times New Roman" pitchFamily="18" charset="0"/>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Times New Roman" pitchFamily="18" charset="0"/>
              <a:cs typeface="Times New Roman" pitchFamily="18" charset="0"/>
            </a:endParaRPr>
          </a:p>
          <a:p>
            <a:pPr>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altLang="uk-UA" sz="2000" dirty="0"/>
              <a:t>AgNO</a:t>
            </a:r>
            <a:r>
              <a:rPr lang="uk-UA" altLang="uk-UA" sz="2000" baseline="-25000" dirty="0"/>
              <a:t>3</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added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drug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solution</a:t>
            </a:r>
            <a:r>
              <a:rPr lang="en-US" sz="2000" spc="-1" baseline="-25000"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dark</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precipitate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smtClean="0">
                <a:solidFill>
                  <a:srgbClr val="000000"/>
                </a:solidFill>
                <a:latin typeface="Times New Roman" panose="02020603050405020304" pitchFamily="18" charset="0"/>
                <a:cs typeface="Times New Roman" panose="02020603050405020304" pitchFamily="18" charset="0"/>
              </a:rPr>
              <a:t>of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Ag</a:t>
            </a:r>
            <a:r>
              <a:rPr lang="en-US" sz="2000" b="0" strike="noStrike" spc="-1" dirty="0" smtClean="0">
                <a:solidFill>
                  <a:srgbClr val="000000"/>
                </a:solidFill>
                <a:latin typeface="Times New Roman" panose="02020603050405020304" pitchFamily="18" charset="0"/>
                <a:cs typeface="Times New Roman" panose="02020603050405020304" pitchFamily="18" charset="0"/>
              </a:rPr>
              <a:t> forms</a:t>
            </a:r>
            <a:r>
              <a:rPr lang="uk-UA" sz="2000" b="0" strike="noStrike" spc="-1" dirty="0" smtClean="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60" name="Picture 7"/>
          <p:cNvPicPr/>
          <p:nvPr/>
        </p:nvPicPr>
        <p:blipFill>
          <a:blip r:embed="rId2" cstate="print"/>
          <a:stretch/>
        </p:blipFill>
        <p:spPr>
          <a:xfrm>
            <a:off x="1115140" y="2292963"/>
            <a:ext cx="6336704" cy="2016224"/>
          </a:xfrm>
          <a:prstGeom prst="rect">
            <a:avLst/>
          </a:prstGeom>
          <a:ln w="0">
            <a:noFill/>
          </a:ln>
        </p:spPr>
      </p:pic>
      <p:pic>
        <p:nvPicPr>
          <p:cNvPr id="61" name="Picture 3"/>
          <p:cNvPicPr/>
          <p:nvPr/>
        </p:nvPicPr>
        <p:blipFill>
          <a:blip r:embed="rId3" cstate="print"/>
          <a:stretch/>
        </p:blipFill>
        <p:spPr>
          <a:xfrm>
            <a:off x="7332650" y="4740435"/>
            <a:ext cx="1445484" cy="1872208"/>
          </a:xfrm>
          <a:prstGeom prst="rect">
            <a:avLst/>
          </a:prstGeom>
          <a:ln w="0">
            <a:noFill/>
          </a:ln>
        </p:spPr>
      </p:pic>
      <p:pic>
        <p:nvPicPr>
          <p:cNvPr id="62" name="Picture 15"/>
          <p:cNvPicPr/>
          <p:nvPr/>
        </p:nvPicPr>
        <p:blipFill>
          <a:blip r:embed="rId4" cstate="print"/>
          <a:stretch/>
        </p:blipFill>
        <p:spPr>
          <a:xfrm rot="1675200">
            <a:off x="6452558" y="4410907"/>
            <a:ext cx="554040" cy="480960"/>
          </a:xfrm>
          <a:prstGeom prst="rect">
            <a:avLst/>
          </a:prstGeom>
          <a:ln w="0">
            <a:noFill/>
          </a:ln>
        </p:spPr>
      </p:pic>
    </p:spTree>
    <p:extLst>
      <p:ext uri="{BB962C8B-B14F-4D97-AF65-F5344CB8AC3E}">
        <p14:creationId xmlns:p14="http://schemas.microsoft.com/office/powerpoint/2010/main" val="3281262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ustomShape 1"/>
          <p:cNvSpPr/>
          <p:nvPr/>
        </p:nvSpPr>
        <p:spPr>
          <a:xfrm>
            <a:off x="990720" y="575387"/>
            <a:ext cx="7619760" cy="710067"/>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adding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ascorbic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1 </a:t>
            </a:r>
            <a:r>
              <a:rPr lang="uk-UA" sz="2000" b="0" strike="noStrike" spc="-1" dirty="0" err="1">
                <a:solidFill>
                  <a:srgbClr val="000000"/>
                </a:solidFill>
                <a:latin typeface="Times New Roman" panose="02020603050405020304" pitchFamily="18" charset="0"/>
                <a:cs typeface="Times New Roman" panose="02020603050405020304" pitchFamily="18" charset="0"/>
              </a:rPr>
              <a:t>drop</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2,6-dichlorophenolindophenol </a:t>
            </a:r>
            <a:r>
              <a:rPr lang="uk-UA" sz="2000" b="0" strike="noStrike" spc="-1" dirty="0" err="1">
                <a:solidFill>
                  <a:srgbClr val="000000"/>
                </a:solidFill>
                <a:latin typeface="Times New Roman" panose="02020603050405020304" pitchFamily="18" charset="0"/>
                <a:cs typeface="Times New Roman" panose="02020603050405020304" pitchFamily="18" charset="0"/>
              </a:rPr>
              <a:t>its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blue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color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disappears</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64" name="Picture 5"/>
          <p:cNvPicPr/>
          <p:nvPr/>
        </p:nvPicPr>
        <p:blipFill>
          <a:blip r:embed="rId2" cstate="print"/>
          <a:stretch/>
        </p:blipFill>
        <p:spPr>
          <a:xfrm>
            <a:off x="1981080" y="1295280"/>
            <a:ext cx="4953240" cy="2394000"/>
          </a:xfrm>
          <a:prstGeom prst="rect">
            <a:avLst/>
          </a:prstGeom>
          <a:ln w="0">
            <a:noFill/>
          </a:ln>
        </p:spPr>
      </p:pic>
      <p:sp>
        <p:nvSpPr>
          <p:cNvPr id="65" name="CustomShape 2"/>
          <p:cNvSpPr/>
          <p:nvPr/>
        </p:nvSpPr>
        <p:spPr>
          <a:xfrm>
            <a:off x="990720" y="3623507"/>
            <a:ext cx="7467480" cy="710067"/>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l" rtl="0">
              <a:buClr>
                <a:srgbClr val="000000"/>
              </a:buClr>
              <a:buFont typeface="Symbol" charset="2"/>
              <a:buChar char=""/>
              <a:tabLst>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ascorbic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err="1">
                <a:solidFill>
                  <a:srgbClr val="000000"/>
                </a:solidFill>
                <a:latin typeface="Times New Roman" panose="02020603050405020304" pitchFamily="18" charset="0"/>
                <a:cs typeface="Times New Roman" panose="02020603050405020304" pitchFamily="18" charset="0"/>
              </a:rPr>
              <a:t>FeSO</a:t>
            </a:r>
            <a:r>
              <a:rPr lang="ru-RU" sz="2000" b="0" strike="noStrike" spc="-1" baseline="-25000" dirty="0">
                <a:solidFill>
                  <a:srgbClr val="000000"/>
                </a:solidFill>
                <a:latin typeface="Times New Roman" panose="02020603050405020304" pitchFamily="18" charset="0"/>
                <a:cs typeface="Times New Roman" panose="02020603050405020304" pitchFamily="18" charset="0"/>
              </a:rPr>
              <a:t>4</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presence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err="1">
                <a:solidFill>
                  <a:srgbClr val="000000"/>
                </a:solidFill>
                <a:latin typeface="Times New Roman" panose="02020603050405020304" pitchFamily="18" charset="0"/>
                <a:cs typeface="Times New Roman" panose="02020603050405020304" pitchFamily="18" charset="0"/>
              </a:rPr>
              <a:t>NaHCO</a:t>
            </a:r>
            <a:r>
              <a:rPr lang="ru-RU" sz="2000" b="0" strike="noStrike" spc="-1" baseline="-25000" dirty="0">
                <a:solidFill>
                  <a:srgbClr val="000000"/>
                </a:solidFill>
                <a:latin typeface="Times New Roman" panose="02020603050405020304" pitchFamily="18" charset="0"/>
                <a:cs typeface="Times New Roman" panose="02020603050405020304" pitchFamily="18" charset="0"/>
              </a:rPr>
              <a:t>3</a:t>
            </a:r>
            <a:r>
              <a:rPr lang="ru-RU"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forms</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6858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iron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ascorbate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colored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purple</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66" name="Picture 7"/>
          <p:cNvPicPr/>
          <p:nvPr/>
        </p:nvPicPr>
        <p:blipFill>
          <a:blip r:embed="rId3" cstate="print"/>
          <a:stretch/>
        </p:blipFill>
        <p:spPr>
          <a:xfrm>
            <a:off x="1905120" y="4419720"/>
            <a:ext cx="5410080" cy="1811160"/>
          </a:xfrm>
          <a:prstGeom prst="rect">
            <a:avLst/>
          </a:prstGeom>
          <a:ln w="0">
            <a:noFill/>
          </a:ln>
        </p:spPr>
      </p:pic>
      <p:pic>
        <p:nvPicPr>
          <p:cNvPr id="67" name="Picture 3"/>
          <p:cNvPicPr/>
          <p:nvPr/>
        </p:nvPicPr>
        <p:blipFill>
          <a:blip r:embed="rId4" cstate="print"/>
          <a:stretch/>
        </p:blipFill>
        <p:spPr>
          <a:xfrm>
            <a:off x="7620120" y="4876920"/>
            <a:ext cx="792000" cy="1150920"/>
          </a:xfrm>
          <a:prstGeom prst="rect">
            <a:avLst/>
          </a:prstGeom>
          <a:ln w="0">
            <a:noFill/>
          </a:ln>
        </p:spPr>
      </p:pic>
      <p:pic>
        <p:nvPicPr>
          <p:cNvPr id="68" name="Picture 15"/>
          <p:cNvPicPr/>
          <p:nvPr/>
        </p:nvPicPr>
        <p:blipFill>
          <a:blip r:embed="rId5" cstate="print"/>
          <a:stretch/>
        </p:blipFill>
        <p:spPr>
          <a:xfrm rot="1675200">
            <a:off x="7009920" y="5181480"/>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www.chemicalbook.com/Spectrum/50-81-7_IR1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213" y="1219200"/>
            <a:ext cx="5997575"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Прямокутник 1"/>
          <p:cNvSpPr>
            <a:spLocks noChangeArrowheads="1"/>
          </p:cNvSpPr>
          <p:nvPr/>
        </p:nvSpPr>
        <p:spPr bwMode="auto">
          <a:xfrm>
            <a:off x="2133600" y="533400"/>
            <a:ext cx="45961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absorption spectrum of ascorbic acid</a:t>
            </a:r>
            <a:endParaRPr lang="uk-UA" altLang="uk-UA" sz="1800" dirty="0"/>
          </a:p>
        </p:txBody>
      </p:sp>
      <p:sp>
        <p:nvSpPr>
          <p:cNvPr id="4" name="Скругленный прямоугольник 6">
            <a:extLst>
              <a:ext uri="{FF2B5EF4-FFF2-40B4-BE49-F238E27FC236}">
                <a16:creationId xmlns:a16="http://schemas.microsoft.com/office/drawing/2014/main" id="{561AF305-D1C1-4013-B480-C5DAA4B6BAEA}"/>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10</a:t>
            </a:r>
          </a:p>
        </p:txBody>
      </p:sp>
    </p:spTree>
    <p:extLst>
      <p:ext uri="{BB962C8B-B14F-4D97-AF65-F5344CB8AC3E}">
        <p14:creationId xmlns:p14="http://schemas.microsoft.com/office/powerpoint/2010/main" val="490077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UV-Spectrophotometric method for quantification of ascorbic acid in bulk  pow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1371600"/>
            <a:ext cx="6877000" cy="436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Прямокутник 1"/>
          <p:cNvSpPr>
            <a:spLocks noChangeArrowheads="1"/>
          </p:cNvSpPr>
          <p:nvPr/>
        </p:nvSpPr>
        <p:spPr bwMode="auto">
          <a:xfrm>
            <a:off x="2903538" y="609600"/>
            <a:ext cx="34291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UV spectrum of ascorbic acid</a:t>
            </a:r>
            <a:endParaRPr lang="uk-UA" altLang="uk-UA" sz="1800" dirty="0"/>
          </a:p>
        </p:txBody>
      </p:sp>
      <p:sp>
        <p:nvSpPr>
          <p:cNvPr id="4" name="Скругленный прямоугольник 6">
            <a:extLst>
              <a:ext uri="{FF2B5EF4-FFF2-40B4-BE49-F238E27FC236}">
                <a16:creationId xmlns:a16="http://schemas.microsoft.com/office/drawing/2014/main" id="{F4A42F39-BAEC-49CC-B5D7-CCA4E09CDE7B}"/>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11</a:t>
            </a:r>
          </a:p>
        </p:txBody>
      </p:sp>
    </p:spTree>
    <p:extLst>
      <p:ext uri="{BB962C8B-B14F-4D97-AF65-F5344CB8AC3E}">
        <p14:creationId xmlns:p14="http://schemas.microsoft.com/office/powerpoint/2010/main" val="315545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CustomShape 1"/>
          <p:cNvSpPr/>
          <p:nvPr/>
        </p:nvSpPr>
        <p:spPr>
          <a:xfrm>
            <a:off x="914400" y="380880"/>
            <a:ext cx="7467480" cy="925511"/>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marL="342720" indent="-342720"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b="1" strike="noStrike" spc="-1" dirty="0" err="1">
                <a:solidFill>
                  <a:srgbClr val="000000"/>
                </a:solidFill>
                <a:latin typeface="Times New Roman" panose="02020603050405020304" pitchFamily="18" charset="0"/>
                <a:cs typeface="Times New Roman" panose="02020603050405020304" pitchFamily="18" charset="0"/>
              </a:rPr>
              <a:t>Quantitative</a:t>
            </a:r>
            <a:r>
              <a:rPr lang="uk-UA" b="1" strike="noStrike" spc="-1" dirty="0">
                <a:solidFill>
                  <a:srgbClr val="000000"/>
                </a:solidFill>
                <a:latin typeface="Times New Roman" panose="02020603050405020304" pitchFamily="18" charset="0"/>
                <a:cs typeface="Times New Roman" panose="02020603050405020304" pitchFamily="18" charset="0"/>
              </a:rPr>
              <a:t> </a:t>
            </a:r>
            <a:r>
              <a:rPr lang="uk-UA" b="1" strike="noStrike" spc="-1" dirty="0" err="1">
                <a:solidFill>
                  <a:srgbClr val="000000"/>
                </a:solidFill>
                <a:latin typeface="Times New Roman" panose="02020603050405020304" pitchFamily="18" charset="0"/>
                <a:cs typeface="Times New Roman" panose="02020603050405020304" pitchFamily="18" charset="0"/>
              </a:rPr>
              <a:t>definition</a:t>
            </a:r>
            <a:r>
              <a:rPr lang="uk-UA" b="1" strike="noStrike" spc="-1" dirty="0">
                <a:solidFill>
                  <a:srgbClr val="000000"/>
                </a:solidFill>
                <a:latin typeface="Times New Roman" panose="02020603050405020304" pitchFamily="18" charset="0"/>
                <a:cs typeface="Times New Roman" panose="02020603050405020304" pitchFamily="18" charset="0"/>
              </a:rPr>
              <a:t>.</a:t>
            </a:r>
            <a:endParaRPr lang="en-US"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b="0" strike="noStrike" spc="-1" dirty="0" err="1">
                <a:solidFill>
                  <a:srgbClr val="000000"/>
                </a:solidFill>
                <a:latin typeface="Times New Roman" panose="02020603050405020304" pitchFamily="18" charset="0"/>
                <a:cs typeface="Times New Roman" panose="02020603050405020304" pitchFamily="18" charset="0"/>
              </a:rPr>
              <a:t>Iodatometry</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direct</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titration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acidic</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environment</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the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presence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potassium</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iodide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indicator</a:t>
            </a:r>
            <a:r>
              <a:rPr lang="uk-UA" b="0" strike="noStrike" spc="-1" dirty="0">
                <a:solidFill>
                  <a:srgbClr val="000000"/>
                </a:solidFill>
                <a:latin typeface="Times New Roman" panose="02020603050405020304" pitchFamily="18" charset="0"/>
                <a:cs typeface="Times New Roman" panose="02020603050405020304" pitchFamily="18" charset="0"/>
              </a:rPr>
              <a:t> - </a:t>
            </a:r>
            <a:r>
              <a:rPr lang="uk-UA" b="0" strike="noStrike" spc="-1" dirty="0" err="1">
                <a:solidFill>
                  <a:srgbClr val="000000"/>
                </a:solidFill>
                <a:latin typeface="Times New Roman" panose="02020603050405020304" pitchFamily="18" charset="0"/>
                <a:cs typeface="Times New Roman" panose="02020603050405020304" pitchFamily="18" charset="0"/>
              </a:rPr>
              <a:t>starch</a:t>
            </a:r>
            <a:r>
              <a:rPr lang="uk-UA" b="0" strike="noStrike" spc="-1" dirty="0">
                <a:solidFill>
                  <a:srgbClr val="000000"/>
                </a:solidFill>
                <a:latin typeface="Times New Roman" panose="02020603050405020304" pitchFamily="18" charset="0"/>
                <a:cs typeface="Times New Roman" panose="02020603050405020304" pitchFamily="18" charset="0"/>
              </a:rPr>
              <a:t>, </a:t>
            </a:r>
            <a:r>
              <a:rPr lang="en-US" b="0" i="1" strike="noStrike" spc="-1" dirty="0">
                <a:solidFill>
                  <a:srgbClr val="000000"/>
                </a:solidFill>
                <a:latin typeface="Times New Roman" panose="02020603050405020304" pitchFamily="18" charset="0"/>
                <a:cs typeface="Times New Roman" panose="02020603050405020304" pitchFamily="18" charset="0"/>
              </a:rPr>
              <a:t>s</a:t>
            </a:r>
            <a:r>
              <a:rPr lang="uk-UA" b="0" i="1" strike="noStrike" spc="-1" dirty="0">
                <a:solidFill>
                  <a:srgbClr val="000000"/>
                </a:solidFill>
                <a:latin typeface="Times New Roman" panose="02020603050405020304" pitchFamily="18" charset="0"/>
                <a:cs typeface="Times New Roman" panose="02020603050405020304" pitchFamily="18" charset="0"/>
              </a:rPr>
              <a:t> = </a:t>
            </a:r>
            <a:r>
              <a:rPr lang="uk-UA" b="0" strike="noStrike" spc="-1" dirty="0">
                <a:solidFill>
                  <a:srgbClr val="000000"/>
                </a:solidFill>
                <a:latin typeface="Times New Roman" panose="02020603050405020304" pitchFamily="18" charset="0"/>
                <a:cs typeface="Times New Roman" panose="02020603050405020304" pitchFamily="18" charset="0"/>
              </a:rPr>
              <a:t>3:</a:t>
            </a:r>
            <a:endParaRPr lang="en-US"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70" name="Picture 8"/>
          <p:cNvPicPr/>
          <p:nvPr/>
        </p:nvPicPr>
        <p:blipFill>
          <a:blip r:embed="rId2" cstate="print"/>
          <a:stretch/>
        </p:blipFill>
        <p:spPr>
          <a:xfrm>
            <a:off x="2286000" y="1219320"/>
            <a:ext cx="4419720" cy="1498320"/>
          </a:xfrm>
          <a:prstGeom prst="rect">
            <a:avLst/>
          </a:prstGeom>
          <a:ln w="0">
            <a:noFill/>
          </a:ln>
        </p:spPr>
      </p:pic>
      <p:pic>
        <p:nvPicPr>
          <p:cNvPr id="71" name="Picture 9"/>
          <p:cNvPicPr/>
          <p:nvPr/>
        </p:nvPicPr>
        <p:blipFill>
          <a:blip r:embed="rId3" cstate="print"/>
          <a:stretch/>
        </p:blipFill>
        <p:spPr>
          <a:xfrm>
            <a:off x="2267744" y="2780928"/>
            <a:ext cx="4241928" cy="360040"/>
          </a:xfrm>
          <a:prstGeom prst="rect">
            <a:avLst/>
          </a:prstGeom>
          <a:ln w="0">
            <a:noFill/>
          </a:ln>
        </p:spPr>
      </p:pic>
      <p:sp>
        <p:nvSpPr>
          <p:cNvPr id="72" name="CustomShape 2"/>
          <p:cNvSpPr/>
          <p:nvPr/>
        </p:nvSpPr>
        <p:spPr>
          <a:xfrm>
            <a:off x="915120" y="3121744"/>
            <a:ext cx="526205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2</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Iodometry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direct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titration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without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indicator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en-US" sz="1800" b="0" i="1" strike="noStrike" spc="-1" dirty="0">
                <a:solidFill>
                  <a:srgbClr val="000000"/>
                </a:solidFill>
                <a:latin typeface="Times New Roman" panose="02020603050405020304" pitchFamily="18" charset="0"/>
                <a:cs typeface="Times New Roman" panose="02020603050405020304" pitchFamily="18" charset="0"/>
              </a:rPr>
              <a:t>s</a:t>
            </a:r>
            <a:r>
              <a:rPr lang="uk-UA" sz="1800" b="0" i="1" strike="noStrike" spc="-1" dirty="0">
                <a:solidFill>
                  <a:srgbClr val="000000"/>
                </a:solidFill>
                <a:latin typeface="Times New Roman" panose="02020603050405020304" pitchFamily="18" charset="0"/>
                <a:cs typeface="Times New Roman" panose="02020603050405020304" pitchFamily="18" charset="0"/>
              </a:rPr>
              <a:t> = </a:t>
            </a:r>
            <a:r>
              <a:rPr lang="uk-UA" sz="1800" b="0" strike="noStrike" spc="-1" dirty="0">
                <a:solidFill>
                  <a:srgbClr val="000000"/>
                </a:solidFill>
                <a:latin typeface="Times New Roman" panose="02020603050405020304" pitchFamily="18" charset="0"/>
                <a:cs typeface="Times New Roman" panose="02020603050405020304" pitchFamily="18" charset="0"/>
              </a:rPr>
              <a:t>1/2:</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73" name="Picture 12"/>
          <p:cNvPicPr/>
          <p:nvPr/>
        </p:nvPicPr>
        <p:blipFill>
          <a:blip r:embed="rId4" cstate="print"/>
          <a:stretch/>
        </p:blipFill>
        <p:spPr>
          <a:xfrm>
            <a:off x="2514600" y="3505320"/>
            <a:ext cx="3505320" cy="1290600"/>
          </a:xfrm>
          <a:prstGeom prst="rect">
            <a:avLst/>
          </a:prstGeom>
          <a:ln w="0">
            <a:noFill/>
          </a:ln>
        </p:spPr>
      </p:pic>
      <p:sp>
        <p:nvSpPr>
          <p:cNvPr id="74" name="CustomShape 3"/>
          <p:cNvSpPr/>
          <p:nvPr/>
        </p:nvSpPr>
        <p:spPr>
          <a:xfrm>
            <a:off x="914760" y="4874584"/>
            <a:ext cx="6231684"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Arial"/>
              </a:rPr>
              <a:t>3. </a:t>
            </a:r>
            <a:r>
              <a:rPr lang="uk-UA" sz="1800" b="0" strike="noStrike" spc="-1" dirty="0" err="1">
                <a:solidFill>
                  <a:srgbClr val="000000"/>
                </a:solidFill>
                <a:latin typeface="Times New Roman" panose="02020603050405020304" pitchFamily="18" charset="0"/>
                <a:cs typeface="Times New Roman" panose="02020603050405020304" pitchFamily="18" charset="0"/>
              </a:rPr>
              <a:t>Alkalimetry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direct</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titration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indicator</a:t>
            </a:r>
            <a:r>
              <a:rPr lang="uk-UA" sz="1800" b="0" strike="noStrike" spc="-1" dirty="0">
                <a:solidFill>
                  <a:srgbClr val="000000"/>
                </a:solidFill>
                <a:latin typeface="Times New Roman" panose="02020603050405020304" pitchFamily="18" charset="0"/>
                <a:cs typeface="Times New Roman" panose="02020603050405020304" pitchFamily="18" charset="0"/>
              </a:rPr>
              <a:t> - </a:t>
            </a:r>
            <a:r>
              <a:rPr lang="uk-UA" sz="1800" b="0" strike="noStrike" spc="-1" dirty="0" err="1">
                <a:solidFill>
                  <a:srgbClr val="000000"/>
                </a:solidFill>
                <a:latin typeface="Times New Roman" panose="02020603050405020304" pitchFamily="18" charset="0"/>
                <a:cs typeface="Times New Roman" panose="02020603050405020304" pitchFamily="18" charset="0"/>
              </a:rPr>
              <a:t>phenolphthalein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en-US" sz="1800" b="0" i="1" strike="noStrike" spc="-1" dirty="0">
                <a:solidFill>
                  <a:srgbClr val="000000"/>
                </a:solidFill>
                <a:latin typeface="Times New Roman" panose="02020603050405020304" pitchFamily="18" charset="0"/>
                <a:cs typeface="Times New Roman" panose="02020603050405020304" pitchFamily="18" charset="0"/>
              </a:rPr>
              <a:t>s</a:t>
            </a:r>
            <a:r>
              <a:rPr lang="uk-UA" sz="1800" b="0" i="1" strike="noStrike" spc="-1" dirty="0">
                <a:solidFill>
                  <a:srgbClr val="000000"/>
                </a:solidFill>
                <a:latin typeface="Times New Roman" panose="02020603050405020304" pitchFamily="18" charset="0"/>
                <a:cs typeface="Times New Roman" panose="02020603050405020304" pitchFamily="18" charset="0"/>
              </a:rPr>
              <a:t> = </a:t>
            </a:r>
            <a:r>
              <a:rPr lang="en-US" sz="1800" b="0" strike="noStrike" spc="-1" dirty="0">
                <a:solidFill>
                  <a:srgbClr val="000000"/>
                </a:solidFill>
                <a:latin typeface="Times New Roman" panose="02020603050405020304" pitchFamily="18" charset="0"/>
                <a:cs typeface="Times New Roman" panose="02020603050405020304" pitchFamily="18" charset="0"/>
              </a:rPr>
              <a:t>1</a:t>
            </a:r>
            <a:r>
              <a:rPr lang="uk-UA" sz="1800" b="0"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75" name="Picture 14"/>
          <p:cNvPicPr/>
          <p:nvPr/>
        </p:nvPicPr>
        <p:blipFill>
          <a:blip r:embed="rId5" cstate="print"/>
          <a:stretch/>
        </p:blipFill>
        <p:spPr>
          <a:xfrm>
            <a:off x="2438280" y="5257800"/>
            <a:ext cx="3810240" cy="13161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CustomShape 1"/>
          <p:cNvSpPr/>
          <p:nvPr/>
        </p:nvSpPr>
        <p:spPr>
          <a:xfrm>
            <a:off x="611560" y="605879"/>
            <a:ext cx="8003232" cy="4711163"/>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4. </a:t>
            </a:r>
            <a:r>
              <a:rPr lang="uk-UA" sz="2000" b="0" strike="noStrike" spc="-1" dirty="0" err="1">
                <a:solidFill>
                  <a:srgbClr val="000000"/>
                </a:solidFill>
                <a:latin typeface="Times New Roman" panose="02020603050405020304" pitchFamily="18" charset="0"/>
                <a:cs typeface="Times New Roman" panose="02020603050405020304" pitchFamily="18" charset="0"/>
              </a:rPr>
              <a:t>Titration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sodium</a:t>
            </a:r>
            <a:r>
              <a:rPr lang="uk-UA" sz="2000" b="0" strike="noStrike" spc="-1" dirty="0">
                <a:solidFill>
                  <a:srgbClr val="000000"/>
                </a:solidFill>
                <a:latin typeface="Times New Roman" panose="02020603050405020304" pitchFamily="18" charset="0"/>
                <a:cs typeface="Times New Roman" panose="02020603050405020304" pitchFamily="18" charset="0"/>
              </a:rPr>
              <a:t> 2,6-dichlorophenolindophenolate, </a:t>
            </a:r>
            <a:endParaRPr lang="en-US" sz="2000" b="0"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i="1" strike="noStrike" spc="-1" dirty="0" smtClean="0">
                <a:solidFill>
                  <a:srgbClr val="000000"/>
                </a:solidFill>
                <a:latin typeface="Times New Roman" panose="02020603050405020304" pitchFamily="18" charset="0"/>
                <a:cs typeface="Times New Roman" panose="02020603050405020304" pitchFamily="18" charset="0"/>
              </a:rPr>
              <a:t>s</a:t>
            </a:r>
            <a:r>
              <a:rPr lang="uk-UA" sz="2000" b="0" i="1" strike="noStrike" spc="-1" dirty="0" smtClean="0">
                <a:solidFill>
                  <a:srgbClr val="000000"/>
                </a:solidFill>
                <a:latin typeface="Times New Roman" panose="02020603050405020304" pitchFamily="18" charset="0"/>
                <a:cs typeface="Times New Roman" panose="02020603050405020304" pitchFamily="18" charset="0"/>
              </a:rPr>
              <a:t> =</a:t>
            </a:r>
            <a:r>
              <a:rPr lang="en-US" sz="2000"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smtClean="0">
                <a:solidFill>
                  <a:srgbClr val="000000"/>
                </a:solidFill>
                <a:latin typeface="Times New Roman" panose="02020603050405020304" pitchFamily="18" charset="0"/>
                <a:cs typeface="Times New Roman" panose="02020603050405020304" pitchFamily="18" charset="0"/>
              </a:rPr>
              <a:t>1/2</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method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used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determine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content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ascorbic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vegetable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raw</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materials</a:t>
            </a:r>
            <a:r>
              <a:rPr lang="uk-UA" sz="2000" b="0" strike="noStrike" spc="-1" dirty="0" smtClean="0">
                <a:solidFill>
                  <a:srgbClr val="000000"/>
                </a:solidFill>
                <a:latin typeface="Times New Roman" panose="02020603050405020304" pitchFamily="18" charset="0"/>
                <a:cs typeface="Times New Roman" panose="02020603050405020304" pitchFamily="18" charset="0"/>
              </a:rPr>
              <a:t>.</a:t>
            </a:r>
            <a:endParaRPr lang="en-US" sz="2000" b="1"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1" spc="-1" dirty="0">
              <a:solidFill>
                <a:srgbClr val="000000"/>
              </a:solidFill>
              <a:latin typeface="Times New Roman" panose="02020603050405020304" pitchFamily="18" charset="0"/>
              <a:cs typeface="Times New Roman" panose="02020603050405020304" pitchFamily="18" charset="0"/>
            </a:endParaRPr>
          </a:p>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smtClean="0">
                <a:solidFill>
                  <a:srgbClr val="000000"/>
                </a:solidFill>
                <a:latin typeface="Times New Roman" panose="02020603050405020304" pitchFamily="18" charset="0"/>
                <a:cs typeface="Times New Roman" panose="02020603050405020304" pitchFamily="18" charset="0"/>
              </a:rPr>
              <a:t>Storage</a:t>
            </a:r>
            <a:r>
              <a:rPr lang="uk-UA" sz="2000" b="1" strike="noStrike" spc="-1" dirty="0">
                <a:solidFill>
                  <a:srgbClr val="000000"/>
                </a:solidFill>
                <a:latin typeface="Times New Roman" panose="02020603050405020304" pitchFamily="18" charset="0"/>
                <a:cs typeface="Times New Roman" panose="02020603050405020304" pitchFamily="18" charset="0"/>
              </a:rPr>
              <a:t>.</a:t>
            </a: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well-sealed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dark</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glass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container</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Produced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powders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tablets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pills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injectable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solutions</a:t>
            </a:r>
            <a:r>
              <a:rPr lang="uk-UA" sz="2000" b="0" strike="noStrike" spc="-1" dirty="0" smtClean="0">
                <a:solidFill>
                  <a:srgbClr val="000000"/>
                </a:solidFill>
                <a:latin typeface="Times New Roman" panose="02020603050405020304" pitchFamily="18" charset="0"/>
                <a:cs typeface="Times New Roman" panose="02020603050405020304" pitchFamily="18" charset="0"/>
              </a:rPr>
              <a:t>.</a:t>
            </a:r>
            <a:endParaRPr lang="en-US" sz="2000" b="0"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Application</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prophylactic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therapeutic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purposes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scurvy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scurvy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bleeding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various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etiologies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infectious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diseases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intoxications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liver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kidney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diseases</a:t>
            </a:r>
            <a:r>
              <a:rPr lang="uk-UA" sz="2000" b="0" strike="noStrike" spc="-1" dirty="0" smtClean="0">
                <a:solidFill>
                  <a:srgbClr val="000000"/>
                </a:solidFill>
                <a:latin typeface="Times New Roman" panose="02020603050405020304" pitchFamily="18" charset="0"/>
                <a:cs typeface="Times New Roman" panose="02020603050405020304" pitchFamily="18" charset="0"/>
              </a:rPr>
              <a:t>.</a:t>
            </a:r>
            <a:endParaRPr lang="en-US" sz="2000" b="0"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smtClean="0">
              <a:solidFill>
                <a:srgbClr val="000000"/>
              </a:solidFill>
              <a:latin typeface="Times New Roman" panose="02020603050405020304" pitchFamily="18" charset="0"/>
              <a:cs typeface="Times New Roman" panose="02020603050405020304" pitchFamily="18" charset="0"/>
            </a:endParaRPr>
          </a:p>
          <a:p>
            <a:pPr>
              <a:tabLst>
                <a:tab pos="0" algn="l"/>
                <a:tab pos="45720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pc="-1" dirty="0">
                <a:solidFill>
                  <a:srgbClr val="000000"/>
                </a:solidFill>
                <a:latin typeface="Times New Roman" panose="02020603050405020304" pitchFamily="18" charset="0"/>
                <a:cs typeface="Times New Roman" panose="02020603050405020304" pitchFamily="18" charset="0"/>
              </a:rPr>
              <a:t>Natural sources: </a:t>
            </a:r>
            <a:r>
              <a:rPr lang="en-US" sz="2000" spc="-1" dirty="0">
                <a:solidFill>
                  <a:srgbClr val="000000"/>
                </a:solidFill>
                <a:latin typeface="Times New Roman" panose="02020603050405020304" pitchFamily="18" charset="0"/>
                <a:cs typeface="Times New Roman" panose="02020603050405020304" pitchFamily="18" charset="0"/>
              </a:rPr>
              <a:t>orange, grapefruit, sorrel, pepper, strawberries, berries, cabbage, potatoes, lemon, mango, tangerine, spinach, black currant, tomato, rosehip. Ascorbic acid is synthesized in the body of all animals, except humans, monkeys and guinea pigs.</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3"/>
          <p:cNvPicPr/>
          <p:nvPr/>
        </p:nvPicPr>
        <p:blipFill>
          <a:blip r:embed="rId2" cstate="print"/>
          <a:stretch/>
        </p:blipFill>
        <p:spPr>
          <a:xfrm>
            <a:off x="467544" y="620688"/>
            <a:ext cx="4003920" cy="3096344"/>
          </a:xfrm>
          <a:prstGeom prst="rect">
            <a:avLst/>
          </a:prstGeom>
          <a:ln w="0">
            <a:noFill/>
          </a:ln>
        </p:spPr>
      </p:pic>
      <p:pic>
        <p:nvPicPr>
          <p:cNvPr id="78" name="Picture 4"/>
          <p:cNvPicPr/>
          <p:nvPr/>
        </p:nvPicPr>
        <p:blipFill>
          <a:blip r:embed="rId3" cstate="print"/>
          <a:stretch/>
        </p:blipFill>
        <p:spPr>
          <a:xfrm>
            <a:off x="5027472" y="620688"/>
            <a:ext cx="3571920" cy="3096344"/>
          </a:xfrm>
          <a:prstGeom prst="rect">
            <a:avLst/>
          </a:prstGeom>
          <a:ln w="0">
            <a:noFill/>
          </a:ln>
        </p:spPr>
      </p:pic>
      <p:sp>
        <p:nvSpPr>
          <p:cNvPr id="79" name="CustomShape 2"/>
          <p:cNvSpPr/>
          <p:nvPr/>
        </p:nvSpPr>
        <p:spPr>
          <a:xfrm>
            <a:off x="699564" y="4005064"/>
            <a:ext cx="7543800" cy="2310505"/>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b="0" strike="noStrike" spc="-1" dirty="0" err="1">
                <a:solidFill>
                  <a:srgbClr val="000000"/>
                </a:solidFill>
                <a:latin typeface="Times New Roman" panose="02020603050405020304" pitchFamily="18" charset="0"/>
                <a:cs typeface="Times New Roman" panose="02020603050405020304" pitchFamily="18" charset="0"/>
              </a:rPr>
              <a:t>Linus</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Pauling</a:t>
            </a:r>
            <a:r>
              <a:rPr lang="uk-UA" b="0" strike="noStrike" spc="-1" dirty="0">
                <a:solidFill>
                  <a:srgbClr val="000000"/>
                </a:solidFill>
                <a:latin typeface="Times New Roman" panose="02020603050405020304" pitchFamily="18" charset="0"/>
                <a:cs typeface="Times New Roman" panose="02020603050405020304" pitchFamily="18" charset="0"/>
              </a:rPr>
              <a:t> (1901) - 1994) - </a:t>
            </a:r>
            <a:r>
              <a:rPr lang="uk-UA" b="0" strike="noStrike" spc="-1" dirty="0" err="1">
                <a:solidFill>
                  <a:srgbClr val="000000"/>
                </a:solidFill>
                <a:latin typeface="Times New Roman" panose="02020603050405020304" pitchFamily="18" charset="0"/>
                <a:cs typeface="Times New Roman" panose="02020603050405020304" pitchFamily="18" charset="0"/>
              </a:rPr>
              <a:t>American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chemist</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winner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of</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the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Nobel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Prizes</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Chemistry</a:t>
            </a:r>
            <a:r>
              <a:rPr lang="uk-UA" b="0" strike="noStrike" spc="-1" dirty="0">
                <a:solidFill>
                  <a:srgbClr val="000000"/>
                </a:solidFill>
                <a:latin typeface="Times New Roman" panose="02020603050405020304" pitchFamily="18" charset="0"/>
                <a:cs typeface="Times New Roman" panose="02020603050405020304" pitchFamily="18" charset="0"/>
              </a:rPr>
              <a:t> (1954) </a:t>
            </a:r>
            <a:r>
              <a:rPr lang="uk-UA" b="0" strike="noStrike" spc="-1" dirty="0" err="1">
                <a:solidFill>
                  <a:srgbClr val="000000"/>
                </a:solidFill>
                <a:latin typeface="Times New Roman" panose="02020603050405020304" pitchFamily="18" charset="0"/>
                <a:cs typeface="Times New Roman" panose="02020603050405020304" pitchFamily="18" charset="0"/>
              </a:rPr>
              <a:t>and</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Peace</a:t>
            </a:r>
            <a:r>
              <a:rPr lang="uk-UA" b="0" strike="noStrike" spc="-1" dirty="0">
                <a:solidFill>
                  <a:srgbClr val="000000"/>
                </a:solidFill>
                <a:latin typeface="Times New Roman" panose="02020603050405020304" pitchFamily="18" charset="0"/>
                <a:cs typeface="Times New Roman" panose="02020603050405020304" pitchFamily="18" charset="0"/>
              </a:rPr>
              <a:t> (1962), </a:t>
            </a:r>
            <a:r>
              <a:rPr lang="uk-UA" b="0" strike="noStrike" spc="-1" dirty="0" err="1">
                <a:solidFill>
                  <a:srgbClr val="000000"/>
                </a:solidFill>
                <a:latin typeface="Times New Roman" panose="02020603050405020304" pitchFamily="18" charset="0"/>
                <a:cs typeface="Times New Roman" panose="02020603050405020304" pitchFamily="18" charset="0"/>
              </a:rPr>
              <a:t>as</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well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as</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the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International</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Lenin</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Prize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For</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Strengthening</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Peace</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Among</a:t>
            </a:r>
            <a:r>
              <a:rPr lang="uk-UA" b="0" strike="noStrike" spc="-1" dirty="0">
                <a:solidFill>
                  <a:srgbClr val="000000"/>
                </a:solidFill>
                <a:latin typeface="Times New Roman" panose="02020603050405020304" pitchFamily="18" charset="0"/>
                <a:cs typeface="Times New Roman" panose="02020603050405020304" pitchFamily="18" charset="0"/>
              </a:rPr>
              <a:t> </a:t>
            </a:r>
            <a:r>
              <a:rPr lang="uk-UA" b="0" strike="noStrike" spc="-1" dirty="0" err="1">
                <a:solidFill>
                  <a:srgbClr val="000000"/>
                </a:solidFill>
                <a:latin typeface="Times New Roman" panose="02020603050405020304" pitchFamily="18" charset="0"/>
                <a:cs typeface="Times New Roman" panose="02020603050405020304" pitchFamily="18" charset="0"/>
              </a:rPr>
              <a:t>Nations</a:t>
            </a:r>
            <a:r>
              <a:rPr lang="uk-UA" b="0" strike="noStrike" spc="-1" dirty="0">
                <a:solidFill>
                  <a:srgbClr val="000000"/>
                </a:solidFill>
                <a:latin typeface="Times New Roman" panose="02020603050405020304" pitchFamily="18" charset="0"/>
                <a:cs typeface="Times New Roman" panose="02020603050405020304" pitchFamily="18" charset="0"/>
              </a:rPr>
              <a:t>" (1970</a:t>
            </a:r>
            <a:r>
              <a:rPr lang="uk-UA" b="0" strike="noStrike" spc="-1" dirty="0" smtClean="0">
                <a:solidFill>
                  <a:srgbClr val="000000"/>
                </a:solidFill>
                <a:latin typeface="Times New Roman" panose="02020603050405020304" pitchFamily="18" charset="0"/>
                <a:cs typeface="Times New Roman" panose="02020603050405020304" pitchFamily="18" charset="0"/>
              </a:rPr>
              <a:t>).</a:t>
            </a:r>
            <a:endParaRPr lang="en-US" b="0" strike="noStrike" spc="-1" dirty="0" smtClean="0">
              <a:solidFill>
                <a:srgbClr val="000000"/>
              </a:solidFill>
              <a:latin typeface="Times New Roman" panose="02020603050405020304" pitchFamily="18" charset="0"/>
              <a:cs typeface="Times New Roman" panose="02020603050405020304" pitchFamily="18"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pc="-1" dirty="0">
                <a:solidFill>
                  <a:srgbClr val="000000"/>
                </a:solidFill>
                <a:latin typeface="Times New Roman" panose="02020603050405020304" pitchFamily="18" charset="0"/>
                <a:cs typeface="Times New Roman" panose="02020603050405020304" pitchFamily="18" charset="0"/>
              </a:rPr>
              <a:t>In the book "Vitamin C and the Common Cold", published in 1970, Pauling outlined his evidence in support of the therapeutic properties of vitamin C. In the early 1970s, he formulated the theory of orthomolecular medicine ("right molecules in the right amounts"), which emphasized the importance of vitamins and amino acids.</a:t>
            </a:r>
            <a:endParaRPr lang="en-US"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9959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9"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81000"/>
            <a:ext cx="15668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11" descr="undefin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381000"/>
            <a:ext cx="14938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13" descr="upload.wikimedia.org/wikipedia/en/a/ac/Vitamin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81000"/>
            <a:ext cx="24003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15" descr="undefin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4200" y="381000"/>
            <a:ext cx="14763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7" descr="undefine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0" y="3048000"/>
            <a:ext cx="16129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9" descr="undefin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3048000"/>
            <a:ext cx="14636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21" descr="images-na.ssl-images-amazon.com/images/I/81K7j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00600" y="3048000"/>
            <a:ext cx="145256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27" descr="undefined"/>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34200" y="3124200"/>
            <a:ext cx="14859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Rectangle 28"/>
          <p:cNvSpPr>
            <a:spLocks noChangeArrowheads="1"/>
          </p:cNvSpPr>
          <p:nvPr/>
        </p:nvSpPr>
        <p:spPr bwMode="auto">
          <a:xfrm>
            <a:off x="2514600" y="5866091"/>
            <a:ext cx="38779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b="1" dirty="0"/>
              <a:t>Some books written by L. Pauling</a:t>
            </a:r>
            <a:endParaRPr lang="uk-UA" altLang="uk-UA" sz="1800" b="1" dirty="0"/>
          </a:p>
        </p:txBody>
      </p:sp>
      <p:sp>
        <p:nvSpPr>
          <p:cNvPr id="11" name="Скругленный прямоугольник 6">
            <a:extLst>
              <a:ext uri="{FF2B5EF4-FFF2-40B4-BE49-F238E27FC236}">
                <a16:creationId xmlns:a16="http://schemas.microsoft.com/office/drawing/2014/main" id="{F6F97D6C-507E-4FA1-AAB5-2E557E687B57}"/>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15</a:t>
            </a:r>
          </a:p>
        </p:txBody>
      </p:sp>
    </p:spTree>
    <p:extLst>
      <p:ext uri="{BB962C8B-B14F-4D97-AF65-F5344CB8AC3E}">
        <p14:creationId xmlns:p14="http://schemas.microsoft.com/office/powerpoint/2010/main" val="164940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411558"/>
          </a:xfrm>
        </p:spPr>
        <p:txBody>
          <a:bodyPr/>
          <a:lstStyle/>
          <a:p>
            <a:pPr algn="ctr" rtl="0"/>
            <a:r>
              <a:rPr lang="uk-UA" sz="2400" b="1" strike="noStrike" spc="-1" dirty="0" err="1" smtClean="0">
                <a:solidFill>
                  <a:srgbClr val="000000"/>
                </a:solidFill>
                <a:latin typeface="Times New Roman" panose="02020603050405020304" pitchFamily="18" charset="0"/>
                <a:cs typeface="Times New Roman" panose="02020603050405020304" pitchFamily="18" charset="0"/>
              </a:rPr>
              <a:t>Daily</a:t>
            </a:r>
            <a:r>
              <a:rPr lang="uk-UA" sz="2400" b="1" strike="noStrike" spc="-1" dirty="0" smtClean="0">
                <a:solidFill>
                  <a:srgbClr val="000000"/>
                </a:solidFill>
                <a:latin typeface="Times New Roman" panose="02020603050405020304" pitchFamily="18" charset="0"/>
                <a:cs typeface="Times New Roman" panose="02020603050405020304" pitchFamily="18" charset="0"/>
              </a:rPr>
              <a:t> </a:t>
            </a:r>
            <a:r>
              <a:rPr lang="uk-UA" sz="2400" b="1" strike="noStrike" spc="-1" dirty="0" err="1" smtClean="0">
                <a:solidFill>
                  <a:srgbClr val="000000"/>
                </a:solidFill>
                <a:latin typeface="Times New Roman" panose="02020603050405020304" pitchFamily="18" charset="0"/>
                <a:cs typeface="Times New Roman" panose="02020603050405020304" pitchFamily="18" charset="0"/>
              </a:rPr>
              <a:t>intake</a:t>
            </a:r>
            <a:r>
              <a:rPr lang="uk-UA" sz="2400" b="1" strike="noStrike" spc="-1" dirty="0" smtClean="0">
                <a:solidFill>
                  <a:srgbClr val="000000"/>
                </a:solidFill>
                <a:latin typeface="Times New Roman" panose="02020603050405020304" pitchFamily="18" charset="0"/>
                <a:cs typeface="Times New Roman" panose="02020603050405020304" pitchFamily="18" charset="0"/>
              </a:rPr>
              <a:t> </a:t>
            </a:r>
            <a:r>
              <a:rPr lang="uk-UA" sz="2400" b="1" strike="noStrike" spc="-1" dirty="0" err="1" smtClean="0">
                <a:solidFill>
                  <a:srgbClr val="000000"/>
                </a:solidFill>
                <a:latin typeface="Times New Roman" panose="02020603050405020304" pitchFamily="18" charset="0"/>
                <a:cs typeface="Times New Roman" panose="02020603050405020304" pitchFamily="18" charset="0"/>
              </a:rPr>
              <a:t>of</a:t>
            </a:r>
            <a:r>
              <a:rPr lang="uk-UA" sz="2400" b="1" strike="noStrike" spc="-1" dirty="0" smtClean="0">
                <a:solidFill>
                  <a:srgbClr val="000000"/>
                </a:solidFill>
                <a:latin typeface="Times New Roman" panose="02020603050405020304" pitchFamily="18" charset="0"/>
                <a:cs typeface="Times New Roman" panose="02020603050405020304" pitchFamily="18" charset="0"/>
              </a:rPr>
              <a:t> </a:t>
            </a:r>
            <a:r>
              <a:rPr lang="uk-UA" sz="2400" b="1" strike="noStrike" spc="-1" dirty="0" err="1" smtClean="0">
                <a:solidFill>
                  <a:srgbClr val="000000"/>
                </a:solidFill>
                <a:latin typeface="Times New Roman" panose="02020603050405020304" pitchFamily="18" charset="0"/>
                <a:cs typeface="Times New Roman" panose="02020603050405020304" pitchFamily="18" charset="0"/>
              </a:rPr>
              <a:t>vitamin</a:t>
            </a:r>
            <a:r>
              <a:rPr lang="uk-UA" sz="2400" b="1" strike="noStrike" spc="-1" dirty="0" smtClean="0">
                <a:solidFill>
                  <a:srgbClr val="000000"/>
                </a:solidFill>
                <a:latin typeface="Times New Roman" panose="02020603050405020304" pitchFamily="18" charset="0"/>
                <a:cs typeface="Times New Roman" panose="02020603050405020304" pitchFamily="18" charset="0"/>
              </a:rPr>
              <a:t> C</a:t>
            </a:r>
            <a:r>
              <a:rPr lang="en-US" sz="2400" b="1" strike="noStrike" spc="-1" dirty="0" smtClean="0">
                <a:solidFill>
                  <a:srgbClr val="000000"/>
                </a:solidFill>
                <a:latin typeface="Times New Roman" panose="02020603050405020304" pitchFamily="18" charset="0"/>
                <a:cs typeface="Times New Roman" panose="02020603050405020304" pitchFamily="18" charset="0"/>
              </a:rPr>
              <a:t/>
            </a:r>
            <a:br>
              <a:rPr lang="en-US" sz="2400" b="1" strike="noStrike" spc="-1" dirty="0" smtClean="0">
                <a:solidFill>
                  <a:srgbClr val="000000"/>
                </a:solidFill>
                <a:latin typeface="Times New Roman" panose="02020603050405020304" pitchFamily="18" charset="0"/>
                <a:cs typeface="Times New Roman" panose="02020603050405020304" pitchFamily="18" charset="0"/>
              </a:rPr>
            </a:br>
            <a:r>
              <a:rPr lang="uk-UA" sz="1800" b="0" strike="noStrike" spc="-1" dirty="0" smtClean="0">
                <a:solidFill>
                  <a:srgbClr val="000000"/>
                </a:solidFill>
                <a:latin typeface="Arial"/>
              </a:rPr>
              <a:t>L. </a:t>
            </a:r>
            <a:r>
              <a:rPr lang="uk-UA" sz="1800" b="0" strike="noStrike" spc="-1" dirty="0" err="1" smtClean="0">
                <a:solidFill>
                  <a:srgbClr val="000000"/>
                </a:solidFill>
                <a:latin typeface="Arial"/>
              </a:rPr>
              <a:t>Pauling</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proposed</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to</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increase</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the</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daily</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dose</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of</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vitamin</a:t>
            </a:r>
            <a:r>
              <a:rPr lang="uk-UA" sz="1800" b="0" strike="noStrike" spc="-1" dirty="0" smtClean="0">
                <a:solidFill>
                  <a:srgbClr val="000000"/>
                </a:solidFill>
                <a:latin typeface="Arial"/>
              </a:rPr>
              <a:t> C </a:t>
            </a:r>
            <a:r>
              <a:rPr lang="uk-UA" sz="1800" b="0" strike="noStrike" spc="-1" dirty="0" err="1" smtClean="0">
                <a:solidFill>
                  <a:srgbClr val="000000"/>
                </a:solidFill>
                <a:latin typeface="Arial"/>
              </a:rPr>
              <a:t>in</a:t>
            </a:r>
            <a:r>
              <a:rPr lang="uk-UA" sz="1800" b="0" strike="noStrike" spc="-1" dirty="0" smtClean="0">
                <a:solidFill>
                  <a:srgbClr val="000000"/>
                </a:solidFill>
                <a:latin typeface="Arial"/>
              </a:rPr>
              <a:t> 100 - 200 </a:t>
            </a:r>
            <a:r>
              <a:rPr lang="uk-UA" sz="1800" b="0" strike="noStrike" spc="-1" dirty="0" err="1" smtClean="0">
                <a:solidFill>
                  <a:srgbClr val="000000"/>
                </a:solidFill>
                <a:latin typeface="Arial"/>
              </a:rPr>
              <a:t>times</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up</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to</a:t>
            </a:r>
            <a:r>
              <a:rPr lang="uk-UA" sz="1800" b="0" strike="noStrike" spc="-1" dirty="0" smtClean="0">
                <a:solidFill>
                  <a:srgbClr val="000000"/>
                </a:solidFill>
                <a:latin typeface="Arial"/>
              </a:rPr>
              <a:t> 10 g), </a:t>
            </a:r>
            <a:r>
              <a:rPr lang="uk-UA" sz="1800" b="0" strike="noStrike" spc="-1" dirty="0" err="1" smtClean="0">
                <a:solidFill>
                  <a:srgbClr val="000000"/>
                </a:solidFill>
                <a:latin typeface="Arial"/>
              </a:rPr>
              <a:t>assuming</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such</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ultra-high</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doses</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are</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optimal</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for</a:t>
            </a:r>
            <a:r>
              <a:rPr lang="uk-UA" sz="1800" b="0" strike="noStrike" spc="-1" dirty="0" smtClean="0">
                <a:solidFill>
                  <a:srgbClr val="000000"/>
                </a:solidFill>
                <a:latin typeface="Arial"/>
              </a:rPr>
              <a:t> </a:t>
            </a:r>
            <a:r>
              <a:rPr lang="uk-UA" sz="1800" b="0" strike="noStrike" spc="-1" dirty="0" err="1" smtClean="0">
                <a:solidFill>
                  <a:srgbClr val="000000"/>
                </a:solidFill>
                <a:latin typeface="Arial"/>
              </a:rPr>
              <a:t>health</a:t>
            </a:r>
            <a:r>
              <a:rPr lang="uk-UA" sz="1800" b="0" strike="noStrike" spc="-1" dirty="0" smtClean="0">
                <a:solidFill>
                  <a:srgbClr val="000000"/>
                </a:solidFill>
                <a:latin typeface="Arial"/>
              </a:rPr>
              <a:t>.</a:t>
            </a:r>
            <a:r>
              <a:rPr lang="en-US" sz="1800" b="0" strike="noStrike" spc="-1" dirty="0" smtClean="0">
                <a:solidFill>
                  <a:srgbClr val="000000"/>
                </a:solidFill>
                <a:latin typeface="Arial"/>
              </a:rPr>
              <a:t/>
            </a:r>
            <a:br>
              <a:rPr lang="en-US" sz="1800" b="0" strike="noStrike" spc="-1" dirty="0" smtClean="0">
                <a:solidFill>
                  <a:srgbClr val="000000"/>
                </a:solidFill>
                <a:latin typeface="Arial"/>
              </a:rPr>
            </a:br>
            <a:endParaRPr lang="uk-UA" dirty="0"/>
          </a:p>
        </p:txBody>
      </p:sp>
      <p:sp>
        <p:nvSpPr>
          <p:cNvPr id="3" name="Подзаголовок 2"/>
          <p:cNvSpPr>
            <a:spLocks noGrp="1"/>
          </p:cNvSpPr>
          <p:nvPr>
            <p:ph type="subTitle"/>
          </p:nvPr>
        </p:nvSpPr>
        <p:spPr/>
        <p:txBody>
          <a:bodyPr/>
          <a:lstStyle/>
          <a:p>
            <a:endParaRPr lang="uk-UA" dirty="0"/>
          </a:p>
        </p:txBody>
      </p:sp>
      <p:graphicFrame>
        <p:nvGraphicFramePr>
          <p:cNvPr id="4" name="Таблица 3"/>
          <p:cNvGraphicFramePr>
            <a:graphicFrameLocks noGrp="1"/>
          </p:cNvGraphicFramePr>
          <p:nvPr>
            <p:extLst>
              <p:ext uri="{D42A27DB-BD31-4B8C-83A1-F6EECF244321}">
                <p14:modId xmlns:p14="http://schemas.microsoft.com/office/powerpoint/2010/main" val="1362552145"/>
              </p:ext>
            </p:extLst>
          </p:nvPr>
        </p:nvGraphicFramePr>
        <p:xfrm>
          <a:off x="457199" y="1600198"/>
          <a:ext cx="8229600" cy="4525922"/>
        </p:xfrm>
        <a:graphic>
          <a:graphicData uri="http://schemas.openxmlformats.org/drawingml/2006/table">
            <a:tbl>
              <a:tblPr firstRow="1" firstCol="1" bandRow="1">
                <a:tableStyleId>{5C22544A-7EE6-4342-B048-85BDC9FD1C3A}</a:tableStyleId>
              </a:tblPr>
              <a:tblGrid>
                <a:gridCol w="2742630">
                  <a:extLst>
                    <a:ext uri="{9D8B030D-6E8A-4147-A177-3AD203B41FA5}">
                      <a16:colId xmlns:a16="http://schemas.microsoft.com/office/drawing/2014/main" val="4023818045"/>
                    </a:ext>
                  </a:extLst>
                </a:gridCol>
                <a:gridCol w="2743485">
                  <a:extLst>
                    <a:ext uri="{9D8B030D-6E8A-4147-A177-3AD203B41FA5}">
                      <a16:colId xmlns:a16="http://schemas.microsoft.com/office/drawing/2014/main" val="3788590779"/>
                    </a:ext>
                  </a:extLst>
                </a:gridCol>
                <a:gridCol w="2743485">
                  <a:extLst>
                    <a:ext uri="{9D8B030D-6E8A-4147-A177-3AD203B41FA5}">
                      <a16:colId xmlns:a16="http://schemas.microsoft.com/office/drawing/2014/main" val="4014195616"/>
                    </a:ext>
                  </a:extLst>
                </a:gridCol>
              </a:tblGrid>
              <a:tr h="1430462">
                <a:tc>
                  <a:txBody>
                    <a:bodyPr/>
                    <a:lstStyle/>
                    <a:p>
                      <a:pPr algn="ctr">
                        <a:lnSpc>
                          <a:spcPct val="107000"/>
                        </a:lnSpc>
                        <a:spcAft>
                          <a:spcPts val="0"/>
                        </a:spcAft>
                      </a:pPr>
                      <a:endParaRPr lang="en-US" sz="1400" dirty="0" smtClean="0">
                        <a:effectLst/>
                      </a:endParaRPr>
                    </a:p>
                    <a:p>
                      <a:pPr algn="ctr">
                        <a:lnSpc>
                          <a:spcPct val="107000"/>
                        </a:lnSpc>
                        <a:spcAft>
                          <a:spcPts val="0"/>
                        </a:spcAft>
                      </a:pPr>
                      <a:r>
                        <a:rPr lang="en-US" sz="1400" dirty="0" smtClean="0">
                          <a:effectLst/>
                        </a:rPr>
                        <a:t>G</a:t>
                      </a:r>
                      <a:r>
                        <a:rPr lang="ru-RU" sz="1400" dirty="0" err="1">
                          <a:effectLst/>
                        </a:rPr>
                        <a:t>ender</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US" sz="1400" dirty="0" smtClean="0">
                        <a:effectLst/>
                      </a:endParaRPr>
                    </a:p>
                    <a:p>
                      <a:pPr algn="ctr">
                        <a:lnSpc>
                          <a:spcPct val="107000"/>
                        </a:lnSpc>
                        <a:spcAft>
                          <a:spcPts val="0"/>
                        </a:spcAft>
                      </a:pPr>
                      <a:r>
                        <a:rPr lang="en-US" sz="1400" dirty="0" smtClean="0">
                          <a:effectLst/>
                        </a:rPr>
                        <a:t>Age</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n-US" sz="1400" dirty="0" smtClean="0">
                        <a:effectLst/>
                      </a:endParaRPr>
                    </a:p>
                    <a:p>
                      <a:pPr algn="ctr">
                        <a:lnSpc>
                          <a:spcPct val="107000"/>
                        </a:lnSpc>
                        <a:spcAft>
                          <a:spcPts val="0"/>
                        </a:spcAft>
                      </a:pPr>
                      <a:r>
                        <a:rPr lang="uk-UA" sz="1400" dirty="0" err="1" smtClean="0">
                          <a:effectLst/>
                        </a:rPr>
                        <a:t>Norms</a:t>
                      </a:r>
                      <a:r>
                        <a:rPr lang="uk-UA" sz="1400" dirty="0" smtClean="0">
                          <a:effectLst/>
                        </a:rPr>
                        <a:t> </a:t>
                      </a:r>
                      <a:r>
                        <a:rPr lang="uk-UA" sz="1400" dirty="0" err="1">
                          <a:effectLst/>
                        </a:rPr>
                        <a:t>of</a:t>
                      </a:r>
                      <a:r>
                        <a:rPr lang="uk-UA" sz="1400" dirty="0">
                          <a:effectLst/>
                        </a:rPr>
                        <a:t> </a:t>
                      </a:r>
                      <a:r>
                        <a:rPr lang="uk-UA" sz="1400" dirty="0" err="1">
                          <a:effectLst/>
                        </a:rPr>
                        <a:t>consumption</a:t>
                      </a:r>
                      <a:r>
                        <a:rPr lang="uk-UA" sz="1400" dirty="0">
                          <a:effectLst/>
                        </a:rPr>
                        <a:t> </a:t>
                      </a:r>
                      <a:r>
                        <a:rPr lang="uk-UA" sz="1400" dirty="0" err="1">
                          <a:effectLst/>
                        </a:rPr>
                        <a:t>of</a:t>
                      </a:r>
                      <a:r>
                        <a:rPr lang="uk-UA" sz="1400" dirty="0">
                          <a:effectLst/>
                        </a:rPr>
                        <a:t> </a:t>
                      </a:r>
                      <a:r>
                        <a:rPr lang="uk-UA" sz="1400" dirty="0" err="1">
                          <a:effectLst/>
                        </a:rPr>
                        <a:t>ascorbic</a:t>
                      </a:r>
                      <a:r>
                        <a:rPr lang="uk-UA" sz="1400" dirty="0">
                          <a:effectLst/>
                        </a:rPr>
                        <a:t> </a:t>
                      </a:r>
                      <a:r>
                        <a:rPr lang="uk-UA" sz="1400" dirty="0" err="1">
                          <a:effectLst/>
                        </a:rPr>
                        <a:t>acid</a:t>
                      </a:r>
                      <a:r>
                        <a:rPr lang="uk-UA" sz="1400" dirty="0">
                          <a:effectLst/>
                        </a:rPr>
                        <a:t> (</a:t>
                      </a:r>
                      <a:r>
                        <a:rPr lang="uk-UA" sz="1400" dirty="0" err="1">
                          <a:effectLst/>
                        </a:rPr>
                        <a:t>vitamin</a:t>
                      </a:r>
                      <a:r>
                        <a:rPr lang="uk-UA" sz="1400" dirty="0">
                          <a:effectLst/>
                        </a:rPr>
                        <a:t> C) </a:t>
                      </a:r>
                      <a:r>
                        <a:rPr lang="uk-UA" sz="1400" dirty="0" err="1">
                          <a:effectLst/>
                        </a:rPr>
                        <a:t>in</a:t>
                      </a:r>
                      <a:r>
                        <a:rPr lang="uk-UA" sz="1400" dirty="0">
                          <a:effectLst/>
                        </a:rPr>
                        <a:t> </a:t>
                      </a:r>
                      <a:r>
                        <a:rPr lang="uk-UA" sz="1400" dirty="0" err="1">
                          <a:effectLst/>
                        </a:rPr>
                        <a:t>mg</a:t>
                      </a:r>
                      <a:r>
                        <a:rPr lang="uk-UA" sz="1400" dirty="0">
                          <a:effectLst/>
                        </a:rPr>
                        <a:t> / </a:t>
                      </a:r>
                      <a:r>
                        <a:rPr lang="uk-UA" sz="1400" dirty="0" err="1">
                          <a:effectLst/>
                        </a:rPr>
                        <a:t>day</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5159956"/>
                  </a:ext>
                </a:extLst>
              </a:tr>
              <a:tr h="343940">
                <a:tc>
                  <a:txBody>
                    <a:bodyPr/>
                    <a:lstStyle/>
                    <a:p>
                      <a:pPr algn="ctr">
                        <a:lnSpc>
                          <a:spcPct val="107000"/>
                        </a:lnSpc>
                        <a:spcAft>
                          <a:spcPts val="0"/>
                        </a:spcAft>
                      </a:pPr>
                      <a:r>
                        <a:rPr lang="uk-UA" sz="1400">
                          <a:effectLst/>
                        </a:rPr>
                        <a:t>Infants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up to 6 months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40</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829947"/>
                  </a:ext>
                </a:extLst>
              </a:tr>
              <a:tr h="343940">
                <a:tc>
                  <a:txBody>
                    <a:bodyPr/>
                    <a:lstStyle/>
                    <a:p>
                      <a:pPr algn="ctr">
                        <a:lnSpc>
                          <a:spcPct val="107000"/>
                        </a:lnSpc>
                        <a:spcAft>
                          <a:spcPts val="0"/>
                        </a:spcAft>
                      </a:pPr>
                      <a:r>
                        <a:rPr lang="uk-UA" sz="1400">
                          <a:effectLst/>
                        </a:rPr>
                        <a:t>Infants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7-12 months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50</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8690946"/>
                  </a:ext>
                </a:extLst>
              </a:tr>
              <a:tr h="343940">
                <a:tc>
                  <a:txBody>
                    <a:bodyPr/>
                    <a:lstStyle/>
                    <a:p>
                      <a:pPr algn="ctr">
                        <a:lnSpc>
                          <a:spcPct val="107000"/>
                        </a:lnSpc>
                        <a:spcAft>
                          <a:spcPts val="0"/>
                        </a:spcAft>
                      </a:pPr>
                      <a:r>
                        <a:rPr lang="uk-UA" sz="1400">
                          <a:effectLst/>
                        </a:rPr>
                        <a:t>Children</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1-3 years old</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15</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4482492"/>
                  </a:ext>
                </a:extLst>
              </a:tr>
              <a:tr h="343940">
                <a:tc>
                  <a:txBody>
                    <a:bodyPr/>
                    <a:lstStyle/>
                    <a:p>
                      <a:pPr algn="ctr">
                        <a:lnSpc>
                          <a:spcPct val="107000"/>
                        </a:lnSpc>
                        <a:spcAft>
                          <a:spcPts val="0"/>
                        </a:spcAft>
                      </a:pPr>
                      <a:r>
                        <a:rPr lang="uk-UA" sz="1400">
                          <a:effectLst/>
                        </a:rPr>
                        <a:t>Children</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4-8 years old</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25</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2647375"/>
                  </a:ext>
                </a:extLst>
              </a:tr>
              <a:tr h="343940">
                <a:tc>
                  <a:txBody>
                    <a:bodyPr/>
                    <a:lstStyle/>
                    <a:p>
                      <a:pPr algn="ctr">
                        <a:lnSpc>
                          <a:spcPct val="107000"/>
                        </a:lnSpc>
                        <a:spcAft>
                          <a:spcPts val="0"/>
                        </a:spcAft>
                      </a:pPr>
                      <a:r>
                        <a:rPr lang="uk-UA" sz="1400">
                          <a:effectLst/>
                        </a:rPr>
                        <a:t>Children</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9-13 years old</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45</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9307047"/>
                  </a:ext>
                </a:extLst>
              </a:tr>
              <a:tr h="343940">
                <a:tc>
                  <a:txBody>
                    <a:bodyPr/>
                    <a:lstStyle/>
                    <a:p>
                      <a:pPr algn="ctr">
                        <a:lnSpc>
                          <a:spcPct val="107000"/>
                        </a:lnSpc>
                        <a:spcAft>
                          <a:spcPts val="0"/>
                        </a:spcAft>
                      </a:pPr>
                      <a:r>
                        <a:rPr lang="uk-UA" sz="1400">
                          <a:effectLst/>
                        </a:rPr>
                        <a:t>Girls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14-18 years old</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65</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3536733"/>
                  </a:ext>
                </a:extLst>
              </a:tr>
              <a:tr h="343940">
                <a:tc>
                  <a:txBody>
                    <a:bodyPr/>
                    <a:lstStyle/>
                    <a:p>
                      <a:pPr algn="ctr">
                        <a:lnSpc>
                          <a:spcPct val="107000"/>
                        </a:lnSpc>
                        <a:spcAft>
                          <a:spcPts val="0"/>
                        </a:spcAft>
                      </a:pPr>
                      <a:r>
                        <a:rPr lang="uk-UA" sz="1400">
                          <a:effectLst/>
                        </a:rPr>
                        <a:t>Boys</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14-18 years old</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75</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743876"/>
                  </a:ext>
                </a:extLst>
              </a:tr>
              <a:tr h="343940">
                <a:tc>
                  <a:txBody>
                    <a:bodyPr/>
                    <a:lstStyle/>
                    <a:p>
                      <a:pPr algn="ctr">
                        <a:lnSpc>
                          <a:spcPct val="107000"/>
                        </a:lnSpc>
                        <a:spcAft>
                          <a:spcPts val="0"/>
                        </a:spcAft>
                      </a:pPr>
                      <a:r>
                        <a:rPr lang="uk-UA" sz="1400">
                          <a:effectLst/>
                        </a:rPr>
                        <a:t>Men</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19 years and older</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90</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2440040"/>
                  </a:ext>
                </a:extLst>
              </a:tr>
              <a:tr h="343940">
                <a:tc>
                  <a:txBody>
                    <a:bodyPr/>
                    <a:lstStyle/>
                    <a:p>
                      <a:pPr algn="ctr">
                        <a:lnSpc>
                          <a:spcPct val="107000"/>
                        </a:lnSpc>
                        <a:spcAft>
                          <a:spcPts val="0"/>
                        </a:spcAft>
                      </a:pPr>
                      <a:r>
                        <a:rPr lang="uk-UA" sz="1400">
                          <a:effectLst/>
                        </a:rPr>
                        <a:t>Women</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400">
                          <a:effectLst/>
                        </a:rPr>
                        <a:t>19 years and older</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dirty="0">
                          <a:effectLst/>
                        </a:rPr>
                        <a:t>75</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1813050"/>
                  </a:ext>
                </a:extLst>
              </a:tr>
            </a:tbl>
          </a:graphicData>
        </a:graphic>
      </p:graphicFrame>
    </p:spTree>
    <p:extLst>
      <p:ext uri="{BB962C8B-B14F-4D97-AF65-F5344CB8AC3E}">
        <p14:creationId xmlns:p14="http://schemas.microsoft.com/office/powerpoint/2010/main" val="3042113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p:nvPr>
        </p:nvSpPr>
        <p:spPr>
          <a:xfrm>
            <a:off x="457200" y="404664"/>
            <a:ext cx="8229600" cy="3960440"/>
          </a:xfrm>
        </p:spPr>
        <p:txBody>
          <a:bodyPr/>
          <a:lstStyle/>
          <a:p>
            <a:r>
              <a:rPr lang="en-US" dirty="0"/>
              <a:t>	</a:t>
            </a:r>
            <a:r>
              <a:rPr lang="en-US" dirty="0" smtClean="0"/>
              <a:t>L</a:t>
            </a:r>
            <a:r>
              <a:rPr lang="en-US" sz="2000" dirty="0" smtClean="0">
                <a:latin typeface="Times New Roman" panose="02020603050405020304" pitchFamily="18" charset="0"/>
                <a:cs typeface="Times New Roman" panose="02020603050405020304" pitchFamily="18" charset="0"/>
              </a:rPr>
              <a:t>. Pauling proposed to increase the daily dose of vitamin C intake by 100-200 times (up to 10 g), assuming such ultra-high doses to be optimal for </a:t>
            </a:r>
            <a:r>
              <a:rPr lang="en-US" sz="2000" dirty="0" err="1" smtClean="0">
                <a:latin typeface="Times New Roman" panose="02020603050405020304" pitchFamily="18" charset="0"/>
                <a:cs typeface="Times New Roman" panose="02020603050405020304" pitchFamily="18" charset="0"/>
              </a:rPr>
              <a:t>health.Pauling</a:t>
            </a:r>
            <a:r>
              <a:rPr lang="en-US" sz="2000" dirty="0" smtClean="0">
                <a:latin typeface="Times New Roman" panose="02020603050405020304" pitchFamily="18" charset="0"/>
                <a:cs typeface="Times New Roman" panose="02020603050405020304" pitchFamily="18" charset="0"/>
              </a:rPr>
              <a:t> believed that taking vitamin C in large doses could contribute to the treatment of many different diseases, including cancer. Several experiments on animal cell model cultures have shown that vitamin C can destroy some tumor cells (regenerated cells of model cell cultures). However, no such effect has been found in living humans: systematic meta-reviews of clinical trials with hundreds of thousands of patients demonstrate that taking vitamin C and other antioxidant supplements for all types of digestive system tumors does not affect tumor development and does not improve patient survival.</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2401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ustomShape 1"/>
          <p:cNvSpPr/>
          <p:nvPr/>
        </p:nvSpPr>
        <p:spPr>
          <a:xfrm>
            <a:off x="1619672" y="684538"/>
            <a:ext cx="6264696" cy="710067"/>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Arial"/>
              </a:rPr>
              <a:t>Calcium</a:t>
            </a:r>
            <a:r>
              <a:rPr lang="uk-UA" sz="2000" b="1" strike="noStrike" spc="-1" dirty="0">
                <a:solidFill>
                  <a:srgbClr val="000000"/>
                </a:solidFill>
                <a:latin typeface="Arial"/>
              </a:rPr>
              <a:t> </a:t>
            </a:r>
            <a:r>
              <a:rPr lang="uk-UA" sz="2000" b="1" strike="noStrike" spc="-1" dirty="0" err="1">
                <a:solidFill>
                  <a:srgbClr val="000000"/>
                </a:solidFill>
                <a:latin typeface="Arial"/>
              </a:rPr>
              <a:t>pangamate</a:t>
            </a:r>
            <a:r>
              <a:rPr lang="uk-UA" sz="2000" b="1" strike="noStrike" spc="-1" dirty="0">
                <a:solidFill>
                  <a:srgbClr val="000000"/>
                </a:solidFill>
                <a:latin typeface="Arial"/>
              </a:rPr>
              <a:t> (</a:t>
            </a:r>
            <a:r>
              <a:rPr lang="ru-RU" sz="2000" b="1" strike="noStrike" spc="-1" dirty="0" err="1">
                <a:solidFill>
                  <a:srgbClr val="000000"/>
                </a:solidFill>
                <a:latin typeface="Arial"/>
              </a:rPr>
              <a:t>Calcium</a:t>
            </a:r>
            <a:r>
              <a:rPr lang="uk-UA" sz="2000" b="1" strike="noStrike" spc="-1" dirty="0">
                <a:solidFill>
                  <a:srgbClr val="000000"/>
                </a:solidFill>
                <a:latin typeface="Arial"/>
              </a:rPr>
              <a:t> </a:t>
            </a:r>
            <a:r>
              <a:rPr lang="ru-RU" sz="2000" b="1" strike="noStrike" spc="-1" dirty="0" err="1">
                <a:solidFill>
                  <a:srgbClr val="000000"/>
                </a:solidFill>
                <a:latin typeface="Arial"/>
              </a:rPr>
              <a:t>pangamas</a:t>
            </a:r>
            <a:r>
              <a:rPr lang="uk-UA" sz="2000" b="1" strike="noStrike" spc="-1" dirty="0">
                <a:solidFill>
                  <a:srgbClr val="000000"/>
                </a:solidFill>
                <a:latin typeface="Arial"/>
              </a:rPr>
              <a:t>, </a:t>
            </a:r>
            <a:r>
              <a:rPr lang="uk-UA" sz="2000" b="1" strike="noStrike" spc="-1" dirty="0" err="1">
                <a:solidFill>
                  <a:srgbClr val="000000"/>
                </a:solidFill>
                <a:latin typeface="Arial"/>
              </a:rPr>
              <a:t>vitamin</a:t>
            </a:r>
            <a:r>
              <a:rPr lang="uk-UA" sz="2000" b="1" strike="noStrike" spc="-1" dirty="0">
                <a:solidFill>
                  <a:srgbClr val="000000"/>
                </a:solidFill>
                <a:latin typeface="Arial"/>
              </a:rPr>
              <a:t> B</a:t>
            </a:r>
            <a:r>
              <a:rPr lang="uk-UA" sz="2000" b="1" strike="noStrike" spc="-1" baseline="-25000" dirty="0">
                <a:solidFill>
                  <a:srgbClr val="000000"/>
                </a:solidFill>
                <a:latin typeface="Arial"/>
              </a:rPr>
              <a:t>15</a:t>
            </a:r>
            <a:r>
              <a:rPr lang="uk-UA" sz="2000" b="1" strike="noStrike" spc="-1" dirty="0">
                <a:solidFill>
                  <a:srgbClr val="000000"/>
                </a:solidFill>
                <a:latin typeface="Arial"/>
              </a:rPr>
              <a:t>)</a:t>
            </a:r>
            <a:endParaRPr lang="en-US" sz="2000" b="0" strike="noStrike" spc="-1" dirty="0">
              <a:solidFill>
                <a:srgbClr val="000000"/>
              </a:solidFill>
              <a:latin typeface="Arial"/>
            </a:endParaRPr>
          </a:p>
        </p:txBody>
      </p:sp>
      <p:pic>
        <p:nvPicPr>
          <p:cNvPr id="88" name="Picture 5"/>
          <p:cNvPicPr/>
          <p:nvPr/>
        </p:nvPicPr>
        <p:blipFill>
          <a:blip r:embed="rId2" cstate="print"/>
          <a:stretch/>
        </p:blipFill>
        <p:spPr>
          <a:xfrm>
            <a:off x="1979712" y="1484784"/>
            <a:ext cx="4824536" cy="2592288"/>
          </a:xfrm>
          <a:prstGeom prst="rect">
            <a:avLst/>
          </a:prstGeom>
          <a:ln w="0">
            <a:noFill/>
          </a:ln>
        </p:spPr>
      </p:pic>
      <p:sp>
        <p:nvSpPr>
          <p:cNvPr id="89" name="CustomShape 2"/>
          <p:cNvSpPr/>
          <p:nvPr/>
        </p:nvSpPr>
        <p:spPr>
          <a:xfrm>
            <a:off x="761940" y="4149080"/>
            <a:ext cx="7772400" cy="1633397"/>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Mechanism</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action</a:t>
            </a:r>
            <a:r>
              <a:rPr lang="uk-UA" sz="2000" b="1" strike="noStrike" spc="-1" dirty="0">
                <a:solidFill>
                  <a:srgbClr val="000000"/>
                </a:solidFill>
                <a:latin typeface="Times New Roman" panose="02020603050405020304" pitchFamily="18" charset="0"/>
                <a:cs typeface="Times New Roman" panose="02020603050405020304" pitchFamily="18" charset="0"/>
              </a:rPr>
              <a:t>.</a:t>
            </a: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Stimulates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cellular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metabolism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source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active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methyl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calcium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ions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biosynthetic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processes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Improves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lipid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metabolism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absorption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oxygen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tissues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content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creatine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phosphate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muscles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glycogen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muscles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liver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eliminates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effects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hypoxia</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8"/>
          <p:cNvSpPr>
            <a:spLocks noChangeArrowheads="1"/>
          </p:cNvSpPr>
          <p:nvPr/>
        </p:nvSpPr>
        <p:spPr bwMode="auto">
          <a:xfrm>
            <a:off x="1143000" y="762000"/>
            <a:ext cx="14176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pc="-1" dirty="0" err="1">
                <a:solidFill>
                  <a:srgbClr val="000000"/>
                </a:solidFill>
                <a:latin typeface="Arial"/>
              </a:rPr>
              <a:t>Synthesis</a:t>
            </a:r>
            <a:r>
              <a:rPr lang="uk-UA" sz="1800" b="1" spc="-1" dirty="0">
                <a:solidFill>
                  <a:srgbClr val="000000"/>
                </a:solidFill>
                <a:latin typeface="Arial"/>
              </a:rPr>
              <a:t>.</a:t>
            </a:r>
            <a:endParaRPr lang="en-US" sz="1800" spc="-1" dirty="0">
              <a:solidFill>
                <a:srgbClr val="000000"/>
              </a:solidFill>
              <a:latin typeface="Arial"/>
            </a:endParaRPr>
          </a:p>
        </p:txBody>
      </p:sp>
      <p:pic>
        <p:nvPicPr>
          <p:cNvPr id="19459" name="Picture 7" descr="Lecture №7 Vitamins as medicines: general characteristic, methods ..."/>
          <p:cNvPicPr>
            <a:picLocks noChangeAspect="1" noChangeArrowheads="1"/>
          </p:cNvPicPr>
          <p:nvPr/>
        </p:nvPicPr>
        <p:blipFill>
          <a:blip r:embed="rId2">
            <a:extLst>
              <a:ext uri="{28A0092B-C50C-407E-A947-70E740481C1C}">
                <a14:useLocalDpi xmlns:a14="http://schemas.microsoft.com/office/drawing/2010/main" val="0"/>
              </a:ext>
            </a:extLst>
          </a:blip>
          <a:srcRect t="29805" b="25694"/>
          <a:stretch>
            <a:fillRect/>
          </a:stretch>
        </p:blipFill>
        <p:spPr bwMode="auto">
          <a:xfrm>
            <a:off x="1600200" y="1524000"/>
            <a:ext cx="63881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Скругленный прямоугольник 6">
            <a:extLst>
              <a:ext uri="{FF2B5EF4-FFF2-40B4-BE49-F238E27FC236}">
                <a16:creationId xmlns:a16="http://schemas.microsoft.com/office/drawing/2014/main" id="{423BEF32-B547-4585-BFD3-058A415BD412}"/>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18</a:t>
            </a:r>
          </a:p>
        </p:txBody>
      </p:sp>
      <p:sp>
        <p:nvSpPr>
          <p:cNvPr id="19461" name="Прямокутник 4"/>
          <p:cNvSpPr>
            <a:spLocks noChangeArrowheads="1"/>
          </p:cNvSpPr>
          <p:nvPr/>
        </p:nvSpPr>
        <p:spPr bwMode="auto">
          <a:xfrm>
            <a:off x="251520" y="4725144"/>
            <a:ext cx="839241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uk-UA" sz="1800" dirty="0">
                <a:latin typeface="Times New Roman" panose="02020603050405020304" pitchFamily="18" charset="0"/>
                <a:cs typeface="Times New Roman" panose="02020603050405020304" pitchFamily="18" charset="0"/>
              </a:rPr>
              <a:t>Neutralization of </a:t>
            </a:r>
            <a:r>
              <a:rPr lang="en-US" altLang="uk-UA" sz="1800" dirty="0" err="1">
                <a:latin typeface="Times New Roman" panose="02020603050405020304" pitchFamily="18" charset="0"/>
                <a:cs typeface="Times New Roman" panose="02020603050405020304" pitchFamily="18" charset="0"/>
              </a:rPr>
              <a:t>pangamic</a:t>
            </a:r>
            <a:r>
              <a:rPr lang="en-US" altLang="uk-UA" sz="1800" dirty="0">
                <a:latin typeface="Times New Roman" panose="02020603050405020304" pitchFamily="18" charset="0"/>
                <a:cs typeface="Times New Roman" panose="02020603050405020304" pitchFamily="18" charset="0"/>
              </a:rPr>
              <a:t> acid with calcium carbonate produces calcium </a:t>
            </a:r>
            <a:r>
              <a:rPr lang="en-US" altLang="uk-UA" sz="1800" dirty="0" err="1">
                <a:latin typeface="Times New Roman" panose="02020603050405020304" pitchFamily="18" charset="0"/>
                <a:cs typeface="Times New Roman" panose="02020603050405020304" pitchFamily="18" charset="0"/>
              </a:rPr>
              <a:t>pangamate</a:t>
            </a:r>
            <a:r>
              <a:rPr lang="en-US" altLang="uk-UA" sz="1800" dirty="0">
                <a:latin typeface="Times New Roman" panose="02020603050405020304" pitchFamily="18" charset="0"/>
                <a:cs typeface="Times New Roman" panose="02020603050405020304" pitchFamily="18" charset="0"/>
              </a:rPr>
              <a:t> in high yield</a:t>
            </a:r>
            <a:r>
              <a:rPr lang="en-US" altLang="uk-UA" sz="1800" dirty="0" smtClean="0">
                <a:latin typeface="Times New Roman" panose="02020603050405020304" pitchFamily="18" charset="0"/>
                <a:cs typeface="Times New Roman" panose="02020603050405020304" pitchFamily="18" charset="0"/>
              </a:rPr>
              <a:t>.</a:t>
            </a:r>
          </a:p>
          <a:p>
            <a:pPr>
              <a:spcBef>
                <a:spcPct val="0"/>
              </a:spcBef>
              <a:buNone/>
            </a:pPr>
            <a:endParaRPr lang="en-US" altLang="uk-UA" sz="1800" dirty="0"/>
          </a:p>
          <a:p>
            <a:pPr>
              <a:spcBef>
                <a:spcPct val="0"/>
              </a:spcBef>
              <a:buNone/>
            </a:pPr>
            <a:r>
              <a:rPr lang="uk-UA" sz="1800" b="1" spc="-1" dirty="0" err="1">
                <a:solidFill>
                  <a:srgbClr val="000000"/>
                </a:solidFill>
                <a:latin typeface="Times New Roman" panose="02020603050405020304" pitchFamily="18" charset="0"/>
                <a:cs typeface="Times New Roman" panose="02020603050405020304" pitchFamily="18" charset="0"/>
              </a:rPr>
              <a:t>Properties</a:t>
            </a:r>
            <a:r>
              <a:rPr lang="uk-UA" sz="1800" b="1" spc="-1" dirty="0">
                <a:solidFill>
                  <a:srgbClr val="000000"/>
                </a:solidFill>
                <a:latin typeface="Times New Roman" panose="02020603050405020304" pitchFamily="18" charset="0"/>
                <a:cs typeface="Times New Roman" panose="02020603050405020304" pitchFamily="18" charset="0"/>
              </a:rPr>
              <a:t>.</a:t>
            </a:r>
            <a:r>
              <a:rPr lang="en-US" sz="1800" b="1"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White</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sometimes</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with</a:t>
            </a:r>
            <a:r>
              <a:rPr lang="uk-UA" sz="1800" spc="-1" dirty="0">
                <a:solidFill>
                  <a:srgbClr val="000000"/>
                </a:solidFill>
                <a:latin typeface="Times New Roman" panose="02020603050405020304" pitchFamily="18" charset="0"/>
                <a:cs typeface="Times New Roman" panose="02020603050405020304" pitchFamily="18" charset="0"/>
              </a:rPr>
              <a:t> a </a:t>
            </a:r>
            <a:r>
              <a:rPr lang="uk-UA" sz="1800" spc="-1" dirty="0" err="1">
                <a:solidFill>
                  <a:srgbClr val="000000"/>
                </a:solidFill>
                <a:latin typeface="Times New Roman" panose="02020603050405020304" pitchFamily="18" charset="0"/>
                <a:cs typeface="Times New Roman" panose="02020603050405020304" pitchFamily="18" charset="0"/>
              </a:rPr>
              <a:t>yellowish</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tinge</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crystalline</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powder</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with</a:t>
            </a:r>
            <a:r>
              <a:rPr lang="uk-UA" sz="1800" spc="-1" dirty="0">
                <a:solidFill>
                  <a:srgbClr val="000000"/>
                </a:solidFill>
                <a:latin typeface="Times New Roman" panose="02020603050405020304" pitchFamily="18" charset="0"/>
                <a:cs typeface="Times New Roman" panose="02020603050405020304" pitchFamily="18" charset="0"/>
              </a:rPr>
              <a:t> a </a:t>
            </a:r>
            <a:r>
              <a:rPr lang="uk-UA" sz="1800" spc="-1" dirty="0" err="1">
                <a:solidFill>
                  <a:srgbClr val="000000"/>
                </a:solidFill>
                <a:latin typeface="Times New Roman" panose="02020603050405020304" pitchFamily="18" charset="0"/>
                <a:cs typeface="Times New Roman" panose="02020603050405020304" pitchFamily="18" charset="0"/>
              </a:rPr>
              <a:t>characteristic</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odor</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Hygroscopic</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Easily</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soluble</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in</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water</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and</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practically</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insoluble</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in</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organic</a:t>
            </a:r>
            <a:r>
              <a:rPr lang="uk-UA" sz="1800" spc="-1" dirty="0">
                <a:solidFill>
                  <a:srgbClr val="000000"/>
                </a:solidFill>
                <a:latin typeface="Times New Roman" panose="02020603050405020304" pitchFamily="18" charset="0"/>
                <a:cs typeface="Times New Roman" panose="02020603050405020304" pitchFamily="18" charset="0"/>
              </a:rPr>
              <a:t> </a:t>
            </a:r>
            <a:r>
              <a:rPr lang="uk-UA" sz="1800" spc="-1" dirty="0" err="1">
                <a:solidFill>
                  <a:srgbClr val="000000"/>
                </a:solidFill>
                <a:latin typeface="Times New Roman" panose="02020603050405020304" pitchFamily="18" charset="0"/>
                <a:cs typeface="Times New Roman" panose="02020603050405020304" pitchFamily="18" charset="0"/>
              </a:rPr>
              <a:t>solvents</a:t>
            </a:r>
            <a:r>
              <a:rPr lang="uk-UA" sz="1800" spc="-1" dirty="0">
                <a:solidFill>
                  <a:srgbClr val="000000"/>
                </a:solidFill>
                <a:latin typeface="Times New Roman" panose="02020603050405020304" pitchFamily="18" charset="0"/>
                <a:cs typeface="Times New Roman" panose="02020603050405020304" pitchFamily="18" charset="0"/>
              </a:rPr>
              <a:t>.</a:t>
            </a:r>
            <a:endParaRPr lang="en-US" sz="1800" spc="-1" dirty="0">
              <a:solidFill>
                <a:srgbClr val="000000"/>
              </a:solidFill>
              <a:latin typeface="Times New Roman" panose="02020603050405020304" pitchFamily="18" charset="0"/>
              <a:cs typeface="Times New Roman" panose="02020603050405020304" pitchFamily="18" charset="0"/>
            </a:endParaRPr>
          </a:p>
          <a:p>
            <a:pPr>
              <a:spcBef>
                <a:spcPct val="0"/>
              </a:spcBef>
              <a:buNone/>
            </a:pPr>
            <a:endParaRPr lang="ru-RU" altLang="uk-UA" sz="1800" dirty="0"/>
          </a:p>
        </p:txBody>
      </p:sp>
    </p:spTree>
    <p:extLst>
      <p:ext uri="{BB962C8B-B14F-4D97-AF65-F5344CB8AC3E}">
        <p14:creationId xmlns:p14="http://schemas.microsoft.com/office/powerpoint/2010/main" val="4270134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ustomShape 1"/>
          <p:cNvSpPr/>
          <p:nvPr/>
        </p:nvSpPr>
        <p:spPr>
          <a:xfrm>
            <a:off x="323528" y="609480"/>
            <a:ext cx="8439592" cy="2556727"/>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smtClean="0">
                <a:solidFill>
                  <a:srgbClr val="000000"/>
                </a:solidFill>
                <a:latin typeface="Times New Roman" panose="02020603050405020304" pitchFamily="18" charset="0"/>
                <a:cs typeface="Times New Roman" panose="02020603050405020304" pitchFamily="18" charset="0"/>
              </a:rPr>
              <a:t>Identification</a:t>
            </a:r>
            <a:r>
              <a:rPr lang="uk-UA" sz="2000" b="1"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IR </a:t>
            </a:r>
            <a:r>
              <a:rPr lang="uk-UA" sz="2000" b="0" strike="noStrike" spc="-1" dirty="0" err="1">
                <a:solidFill>
                  <a:srgbClr val="000000"/>
                </a:solidFill>
                <a:latin typeface="Times New Roman" panose="02020603050405020304" pitchFamily="18" charset="0"/>
                <a:cs typeface="Times New Roman" panose="02020603050405020304" pitchFamily="18" charset="0"/>
              </a:rPr>
              <a:t>spectroscopy</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substance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reacts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calcium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ions</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residue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gluconic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confirmed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reaction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salts</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iron</a:t>
            </a:r>
            <a:r>
              <a:rPr lang="uk-UA" sz="2000" b="0" strike="noStrike" spc="-1" dirty="0">
                <a:solidFill>
                  <a:srgbClr val="000000"/>
                </a:solidFill>
                <a:latin typeface="Times New Roman" panose="02020603050405020304" pitchFamily="18" charset="0"/>
                <a:cs typeface="Times New Roman" panose="02020603050405020304" pitchFamily="18" charset="0"/>
              </a:rPr>
              <a:t> (III) </a:t>
            </a:r>
            <a:r>
              <a:rPr lang="uk-UA" sz="2000" b="0" strike="noStrike" spc="-1" dirty="0" err="1">
                <a:solidFill>
                  <a:srgbClr val="000000"/>
                </a:solidFill>
                <a:latin typeface="Times New Roman" panose="02020603050405020304" pitchFamily="18" charset="0"/>
                <a:cs typeface="Times New Roman" panose="02020603050405020304" pitchFamily="18" charset="0"/>
              </a:rPr>
              <a:t>for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light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green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color</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when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heating</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solution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substance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with</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b="0" strike="noStrike" spc="-1" dirty="0" err="1">
                <a:solidFill>
                  <a:srgbClr val="000000"/>
                </a:solidFill>
                <a:latin typeface="Times New Roman" panose="02020603050405020304" pitchFamily="18" charset="0"/>
                <a:cs typeface="Times New Roman" panose="02020603050405020304" pitchFamily="18" charset="0"/>
              </a:rPr>
              <a:t>NaOH</a:t>
            </a: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smell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amines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felt</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reaction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colored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iron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hydroxamate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ester</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93" name="Picture 9"/>
          <p:cNvPicPr/>
          <p:nvPr/>
        </p:nvPicPr>
        <p:blipFill>
          <a:blip r:embed="rId2" cstate="print"/>
          <a:stretch/>
        </p:blipFill>
        <p:spPr>
          <a:xfrm>
            <a:off x="339428" y="3123308"/>
            <a:ext cx="6339288" cy="3402036"/>
          </a:xfrm>
          <a:prstGeom prst="rect">
            <a:avLst/>
          </a:prstGeom>
          <a:ln w="0">
            <a:noFill/>
          </a:ln>
        </p:spPr>
      </p:pic>
      <p:pic>
        <p:nvPicPr>
          <p:cNvPr id="94" name="Picture 4"/>
          <p:cNvPicPr/>
          <p:nvPr/>
        </p:nvPicPr>
        <p:blipFill>
          <a:blip r:embed="rId3" cstate="print"/>
          <a:stretch/>
        </p:blipFill>
        <p:spPr>
          <a:xfrm>
            <a:off x="7524328" y="4300528"/>
            <a:ext cx="1498728" cy="1703112"/>
          </a:xfrm>
          <a:prstGeom prst="rect">
            <a:avLst/>
          </a:prstGeom>
          <a:ln w="0">
            <a:noFill/>
          </a:ln>
        </p:spPr>
      </p:pic>
      <p:pic>
        <p:nvPicPr>
          <p:cNvPr id="95" name="Picture 15"/>
          <p:cNvPicPr/>
          <p:nvPr/>
        </p:nvPicPr>
        <p:blipFill>
          <a:blip r:embed="rId4" cstate="print"/>
          <a:stretch/>
        </p:blipFill>
        <p:spPr>
          <a:xfrm rot="19816432">
            <a:off x="6745801" y="5359316"/>
            <a:ext cx="554040" cy="48096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CustomShape 1"/>
          <p:cNvSpPr/>
          <p:nvPr/>
        </p:nvSpPr>
        <p:spPr>
          <a:xfrm>
            <a:off x="990720" y="762120"/>
            <a:ext cx="7772400" cy="5018939"/>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Quantitative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definition</a:t>
            </a:r>
            <a:r>
              <a:rPr lang="uk-UA" sz="2000" b="1" strike="noStrike" spc="-1" dirty="0">
                <a:solidFill>
                  <a:srgbClr val="000000"/>
                </a:solidFill>
                <a:latin typeface="Times New Roman" panose="02020603050405020304" pitchFamily="18" charset="0"/>
                <a:cs typeface="Times New Roman" panose="02020603050405020304" pitchFamily="18" charset="0"/>
              </a:rPr>
              <a:t>.</a:t>
            </a:r>
            <a:r>
              <a:rPr lang="en-US"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Given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that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substance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addition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calcium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pangamate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contains</a:t>
            </a:r>
            <a:r>
              <a:rPr lang="uk-UA" sz="2000" b="0" strike="noStrike" spc="-1" dirty="0">
                <a:solidFill>
                  <a:srgbClr val="000000"/>
                </a:solidFill>
                <a:latin typeface="Times New Roman" panose="02020603050405020304" pitchFamily="18" charset="0"/>
                <a:cs typeface="Times New Roman" panose="02020603050405020304" pitchFamily="18" charset="0"/>
              </a:rPr>
              <a:t> 25% </a:t>
            </a:r>
            <a:r>
              <a:rPr lang="uk-UA" sz="2000" b="0" strike="noStrike" spc="-1" dirty="0" err="1">
                <a:solidFill>
                  <a:srgbClr val="000000"/>
                </a:solidFill>
                <a:latin typeface="Times New Roman" panose="02020603050405020304" pitchFamily="18" charset="0"/>
                <a:cs typeface="Times New Roman" panose="02020603050405020304" pitchFamily="18" charset="0"/>
              </a:rPr>
              <a:t>calcium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gluconate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6% </a:t>
            </a:r>
            <a:r>
              <a:rPr lang="uk-UA" sz="2000" b="0" strike="noStrike" spc="-1" dirty="0" err="1">
                <a:solidFill>
                  <a:srgbClr val="000000"/>
                </a:solidFill>
                <a:latin typeface="Times New Roman" panose="02020603050405020304" pitchFamily="18" charset="0"/>
                <a:cs typeface="Times New Roman" panose="02020603050405020304" pitchFamily="18" charset="0"/>
              </a:rPr>
              <a:t>calcium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chloride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quantify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content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err="1">
                <a:solidFill>
                  <a:srgbClr val="000000"/>
                </a:solidFill>
                <a:latin typeface="Times New Roman" panose="02020603050405020304" pitchFamily="18" charset="0"/>
                <a:cs typeface="Times New Roman" panose="02020603050405020304" pitchFamily="18" charset="0"/>
              </a:rPr>
              <a:t>N</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itrogen</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acidimetry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non-aqueous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medium</a:t>
            </a:r>
            <a:r>
              <a:rPr lang="uk-UA" sz="2000" b="0" strike="noStrike" spc="-1" dirty="0">
                <a:solidFill>
                  <a:srgbClr val="000000"/>
                </a:solidFill>
                <a:latin typeface="Times New Roman" panose="02020603050405020304" pitchFamily="18" charset="0"/>
                <a:cs typeface="Times New Roman" panose="02020603050405020304" pitchFamily="18" charset="0"/>
              </a:rPr>
              <a:t> (3.6-4.2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err="1">
                <a:solidFill>
                  <a:srgbClr val="000000"/>
                </a:solidFill>
                <a:latin typeface="Times New Roman" panose="02020603050405020304" pitchFamily="18" charset="0"/>
                <a:cs typeface="Times New Roman" panose="02020603050405020304" pitchFamily="18" charset="0"/>
              </a:rPr>
              <a:t>C</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alcium</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complexometry</a:t>
            </a:r>
            <a:r>
              <a:rPr lang="uk-UA" sz="2000" b="0" strike="noStrike" spc="-1" dirty="0">
                <a:solidFill>
                  <a:srgbClr val="000000"/>
                </a:solidFill>
                <a:latin typeface="Times New Roman" panose="02020603050405020304" pitchFamily="18" charset="0"/>
                <a:cs typeface="Times New Roman" panose="02020603050405020304" pitchFamily="18" charset="0"/>
              </a:rPr>
              <a:t> (5.8-7.4%);</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err="1">
                <a:solidFill>
                  <a:srgbClr val="000000"/>
                </a:solidFill>
                <a:latin typeface="Times New Roman" panose="02020603050405020304" pitchFamily="18" charset="0"/>
                <a:cs typeface="Times New Roman" panose="02020603050405020304" pitchFamily="18" charset="0"/>
              </a:rPr>
              <a:t>C</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hlorides</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method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inverse</a:t>
            </a:r>
            <a:r>
              <a:rPr lang="en-US" sz="2000" b="0" strike="noStrike" spc="-1" dirty="0" smtClean="0">
                <a:solidFill>
                  <a:srgbClr val="000000"/>
                </a:solidFill>
                <a:latin typeface="Times New Roman" panose="02020603050405020304" pitchFamily="18" charset="0"/>
                <a:cs typeface="Times New Roman" panose="02020603050405020304" pitchFamily="18" charset="0"/>
              </a:rPr>
              <a:t>(back)</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argentometry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according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en-US" sz="2000" spc="-1" dirty="0" err="1" smtClean="0">
                <a:solidFill>
                  <a:srgbClr val="000000"/>
                </a:solidFill>
                <a:latin typeface="Times New Roman" panose="02020603050405020304" pitchFamily="18" charset="0"/>
                <a:cs typeface="Times New Roman" panose="02020603050405020304" pitchFamily="18" charset="0"/>
              </a:rPr>
              <a:t>V</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olgard</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uk-UA" sz="2000" b="0" strike="noStrike" spc="-1" dirty="0" err="1">
                <a:solidFill>
                  <a:srgbClr val="000000"/>
                </a:solidFill>
                <a:latin typeface="Times New Roman" panose="02020603050405020304" pitchFamily="18" charset="0"/>
                <a:cs typeface="Times New Roman" panose="02020603050405020304" pitchFamily="18" charset="0"/>
              </a:rPr>
              <a:t>no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more</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than</a:t>
            </a:r>
            <a:r>
              <a:rPr lang="uk-UA" sz="2000" b="0" strike="noStrike" spc="-1" dirty="0">
                <a:solidFill>
                  <a:srgbClr val="000000"/>
                </a:solidFill>
                <a:latin typeface="Times New Roman" panose="02020603050405020304" pitchFamily="18" charset="0"/>
                <a:cs typeface="Times New Roman" panose="02020603050405020304" pitchFamily="18" charset="0"/>
              </a:rPr>
              <a:t> 2.2%);</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4. </a:t>
            </a:r>
            <a:r>
              <a:rPr lang="en-US" sz="2000" spc="-1" dirty="0" err="1">
                <a:solidFill>
                  <a:srgbClr val="000000"/>
                </a:solidFill>
                <a:latin typeface="Times New Roman" panose="02020603050405020304" pitchFamily="18" charset="0"/>
                <a:cs typeface="Times New Roman" panose="02020603050405020304" pitchFamily="18" charset="0"/>
              </a:rPr>
              <a:t>S</a:t>
            </a:r>
            <a:r>
              <a:rPr lang="uk-UA" sz="2000" b="0" strike="noStrike" spc="-1" dirty="0" err="1" smtClean="0">
                <a:solidFill>
                  <a:srgbClr val="000000"/>
                </a:solidFill>
                <a:latin typeface="Times New Roman" panose="02020603050405020304" pitchFamily="18" charset="0"/>
                <a:cs typeface="Times New Roman" panose="02020603050405020304" pitchFamily="18" charset="0"/>
              </a:rPr>
              <a:t>ums</a:t>
            </a:r>
            <a:r>
              <a:rPr lang="uk-UA" sz="2000" b="0" strike="noStrike" spc="-1" dirty="0" smtClean="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carboxyl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groups</a:t>
            </a:r>
            <a:r>
              <a:rPr lang="uk-UA" sz="2000" b="0" strike="noStrike" spc="-1" dirty="0">
                <a:solidFill>
                  <a:srgbClr val="000000"/>
                </a:solidFill>
                <a:latin typeface="Times New Roman" panose="02020603050405020304" pitchFamily="18" charset="0"/>
                <a:cs typeface="Times New Roman" panose="02020603050405020304" pitchFamily="18" charset="0"/>
              </a:rPr>
              <a:t> - </a:t>
            </a:r>
            <a:r>
              <a:rPr lang="uk-UA" sz="2000" b="0" strike="noStrike" spc="-1" dirty="0" err="1">
                <a:solidFill>
                  <a:srgbClr val="000000"/>
                </a:solidFill>
                <a:latin typeface="Times New Roman" panose="02020603050405020304" pitchFamily="18" charset="0"/>
                <a:cs typeface="Times New Roman" panose="02020603050405020304" pitchFamily="18" charset="0"/>
              </a:rPr>
              <a:t>by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exchange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chromatography</a:t>
            </a:r>
            <a:r>
              <a:rPr lang="uk-UA"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0" strike="noStrike" spc="-1" dirty="0">
                <a:solidFill>
                  <a:srgbClr val="000000"/>
                </a:solidFill>
                <a:latin typeface="Times New Roman" panose="02020603050405020304" pitchFamily="18" charset="0"/>
                <a:cs typeface="Times New Roman" panose="02020603050405020304" pitchFamily="18" charset="0"/>
              </a:rPr>
              <a:t> (11.0–15.0%).</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1"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smtClean="0">
                <a:solidFill>
                  <a:srgbClr val="000000"/>
                </a:solidFill>
                <a:latin typeface="Times New Roman" panose="02020603050405020304" pitchFamily="18" charset="0"/>
                <a:cs typeface="Times New Roman" panose="02020603050405020304" pitchFamily="18" charset="0"/>
              </a:rPr>
              <a:t>Storage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dry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place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well-sealed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glasses</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ru-RU"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Application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various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atherosclerosis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liver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cirrhosis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alcoholism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other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diseases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Used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tablets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Calcium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pangamate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has</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positive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effect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metabolism</a:t>
            </a:r>
            <a:r>
              <a:rPr lang="uk-UA" sz="2000" b="0" strike="noStrike" spc="-1" dirty="0">
                <a:solidFill>
                  <a:srgbClr val="000000"/>
                </a:solidFill>
                <a:latin typeface="Times New Roman" panose="02020603050405020304" pitchFamily="18" charset="0"/>
                <a:cs typeface="Times New Roman" panose="02020603050405020304" pitchFamily="18" charset="0"/>
              </a:rPr>
              <a:t> - </a:t>
            </a:r>
            <a:r>
              <a:rPr lang="uk-UA" sz="2000" b="0" strike="noStrike" spc="-1" dirty="0" err="1">
                <a:solidFill>
                  <a:srgbClr val="000000"/>
                </a:solidFill>
                <a:latin typeface="Times New Roman" panose="02020603050405020304" pitchFamily="18" charset="0"/>
                <a:cs typeface="Times New Roman" panose="02020603050405020304" pitchFamily="18" charset="0"/>
              </a:rPr>
              <a:t>improves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lipid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metabolism</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increases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tissue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oxygen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uptake</a:t>
            </a:r>
            <a:r>
              <a:rPr lang="uk-UA" sz="2000" b="0" strike="noStrike" spc="-1" dirty="0">
                <a:solidFill>
                  <a:srgbClr val="000000"/>
                </a:solidFill>
                <a:latin typeface="Times New Roman" panose="02020603050405020304" pitchFamily="18" charset="0"/>
                <a:cs typeface="Times New Roman" panose="02020603050405020304" pitchFamily="18" charset="0"/>
              </a:rPr>
              <a:t>.</a:t>
            </a:r>
            <a:r>
              <a:rPr lang="ru-RU" sz="2000" b="0" strike="noStrike" spc="-1" dirty="0">
                <a:solidFill>
                  <a:srgbClr val="000000"/>
                </a:solidFill>
                <a:latin typeface="Times New Roman" panose="02020603050405020304" pitchFamily="18" charset="0"/>
                <a:cs typeface="Times New Roman" panose="02020603050405020304" pitchFamily="18" charset="0"/>
              </a:rPr>
              <a:t> </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ustomShape 1"/>
          <p:cNvSpPr/>
          <p:nvPr/>
        </p:nvSpPr>
        <p:spPr>
          <a:xfrm>
            <a:off x="1353376" y="363154"/>
            <a:ext cx="6165448" cy="402291"/>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ctr">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a:solidFill>
                  <a:srgbClr val="000000"/>
                </a:solidFill>
                <a:latin typeface="Times New Roman" panose="02020603050405020304" pitchFamily="18" charset="0"/>
                <a:cs typeface="Times New Roman" panose="02020603050405020304" pitchFamily="18" charset="0"/>
              </a:rPr>
              <a:t>Calcium</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pantothenate</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Calcii</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pantothenas</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vitamin</a:t>
            </a:r>
            <a:r>
              <a:rPr lang="uk-UA" sz="2000" b="1" strike="noStrike" spc="-1" dirty="0">
                <a:solidFill>
                  <a:srgbClr val="000000"/>
                </a:solidFill>
                <a:latin typeface="Times New Roman" panose="02020603050405020304" pitchFamily="18" charset="0"/>
                <a:cs typeface="Times New Roman" panose="02020603050405020304" pitchFamily="18" charset="0"/>
              </a:rPr>
              <a:t> B</a:t>
            </a:r>
            <a:r>
              <a:rPr lang="uk-UA" sz="2000" b="1" strike="noStrike" spc="-1" baseline="-25000" dirty="0">
                <a:solidFill>
                  <a:srgbClr val="000000"/>
                </a:solidFill>
                <a:latin typeface="Times New Roman" panose="02020603050405020304" pitchFamily="18" charset="0"/>
                <a:cs typeface="Times New Roman" panose="02020603050405020304" pitchFamily="18" charset="0"/>
              </a:rPr>
              <a:t>5</a:t>
            </a:r>
            <a:r>
              <a:rPr lang="uk-UA" sz="2000" b="1"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98" name="Picture 8"/>
          <p:cNvPicPr/>
          <p:nvPr/>
        </p:nvPicPr>
        <p:blipFill>
          <a:blip r:embed="rId2" cstate="print"/>
          <a:stretch/>
        </p:blipFill>
        <p:spPr>
          <a:xfrm>
            <a:off x="2109875" y="908720"/>
            <a:ext cx="4586425" cy="2284043"/>
          </a:xfrm>
          <a:prstGeom prst="rect">
            <a:avLst/>
          </a:prstGeom>
          <a:ln w="0">
            <a:noFill/>
          </a:ln>
        </p:spPr>
      </p:pic>
      <p:sp>
        <p:nvSpPr>
          <p:cNvPr id="99" name="CustomShape 2"/>
          <p:cNvSpPr/>
          <p:nvPr/>
        </p:nvSpPr>
        <p:spPr>
          <a:xfrm>
            <a:off x="395536" y="3501008"/>
            <a:ext cx="8568952" cy="283372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strike="noStrike" spc="-1" dirty="0" smtClean="0">
                <a:solidFill>
                  <a:srgbClr val="000000"/>
                </a:solidFill>
                <a:latin typeface="Times New Roman" panose="02020603050405020304" pitchFamily="18" charset="0"/>
                <a:cs typeface="Times New Roman" panose="02020603050405020304" pitchFamily="18" charset="0"/>
              </a:rPr>
              <a:t>IUPAC Name</a:t>
            </a:r>
            <a:r>
              <a:rPr lang="uk-UA" b="1" spc="-1" dirty="0">
                <a:solidFill>
                  <a:srgbClr val="000000"/>
                </a:solidFill>
                <a:latin typeface="Times New Roman" panose="02020603050405020304" pitchFamily="18" charset="0"/>
                <a:cs typeface="Times New Roman" panose="02020603050405020304" pitchFamily="18" charset="0"/>
              </a:rPr>
              <a:t>:</a:t>
            </a:r>
            <a:r>
              <a:rPr lang="en-US" b="1" strike="noStrike" spc="-1" dirty="0" smtClean="0">
                <a:solidFill>
                  <a:srgbClr val="00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calcium;3-[[(2</a:t>
            </a:r>
            <a:r>
              <a:rPr lang="en-US" i="1" dirty="0">
                <a:latin typeface="Times New Roman" panose="02020603050405020304" pitchFamily="18" charset="0"/>
                <a:cs typeface="Times New Roman" panose="02020603050405020304" pitchFamily="18" charset="0"/>
              </a:rPr>
              <a:t>R</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2,4-dihydroxy-3,3-dimethylbutanoyl]amino]</a:t>
            </a:r>
            <a:r>
              <a:rPr lang="en-US" dirty="0" err="1" smtClean="0">
                <a:latin typeface="Times New Roman" panose="02020603050405020304" pitchFamily="18" charset="0"/>
                <a:cs typeface="Times New Roman" panose="02020603050405020304" pitchFamily="18" charset="0"/>
              </a:rPr>
              <a:t>propanoate</a:t>
            </a:r>
            <a:endParaRPr lang="uk-UA" dirty="0" smtClean="0">
              <a:latin typeface="Times New Roman" panose="02020603050405020304" pitchFamily="18" charset="0"/>
              <a:cs typeface="Times New Roman" panose="02020603050405020304" pitchFamily="18"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b="1"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trike="noStrike" spc="-1" dirty="0" err="1" smtClean="0">
                <a:solidFill>
                  <a:srgbClr val="000000"/>
                </a:solidFill>
                <a:latin typeface="Times New Roman" panose="02020603050405020304" pitchFamily="18" charset="0"/>
                <a:cs typeface="Times New Roman" panose="02020603050405020304" pitchFamily="18" charset="0"/>
              </a:rPr>
              <a:t>Mechanism</a:t>
            </a:r>
            <a:r>
              <a:rPr lang="uk-UA" sz="2000" b="1" strike="noStrike" spc="-1" dirty="0" smtClean="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of</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1" strike="noStrike" spc="-1" dirty="0" err="1">
                <a:solidFill>
                  <a:srgbClr val="000000"/>
                </a:solidFill>
                <a:latin typeface="Times New Roman" panose="02020603050405020304" pitchFamily="18" charset="0"/>
                <a:cs typeface="Times New Roman" panose="02020603050405020304" pitchFamily="18" charset="0"/>
              </a:rPr>
              <a:t>action</a:t>
            </a:r>
            <a:r>
              <a:rPr lang="uk-UA" sz="2000" b="1"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Absorbed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intestine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vitamin</a:t>
            </a:r>
            <a:r>
              <a:rPr lang="uk-UA" sz="2000" b="0" strike="noStrike" spc="-1" dirty="0">
                <a:solidFill>
                  <a:srgbClr val="000000"/>
                </a:solidFill>
                <a:latin typeface="Times New Roman" panose="02020603050405020304" pitchFamily="18" charset="0"/>
                <a:cs typeface="Times New Roman" panose="02020603050405020304" pitchFamily="18" charset="0"/>
              </a:rPr>
              <a:t> B</a:t>
            </a:r>
            <a:r>
              <a:rPr lang="uk-UA" sz="2000" b="0" strike="noStrike" spc="-1" baseline="-25000" dirty="0">
                <a:solidFill>
                  <a:srgbClr val="000000"/>
                </a:solidFill>
                <a:latin typeface="Times New Roman" panose="02020603050405020304" pitchFamily="18" charset="0"/>
                <a:cs typeface="Times New Roman" panose="02020603050405020304" pitchFamily="18" charset="0"/>
              </a:rPr>
              <a:t>5</a:t>
            </a:r>
            <a:r>
              <a:rPr lang="uk-UA" sz="2000" b="0" strike="noStrike" spc="-1" dirty="0">
                <a:solidFill>
                  <a:srgbClr val="000000"/>
                </a:solidFill>
                <a:latin typeface="Times New Roman" panose="02020603050405020304" pitchFamily="18" charset="0"/>
                <a:cs typeface="Times New Roman" panose="02020603050405020304" pitchFamily="18" charset="0"/>
              </a:rPr>
              <a:t>participates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synthesis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acetylcoenzyme</a:t>
            </a:r>
            <a:r>
              <a:rPr lang="uk-UA" sz="2000" b="0" strike="noStrike" spc="-1" dirty="0">
                <a:solidFill>
                  <a:srgbClr val="000000"/>
                </a:solidFill>
                <a:latin typeface="Times New Roman" panose="02020603050405020304" pitchFamily="18" charset="0"/>
                <a:cs typeface="Times New Roman" panose="02020603050405020304" pitchFamily="18" charset="0"/>
              </a:rPr>
              <a:t> A.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main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function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acetyl-CoA</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that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acceptor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transporter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acyl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residues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coenzyme</a:t>
            </a:r>
            <a:r>
              <a:rPr lang="uk-UA" sz="2000" b="0" strike="noStrike" spc="-1" dirty="0">
                <a:solidFill>
                  <a:srgbClr val="000000"/>
                </a:solidFill>
                <a:latin typeface="Times New Roman" panose="02020603050405020304" pitchFamily="18" charset="0"/>
                <a:cs typeface="Times New Roman" panose="02020603050405020304" pitchFamily="18" charset="0"/>
              </a:rPr>
              <a:t> (A-</a:t>
            </a:r>
            <a:r>
              <a:rPr lang="uk-UA" sz="2000" b="0" strike="noStrike" spc="-1" dirty="0" err="1">
                <a:solidFill>
                  <a:srgbClr val="000000"/>
                </a:solidFill>
                <a:latin typeface="Times New Roman" panose="02020603050405020304" pitchFamily="18" charset="0"/>
                <a:cs typeface="Times New Roman" panose="02020603050405020304" pitchFamily="18" charset="0"/>
              </a:rPr>
              <a:t>CoA</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necessary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for</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normal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course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many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metabolic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processes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involved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oxidative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decarboxylation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keto</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eg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pyruvic</a:t>
            </a:r>
            <a:r>
              <a:rPr lang="uk-UA" sz="2000" b="0" strike="noStrike" spc="-1" dirty="0">
                <a:solidFill>
                  <a:srgbClr val="000000"/>
                </a:solidFill>
                <a:latin typeface="Times New Roman" panose="02020603050405020304" pitchFamily="18" charset="0"/>
                <a:cs typeface="Times New Roman" panose="02020603050405020304" pitchFamily="18" charset="0"/>
              </a:rPr>
              <a:t>, α-</a:t>
            </a:r>
            <a:r>
              <a:rPr lang="uk-UA" sz="2000" b="0" strike="noStrike" spc="-1" dirty="0" err="1">
                <a:solidFill>
                  <a:srgbClr val="000000"/>
                </a:solidFill>
                <a:latin typeface="Times New Roman" panose="02020603050405020304" pitchFamily="18" charset="0"/>
                <a:cs typeface="Times New Roman" panose="02020603050405020304" pitchFamily="18" charset="0"/>
              </a:rPr>
              <a:t>ketoglutaric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synthesis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citric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including</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tricarboxylic</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cycle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corticosteroids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and</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It</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involves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the</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synthesis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of</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fatty</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acids</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cholesterol</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sex</a:t>
            </a:r>
            <a:r>
              <a:rPr lang="uk-UA" sz="2000" b="0" strike="noStrike" spc="-1" dirty="0">
                <a:solidFill>
                  <a:srgbClr val="000000"/>
                </a:solidFill>
                <a:latin typeface="Times New Roman" panose="02020603050405020304" pitchFamily="18" charset="0"/>
                <a:cs typeface="Times New Roman" panose="02020603050405020304" pitchFamily="18" charset="0"/>
              </a:rPr>
              <a:t> </a:t>
            </a:r>
            <a:r>
              <a:rPr lang="uk-UA" sz="2000" b="0" strike="noStrike" spc="-1" dirty="0" err="1">
                <a:solidFill>
                  <a:srgbClr val="000000"/>
                </a:solidFill>
                <a:latin typeface="Times New Roman" panose="02020603050405020304" pitchFamily="18" charset="0"/>
                <a:cs typeface="Times New Roman" panose="02020603050405020304" pitchFamily="18" charset="0"/>
              </a:rPr>
              <a:t>hormones</a:t>
            </a:r>
            <a:r>
              <a:rPr lang="uk-UA" sz="2000" b="0" strike="noStrike" spc="-1" dirty="0">
                <a:solidFill>
                  <a:srgbClr val="000000"/>
                </a:solidFill>
                <a:latin typeface="Times New Roman" panose="02020603050405020304" pitchFamily="18" charset="0"/>
                <a:cs typeface="Times New Roman" panose="02020603050405020304" pitchFamily="18" charset="0"/>
              </a:rPr>
              <a:t>.</a:t>
            </a:r>
            <a:endParaRPr lang="en-US" sz="2000" b="0" strike="noStrike" spc="-1"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2"/>
          <p:cNvSpPr>
            <a:spLocks noChangeArrowheads="1"/>
          </p:cNvSpPr>
          <p:nvPr/>
        </p:nvSpPr>
        <p:spPr bwMode="auto">
          <a:xfrm>
            <a:off x="990600" y="762000"/>
            <a:ext cx="13680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pc="-1" dirty="0" err="1">
                <a:solidFill>
                  <a:srgbClr val="000000"/>
                </a:solidFill>
                <a:latin typeface="Times New Roman" panose="02020603050405020304" pitchFamily="18" charset="0"/>
                <a:cs typeface="Times New Roman" panose="02020603050405020304" pitchFamily="18" charset="0"/>
              </a:rPr>
              <a:t>Synthesis</a:t>
            </a:r>
            <a:r>
              <a:rPr lang="uk-UA" sz="2000" b="1" spc="-1" dirty="0">
                <a:solidFill>
                  <a:srgbClr val="000000"/>
                </a:solidFill>
                <a:latin typeface="Arial"/>
              </a:rPr>
              <a:t>.</a:t>
            </a:r>
            <a:endParaRPr lang="en-US" sz="2000" spc="-1" dirty="0">
              <a:solidFill>
                <a:srgbClr val="000000"/>
              </a:solidFill>
              <a:latin typeface="Arial"/>
            </a:endParaRPr>
          </a:p>
        </p:txBody>
      </p:sp>
      <p:pic>
        <p:nvPicPr>
          <p:cNvPr id="23555" name="Picture 11" descr="Похідні ефірів глюконової кислоти Кальцію пангамат (Calcii pangam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713" y="1390650"/>
            <a:ext cx="752475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Скругленный прямоугольник 6">
            <a:extLst>
              <a:ext uri="{FF2B5EF4-FFF2-40B4-BE49-F238E27FC236}">
                <a16:creationId xmlns:a16="http://schemas.microsoft.com/office/drawing/2014/main" id="{270A1EA8-69B4-49F0-8D91-EE9DE41AB07D}"/>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22</a:t>
            </a:r>
          </a:p>
        </p:txBody>
      </p:sp>
      <p:pic>
        <p:nvPicPr>
          <p:cNvPr id="23557" name="Picture 2" descr="Файл:Pantothenic acid synthesis.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744913"/>
            <a:ext cx="6386513"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CustomShape 1"/>
          <p:cNvSpPr/>
          <p:nvPr/>
        </p:nvSpPr>
        <p:spPr>
          <a:xfrm>
            <a:off x="899592" y="548680"/>
            <a:ext cx="7704856" cy="2587504"/>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a:solidFill>
                  <a:srgbClr val="000000"/>
                </a:solidFill>
                <a:latin typeface="Times New Roman" panose="02020603050405020304" pitchFamily="18" charset="0"/>
                <a:cs typeface="Times New Roman" panose="02020603050405020304" pitchFamily="18" charset="0"/>
              </a:rPr>
              <a:t>Properties</a:t>
            </a:r>
            <a:r>
              <a:rPr lang="uk-UA" sz="1800" b="1"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White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odorless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fine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crystalline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powder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Easily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soluble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water</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very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slightly</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soluble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organic</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solvents</a:t>
            </a:r>
            <a:r>
              <a:rPr lang="uk-UA" sz="1800" b="0"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uk-UA" sz="1800" b="1" strike="noStrike" spc="-1" dirty="0" smtClean="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1" strike="noStrike" spc="-1" dirty="0" err="1" smtClean="0">
                <a:solidFill>
                  <a:srgbClr val="000000"/>
                </a:solidFill>
                <a:latin typeface="Times New Roman" panose="02020603050405020304" pitchFamily="18" charset="0"/>
                <a:cs typeface="Times New Roman" panose="02020603050405020304" pitchFamily="18" charset="0"/>
              </a:rPr>
              <a:t>Identification</a:t>
            </a:r>
            <a:r>
              <a:rPr lang="uk-UA" sz="1800" b="1"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en-US" sz="1800" b="0" strike="noStrike" spc="-1" dirty="0" err="1" smtClean="0">
                <a:solidFill>
                  <a:srgbClr val="000000"/>
                </a:solidFill>
                <a:latin typeface="Times New Roman" panose="02020603050405020304" pitchFamily="18" charset="0"/>
                <a:cs typeface="Times New Roman" panose="02020603050405020304" pitchFamily="18" charset="0"/>
              </a:rPr>
              <a:t>Polarymetry</a:t>
            </a:r>
            <a:r>
              <a:rPr lang="en-US" sz="1800" b="0" strike="noStrike" spc="-1" dirty="0" smtClean="0">
                <a:solidFill>
                  <a:srgbClr val="000000"/>
                </a:solidFill>
                <a:latin typeface="Times New Roman" panose="02020603050405020304" pitchFamily="18" charset="0"/>
                <a:cs typeface="Times New Roman" panose="02020603050405020304" pitchFamily="18" charset="0"/>
              </a:rPr>
              <a:t> -</a:t>
            </a:r>
            <a:r>
              <a:rPr lang="uk-UA" sz="1800" b="0" strike="noStrike" spc="-1" dirty="0" err="1" smtClean="0">
                <a:solidFill>
                  <a:srgbClr val="000000"/>
                </a:solidFill>
                <a:latin typeface="Times New Roman" panose="02020603050405020304" pitchFamily="18" charset="0"/>
                <a:cs typeface="Times New Roman" panose="02020603050405020304" pitchFamily="18" charset="0"/>
              </a:rPr>
              <a:t>specific</a:t>
            </a:r>
            <a:r>
              <a:rPr lang="uk-UA" sz="1800" b="0" strike="noStrike" spc="-1" dirty="0" smtClean="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rotation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from</a:t>
            </a:r>
            <a:r>
              <a:rPr lang="uk-UA" sz="1800" b="0" strike="noStrike" spc="-1" dirty="0">
                <a:solidFill>
                  <a:srgbClr val="000000"/>
                </a:solidFill>
                <a:latin typeface="Times New Roman" panose="02020603050405020304" pitchFamily="18" charset="0"/>
                <a:cs typeface="Times New Roman" panose="02020603050405020304" pitchFamily="18" charset="0"/>
              </a:rPr>
              <a:t> +25 </a:t>
            </a:r>
            <a:r>
              <a:rPr lang="uk-UA" sz="1800" b="0" strike="noStrike" spc="-1" dirty="0" err="1">
                <a:solidFill>
                  <a:srgbClr val="000000"/>
                </a:solidFill>
                <a:latin typeface="Times New Roman" panose="02020603050405020304" pitchFamily="18" charset="0"/>
                <a:cs typeface="Times New Roman" panose="02020603050405020304" pitchFamily="18" charset="0"/>
              </a:rPr>
              <a:t>to</a:t>
            </a:r>
            <a:r>
              <a:rPr lang="uk-UA" sz="1800" b="0" strike="noStrike" spc="-1" dirty="0">
                <a:solidFill>
                  <a:srgbClr val="000000"/>
                </a:solidFill>
                <a:latin typeface="Times New Roman" panose="02020603050405020304" pitchFamily="18" charset="0"/>
                <a:cs typeface="Times New Roman" panose="02020603050405020304" pitchFamily="18" charset="0"/>
              </a:rPr>
              <a:t> +28 </a:t>
            </a:r>
            <a:r>
              <a:rPr lang="uk-UA" spc="-1" baseline="30000" dirty="0" smtClean="0">
                <a:solidFill>
                  <a:srgbClr val="000000"/>
                </a:solidFill>
                <a:latin typeface="Times New Roman" panose="02020603050405020304" pitchFamily="18" charset="0"/>
                <a:cs typeface="Times New Roman" panose="02020603050405020304" pitchFamily="18" charset="0"/>
              </a:rPr>
              <a:t>◦</a:t>
            </a:r>
            <a:r>
              <a:rPr lang="uk-UA" sz="1800" b="0" strike="noStrike" spc="-1" dirty="0" smtClean="0">
                <a:solidFill>
                  <a:srgbClr val="000000"/>
                </a:solidFill>
                <a:latin typeface="Times New Roman" panose="02020603050405020304" pitchFamily="18" charset="0"/>
                <a:cs typeface="Times New Roman" panose="02020603050405020304" pitchFamily="18" charset="0"/>
              </a:rPr>
              <a:t>(5</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aqueous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solution</a:t>
            </a:r>
            <a:r>
              <a:rPr lang="uk-UA" sz="1800" b="0"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the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substance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reacts</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calcium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ions</a:t>
            </a:r>
            <a:r>
              <a:rPr lang="uk-UA" sz="1800" b="0" strike="noStrike" spc="-1" dirty="0">
                <a:solidFill>
                  <a:srgbClr val="000000"/>
                </a:solidFill>
                <a:latin typeface="Times New Roman" panose="02020603050405020304" pitchFamily="18" charset="0"/>
                <a:cs typeface="Times New Roman" panose="02020603050405020304" pitchFamily="18" charset="0"/>
              </a:rPr>
              <a:t>;</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with</a:t>
            </a:r>
            <a:r>
              <a:rPr lang="uk-UA" sz="1800" b="0" strike="noStrike" spc="-1" dirty="0">
                <a:solidFill>
                  <a:srgbClr val="000000"/>
                </a:solidFill>
                <a:latin typeface="Times New Roman" panose="02020603050405020304" pitchFamily="18" charset="0"/>
                <a:cs typeface="Times New Roman" panose="02020603050405020304" pitchFamily="18" charset="0"/>
              </a:rPr>
              <a:t> a </a:t>
            </a:r>
            <a:r>
              <a:rPr lang="uk-UA" sz="1800" b="0" strike="noStrike" spc="-1" dirty="0" err="1">
                <a:solidFill>
                  <a:srgbClr val="000000"/>
                </a:solidFill>
                <a:latin typeface="Times New Roman" panose="02020603050405020304" pitchFamily="18" charset="0"/>
                <a:cs typeface="Times New Roman" panose="02020603050405020304" pitchFamily="18" charset="0"/>
              </a:rPr>
              <a:t>solution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copper</a:t>
            </a:r>
            <a:r>
              <a:rPr lang="uk-UA" sz="1800" b="0" strike="noStrike" spc="-1" dirty="0">
                <a:solidFill>
                  <a:srgbClr val="000000"/>
                </a:solidFill>
                <a:latin typeface="Times New Roman" panose="02020603050405020304" pitchFamily="18" charset="0"/>
                <a:cs typeface="Times New Roman" panose="02020603050405020304" pitchFamily="18" charset="0"/>
              </a:rPr>
              <a:t> (II) </a:t>
            </a:r>
            <a:r>
              <a:rPr lang="uk-UA" sz="1800" b="0" strike="noStrike" spc="-1" dirty="0" err="1" smtClean="0">
                <a:solidFill>
                  <a:srgbClr val="000000"/>
                </a:solidFill>
                <a:latin typeface="Times New Roman" panose="02020603050405020304" pitchFamily="18" charset="0"/>
                <a:cs typeface="Times New Roman" panose="02020603050405020304" pitchFamily="18" charset="0"/>
              </a:rPr>
              <a:t>sulfate</a:t>
            </a:r>
            <a:r>
              <a:rPr lang="uk-UA" sz="1800" b="0" strike="noStrike" spc="-1" dirty="0" smtClean="0">
                <a:solidFill>
                  <a:srgbClr val="000000"/>
                </a:solidFill>
                <a:latin typeface="Times New Roman" panose="02020603050405020304" pitchFamily="18" charset="0"/>
                <a:cs typeface="Times New Roman" panose="02020603050405020304" pitchFamily="18" charset="0"/>
              </a:rPr>
              <a:t> </a:t>
            </a:r>
            <a:r>
              <a:rPr lang="en-US" sz="1800" b="0" strike="noStrike" spc="-1" dirty="0" smtClean="0">
                <a:solidFill>
                  <a:srgbClr val="000000"/>
                </a:solidFill>
                <a:latin typeface="Times New Roman" panose="02020603050405020304" pitchFamily="18" charset="0"/>
                <a:cs typeface="Times New Roman" panose="02020603050405020304" pitchFamily="18" charset="0"/>
              </a:rPr>
              <a:t> - CuSO4 - </a:t>
            </a:r>
            <a:r>
              <a:rPr lang="uk-UA" sz="1800" b="0" strike="noStrike" spc="-1" dirty="0" err="1" smtClean="0">
                <a:solidFill>
                  <a:srgbClr val="000000"/>
                </a:solidFill>
                <a:latin typeface="Times New Roman" panose="02020603050405020304" pitchFamily="18" charset="0"/>
                <a:cs typeface="Times New Roman" panose="02020603050405020304" pitchFamily="18" charset="0"/>
              </a:rPr>
              <a:t>in</a:t>
            </a:r>
            <a:r>
              <a:rPr lang="uk-UA" sz="1800" b="0" strike="noStrike" spc="-1" dirty="0" smtClean="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an</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alkaline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medium</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substance</a:t>
            </a:r>
            <a:r>
              <a:rPr lang="uk-UA" sz="1800" b="0"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forms</a:t>
            </a:r>
            <a:r>
              <a:rPr lang="uk-UA" sz="1800" b="0" strike="noStrike" spc="-1" dirty="0">
                <a:solidFill>
                  <a:srgbClr val="000000"/>
                </a:solidFill>
                <a:latin typeface="Times New Roman" panose="02020603050405020304" pitchFamily="18" charset="0"/>
                <a:cs typeface="Times New Roman" panose="02020603050405020304" pitchFamily="18" charset="0"/>
              </a:rPr>
              <a:t> a </a:t>
            </a:r>
            <a:r>
              <a:rPr lang="uk-UA" sz="1800" b="0" strike="noStrike" spc="-1" dirty="0" err="1">
                <a:solidFill>
                  <a:srgbClr val="000000"/>
                </a:solidFill>
                <a:latin typeface="Times New Roman" panose="02020603050405020304" pitchFamily="18" charset="0"/>
                <a:cs typeface="Times New Roman" panose="02020603050405020304" pitchFamily="18" charset="0"/>
              </a:rPr>
              <a:t>complex</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of</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blue</a:t>
            </a:r>
            <a:r>
              <a:rPr lang="uk-UA" sz="1800" b="0" strike="noStrike" spc="-1" dirty="0">
                <a:solidFill>
                  <a:srgbClr val="000000"/>
                </a:solidFill>
                <a:latin typeface="Times New Roman" panose="02020603050405020304" pitchFamily="18" charset="0"/>
                <a:cs typeface="Times New Roman" panose="02020603050405020304" pitchFamily="18" charset="0"/>
              </a:rPr>
              <a:t> </a:t>
            </a:r>
            <a:r>
              <a:rPr lang="uk-UA" sz="1800" b="0" strike="noStrike" spc="-1" dirty="0" err="1">
                <a:solidFill>
                  <a:srgbClr val="000000"/>
                </a:solidFill>
                <a:latin typeface="Times New Roman" panose="02020603050405020304" pitchFamily="18" charset="0"/>
                <a:cs typeface="Times New Roman" panose="02020603050405020304" pitchFamily="18" charset="0"/>
              </a:rPr>
              <a:t>color</a:t>
            </a:r>
            <a:r>
              <a:rPr lang="uk-UA" sz="1800" b="0" strike="noStrike" spc="-1" dirty="0">
                <a:solidFill>
                  <a:srgbClr val="000000"/>
                </a:solidFill>
                <a:latin typeface="Times New Roman" panose="02020603050405020304" pitchFamily="18" charset="0"/>
                <a:cs typeface="Times New Roman" panose="02020603050405020304" pitchFamily="18" charset="0"/>
              </a:rPr>
              <a:t> (β-</a:t>
            </a:r>
            <a:r>
              <a:rPr lang="uk-UA" sz="1800" b="0" strike="noStrike" spc="-1" dirty="0" err="1">
                <a:solidFill>
                  <a:srgbClr val="000000"/>
                </a:solidFill>
                <a:latin typeface="Times New Roman" panose="02020603050405020304" pitchFamily="18" charset="0"/>
                <a:cs typeface="Times New Roman" panose="02020603050405020304" pitchFamily="18" charset="0"/>
              </a:rPr>
              <a:t>alanine</a:t>
            </a:r>
            <a:r>
              <a:rPr lang="uk-UA" sz="1800" b="0" strike="noStrike" spc="-1" dirty="0">
                <a:solidFill>
                  <a:srgbClr val="000000"/>
                </a:solidFill>
                <a:latin typeface="Times New Roman" panose="02020603050405020304" pitchFamily="18" charset="0"/>
                <a:cs typeface="Times New Roman" panose="02020603050405020304" pitchFamily="18" charset="0"/>
              </a:rPr>
              <a:t>):</a:t>
            </a:r>
            <a:r>
              <a:rPr lang="ru-RU" sz="1800" b="0" strike="noStrike" spc="-1" dirty="0">
                <a:solidFill>
                  <a:srgbClr val="000000"/>
                </a:solidFill>
                <a:latin typeface="Times New Roman" panose="02020603050405020304" pitchFamily="18" charset="0"/>
                <a:cs typeface="Times New Roman" panose="02020603050405020304" pitchFamily="18" charset="0"/>
              </a:rPr>
              <a:t> </a:t>
            </a:r>
            <a:endParaRPr lang="en-US"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03" name="Picture 5"/>
          <p:cNvPicPr/>
          <p:nvPr/>
        </p:nvPicPr>
        <p:blipFill>
          <a:blip r:embed="rId2" cstate="print"/>
          <a:stretch/>
        </p:blipFill>
        <p:spPr>
          <a:xfrm>
            <a:off x="899592" y="3429000"/>
            <a:ext cx="4348216" cy="2520280"/>
          </a:xfrm>
          <a:prstGeom prst="rect">
            <a:avLst/>
          </a:prstGeom>
          <a:ln w="0">
            <a:noFill/>
          </a:ln>
        </p:spPr>
      </p:pic>
      <p:pic>
        <p:nvPicPr>
          <p:cNvPr id="104" name="Picture 15"/>
          <p:cNvPicPr/>
          <p:nvPr/>
        </p:nvPicPr>
        <p:blipFill>
          <a:blip r:embed="rId3" cstate="print"/>
          <a:stretch/>
        </p:blipFill>
        <p:spPr>
          <a:xfrm>
            <a:off x="5652120" y="4596840"/>
            <a:ext cx="554040" cy="480960"/>
          </a:xfrm>
          <a:prstGeom prst="rect">
            <a:avLst/>
          </a:prstGeom>
          <a:ln w="0">
            <a:noFill/>
          </a:ln>
        </p:spPr>
      </p:pic>
      <p:pic>
        <p:nvPicPr>
          <p:cNvPr id="105" name="Picture 2"/>
          <p:cNvPicPr/>
          <p:nvPr/>
        </p:nvPicPr>
        <p:blipFill>
          <a:blip r:embed="rId4" cstate="print"/>
          <a:stretch/>
        </p:blipFill>
        <p:spPr>
          <a:xfrm>
            <a:off x="7452320" y="4303980"/>
            <a:ext cx="644400" cy="10666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ChangeArrowheads="1"/>
          </p:cNvSpPr>
          <p:nvPr/>
        </p:nvSpPr>
        <p:spPr bwMode="auto">
          <a:xfrm>
            <a:off x="1066800" y="762000"/>
            <a:ext cx="7772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tabLst>
                <a:tab pos="685800"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685800"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685800"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685800"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685800"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9pPr>
          </a:lstStyle>
          <a:p>
            <a:pPr algn="just">
              <a:spcBef>
                <a:spcPct val="0"/>
              </a:spcBef>
              <a:buFont typeface="Symbol" panose="05050102010706020507" pitchFamily="18" charset="2"/>
              <a:buChar char=""/>
            </a:pPr>
            <a:r>
              <a:rPr lang="en-US" altLang="uk-UA" sz="1800" dirty="0"/>
              <a:t>The residue of </a:t>
            </a:r>
            <a:r>
              <a:rPr lang="el-GR" altLang="uk-UA" sz="1800" dirty="0"/>
              <a:t>α,γ-</a:t>
            </a:r>
            <a:r>
              <a:rPr lang="en-US" altLang="uk-UA" sz="1800" dirty="0" err="1"/>
              <a:t>dihydroxy</a:t>
            </a:r>
            <a:r>
              <a:rPr lang="en-US" altLang="uk-UA" sz="1800" dirty="0"/>
              <a:t>-</a:t>
            </a:r>
            <a:r>
              <a:rPr lang="el-GR" altLang="uk-UA" sz="1800" dirty="0"/>
              <a:t>β,β-</a:t>
            </a:r>
            <a:r>
              <a:rPr lang="en-US" altLang="uk-UA" sz="1800" dirty="0" err="1"/>
              <a:t>dimethylbutyric</a:t>
            </a:r>
            <a:r>
              <a:rPr lang="en-US" altLang="uk-UA" sz="1800" dirty="0"/>
              <a:t> acid is </a:t>
            </a:r>
            <a:r>
              <a:rPr lang="en-US" altLang="uk-UA" sz="1800" dirty="0" err="1"/>
              <a:t>determinedafter</a:t>
            </a:r>
            <a:r>
              <a:rPr lang="en-US" altLang="uk-UA" sz="1800" dirty="0"/>
              <a:t> alkaline hydrolysis. The substance is boiled with </a:t>
            </a:r>
            <a:r>
              <a:rPr lang="en-US" altLang="uk-UA" sz="1800" dirty="0" err="1"/>
              <a:t>NaOH</a:t>
            </a:r>
            <a:r>
              <a:rPr lang="en-US" altLang="uk-UA" sz="1800" dirty="0"/>
              <a:t> </a:t>
            </a:r>
            <a:r>
              <a:rPr lang="en-US" altLang="uk-UA" sz="1800" dirty="0" err="1"/>
              <a:t>solution,after</a:t>
            </a:r>
            <a:r>
              <a:rPr lang="en-US" altLang="uk-UA" sz="1800" dirty="0"/>
              <a:t> cooling, acidified with hydrochloric acid </a:t>
            </a:r>
            <a:r>
              <a:rPr lang="en-US" altLang="uk-UA" sz="1800" dirty="0" err="1"/>
              <a:t>anda</a:t>
            </a:r>
            <a:r>
              <a:rPr lang="en-US" altLang="uk-UA" sz="1800" dirty="0"/>
              <a:t> solution of FeCl3 is added - a yellow color is formed:</a:t>
            </a:r>
            <a:endParaRPr lang="uk-UA" altLang="uk-UA" sz="1800" dirty="0"/>
          </a:p>
        </p:txBody>
      </p:sp>
      <p:pic>
        <p:nvPicPr>
          <p:cNvPr id="2560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6225" y="2128838"/>
            <a:ext cx="4549775" cy="3543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560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1350" y="4881563"/>
            <a:ext cx="121285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1563" y="4981575"/>
            <a:ext cx="554037"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Скругленный прямоугольник 6">
            <a:extLst>
              <a:ext uri="{FF2B5EF4-FFF2-40B4-BE49-F238E27FC236}">
                <a16:creationId xmlns:a16="http://schemas.microsoft.com/office/drawing/2014/main" id="{DBF07411-3665-4EE8-A16E-419CD127E2D7}"/>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24</a:t>
            </a:r>
          </a:p>
        </p:txBody>
      </p:sp>
    </p:spTree>
    <p:extLst>
      <p:ext uri="{BB962C8B-B14F-4D97-AF65-F5344CB8AC3E}">
        <p14:creationId xmlns:p14="http://schemas.microsoft.com/office/powerpoint/2010/main" val="1205604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ChangeArrowheads="1"/>
          </p:cNvSpPr>
          <p:nvPr/>
        </p:nvSpPr>
        <p:spPr bwMode="auto">
          <a:xfrm>
            <a:off x="1066800" y="774978"/>
            <a:ext cx="48814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tabLst>
                <a:tab pos="685800"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685800"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685800"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685800"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685800"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685800" algn="l"/>
              </a:tabLst>
              <a:defRPr sz="2000">
                <a:solidFill>
                  <a:schemeClr val="tx1"/>
                </a:solidFill>
                <a:latin typeface="Arial" panose="020B0604020202020204" pitchFamily="34" charset="0"/>
                <a:cs typeface="Arial" panose="020B0604020202020204" pitchFamily="34" charset="0"/>
              </a:defRPr>
            </a:lvl9pPr>
          </a:lstStyle>
          <a:p>
            <a:pPr>
              <a:spcBef>
                <a:spcPct val="0"/>
              </a:spcBef>
              <a:buFont typeface="Symbol" panose="05050102010706020507" pitchFamily="18" charset="2"/>
              <a:buChar char=""/>
            </a:pPr>
            <a:r>
              <a:rPr lang="en-US" altLang="uk-UA" sz="1800" dirty="0"/>
              <a:t> reaction to form colored ferric </a:t>
            </a:r>
            <a:r>
              <a:rPr lang="en-US" altLang="uk-UA" sz="1800" dirty="0" err="1"/>
              <a:t>hydroxamate</a:t>
            </a:r>
            <a:r>
              <a:rPr lang="en-US" altLang="uk-UA" sz="1800" dirty="0"/>
              <a:t> </a:t>
            </a:r>
            <a:r>
              <a:rPr lang="uk-UA" altLang="uk-UA" sz="1800" dirty="0" smtClean="0"/>
              <a:t>:</a:t>
            </a:r>
            <a:endParaRPr lang="ru-RU" altLang="uk-UA" sz="1800" dirty="0"/>
          </a:p>
        </p:txBody>
      </p:sp>
      <p:pic>
        <p:nvPicPr>
          <p:cNvPr id="26627"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0975" y="1349375"/>
            <a:ext cx="606107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47357">
            <a:off x="5064125" y="4948238"/>
            <a:ext cx="5540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56288" y="4989513"/>
            <a:ext cx="16891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Скругленный прямоугольник 6">
            <a:extLst>
              <a:ext uri="{FF2B5EF4-FFF2-40B4-BE49-F238E27FC236}">
                <a16:creationId xmlns:a16="http://schemas.microsoft.com/office/drawing/2014/main" id="{F741FB74-2FC6-4C94-8A66-7255A5D95CFF}"/>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25</a:t>
            </a:r>
          </a:p>
        </p:txBody>
      </p:sp>
    </p:spTree>
    <p:extLst>
      <p:ext uri="{BB962C8B-B14F-4D97-AF65-F5344CB8AC3E}">
        <p14:creationId xmlns:p14="http://schemas.microsoft.com/office/powerpoint/2010/main" val="26523548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Calcium D-Pantothenate(137-08-6) IR Spect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1313" y="1371600"/>
            <a:ext cx="5921375"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Прямокутник 2"/>
          <p:cNvSpPr>
            <a:spLocks noChangeArrowheads="1"/>
          </p:cNvSpPr>
          <p:nvPr/>
        </p:nvSpPr>
        <p:spPr bwMode="auto">
          <a:xfrm>
            <a:off x="2133600" y="538163"/>
            <a:ext cx="54938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uk-UA" sz="1800" b="1" dirty="0"/>
              <a:t>IR absorption spectrum of calcium </a:t>
            </a:r>
            <a:r>
              <a:rPr lang="en-US" altLang="uk-UA" sz="1800" b="1" dirty="0" err="1"/>
              <a:t>pantothenate</a:t>
            </a:r>
            <a:endParaRPr lang="uk-UA" altLang="uk-UA" sz="1800" dirty="0"/>
          </a:p>
        </p:txBody>
      </p:sp>
      <p:sp>
        <p:nvSpPr>
          <p:cNvPr id="6" name="Скругленный прямоугольник 6">
            <a:extLst>
              <a:ext uri="{FF2B5EF4-FFF2-40B4-BE49-F238E27FC236}">
                <a16:creationId xmlns:a16="http://schemas.microsoft.com/office/drawing/2014/main" id="{3235F260-274C-414D-8F78-83C77ABDA50C}"/>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26</a:t>
            </a:r>
          </a:p>
        </p:txBody>
      </p:sp>
    </p:spTree>
    <p:extLst>
      <p:ext uri="{BB962C8B-B14F-4D97-AF65-F5344CB8AC3E}">
        <p14:creationId xmlns:p14="http://schemas.microsoft.com/office/powerpoint/2010/main" val="19359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066800" y="762000"/>
            <a:ext cx="76962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uk-UA" sz="1800" b="1" dirty="0" smtClean="0"/>
              <a:t>Quantitative definition</a:t>
            </a:r>
            <a:r>
              <a:rPr lang="uk-UA" altLang="uk-UA" sz="1800" b="1" dirty="0" smtClean="0"/>
              <a:t>.</a:t>
            </a:r>
            <a:r>
              <a:rPr lang="en-US" altLang="uk-UA" sz="1800" b="1" dirty="0" smtClean="0"/>
              <a:t> </a:t>
            </a:r>
            <a:endParaRPr lang="en-US" altLang="uk-UA" sz="1800" b="1" dirty="0"/>
          </a:p>
          <a:p>
            <a:pPr algn="just">
              <a:spcBef>
                <a:spcPct val="0"/>
              </a:spcBef>
              <a:buNone/>
            </a:pPr>
            <a:r>
              <a:rPr lang="en-US" altLang="uk-UA" sz="1800" dirty="0"/>
              <a:t>The content of calcium cations (8.2–8.6%) is determined </a:t>
            </a:r>
            <a:r>
              <a:rPr lang="en-US" altLang="uk-UA" sz="1800" dirty="0" err="1"/>
              <a:t>complexometrically</a:t>
            </a:r>
            <a:r>
              <a:rPr lang="en-US" altLang="uk-UA" sz="1800" dirty="0"/>
              <a:t>, and the content of nitrogen (5.7–6.0%) is determined by the method of determining nitrogen in organic </a:t>
            </a:r>
            <a:r>
              <a:rPr lang="en-US" altLang="uk-UA" sz="1800" dirty="0" smtClean="0"/>
              <a:t>compounds</a:t>
            </a:r>
            <a:r>
              <a:rPr lang="uk-UA" altLang="uk-UA" sz="1800" dirty="0" smtClean="0"/>
              <a:t>:</a:t>
            </a:r>
            <a:endParaRPr lang="en-US" altLang="uk-UA" sz="1800" b="1" dirty="0"/>
          </a:p>
        </p:txBody>
      </p:sp>
      <p:sp>
        <p:nvSpPr>
          <p:cNvPr id="5" name="Скругленный прямоугольник 6">
            <a:extLst>
              <a:ext uri="{FF2B5EF4-FFF2-40B4-BE49-F238E27FC236}">
                <a16:creationId xmlns:a16="http://schemas.microsoft.com/office/drawing/2014/main" id="{538FEE8F-FEFF-4577-AB56-541F126A439C}"/>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27</a:t>
            </a:r>
          </a:p>
        </p:txBody>
      </p:sp>
      <p:pic>
        <p:nvPicPr>
          <p:cNvPr id="28676"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133600"/>
            <a:ext cx="6629400" cy="377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8089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Прямокутник 1"/>
          <p:cNvSpPr>
            <a:spLocks noChangeArrowheads="1"/>
          </p:cNvSpPr>
          <p:nvPr/>
        </p:nvSpPr>
        <p:spPr bwMode="auto">
          <a:xfrm>
            <a:off x="755576" y="4572000"/>
            <a:ext cx="762642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pc="-1" dirty="0" err="1">
                <a:solidFill>
                  <a:srgbClr val="000000"/>
                </a:solidFill>
                <a:latin typeface="Times New Roman" panose="02020603050405020304" pitchFamily="18" charset="0"/>
                <a:cs typeface="Times New Roman" panose="02020603050405020304" pitchFamily="18" charset="0"/>
              </a:rPr>
              <a:t>Storage</a:t>
            </a:r>
            <a:r>
              <a:rPr lang="uk-UA" sz="2000" b="1"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In</a:t>
            </a:r>
            <a:r>
              <a:rPr lang="uk-UA" sz="2000" spc="-1" dirty="0">
                <a:solidFill>
                  <a:srgbClr val="000000"/>
                </a:solidFill>
                <a:latin typeface="Times New Roman" panose="02020603050405020304" pitchFamily="18" charset="0"/>
                <a:cs typeface="Times New Roman" panose="02020603050405020304" pitchFamily="18" charset="0"/>
              </a:rPr>
              <a:t> a </a:t>
            </a:r>
            <a:r>
              <a:rPr lang="uk-UA" sz="2000" spc="-1" dirty="0" err="1">
                <a:solidFill>
                  <a:srgbClr val="000000"/>
                </a:solidFill>
                <a:latin typeface="Times New Roman" panose="02020603050405020304" pitchFamily="18" charset="0"/>
                <a:cs typeface="Times New Roman" panose="02020603050405020304" pitchFamily="18" charset="0"/>
              </a:rPr>
              <a:t>dry</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place</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at</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room</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temperature</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in</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well-sealed</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glasses</a:t>
            </a:r>
            <a:r>
              <a:rPr lang="uk-UA" sz="2000" spc="-1" dirty="0">
                <a:solidFill>
                  <a:srgbClr val="000000"/>
                </a:solidFill>
                <a:latin typeface="Times New Roman" panose="02020603050405020304" pitchFamily="18" charset="0"/>
                <a:cs typeface="Times New Roman" panose="02020603050405020304" pitchFamily="18" charset="0"/>
              </a:rPr>
              <a:t>.</a:t>
            </a:r>
            <a:endParaRPr lang="en-US" sz="2000" spc="-1" dirty="0">
              <a:solidFill>
                <a:srgbClr val="000000"/>
              </a:solidFill>
              <a:latin typeface="Times New Roman" panose="02020603050405020304" pitchFamily="18" charset="0"/>
              <a:cs typeface="Times New Roman" panose="02020603050405020304" pitchFamily="18" charset="0"/>
            </a:endParaRP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b="1" spc="-1" dirty="0" err="1">
                <a:solidFill>
                  <a:srgbClr val="000000"/>
                </a:solidFill>
                <a:latin typeface="Times New Roman" panose="02020603050405020304" pitchFamily="18" charset="0"/>
                <a:cs typeface="Times New Roman" panose="02020603050405020304" pitchFamily="18" charset="0"/>
              </a:rPr>
              <a:t>Application</a:t>
            </a:r>
            <a:r>
              <a:rPr lang="uk-UA" sz="2000" spc="-1" dirty="0">
                <a:solidFill>
                  <a:srgbClr val="000000"/>
                </a:solidFill>
                <a:latin typeface="Times New Roman" panose="02020603050405020304" pitchFamily="18" charset="0"/>
                <a:cs typeface="Times New Roman" panose="02020603050405020304" pitchFamily="18" charset="0"/>
              </a:rPr>
              <a:t>.</a:t>
            </a:r>
            <a:endParaRPr lang="en-US" sz="2000" spc="-1" dirty="0">
              <a:solidFill>
                <a:srgbClr val="000000"/>
              </a:solidFill>
              <a:latin typeface="Times New Roman" panose="02020603050405020304" pitchFamily="18" charset="0"/>
              <a:cs typeface="Times New Roman" panose="02020603050405020304" pitchFamily="18" charset="0"/>
            </a:endParaRP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uk-UA" sz="2000" spc="-1" dirty="0" err="1">
                <a:solidFill>
                  <a:srgbClr val="000000"/>
                </a:solidFill>
                <a:latin typeface="Times New Roman" panose="02020603050405020304" pitchFamily="18" charset="0"/>
                <a:cs typeface="Times New Roman" panose="02020603050405020304" pitchFamily="18" charset="0"/>
              </a:rPr>
              <a:t>For</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the</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treatment</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of</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neuralgia</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eczema</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allergies</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polyneuritis</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and</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other</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diseases</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associated</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with</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metabolic</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disorders</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as</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well</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as</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inflammatory</a:t>
            </a:r>
            <a:r>
              <a:rPr lang="uk-UA" sz="2000" spc="-1" dirty="0">
                <a:solidFill>
                  <a:srgbClr val="000000"/>
                </a:solidFill>
                <a:latin typeface="Times New Roman" panose="02020603050405020304" pitchFamily="18" charset="0"/>
                <a:cs typeface="Times New Roman" panose="02020603050405020304" pitchFamily="18" charset="0"/>
              </a:rPr>
              <a:t> </a:t>
            </a:r>
            <a:r>
              <a:rPr lang="uk-UA" sz="2000" spc="-1" dirty="0" err="1">
                <a:solidFill>
                  <a:srgbClr val="000000"/>
                </a:solidFill>
                <a:latin typeface="Times New Roman" panose="02020603050405020304" pitchFamily="18" charset="0"/>
                <a:cs typeface="Times New Roman" panose="02020603050405020304" pitchFamily="18" charset="0"/>
              </a:rPr>
              <a:t>processes</a:t>
            </a:r>
            <a:r>
              <a:rPr lang="uk-UA" sz="2000" spc="-1" dirty="0">
                <a:solidFill>
                  <a:srgbClr val="000000"/>
                </a:solidFill>
                <a:latin typeface="Times New Roman" panose="02020603050405020304" pitchFamily="18" charset="0"/>
                <a:cs typeface="Times New Roman" panose="02020603050405020304" pitchFamily="18" charset="0"/>
              </a:rPr>
              <a:t>.</a:t>
            </a:r>
            <a:endParaRPr lang="en-US" sz="2000" spc="-1" dirty="0">
              <a:solidFill>
                <a:srgbClr val="000000"/>
              </a:solidFill>
              <a:latin typeface="Times New Roman" panose="02020603050405020304" pitchFamily="18" charset="0"/>
              <a:cs typeface="Times New Roman" panose="02020603050405020304" pitchFamily="18" charset="0"/>
            </a:endParaRPr>
          </a:p>
        </p:txBody>
      </p:sp>
      <p:pic>
        <p:nvPicPr>
          <p:cNvPr id="29699"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685800"/>
            <a:ext cx="5762625"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Скругленный прямоугольник 6">
            <a:extLst>
              <a:ext uri="{FF2B5EF4-FFF2-40B4-BE49-F238E27FC236}">
                <a16:creationId xmlns:a16="http://schemas.microsoft.com/office/drawing/2014/main" id="{40385F9E-0735-41B8-BCE5-F6FCB5CAFED3}"/>
              </a:ext>
            </a:extLst>
          </p:cNvPr>
          <p:cNvSpPr/>
          <p:nvPr/>
        </p:nvSpPr>
        <p:spPr>
          <a:xfrm>
            <a:off x="8643938" y="6357938"/>
            <a:ext cx="500062" cy="50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28</a:t>
            </a:r>
          </a:p>
        </p:txBody>
      </p:sp>
    </p:spTree>
    <p:extLst>
      <p:ext uri="{BB962C8B-B14F-4D97-AF65-F5344CB8AC3E}">
        <p14:creationId xmlns:p14="http://schemas.microsoft.com/office/powerpoint/2010/main" val="3049352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4540320" y="914400"/>
            <a:ext cx="453960" cy="366840"/>
          </a:xfrm>
          <a:prstGeom prst="rect">
            <a:avLst/>
          </a:prstGeom>
          <a:noFill/>
          <a:ln w="0">
            <a:noFill/>
          </a:ln>
        </p:spPr>
        <p:style>
          <a:lnRef idx="0">
            <a:scrgbClr r="0" g="0" b="0"/>
          </a:lnRef>
          <a:fillRef idx="0">
            <a:scrgbClr r="0" g="0" b="0"/>
          </a:fillRef>
          <a:effectRef idx="0">
            <a:scrgbClr r="0" g="0" b="0"/>
          </a:effectRef>
          <a:fontRef idx="minor"/>
        </p:style>
      </p:sp>
      <p:sp>
        <p:nvSpPr>
          <p:cNvPr id="153" name="CustomShape 2"/>
          <p:cNvSpPr/>
          <p:nvPr/>
        </p:nvSpPr>
        <p:spPr>
          <a:xfrm>
            <a:off x="3872160" y="609480"/>
            <a:ext cx="1244869" cy="371513"/>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spc="-1" dirty="0">
                <a:solidFill>
                  <a:srgbClr val="000000"/>
                </a:solidFill>
                <a:latin typeface="Arial"/>
              </a:rPr>
              <a:t>L</a:t>
            </a:r>
            <a:r>
              <a:rPr lang="uk-UA" sz="1800" b="1" strike="noStrike" spc="-1" dirty="0" err="1" smtClean="0">
                <a:solidFill>
                  <a:srgbClr val="000000"/>
                </a:solidFill>
                <a:latin typeface="Arial"/>
              </a:rPr>
              <a:t>iterature</a:t>
            </a:r>
            <a:endParaRPr lang="en-US" sz="1800" b="0" strike="noStrike" spc="-1" dirty="0">
              <a:solidFill>
                <a:srgbClr val="000000"/>
              </a:solidFill>
              <a:latin typeface="Arial"/>
            </a:endParaRPr>
          </a:p>
        </p:txBody>
      </p:sp>
      <p:sp>
        <p:nvSpPr>
          <p:cNvPr id="154" name="CustomShape 3"/>
          <p:cNvSpPr/>
          <p:nvPr/>
        </p:nvSpPr>
        <p:spPr>
          <a:xfrm>
            <a:off x="381000" y="1279322"/>
            <a:ext cx="8458200" cy="4280275"/>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ctr">
            <a:spAutoFit/>
          </a:bodyPr>
          <a:lstStyle/>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Chemistry</a:t>
            </a:r>
            <a:r>
              <a:rPr lang="uk-UA" sz="1600" b="0" strike="noStrike" spc="-1" dirty="0">
                <a:solidFill>
                  <a:srgbClr val="000000"/>
                </a:solidFill>
                <a:latin typeface="Times New Roman" panose="02020603050405020304" pitchFamily="18" charset="0"/>
                <a:cs typeface="Times New Roman" panose="02020603050405020304" pitchFamily="18" charset="0"/>
              </a:rPr>
              <a:t>: A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Students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a:t>
            </a:r>
            <a:r>
              <a:rPr lang="uk-UA" sz="1600" b="0" strike="noStrike" spc="-1" dirty="0">
                <a:solidFill>
                  <a:srgbClr val="000000"/>
                </a:solidFill>
                <a:latin typeface="Times New Roman" panose="02020603050405020304" pitchFamily="18" charset="0"/>
                <a:cs typeface="Times New Roman" panose="02020603050405020304" pitchFamily="18" charset="0"/>
              </a:rPr>
              <a:t>. f-</a:t>
            </a:r>
            <a:r>
              <a:rPr lang="uk-UA" sz="1600" b="0" strike="noStrike" spc="-1" dirty="0" err="1">
                <a:solidFill>
                  <a:srgbClr val="000000"/>
                </a:solidFill>
                <a:latin typeface="Times New Roman" panose="02020603050405020304" pitchFamily="18" charset="0"/>
                <a:cs typeface="Times New Roman" panose="02020603050405020304" pitchFamily="18" charset="0"/>
              </a:rPr>
              <a:t>tiv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higher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honey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textbook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lock</a:t>
            </a:r>
            <a:r>
              <a:rPr lang="uk-UA" sz="1600" b="0" strike="noStrike" spc="-1" dirty="0">
                <a:solidFill>
                  <a:srgbClr val="000000"/>
                </a:solidFill>
                <a:latin typeface="Times New Roman" panose="02020603050405020304" pitchFamily="18" charset="0"/>
                <a:cs typeface="Times New Roman" panose="02020603050405020304" pitchFamily="18" charset="0"/>
              </a:rPr>
              <a:t> ІІІ – ІV </a:t>
            </a:r>
            <a:r>
              <a:rPr lang="uk-UA" sz="1600" b="0" strike="noStrike" spc="-1" dirty="0" err="1">
                <a:solidFill>
                  <a:srgbClr val="000000"/>
                </a:solidFill>
                <a:latin typeface="Times New Roman" panose="02020603050405020304" pitchFamily="18" charset="0"/>
                <a:cs typeface="Times New Roman" panose="02020603050405020304" pitchFamily="18" charset="0"/>
              </a:rPr>
              <a:t>levels</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accreditation</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en-US" sz="1600" b="0" strike="noStrike" spc="-1" dirty="0" smtClean="0">
                <a:solidFill>
                  <a:srgbClr val="000000"/>
                </a:solidFill>
                <a:latin typeface="Times New Roman" panose="02020603050405020304" pitchFamily="18" charset="0"/>
                <a:cs typeface="Times New Roman" panose="02020603050405020304" pitchFamily="18" charset="0"/>
              </a:rPr>
              <a:t>P</a:t>
            </a:r>
            <a:r>
              <a:rPr lang="uk-UA" sz="1600" b="0" strike="noStrike" spc="-1" dirty="0" smtClean="0">
                <a:solidFill>
                  <a:srgbClr val="000000"/>
                </a:solidFill>
                <a:latin typeface="Times New Roman" panose="02020603050405020304" pitchFamily="18" charset="0"/>
                <a:cs typeface="Times New Roman" panose="02020603050405020304" pitchFamily="18" charset="0"/>
              </a:rPr>
              <a:t>.О</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Bezugly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smtClean="0">
                <a:solidFill>
                  <a:srgbClr val="000000"/>
                </a:solidFill>
                <a:latin typeface="Times New Roman" panose="02020603050405020304" pitchFamily="18" charset="0"/>
                <a:cs typeface="Times New Roman" panose="02020603050405020304" pitchFamily="18" charset="0"/>
              </a:rPr>
              <a:t>I</a:t>
            </a:r>
            <a:r>
              <a:rPr lang="en-US" sz="1600" spc="-1" dirty="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S</a:t>
            </a:r>
            <a:r>
              <a:rPr lang="en-US" sz="1600" b="0" strike="noStrike" spc="-1" dirty="0" smtClean="0">
                <a:solidFill>
                  <a:srgbClr val="000000"/>
                </a:solidFill>
                <a:latin typeface="Times New Roman" panose="02020603050405020304" pitchFamily="18" charset="0"/>
                <a:cs typeface="Times New Roman" panose="02020603050405020304" pitchFamily="18" charset="0"/>
              </a:rPr>
              <a:t>.</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Gritsenko</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a:solidFill>
                  <a:srgbClr val="000000"/>
                </a:solidFill>
                <a:latin typeface="Times New Roman" panose="02020603050405020304" pitchFamily="18" charset="0"/>
                <a:cs typeface="Times New Roman" panose="02020603050405020304" pitchFamily="18" charset="0"/>
              </a:rPr>
              <a:t>І.В. </a:t>
            </a:r>
            <a:r>
              <a:rPr lang="uk-UA" sz="1600" b="0" strike="noStrike" spc="-1" dirty="0" err="1" smtClean="0">
                <a:solidFill>
                  <a:srgbClr val="000000"/>
                </a:solidFill>
                <a:latin typeface="Times New Roman" panose="02020603050405020304" pitchFamily="18" charset="0"/>
                <a:cs typeface="Times New Roman" panose="02020603050405020304" pitchFamily="18" charset="0"/>
              </a:rPr>
              <a:t>Ukrain</a:t>
            </a:r>
            <a:r>
              <a:rPr lang="en-US" sz="1600" b="0" strike="noStrike" spc="-1" dirty="0" err="1" smtClean="0">
                <a:solidFill>
                  <a:srgbClr val="000000"/>
                </a:solidFill>
                <a:latin typeface="Times New Roman" panose="02020603050405020304" pitchFamily="18" charset="0"/>
                <a:cs typeface="Times New Roman" panose="02020603050405020304" pitchFamily="18" charset="0"/>
              </a:rPr>
              <a:t>ets'</a:t>
            </a:r>
            <a:r>
              <a:rPr lang="uk-UA" sz="1600" b="0" strike="noStrike" spc="-1" dirty="0" smtClean="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others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Vinnytsia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New</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book</a:t>
            </a:r>
            <a:r>
              <a:rPr lang="uk-UA" sz="1600" b="0" strike="noStrike" spc="-1" dirty="0">
                <a:solidFill>
                  <a:srgbClr val="000000"/>
                </a:solidFill>
                <a:latin typeface="Times New Roman" panose="02020603050405020304" pitchFamily="18" charset="0"/>
                <a:cs typeface="Times New Roman" panose="02020603050405020304" pitchFamily="18" charset="0"/>
              </a:rPr>
              <a:t>, 2011. - 560 p</a:t>
            </a:r>
            <a:r>
              <a:rPr lang="uk-UA" sz="1600" b="0" strike="noStrike" spc="-1" dirty="0" smtClean="0">
                <a:solidFill>
                  <a:srgbClr val="000000"/>
                </a:solidFill>
                <a:latin typeface="Times New Roman" panose="02020603050405020304" pitchFamily="18" charset="0"/>
                <a:cs typeface="Times New Roman" panose="02020603050405020304" pitchFamily="18" charset="0"/>
              </a:rPr>
              <a:t>.</a:t>
            </a:r>
            <a:endParaRPr lang="en-US" sz="1600" b="0" strike="noStrike" spc="-1" dirty="0" smtClean="0">
              <a:solidFill>
                <a:srgbClr val="000000"/>
              </a:solidFill>
              <a:latin typeface="Times New Roman" panose="02020603050405020304" pitchFamily="18" charset="0"/>
              <a:cs typeface="Times New Roman" panose="02020603050405020304" pitchFamily="18" charset="0"/>
            </a:endParaRPr>
          </a:p>
          <a:p>
            <a:pPr marL="342720" indent="-34272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ru-RU" sz="1600" dirty="0">
                <a:latin typeface="Arial" panose="020B0604020202020204" pitchFamily="34" charset="0"/>
              </a:rPr>
              <a:t>Pharmaceutical chemistry. Lectures for </a:t>
            </a:r>
            <a:r>
              <a:rPr lang="en-US" altLang="ru-RU" sz="1600" dirty="0" err="1">
                <a:latin typeface="Arial" panose="020B0604020202020204" pitchFamily="34" charset="0"/>
              </a:rPr>
              <a:t>english-speaking</a:t>
            </a:r>
            <a:r>
              <a:rPr lang="en-US" altLang="ru-RU" sz="1600" dirty="0">
                <a:latin typeface="Arial" panose="020B0604020202020204" pitchFamily="34" charset="0"/>
              </a:rPr>
              <a:t> students: the study guide for students of higher schools / V. A. </a:t>
            </a:r>
            <a:r>
              <a:rPr lang="en-US" altLang="ru-RU" sz="1600" dirty="0" err="1">
                <a:latin typeface="Arial" panose="020B0604020202020204" pitchFamily="34" charset="0"/>
              </a:rPr>
              <a:t>Georgiyants</a:t>
            </a:r>
            <a:r>
              <a:rPr lang="en-US" altLang="ru-RU" sz="1600" dirty="0">
                <a:latin typeface="Arial" panose="020B0604020202020204" pitchFamily="34" charset="0"/>
              </a:rPr>
              <a:t> [et al.] ; ed. by: V. A. </a:t>
            </a:r>
            <a:r>
              <a:rPr lang="en-US" altLang="ru-RU" sz="1600" dirty="0" err="1">
                <a:latin typeface="Arial" panose="020B0604020202020204" pitchFamily="34" charset="0"/>
              </a:rPr>
              <a:t>Georgiyants</a:t>
            </a:r>
            <a:r>
              <a:rPr lang="en-US" altLang="ru-RU" sz="1600" dirty="0">
                <a:latin typeface="Arial" panose="020B0604020202020204" pitchFamily="34" charset="0"/>
              </a:rPr>
              <a:t>, P. O. </a:t>
            </a:r>
            <a:r>
              <a:rPr lang="en-US" altLang="ru-RU" sz="1600" dirty="0" err="1">
                <a:latin typeface="Arial" panose="020B0604020202020204" pitchFamily="34" charset="0"/>
              </a:rPr>
              <a:t>Bezugly</a:t>
            </a:r>
            <a:r>
              <a:rPr lang="en-US" altLang="ru-RU" sz="1600" dirty="0">
                <a:latin typeface="Arial" panose="020B0604020202020204" pitchFamily="34" charset="0"/>
              </a:rPr>
              <a:t> ; </a:t>
            </a:r>
            <a:r>
              <a:rPr lang="en-US" altLang="ru-RU" sz="1600" dirty="0" err="1">
                <a:latin typeface="Arial" panose="020B0604020202020204" pitchFamily="34" charset="0"/>
              </a:rPr>
              <a:t>NUPh</a:t>
            </a:r>
            <a:r>
              <a:rPr lang="en-US" altLang="ru-RU" sz="1600" dirty="0">
                <a:latin typeface="Arial" panose="020B0604020202020204" pitchFamily="34" charset="0"/>
              </a:rPr>
              <a:t>. – </a:t>
            </a:r>
            <a:r>
              <a:rPr lang="en-US" altLang="ru-RU" sz="1600" dirty="0" err="1">
                <a:latin typeface="Arial" panose="020B0604020202020204" pitchFamily="34" charset="0"/>
              </a:rPr>
              <a:t>Kharkiv</a:t>
            </a:r>
            <a:r>
              <a:rPr lang="en-US" altLang="ru-RU" sz="1600" dirty="0">
                <a:latin typeface="Arial" panose="020B0604020202020204" pitchFamily="34" charset="0"/>
              </a:rPr>
              <a:t> : </a:t>
            </a:r>
            <a:r>
              <a:rPr lang="en-US" altLang="ru-RU" sz="1600" dirty="0" err="1">
                <a:latin typeface="Arial" panose="020B0604020202020204" pitchFamily="34" charset="0"/>
              </a:rPr>
              <a:t>NPhaU</a:t>
            </a:r>
            <a:r>
              <a:rPr lang="en-US" altLang="ru-RU" sz="1600" dirty="0">
                <a:latin typeface="Arial" panose="020B0604020202020204" pitchFamily="34" charset="0"/>
              </a:rPr>
              <a:t> : Original, 2013. – 528 </a:t>
            </a:r>
            <a:r>
              <a:rPr lang="en-US" altLang="ru-RU" sz="1600" dirty="0" smtClean="0">
                <a:latin typeface="Arial" panose="020B0604020202020204" pitchFamily="34" charset="0"/>
              </a:rPr>
              <a:t>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Pharmaceutical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Encyclopedia</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council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author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the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foreword</a:t>
            </a:r>
            <a:r>
              <a:rPr lang="uk-UA" sz="1600" b="0" strike="noStrike" spc="-1" dirty="0">
                <a:solidFill>
                  <a:srgbClr val="000000"/>
                </a:solidFill>
                <a:latin typeface="Times New Roman" panose="02020603050405020304" pitchFamily="18" charset="0"/>
                <a:cs typeface="Times New Roman" panose="02020603050405020304" pitchFamily="18" charset="0"/>
              </a:rPr>
              <a:t> VP </a:t>
            </a:r>
            <a:r>
              <a:rPr lang="uk-UA" sz="1600" b="0" strike="noStrike" spc="-1" dirty="0" err="1">
                <a:solidFill>
                  <a:srgbClr val="000000"/>
                </a:solidFill>
                <a:latin typeface="Times New Roman" panose="02020603050405020304" pitchFamily="18" charset="0"/>
                <a:cs typeface="Times New Roman" panose="02020603050405020304" pitchFamily="18" charset="0"/>
              </a:rPr>
              <a:t>Black</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Nat</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University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Reworked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and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add</a:t>
            </a:r>
            <a:r>
              <a:rPr lang="uk-UA" sz="1600" b="0" strike="noStrike" spc="-1" dirty="0">
                <a:solidFill>
                  <a:srgbClr val="000000"/>
                </a:solidFill>
                <a:latin typeface="Times New Roman" panose="02020603050405020304" pitchFamily="18" charset="0"/>
                <a:cs typeface="Times New Roman" panose="02020603050405020304" pitchFamily="18" charset="0"/>
              </a:rPr>
              <a:t>. - Київ: МОРІОН, 2010. - 1632 с.</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SE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type</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2015. - Vol.1. –1135 s.</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2. - 724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a:p>
            <a:pPr marL="342720" indent="-342720" algn="l" rtl="0">
              <a:buClr>
                <a:srgbClr val="000000"/>
              </a:buClr>
              <a:buFont typeface="Arial"/>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in</a:t>
            </a:r>
            <a:r>
              <a:rPr lang="uk-UA" sz="1600" b="0" strike="noStrike" spc="-1" dirty="0">
                <a:solidFill>
                  <a:srgbClr val="000000"/>
                </a:solidFill>
                <a:latin typeface="Times New Roman" panose="02020603050405020304" pitchFamily="18" charset="0"/>
                <a:cs typeface="Times New Roman" panose="02020603050405020304" pitchFamily="18" charset="0"/>
              </a:rPr>
              <a:t> 3 </a:t>
            </a:r>
            <a:r>
              <a:rPr lang="uk-UA" sz="1600" b="0" strike="noStrike" spc="-1" dirty="0" err="1">
                <a:solidFill>
                  <a:srgbClr val="000000"/>
                </a:solidFill>
                <a:latin typeface="Times New Roman" panose="02020603050405020304" pitchFamily="18" charset="0"/>
                <a:cs typeface="Times New Roman" panose="02020603050405020304" pitchFamily="18" charset="0"/>
              </a:rPr>
              <a:t>volumes</a:t>
            </a:r>
            <a:r>
              <a:rPr lang="uk-UA" sz="1600" b="0" strike="noStrike" spc="-1" dirty="0">
                <a:solidFill>
                  <a:srgbClr val="000000"/>
                </a:solidFill>
                <a:latin typeface="Times New Roman" panose="02020603050405020304" pitchFamily="18" charset="0"/>
                <a:cs typeface="Times New Roman" panose="02020603050405020304" pitchFamily="18" charset="0"/>
              </a:rPr>
              <a:t> /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- 2nd </a:t>
            </a:r>
            <a:r>
              <a:rPr lang="uk-UA" sz="1600" b="0" strike="noStrike" spc="-1" dirty="0" err="1">
                <a:solidFill>
                  <a:srgbClr val="000000"/>
                </a:solidFill>
                <a:latin typeface="Times New Roman" panose="02020603050405020304" pitchFamily="18" charset="0"/>
                <a:cs typeface="Times New Roman" panose="02020603050405020304" pitchFamily="18" charset="0"/>
              </a:rPr>
              <a:t>ed</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Kharkiv</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State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Enterprise</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Ukrainian</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Scientific</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Pharmacopoeial</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Center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for</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Quality</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of</a:t>
            </a:r>
            <a:r>
              <a:rPr lang="uk-UA" sz="1600" b="0" strike="noStrike" spc="-1" dirty="0">
                <a:solidFill>
                  <a:srgbClr val="000000"/>
                </a:solidFill>
                <a:latin typeface="Times New Roman" panose="02020603050405020304" pitchFamily="18" charset="0"/>
                <a:cs typeface="Times New Roman" panose="02020603050405020304" pitchFamily="18" charset="0"/>
              </a:rPr>
              <a:t> </a:t>
            </a:r>
            <a:r>
              <a:rPr lang="uk-UA" sz="1600" b="0" strike="noStrike" spc="-1" dirty="0" err="1">
                <a:solidFill>
                  <a:srgbClr val="000000"/>
                </a:solidFill>
                <a:latin typeface="Times New Roman" panose="02020603050405020304" pitchFamily="18" charset="0"/>
                <a:cs typeface="Times New Roman" panose="02020603050405020304" pitchFamily="18" charset="0"/>
              </a:rPr>
              <a:t>Medicines</a:t>
            </a:r>
            <a:r>
              <a:rPr lang="uk-UA" sz="1600" b="0" strike="noStrike" spc="-1" dirty="0">
                <a:solidFill>
                  <a:srgbClr val="000000"/>
                </a:solidFill>
                <a:latin typeface="Times New Roman" panose="02020603050405020304" pitchFamily="18" charset="0"/>
                <a:cs typeface="Times New Roman" panose="02020603050405020304" pitchFamily="18" charset="0"/>
              </a:rPr>
              <a:t>", 2014. - </a:t>
            </a:r>
            <a:r>
              <a:rPr lang="uk-UA" sz="1600" b="0" strike="noStrike" spc="-1" dirty="0" err="1">
                <a:solidFill>
                  <a:srgbClr val="000000"/>
                </a:solidFill>
                <a:latin typeface="Times New Roman" panose="02020603050405020304" pitchFamily="18" charset="0"/>
                <a:cs typeface="Times New Roman" panose="02020603050405020304" pitchFamily="18" charset="0"/>
              </a:rPr>
              <a:t>Vol</a:t>
            </a:r>
            <a:r>
              <a:rPr lang="uk-UA" sz="1600" b="0" strike="noStrike" spc="-1" dirty="0">
                <a:solidFill>
                  <a:srgbClr val="000000"/>
                </a:solidFill>
                <a:latin typeface="Times New Roman" panose="02020603050405020304" pitchFamily="18" charset="0"/>
                <a:cs typeface="Times New Roman" panose="02020603050405020304" pitchFamily="18" charset="0"/>
              </a:rPr>
              <a:t>. 3. - 732 p.</a:t>
            </a:r>
            <a:endParaRPr lang="en-US" sz="1600" b="0" strike="noStrike" spc="-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4644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957</TotalTime>
  <Words>2384</Words>
  <Application>Microsoft Office PowerPoint</Application>
  <PresentationFormat>Экран (4:3)</PresentationFormat>
  <Paragraphs>185</Paragraphs>
  <Slides>31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31</vt:i4>
      </vt:variant>
    </vt:vector>
  </HeadingPairs>
  <TitlesOfParts>
    <vt:vector size="37" baseType="lpstr">
      <vt:lpstr>Arial</vt:lpstr>
      <vt:lpstr>Calibri</vt:lpstr>
      <vt:lpstr>DejaVu Sans</vt:lpstr>
      <vt:lpstr>Symbol</vt:lpstr>
      <vt:lpstr>Times New Roman</vt:lpstr>
      <vt:lpstr>Office Theme</vt:lpstr>
      <vt:lpstr>Aliphatic vitamins. Characteristics, classification, relationship between structure and pharmacological action, mechanism of action, methods of obtaining, methods of analysis, application in medicine.  Lecture 5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Daily intake of vitamin C L. Pauling proposed to increase the daily dose of vitamin C in 100 - 200 times (up to 10 g), assuming such ultra-high doses are optimal for health.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Client</dc:creator>
  <dc:description/>
  <cp:lastModifiedBy>Осійчук Ольга Володимирівна</cp:lastModifiedBy>
  <cp:revision>116</cp:revision>
  <dcterms:created xsi:type="dcterms:W3CDTF">2020-07-18T09:44:19Z</dcterms:created>
  <dcterms:modified xsi:type="dcterms:W3CDTF">2025-01-23T13:16:39Z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