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82" r:id="rId2"/>
    <p:sldId id="257" r:id="rId3"/>
    <p:sldId id="283" r:id="rId4"/>
    <p:sldId id="285" r:id="rId5"/>
    <p:sldId id="287" r:id="rId6"/>
    <p:sldId id="289" r:id="rId7"/>
    <p:sldId id="291" r:id="rId8"/>
    <p:sldId id="293" r:id="rId9"/>
    <p:sldId id="295" r:id="rId10"/>
    <p:sldId id="297" r:id="rId11"/>
    <p:sldId id="299" r:id="rId12"/>
    <p:sldId id="274" r:id="rId13"/>
    <p:sldId id="301" r:id="rId14"/>
    <p:sldId id="303" r:id="rId15"/>
    <p:sldId id="305" r:id="rId16"/>
    <p:sldId id="307" r:id="rId17"/>
    <p:sldId id="309" r:id="rId18"/>
    <p:sldId id="275" r:id="rId19"/>
    <p:sldId id="311" r:id="rId20"/>
    <p:sldId id="313" r:id="rId21"/>
    <p:sldId id="276" r:id="rId22"/>
    <p:sldId id="315" r:id="rId23"/>
    <p:sldId id="317" r:id="rId24"/>
    <p:sldId id="319" r:id="rId25"/>
    <p:sldId id="321" r:id="rId26"/>
    <p:sldId id="322" r:id="rId27"/>
    <p:sldId id="323" r:id="rId28"/>
    <p:sldId id="277" r:id="rId29"/>
    <p:sldId id="278" r:id="rId30"/>
    <p:sldId id="279" r:id="rId31"/>
    <p:sldId id="280" r:id="rId32"/>
    <p:sldId id="281" r:id="rId33"/>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6" d="100"/>
          <a:sy n="76" d="100"/>
        </p:scale>
        <p:origin x="115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6" name="PlaceHolder 2"/>
          <p:cNvSpPr>
            <a:spLocks noGrp="1"/>
          </p:cNvSpPr>
          <p:nvPr>
            <p:ph type="subTitle"/>
          </p:nvPr>
        </p:nvSpPr>
        <p:spPr>
          <a:xfrm>
            <a:off x="457200" y="1600200"/>
            <a:ext cx="8229600" cy="4525920"/>
          </a:xfrm>
          <a:prstGeom prst="rect">
            <a:avLst/>
          </a:prstGeom>
        </p:spPr>
        <p:txBody>
          <a:bodyPr lIns="0" tIns="0" rIns="0" bIns="0" anchor="ctr">
            <a:noAutofit/>
          </a:bodyPr>
          <a:lstStyle/>
          <a:p>
            <a:pPr algn="ctr">
              <a:spcBef>
                <a:spcPts val="7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200" b="0" strike="noStrike" spc="-1">
              <a:solidFill>
                <a:srgbClr val="000000"/>
              </a:solid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8" name="PlaceHolder 2"/>
          <p:cNvSpPr>
            <a:spLocks noGrp="1"/>
          </p:cNvSpPr>
          <p:nvPr>
            <p:ph type="body"/>
          </p:nvPr>
        </p:nvSpPr>
        <p:spPr>
          <a:xfrm>
            <a:off x="457200" y="1600200"/>
            <a:ext cx="82296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10" name="PlaceHolder 2"/>
          <p:cNvSpPr>
            <a:spLocks noGrp="1"/>
          </p:cNvSpPr>
          <p:nvPr>
            <p:ph type="body"/>
          </p:nvPr>
        </p:nvSpPr>
        <p:spPr>
          <a:xfrm>
            <a:off x="45720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11" name="PlaceHolder 3"/>
          <p:cNvSpPr>
            <a:spLocks noGrp="1"/>
          </p:cNvSpPr>
          <p:nvPr>
            <p:ph type="body"/>
          </p:nvPr>
        </p:nvSpPr>
        <p:spPr>
          <a:xfrm>
            <a:off x="467424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4320"/>
            <a:ext cx="8229600" cy="5299560"/>
          </a:xfrm>
          <a:prstGeom prst="rect">
            <a:avLst/>
          </a:prstGeom>
        </p:spPr>
        <p:txBody>
          <a:bodyPr lIns="0" tIns="0" rIns="0" bIns="0" anchor="ctr">
            <a:noAutofit/>
          </a:bodyPr>
          <a:lstStyle/>
          <a:p>
            <a:pPr algn="ctr">
              <a:spcBef>
                <a:spcPts val="7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200" b="0" strike="noStrike" spc="-1">
              <a:solidFill>
                <a:srgbClr val="000000"/>
              </a:solid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15" name="PlaceHolder 2"/>
          <p:cNvSpPr>
            <a:spLocks noGrp="1"/>
          </p:cNvSpPr>
          <p:nvPr>
            <p:ph type="body"/>
          </p:nvPr>
        </p:nvSpPr>
        <p:spPr>
          <a:xfrm>
            <a:off x="45720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16" name="PlaceHolder 3"/>
          <p:cNvSpPr>
            <a:spLocks noGrp="1"/>
          </p:cNvSpPr>
          <p:nvPr>
            <p:ph type="body"/>
          </p:nvPr>
        </p:nvSpPr>
        <p:spPr>
          <a:xfrm>
            <a:off x="467424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17" name="PlaceHolder 4"/>
          <p:cNvSpPr>
            <a:spLocks noGrp="1"/>
          </p:cNvSpPr>
          <p:nvPr>
            <p:ph type="body"/>
          </p:nvPr>
        </p:nvSpPr>
        <p:spPr>
          <a:xfrm>
            <a:off x="45720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19" name="PlaceHolder 2"/>
          <p:cNvSpPr>
            <a:spLocks noGrp="1"/>
          </p:cNvSpPr>
          <p:nvPr>
            <p:ph type="body"/>
          </p:nvPr>
        </p:nvSpPr>
        <p:spPr>
          <a:xfrm>
            <a:off x="45720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0" name="PlaceHolder 3"/>
          <p:cNvSpPr>
            <a:spLocks noGrp="1"/>
          </p:cNvSpPr>
          <p:nvPr>
            <p:ph type="body"/>
          </p:nvPr>
        </p:nvSpPr>
        <p:spPr>
          <a:xfrm>
            <a:off x="467424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1" name="PlaceHolder 4"/>
          <p:cNvSpPr>
            <a:spLocks noGrp="1"/>
          </p:cNvSpPr>
          <p:nvPr>
            <p:ph type="body"/>
          </p:nvPr>
        </p:nvSpPr>
        <p:spPr>
          <a:xfrm>
            <a:off x="467424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23" name="PlaceHolder 2"/>
          <p:cNvSpPr>
            <a:spLocks noGrp="1"/>
          </p:cNvSpPr>
          <p:nvPr>
            <p:ph type="body"/>
          </p:nvPr>
        </p:nvSpPr>
        <p:spPr>
          <a:xfrm>
            <a:off x="45720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4" name="PlaceHolder 3"/>
          <p:cNvSpPr>
            <a:spLocks noGrp="1"/>
          </p:cNvSpPr>
          <p:nvPr>
            <p:ph type="body"/>
          </p:nvPr>
        </p:nvSpPr>
        <p:spPr>
          <a:xfrm>
            <a:off x="467424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5" name="PlaceHolder 4"/>
          <p:cNvSpPr>
            <a:spLocks noGrp="1"/>
          </p:cNvSpPr>
          <p:nvPr>
            <p:ph type="body"/>
          </p:nvPr>
        </p:nvSpPr>
        <p:spPr>
          <a:xfrm>
            <a:off x="457200" y="3964320"/>
            <a:ext cx="822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27" name="PlaceHolder 2"/>
          <p:cNvSpPr>
            <a:spLocks noGrp="1"/>
          </p:cNvSpPr>
          <p:nvPr>
            <p:ph type="body"/>
          </p:nvPr>
        </p:nvSpPr>
        <p:spPr>
          <a:xfrm>
            <a:off x="457200" y="1600200"/>
            <a:ext cx="822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8" name="PlaceHolder 3"/>
          <p:cNvSpPr>
            <a:spLocks noGrp="1"/>
          </p:cNvSpPr>
          <p:nvPr>
            <p:ph type="body"/>
          </p:nvPr>
        </p:nvSpPr>
        <p:spPr>
          <a:xfrm>
            <a:off x="457200" y="3964320"/>
            <a:ext cx="822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30" name="PlaceHolder 2"/>
          <p:cNvSpPr>
            <a:spLocks noGrp="1"/>
          </p:cNvSpPr>
          <p:nvPr>
            <p:ph type="body"/>
          </p:nvPr>
        </p:nvSpPr>
        <p:spPr>
          <a:xfrm>
            <a:off x="45720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1" name="PlaceHolder 3"/>
          <p:cNvSpPr>
            <a:spLocks noGrp="1"/>
          </p:cNvSpPr>
          <p:nvPr>
            <p:ph type="body"/>
          </p:nvPr>
        </p:nvSpPr>
        <p:spPr>
          <a:xfrm>
            <a:off x="467424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2" name="PlaceHolder 4"/>
          <p:cNvSpPr>
            <a:spLocks noGrp="1"/>
          </p:cNvSpPr>
          <p:nvPr>
            <p:ph type="body"/>
          </p:nvPr>
        </p:nvSpPr>
        <p:spPr>
          <a:xfrm>
            <a:off x="45720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3" name="PlaceHolder 5"/>
          <p:cNvSpPr>
            <a:spLocks noGrp="1"/>
          </p:cNvSpPr>
          <p:nvPr>
            <p:ph type="body"/>
          </p:nvPr>
        </p:nvSpPr>
        <p:spPr>
          <a:xfrm>
            <a:off x="467424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35" name="PlaceHolder 2"/>
          <p:cNvSpPr>
            <a:spLocks noGrp="1"/>
          </p:cNvSpPr>
          <p:nvPr>
            <p:ph type="body"/>
          </p:nvPr>
        </p:nvSpPr>
        <p:spPr>
          <a:xfrm>
            <a:off x="457200" y="160020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6" name="PlaceHolder 3"/>
          <p:cNvSpPr>
            <a:spLocks noGrp="1"/>
          </p:cNvSpPr>
          <p:nvPr>
            <p:ph type="body"/>
          </p:nvPr>
        </p:nvSpPr>
        <p:spPr>
          <a:xfrm>
            <a:off x="3239640" y="160020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7" name="PlaceHolder 4"/>
          <p:cNvSpPr>
            <a:spLocks noGrp="1"/>
          </p:cNvSpPr>
          <p:nvPr>
            <p:ph type="body"/>
          </p:nvPr>
        </p:nvSpPr>
        <p:spPr>
          <a:xfrm>
            <a:off x="6022080" y="160020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8" name="PlaceHolder 5"/>
          <p:cNvSpPr>
            <a:spLocks noGrp="1"/>
          </p:cNvSpPr>
          <p:nvPr>
            <p:ph type="body"/>
          </p:nvPr>
        </p:nvSpPr>
        <p:spPr>
          <a:xfrm>
            <a:off x="457200" y="396432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9" name="PlaceHolder 6"/>
          <p:cNvSpPr>
            <a:spLocks noGrp="1"/>
          </p:cNvSpPr>
          <p:nvPr>
            <p:ph type="body"/>
          </p:nvPr>
        </p:nvSpPr>
        <p:spPr>
          <a:xfrm>
            <a:off x="3239640" y="396432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40" name="PlaceHolder 7"/>
          <p:cNvSpPr>
            <a:spLocks noGrp="1"/>
          </p:cNvSpPr>
          <p:nvPr>
            <p:ph type="body"/>
          </p:nvPr>
        </p:nvSpPr>
        <p:spPr>
          <a:xfrm>
            <a:off x="6022080" y="396432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a:solidFill>
                  <a:srgbClr val="000000"/>
                </a:solidFill>
                <a:latin typeface="Arial"/>
              </a:rPr>
              <a:t>Click to edit the title text format</a:t>
            </a:r>
          </a:p>
        </p:txBody>
      </p:sp>
      <p:sp>
        <p:nvSpPr>
          <p:cNvPr id="6" name="PlaceHolder 2"/>
          <p:cNvSpPr>
            <a:spLocks noGrp="1"/>
          </p:cNvSpPr>
          <p:nvPr>
            <p:ph type="body"/>
          </p:nvPr>
        </p:nvSpPr>
        <p:spPr>
          <a:xfrm>
            <a:off x="457200" y="1600200"/>
            <a:ext cx="8229600" cy="4525920"/>
          </a:xfrm>
          <a:prstGeom prst="rect">
            <a:avLst/>
          </a:prstGeom>
        </p:spPr>
        <p:txBody>
          <a:bodyPr lIns="90000" tIns="46800" rIns="90000" bIns="46800">
            <a:normAutofit/>
          </a:bodyPr>
          <a:lstStyle/>
          <a:p>
            <a:pPr marL="342720" indent="-34272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Click to edit the outline text format</a:t>
            </a:r>
          </a:p>
          <a:p>
            <a:pPr marL="742680" lvl="1" indent="-28548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Second Outline Level</a:t>
            </a:r>
          </a:p>
          <a:p>
            <a:pPr marL="1143000" lvl="2"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Third Outline Level</a:t>
            </a:r>
          </a:p>
          <a:p>
            <a:pPr marL="1600200" lvl="3"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Fourth Outline Level</a:t>
            </a:r>
          </a:p>
          <a:p>
            <a:pPr marL="2057400" lvl="4"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Fifth Outline Level</a:t>
            </a:r>
          </a:p>
          <a:p>
            <a:pPr marL="2057400" lvl="5"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Sixth Outline Level</a:t>
            </a:r>
          </a:p>
          <a:p>
            <a:pPr marL="2057400" lvl="6"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Seventh Outline Level</a:t>
            </a:r>
          </a:p>
        </p:txBody>
      </p:sp>
      <p:sp>
        <p:nvSpPr>
          <p:cNvPr id="2" name="PlaceHolder 3"/>
          <p:cNvSpPr>
            <a:spLocks noGrp="1"/>
          </p:cNvSpPr>
          <p:nvPr>
            <p:ph type="dt"/>
          </p:nvPr>
        </p:nvSpPr>
        <p:spPr>
          <a:xfrm>
            <a:off x="456840" y="6244920"/>
            <a:ext cx="2133720" cy="476280"/>
          </a:xfrm>
          <a:prstGeom prst="rect">
            <a:avLst/>
          </a:prstGeom>
        </p:spPr>
        <p:txBody>
          <a:bodyPr lIns="90000" tIns="46800" rIns="90000" bIns="46800">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Arial"/>
            </a:endParaRPr>
          </a:p>
        </p:txBody>
      </p:sp>
      <p:sp>
        <p:nvSpPr>
          <p:cNvPr id="3" name="PlaceHolder 4"/>
          <p:cNvSpPr>
            <a:spLocks noGrp="1"/>
          </p:cNvSpPr>
          <p:nvPr>
            <p:ph type="ftr"/>
          </p:nvPr>
        </p:nvSpPr>
        <p:spPr>
          <a:xfrm>
            <a:off x="3124080" y="6244920"/>
            <a:ext cx="2895840" cy="476280"/>
          </a:xfrm>
          <a:prstGeom prst="rect">
            <a:avLst/>
          </a:prstGeom>
        </p:spPr>
        <p:txBody>
          <a:bodyPr lIns="90000" tIns="46800" rIns="90000" bIns="46800">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Arial"/>
            </a:endParaRPr>
          </a:p>
        </p:txBody>
      </p:sp>
      <p:sp>
        <p:nvSpPr>
          <p:cNvPr id="4" name="PlaceHolder 5"/>
          <p:cNvSpPr>
            <a:spLocks noGrp="1"/>
          </p:cNvSpPr>
          <p:nvPr>
            <p:ph type="sldNum"/>
          </p:nvPr>
        </p:nvSpPr>
        <p:spPr>
          <a:xfrm>
            <a:off x="6552720" y="6244920"/>
            <a:ext cx="2133720" cy="476280"/>
          </a:xfrm>
          <a:prstGeom prst="rect">
            <a:avLst/>
          </a:prstGeom>
        </p:spPr>
        <p:txBody>
          <a:bodyPr lIns="90000" tIns="46800" rIns="90000" bIns="46800">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D46ECAF-78CA-499E-97EE-E51CD1C5339C}" type="slidenum">
              <a:rPr lang="ru-RU" sz="1400" b="0" strike="noStrike" spc="-1">
                <a:solidFill>
                  <a:srgbClr val="000000"/>
                </a:solidFill>
                <a:latin typeface="Aria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a:t>
            </a:fld>
            <a:endParaRPr lang="en-US" sz="140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8229600" cy="5256584"/>
          </a:xfrm>
        </p:spPr>
        <p:txBody>
          <a:bodyPr/>
          <a:lstStyle/>
          <a:p>
            <a:pPr algn="ctr"/>
            <a:r>
              <a:rPr lang="en-US" sz="3200" b="1" dirty="0">
                <a:solidFill>
                  <a:schemeClr val="accent3">
                    <a:lumMod val="75000"/>
                  </a:schemeClr>
                </a:solidFill>
              </a:rPr>
              <a:t>Vitamins of the alicyclic, aromatic series. Characteristics, classification, relationship between structure and pharmacological action, mechanism of action, methods of </a:t>
            </a:r>
            <a:r>
              <a:rPr lang="uk-UA" sz="3200" b="1" dirty="0" err="1">
                <a:solidFill>
                  <a:schemeClr val="accent3">
                    <a:lumMod val="75000"/>
                  </a:schemeClr>
                </a:solidFill>
              </a:rPr>
              <a:t>obtaining</a:t>
            </a:r>
            <a:r>
              <a:rPr lang="en-US" sz="3200" b="1" dirty="0">
                <a:solidFill>
                  <a:schemeClr val="accent3">
                    <a:lumMod val="75000"/>
                  </a:schemeClr>
                </a:solidFill>
              </a:rPr>
              <a:t>, methods of analysis, application in medicine</a:t>
            </a:r>
            <a:r>
              <a:rPr lang="en-US" sz="3200" b="1" dirty="0" smtClean="0">
                <a:solidFill>
                  <a:schemeClr val="accent3">
                    <a:lumMod val="75000"/>
                  </a:schemeClr>
                </a:solidFill>
              </a:rPr>
              <a:t>.</a:t>
            </a:r>
            <a:br>
              <a:rPr lang="en-US" sz="3200" b="1" dirty="0" smtClean="0">
                <a:solidFill>
                  <a:schemeClr val="accent3">
                    <a:lumMod val="75000"/>
                  </a:schemeClr>
                </a:solidFill>
              </a:rPr>
            </a:br>
            <a:r>
              <a:rPr lang="en-US" sz="3200" b="1" dirty="0" smtClean="0">
                <a:solidFill>
                  <a:schemeClr val="accent3">
                    <a:lumMod val="75000"/>
                  </a:schemeClr>
                </a:solidFill>
              </a:rPr>
              <a:t/>
            </a:r>
            <a:br>
              <a:rPr lang="en-US" sz="3200" b="1" dirty="0" smtClean="0">
                <a:solidFill>
                  <a:schemeClr val="accent3">
                    <a:lumMod val="75000"/>
                  </a:schemeClr>
                </a:solidFill>
              </a:rPr>
            </a:br>
            <a:r>
              <a:rPr lang="en-US" sz="4000" b="1" dirty="0" smtClean="0">
                <a:solidFill>
                  <a:schemeClr val="tx1">
                    <a:lumMod val="95000"/>
                    <a:lumOff val="5000"/>
                  </a:schemeClr>
                </a:solidFill>
                <a:latin typeface="Times New Roman" pitchFamily="18" charset="0"/>
                <a:cs typeface="Times New Roman" pitchFamily="18" charset="0"/>
              </a:rPr>
              <a:t>Lecture 6</a:t>
            </a:r>
            <a:endParaRPr lang="uk-UA" sz="4000" b="1" dirty="0">
              <a:solidFill>
                <a:srgbClr val="FF000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CustomShape 1"/>
          <p:cNvSpPr/>
          <p:nvPr/>
        </p:nvSpPr>
        <p:spPr>
          <a:xfrm>
            <a:off x="914400" y="140709"/>
            <a:ext cx="7848720" cy="6003824"/>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1" i="1" strike="noStrike" spc="-1" dirty="0" smtClean="0">
                <a:solidFill>
                  <a:srgbClr val="008000"/>
                </a:solidFill>
                <a:latin typeface="Times New Roman" panose="02020603050405020304" pitchFamily="18" charset="0"/>
                <a:cs typeface="Times New Roman" panose="02020603050405020304" pitchFamily="18" charset="0"/>
              </a:rPr>
              <a:t>Classifications</a:t>
            </a: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i="1" strike="noStrike" spc="-1" dirty="0" err="1" smtClean="0">
                <a:solidFill>
                  <a:srgbClr val="008000"/>
                </a:solidFill>
                <a:latin typeface="Times New Roman" panose="02020603050405020304" pitchFamily="18" charset="0"/>
                <a:cs typeface="Times New Roman" panose="02020603050405020304" pitchFamily="18" charset="0"/>
              </a:rPr>
              <a:t>By</a:t>
            </a:r>
            <a:r>
              <a:rPr lang="uk-UA" sz="2000" b="1" strike="noStrike" spc="-1" dirty="0" smtClean="0">
                <a:solidFill>
                  <a:srgbClr val="008000"/>
                </a:solidFill>
                <a:latin typeface="Times New Roman" panose="02020603050405020304" pitchFamily="18" charset="0"/>
                <a:cs typeface="Times New Roman" panose="02020603050405020304" pitchFamily="18" charset="0"/>
              </a:rPr>
              <a:t> </a:t>
            </a:r>
            <a:r>
              <a:rPr lang="uk-UA" sz="2000" b="1" i="1" strike="noStrike" spc="-1" dirty="0" err="1">
                <a:solidFill>
                  <a:srgbClr val="008000"/>
                </a:solidFill>
                <a:latin typeface="Times New Roman" panose="02020603050405020304" pitchFamily="18" charset="0"/>
                <a:cs typeface="Times New Roman" panose="02020603050405020304" pitchFamily="18" charset="0"/>
              </a:rPr>
              <a:t>physiological</a:t>
            </a:r>
            <a:r>
              <a:rPr lang="uk-UA" sz="2000" b="1" i="1" strike="noStrike" spc="-1" dirty="0">
                <a:solidFill>
                  <a:srgbClr val="008000"/>
                </a:solidFill>
                <a:latin typeface="Times New Roman" panose="02020603050405020304" pitchFamily="18" charset="0"/>
                <a:cs typeface="Times New Roman" panose="02020603050405020304" pitchFamily="18" charset="0"/>
              </a:rPr>
              <a:t> </a:t>
            </a:r>
            <a:r>
              <a:rPr lang="uk-UA" sz="2000" b="1" i="1" strike="noStrike" spc="-1" dirty="0" err="1">
                <a:solidFill>
                  <a:srgbClr val="008000"/>
                </a:solidFill>
                <a:latin typeface="Times New Roman" panose="02020603050405020304" pitchFamily="18" charset="0"/>
                <a:cs typeface="Times New Roman" panose="02020603050405020304" pitchFamily="18" charset="0"/>
              </a:rPr>
              <a:t>action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b="0" strike="noStrike" spc="-1" dirty="0" smtClean="0">
                <a:solidFill>
                  <a:srgbClr val="000000"/>
                </a:solidFill>
                <a:latin typeface="Times New Roman" panose="02020603050405020304" pitchFamily="18" charset="0"/>
                <a:cs typeface="Times New Roman" panose="02020603050405020304" pitchFamily="18" charset="0"/>
              </a:rPr>
              <a:t>V</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are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divided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several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groups</a:t>
            </a:r>
            <a:r>
              <a:rPr lang="uk-UA"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b="0" strike="noStrike" spc="-1" dirty="0" smtClean="0">
                <a:solidFill>
                  <a:srgbClr val="000000"/>
                </a:solidFill>
                <a:latin typeface="Times New Roman" panose="02020603050405020304" pitchFamily="18" charset="0"/>
                <a:cs typeface="Times New Roman" panose="02020603050405020304" pitchFamily="18" charset="0"/>
              </a:rPr>
              <a:t>V</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which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increase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overall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reactivity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organism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smtClean="0">
                <a:solidFill>
                  <a:srgbClr val="000000"/>
                </a:solidFill>
                <a:latin typeface="Times New Roman" panose="02020603050405020304" pitchFamily="18" charset="0"/>
                <a:cs typeface="Times New Roman" panose="02020603050405020304" pitchFamily="18" charset="0"/>
              </a:rPr>
              <a:t>B</a:t>
            </a:r>
            <a:r>
              <a:rPr lang="uk-UA" sz="2000" b="0" strike="noStrike" spc="-1" baseline="-25000" dirty="0" smtClean="0">
                <a:solidFill>
                  <a:srgbClr val="000000"/>
                </a:solidFill>
                <a:latin typeface="Times New Roman" panose="02020603050405020304" pitchFamily="18" charset="0"/>
                <a:cs typeface="Times New Roman" panose="02020603050405020304" pitchFamily="18" charset="0"/>
              </a:rPr>
              <a:t>1</a:t>
            </a:r>
            <a:r>
              <a:rPr lang="uk-UA" sz="2000" b="0" strike="noStrike" spc="-1" dirty="0">
                <a:solidFill>
                  <a:srgbClr val="000000"/>
                </a:solidFill>
                <a:latin typeface="Times New Roman" panose="02020603050405020304" pitchFamily="18" charset="0"/>
                <a:cs typeface="Times New Roman" panose="02020603050405020304" pitchFamily="18" charset="0"/>
              </a:rPr>
              <a:t>, В</a:t>
            </a:r>
            <a:r>
              <a:rPr lang="uk-UA" sz="2000" b="0" strike="noStrike" spc="-1" baseline="-25000" dirty="0">
                <a:solidFill>
                  <a:srgbClr val="000000"/>
                </a:solidFill>
                <a:latin typeface="Times New Roman" panose="02020603050405020304" pitchFamily="18" charset="0"/>
                <a:cs typeface="Times New Roman" panose="02020603050405020304" pitchFamily="18" charset="0"/>
              </a:rPr>
              <a:t>3</a:t>
            </a:r>
            <a:r>
              <a:rPr lang="uk-UA" sz="2000" b="0" strike="noStrike" spc="-1" dirty="0">
                <a:solidFill>
                  <a:srgbClr val="000000"/>
                </a:solidFill>
                <a:latin typeface="Times New Roman" panose="02020603050405020304" pitchFamily="18" charset="0"/>
                <a:cs typeface="Times New Roman" panose="02020603050405020304" pitchFamily="18" charset="0"/>
              </a:rPr>
              <a:t>, PP, A, C);</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antihemorrhagic</a:t>
            </a:r>
            <a:r>
              <a:rPr lang="uk-UA" sz="2000" b="0" strike="noStrike" spc="-1" dirty="0">
                <a:solidFill>
                  <a:srgbClr val="000000"/>
                </a:solidFill>
                <a:latin typeface="Times New Roman" panose="02020603050405020304" pitchFamily="18" charset="0"/>
                <a:cs typeface="Times New Roman" panose="02020603050405020304" pitchFamily="18" charset="0"/>
              </a:rPr>
              <a:t> (C, K);</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antianemic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smtClean="0">
                <a:solidFill>
                  <a:srgbClr val="000000"/>
                </a:solidFill>
                <a:latin typeface="Times New Roman" panose="02020603050405020304" pitchFamily="18" charset="0"/>
                <a:cs typeface="Times New Roman" panose="02020603050405020304" pitchFamily="18" charset="0"/>
              </a:rPr>
              <a:t>(</a:t>
            </a:r>
            <a:r>
              <a:rPr lang="en-US" sz="2000" spc="-1" dirty="0" smtClean="0">
                <a:solidFill>
                  <a:srgbClr val="000000"/>
                </a:solidFill>
                <a:latin typeface="Times New Roman" panose="02020603050405020304" pitchFamily="18" charset="0"/>
                <a:cs typeface="Times New Roman" panose="02020603050405020304" pitchFamily="18" charset="0"/>
              </a:rPr>
              <a:t>B</a:t>
            </a:r>
            <a:r>
              <a:rPr lang="uk-UA" sz="2000" b="0" strike="noStrike" spc="-1" baseline="-25000" dirty="0" smtClean="0">
                <a:solidFill>
                  <a:srgbClr val="000000"/>
                </a:solidFill>
                <a:latin typeface="Times New Roman" panose="02020603050405020304" pitchFamily="18" charset="0"/>
                <a:cs typeface="Times New Roman" panose="02020603050405020304" pitchFamily="18" charset="0"/>
              </a:rPr>
              <a:t>12</a:t>
            </a:r>
            <a:r>
              <a:rPr lang="uk-UA" sz="2000" b="0" strike="noStrike" spc="-1" dirty="0">
                <a:solidFill>
                  <a:srgbClr val="000000"/>
                </a:solidFill>
                <a:latin typeface="Times New Roman" panose="02020603050405020304" pitchFamily="18" charset="0"/>
                <a:cs typeface="Times New Roman" panose="02020603050405020304" pitchFamily="18" charset="0"/>
              </a:rPr>
              <a:t>, В</a:t>
            </a:r>
            <a:r>
              <a:rPr lang="uk-UA" sz="2000" b="0" strike="noStrike" spc="-1" baseline="-25000" dirty="0">
                <a:solidFill>
                  <a:srgbClr val="000000"/>
                </a:solidFill>
                <a:latin typeface="Times New Roman" panose="02020603050405020304" pitchFamily="18" charset="0"/>
                <a:cs typeface="Times New Roman" panose="02020603050405020304" pitchFamily="18" charset="0"/>
              </a:rPr>
              <a:t>6</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spc="-1" dirty="0">
                <a:solidFill>
                  <a:srgbClr val="000000"/>
                </a:solidFill>
                <a:latin typeface="Times New Roman" panose="02020603050405020304" pitchFamily="18" charset="0"/>
                <a:cs typeface="Times New Roman" panose="02020603050405020304" pitchFamily="18" charset="0"/>
              </a:rPr>
              <a:t>C</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anti-</a:t>
            </a:r>
            <a:r>
              <a:rPr lang="uk-UA" sz="2000" b="0" strike="noStrike" spc="-1" dirty="0" err="1">
                <a:solidFill>
                  <a:srgbClr val="000000"/>
                </a:solidFill>
                <a:latin typeface="Times New Roman" panose="02020603050405020304" pitchFamily="18" charset="0"/>
                <a:cs typeface="Times New Roman" panose="02020603050405020304" pitchFamily="18" charset="0"/>
              </a:rPr>
              <a:t>infective</a:t>
            </a:r>
            <a:r>
              <a:rPr lang="uk-UA" sz="2000" b="0" strike="noStrike" spc="-1" dirty="0">
                <a:solidFill>
                  <a:srgbClr val="000000"/>
                </a:solidFill>
                <a:latin typeface="Times New Roman" panose="02020603050405020304" pitchFamily="18" charset="0"/>
                <a:cs typeface="Times New Roman" panose="02020603050405020304" pitchFamily="18" charset="0"/>
              </a:rPr>
              <a:t> (C, A).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most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successful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can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considered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b="1" i="1" spc="-1" dirty="0" err="1">
                <a:solidFill>
                  <a:srgbClr val="008000"/>
                </a:solidFill>
                <a:latin typeface="Times New Roman" panose="02020603050405020304" pitchFamily="18" charset="0"/>
                <a:cs typeface="Times New Roman" panose="02020603050405020304" pitchFamily="18" charset="0"/>
              </a:rPr>
              <a:t>C</a:t>
            </a:r>
            <a:r>
              <a:rPr lang="uk-UA" sz="2000" b="1" i="1" strike="noStrike" spc="-1" dirty="0" err="1" smtClean="0">
                <a:solidFill>
                  <a:srgbClr val="008000"/>
                </a:solidFill>
                <a:latin typeface="Times New Roman" panose="02020603050405020304" pitchFamily="18" charset="0"/>
                <a:cs typeface="Times New Roman" panose="02020603050405020304" pitchFamily="18" charset="0"/>
              </a:rPr>
              <a:t>hemical</a:t>
            </a:r>
            <a:r>
              <a:rPr lang="uk-UA" sz="2000" b="1" i="1" strike="noStrike" spc="-1" dirty="0" smtClean="0">
                <a:solidFill>
                  <a:srgbClr val="008000"/>
                </a:solidFill>
                <a:latin typeface="Times New Roman" panose="02020603050405020304" pitchFamily="18" charset="0"/>
                <a:cs typeface="Times New Roman" panose="02020603050405020304" pitchFamily="18" charset="0"/>
              </a:rPr>
              <a:t> </a:t>
            </a:r>
            <a:r>
              <a:rPr lang="uk-UA" sz="2000" b="1" i="1" strike="noStrike" spc="-1" dirty="0" err="1">
                <a:solidFill>
                  <a:srgbClr val="008000"/>
                </a:solidFill>
                <a:latin typeface="Times New Roman" panose="02020603050405020304" pitchFamily="18" charset="0"/>
                <a:cs typeface="Times New Roman" panose="02020603050405020304" pitchFamily="18" charset="0"/>
              </a:rPr>
              <a:t>classification</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according</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which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all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are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divided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following</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groups</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1" strike="noStrike" spc="-1" dirty="0">
                <a:solidFill>
                  <a:srgbClr val="000000"/>
                </a:solidFill>
                <a:latin typeface="Times New Roman" panose="02020603050405020304" pitchFamily="18" charset="0"/>
                <a:cs typeface="Times New Roman" panose="02020603050405020304" pitchFamily="18" charset="0"/>
              </a:rPr>
              <a:t>I</a:t>
            </a:r>
            <a:r>
              <a:rPr lang="uk-UA" sz="2000" b="1" strike="noStrike" spc="-1" dirty="0">
                <a:solidFill>
                  <a:srgbClr val="000000"/>
                </a:solidFill>
                <a:latin typeface="Times New Roman" panose="02020603050405020304" pitchFamily="18" charset="0"/>
                <a:cs typeface="Times New Roman" panose="02020603050405020304" pitchFamily="18" charset="0"/>
              </a:rPr>
              <a:t>.</a:t>
            </a:r>
            <a:r>
              <a:rPr lang="en-US"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Aliphatic</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vitamins</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ascorbic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a:t>
            </a:r>
            <a:r>
              <a:rPr lang="uk-UA" sz="2000" b="0" strike="noStrike" spc="-1" dirty="0">
                <a:solidFill>
                  <a:srgbClr val="000000"/>
                </a:solidFill>
                <a:latin typeface="Times New Roman" panose="02020603050405020304" pitchFamily="18" charset="0"/>
                <a:cs typeface="Times New Roman" panose="02020603050405020304" pitchFamily="18" charset="0"/>
              </a:rPr>
              <a:t> C), </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smtClean="0">
                <a:solidFill>
                  <a:srgbClr val="000000"/>
                </a:solidFill>
                <a:latin typeface="Times New Roman" panose="02020603050405020304" pitchFamily="18" charset="0"/>
                <a:cs typeface="Times New Roman" panose="02020603050405020304" pitchFamily="18" charset="0"/>
              </a:rPr>
              <a:t>pangam</a:t>
            </a:r>
            <a:r>
              <a:rPr lang="en-US" sz="2000" b="0" strike="noStrike" spc="-1" dirty="0" smtClean="0">
                <a:solidFill>
                  <a:srgbClr val="000000"/>
                </a:solidFill>
                <a:latin typeface="Times New Roman" panose="02020603050405020304" pitchFamily="18" charset="0"/>
                <a:cs typeface="Times New Roman" panose="02020603050405020304" pitchFamily="18" charset="0"/>
              </a:rPr>
              <a:t>ate acid</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a:solidFill>
                  <a:srgbClr val="000000"/>
                </a:solidFill>
                <a:latin typeface="Times New Roman" panose="02020603050405020304" pitchFamily="18" charset="0"/>
                <a:cs typeface="Times New Roman" panose="02020603050405020304" pitchFamily="18" charset="0"/>
              </a:rPr>
              <a:t>(</a:t>
            </a:r>
            <a:r>
              <a:rPr lang="uk-UA" sz="2000" b="0" strike="noStrike" spc="-1" dirty="0" err="1">
                <a:solidFill>
                  <a:srgbClr val="000000"/>
                </a:solidFill>
                <a:latin typeface="Times New Roman" panose="02020603050405020304" pitchFamily="18" charset="0"/>
                <a:cs typeface="Times New Roman" panose="02020603050405020304" pitchFamily="18" charset="0"/>
              </a:rPr>
              <a:t>vitamin</a:t>
            </a:r>
            <a:r>
              <a:rPr lang="uk-UA" sz="2000" b="0" strike="noStrike" spc="-1" dirty="0">
                <a:solidFill>
                  <a:srgbClr val="000000"/>
                </a:solidFill>
                <a:latin typeface="Times New Roman" panose="02020603050405020304" pitchFamily="18" charset="0"/>
                <a:cs typeface="Times New Roman" panose="02020603050405020304" pitchFamily="18" charset="0"/>
              </a:rPr>
              <a:t> B</a:t>
            </a:r>
            <a:r>
              <a:rPr lang="uk-UA" sz="2000" b="0" strike="noStrike" spc="-1" baseline="-25000" dirty="0">
                <a:solidFill>
                  <a:srgbClr val="000000"/>
                </a:solidFill>
                <a:latin typeface="Times New Roman" panose="02020603050405020304" pitchFamily="18" charset="0"/>
                <a:cs typeface="Times New Roman" panose="02020603050405020304" pitchFamily="18" charset="0"/>
              </a:rPr>
              <a:t>15</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pantothenic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a:t>
            </a:r>
            <a:r>
              <a:rPr lang="uk-UA" sz="2000" b="0" strike="noStrike" spc="-1" dirty="0">
                <a:solidFill>
                  <a:srgbClr val="000000"/>
                </a:solidFill>
                <a:latin typeface="Times New Roman" panose="02020603050405020304" pitchFamily="18" charset="0"/>
                <a:cs typeface="Times New Roman" panose="02020603050405020304" pitchFamily="18" charset="0"/>
              </a:rPr>
              <a:t> B</a:t>
            </a:r>
            <a:r>
              <a:rPr lang="uk-UA" sz="2000" b="0" strike="noStrike" spc="-1" baseline="-25000" dirty="0">
                <a:solidFill>
                  <a:srgbClr val="000000"/>
                </a:solidFill>
                <a:latin typeface="Times New Roman" panose="02020603050405020304" pitchFamily="18" charset="0"/>
                <a:cs typeface="Times New Roman" panose="02020603050405020304" pitchFamily="18" charset="0"/>
              </a:rPr>
              <a:t>3</a:t>
            </a:r>
            <a:r>
              <a:rPr lang="uk-UA" sz="2000" b="0" strike="noStrike" spc="-1" dirty="0">
                <a:solidFill>
                  <a:srgbClr val="000000"/>
                </a:solidFill>
                <a:latin typeface="Times New Roman" panose="02020603050405020304" pitchFamily="18" charset="0"/>
                <a:cs typeface="Times New Roman" panose="02020603050405020304" pitchFamily="18" charset="0"/>
              </a:rPr>
              <a:t>).</a:t>
            </a:r>
            <a:r>
              <a:rPr lang="ru-RU"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1" strike="noStrike" spc="-1" dirty="0">
                <a:solidFill>
                  <a:srgbClr val="000000"/>
                </a:solidFill>
                <a:latin typeface="Times New Roman" panose="02020603050405020304" pitchFamily="18" charset="0"/>
                <a:cs typeface="Times New Roman" panose="02020603050405020304" pitchFamily="18" charset="0"/>
              </a:rPr>
              <a:t>II</a:t>
            </a: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Vitamins</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of</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alicyclic</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series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retinols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group</a:t>
            </a:r>
            <a:r>
              <a:rPr lang="uk-UA" sz="2000" b="0" strike="noStrike" spc="-1" dirty="0">
                <a:solidFill>
                  <a:srgbClr val="000000"/>
                </a:solidFill>
                <a:latin typeface="Times New Roman" panose="02020603050405020304" pitchFamily="18" charset="0"/>
                <a:cs typeface="Times New Roman" panose="02020603050405020304" pitchFamily="18" charset="0"/>
              </a:rPr>
              <a:t> A),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calciferols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group</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b="0" strike="noStrike" spc="-1" dirty="0">
                <a:solidFill>
                  <a:srgbClr val="000000"/>
                </a:solidFill>
                <a:latin typeface="Times New Roman" panose="02020603050405020304" pitchFamily="18" charset="0"/>
                <a:cs typeface="Times New Roman" panose="02020603050405020304" pitchFamily="18" charset="0"/>
              </a:rPr>
              <a:t>D</a:t>
            </a:r>
            <a:r>
              <a:rPr lang="uk-UA" sz="2000" b="0" strike="noStrike" spc="-1" dirty="0">
                <a:solidFill>
                  <a:srgbClr val="000000"/>
                </a:solidFill>
                <a:latin typeface="Times New Roman" panose="02020603050405020304" pitchFamily="18" charset="0"/>
                <a:cs typeface="Times New Roman" panose="02020603050405020304" pitchFamily="18" charset="0"/>
              </a:rPr>
              <a:t>).</a:t>
            </a:r>
            <a:r>
              <a:rPr lang="en-US" sz="2000" b="0" strike="noStrike" spc="-1" dirty="0">
                <a:solidFill>
                  <a:srgbClr val="000000"/>
                </a:solidFill>
                <a:latin typeface="Times New Roman" panose="02020603050405020304" pitchFamily="18" charset="0"/>
                <a:cs typeface="Times New Roman" panose="02020603050405020304" pitchFamily="18" charset="0"/>
              </a:rPr>
              <a:t> </a:t>
            </a: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1" strike="noStrike" spc="-1" dirty="0" smtClean="0">
                <a:solidFill>
                  <a:srgbClr val="000000"/>
                </a:solidFill>
                <a:latin typeface="Times New Roman" panose="02020603050405020304" pitchFamily="18" charset="0"/>
                <a:cs typeface="Times New Roman" panose="02020603050405020304" pitchFamily="18" charset="0"/>
              </a:rPr>
              <a:t>III. </a:t>
            </a:r>
            <a:r>
              <a:rPr lang="uk-UA" sz="2000" b="1" strike="noStrike" spc="-1" dirty="0" err="1" smtClean="0">
                <a:solidFill>
                  <a:srgbClr val="000000"/>
                </a:solidFill>
                <a:latin typeface="Times New Roman" panose="02020603050405020304" pitchFamily="18" charset="0"/>
                <a:cs typeface="Times New Roman" panose="02020603050405020304" pitchFamily="18" charset="0"/>
              </a:rPr>
              <a:t>Aromatic</a:t>
            </a:r>
            <a:r>
              <a:rPr lang="uk-UA" sz="2000" b="1" strike="noStrike" spc="-1" dirty="0" smtClean="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vitamins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group</a:t>
            </a:r>
            <a:r>
              <a:rPr lang="uk-UA" sz="2000" b="0" strike="noStrike" spc="-1" dirty="0">
                <a:solidFill>
                  <a:srgbClr val="000000"/>
                </a:solidFill>
                <a:latin typeface="Times New Roman" panose="02020603050405020304" pitchFamily="18" charset="0"/>
                <a:cs typeface="Times New Roman" panose="02020603050405020304" pitchFamily="18" charset="0"/>
              </a:rPr>
              <a:t> K.</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1" strike="noStrike" spc="-1" dirty="0" smtClean="0">
                <a:solidFill>
                  <a:srgbClr val="000000"/>
                </a:solidFill>
                <a:latin typeface="Times New Roman" panose="02020603050405020304" pitchFamily="18" charset="0"/>
                <a:cs typeface="Times New Roman" panose="02020603050405020304" pitchFamily="18" charset="0"/>
              </a:rPr>
              <a:t>IV.</a:t>
            </a:r>
            <a:r>
              <a:rPr lang="uk-UA" sz="2000" b="1" strike="noStrike" spc="-1" dirty="0" err="1">
                <a:solidFill>
                  <a:srgbClr val="000000"/>
                </a:solidFill>
                <a:latin typeface="Times New Roman" panose="02020603050405020304" pitchFamily="18" charset="0"/>
                <a:cs typeface="Times New Roman" panose="02020603050405020304" pitchFamily="18" charset="0"/>
              </a:rPr>
              <a:t>Vitamins</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of</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the</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heterocyclic</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series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tocopherols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group</a:t>
            </a:r>
            <a:r>
              <a:rPr lang="uk-UA" sz="2000" b="0" strike="noStrike" spc="-1" dirty="0">
                <a:solidFill>
                  <a:srgbClr val="000000"/>
                </a:solidFill>
                <a:latin typeface="Times New Roman" panose="02020603050405020304" pitchFamily="18" charset="0"/>
                <a:cs typeface="Times New Roman" panose="02020603050405020304" pitchFamily="18" charset="0"/>
              </a:rPr>
              <a:t> E),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bioflavonoids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group</a:t>
            </a:r>
            <a:r>
              <a:rPr lang="uk-UA" sz="2000" b="0" strike="noStrike" spc="-1" dirty="0">
                <a:solidFill>
                  <a:srgbClr val="000000"/>
                </a:solidFill>
                <a:latin typeface="Times New Roman" panose="02020603050405020304" pitchFamily="18" charset="0"/>
                <a:cs typeface="Times New Roman" panose="02020603050405020304" pitchFamily="18" charset="0"/>
              </a:rPr>
              <a:t> P), </a:t>
            </a:r>
            <a:r>
              <a:rPr lang="uk-UA" sz="2000" b="0" strike="noStrike" spc="-1" dirty="0" err="1">
                <a:solidFill>
                  <a:srgbClr val="000000"/>
                </a:solidFill>
                <a:latin typeface="Times New Roman" panose="02020603050405020304" pitchFamily="18" charset="0"/>
                <a:cs typeface="Times New Roman" panose="02020603050405020304" pitchFamily="18" charset="0"/>
              </a:rPr>
              <a:t>nicotinic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its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amide</a:t>
            </a:r>
            <a:r>
              <a:rPr lang="uk-UA"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a:solidFill>
                  <a:srgbClr val="000000"/>
                </a:solidFill>
                <a:latin typeface="Times New Roman" panose="02020603050405020304" pitchFamily="18" charset="0"/>
                <a:cs typeface="Times New Roman" panose="02020603050405020304" pitchFamily="18" charset="0"/>
              </a:rPr>
              <a:t>(PP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pyridoxines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smtClean="0">
                <a:solidFill>
                  <a:srgbClr val="000000"/>
                </a:solidFill>
                <a:latin typeface="Times New Roman" panose="02020603050405020304" pitchFamily="18" charset="0"/>
                <a:cs typeface="Times New Roman" panose="02020603050405020304" pitchFamily="18" charset="0"/>
              </a:rPr>
              <a:t>B</a:t>
            </a:r>
            <a:r>
              <a:rPr lang="en-US" sz="2000" b="0" strike="noStrike" spc="-1" dirty="0" smtClean="0">
                <a:solidFill>
                  <a:srgbClr val="000000"/>
                </a:solidFill>
                <a:latin typeface="Times New Roman" panose="02020603050405020304" pitchFamily="18" charset="0"/>
                <a:cs typeface="Times New Roman" panose="02020603050405020304" pitchFamily="18" charset="0"/>
              </a:rPr>
              <a:t>6</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err="1" smtClean="0">
                <a:solidFill>
                  <a:srgbClr val="000000"/>
                </a:solidFill>
                <a:latin typeface="Times New Roman" panose="02020603050405020304" pitchFamily="18" charset="0"/>
                <a:cs typeface="Times New Roman" panose="02020603050405020304" pitchFamily="18" charset="0"/>
              </a:rPr>
              <a:t>vitamin</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thiamine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spc="-1" dirty="0">
                <a:solidFill>
                  <a:srgbClr val="000000"/>
                </a:solidFill>
                <a:latin typeface="Times New Roman" panose="02020603050405020304" pitchFamily="18" charset="0"/>
                <a:cs typeface="Times New Roman" panose="02020603050405020304" pitchFamily="18" charset="0"/>
              </a:rPr>
              <a:t>B</a:t>
            </a:r>
            <a:r>
              <a:rPr lang="uk-UA" sz="2000" b="0" strike="noStrike" spc="-1" baseline="-25000" dirty="0" smtClean="0">
                <a:solidFill>
                  <a:srgbClr val="000000"/>
                </a:solidFill>
                <a:latin typeface="Times New Roman" panose="02020603050405020304" pitchFamily="18" charset="0"/>
                <a:cs typeface="Times New Roman" panose="02020603050405020304" pitchFamily="18" charset="0"/>
              </a:rPr>
              <a:t>1</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folic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smtClean="0">
                <a:solidFill>
                  <a:srgbClr val="000000"/>
                </a:solidFill>
                <a:latin typeface="Times New Roman" panose="02020603050405020304" pitchFamily="18" charset="0"/>
                <a:cs typeface="Times New Roman" panose="02020603050405020304" pitchFamily="18" charset="0"/>
              </a:rPr>
              <a:t>B</a:t>
            </a:r>
            <a:r>
              <a:rPr lang="en-US" sz="2000" spc="-1" baseline="-25000" dirty="0" smtClean="0">
                <a:solidFill>
                  <a:srgbClr val="000000"/>
                </a:solidFill>
                <a:latin typeface="Times New Roman" panose="02020603050405020304" pitchFamily="18" charset="0"/>
                <a:cs typeface="Times New Roman" panose="02020603050405020304" pitchFamily="18" charset="0"/>
              </a:rPr>
              <a:t>c</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riboflavin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a:t>
            </a:r>
            <a:r>
              <a:rPr lang="uk-UA" sz="2000" b="0" strike="noStrike" spc="-1" dirty="0">
                <a:solidFill>
                  <a:srgbClr val="000000"/>
                </a:solidFill>
                <a:latin typeface="Times New Roman" panose="02020603050405020304" pitchFamily="18" charset="0"/>
                <a:cs typeface="Times New Roman" panose="02020603050405020304" pitchFamily="18" charset="0"/>
              </a:rPr>
              <a:t> B</a:t>
            </a:r>
            <a:r>
              <a:rPr lang="uk-UA" sz="2000" b="0" strike="noStrike" spc="-1" baseline="-25000" dirty="0">
                <a:solidFill>
                  <a:srgbClr val="000000"/>
                </a:solidFill>
                <a:latin typeface="Times New Roman" panose="02020603050405020304" pitchFamily="18" charset="0"/>
                <a:cs typeface="Times New Roman" panose="02020603050405020304" pitchFamily="18" charset="0"/>
              </a:rPr>
              <a:t>2</a:t>
            </a:r>
            <a:r>
              <a:rPr lang="uk-UA"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cobalomins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smtClean="0">
                <a:solidFill>
                  <a:srgbClr val="000000"/>
                </a:solidFill>
                <a:latin typeface="Times New Roman" panose="02020603050405020304" pitchFamily="18" charset="0"/>
                <a:cs typeface="Times New Roman" panose="02020603050405020304" pitchFamily="18" charset="0"/>
              </a:rPr>
              <a:t>B</a:t>
            </a:r>
            <a:r>
              <a:rPr lang="uk-UA" sz="2000" b="0" strike="noStrike" spc="-1" baseline="-25000" dirty="0" smtClean="0">
                <a:solidFill>
                  <a:srgbClr val="000000"/>
                </a:solidFill>
                <a:latin typeface="Times New Roman" panose="02020603050405020304" pitchFamily="18" charset="0"/>
                <a:cs typeface="Times New Roman" panose="02020603050405020304" pitchFamily="18" charset="0"/>
              </a:rPr>
              <a:t>12</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6"/>
          <p:cNvSpPr>
            <a:spLocks noChangeArrowheads="1"/>
          </p:cNvSpPr>
          <p:nvPr/>
        </p:nvSpPr>
        <p:spPr bwMode="auto">
          <a:xfrm>
            <a:off x="2339752" y="600787"/>
            <a:ext cx="38133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pPr>
            <a:r>
              <a:rPr lang="uk-UA" altLang="uk-UA" sz="1800" b="1" dirty="0"/>
              <a:t>Вітаміни </a:t>
            </a:r>
            <a:r>
              <a:rPr lang="uk-UA" altLang="uk-UA" sz="1800" b="1" dirty="0" err="1"/>
              <a:t>аліциклічного</a:t>
            </a:r>
            <a:r>
              <a:rPr lang="uk-UA" altLang="uk-UA" sz="1800" b="1" dirty="0"/>
              <a:t> ряду</a:t>
            </a:r>
          </a:p>
        </p:txBody>
      </p:sp>
      <p:sp>
        <p:nvSpPr>
          <p:cNvPr id="2051" name="Rectangle 7"/>
          <p:cNvSpPr>
            <a:spLocks noChangeArrowheads="1"/>
          </p:cNvSpPr>
          <p:nvPr/>
        </p:nvSpPr>
        <p:spPr bwMode="auto">
          <a:xfrm>
            <a:off x="973138" y="1426279"/>
            <a:ext cx="7543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None/>
            </a:pPr>
            <a:r>
              <a:rPr lang="en-US" altLang="uk-UA" sz="1800" dirty="0"/>
              <a:t>The alicyclic vitamins include </a:t>
            </a:r>
            <a:r>
              <a:rPr lang="en-US" altLang="uk-UA" sz="1800" b="1" dirty="0"/>
              <a:t>retinols </a:t>
            </a:r>
            <a:r>
              <a:rPr lang="en-US" altLang="uk-UA" sz="1800" dirty="0"/>
              <a:t>(vitamins of group A) and </a:t>
            </a:r>
            <a:r>
              <a:rPr lang="en-US" altLang="uk-UA" sz="1800" b="1" dirty="0" err="1"/>
              <a:t>calciferols</a:t>
            </a:r>
            <a:r>
              <a:rPr lang="en-US" altLang="uk-UA" sz="1800" dirty="0"/>
              <a:t> (vitamins of group D). The retinol molecule is based on a </a:t>
            </a:r>
            <a:r>
              <a:rPr lang="en-US" altLang="uk-UA" sz="1800" dirty="0" err="1"/>
              <a:t>trimethylcyclohexane</a:t>
            </a:r>
            <a:r>
              <a:rPr lang="en-US" altLang="uk-UA" sz="1800" dirty="0"/>
              <a:t> ring connected to a </a:t>
            </a:r>
            <a:r>
              <a:rPr lang="en-US" altLang="uk-UA" sz="1800" dirty="0" err="1"/>
              <a:t>tetraenol</a:t>
            </a:r>
            <a:r>
              <a:rPr lang="en-US" altLang="uk-UA" sz="1800" dirty="0"/>
              <a:t> conjugated chain, which ends with a hydroxyl or aldehyde group.</a:t>
            </a:r>
            <a:endParaRPr lang="uk-UA" altLang="uk-UA" sz="1800" dirty="0"/>
          </a:p>
        </p:txBody>
      </p:sp>
      <p:sp>
        <p:nvSpPr>
          <p:cNvPr id="2052" name="Прямокутник 1"/>
          <p:cNvSpPr>
            <a:spLocks noChangeArrowheads="1"/>
          </p:cNvSpPr>
          <p:nvPr/>
        </p:nvSpPr>
        <p:spPr bwMode="auto">
          <a:xfrm>
            <a:off x="952500" y="4092575"/>
            <a:ext cx="7543800"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FontTx/>
              <a:buNone/>
            </a:pPr>
            <a:r>
              <a:rPr lang="en-US" altLang="uk-UA" sz="1800" dirty="0"/>
              <a:t>Discovered in 1913 by two independent groups of scientists (</a:t>
            </a:r>
            <a:r>
              <a:rPr lang="en-US" altLang="uk-UA" sz="1800" dirty="0" err="1"/>
              <a:t>McCollut</a:t>
            </a:r>
            <a:r>
              <a:rPr lang="en-US" altLang="uk-UA" sz="1800" dirty="0"/>
              <a:t> – Davis and Osborne). The first of the discovered vitamins, in connection with which it received the letter designation "A" in accordance with the alphabetical nomenclature. Retinol was obtained from the liver of fish in 1909. In 1928, Euler established that in some plants there are substances that have </a:t>
            </a:r>
            <a:r>
              <a:rPr lang="en-US" altLang="uk-UA" sz="1800" dirty="0" err="1"/>
              <a:t>provitamin</a:t>
            </a:r>
            <a:r>
              <a:rPr lang="en-US" altLang="uk-UA" sz="1800" dirty="0"/>
              <a:t> activity, that is, they are precursors of vitamins. The </a:t>
            </a:r>
            <a:r>
              <a:rPr lang="en-US" altLang="uk-UA" sz="1800" dirty="0" err="1"/>
              <a:t>provitamins</a:t>
            </a:r>
            <a:r>
              <a:rPr lang="en-US" altLang="uk-UA" sz="1800" dirty="0"/>
              <a:t> of vitamin A are α-, β- and γ-carotenes.</a:t>
            </a:r>
            <a:endParaRPr lang="uk-UA" altLang="uk-UA" sz="1800" dirty="0"/>
          </a:p>
        </p:txBody>
      </p:sp>
      <p:pic>
        <p:nvPicPr>
          <p:cNvPr id="2053" name="Picture 6" descr="Изображение химической структуры"/>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20975" y="2854325"/>
            <a:ext cx="3671888"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Скругленный прямоугольник 6">
            <a:extLst>
              <a:ext uri="{FF2B5EF4-FFF2-40B4-BE49-F238E27FC236}">
                <a16:creationId xmlns:a16="http://schemas.microsoft.com/office/drawing/2014/main" id="{86CC858A-53DF-4CAE-B1DA-54AFAC87F0EE}"/>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1</a:t>
            </a:r>
          </a:p>
        </p:txBody>
      </p:sp>
    </p:spTree>
    <p:extLst>
      <p:ext uri="{BB962C8B-B14F-4D97-AF65-F5344CB8AC3E}">
        <p14:creationId xmlns:p14="http://schemas.microsoft.com/office/powerpoint/2010/main" val="38355841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Звідки організму отримувати корисний вітамін А, і де він міститьс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049338"/>
            <a:ext cx="7158038" cy="238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Скругленный прямоугольник 6">
            <a:extLst>
              <a:ext uri="{FF2B5EF4-FFF2-40B4-BE49-F238E27FC236}">
                <a16:creationId xmlns:a16="http://schemas.microsoft.com/office/drawing/2014/main" id="{BEA175AD-20BB-4A54-A7AF-D06142251295}"/>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2</a:t>
            </a:r>
          </a:p>
        </p:txBody>
      </p:sp>
      <p:sp>
        <p:nvSpPr>
          <p:cNvPr id="3076" name="Прямокутник 2"/>
          <p:cNvSpPr>
            <a:spLocks noChangeArrowheads="1"/>
          </p:cNvSpPr>
          <p:nvPr/>
        </p:nvSpPr>
        <p:spPr bwMode="auto">
          <a:xfrm>
            <a:off x="3505200" y="460375"/>
            <a:ext cx="24715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b="1" dirty="0"/>
              <a:t>Sources of vitamin A</a:t>
            </a:r>
            <a:endParaRPr lang="uk-UA" altLang="uk-UA" sz="1800" b="1" dirty="0"/>
          </a:p>
        </p:txBody>
      </p:sp>
      <p:sp>
        <p:nvSpPr>
          <p:cNvPr id="4" name="Прямокутник 3">
            <a:extLst>
              <a:ext uri="{FF2B5EF4-FFF2-40B4-BE49-F238E27FC236}">
                <a16:creationId xmlns:a16="http://schemas.microsoft.com/office/drawing/2014/main" id="{33A447BA-DB7F-45FE-843C-90B5E2F259A0}"/>
              </a:ext>
            </a:extLst>
          </p:cNvPr>
          <p:cNvSpPr/>
          <p:nvPr/>
        </p:nvSpPr>
        <p:spPr>
          <a:xfrm>
            <a:off x="534988" y="3656013"/>
            <a:ext cx="3314700" cy="2031325"/>
          </a:xfrm>
          <a:prstGeom prst="rect">
            <a:avLst/>
          </a:prstGeom>
        </p:spPr>
        <p:txBody>
          <a:bodyPr>
            <a:spAutoFit/>
          </a:bodyPr>
          <a:lstStyle/>
          <a:p>
            <a:pPr algn="ctr">
              <a:defRPr/>
            </a:pPr>
            <a:r>
              <a:rPr lang="en-US" dirty="0">
                <a:solidFill>
                  <a:srgbClr val="212121"/>
                </a:solidFill>
              </a:rPr>
              <a:t>Animal foods(sources of vitamin A</a:t>
            </a:r>
            <a:r>
              <a:rPr lang="en-US" dirty="0" smtClean="0">
                <a:solidFill>
                  <a:srgbClr val="212121"/>
                </a:solidFill>
              </a:rPr>
              <a:t>)</a:t>
            </a:r>
          </a:p>
          <a:p>
            <a:pPr marL="285750" indent="-285750">
              <a:buFont typeface="Arial" panose="020B0604020202020204" pitchFamily="34" charset="0"/>
              <a:buChar char="•"/>
              <a:defRPr/>
            </a:pPr>
            <a:r>
              <a:rPr lang="en-US" dirty="0" smtClean="0">
                <a:solidFill>
                  <a:srgbClr val="212121"/>
                </a:solidFill>
              </a:rPr>
              <a:t>Liver </a:t>
            </a:r>
            <a:r>
              <a:rPr lang="en-US" dirty="0">
                <a:solidFill>
                  <a:srgbClr val="212121"/>
                </a:solidFill>
              </a:rPr>
              <a:t>of cattle</a:t>
            </a:r>
            <a:r>
              <a:rPr lang="en-US" dirty="0" smtClean="0">
                <a:solidFill>
                  <a:srgbClr val="212121"/>
                </a:solidFill>
              </a:rPr>
              <a:t>;</a:t>
            </a:r>
          </a:p>
          <a:p>
            <a:pPr marL="285750" indent="-285750">
              <a:buFont typeface="Arial" panose="020B0604020202020204" pitchFamily="34" charset="0"/>
              <a:buChar char="•"/>
              <a:defRPr/>
            </a:pPr>
            <a:r>
              <a:rPr lang="en-US" dirty="0" smtClean="0">
                <a:solidFill>
                  <a:srgbClr val="212121"/>
                </a:solidFill>
              </a:rPr>
              <a:t>Cod </a:t>
            </a:r>
            <a:r>
              <a:rPr lang="en-US" dirty="0">
                <a:solidFill>
                  <a:srgbClr val="212121"/>
                </a:solidFill>
              </a:rPr>
              <a:t>liver and fatty fish (salmon, herring</a:t>
            </a:r>
            <a:r>
              <a:rPr lang="en-US" dirty="0" smtClean="0">
                <a:solidFill>
                  <a:srgbClr val="212121"/>
                </a:solidFill>
              </a:rPr>
              <a:t>);</a:t>
            </a:r>
          </a:p>
          <a:p>
            <a:pPr marL="285750" indent="-285750">
              <a:buFont typeface="Arial" panose="020B0604020202020204" pitchFamily="34" charset="0"/>
              <a:buChar char="•"/>
              <a:defRPr/>
            </a:pPr>
            <a:r>
              <a:rPr lang="en-US" dirty="0" smtClean="0">
                <a:solidFill>
                  <a:srgbClr val="212121"/>
                </a:solidFill>
              </a:rPr>
              <a:t>Milk</a:t>
            </a:r>
            <a:r>
              <a:rPr lang="en-US" dirty="0">
                <a:solidFill>
                  <a:srgbClr val="212121"/>
                </a:solidFill>
              </a:rPr>
              <a:t>, cheese, butter</a:t>
            </a:r>
            <a:r>
              <a:rPr lang="en-US" dirty="0" smtClean="0">
                <a:solidFill>
                  <a:srgbClr val="212121"/>
                </a:solidFill>
              </a:rPr>
              <a:t>;</a:t>
            </a:r>
          </a:p>
          <a:p>
            <a:pPr marL="285750" indent="-285750">
              <a:buFont typeface="Arial" panose="020B0604020202020204" pitchFamily="34" charset="0"/>
              <a:buChar char="•"/>
              <a:defRPr/>
            </a:pPr>
            <a:r>
              <a:rPr lang="en-US" dirty="0" smtClean="0">
                <a:solidFill>
                  <a:srgbClr val="212121"/>
                </a:solidFill>
              </a:rPr>
              <a:t>Eggs</a:t>
            </a:r>
            <a:r>
              <a:rPr lang="en-US" dirty="0">
                <a:solidFill>
                  <a:srgbClr val="212121"/>
                </a:solidFill>
              </a:rPr>
              <a:t>.</a:t>
            </a:r>
            <a:endParaRPr lang="uk-UA" dirty="0"/>
          </a:p>
        </p:txBody>
      </p:sp>
      <p:sp>
        <p:nvSpPr>
          <p:cNvPr id="3078" name="Прямокутник 5"/>
          <p:cNvSpPr>
            <a:spLocks noChangeArrowheads="1"/>
          </p:cNvSpPr>
          <p:nvPr/>
        </p:nvSpPr>
        <p:spPr bwMode="auto">
          <a:xfrm>
            <a:off x="3849688" y="4191000"/>
            <a:ext cx="2447925"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pPr>
            <a:r>
              <a:rPr lang="en-US" altLang="uk-UA" sz="1800" dirty="0"/>
              <a:t>pumpkin</a:t>
            </a:r>
            <a:r>
              <a:rPr lang="en-US" altLang="uk-UA" sz="1800" dirty="0" smtClean="0"/>
              <a:t>;</a:t>
            </a:r>
          </a:p>
          <a:p>
            <a:pPr algn="just">
              <a:spcBef>
                <a:spcPct val="0"/>
              </a:spcBef>
            </a:pPr>
            <a:r>
              <a:rPr lang="en-US" altLang="uk-UA" sz="1800" dirty="0" smtClean="0"/>
              <a:t>carrots;</a:t>
            </a:r>
          </a:p>
          <a:p>
            <a:pPr algn="just">
              <a:spcBef>
                <a:spcPct val="0"/>
              </a:spcBef>
            </a:pPr>
            <a:r>
              <a:rPr lang="en-US" altLang="uk-UA" sz="1800" dirty="0" smtClean="0"/>
              <a:t>various </a:t>
            </a:r>
            <a:r>
              <a:rPr lang="en-US" altLang="uk-UA" sz="1800" dirty="0"/>
              <a:t>types of cabbage</a:t>
            </a:r>
            <a:r>
              <a:rPr lang="en-US" altLang="uk-UA" sz="1800" dirty="0" smtClean="0"/>
              <a:t>;</a:t>
            </a:r>
          </a:p>
          <a:p>
            <a:pPr algn="just">
              <a:spcBef>
                <a:spcPct val="0"/>
              </a:spcBef>
            </a:pPr>
            <a:r>
              <a:rPr lang="en-US" altLang="uk-UA" sz="1800" dirty="0"/>
              <a:t>b</a:t>
            </a:r>
            <a:r>
              <a:rPr lang="en-US" altLang="uk-UA" sz="1800" dirty="0" smtClean="0"/>
              <a:t>ell peppers;</a:t>
            </a:r>
          </a:p>
          <a:p>
            <a:pPr algn="just">
              <a:spcBef>
                <a:spcPct val="0"/>
              </a:spcBef>
            </a:pPr>
            <a:r>
              <a:rPr lang="en-US" altLang="uk-UA" sz="1800" dirty="0" smtClean="0"/>
              <a:t>spinach;</a:t>
            </a:r>
          </a:p>
          <a:p>
            <a:pPr algn="just">
              <a:spcBef>
                <a:spcPct val="0"/>
              </a:spcBef>
            </a:pPr>
            <a:r>
              <a:rPr lang="en-US" altLang="uk-UA" sz="1800" dirty="0" smtClean="0"/>
              <a:t>broccoli;</a:t>
            </a:r>
          </a:p>
          <a:p>
            <a:pPr algn="just">
              <a:spcBef>
                <a:spcPct val="0"/>
              </a:spcBef>
            </a:pPr>
            <a:r>
              <a:rPr lang="en-US" altLang="uk-UA" sz="1800" dirty="0" smtClean="0"/>
              <a:t>green </a:t>
            </a:r>
            <a:r>
              <a:rPr lang="en-US" altLang="uk-UA" sz="1800" dirty="0"/>
              <a:t>onions</a:t>
            </a:r>
            <a:r>
              <a:rPr lang="en-US" altLang="uk-UA" sz="1800" dirty="0" smtClean="0"/>
              <a:t>;</a:t>
            </a:r>
          </a:p>
          <a:p>
            <a:pPr algn="just">
              <a:spcBef>
                <a:spcPct val="0"/>
              </a:spcBef>
            </a:pPr>
            <a:r>
              <a:rPr lang="en-US" altLang="uk-UA" sz="1800" dirty="0" smtClean="0"/>
              <a:t>soybeans</a:t>
            </a:r>
            <a:r>
              <a:rPr lang="en-US" altLang="uk-UA" sz="1800" dirty="0"/>
              <a:t>, peas;</a:t>
            </a:r>
            <a:endParaRPr lang="uk-UA" altLang="uk-UA" sz="1800" dirty="0"/>
          </a:p>
        </p:txBody>
      </p:sp>
      <p:sp>
        <p:nvSpPr>
          <p:cNvPr id="3079" name="Прямокутник 6"/>
          <p:cNvSpPr>
            <a:spLocks noChangeArrowheads="1"/>
          </p:cNvSpPr>
          <p:nvPr/>
        </p:nvSpPr>
        <p:spPr bwMode="auto">
          <a:xfrm>
            <a:off x="3652838" y="3656013"/>
            <a:ext cx="42719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uk-UA" sz="1800" dirty="0">
                <a:solidFill>
                  <a:srgbClr val="212121"/>
                </a:solidFill>
              </a:rPr>
              <a:t>Products of plant origin (sources of </a:t>
            </a:r>
            <a:r>
              <a:rPr lang="en-US" altLang="uk-UA" sz="1800" dirty="0" err="1">
                <a:solidFill>
                  <a:srgbClr val="212121"/>
                </a:solidFill>
              </a:rPr>
              <a:t>provitamin</a:t>
            </a:r>
            <a:r>
              <a:rPr lang="en-US" altLang="uk-UA" sz="1800" dirty="0">
                <a:solidFill>
                  <a:srgbClr val="212121"/>
                </a:solidFill>
              </a:rPr>
              <a:t> A)</a:t>
            </a:r>
            <a:endParaRPr lang="uk-UA" altLang="uk-UA" sz="1800" dirty="0">
              <a:solidFill>
                <a:srgbClr val="212121"/>
              </a:solidFill>
            </a:endParaRPr>
          </a:p>
        </p:txBody>
      </p:sp>
      <p:sp>
        <p:nvSpPr>
          <p:cNvPr id="3080" name="Прямокутник 7"/>
          <p:cNvSpPr>
            <a:spLocks noChangeArrowheads="1"/>
          </p:cNvSpPr>
          <p:nvPr/>
        </p:nvSpPr>
        <p:spPr bwMode="auto">
          <a:xfrm>
            <a:off x="6261100" y="4191000"/>
            <a:ext cx="172996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en-US" altLang="uk-UA" sz="1800" dirty="0">
                <a:solidFill>
                  <a:srgbClr val="202122"/>
                </a:solidFill>
              </a:rPr>
              <a:t>peaches</a:t>
            </a:r>
            <a:r>
              <a:rPr lang="en-US" altLang="uk-UA" sz="1800" dirty="0" smtClean="0">
                <a:solidFill>
                  <a:srgbClr val="202122"/>
                </a:solidFill>
              </a:rPr>
              <a:t>;</a:t>
            </a:r>
          </a:p>
          <a:p>
            <a:pPr>
              <a:spcBef>
                <a:spcPct val="0"/>
              </a:spcBef>
            </a:pPr>
            <a:r>
              <a:rPr lang="en-US" altLang="uk-UA" sz="1800" dirty="0" smtClean="0">
                <a:solidFill>
                  <a:srgbClr val="202122"/>
                </a:solidFill>
              </a:rPr>
              <a:t>apricots;</a:t>
            </a:r>
          </a:p>
          <a:p>
            <a:pPr>
              <a:spcBef>
                <a:spcPct val="0"/>
              </a:spcBef>
            </a:pPr>
            <a:r>
              <a:rPr lang="en-US" altLang="uk-UA" sz="1800" dirty="0" smtClean="0">
                <a:solidFill>
                  <a:srgbClr val="202122"/>
                </a:solidFill>
              </a:rPr>
              <a:t>melon;</a:t>
            </a:r>
          </a:p>
          <a:p>
            <a:pPr>
              <a:spcBef>
                <a:spcPct val="0"/>
              </a:spcBef>
            </a:pPr>
            <a:r>
              <a:rPr lang="en-US" altLang="uk-UA" sz="1800" dirty="0" smtClean="0">
                <a:solidFill>
                  <a:srgbClr val="202122"/>
                </a:solidFill>
              </a:rPr>
              <a:t>mango;</a:t>
            </a:r>
          </a:p>
          <a:p>
            <a:pPr>
              <a:spcBef>
                <a:spcPct val="0"/>
              </a:spcBef>
            </a:pPr>
            <a:r>
              <a:rPr lang="en-US" altLang="uk-UA" sz="1800" dirty="0" smtClean="0">
                <a:solidFill>
                  <a:srgbClr val="202122"/>
                </a:solidFill>
              </a:rPr>
              <a:t>watermelon;</a:t>
            </a:r>
          </a:p>
          <a:p>
            <a:pPr>
              <a:spcBef>
                <a:spcPct val="0"/>
              </a:spcBef>
            </a:pPr>
            <a:r>
              <a:rPr lang="en-US" altLang="uk-UA" sz="1800" dirty="0" smtClean="0">
                <a:solidFill>
                  <a:srgbClr val="202122"/>
                </a:solidFill>
              </a:rPr>
              <a:t>rose </a:t>
            </a:r>
            <a:r>
              <a:rPr lang="en-US" altLang="uk-UA" sz="1800" dirty="0">
                <a:solidFill>
                  <a:srgbClr val="202122"/>
                </a:solidFill>
              </a:rPr>
              <a:t>hips</a:t>
            </a:r>
            <a:r>
              <a:rPr lang="en-US" altLang="uk-UA" sz="1800" dirty="0" smtClean="0">
                <a:solidFill>
                  <a:srgbClr val="202122"/>
                </a:solidFill>
              </a:rPr>
              <a:t>;</a:t>
            </a:r>
          </a:p>
          <a:p>
            <a:pPr>
              <a:spcBef>
                <a:spcPct val="0"/>
              </a:spcBef>
            </a:pPr>
            <a:r>
              <a:rPr lang="en-US" altLang="uk-UA" sz="1800" dirty="0" smtClean="0">
                <a:solidFill>
                  <a:srgbClr val="202122"/>
                </a:solidFill>
              </a:rPr>
              <a:t>cherries;</a:t>
            </a:r>
          </a:p>
          <a:p>
            <a:pPr>
              <a:spcBef>
                <a:spcPct val="0"/>
              </a:spcBef>
            </a:pPr>
            <a:r>
              <a:rPr lang="en-US" altLang="uk-UA" sz="1800" dirty="0" smtClean="0">
                <a:solidFill>
                  <a:srgbClr val="202122"/>
                </a:solidFill>
              </a:rPr>
              <a:t>nectarines</a:t>
            </a:r>
            <a:r>
              <a:rPr lang="uk-UA" altLang="uk-UA" sz="1800" dirty="0" smtClean="0"/>
              <a:t>.</a:t>
            </a:r>
            <a:endParaRPr lang="uk-UA" altLang="uk-UA" sz="1800" dirty="0"/>
          </a:p>
        </p:txBody>
      </p:sp>
    </p:spTree>
    <p:extLst>
      <p:ext uri="{BB962C8B-B14F-4D97-AF65-F5344CB8AC3E}">
        <p14:creationId xmlns:p14="http://schemas.microsoft.com/office/powerpoint/2010/main" val="20949939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6">
            <a:extLst>
              <a:ext uri="{FF2B5EF4-FFF2-40B4-BE49-F238E27FC236}">
                <a16:creationId xmlns:a16="http://schemas.microsoft.com/office/drawing/2014/main" id="{0CBD9D04-262F-4441-B91B-F5FED5A4189B}"/>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3</a:t>
            </a:r>
          </a:p>
        </p:txBody>
      </p:sp>
      <p:sp>
        <p:nvSpPr>
          <p:cNvPr id="4099" name="Прямокутник 2"/>
          <p:cNvSpPr>
            <a:spLocks noChangeArrowheads="1"/>
          </p:cNvSpPr>
          <p:nvPr/>
        </p:nvSpPr>
        <p:spPr bwMode="auto">
          <a:xfrm>
            <a:off x="3048000" y="582613"/>
            <a:ext cx="2663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b="1" dirty="0"/>
              <a:t>Vitamin A </a:t>
            </a:r>
            <a:r>
              <a:rPr lang="en-US" altLang="uk-UA" sz="1800" b="1" dirty="0" err="1"/>
              <a:t>provitamins</a:t>
            </a:r>
            <a:r>
              <a:rPr lang="uk-UA" altLang="uk-UA" sz="1800" b="1" dirty="0" smtClean="0"/>
              <a:t> </a:t>
            </a:r>
            <a:endParaRPr lang="uk-UA" altLang="uk-UA" sz="1800" b="1" dirty="0"/>
          </a:p>
        </p:txBody>
      </p:sp>
      <p:pic>
        <p:nvPicPr>
          <p:cNvPr id="4100" name="Picture 6"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33525" y="1079500"/>
            <a:ext cx="60198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8" descr="undefin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6850" y="2808288"/>
            <a:ext cx="609600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10" descr="undefine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66850" y="4473575"/>
            <a:ext cx="6210300"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Прямокутник 3"/>
          <p:cNvSpPr>
            <a:spLocks noChangeArrowheads="1"/>
          </p:cNvSpPr>
          <p:nvPr/>
        </p:nvSpPr>
        <p:spPr bwMode="auto">
          <a:xfrm>
            <a:off x="3892550" y="2397125"/>
            <a:ext cx="12923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l-GR" altLang="uk-UA" sz="1600" b="1" dirty="0" smtClean="0">
                <a:solidFill>
                  <a:srgbClr val="202122"/>
                </a:solidFill>
              </a:rPr>
              <a:t>α-</a:t>
            </a:r>
            <a:r>
              <a:rPr lang="en-US" altLang="uk-UA" sz="1600" b="1" dirty="0">
                <a:solidFill>
                  <a:srgbClr val="202122"/>
                </a:solidFill>
              </a:rPr>
              <a:t> carotene</a:t>
            </a:r>
            <a:endParaRPr lang="uk-UA" altLang="uk-UA" sz="1600" b="1" dirty="0"/>
          </a:p>
        </p:txBody>
      </p:sp>
      <p:sp>
        <p:nvSpPr>
          <p:cNvPr id="4104" name="Прямокутник 4"/>
          <p:cNvSpPr>
            <a:spLocks noChangeArrowheads="1"/>
          </p:cNvSpPr>
          <p:nvPr/>
        </p:nvSpPr>
        <p:spPr bwMode="auto">
          <a:xfrm>
            <a:off x="3894138" y="4232275"/>
            <a:ext cx="12907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l-GR" altLang="uk-UA" sz="1600" b="1" dirty="0" smtClean="0">
                <a:solidFill>
                  <a:srgbClr val="202122"/>
                </a:solidFill>
              </a:rPr>
              <a:t>β-</a:t>
            </a:r>
            <a:r>
              <a:rPr lang="en-US" altLang="uk-UA" sz="1600" b="1" dirty="0">
                <a:solidFill>
                  <a:srgbClr val="202122"/>
                </a:solidFill>
              </a:rPr>
              <a:t> carotene</a:t>
            </a:r>
            <a:endParaRPr lang="uk-UA" altLang="uk-UA" sz="1600" b="1" dirty="0"/>
          </a:p>
        </p:txBody>
      </p:sp>
      <p:sp>
        <p:nvSpPr>
          <p:cNvPr id="4105" name="Прямокутник 5"/>
          <p:cNvSpPr>
            <a:spLocks noChangeArrowheads="1"/>
          </p:cNvSpPr>
          <p:nvPr/>
        </p:nvSpPr>
        <p:spPr bwMode="auto">
          <a:xfrm>
            <a:off x="3892550" y="5707063"/>
            <a:ext cx="12795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l-GR" altLang="uk-UA" sz="1600" b="1" dirty="0" smtClean="0">
                <a:solidFill>
                  <a:srgbClr val="202122"/>
                </a:solidFill>
              </a:rPr>
              <a:t>γ-</a:t>
            </a:r>
            <a:r>
              <a:rPr lang="en-US" altLang="uk-UA" sz="1600" b="1" dirty="0">
                <a:solidFill>
                  <a:srgbClr val="202122"/>
                </a:solidFill>
              </a:rPr>
              <a:t> carotene</a:t>
            </a:r>
            <a:endParaRPr lang="uk-UA" altLang="uk-UA" sz="1600" b="1" dirty="0"/>
          </a:p>
        </p:txBody>
      </p:sp>
    </p:spTree>
    <p:extLst>
      <p:ext uri="{BB962C8B-B14F-4D97-AF65-F5344CB8AC3E}">
        <p14:creationId xmlns:p14="http://schemas.microsoft.com/office/powerpoint/2010/main" val="25951356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2483768" y="474081"/>
            <a:ext cx="439248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pPr>
            <a:r>
              <a:rPr lang="en-US" altLang="uk-UA" sz="1800" b="1" dirty="0"/>
              <a:t>Retinol </a:t>
            </a:r>
            <a:r>
              <a:rPr lang="en-US" altLang="uk-UA" sz="1800" b="1" dirty="0" smtClean="0"/>
              <a:t>acetate (</a:t>
            </a:r>
            <a:r>
              <a:rPr lang="en-US" altLang="uk-UA" sz="1800" b="1" dirty="0" err="1"/>
              <a:t>Retinoli</a:t>
            </a:r>
            <a:r>
              <a:rPr lang="en-US" altLang="uk-UA" sz="1800" b="1" dirty="0"/>
              <a:t> </a:t>
            </a:r>
            <a:r>
              <a:rPr lang="en-US" altLang="uk-UA" sz="1800" b="1" dirty="0" err="1"/>
              <a:t>acetas</a:t>
            </a:r>
            <a:r>
              <a:rPr lang="en-US" altLang="uk-UA" sz="1800" b="1" dirty="0"/>
              <a:t>)</a:t>
            </a:r>
          </a:p>
        </p:txBody>
      </p:sp>
      <p:pic>
        <p:nvPicPr>
          <p:cNvPr id="512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843413"/>
            <a:ext cx="6624736" cy="1919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124" name="Rectangle 8"/>
          <p:cNvSpPr>
            <a:spLocks noChangeArrowheads="1"/>
          </p:cNvSpPr>
          <p:nvPr/>
        </p:nvSpPr>
        <p:spPr bwMode="auto">
          <a:xfrm>
            <a:off x="539552" y="2762839"/>
            <a:ext cx="8352928" cy="3877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None/>
            </a:pPr>
            <a:r>
              <a:rPr lang="en-US" sz="1600" b="1" dirty="0" smtClean="0"/>
              <a:t>IUPAC Name</a:t>
            </a:r>
            <a:r>
              <a:rPr lang="uk-UA" sz="1600" b="1" dirty="0" smtClean="0"/>
              <a:t>: </a:t>
            </a:r>
            <a:r>
              <a:rPr lang="en-US" sz="1600" dirty="0" smtClean="0"/>
              <a:t>3,7-Dimethyl-9-</a:t>
            </a:r>
            <a:r>
              <a:rPr lang="en-US" sz="1600" dirty="0"/>
              <a:t>(2,6,6,-trimethyl-1-cyclohexen-1-yl)-2,4,6,8-nonatetraen-1-ol acetate, (all trans</a:t>
            </a:r>
            <a:r>
              <a:rPr lang="en-US" sz="1600" dirty="0" smtClean="0"/>
              <a:t>)-;</a:t>
            </a:r>
            <a:endParaRPr lang="uk-UA" sz="1600" dirty="0" smtClean="0"/>
          </a:p>
          <a:p>
            <a:pPr algn="just">
              <a:spcBef>
                <a:spcPct val="0"/>
              </a:spcBef>
              <a:buNone/>
            </a:pPr>
            <a:endParaRPr lang="en-US" altLang="uk-UA" sz="1600" b="1" dirty="0" smtClean="0"/>
          </a:p>
          <a:p>
            <a:pPr algn="just">
              <a:spcBef>
                <a:spcPct val="0"/>
              </a:spcBef>
              <a:buNone/>
            </a:pPr>
            <a:r>
              <a:rPr lang="en-US" altLang="uk-UA" sz="1800" b="1" dirty="0"/>
              <a:t>Mechanism of action. </a:t>
            </a:r>
            <a:r>
              <a:rPr lang="en-US" altLang="uk-UA" sz="1800" dirty="0"/>
              <a:t>Retinal is involved in the formation of visual purple. It combines with a specific retinal protein - opsin, forming rhodopsin. Under the influence of light energy, rhodopsin is split, forming </a:t>
            </a:r>
            <a:r>
              <a:rPr lang="en-US" altLang="uk-UA" sz="1800" dirty="0" err="1"/>
              <a:t>luminorhodopsin</a:t>
            </a:r>
            <a:r>
              <a:rPr lang="en-US" altLang="uk-UA" sz="1800" dirty="0"/>
              <a:t> and </a:t>
            </a:r>
            <a:r>
              <a:rPr lang="en-US" altLang="uk-UA" sz="1800" dirty="0" err="1"/>
              <a:t>metarhodopsin</a:t>
            </a:r>
            <a:r>
              <a:rPr lang="en-US" altLang="uk-UA" sz="1800" dirty="0"/>
              <a:t>. The latter combines with water and breaks down into its original components: retinal and opsin. The energy released during the splitting of rhodopsin excites the receptors of the optic nerve. Retinol also contributes to the fixation of glycogen in the muscles, heart and liver, stimulates the conversion of pyruvate and regulates the metabolism of phospholipids. It enhances the proliferation of epithelial cells, rejuvenates the cell population, stimulates the synthesis of rhodopsin in the retina of the eye, improves the regeneration process, has an antioxidant and immunomodulatory effect.</a:t>
            </a:r>
            <a:endParaRPr lang="ru-RU" altLang="uk-UA" sz="1800" dirty="0"/>
          </a:p>
        </p:txBody>
      </p:sp>
      <p:sp>
        <p:nvSpPr>
          <p:cNvPr id="8" name="Скругленный прямоугольник 6">
            <a:extLst>
              <a:ext uri="{FF2B5EF4-FFF2-40B4-BE49-F238E27FC236}">
                <a16:creationId xmlns:a16="http://schemas.microsoft.com/office/drawing/2014/main" id="{4DA0BA0B-4C7C-46CD-8C99-95CF6AAC94AE}"/>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4</a:t>
            </a:r>
          </a:p>
        </p:txBody>
      </p:sp>
    </p:spTree>
    <p:extLst>
      <p:ext uri="{BB962C8B-B14F-4D97-AF65-F5344CB8AC3E}">
        <p14:creationId xmlns:p14="http://schemas.microsoft.com/office/powerpoint/2010/main" val="15814002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9"/>
          <p:cNvSpPr>
            <a:spLocks noChangeArrowheads="1"/>
          </p:cNvSpPr>
          <p:nvPr/>
        </p:nvSpPr>
        <p:spPr bwMode="auto">
          <a:xfrm>
            <a:off x="901700" y="685800"/>
            <a:ext cx="13376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uk-UA" sz="1800" b="1" spc="-1" dirty="0" err="1">
                <a:solidFill>
                  <a:srgbClr val="000000"/>
                </a:solidFill>
                <a:latin typeface="Arial"/>
              </a:rPr>
              <a:t>Synthesis</a:t>
            </a:r>
            <a:r>
              <a:rPr lang="uk-UA" altLang="uk-UA" sz="1800" b="1" dirty="0" smtClean="0"/>
              <a:t>.</a:t>
            </a:r>
            <a:endParaRPr lang="ru-RU" altLang="uk-UA" sz="1800" b="1" dirty="0"/>
          </a:p>
        </p:txBody>
      </p:sp>
      <p:sp>
        <p:nvSpPr>
          <p:cNvPr id="5" name="Скругленный прямоугольник 6">
            <a:extLst>
              <a:ext uri="{FF2B5EF4-FFF2-40B4-BE49-F238E27FC236}">
                <a16:creationId xmlns:a16="http://schemas.microsoft.com/office/drawing/2014/main" id="{A6657970-7AFF-4FE9-9F11-955DF444D984}"/>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5</a:t>
            </a:r>
          </a:p>
        </p:txBody>
      </p:sp>
      <p:pic>
        <p:nvPicPr>
          <p:cNvPr id="6148" name="Picture 4" descr="https://pubs.acs.org/cms/10.1021/acs.oprd.3c00161/asset/images/medium/op3c00161_001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074738"/>
            <a:ext cx="6399213"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Прямокутник 1"/>
          <p:cNvSpPr>
            <a:spLocks noChangeArrowheads="1"/>
          </p:cNvSpPr>
          <p:nvPr/>
        </p:nvSpPr>
        <p:spPr bwMode="auto">
          <a:xfrm>
            <a:off x="1066800" y="5715000"/>
            <a:ext cx="62119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dirty="0">
                <a:solidFill>
                  <a:srgbClr val="3C4043"/>
                </a:solidFill>
                <a:latin typeface="Roboto"/>
              </a:rPr>
              <a:t>First published synthesis of </a:t>
            </a:r>
            <a:r>
              <a:rPr lang="en-US" altLang="uk-UA" sz="1800" dirty="0" smtClean="0">
                <a:solidFill>
                  <a:srgbClr val="3C4043"/>
                </a:solidFill>
                <a:latin typeface="Roboto"/>
              </a:rPr>
              <a:t>retinol</a:t>
            </a:r>
            <a:r>
              <a:rPr lang="uk-UA" altLang="uk-UA" sz="1800" dirty="0" smtClean="0">
                <a:solidFill>
                  <a:srgbClr val="3C4043"/>
                </a:solidFill>
                <a:latin typeface="Roboto"/>
              </a:rPr>
              <a:t>(</a:t>
            </a:r>
            <a:r>
              <a:rPr lang="en-US" altLang="uk-UA" sz="1800" dirty="0"/>
              <a:t> Kuhn and Morris</a:t>
            </a:r>
            <a:r>
              <a:rPr lang="ru-RU" altLang="uk-UA" sz="1800" dirty="0"/>
              <a:t>, </a:t>
            </a:r>
            <a:r>
              <a:rPr lang="uk-UA" altLang="uk-UA" sz="1800" dirty="0">
                <a:solidFill>
                  <a:srgbClr val="3C4043"/>
                </a:solidFill>
                <a:latin typeface="Roboto"/>
              </a:rPr>
              <a:t>1937)</a:t>
            </a:r>
            <a:endParaRPr lang="uk-UA" altLang="uk-UA" sz="1800" dirty="0"/>
          </a:p>
        </p:txBody>
      </p:sp>
    </p:spTree>
    <p:extLst>
      <p:ext uri="{BB962C8B-B14F-4D97-AF65-F5344CB8AC3E}">
        <p14:creationId xmlns:p14="http://schemas.microsoft.com/office/powerpoint/2010/main" val="30082614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9"/>
          <p:cNvSpPr>
            <a:spLocks noChangeArrowheads="1"/>
          </p:cNvSpPr>
          <p:nvPr/>
        </p:nvSpPr>
        <p:spPr bwMode="auto">
          <a:xfrm>
            <a:off x="901700" y="685800"/>
            <a:ext cx="13376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uk-UA" sz="1800" b="1" spc="-1" dirty="0" err="1">
                <a:solidFill>
                  <a:srgbClr val="000000"/>
                </a:solidFill>
                <a:latin typeface="Arial"/>
              </a:rPr>
              <a:t>Synthesis</a:t>
            </a:r>
            <a:r>
              <a:rPr lang="uk-UA" altLang="uk-UA" sz="1800" b="1" dirty="0" smtClean="0"/>
              <a:t>.</a:t>
            </a:r>
            <a:endParaRPr lang="ru-RU" altLang="uk-UA" sz="1800" b="1" dirty="0"/>
          </a:p>
        </p:txBody>
      </p:sp>
      <p:sp>
        <p:nvSpPr>
          <p:cNvPr id="3" name="Скругленный прямоугольник 6">
            <a:extLst>
              <a:ext uri="{FF2B5EF4-FFF2-40B4-BE49-F238E27FC236}">
                <a16:creationId xmlns:a16="http://schemas.microsoft.com/office/drawing/2014/main" id="{49A577A9-CB9E-4450-A7FA-E70403202C09}"/>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6</a:t>
            </a:r>
          </a:p>
        </p:txBody>
      </p:sp>
      <p:pic>
        <p:nvPicPr>
          <p:cNvPr id="7172" name="Picture 2" descr="https://pubs.acs.org/cms/10.1021/acs.oprd.3c00161/asset/images/medium/op3c00161_0020.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295400"/>
            <a:ext cx="71945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Прямокутник 3"/>
          <p:cNvSpPr>
            <a:spLocks noChangeArrowheads="1"/>
          </p:cNvSpPr>
          <p:nvPr/>
        </p:nvSpPr>
        <p:spPr bwMode="auto">
          <a:xfrm>
            <a:off x="2170113" y="5029200"/>
            <a:ext cx="4803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dirty="0">
                <a:solidFill>
                  <a:srgbClr val="3C4043"/>
                </a:solidFill>
                <a:latin typeface="Roboto"/>
              </a:rPr>
              <a:t>Synthesis of retinol acetate</a:t>
            </a:r>
            <a:r>
              <a:rPr lang="ru-RU" altLang="uk-UA" sz="1800" dirty="0" smtClean="0">
                <a:solidFill>
                  <a:srgbClr val="3C4043"/>
                </a:solidFill>
                <a:latin typeface="Roboto"/>
              </a:rPr>
              <a:t>(</a:t>
            </a:r>
            <a:r>
              <a:rPr lang="en-US" altLang="uk-UA" sz="1800" dirty="0"/>
              <a:t>Isler et al.</a:t>
            </a:r>
            <a:r>
              <a:rPr lang="ru-RU" altLang="uk-UA" sz="1800" dirty="0"/>
              <a:t>, 1947</a:t>
            </a:r>
            <a:r>
              <a:rPr lang="ru-RU" altLang="uk-UA" sz="1800" dirty="0">
                <a:solidFill>
                  <a:srgbClr val="3C4043"/>
                </a:solidFill>
                <a:latin typeface="Roboto"/>
              </a:rPr>
              <a:t>) </a:t>
            </a:r>
            <a:endParaRPr lang="uk-UA" altLang="uk-UA" sz="1800" dirty="0"/>
          </a:p>
        </p:txBody>
      </p:sp>
    </p:spTree>
    <p:extLst>
      <p:ext uri="{BB962C8B-B14F-4D97-AF65-F5344CB8AC3E}">
        <p14:creationId xmlns:p14="http://schemas.microsoft.com/office/powerpoint/2010/main" val="14193348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9"/>
          <p:cNvSpPr>
            <a:spLocks noChangeArrowheads="1"/>
          </p:cNvSpPr>
          <p:nvPr/>
        </p:nvSpPr>
        <p:spPr bwMode="auto">
          <a:xfrm>
            <a:off x="914400" y="730250"/>
            <a:ext cx="13376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uk-UA" sz="1800" b="1" spc="-1" dirty="0" err="1">
                <a:solidFill>
                  <a:srgbClr val="000000"/>
                </a:solidFill>
                <a:latin typeface="Arial"/>
              </a:rPr>
              <a:t>Synthesis</a:t>
            </a:r>
            <a:r>
              <a:rPr lang="uk-UA" altLang="uk-UA" sz="1800" b="1" dirty="0" smtClean="0"/>
              <a:t>.</a:t>
            </a:r>
            <a:endParaRPr lang="ru-RU" altLang="uk-UA" sz="1800" b="1" dirty="0"/>
          </a:p>
        </p:txBody>
      </p:sp>
      <p:sp>
        <p:nvSpPr>
          <p:cNvPr id="8195" name="Прямокутник 1"/>
          <p:cNvSpPr>
            <a:spLocks noChangeArrowheads="1"/>
          </p:cNvSpPr>
          <p:nvPr/>
        </p:nvSpPr>
        <p:spPr bwMode="auto">
          <a:xfrm>
            <a:off x="1331640" y="4800600"/>
            <a:ext cx="61926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dirty="0">
                <a:solidFill>
                  <a:srgbClr val="3C4043"/>
                </a:solidFill>
                <a:latin typeface="Roboto"/>
              </a:rPr>
              <a:t>BASF process for the synthesis of vitamin A acetate</a:t>
            </a:r>
            <a:endParaRPr lang="uk-UA" altLang="uk-UA" sz="1800" dirty="0"/>
          </a:p>
        </p:txBody>
      </p:sp>
      <p:sp>
        <p:nvSpPr>
          <p:cNvPr id="6" name="Скругленный прямоугольник 6">
            <a:extLst>
              <a:ext uri="{FF2B5EF4-FFF2-40B4-BE49-F238E27FC236}">
                <a16:creationId xmlns:a16="http://schemas.microsoft.com/office/drawing/2014/main" id="{6DC04548-82F3-4CAC-9A7A-117D2F5A037C}"/>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7</a:t>
            </a:r>
          </a:p>
        </p:txBody>
      </p:sp>
      <p:pic>
        <p:nvPicPr>
          <p:cNvPr id="8197" name="Picture 9" descr="https://pubs.acs.org/cms/10.1021/acs.oprd.3c00161/asset/images/medium/op3c00161_002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524000"/>
            <a:ext cx="728662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55803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1"/>
          <p:cNvSpPr>
            <a:spLocks noChangeArrowheads="1"/>
          </p:cNvSpPr>
          <p:nvPr/>
        </p:nvSpPr>
        <p:spPr bwMode="auto">
          <a:xfrm>
            <a:off x="1066800" y="914400"/>
            <a:ext cx="75438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None/>
            </a:pPr>
            <a:r>
              <a:rPr lang="uk-UA" sz="1800" b="1" spc="-1" dirty="0" err="1">
                <a:solidFill>
                  <a:srgbClr val="000000"/>
                </a:solidFill>
                <a:latin typeface="Arial"/>
              </a:rPr>
              <a:t>Properties</a:t>
            </a:r>
            <a:r>
              <a:rPr lang="uk-UA" sz="1800" b="1" spc="-1" dirty="0">
                <a:solidFill>
                  <a:srgbClr val="000000"/>
                </a:solidFill>
                <a:latin typeface="Arial"/>
              </a:rPr>
              <a:t>. </a:t>
            </a:r>
            <a:r>
              <a:rPr lang="uk-UA" sz="1800" spc="-1" dirty="0" err="1">
                <a:solidFill>
                  <a:srgbClr val="000000"/>
                </a:solidFill>
                <a:latin typeface="Arial"/>
              </a:rPr>
              <a:t>White</a:t>
            </a:r>
            <a:r>
              <a:rPr lang="uk-UA" sz="1800" spc="-1" dirty="0">
                <a:solidFill>
                  <a:srgbClr val="000000"/>
                </a:solidFill>
                <a:latin typeface="Arial"/>
              </a:rPr>
              <a:t> </a:t>
            </a:r>
            <a:r>
              <a:rPr lang="uk-UA" sz="1800" spc="-1" dirty="0" err="1">
                <a:solidFill>
                  <a:srgbClr val="000000"/>
                </a:solidFill>
                <a:latin typeface="Arial"/>
              </a:rPr>
              <a:t>or</a:t>
            </a:r>
            <a:r>
              <a:rPr lang="uk-UA" sz="1800" spc="-1" dirty="0">
                <a:solidFill>
                  <a:srgbClr val="000000"/>
                </a:solidFill>
                <a:latin typeface="Arial"/>
              </a:rPr>
              <a:t> </a:t>
            </a:r>
            <a:r>
              <a:rPr lang="uk-UA" sz="1800" spc="-1" dirty="0" err="1">
                <a:solidFill>
                  <a:srgbClr val="000000"/>
                </a:solidFill>
                <a:latin typeface="Arial"/>
              </a:rPr>
              <a:t>pale</a:t>
            </a:r>
            <a:r>
              <a:rPr lang="uk-UA" sz="1800" spc="-1" dirty="0">
                <a:solidFill>
                  <a:srgbClr val="000000"/>
                </a:solidFill>
                <a:latin typeface="Arial"/>
              </a:rPr>
              <a:t> </a:t>
            </a:r>
            <a:r>
              <a:rPr lang="uk-UA" sz="1800" spc="-1" dirty="0" err="1">
                <a:solidFill>
                  <a:srgbClr val="000000"/>
                </a:solidFill>
                <a:latin typeface="Arial"/>
              </a:rPr>
              <a:t>yellow</a:t>
            </a:r>
            <a:r>
              <a:rPr lang="uk-UA" sz="1800" spc="-1" dirty="0">
                <a:solidFill>
                  <a:srgbClr val="000000"/>
                </a:solidFill>
                <a:latin typeface="Arial"/>
              </a:rPr>
              <a:t> </a:t>
            </a:r>
            <a:r>
              <a:rPr lang="uk-UA" sz="1800" spc="-1" dirty="0" err="1">
                <a:solidFill>
                  <a:srgbClr val="000000"/>
                </a:solidFill>
                <a:latin typeface="Arial"/>
              </a:rPr>
              <a:t>crystals</a:t>
            </a:r>
            <a:r>
              <a:rPr lang="uk-UA" sz="1800" spc="-1" dirty="0">
                <a:solidFill>
                  <a:srgbClr val="000000"/>
                </a:solidFill>
                <a:latin typeface="Arial"/>
              </a:rPr>
              <a:t> </a:t>
            </a:r>
            <a:r>
              <a:rPr lang="uk-UA" sz="1800" spc="-1" dirty="0" err="1">
                <a:solidFill>
                  <a:srgbClr val="000000"/>
                </a:solidFill>
                <a:latin typeface="Arial"/>
              </a:rPr>
              <a:t>with</a:t>
            </a:r>
            <a:r>
              <a:rPr lang="uk-UA" sz="1800" spc="-1" dirty="0">
                <a:solidFill>
                  <a:srgbClr val="000000"/>
                </a:solidFill>
                <a:latin typeface="Arial"/>
              </a:rPr>
              <a:t> a </a:t>
            </a:r>
            <a:r>
              <a:rPr lang="uk-UA" sz="1800" spc="-1" dirty="0" err="1">
                <a:solidFill>
                  <a:srgbClr val="000000"/>
                </a:solidFill>
                <a:latin typeface="Arial"/>
              </a:rPr>
              <a:t>faint</a:t>
            </a:r>
            <a:r>
              <a:rPr lang="uk-UA" sz="1800" spc="-1" dirty="0">
                <a:solidFill>
                  <a:srgbClr val="000000"/>
                </a:solidFill>
                <a:latin typeface="Arial"/>
              </a:rPr>
              <a:t> </a:t>
            </a:r>
            <a:r>
              <a:rPr lang="uk-UA" sz="1800" spc="-1" dirty="0" err="1">
                <a:solidFill>
                  <a:srgbClr val="000000"/>
                </a:solidFill>
                <a:latin typeface="Arial"/>
              </a:rPr>
              <a:t>odor</a:t>
            </a:r>
            <a:r>
              <a:rPr lang="uk-UA" sz="1800" spc="-1" dirty="0">
                <a:solidFill>
                  <a:srgbClr val="000000"/>
                </a:solidFill>
                <a:latin typeface="Arial"/>
              </a:rPr>
              <a:t>. </a:t>
            </a:r>
            <a:r>
              <a:rPr lang="uk-UA" sz="1800" spc="-1" dirty="0" err="1">
                <a:solidFill>
                  <a:srgbClr val="000000"/>
                </a:solidFill>
                <a:latin typeface="Arial"/>
              </a:rPr>
              <a:t>Extremely</a:t>
            </a:r>
            <a:r>
              <a:rPr lang="uk-UA" sz="1800" spc="-1" dirty="0">
                <a:solidFill>
                  <a:srgbClr val="000000"/>
                </a:solidFill>
                <a:latin typeface="Arial"/>
              </a:rPr>
              <a:t> </a:t>
            </a:r>
            <a:r>
              <a:rPr lang="uk-UA" sz="1800" spc="-1" dirty="0" err="1">
                <a:solidFill>
                  <a:srgbClr val="000000"/>
                </a:solidFill>
                <a:latin typeface="Arial"/>
              </a:rPr>
              <a:t>unstable</a:t>
            </a:r>
            <a:r>
              <a:rPr lang="uk-UA" sz="1800" spc="-1" dirty="0">
                <a:solidFill>
                  <a:srgbClr val="000000"/>
                </a:solidFill>
                <a:latin typeface="Arial"/>
              </a:rPr>
              <a:t> </a:t>
            </a:r>
            <a:r>
              <a:rPr lang="uk-UA" sz="1800" spc="-1" dirty="0" err="1">
                <a:solidFill>
                  <a:srgbClr val="000000"/>
                </a:solidFill>
                <a:latin typeface="Arial"/>
              </a:rPr>
              <a:t>under</a:t>
            </a:r>
            <a:r>
              <a:rPr lang="uk-UA" sz="1800" spc="-1" dirty="0">
                <a:solidFill>
                  <a:srgbClr val="000000"/>
                </a:solidFill>
                <a:latin typeface="Arial"/>
              </a:rPr>
              <a:t> </a:t>
            </a:r>
            <a:r>
              <a:rPr lang="uk-UA" sz="1800" spc="-1" dirty="0" err="1">
                <a:solidFill>
                  <a:srgbClr val="000000"/>
                </a:solidFill>
                <a:latin typeface="Arial"/>
              </a:rPr>
              <a:t>the</a:t>
            </a:r>
            <a:r>
              <a:rPr lang="uk-UA" sz="1800" spc="-1" dirty="0">
                <a:solidFill>
                  <a:srgbClr val="000000"/>
                </a:solidFill>
                <a:latin typeface="Arial"/>
              </a:rPr>
              <a:t> </a:t>
            </a:r>
            <a:r>
              <a:rPr lang="uk-UA" sz="1800" spc="-1" dirty="0" err="1">
                <a:solidFill>
                  <a:srgbClr val="000000"/>
                </a:solidFill>
                <a:latin typeface="Arial"/>
              </a:rPr>
              <a:t>action</a:t>
            </a:r>
            <a:r>
              <a:rPr lang="uk-UA" sz="1800" spc="-1" dirty="0">
                <a:solidFill>
                  <a:srgbClr val="000000"/>
                </a:solidFill>
                <a:latin typeface="Arial"/>
              </a:rPr>
              <a:t> </a:t>
            </a:r>
            <a:r>
              <a:rPr lang="uk-UA" sz="1800" spc="-1" dirty="0" err="1">
                <a:solidFill>
                  <a:srgbClr val="000000"/>
                </a:solidFill>
                <a:latin typeface="Arial"/>
              </a:rPr>
              <a:t>of</a:t>
            </a:r>
            <a:r>
              <a:rPr lang="uk-UA" sz="1800" spc="-1" dirty="0">
                <a:solidFill>
                  <a:srgbClr val="000000"/>
                </a:solidFill>
                <a:latin typeface="Arial"/>
              </a:rPr>
              <a:t> </a:t>
            </a:r>
            <a:r>
              <a:rPr lang="uk-UA" sz="1800" spc="-1" dirty="0" err="1">
                <a:solidFill>
                  <a:srgbClr val="000000"/>
                </a:solidFill>
                <a:latin typeface="Arial"/>
              </a:rPr>
              <a:t>oxygen</a:t>
            </a:r>
            <a:r>
              <a:rPr lang="uk-UA" sz="1800" spc="-1" dirty="0">
                <a:solidFill>
                  <a:srgbClr val="000000"/>
                </a:solidFill>
                <a:latin typeface="Arial"/>
              </a:rPr>
              <a:t>, </a:t>
            </a:r>
            <a:r>
              <a:rPr lang="uk-UA" sz="1800" spc="-1" dirty="0" err="1">
                <a:solidFill>
                  <a:srgbClr val="000000"/>
                </a:solidFill>
                <a:latin typeface="Arial"/>
              </a:rPr>
              <a:t>air</a:t>
            </a:r>
            <a:r>
              <a:rPr lang="uk-UA" sz="1800" spc="-1" dirty="0">
                <a:solidFill>
                  <a:srgbClr val="000000"/>
                </a:solidFill>
                <a:latin typeface="Arial"/>
              </a:rPr>
              <a:t> </a:t>
            </a:r>
            <a:r>
              <a:rPr lang="uk-UA" sz="1800" spc="-1" dirty="0" err="1">
                <a:solidFill>
                  <a:srgbClr val="000000"/>
                </a:solidFill>
                <a:latin typeface="Arial"/>
              </a:rPr>
              <a:t>and</a:t>
            </a:r>
            <a:r>
              <a:rPr lang="uk-UA" sz="1800" spc="-1" dirty="0">
                <a:solidFill>
                  <a:srgbClr val="000000"/>
                </a:solidFill>
                <a:latin typeface="Arial"/>
              </a:rPr>
              <a:t> </a:t>
            </a:r>
            <a:r>
              <a:rPr lang="uk-UA" sz="1800" spc="-1" dirty="0" err="1">
                <a:solidFill>
                  <a:srgbClr val="000000"/>
                </a:solidFill>
                <a:latin typeface="Arial"/>
              </a:rPr>
              <a:t>light</a:t>
            </a:r>
            <a:r>
              <a:rPr lang="uk-UA" sz="1800" spc="-1" dirty="0">
                <a:solidFill>
                  <a:srgbClr val="000000"/>
                </a:solidFill>
                <a:latin typeface="Arial"/>
              </a:rPr>
              <a:t>. </a:t>
            </a:r>
            <a:r>
              <a:rPr lang="uk-UA" sz="1800" spc="-1" dirty="0" err="1">
                <a:solidFill>
                  <a:srgbClr val="000000"/>
                </a:solidFill>
                <a:latin typeface="Arial"/>
              </a:rPr>
              <a:t>Practically</a:t>
            </a:r>
            <a:r>
              <a:rPr lang="uk-UA" sz="1800" spc="-1" dirty="0">
                <a:solidFill>
                  <a:srgbClr val="000000"/>
                </a:solidFill>
                <a:latin typeface="Arial"/>
              </a:rPr>
              <a:t> </a:t>
            </a:r>
            <a:r>
              <a:rPr lang="uk-UA" sz="1800" spc="-1" dirty="0" err="1">
                <a:solidFill>
                  <a:srgbClr val="000000"/>
                </a:solidFill>
                <a:latin typeface="Arial"/>
              </a:rPr>
              <a:t>insoluble</a:t>
            </a:r>
            <a:r>
              <a:rPr lang="uk-UA" sz="1800" spc="-1" dirty="0">
                <a:solidFill>
                  <a:srgbClr val="000000"/>
                </a:solidFill>
                <a:latin typeface="Arial"/>
              </a:rPr>
              <a:t> </a:t>
            </a:r>
            <a:r>
              <a:rPr lang="uk-UA" sz="1800" spc="-1" dirty="0" err="1">
                <a:solidFill>
                  <a:srgbClr val="000000"/>
                </a:solidFill>
                <a:latin typeface="Arial"/>
              </a:rPr>
              <a:t>in</a:t>
            </a:r>
            <a:r>
              <a:rPr lang="uk-UA" sz="1800" spc="-1" dirty="0">
                <a:solidFill>
                  <a:srgbClr val="000000"/>
                </a:solidFill>
                <a:latin typeface="Arial"/>
              </a:rPr>
              <a:t> </a:t>
            </a:r>
            <a:r>
              <a:rPr lang="uk-UA" sz="1800" spc="-1" dirty="0" err="1">
                <a:solidFill>
                  <a:srgbClr val="000000"/>
                </a:solidFill>
                <a:latin typeface="Arial"/>
              </a:rPr>
              <a:t>water</a:t>
            </a:r>
            <a:r>
              <a:rPr lang="uk-UA" sz="1800" spc="-1" dirty="0">
                <a:solidFill>
                  <a:srgbClr val="000000"/>
                </a:solidFill>
                <a:latin typeface="Arial"/>
              </a:rPr>
              <a:t>, </a:t>
            </a:r>
            <a:r>
              <a:rPr lang="uk-UA" sz="1800" spc="-1" dirty="0" err="1">
                <a:solidFill>
                  <a:srgbClr val="000000"/>
                </a:solidFill>
                <a:latin typeface="Arial"/>
              </a:rPr>
              <a:t>soluble</a:t>
            </a:r>
            <a:r>
              <a:rPr lang="uk-UA" sz="1800" spc="-1" dirty="0">
                <a:solidFill>
                  <a:srgbClr val="000000"/>
                </a:solidFill>
                <a:latin typeface="Arial"/>
              </a:rPr>
              <a:t> </a:t>
            </a:r>
            <a:r>
              <a:rPr lang="uk-UA" sz="1800" spc="-1" dirty="0" err="1">
                <a:solidFill>
                  <a:srgbClr val="000000"/>
                </a:solidFill>
                <a:latin typeface="Arial"/>
              </a:rPr>
              <a:t>in</a:t>
            </a:r>
            <a:r>
              <a:rPr lang="uk-UA" sz="1800" spc="-1" dirty="0">
                <a:solidFill>
                  <a:srgbClr val="000000"/>
                </a:solidFill>
                <a:latin typeface="Arial"/>
              </a:rPr>
              <a:t> 96% </a:t>
            </a:r>
            <a:r>
              <a:rPr lang="uk-UA" sz="1800" spc="-1" dirty="0" err="1">
                <a:solidFill>
                  <a:srgbClr val="000000"/>
                </a:solidFill>
                <a:latin typeface="Arial"/>
              </a:rPr>
              <a:t>alcohol</a:t>
            </a:r>
            <a:r>
              <a:rPr lang="uk-UA" sz="1800" spc="-1" dirty="0">
                <a:solidFill>
                  <a:srgbClr val="000000"/>
                </a:solidFill>
                <a:latin typeface="Arial"/>
              </a:rPr>
              <a:t>, </a:t>
            </a:r>
            <a:r>
              <a:rPr lang="uk-UA" sz="1800" spc="-1" dirty="0" err="1">
                <a:solidFill>
                  <a:srgbClr val="000000"/>
                </a:solidFill>
                <a:latin typeface="Arial"/>
              </a:rPr>
              <a:t>chloroform</a:t>
            </a:r>
            <a:r>
              <a:rPr lang="uk-UA" sz="1800" spc="-1" dirty="0">
                <a:solidFill>
                  <a:srgbClr val="000000"/>
                </a:solidFill>
                <a:latin typeface="Arial"/>
              </a:rPr>
              <a:t>, </a:t>
            </a:r>
            <a:r>
              <a:rPr lang="uk-UA" sz="1800" spc="-1" dirty="0" err="1">
                <a:solidFill>
                  <a:srgbClr val="000000"/>
                </a:solidFill>
                <a:latin typeface="Arial"/>
              </a:rPr>
              <a:t>ether</a:t>
            </a:r>
            <a:r>
              <a:rPr lang="uk-UA" sz="1800" spc="-1" dirty="0">
                <a:solidFill>
                  <a:srgbClr val="000000"/>
                </a:solidFill>
                <a:latin typeface="Arial"/>
              </a:rPr>
              <a:t> </a:t>
            </a:r>
            <a:r>
              <a:rPr lang="uk-UA" sz="1800" spc="-1" dirty="0" err="1">
                <a:solidFill>
                  <a:srgbClr val="000000"/>
                </a:solidFill>
                <a:latin typeface="Arial"/>
              </a:rPr>
              <a:t>and</a:t>
            </a:r>
            <a:r>
              <a:rPr lang="uk-UA" sz="1800" spc="-1" dirty="0">
                <a:solidFill>
                  <a:srgbClr val="000000"/>
                </a:solidFill>
                <a:latin typeface="Arial"/>
              </a:rPr>
              <a:t> </a:t>
            </a:r>
            <a:r>
              <a:rPr lang="uk-UA" sz="1800" spc="-1" dirty="0" err="1">
                <a:solidFill>
                  <a:srgbClr val="000000"/>
                </a:solidFill>
                <a:latin typeface="Arial"/>
              </a:rPr>
              <a:t>oils</a:t>
            </a:r>
            <a:r>
              <a:rPr lang="uk-UA" altLang="uk-UA" sz="1800" dirty="0" smtClean="0"/>
              <a:t>.</a:t>
            </a:r>
            <a:r>
              <a:rPr lang="ru-RU" altLang="uk-UA" sz="1800" dirty="0" smtClean="0"/>
              <a:t> </a:t>
            </a:r>
            <a:endParaRPr lang="ru-RU" altLang="uk-UA" sz="1800" b="1" dirty="0"/>
          </a:p>
        </p:txBody>
      </p:sp>
      <p:sp>
        <p:nvSpPr>
          <p:cNvPr id="3" name="Скругленный прямоугольник 6">
            <a:extLst>
              <a:ext uri="{FF2B5EF4-FFF2-40B4-BE49-F238E27FC236}">
                <a16:creationId xmlns:a16="http://schemas.microsoft.com/office/drawing/2014/main" id="{9C42A003-A323-47EA-8F75-E228DBD02B0A}"/>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8</a:t>
            </a:r>
          </a:p>
        </p:txBody>
      </p:sp>
      <p:pic>
        <p:nvPicPr>
          <p:cNvPr id="9220" name="Picture 2" descr="Lacabine Pure Retinol (10 Ampoules) – Qreitem Pharmacy |صيدلية قريطم"/>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8600" y="2316163"/>
            <a:ext cx="3995738" cy="105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4" descr="Academie Specific Treatments 2 Ampoules Retinol - Salon Product buy to  Palestinian Territory. CosmoStore Palestinian Territ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6838" y="2300288"/>
            <a:ext cx="3205162" cy="320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8" descr="China Vitamin A Retinol Acetate Oil Manufacturers Suppliers Factory -  Wholesale Servi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3657600"/>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33063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Retinyl acetate(127-47-9) IR Spectr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7013" y="1295400"/>
            <a:ext cx="6148387" cy="475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Прямокутник 1"/>
          <p:cNvSpPr>
            <a:spLocks noChangeArrowheads="1"/>
          </p:cNvSpPr>
          <p:nvPr/>
        </p:nvSpPr>
        <p:spPr bwMode="auto">
          <a:xfrm>
            <a:off x="3048000" y="622300"/>
            <a:ext cx="3400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b="1" dirty="0"/>
              <a:t>IR spectrum of retinol acetate</a:t>
            </a:r>
            <a:endParaRPr lang="uk-UA" altLang="uk-UA" sz="1800" dirty="0"/>
          </a:p>
        </p:txBody>
      </p:sp>
      <p:sp>
        <p:nvSpPr>
          <p:cNvPr id="4" name="Скругленный прямоугольник 6">
            <a:extLst>
              <a:ext uri="{FF2B5EF4-FFF2-40B4-BE49-F238E27FC236}">
                <a16:creationId xmlns:a16="http://schemas.microsoft.com/office/drawing/2014/main" id="{BAA4CF94-F5C5-48E7-AB31-2CB918A54936}"/>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9</a:t>
            </a:r>
          </a:p>
        </p:txBody>
      </p:sp>
    </p:spTree>
    <p:extLst>
      <p:ext uri="{BB962C8B-B14F-4D97-AF65-F5344CB8AC3E}">
        <p14:creationId xmlns:p14="http://schemas.microsoft.com/office/powerpoint/2010/main" val="28093339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CustomShape 1"/>
          <p:cNvSpPr/>
          <p:nvPr/>
        </p:nvSpPr>
        <p:spPr>
          <a:xfrm>
            <a:off x="1143000" y="685800"/>
            <a:ext cx="7315200" cy="6426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Identification: </a:t>
            </a:r>
            <a:r>
              <a:rPr lang="uk-UA" sz="1800" b="0" strike="noStrike" spc="-1">
                <a:solidFill>
                  <a:srgbClr val="000000"/>
                </a:solidFill>
                <a:latin typeface="Arial"/>
              </a:rPr>
              <a:t>color reaction with antimony (III) chloride in chloroform medium - there is a blue color:</a:t>
            </a:r>
            <a:r>
              <a:rPr lang="ru-RU" sz="1800" b="0" strike="noStrike" spc="-1">
                <a:solidFill>
                  <a:srgbClr val="000000"/>
                </a:solidFill>
                <a:latin typeface="Arial"/>
              </a:rPr>
              <a:t> </a:t>
            </a:r>
            <a:endParaRPr lang="en-US" sz="1800" b="0" strike="noStrike" spc="-1">
              <a:solidFill>
                <a:srgbClr val="000000"/>
              </a:solidFill>
              <a:latin typeface="Arial"/>
            </a:endParaRPr>
          </a:p>
        </p:txBody>
      </p:sp>
      <p:pic>
        <p:nvPicPr>
          <p:cNvPr id="124" name="Picture 5"/>
          <p:cNvPicPr/>
          <p:nvPr/>
        </p:nvPicPr>
        <p:blipFill>
          <a:blip r:embed="rId2" cstate="print"/>
          <a:stretch/>
        </p:blipFill>
        <p:spPr>
          <a:xfrm>
            <a:off x="1295280" y="1447920"/>
            <a:ext cx="6248520" cy="2147760"/>
          </a:xfrm>
          <a:prstGeom prst="rect">
            <a:avLst/>
          </a:prstGeom>
          <a:ln w="0">
            <a:noFill/>
          </a:ln>
        </p:spPr>
      </p:pic>
      <p:sp>
        <p:nvSpPr>
          <p:cNvPr id="125" name="CustomShape 2"/>
          <p:cNvSpPr/>
          <p:nvPr/>
        </p:nvSpPr>
        <p:spPr>
          <a:xfrm>
            <a:off x="1066680" y="3733920"/>
            <a:ext cx="7620120" cy="25628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Quantitative definition. </a:t>
            </a:r>
            <a:r>
              <a:rPr lang="uk-UA" sz="1800" b="0" strike="noStrike" spc="-1">
                <a:solidFill>
                  <a:srgbClr val="000000"/>
                </a:solidFill>
                <a:latin typeface="Arial"/>
              </a:rPr>
              <a:t>UV spectrophotometric method.</a:t>
            </a:r>
            <a:r>
              <a:rPr lang="ru-RU" sz="1800" b="0" strike="noStrike" spc="-1">
                <a:solidFill>
                  <a:srgbClr val="000000"/>
                </a:solidFill>
                <a:latin typeface="Arial"/>
              </a:rPr>
              <a:t>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Storage. </a:t>
            </a:r>
            <a:r>
              <a:rPr lang="uk-UA" sz="1800" b="0" strike="noStrike" spc="-1">
                <a:solidFill>
                  <a:srgbClr val="000000"/>
                </a:solidFill>
                <a:latin typeface="Arial"/>
              </a:rPr>
              <a:t>Due to the fact that the substance is easily oxidized, it is stored in ampoules sealed in a stream of nitrogen, which protect from light at a temperature not exceeding +5 ° C. Oil solutions of retinol acetate are stored in filled, well-sealed dark glass beakers at a temperature not exceeding +10 ° C.</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Application</a:t>
            </a:r>
            <a:r>
              <a:rPr lang="uk-UA" sz="1800" b="0" strike="noStrike" spc="-1">
                <a:solidFill>
                  <a:srgbClr val="000000"/>
                </a:solidFill>
                <a:latin typeface="Arial"/>
              </a:rPr>
              <a:t>. With beriberi, skin diseases and lesions, eye diseases. Prescribe retinol acetate in the form of pills, granules, oil solutions internally, intramuscularly and topically.</a:t>
            </a:r>
            <a:r>
              <a:rPr lang="en-US" sz="1800" b="0" strike="noStrike" spc="-1">
                <a:solidFill>
                  <a:srgbClr val="000000"/>
                </a:solidFill>
                <a:latin typeface="Arial"/>
              </a:rPr>
              <a:t> </a:t>
            </a:r>
          </a:p>
        </p:txBody>
      </p:sp>
      <p:pic>
        <p:nvPicPr>
          <p:cNvPr id="126" name="Picture 15"/>
          <p:cNvPicPr/>
          <p:nvPr/>
        </p:nvPicPr>
        <p:blipFill>
          <a:blip r:embed="rId3" cstate="print"/>
          <a:stretch/>
        </p:blipFill>
        <p:spPr>
          <a:xfrm rot="1819200">
            <a:off x="7314840" y="2971800"/>
            <a:ext cx="554040" cy="480960"/>
          </a:xfrm>
          <a:prstGeom prst="rect">
            <a:avLst/>
          </a:prstGeom>
          <a:ln w="0">
            <a:noFill/>
          </a:ln>
        </p:spPr>
      </p:pic>
      <p:pic>
        <p:nvPicPr>
          <p:cNvPr id="127" name="Picture 2"/>
          <p:cNvPicPr/>
          <p:nvPr/>
        </p:nvPicPr>
        <p:blipFill>
          <a:blip r:embed="rId4" cstate="print"/>
          <a:stretch/>
        </p:blipFill>
        <p:spPr>
          <a:xfrm>
            <a:off x="8001000" y="2895480"/>
            <a:ext cx="506520" cy="83844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6">
            <a:extLst>
              <a:ext uri="{FF2B5EF4-FFF2-40B4-BE49-F238E27FC236}">
                <a16:creationId xmlns:a16="http://schemas.microsoft.com/office/drawing/2014/main" id="{562A0A1F-911E-4435-83FF-FE8115F0C2E8}"/>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11</a:t>
            </a:r>
          </a:p>
        </p:txBody>
      </p:sp>
      <p:graphicFrame>
        <p:nvGraphicFramePr>
          <p:cNvPr id="4" name="Таблиця 3">
            <a:extLst>
              <a:ext uri="{FF2B5EF4-FFF2-40B4-BE49-F238E27FC236}">
                <a16:creationId xmlns:a16="http://schemas.microsoft.com/office/drawing/2014/main" id="{7ABE0613-17B5-4F4F-BD94-69E5F5A5B58E}"/>
              </a:ext>
            </a:extLst>
          </p:cNvPr>
          <p:cNvGraphicFramePr>
            <a:graphicFrameLocks noGrp="1"/>
          </p:cNvGraphicFramePr>
          <p:nvPr>
            <p:extLst>
              <p:ext uri="{D42A27DB-BD31-4B8C-83A1-F6EECF244321}">
                <p14:modId xmlns:p14="http://schemas.microsoft.com/office/powerpoint/2010/main" val="1406574313"/>
              </p:ext>
            </p:extLst>
          </p:nvPr>
        </p:nvGraphicFramePr>
        <p:xfrm>
          <a:off x="827584" y="1412777"/>
          <a:ext cx="7067055" cy="4527649"/>
        </p:xfrm>
        <a:graphic>
          <a:graphicData uri="http://schemas.openxmlformats.org/drawingml/2006/table">
            <a:tbl>
              <a:tblPr firstRow="1" bandRow="1">
                <a:tableStyleId>{5C22544A-7EE6-4342-B048-85BDC9FD1C3A}</a:tableStyleId>
              </a:tblPr>
              <a:tblGrid>
                <a:gridCol w="2355685">
                  <a:extLst>
                    <a:ext uri="{9D8B030D-6E8A-4147-A177-3AD203B41FA5}">
                      <a16:colId xmlns:a16="http://schemas.microsoft.com/office/drawing/2014/main" val="1210351165"/>
                    </a:ext>
                  </a:extLst>
                </a:gridCol>
                <a:gridCol w="2355685">
                  <a:extLst>
                    <a:ext uri="{9D8B030D-6E8A-4147-A177-3AD203B41FA5}">
                      <a16:colId xmlns:a16="http://schemas.microsoft.com/office/drawing/2014/main" val="3998804748"/>
                    </a:ext>
                  </a:extLst>
                </a:gridCol>
                <a:gridCol w="2355685">
                  <a:extLst>
                    <a:ext uri="{9D8B030D-6E8A-4147-A177-3AD203B41FA5}">
                      <a16:colId xmlns:a16="http://schemas.microsoft.com/office/drawing/2014/main" val="3982961854"/>
                    </a:ext>
                  </a:extLst>
                </a:gridCol>
              </a:tblGrid>
              <a:tr h="1089865">
                <a:tc>
                  <a:txBody>
                    <a:bodyPr/>
                    <a:lstStyle/>
                    <a:p>
                      <a:pPr algn="ctr"/>
                      <a:endParaRPr lang="uk-UA" sz="1600" dirty="0"/>
                    </a:p>
                    <a:p>
                      <a:pPr algn="ctr"/>
                      <a:r>
                        <a:rPr lang="en-US" sz="1600" dirty="0" smtClean="0"/>
                        <a:t>Gender</a:t>
                      </a:r>
                      <a:endParaRPr lang="uk-UA" sz="1600" dirty="0"/>
                    </a:p>
                  </a:txBody>
                  <a:tcPr marT="45728" marB="45728"/>
                </a:tc>
                <a:tc>
                  <a:txBody>
                    <a:bodyPr/>
                    <a:lstStyle/>
                    <a:p>
                      <a:pPr algn="ctr"/>
                      <a:endParaRPr lang="uk-UA" sz="1600" dirty="0"/>
                    </a:p>
                    <a:p>
                      <a:pPr algn="ctr"/>
                      <a:r>
                        <a:rPr lang="en-US" sz="1600" dirty="0" smtClean="0"/>
                        <a:t>Age</a:t>
                      </a:r>
                      <a:endParaRPr lang="uk-UA" sz="1600" dirty="0"/>
                    </a:p>
                  </a:txBody>
                  <a:tcPr marT="45728" marB="45728"/>
                </a:tc>
                <a:tc>
                  <a:txBody>
                    <a:bodyPr/>
                    <a:lstStyle/>
                    <a:p>
                      <a:pPr algn="ctr"/>
                      <a:r>
                        <a:rPr lang="en-US" sz="1600" dirty="0" smtClean="0"/>
                        <a:t>Consumption rates, mcg/day</a:t>
                      </a:r>
                      <a:endParaRPr lang="uk-UA" sz="1600" dirty="0"/>
                    </a:p>
                  </a:txBody>
                  <a:tcPr marT="45728" marB="45728"/>
                </a:tc>
                <a:extLst>
                  <a:ext uri="{0D108BD9-81ED-4DB2-BD59-A6C34878D82A}">
                    <a16:rowId xmlns:a16="http://schemas.microsoft.com/office/drawing/2014/main" val="70519758"/>
                  </a:ext>
                </a:extLst>
              </a:tr>
              <a:tr h="491112">
                <a:tc>
                  <a:txBody>
                    <a:bodyPr/>
                    <a:lstStyle/>
                    <a:p>
                      <a:pPr algn="ctr"/>
                      <a:r>
                        <a:rPr lang="en-US" sz="1600" b="0" i="0" kern="1200" dirty="0" smtClean="0">
                          <a:solidFill>
                            <a:schemeClr val="dk1"/>
                          </a:solidFill>
                          <a:effectLst/>
                          <a:latin typeface="+mn-lt"/>
                          <a:ea typeface="+mn-ea"/>
                          <a:cs typeface="+mn-cs"/>
                        </a:rPr>
                        <a:t>Babies</a:t>
                      </a:r>
                      <a:endParaRPr lang="uk-UA" sz="1600" dirty="0"/>
                    </a:p>
                  </a:txBody>
                  <a:tcPr marT="45728" marB="45728"/>
                </a:tc>
                <a:tc>
                  <a:txBody>
                    <a:bodyPr/>
                    <a:lstStyle/>
                    <a:p>
                      <a:pPr algn="ctr"/>
                      <a:r>
                        <a:rPr lang="en-US" sz="1600" dirty="0" smtClean="0"/>
                        <a:t>Up to 6 months</a:t>
                      </a:r>
                      <a:endParaRPr lang="uk-UA" sz="1600" dirty="0"/>
                    </a:p>
                  </a:txBody>
                  <a:tcPr marT="45728" marB="45728"/>
                </a:tc>
                <a:tc>
                  <a:txBody>
                    <a:bodyPr/>
                    <a:lstStyle/>
                    <a:p>
                      <a:pPr algn="ctr"/>
                      <a:r>
                        <a:rPr lang="uk-UA" sz="1600" dirty="0"/>
                        <a:t>400</a:t>
                      </a:r>
                    </a:p>
                  </a:txBody>
                  <a:tcPr marT="45728" marB="45728"/>
                </a:tc>
                <a:extLst>
                  <a:ext uri="{0D108BD9-81ED-4DB2-BD59-A6C34878D82A}">
                    <a16:rowId xmlns:a16="http://schemas.microsoft.com/office/drawing/2014/main" val="2171517248"/>
                  </a:ext>
                </a:extLst>
              </a:tr>
              <a:tr h="491112">
                <a:tc>
                  <a:txBody>
                    <a:bodyPr/>
                    <a:lstStyle/>
                    <a:p>
                      <a:pPr algn="ctr"/>
                      <a:r>
                        <a:rPr lang="en-US" sz="1600" b="0" i="0" kern="1200" dirty="0" smtClean="0">
                          <a:solidFill>
                            <a:schemeClr val="dk1"/>
                          </a:solidFill>
                          <a:effectLst/>
                          <a:latin typeface="+mn-lt"/>
                          <a:ea typeface="+mn-ea"/>
                          <a:cs typeface="+mn-cs"/>
                        </a:rPr>
                        <a:t>Babies</a:t>
                      </a:r>
                      <a:endParaRPr lang="uk-UA" sz="1600" dirty="0"/>
                    </a:p>
                  </a:txBody>
                  <a:tcPr marT="45728" marB="45728"/>
                </a:tc>
                <a:tc>
                  <a:txBody>
                    <a:bodyPr/>
                    <a:lstStyle/>
                    <a:p>
                      <a:pPr algn="ctr"/>
                      <a:r>
                        <a:rPr lang="uk-UA" sz="1600" dirty="0"/>
                        <a:t>7-12 </a:t>
                      </a:r>
                      <a:r>
                        <a:rPr lang="en-US" sz="1600" dirty="0" smtClean="0"/>
                        <a:t>months</a:t>
                      </a:r>
                      <a:endParaRPr lang="uk-UA" sz="1600" dirty="0"/>
                    </a:p>
                  </a:txBody>
                  <a:tcPr marT="45728" marB="45728"/>
                </a:tc>
                <a:tc>
                  <a:txBody>
                    <a:bodyPr/>
                    <a:lstStyle/>
                    <a:p>
                      <a:pPr algn="ctr"/>
                      <a:r>
                        <a:rPr lang="uk-UA" sz="1600" dirty="0"/>
                        <a:t>500</a:t>
                      </a:r>
                    </a:p>
                  </a:txBody>
                  <a:tcPr marT="45728" marB="45728"/>
                </a:tc>
                <a:extLst>
                  <a:ext uri="{0D108BD9-81ED-4DB2-BD59-A6C34878D82A}">
                    <a16:rowId xmlns:a16="http://schemas.microsoft.com/office/drawing/2014/main" val="3711515216"/>
                  </a:ext>
                </a:extLst>
              </a:tr>
              <a:tr h="491112">
                <a:tc>
                  <a:txBody>
                    <a:bodyPr/>
                    <a:lstStyle/>
                    <a:p>
                      <a:pPr algn="ctr"/>
                      <a:r>
                        <a:rPr lang="en-US" sz="1600" dirty="0" smtClean="0"/>
                        <a:t>Children</a:t>
                      </a:r>
                      <a:endParaRPr lang="uk-UA" sz="1600" dirty="0"/>
                    </a:p>
                  </a:txBody>
                  <a:tcPr marT="45728" marB="45728"/>
                </a:tc>
                <a:tc>
                  <a:txBody>
                    <a:bodyPr/>
                    <a:lstStyle/>
                    <a:p>
                      <a:pPr algn="ctr"/>
                      <a:r>
                        <a:rPr lang="uk-UA" sz="1600" dirty="0"/>
                        <a:t>1-3 </a:t>
                      </a:r>
                      <a:r>
                        <a:rPr lang="en-US" sz="1600" dirty="0" smtClean="0"/>
                        <a:t>years</a:t>
                      </a:r>
                      <a:endParaRPr lang="uk-UA" sz="1600" dirty="0"/>
                    </a:p>
                  </a:txBody>
                  <a:tcPr marT="45728" marB="45728"/>
                </a:tc>
                <a:tc>
                  <a:txBody>
                    <a:bodyPr/>
                    <a:lstStyle/>
                    <a:p>
                      <a:pPr algn="ctr"/>
                      <a:r>
                        <a:rPr lang="uk-UA" sz="1600" dirty="0"/>
                        <a:t>300</a:t>
                      </a:r>
                    </a:p>
                  </a:txBody>
                  <a:tcPr marT="45728" marB="45728"/>
                </a:tc>
                <a:extLst>
                  <a:ext uri="{0D108BD9-81ED-4DB2-BD59-A6C34878D82A}">
                    <a16:rowId xmlns:a16="http://schemas.microsoft.com/office/drawing/2014/main" val="1704452189"/>
                  </a:ext>
                </a:extLst>
              </a:tr>
              <a:tr h="491112">
                <a:tc>
                  <a:txBody>
                    <a:bodyPr/>
                    <a:lstStyle/>
                    <a:p>
                      <a:pPr algn="ctr"/>
                      <a:r>
                        <a:rPr lang="en-US" sz="1600" dirty="0" smtClean="0"/>
                        <a:t>Children</a:t>
                      </a:r>
                      <a:endParaRPr lang="uk-UA" sz="1600" dirty="0"/>
                    </a:p>
                  </a:txBody>
                  <a:tcPr marT="45728" marB="45728"/>
                </a:tc>
                <a:tc>
                  <a:txBody>
                    <a:bodyPr/>
                    <a:lstStyle/>
                    <a:p>
                      <a:pPr algn="ctr"/>
                      <a:r>
                        <a:rPr lang="en-US" sz="1600" dirty="0"/>
                        <a:t>4</a:t>
                      </a:r>
                      <a:r>
                        <a:rPr lang="uk-UA" sz="1600" dirty="0"/>
                        <a:t>-</a:t>
                      </a:r>
                      <a:r>
                        <a:rPr lang="en-US" sz="1600" dirty="0"/>
                        <a:t>8</a:t>
                      </a:r>
                      <a:r>
                        <a:rPr lang="uk-UA" sz="1600" dirty="0"/>
                        <a:t> </a:t>
                      </a:r>
                      <a:r>
                        <a:rPr lang="en-US" sz="1600" dirty="0" smtClean="0"/>
                        <a:t>years</a:t>
                      </a:r>
                      <a:endParaRPr lang="uk-UA" sz="1600" dirty="0"/>
                    </a:p>
                  </a:txBody>
                  <a:tcPr marT="45728" marB="45728"/>
                </a:tc>
                <a:tc>
                  <a:txBody>
                    <a:bodyPr/>
                    <a:lstStyle/>
                    <a:p>
                      <a:pPr algn="ctr"/>
                      <a:r>
                        <a:rPr lang="uk-UA" sz="1600" dirty="0"/>
                        <a:t>400</a:t>
                      </a:r>
                    </a:p>
                  </a:txBody>
                  <a:tcPr marT="45728" marB="45728"/>
                </a:tc>
                <a:extLst>
                  <a:ext uri="{0D108BD9-81ED-4DB2-BD59-A6C34878D82A}">
                    <a16:rowId xmlns:a16="http://schemas.microsoft.com/office/drawing/2014/main" val="3962285719"/>
                  </a:ext>
                </a:extLst>
              </a:tr>
              <a:tr h="491112">
                <a:tc>
                  <a:txBody>
                    <a:bodyPr/>
                    <a:lstStyle/>
                    <a:p>
                      <a:pPr algn="ctr"/>
                      <a:r>
                        <a:rPr lang="en-US" sz="1600" dirty="0" smtClean="0"/>
                        <a:t>Children</a:t>
                      </a:r>
                      <a:endParaRPr lang="uk-UA" sz="1600" dirty="0"/>
                    </a:p>
                  </a:txBody>
                  <a:tcPr marT="45728" marB="45728"/>
                </a:tc>
                <a:tc>
                  <a:txBody>
                    <a:bodyPr/>
                    <a:lstStyle/>
                    <a:p>
                      <a:pPr algn="ctr"/>
                      <a:r>
                        <a:rPr lang="uk-UA" sz="1600" dirty="0"/>
                        <a:t>9-13 </a:t>
                      </a:r>
                      <a:r>
                        <a:rPr lang="en-US" sz="1600" dirty="0" smtClean="0"/>
                        <a:t>years</a:t>
                      </a:r>
                      <a:endParaRPr lang="uk-UA" sz="1600" dirty="0"/>
                    </a:p>
                  </a:txBody>
                  <a:tcPr marT="45728" marB="45728"/>
                </a:tc>
                <a:tc>
                  <a:txBody>
                    <a:bodyPr/>
                    <a:lstStyle/>
                    <a:p>
                      <a:pPr algn="ctr"/>
                      <a:r>
                        <a:rPr lang="uk-UA" sz="1600" dirty="0"/>
                        <a:t>600</a:t>
                      </a:r>
                    </a:p>
                  </a:txBody>
                  <a:tcPr marT="45728" marB="45728"/>
                </a:tc>
                <a:extLst>
                  <a:ext uri="{0D108BD9-81ED-4DB2-BD59-A6C34878D82A}">
                    <a16:rowId xmlns:a16="http://schemas.microsoft.com/office/drawing/2014/main" val="1406402763"/>
                  </a:ext>
                </a:extLst>
              </a:tr>
              <a:tr h="491112">
                <a:tc>
                  <a:txBody>
                    <a:bodyPr/>
                    <a:lstStyle/>
                    <a:p>
                      <a:pPr algn="ctr"/>
                      <a:r>
                        <a:rPr lang="en-US" sz="1600" dirty="0" smtClean="0"/>
                        <a:t>Men</a:t>
                      </a:r>
                      <a:r>
                        <a:rPr lang="uk-UA" sz="1600" dirty="0" smtClean="0"/>
                        <a:t> </a:t>
                      </a:r>
                      <a:endParaRPr lang="uk-UA" sz="1600" dirty="0"/>
                    </a:p>
                  </a:txBody>
                  <a:tcPr marT="45728" marB="4572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smtClean="0"/>
                        <a:t>14 years and older</a:t>
                      </a:r>
                      <a:endParaRPr lang="uk-UA" sz="1600" dirty="0"/>
                    </a:p>
                  </a:txBody>
                  <a:tcPr marT="45728" marB="45728"/>
                </a:tc>
                <a:tc>
                  <a:txBody>
                    <a:bodyPr/>
                    <a:lstStyle/>
                    <a:p>
                      <a:pPr algn="ctr"/>
                      <a:r>
                        <a:rPr lang="uk-UA" sz="1600" dirty="0"/>
                        <a:t>900</a:t>
                      </a:r>
                    </a:p>
                  </a:txBody>
                  <a:tcPr marT="45728" marB="45728"/>
                </a:tc>
                <a:extLst>
                  <a:ext uri="{0D108BD9-81ED-4DB2-BD59-A6C34878D82A}">
                    <a16:rowId xmlns:a16="http://schemas.microsoft.com/office/drawing/2014/main" val="248648411"/>
                  </a:ext>
                </a:extLst>
              </a:tr>
              <a:tr h="491112">
                <a:tc>
                  <a:txBody>
                    <a:bodyPr/>
                    <a:lstStyle/>
                    <a:p>
                      <a:pPr algn="ctr"/>
                      <a:r>
                        <a:rPr lang="en-US" sz="1600" dirty="0" smtClean="0"/>
                        <a:t>Women</a:t>
                      </a:r>
                      <a:endParaRPr lang="uk-UA" sz="1600" dirty="0"/>
                    </a:p>
                  </a:txBody>
                  <a:tcPr marT="45728" marB="4572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smtClean="0"/>
                        <a:t>14 years and older</a:t>
                      </a:r>
                      <a:endParaRPr lang="uk-UA" sz="1600" dirty="0"/>
                    </a:p>
                  </a:txBody>
                  <a:tcPr marT="45728" marB="45728"/>
                </a:tc>
                <a:tc>
                  <a:txBody>
                    <a:bodyPr/>
                    <a:lstStyle/>
                    <a:p>
                      <a:pPr algn="ctr"/>
                      <a:r>
                        <a:rPr lang="uk-UA" sz="1600" dirty="0"/>
                        <a:t>700</a:t>
                      </a:r>
                    </a:p>
                  </a:txBody>
                  <a:tcPr marT="45728" marB="45728"/>
                </a:tc>
                <a:extLst>
                  <a:ext uri="{0D108BD9-81ED-4DB2-BD59-A6C34878D82A}">
                    <a16:rowId xmlns:a16="http://schemas.microsoft.com/office/drawing/2014/main" val="2498682448"/>
                  </a:ext>
                </a:extLst>
              </a:tr>
            </a:tbl>
          </a:graphicData>
        </a:graphic>
      </p:graphicFrame>
      <p:sp>
        <p:nvSpPr>
          <p:cNvPr id="8234" name="Прямокутник 4">
            <a:extLst>
              <a:ext uri="{FF2B5EF4-FFF2-40B4-BE49-F238E27FC236}">
                <a16:creationId xmlns:a16="http://schemas.microsoft.com/office/drawing/2014/main" id="{69137587-4C4E-412E-859E-B91445D2C0FA}"/>
              </a:ext>
            </a:extLst>
          </p:cNvPr>
          <p:cNvSpPr>
            <a:spLocks noChangeArrowheads="1"/>
          </p:cNvSpPr>
          <p:nvPr/>
        </p:nvSpPr>
        <p:spPr bwMode="auto">
          <a:xfrm>
            <a:off x="1115616" y="404664"/>
            <a:ext cx="71901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uk-UA" b="1" dirty="0">
                <a:solidFill>
                  <a:srgbClr val="3C4043"/>
                </a:solidFill>
                <a:latin typeface="+mn-lt"/>
              </a:rPr>
              <a:t>Table of daily intake of retinol (vitamin A)</a:t>
            </a:r>
            <a:endParaRPr lang="uk-UA" altLang="uk-UA" b="1" dirty="0">
              <a:latin typeface="+mn-lt"/>
            </a:endParaRPr>
          </a:p>
        </p:txBody>
      </p:sp>
    </p:spTree>
    <p:extLst>
      <p:ext uri="{BB962C8B-B14F-4D97-AF65-F5344CB8AC3E}">
        <p14:creationId xmlns:p14="http://schemas.microsoft.com/office/powerpoint/2010/main" val="6353029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Прямокутник 1"/>
          <p:cNvSpPr>
            <a:spLocks noChangeArrowheads="1"/>
          </p:cNvSpPr>
          <p:nvPr/>
        </p:nvSpPr>
        <p:spPr bwMode="auto">
          <a:xfrm>
            <a:off x="3429000" y="609600"/>
            <a:ext cx="23734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b="1" dirty="0"/>
              <a:t>Vitamins of group D</a:t>
            </a:r>
            <a:endParaRPr lang="uk-UA" altLang="uk-UA" sz="1800" b="1" dirty="0"/>
          </a:p>
        </p:txBody>
      </p:sp>
      <p:sp>
        <p:nvSpPr>
          <p:cNvPr id="3" name="Прямокутник 2">
            <a:extLst>
              <a:ext uri="{FF2B5EF4-FFF2-40B4-BE49-F238E27FC236}">
                <a16:creationId xmlns:a16="http://schemas.microsoft.com/office/drawing/2014/main" id="{0183AF7C-F330-4EE5-884C-0FB302576822}"/>
              </a:ext>
            </a:extLst>
          </p:cNvPr>
          <p:cNvSpPr/>
          <p:nvPr/>
        </p:nvSpPr>
        <p:spPr>
          <a:xfrm>
            <a:off x="1043608" y="1556792"/>
            <a:ext cx="7467600" cy="4524315"/>
          </a:xfrm>
          <a:prstGeom prst="rect">
            <a:avLst/>
          </a:prstGeom>
        </p:spPr>
        <p:txBody>
          <a:bodyPr>
            <a:spAutoFit/>
          </a:bodyPr>
          <a:lstStyle/>
          <a:p>
            <a:pPr algn="just">
              <a:defRPr/>
            </a:pPr>
            <a:r>
              <a:rPr lang="en-US" dirty="0">
                <a:solidFill>
                  <a:srgbClr val="3C4043"/>
                </a:solidFill>
              </a:rPr>
              <a:t>Vitamin D (</a:t>
            </a:r>
            <a:r>
              <a:rPr lang="en-US" b="1" dirty="0" err="1">
                <a:solidFill>
                  <a:srgbClr val="3C4043"/>
                </a:solidFill>
              </a:rPr>
              <a:t>calciferol</a:t>
            </a:r>
            <a:r>
              <a:rPr lang="en-US" dirty="0">
                <a:solidFill>
                  <a:srgbClr val="3C4043"/>
                </a:solidFill>
              </a:rPr>
              <a:t>, anti-rickets vitamin) exists in the form of several compounds that differ in chemical structure and biological activity</a:t>
            </a:r>
            <a:r>
              <a:rPr lang="en-US" dirty="0" smtClean="0">
                <a:solidFill>
                  <a:srgbClr val="3C4043"/>
                </a:solidFill>
              </a:rPr>
              <a:t>.</a:t>
            </a:r>
          </a:p>
          <a:p>
            <a:pPr algn="just">
              <a:defRPr/>
            </a:pPr>
            <a:r>
              <a:rPr lang="en-US" dirty="0">
                <a:solidFill>
                  <a:srgbClr val="3C4043"/>
                </a:solidFill>
              </a:rPr>
              <a:t>	</a:t>
            </a:r>
            <a:r>
              <a:rPr lang="en-US" dirty="0" smtClean="0">
                <a:solidFill>
                  <a:srgbClr val="3C4043"/>
                </a:solidFill>
              </a:rPr>
              <a:t> For </a:t>
            </a:r>
            <a:r>
              <a:rPr lang="en-US" dirty="0">
                <a:solidFill>
                  <a:srgbClr val="3C4043"/>
                </a:solidFill>
              </a:rPr>
              <a:t>humans and animals, vitamins D2 and D3 are considered active drugs, although other vitamins of the group are also known, for example, vitamin D4 (</a:t>
            </a:r>
            <a:r>
              <a:rPr lang="en-US" dirty="0" err="1">
                <a:solidFill>
                  <a:srgbClr val="3C4043"/>
                </a:solidFill>
              </a:rPr>
              <a:t>dihydroergocalciferol</a:t>
            </a:r>
            <a:r>
              <a:rPr lang="en-US" dirty="0">
                <a:solidFill>
                  <a:srgbClr val="3C4043"/>
                </a:solidFill>
              </a:rPr>
              <a:t>). Natural products contain mainly </a:t>
            </a:r>
            <a:r>
              <a:rPr lang="en-US" dirty="0" err="1">
                <a:solidFill>
                  <a:srgbClr val="3C4043"/>
                </a:solidFill>
              </a:rPr>
              <a:t>provitamins</a:t>
            </a:r>
            <a:r>
              <a:rPr lang="en-US" dirty="0">
                <a:solidFill>
                  <a:srgbClr val="3C4043"/>
                </a:solidFill>
              </a:rPr>
              <a:t> D2 and D3, respectively - </a:t>
            </a:r>
            <a:r>
              <a:rPr lang="en-US" b="1" dirty="0" err="1">
                <a:solidFill>
                  <a:srgbClr val="3C4043"/>
                </a:solidFill>
              </a:rPr>
              <a:t>ergosterol</a:t>
            </a:r>
            <a:r>
              <a:rPr lang="en-US" dirty="0">
                <a:solidFill>
                  <a:srgbClr val="3C4043"/>
                </a:solidFill>
              </a:rPr>
              <a:t> and </a:t>
            </a:r>
            <a:r>
              <a:rPr lang="en-US" b="1" dirty="0">
                <a:solidFill>
                  <a:srgbClr val="3C4043"/>
                </a:solidFill>
              </a:rPr>
              <a:t>cholesterol</a:t>
            </a:r>
            <a:r>
              <a:rPr lang="en-US" dirty="0" smtClean="0">
                <a:solidFill>
                  <a:srgbClr val="3C4043"/>
                </a:solidFill>
              </a:rPr>
              <a:t>. </a:t>
            </a:r>
          </a:p>
          <a:p>
            <a:pPr algn="just">
              <a:defRPr/>
            </a:pPr>
            <a:r>
              <a:rPr lang="en-US" dirty="0">
                <a:solidFill>
                  <a:srgbClr val="3C4043"/>
                </a:solidFill>
              </a:rPr>
              <a:t>	</a:t>
            </a:r>
            <a:r>
              <a:rPr lang="en-US" dirty="0" smtClean="0">
                <a:solidFill>
                  <a:srgbClr val="3C4043"/>
                </a:solidFill>
              </a:rPr>
              <a:t>In </a:t>
            </a:r>
            <a:r>
              <a:rPr lang="en-US" dirty="0">
                <a:solidFill>
                  <a:srgbClr val="3C4043"/>
                </a:solidFill>
              </a:rPr>
              <a:t>1924, A. Hess and M. Weinstock and independently G. </a:t>
            </a:r>
            <a:r>
              <a:rPr lang="en-US" dirty="0" err="1">
                <a:solidFill>
                  <a:srgbClr val="3C4043"/>
                </a:solidFill>
              </a:rPr>
              <a:t>Steenbock</a:t>
            </a:r>
            <a:r>
              <a:rPr lang="en-US" dirty="0">
                <a:solidFill>
                  <a:srgbClr val="3C4043"/>
                </a:solidFill>
              </a:rPr>
              <a:t> from vegetable oils and food products after exposure to UV radiation with a wavelength of 280-310 nm obtained an active drug that prevents the development of rickets in children</a:t>
            </a:r>
            <a:r>
              <a:rPr lang="en-US" dirty="0" smtClean="0">
                <a:solidFill>
                  <a:srgbClr val="3C4043"/>
                </a:solidFill>
              </a:rPr>
              <a:t>. </a:t>
            </a:r>
          </a:p>
          <a:p>
            <a:pPr algn="just">
              <a:defRPr/>
            </a:pPr>
            <a:r>
              <a:rPr lang="en-US" dirty="0">
                <a:solidFill>
                  <a:srgbClr val="3C4043"/>
                </a:solidFill>
              </a:rPr>
              <a:t>	</a:t>
            </a:r>
            <a:r>
              <a:rPr lang="en-US" dirty="0" smtClean="0">
                <a:solidFill>
                  <a:srgbClr val="3C4043"/>
                </a:solidFill>
              </a:rPr>
              <a:t>In </a:t>
            </a:r>
            <a:r>
              <a:rPr lang="en-US" dirty="0">
                <a:solidFill>
                  <a:srgbClr val="3C4043"/>
                </a:solidFill>
              </a:rPr>
              <a:t>1932, A. Windaus isolated </a:t>
            </a:r>
            <a:r>
              <a:rPr lang="en-US" b="1" dirty="0" err="1">
                <a:solidFill>
                  <a:srgbClr val="3C4043"/>
                </a:solidFill>
              </a:rPr>
              <a:t>ergosterol</a:t>
            </a:r>
            <a:r>
              <a:rPr lang="en-US" dirty="0">
                <a:solidFill>
                  <a:srgbClr val="3C4043"/>
                </a:solidFill>
              </a:rPr>
              <a:t> from yeast and showed that the true vitamin D was not </a:t>
            </a:r>
            <a:r>
              <a:rPr lang="en-US" dirty="0" err="1">
                <a:solidFill>
                  <a:srgbClr val="3C4043"/>
                </a:solidFill>
              </a:rPr>
              <a:t>ergosterol</a:t>
            </a:r>
            <a:r>
              <a:rPr lang="en-US" dirty="0">
                <a:solidFill>
                  <a:srgbClr val="3C4043"/>
                </a:solidFill>
              </a:rPr>
              <a:t>, but its conversion product formed by UV irradiation, which was designated vitamin D2, or </a:t>
            </a:r>
            <a:r>
              <a:rPr lang="en-US" b="1" dirty="0" err="1">
                <a:solidFill>
                  <a:srgbClr val="3C4043"/>
                </a:solidFill>
              </a:rPr>
              <a:t>calciferol</a:t>
            </a:r>
            <a:r>
              <a:rPr lang="en-US" dirty="0">
                <a:solidFill>
                  <a:srgbClr val="3C4043"/>
                </a:solidFill>
              </a:rPr>
              <a:t>. In 1956, the International Commission on Chemical Nomenclature proposed a new name for vitamin D2 – </a:t>
            </a:r>
            <a:r>
              <a:rPr lang="en-US" b="1" dirty="0" err="1">
                <a:solidFill>
                  <a:srgbClr val="3C4043"/>
                </a:solidFill>
              </a:rPr>
              <a:t>ergocalciferol</a:t>
            </a:r>
            <a:r>
              <a:rPr lang="uk-UA" b="1" dirty="0" smtClean="0"/>
              <a:t>.</a:t>
            </a:r>
            <a:endParaRPr lang="uk-UA" b="1" dirty="0">
              <a:latin typeface="+mn-lt"/>
            </a:endParaRPr>
          </a:p>
        </p:txBody>
      </p:sp>
      <p:sp>
        <p:nvSpPr>
          <p:cNvPr id="4" name="Скругленный прямоугольник 6">
            <a:extLst>
              <a:ext uri="{FF2B5EF4-FFF2-40B4-BE49-F238E27FC236}">
                <a16:creationId xmlns:a16="http://schemas.microsoft.com/office/drawing/2014/main" id="{12B7FBA3-0D2F-4DEB-830D-8472001FBA82}"/>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uk-UA" b="1" dirty="0"/>
              <a:t>12</a:t>
            </a:r>
            <a:endParaRPr lang="ru-RU" b="1" dirty="0"/>
          </a:p>
        </p:txBody>
      </p:sp>
    </p:spTree>
    <p:extLst>
      <p:ext uri="{BB962C8B-B14F-4D97-AF65-F5344CB8AC3E}">
        <p14:creationId xmlns:p14="http://schemas.microsoft.com/office/powerpoint/2010/main" val="4234547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джерела вітаміну Д"/>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25" y="914400"/>
            <a:ext cx="5329238" cy="355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Прямокутник 1"/>
          <p:cNvSpPr>
            <a:spLocks noChangeArrowheads="1"/>
          </p:cNvSpPr>
          <p:nvPr/>
        </p:nvSpPr>
        <p:spPr bwMode="auto">
          <a:xfrm>
            <a:off x="3276600" y="381000"/>
            <a:ext cx="24801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b="1" dirty="0"/>
              <a:t>Sources of vitamin D</a:t>
            </a:r>
            <a:endParaRPr lang="uk-UA" altLang="uk-UA" sz="1800" b="1" dirty="0"/>
          </a:p>
        </p:txBody>
      </p:sp>
      <p:sp>
        <p:nvSpPr>
          <p:cNvPr id="4" name="Скругленный прямоугольник 6">
            <a:extLst>
              <a:ext uri="{FF2B5EF4-FFF2-40B4-BE49-F238E27FC236}">
                <a16:creationId xmlns:a16="http://schemas.microsoft.com/office/drawing/2014/main" id="{BF79C98E-464B-48EB-9AE6-6A2EC3EAFB8B}"/>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uk-UA" b="1" dirty="0"/>
              <a:t>1</a:t>
            </a:r>
            <a:r>
              <a:rPr lang="en-US" b="1" dirty="0"/>
              <a:t>3</a:t>
            </a:r>
            <a:endParaRPr lang="ru-RU" b="1" dirty="0"/>
          </a:p>
        </p:txBody>
      </p:sp>
      <p:sp>
        <p:nvSpPr>
          <p:cNvPr id="3" name="Прямокутник 2">
            <a:extLst>
              <a:ext uri="{FF2B5EF4-FFF2-40B4-BE49-F238E27FC236}">
                <a16:creationId xmlns:a16="http://schemas.microsoft.com/office/drawing/2014/main" id="{2500E957-2AB8-464F-A74D-2C24FD768054}"/>
              </a:ext>
            </a:extLst>
          </p:cNvPr>
          <p:cNvSpPr/>
          <p:nvPr/>
        </p:nvSpPr>
        <p:spPr>
          <a:xfrm>
            <a:off x="1908175" y="4603750"/>
            <a:ext cx="4294765" cy="2031325"/>
          </a:xfrm>
          <a:prstGeom prst="rect">
            <a:avLst/>
          </a:prstGeom>
        </p:spPr>
        <p:txBody>
          <a:bodyPr wrap="none">
            <a:spAutoFit/>
          </a:bodyPr>
          <a:lstStyle/>
          <a:p>
            <a:pPr>
              <a:defRPr/>
            </a:pPr>
            <a:r>
              <a:rPr lang="en-US" dirty="0" smtClean="0">
                <a:solidFill>
                  <a:schemeClr val="accent6">
                    <a:lumMod val="75000"/>
                  </a:schemeClr>
                </a:solidFill>
              </a:rPr>
              <a:t>- Sunlight </a:t>
            </a:r>
            <a:r>
              <a:rPr lang="en-US" dirty="0">
                <a:solidFill>
                  <a:schemeClr val="accent6">
                    <a:lumMod val="75000"/>
                  </a:schemeClr>
                </a:solidFill>
              </a:rPr>
              <a:t>(UV light</a:t>
            </a:r>
            <a:r>
              <a:rPr lang="en-US" dirty="0" smtClean="0">
                <a:solidFill>
                  <a:schemeClr val="accent6">
                    <a:lumMod val="75000"/>
                  </a:schemeClr>
                </a:solidFill>
              </a:rPr>
              <a:t>);</a:t>
            </a:r>
          </a:p>
          <a:p>
            <a:pPr>
              <a:defRPr/>
            </a:pPr>
            <a:r>
              <a:rPr lang="en-US" dirty="0" smtClean="0">
                <a:solidFill>
                  <a:schemeClr val="accent6">
                    <a:lumMod val="75000"/>
                  </a:schemeClr>
                </a:solidFill>
              </a:rPr>
              <a:t>- Foods:</a:t>
            </a:r>
          </a:p>
          <a:p>
            <a:pPr marL="285750" indent="-285750">
              <a:buFont typeface="Arial" panose="020B0604020202020204" pitchFamily="34" charset="0"/>
              <a:buChar char="•"/>
              <a:defRPr/>
            </a:pPr>
            <a:r>
              <a:rPr lang="en-US" dirty="0" smtClean="0">
                <a:solidFill>
                  <a:srgbClr val="212121"/>
                </a:solidFill>
              </a:rPr>
              <a:t>Oily </a:t>
            </a:r>
            <a:r>
              <a:rPr lang="en-US" dirty="0">
                <a:solidFill>
                  <a:srgbClr val="212121"/>
                </a:solidFill>
              </a:rPr>
              <a:t>fish (salmon, sardines, tuna</a:t>
            </a:r>
            <a:r>
              <a:rPr lang="en-US" dirty="0" smtClean="0">
                <a:solidFill>
                  <a:srgbClr val="212121"/>
                </a:solidFill>
              </a:rPr>
              <a:t>);</a:t>
            </a:r>
          </a:p>
          <a:p>
            <a:pPr marL="285750" indent="-285750">
              <a:buFont typeface="Arial" panose="020B0604020202020204" pitchFamily="34" charset="0"/>
              <a:buChar char="•"/>
              <a:defRPr/>
            </a:pPr>
            <a:r>
              <a:rPr lang="en-US" dirty="0" smtClean="0">
                <a:solidFill>
                  <a:srgbClr val="212121"/>
                </a:solidFill>
              </a:rPr>
              <a:t>Fish oil;</a:t>
            </a:r>
          </a:p>
          <a:p>
            <a:pPr marL="285750" indent="-285750">
              <a:buFont typeface="Arial" panose="020B0604020202020204" pitchFamily="34" charset="0"/>
              <a:buChar char="•"/>
              <a:defRPr/>
            </a:pPr>
            <a:r>
              <a:rPr lang="en-US" dirty="0" smtClean="0">
                <a:solidFill>
                  <a:srgbClr val="212121"/>
                </a:solidFill>
              </a:rPr>
              <a:t>Eggs;</a:t>
            </a:r>
          </a:p>
          <a:p>
            <a:pPr marL="285750" indent="-285750">
              <a:buFont typeface="Arial" panose="020B0604020202020204" pitchFamily="34" charset="0"/>
              <a:buChar char="•"/>
              <a:defRPr/>
            </a:pPr>
            <a:r>
              <a:rPr lang="en-US" dirty="0" smtClean="0">
                <a:solidFill>
                  <a:srgbClr val="212121"/>
                </a:solidFill>
              </a:rPr>
              <a:t>Dairy </a:t>
            </a:r>
            <a:r>
              <a:rPr lang="en-US" dirty="0">
                <a:solidFill>
                  <a:srgbClr val="212121"/>
                </a:solidFill>
              </a:rPr>
              <a:t>products (milk, yogurt, cheese</a:t>
            </a:r>
            <a:r>
              <a:rPr lang="en-US" dirty="0" smtClean="0">
                <a:solidFill>
                  <a:srgbClr val="212121"/>
                </a:solidFill>
              </a:rPr>
              <a:t>);</a:t>
            </a:r>
          </a:p>
          <a:p>
            <a:pPr marL="285750" indent="-285750">
              <a:buFont typeface="Arial" panose="020B0604020202020204" pitchFamily="34" charset="0"/>
              <a:buChar char="•"/>
              <a:defRPr/>
            </a:pPr>
            <a:r>
              <a:rPr lang="en-US" dirty="0" smtClean="0">
                <a:solidFill>
                  <a:srgbClr val="212121"/>
                </a:solidFill>
              </a:rPr>
              <a:t>Cereals</a:t>
            </a:r>
            <a:endParaRPr lang="uk-UA" dirty="0"/>
          </a:p>
        </p:txBody>
      </p:sp>
    </p:spTree>
    <p:extLst>
      <p:ext uri="{BB962C8B-B14F-4D97-AF65-F5344CB8AC3E}">
        <p14:creationId xmlns:p14="http://schemas.microsoft.com/office/powerpoint/2010/main" val="34672316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6">
            <a:extLst>
              <a:ext uri="{FF2B5EF4-FFF2-40B4-BE49-F238E27FC236}">
                <a16:creationId xmlns:a16="http://schemas.microsoft.com/office/drawing/2014/main" id="{5DB9636A-4013-412C-8705-E12B07B13AED}"/>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uk-UA" b="1" dirty="0"/>
              <a:t>14</a:t>
            </a:r>
            <a:endParaRPr lang="ru-RU" b="1" dirty="0"/>
          </a:p>
        </p:txBody>
      </p:sp>
      <p:sp>
        <p:nvSpPr>
          <p:cNvPr id="15363" name="Прямокутник 2"/>
          <p:cNvSpPr>
            <a:spLocks noChangeArrowheads="1"/>
          </p:cNvSpPr>
          <p:nvPr/>
        </p:nvSpPr>
        <p:spPr bwMode="auto">
          <a:xfrm>
            <a:off x="1066800" y="762000"/>
            <a:ext cx="73914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FontTx/>
              <a:buNone/>
            </a:pPr>
            <a:r>
              <a:rPr lang="en-US" altLang="uk-UA" sz="1800" dirty="0">
                <a:solidFill>
                  <a:srgbClr val="3C4043"/>
                </a:solidFill>
                <a:latin typeface="Roboto"/>
              </a:rPr>
              <a:t>From a chemical point of view, </a:t>
            </a:r>
            <a:r>
              <a:rPr lang="en-US" altLang="uk-UA" sz="1800" dirty="0" err="1">
                <a:solidFill>
                  <a:srgbClr val="3C4043"/>
                </a:solidFill>
                <a:latin typeface="Roboto"/>
              </a:rPr>
              <a:t>ergosterol</a:t>
            </a:r>
            <a:r>
              <a:rPr lang="en-US" altLang="uk-UA" sz="1800" dirty="0">
                <a:solidFill>
                  <a:srgbClr val="3C4043"/>
                </a:solidFill>
                <a:latin typeface="Roboto"/>
              </a:rPr>
              <a:t> is a monoatomic unsaturated cyclic alcohol, the structure of which is based on a condensed </a:t>
            </a:r>
            <a:r>
              <a:rPr lang="en-US" altLang="uk-UA" sz="1800" dirty="0" err="1">
                <a:solidFill>
                  <a:srgbClr val="3C4043"/>
                </a:solidFill>
                <a:latin typeface="Roboto"/>
              </a:rPr>
              <a:t>cyclopentaneperhydrophenanthrene</a:t>
            </a:r>
            <a:r>
              <a:rPr lang="en-US" altLang="uk-UA" sz="1800" dirty="0">
                <a:solidFill>
                  <a:srgbClr val="3C4043"/>
                </a:solidFill>
                <a:latin typeface="Roboto"/>
              </a:rPr>
              <a:t> ring system; under the influence of UV radiation, </a:t>
            </a:r>
            <a:r>
              <a:rPr lang="en-US" altLang="uk-UA" sz="1800" dirty="0" err="1">
                <a:solidFill>
                  <a:srgbClr val="3C4043"/>
                </a:solidFill>
                <a:latin typeface="Roboto"/>
              </a:rPr>
              <a:t>ergosterol</a:t>
            </a:r>
            <a:r>
              <a:rPr lang="en-US" altLang="uk-UA" sz="1800" dirty="0">
                <a:solidFill>
                  <a:srgbClr val="3C4043"/>
                </a:solidFill>
                <a:latin typeface="Roboto"/>
              </a:rPr>
              <a:t> is converted into vitamin D</a:t>
            </a:r>
            <a:r>
              <a:rPr lang="en-US" altLang="uk-UA" sz="1800" baseline="-25000" dirty="0">
                <a:solidFill>
                  <a:srgbClr val="3C4043"/>
                </a:solidFill>
                <a:latin typeface="Roboto"/>
              </a:rPr>
              <a:t>2 </a:t>
            </a:r>
            <a:r>
              <a:rPr lang="en-US" altLang="uk-UA" sz="1800" dirty="0" smtClean="0">
                <a:solidFill>
                  <a:srgbClr val="3C4043"/>
                </a:solidFill>
                <a:latin typeface="Roboto"/>
              </a:rPr>
              <a:t>through </a:t>
            </a:r>
            <a:r>
              <a:rPr lang="en-US" altLang="uk-UA" sz="1800" dirty="0">
                <a:solidFill>
                  <a:srgbClr val="3C4043"/>
                </a:solidFill>
                <a:latin typeface="Roboto"/>
              </a:rPr>
              <a:t>a number of intermediate products</a:t>
            </a:r>
            <a:r>
              <a:rPr lang="uk-UA" altLang="uk-UA" sz="1800" dirty="0" smtClean="0">
                <a:solidFill>
                  <a:srgbClr val="3C4043"/>
                </a:solidFill>
                <a:latin typeface="Roboto"/>
              </a:rPr>
              <a:t> </a:t>
            </a:r>
            <a:r>
              <a:rPr lang="en-US" altLang="uk-UA" sz="1800" dirty="0" smtClean="0">
                <a:solidFill>
                  <a:srgbClr val="3C4043"/>
                </a:solidFill>
                <a:latin typeface="Roboto"/>
              </a:rPr>
              <a:t>:</a:t>
            </a:r>
            <a:endParaRPr lang="uk-UA" altLang="uk-UA" sz="1800" dirty="0"/>
          </a:p>
        </p:txBody>
      </p:sp>
      <p:pic>
        <p:nvPicPr>
          <p:cNvPr id="15364" name="Рисунок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7834" y="2270051"/>
            <a:ext cx="7210425"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Прямокутник 4"/>
          <p:cNvSpPr>
            <a:spLocks noChangeArrowheads="1"/>
          </p:cNvSpPr>
          <p:nvPr/>
        </p:nvSpPr>
        <p:spPr bwMode="auto">
          <a:xfrm>
            <a:off x="1150938" y="4724400"/>
            <a:ext cx="721042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FontTx/>
              <a:buNone/>
            </a:pPr>
            <a:r>
              <a:rPr lang="ru-RU" altLang="uk-UA" sz="1800" dirty="0" smtClean="0">
                <a:solidFill>
                  <a:srgbClr val="3C4043"/>
                </a:solidFill>
                <a:latin typeface="Roboto"/>
              </a:rPr>
              <a:t>        </a:t>
            </a:r>
            <a:r>
              <a:rPr lang="ru-RU" altLang="uk-UA" sz="1800" dirty="0">
                <a:solidFill>
                  <a:srgbClr val="3C4043"/>
                </a:solidFill>
                <a:latin typeface="Roboto"/>
              </a:rPr>
              <a:t>Е</a:t>
            </a:r>
            <a:r>
              <a:rPr lang="en-US" altLang="uk-UA" sz="1800" dirty="0" err="1" smtClean="0">
                <a:solidFill>
                  <a:srgbClr val="3C4043"/>
                </a:solidFill>
                <a:latin typeface="Roboto"/>
              </a:rPr>
              <a:t>rgosterol</a:t>
            </a:r>
            <a:r>
              <a:rPr lang="ru-RU" altLang="uk-UA" sz="1800" dirty="0" smtClean="0">
                <a:solidFill>
                  <a:srgbClr val="3C4043"/>
                </a:solidFill>
                <a:latin typeface="Roboto"/>
              </a:rPr>
              <a:t>                                 </a:t>
            </a:r>
            <a:r>
              <a:rPr lang="en-US" altLang="uk-UA" sz="1800" dirty="0" err="1" smtClean="0">
                <a:solidFill>
                  <a:srgbClr val="3C4043"/>
                </a:solidFill>
                <a:latin typeface="Roboto"/>
              </a:rPr>
              <a:t>Ergocalciferol</a:t>
            </a:r>
            <a:r>
              <a:rPr lang="en-US" altLang="uk-UA" sz="1800" dirty="0" smtClean="0">
                <a:solidFill>
                  <a:srgbClr val="3C4043"/>
                </a:solidFill>
                <a:latin typeface="Roboto"/>
              </a:rPr>
              <a:t> </a:t>
            </a:r>
            <a:r>
              <a:rPr lang="en-US" altLang="uk-UA" sz="1800" dirty="0">
                <a:solidFill>
                  <a:srgbClr val="3C4043"/>
                </a:solidFill>
                <a:latin typeface="Roboto"/>
              </a:rPr>
              <a:t>(vitamin D</a:t>
            </a:r>
            <a:r>
              <a:rPr lang="en-US" altLang="uk-UA" sz="1800" baseline="-25000" dirty="0">
                <a:solidFill>
                  <a:srgbClr val="3C4043"/>
                </a:solidFill>
                <a:latin typeface="Roboto"/>
              </a:rPr>
              <a:t>2</a:t>
            </a:r>
            <a:r>
              <a:rPr lang="en-US" altLang="uk-UA" sz="1800" dirty="0" smtClean="0">
                <a:solidFill>
                  <a:srgbClr val="3C4043"/>
                </a:solidFill>
                <a:latin typeface="Roboto"/>
              </a:rPr>
              <a:t>)</a:t>
            </a:r>
          </a:p>
          <a:p>
            <a:pPr algn="just">
              <a:spcBef>
                <a:spcPct val="0"/>
              </a:spcBef>
              <a:buFontTx/>
              <a:buNone/>
            </a:pPr>
            <a:endParaRPr lang="ru-RU" altLang="uk-UA" sz="1800" dirty="0" smtClean="0">
              <a:solidFill>
                <a:srgbClr val="3C4043"/>
              </a:solidFill>
              <a:latin typeface="Roboto"/>
            </a:endParaRPr>
          </a:p>
          <a:p>
            <a:pPr algn="just">
              <a:spcBef>
                <a:spcPct val="0"/>
              </a:spcBef>
              <a:buFontTx/>
              <a:buNone/>
            </a:pPr>
            <a:r>
              <a:rPr lang="en-US" altLang="uk-UA" sz="1800" dirty="0" smtClean="0">
                <a:solidFill>
                  <a:srgbClr val="3C4043"/>
                </a:solidFill>
                <a:latin typeface="Roboto"/>
              </a:rPr>
              <a:t>As </a:t>
            </a:r>
            <a:r>
              <a:rPr lang="en-US" altLang="uk-UA" sz="1800" dirty="0">
                <a:solidFill>
                  <a:srgbClr val="3C4043"/>
                </a:solidFill>
                <a:latin typeface="Roboto"/>
              </a:rPr>
              <a:t>can be seen, vitamin D</a:t>
            </a:r>
            <a:r>
              <a:rPr lang="en-US" altLang="uk-UA" sz="1800" baseline="-25000" dirty="0">
                <a:solidFill>
                  <a:srgbClr val="3C4043"/>
                </a:solidFill>
                <a:latin typeface="Roboto"/>
              </a:rPr>
              <a:t>2</a:t>
            </a:r>
            <a:r>
              <a:rPr lang="en-US" altLang="uk-UA" sz="1800" dirty="0" smtClean="0">
                <a:solidFill>
                  <a:srgbClr val="3C4043"/>
                </a:solidFill>
                <a:latin typeface="Roboto"/>
              </a:rPr>
              <a:t> </a:t>
            </a:r>
            <a:r>
              <a:rPr lang="en-US" altLang="uk-UA" sz="1800" dirty="0">
                <a:solidFill>
                  <a:srgbClr val="3C4043"/>
                </a:solidFill>
                <a:latin typeface="Roboto"/>
              </a:rPr>
              <a:t>is formed from </a:t>
            </a:r>
            <a:r>
              <a:rPr lang="en-US" altLang="uk-UA" sz="1800" dirty="0" err="1">
                <a:solidFill>
                  <a:srgbClr val="3C4043"/>
                </a:solidFill>
                <a:latin typeface="Roboto"/>
              </a:rPr>
              <a:t>ergosterol</a:t>
            </a:r>
            <a:r>
              <a:rPr lang="en-US" altLang="uk-UA" sz="1800" dirty="0">
                <a:solidFill>
                  <a:srgbClr val="3C4043"/>
                </a:solidFill>
                <a:latin typeface="Roboto"/>
              </a:rPr>
              <a:t> as a result of the cleavage between the 9th and 10th carbon atoms of the ring under the influence of UV radiation</a:t>
            </a:r>
            <a:r>
              <a:rPr lang="uk-UA" altLang="uk-UA" sz="1800" dirty="0" smtClean="0">
                <a:solidFill>
                  <a:srgbClr val="3C4043"/>
                </a:solidFill>
                <a:latin typeface="Roboto"/>
              </a:rPr>
              <a:t>.</a:t>
            </a:r>
            <a:endParaRPr lang="uk-UA" altLang="uk-UA" sz="1800" dirty="0"/>
          </a:p>
        </p:txBody>
      </p:sp>
    </p:spTree>
    <p:extLst>
      <p:ext uri="{BB962C8B-B14F-4D97-AF65-F5344CB8AC3E}">
        <p14:creationId xmlns:p14="http://schemas.microsoft.com/office/powerpoint/2010/main" val="23669338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6">
            <a:extLst>
              <a:ext uri="{FF2B5EF4-FFF2-40B4-BE49-F238E27FC236}">
                <a16:creationId xmlns:a16="http://schemas.microsoft.com/office/drawing/2014/main" id="{5F024D0F-F6C9-4EE2-9CBA-514712D72400}"/>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uk-UA" b="1" dirty="0"/>
              <a:t>15</a:t>
            </a:r>
            <a:endParaRPr lang="ru-RU" b="1" dirty="0"/>
          </a:p>
        </p:txBody>
      </p:sp>
      <p:sp>
        <p:nvSpPr>
          <p:cNvPr id="16387" name="Прямокутник 2"/>
          <p:cNvSpPr>
            <a:spLocks noChangeArrowheads="1"/>
          </p:cNvSpPr>
          <p:nvPr/>
        </p:nvSpPr>
        <p:spPr bwMode="auto">
          <a:xfrm>
            <a:off x="539552" y="762000"/>
            <a:ext cx="828092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FontTx/>
              <a:buNone/>
            </a:pPr>
            <a:r>
              <a:rPr lang="en-US" altLang="uk-UA" sz="1800" dirty="0">
                <a:solidFill>
                  <a:srgbClr val="3C4043"/>
                </a:solidFill>
                <a:latin typeface="Roboto"/>
              </a:rPr>
              <a:t>Born in 1936 in the laboratory of A. Windaus, they saw an active drug made from fish oil called vitamin D</a:t>
            </a:r>
            <a:r>
              <a:rPr lang="en-US" altLang="uk-UA" sz="1800" baseline="-25000" dirty="0">
                <a:solidFill>
                  <a:srgbClr val="3C4043"/>
                </a:solidFill>
                <a:latin typeface="Roboto"/>
              </a:rPr>
              <a:t>3</a:t>
            </a:r>
            <a:r>
              <a:rPr lang="en-US" altLang="uk-UA" sz="1800" dirty="0" smtClean="0">
                <a:solidFill>
                  <a:srgbClr val="3C4043"/>
                </a:solidFill>
                <a:latin typeface="Roboto"/>
              </a:rPr>
              <a:t>. </a:t>
            </a:r>
            <a:r>
              <a:rPr lang="en-US" altLang="uk-UA" sz="1800" dirty="0">
                <a:solidFill>
                  <a:srgbClr val="3C4043"/>
                </a:solidFill>
                <a:latin typeface="Roboto"/>
              </a:rPr>
              <a:t>The precursor to vitamin D</a:t>
            </a:r>
            <a:r>
              <a:rPr lang="en-US" altLang="uk-UA" sz="1800" baseline="-25000" dirty="0">
                <a:solidFill>
                  <a:srgbClr val="3C4043"/>
                </a:solidFill>
                <a:latin typeface="Roboto"/>
              </a:rPr>
              <a:t>3</a:t>
            </a:r>
            <a:r>
              <a:rPr lang="en-US" altLang="uk-UA" sz="1800" dirty="0" smtClean="0">
                <a:solidFill>
                  <a:srgbClr val="3C4043"/>
                </a:solidFill>
                <a:latin typeface="Roboto"/>
              </a:rPr>
              <a:t> </a:t>
            </a:r>
            <a:r>
              <a:rPr lang="en-US" altLang="uk-UA" sz="1800" dirty="0">
                <a:solidFill>
                  <a:srgbClr val="3C4043"/>
                </a:solidFill>
                <a:latin typeface="Roboto"/>
              </a:rPr>
              <a:t>is 7-dehydrocholesterol, which, when exposed to UV light, is converted into the active vitamin D</a:t>
            </a:r>
            <a:r>
              <a:rPr lang="en-US" altLang="uk-UA" sz="1800" baseline="-25000" dirty="0" smtClean="0">
                <a:solidFill>
                  <a:srgbClr val="3C4043"/>
                </a:solidFill>
                <a:latin typeface="Roboto"/>
              </a:rPr>
              <a:t>3</a:t>
            </a:r>
            <a:r>
              <a:rPr lang="en-US" altLang="uk-UA" sz="1800" dirty="0">
                <a:solidFill>
                  <a:srgbClr val="3C4043"/>
                </a:solidFill>
                <a:latin typeface="Roboto"/>
              </a:rPr>
              <a:t>:</a:t>
            </a:r>
            <a:endParaRPr lang="uk-UA" altLang="uk-UA" sz="1800" dirty="0"/>
          </a:p>
        </p:txBody>
      </p:sp>
      <p:pic>
        <p:nvPicPr>
          <p:cNvPr id="16388" name="Рисунок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905000"/>
            <a:ext cx="7086600" cy="2460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Прямокутник 4"/>
          <p:cNvSpPr>
            <a:spLocks noChangeArrowheads="1"/>
          </p:cNvSpPr>
          <p:nvPr/>
        </p:nvSpPr>
        <p:spPr bwMode="auto">
          <a:xfrm>
            <a:off x="539552" y="4724400"/>
            <a:ext cx="842493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FontTx/>
              <a:buNone/>
            </a:pPr>
            <a:r>
              <a:rPr lang="en-US" altLang="uk-UA" sz="1800" dirty="0" smtClean="0">
                <a:solidFill>
                  <a:srgbClr val="3C4043"/>
                </a:solidFill>
                <a:latin typeface="Roboto"/>
              </a:rPr>
              <a:t>        7-dehydrocholesterol </a:t>
            </a:r>
            <a:r>
              <a:rPr lang="ru-RU" altLang="uk-UA" sz="1800" dirty="0" smtClean="0">
                <a:solidFill>
                  <a:srgbClr val="3C4043"/>
                </a:solidFill>
                <a:latin typeface="Roboto"/>
              </a:rPr>
              <a:t>                       </a:t>
            </a:r>
            <a:r>
              <a:rPr lang="en-US" altLang="uk-UA" sz="1800" dirty="0" smtClean="0">
                <a:solidFill>
                  <a:srgbClr val="3C4043"/>
                </a:solidFill>
                <a:latin typeface="Roboto"/>
              </a:rPr>
              <a:t> </a:t>
            </a:r>
            <a:r>
              <a:rPr lang="ru-RU" altLang="uk-UA" sz="1800" dirty="0" smtClean="0">
                <a:solidFill>
                  <a:srgbClr val="3C4043"/>
                </a:solidFill>
                <a:latin typeface="Roboto"/>
              </a:rPr>
              <a:t> </a:t>
            </a:r>
            <a:r>
              <a:rPr lang="en-US" altLang="uk-UA" sz="1800" dirty="0" smtClean="0">
                <a:solidFill>
                  <a:srgbClr val="3C4043"/>
                </a:solidFill>
                <a:latin typeface="Roboto"/>
              </a:rPr>
              <a:t> </a:t>
            </a:r>
            <a:r>
              <a:rPr lang="ru-RU" altLang="uk-UA" sz="1800" dirty="0" smtClean="0">
                <a:solidFill>
                  <a:srgbClr val="3C4043"/>
                </a:solidFill>
                <a:latin typeface="Roboto"/>
              </a:rPr>
              <a:t> </a:t>
            </a:r>
            <a:r>
              <a:rPr lang="en-US" altLang="uk-UA" sz="1800" dirty="0" smtClean="0">
                <a:solidFill>
                  <a:srgbClr val="3C4043"/>
                </a:solidFill>
                <a:latin typeface="Roboto"/>
              </a:rPr>
              <a:t>Vitamin </a:t>
            </a:r>
            <a:r>
              <a:rPr lang="en-US" altLang="uk-UA" sz="1800" dirty="0">
                <a:solidFill>
                  <a:srgbClr val="3C4043"/>
                </a:solidFill>
                <a:latin typeface="Roboto"/>
              </a:rPr>
              <a:t>D</a:t>
            </a:r>
            <a:r>
              <a:rPr lang="en-US" altLang="uk-UA" sz="1800" baseline="-25000" dirty="0">
                <a:solidFill>
                  <a:srgbClr val="3C4043"/>
                </a:solidFill>
                <a:latin typeface="Roboto"/>
              </a:rPr>
              <a:t>3 </a:t>
            </a:r>
            <a:r>
              <a:rPr lang="en-US" altLang="uk-UA" sz="1800" dirty="0" smtClean="0">
                <a:solidFill>
                  <a:srgbClr val="3C4043"/>
                </a:solidFill>
                <a:latin typeface="Roboto"/>
              </a:rPr>
              <a:t>(cholecalciferol)</a:t>
            </a:r>
          </a:p>
          <a:p>
            <a:pPr algn="just">
              <a:spcBef>
                <a:spcPct val="0"/>
              </a:spcBef>
              <a:buFontTx/>
              <a:buNone/>
            </a:pPr>
            <a:r>
              <a:rPr lang="en-US" altLang="uk-UA" sz="1800" dirty="0" smtClean="0">
                <a:solidFill>
                  <a:srgbClr val="3C4043"/>
                </a:solidFill>
                <a:latin typeface="Roboto"/>
              </a:rPr>
              <a:t> </a:t>
            </a:r>
            <a:endParaRPr lang="ru-RU" altLang="uk-UA" sz="1800" dirty="0" smtClean="0">
              <a:solidFill>
                <a:srgbClr val="3C4043"/>
              </a:solidFill>
              <a:latin typeface="Roboto"/>
            </a:endParaRPr>
          </a:p>
          <a:p>
            <a:pPr algn="just">
              <a:spcBef>
                <a:spcPct val="0"/>
              </a:spcBef>
              <a:buFontTx/>
              <a:buNone/>
            </a:pPr>
            <a:r>
              <a:rPr lang="uk-UA" altLang="uk-UA" sz="1800" dirty="0" smtClean="0">
                <a:solidFill>
                  <a:srgbClr val="3C4043"/>
                </a:solidFill>
                <a:latin typeface="Roboto"/>
              </a:rPr>
              <a:t>Завдяки </a:t>
            </a:r>
            <a:r>
              <a:rPr lang="uk-UA" altLang="uk-UA" sz="1800" dirty="0">
                <a:solidFill>
                  <a:srgbClr val="3C4043"/>
                </a:solidFill>
                <a:latin typeface="Roboto"/>
              </a:rPr>
              <a:t>наявності холестерину та 7- </a:t>
            </a:r>
            <a:r>
              <a:rPr lang="uk-UA" altLang="uk-UA" sz="1800" dirty="0" err="1">
                <a:solidFill>
                  <a:srgbClr val="3C4043"/>
                </a:solidFill>
                <a:latin typeface="Roboto"/>
              </a:rPr>
              <a:t>дегідрохолестерину</a:t>
            </a:r>
            <a:r>
              <a:rPr lang="uk-UA" altLang="uk-UA" sz="1800" dirty="0">
                <a:solidFill>
                  <a:srgbClr val="3C4043"/>
                </a:solidFill>
                <a:latin typeface="Roboto"/>
              </a:rPr>
              <a:t> у складі ліпідів шкіри людини є можливість синтезу вітаміну </a:t>
            </a:r>
            <a:r>
              <a:rPr lang="en-US" altLang="uk-UA" sz="1800" dirty="0">
                <a:solidFill>
                  <a:srgbClr val="3C4043"/>
                </a:solidFill>
                <a:latin typeface="Roboto"/>
              </a:rPr>
              <a:t>D</a:t>
            </a:r>
            <a:r>
              <a:rPr lang="en-US" altLang="uk-UA" sz="1800" baseline="-25000" dirty="0">
                <a:solidFill>
                  <a:srgbClr val="3C4043"/>
                </a:solidFill>
                <a:latin typeface="Roboto"/>
              </a:rPr>
              <a:t>3</a:t>
            </a:r>
            <a:r>
              <a:rPr lang="en-US" altLang="uk-UA" sz="1800" dirty="0">
                <a:solidFill>
                  <a:srgbClr val="3C4043"/>
                </a:solidFill>
                <a:latin typeface="Roboto"/>
              </a:rPr>
              <a:t> </a:t>
            </a:r>
            <a:r>
              <a:rPr lang="uk-UA" altLang="uk-UA" sz="1800" dirty="0">
                <a:solidFill>
                  <a:srgbClr val="3C4043"/>
                </a:solidFill>
                <a:latin typeface="Roboto"/>
              </a:rPr>
              <a:t>при сонячному опроміненні або опроміненні ламп ультрафіолетового випромінювання поверхні тіла. Цим прийомом широко користуються при лікуванні рахіту у дітей</a:t>
            </a:r>
            <a:endParaRPr lang="uk-UA" altLang="uk-UA" sz="1800" dirty="0"/>
          </a:p>
        </p:txBody>
      </p:sp>
    </p:spTree>
    <p:extLst>
      <p:ext uri="{BB962C8B-B14F-4D97-AF65-F5344CB8AC3E}">
        <p14:creationId xmlns:p14="http://schemas.microsoft.com/office/powerpoint/2010/main" val="4332787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CustomShape 1"/>
          <p:cNvSpPr/>
          <p:nvPr/>
        </p:nvSpPr>
        <p:spPr>
          <a:xfrm>
            <a:off x="1851213" y="454864"/>
            <a:ext cx="5071494" cy="371513"/>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1" strike="noStrike" spc="-1" dirty="0" err="1">
                <a:solidFill>
                  <a:srgbClr val="000000"/>
                </a:solidFill>
                <a:latin typeface="Arial"/>
              </a:rPr>
              <a:t>Ergocalciferol</a:t>
            </a:r>
            <a:r>
              <a:rPr lang="ru-RU" sz="1800" b="1" strike="noStrike" spc="-1" dirty="0">
                <a:solidFill>
                  <a:srgbClr val="000000"/>
                </a:solidFill>
                <a:latin typeface="Arial"/>
              </a:rPr>
              <a:t> (</a:t>
            </a:r>
            <a:r>
              <a:rPr lang="ru-RU" sz="1800" b="1" strike="noStrike" spc="-1" dirty="0" err="1">
                <a:solidFill>
                  <a:srgbClr val="000000"/>
                </a:solidFill>
                <a:latin typeface="Arial"/>
              </a:rPr>
              <a:t>Ergocalciferolum</a:t>
            </a:r>
            <a:r>
              <a:rPr lang="ru-RU" sz="1800" b="1" strike="noStrike" spc="-1" dirty="0" smtClean="0">
                <a:solidFill>
                  <a:srgbClr val="000000"/>
                </a:solidFill>
                <a:latin typeface="Arial"/>
              </a:rPr>
              <a:t>)</a:t>
            </a:r>
            <a:r>
              <a:rPr lang="en-US" altLang="uk-UA" b="1" dirty="0">
                <a:solidFill>
                  <a:srgbClr val="3C4043"/>
                </a:solidFill>
                <a:latin typeface="Roboto"/>
              </a:rPr>
              <a:t> </a:t>
            </a:r>
            <a:r>
              <a:rPr lang="uk-UA" altLang="uk-UA" b="1" dirty="0" smtClean="0">
                <a:solidFill>
                  <a:srgbClr val="3C4043"/>
                </a:solidFill>
                <a:latin typeface="Roboto"/>
              </a:rPr>
              <a:t> </a:t>
            </a:r>
            <a:r>
              <a:rPr lang="en-US" altLang="uk-UA" b="1" dirty="0" smtClean="0">
                <a:solidFill>
                  <a:srgbClr val="3C4043"/>
                </a:solidFill>
                <a:latin typeface="Roboto"/>
              </a:rPr>
              <a:t>Vitamin </a:t>
            </a:r>
            <a:r>
              <a:rPr lang="en-US" altLang="uk-UA" b="1" dirty="0">
                <a:solidFill>
                  <a:srgbClr val="3C4043"/>
                </a:solidFill>
                <a:latin typeface="Roboto"/>
              </a:rPr>
              <a:t>D</a:t>
            </a:r>
            <a:r>
              <a:rPr lang="en-US" altLang="uk-UA" b="1" baseline="-25000" dirty="0">
                <a:solidFill>
                  <a:srgbClr val="3C4043"/>
                </a:solidFill>
                <a:latin typeface="Roboto"/>
              </a:rPr>
              <a:t>2</a:t>
            </a:r>
            <a:endParaRPr lang="en-US" sz="1800" b="1" strike="noStrike" spc="-1" dirty="0">
              <a:solidFill>
                <a:srgbClr val="000000"/>
              </a:solidFill>
              <a:latin typeface="Arial"/>
            </a:endParaRPr>
          </a:p>
        </p:txBody>
      </p:sp>
      <p:pic>
        <p:nvPicPr>
          <p:cNvPr id="129" name="Picture 5"/>
          <p:cNvPicPr/>
          <p:nvPr/>
        </p:nvPicPr>
        <p:blipFill>
          <a:blip r:embed="rId2" cstate="print"/>
          <a:stretch/>
        </p:blipFill>
        <p:spPr>
          <a:xfrm>
            <a:off x="1763688" y="1196752"/>
            <a:ext cx="5170632" cy="2520280"/>
          </a:xfrm>
          <a:prstGeom prst="rect">
            <a:avLst/>
          </a:prstGeom>
          <a:ln w="0">
            <a:noFill/>
          </a:ln>
        </p:spPr>
      </p:pic>
      <p:sp>
        <p:nvSpPr>
          <p:cNvPr id="130" name="CustomShape 2"/>
          <p:cNvSpPr/>
          <p:nvPr/>
        </p:nvSpPr>
        <p:spPr>
          <a:xfrm>
            <a:off x="827584" y="3933056"/>
            <a:ext cx="7920880" cy="2310505"/>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dirty="0" smtClean="0"/>
              <a:t>IUPAC name</a:t>
            </a:r>
            <a:r>
              <a:rPr lang="uk-UA" b="1" dirty="0" smtClean="0"/>
              <a:t>: </a:t>
            </a:r>
            <a:r>
              <a:rPr lang="el-GR" dirty="0" smtClean="0"/>
              <a:t>(3β,5</a:t>
            </a:r>
            <a:r>
              <a:rPr lang="en-US" dirty="0"/>
              <a:t>Z,7E,22E)-9,10-secoergosta-5,7,10(19),</a:t>
            </a:r>
            <a:r>
              <a:rPr lang="en-US" dirty="0" smtClean="0"/>
              <a:t>22-tetraen-3-ol</a:t>
            </a:r>
            <a:endParaRPr lang="uk-UA" dirty="0" smtClean="0"/>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uk-UA" b="1" spc="-1" dirty="0" smtClean="0">
              <a:solidFill>
                <a:srgbClr val="000000"/>
              </a:solidFill>
              <a:latin typeface="Arial"/>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uk-UA" b="1" strike="noStrike" spc="-1" dirty="0" smtClean="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smtClean="0">
                <a:solidFill>
                  <a:srgbClr val="000000"/>
                </a:solidFill>
                <a:latin typeface="Arial"/>
              </a:rPr>
              <a:t>Mechanism</a:t>
            </a:r>
            <a:r>
              <a:rPr lang="uk-UA" sz="1800" b="1" strike="noStrike" spc="-1" dirty="0" smtClean="0">
                <a:solidFill>
                  <a:srgbClr val="000000"/>
                </a:solidFill>
                <a:latin typeface="Arial"/>
              </a:rPr>
              <a:t> </a:t>
            </a:r>
            <a:r>
              <a:rPr lang="uk-UA" sz="1800" b="1" strike="noStrike" spc="-1" dirty="0" err="1">
                <a:solidFill>
                  <a:srgbClr val="000000"/>
                </a:solidFill>
                <a:latin typeface="Arial"/>
              </a:rPr>
              <a:t>of</a:t>
            </a:r>
            <a:r>
              <a:rPr lang="uk-UA" sz="1800" b="1" strike="noStrike" spc="-1" dirty="0">
                <a:solidFill>
                  <a:srgbClr val="000000"/>
                </a:solidFill>
                <a:latin typeface="Arial"/>
              </a:rPr>
              <a:t> </a:t>
            </a:r>
            <a:r>
              <a:rPr lang="uk-UA" sz="1800" b="1" strike="noStrike" spc="-1" dirty="0" err="1">
                <a:solidFill>
                  <a:srgbClr val="000000"/>
                </a:solidFill>
                <a:latin typeface="Arial"/>
              </a:rPr>
              <a:t>action</a:t>
            </a:r>
            <a:r>
              <a:rPr lang="uk-UA" sz="1800" b="1" strike="noStrike" spc="-1" dirty="0">
                <a:solidFill>
                  <a:srgbClr val="000000"/>
                </a:solidFill>
                <a:latin typeface="Arial"/>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Regulates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metabolism</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of</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phosphorus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and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calcium</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body</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promotes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their</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absorption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intestine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by</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increasing</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permeability</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of</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its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mucous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membrane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and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adequate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deposition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bone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tissue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effect</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of</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ergocalciferol</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enhanced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by</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simultaneous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intake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of</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calcium</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and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phosphorus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compounds</a:t>
            </a:r>
            <a:r>
              <a:rPr lang="uk-UA" sz="1800" b="0" strike="noStrike" spc="-1" dirty="0">
                <a:solidFill>
                  <a:srgbClr val="000000"/>
                </a:solidFill>
                <a:latin typeface="Times New Roman" panose="02020603050405020304" pitchFamily="18" charset="0"/>
                <a:cs typeface="Times New Roman" panose="02020603050405020304" pitchFamily="18" charset="0"/>
              </a:rPr>
              <a:t>.</a:t>
            </a:r>
            <a:r>
              <a:rPr lang="ru-RU" sz="1800" b="0" strike="noStrike" spc="-1" dirty="0">
                <a:solidFill>
                  <a:srgbClr val="000000"/>
                </a:solidFill>
                <a:latin typeface="Times New Roman" panose="02020603050405020304" pitchFamily="18" charset="0"/>
                <a:cs typeface="Times New Roman" panose="02020603050405020304" pitchFamily="18" charset="0"/>
              </a:rPr>
              <a:t> </a:t>
            </a:r>
            <a:endParaRPr lang="en-US" sz="1800" b="0" strike="noStrike" spc="-1"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2" descr="image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435100"/>
            <a:ext cx="7953375" cy="246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angle 7"/>
          <p:cNvSpPr>
            <a:spLocks noChangeArrowheads="1"/>
          </p:cNvSpPr>
          <p:nvPr/>
        </p:nvSpPr>
        <p:spPr bwMode="auto">
          <a:xfrm>
            <a:off x="990600" y="838200"/>
            <a:ext cx="134915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uk-UA" sz="1800" b="1" spc="-1" dirty="0" err="1">
                <a:solidFill>
                  <a:srgbClr val="000000"/>
                </a:solidFill>
                <a:latin typeface="Arial"/>
              </a:rPr>
              <a:t>Synthesis</a:t>
            </a:r>
            <a:r>
              <a:rPr lang="uk-UA" altLang="uk-UA" sz="1800" b="1" dirty="0" smtClean="0"/>
              <a:t>.</a:t>
            </a:r>
            <a:endParaRPr lang="ru-RU" altLang="uk-UA" sz="1800" b="1" dirty="0"/>
          </a:p>
        </p:txBody>
      </p:sp>
      <p:sp>
        <p:nvSpPr>
          <p:cNvPr id="5" name="Скругленный прямоугольник 6">
            <a:extLst>
              <a:ext uri="{FF2B5EF4-FFF2-40B4-BE49-F238E27FC236}">
                <a16:creationId xmlns:a16="http://schemas.microsoft.com/office/drawing/2014/main" id="{9AA6CF12-88D6-4B32-8B50-23F9F8AC7BFB}"/>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17</a:t>
            </a:r>
          </a:p>
        </p:txBody>
      </p:sp>
      <p:sp>
        <p:nvSpPr>
          <p:cNvPr id="18437" name="Прямокутник 1"/>
          <p:cNvSpPr>
            <a:spLocks noChangeArrowheads="1"/>
          </p:cNvSpPr>
          <p:nvPr/>
        </p:nvSpPr>
        <p:spPr bwMode="auto">
          <a:xfrm>
            <a:off x="1062038" y="4191000"/>
            <a:ext cx="7581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dirty="0"/>
              <a:t>Remove </a:t>
            </a:r>
            <a:r>
              <a:rPr lang="en-US" altLang="uk-UA" sz="1800" dirty="0" err="1"/>
              <a:t>ergosterol</a:t>
            </a:r>
            <a:r>
              <a:rPr lang="en-US" altLang="uk-UA" sz="1800" dirty="0"/>
              <a:t>, which is extracted from yeast, using UV light</a:t>
            </a:r>
            <a:r>
              <a:rPr lang="uk-UA" altLang="uk-UA" sz="1800" dirty="0" smtClean="0"/>
              <a:t>.</a:t>
            </a:r>
            <a:endParaRPr lang="uk-UA" altLang="uk-UA" sz="1800" dirty="0"/>
          </a:p>
        </p:txBody>
      </p:sp>
    </p:spTree>
    <p:extLst>
      <p:ext uri="{BB962C8B-B14F-4D97-AF65-F5344CB8AC3E}">
        <p14:creationId xmlns:p14="http://schemas.microsoft.com/office/powerpoint/2010/main" val="18056538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Study of ergocalciferol and cholecalciferol (Vitamin D): Modeled optical  properties and optical detection using absorption and Raman spectroscopy -  ScienceDire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676400"/>
            <a:ext cx="6591300"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Прямокутник 1"/>
          <p:cNvSpPr>
            <a:spLocks noChangeArrowheads="1"/>
          </p:cNvSpPr>
          <p:nvPr/>
        </p:nvSpPr>
        <p:spPr bwMode="auto">
          <a:xfrm>
            <a:off x="2209800" y="762000"/>
            <a:ext cx="5029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b="1" dirty="0">
                <a:solidFill>
                  <a:srgbClr val="3C4043"/>
                </a:solidFill>
              </a:rPr>
              <a:t>UV spectrum of </a:t>
            </a:r>
            <a:r>
              <a:rPr lang="en-US" altLang="uk-UA" sz="1800" b="1" dirty="0" err="1">
                <a:solidFill>
                  <a:srgbClr val="3C4043"/>
                </a:solidFill>
              </a:rPr>
              <a:t>ergocalciferol</a:t>
            </a:r>
            <a:r>
              <a:rPr lang="en-US" altLang="uk-UA" sz="1800" b="1" dirty="0">
                <a:solidFill>
                  <a:srgbClr val="3C4043"/>
                </a:solidFill>
              </a:rPr>
              <a:t> (vitamin D</a:t>
            </a:r>
            <a:r>
              <a:rPr lang="en-US" altLang="uk-UA" sz="1800" b="1" baseline="-25000" dirty="0" smtClean="0">
                <a:solidFill>
                  <a:srgbClr val="3C4043"/>
                </a:solidFill>
              </a:rPr>
              <a:t>2</a:t>
            </a:r>
            <a:r>
              <a:rPr lang="en-US" altLang="uk-UA" sz="1800" b="1" dirty="0">
                <a:solidFill>
                  <a:srgbClr val="3C4043"/>
                </a:solidFill>
              </a:rPr>
              <a:t>)</a:t>
            </a:r>
            <a:endParaRPr lang="uk-UA" altLang="uk-UA" sz="1800" b="1" dirty="0"/>
          </a:p>
        </p:txBody>
      </p:sp>
      <p:sp>
        <p:nvSpPr>
          <p:cNvPr id="5" name="Скругленный прямоугольник 6">
            <a:extLst>
              <a:ext uri="{FF2B5EF4-FFF2-40B4-BE49-F238E27FC236}">
                <a16:creationId xmlns:a16="http://schemas.microsoft.com/office/drawing/2014/main" id="{D017EFFB-C787-4F5A-B597-3661C4E7ECB3}"/>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18</a:t>
            </a:r>
          </a:p>
        </p:txBody>
      </p:sp>
    </p:spTree>
    <p:extLst>
      <p:ext uri="{BB962C8B-B14F-4D97-AF65-F5344CB8AC3E}">
        <p14:creationId xmlns:p14="http://schemas.microsoft.com/office/powerpoint/2010/main" val="20443331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CustomShape 1"/>
          <p:cNvSpPr/>
          <p:nvPr/>
        </p:nvSpPr>
        <p:spPr>
          <a:xfrm>
            <a:off x="838080" y="533520"/>
            <a:ext cx="8077320" cy="5942269"/>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anose="02020603050405020304" pitchFamily="18" charset="0"/>
                <a:cs typeface="Times New Roman" panose="02020603050405020304" pitchFamily="18" charset="0"/>
              </a:rPr>
              <a:t>Properties</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Crystalline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powder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white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slightly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yellowish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color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white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almost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white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crystals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Practically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insoluble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water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easily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soluble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96% </a:t>
            </a:r>
            <a:r>
              <a:rPr lang="uk-UA" sz="2000" b="0" strike="noStrike" spc="-1" dirty="0" err="1">
                <a:solidFill>
                  <a:srgbClr val="000000"/>
                </a:solidFill>
                <a:latin typeface="Times New Roman" panose="02020603050405020304" pitchFamily="18" charset="0"/>
                <a:cs typeface="Times New Roman" panose="02020603050405020304" pitchFamily="18" charset="0"/>
              </a:rPr>
              <a:t>alcohol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soluble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fatty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oils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Sensitive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air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heat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light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Solutions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volatile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solvents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are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unstable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should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used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immediately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after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cooking</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Temperature-dependent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time-dependent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reversible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isomerization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preergocalciferol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possible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solutions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activity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substance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due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both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components</a:t>
            </a:r>
            <a:r>
              <a:rPr lang="uk-UA" sz="2000" b="0" strike="noStrike" spc="-1" dirty="0">
                <a:solidFill>
                  <a:srgbClr val="000000"/>
                </a:solidFill>
                <a:latin typeface="Times New Roman" panose="02020603050405020304" pitchFamily="18" charset="0"/>
                <a:cs typeface="Times New Roman" panose="02020603050405020304" pitchFamily="18" charset="0"/>
              </a:rPr>
              <a:t>. A </a:t>
            </a:r>
            <a:r>
              <a:rPr lang="uk-UA" sz="2000" b="0" strike="noStrike" spc="-1" dirty="0" err="1">
                <a:solidFill>
                  <a:srgbClr val="000000"/>
                </a:solidFill>
                <a:latin typeface="Times New Roman" panose="02020603050405020304" pitchFamily="18" charset="0"/>
                <a:cs typeface="Times New Roman" panose="02020603050405020304" pitchFamily="18" charset="0"/>
              </a:rPr>
              <a:t>solution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ergocalciferol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oil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 </a:t>
            </a:r>
            <a:r>
              <a:rPr lang="uk-UA" sz="2000" b="0" strike="noStrike" spc="-1" dirty="0" err="1">
                <a:solidFill>
                  <a:srgbClr val="000000"/>
                </a:solidFill>
                <a:latin typeface="Times New Roman" panose="02020603050405020304" pitchFamily="18" charset="0"/>
                <a:cs typeface="Times New Roman" panose="02020603050405020304" pitchFamily="18" charset="0"/>
              </a:rPr>
              <a:t>clear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oily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liquid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from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light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yellow</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dark</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yellow</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anose="02020603050405020304" pitchFamily="18" charset="0"/>
                <a:cs typeface="Times New Roman" panose="02020603050405020304" pitchFamily="18" charset="0"/>
              </a:rPr>
              <a:t>Identification</a:t>
            </a:r>
            <a:r>
              <a:rPr lang="uk-UA" sz="2000" b="1"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ru-RU" sz="2000" b="0" strike="noStrike" spc="-1" dirty="0" err="1">
                <a:solidFill>
                  <a:srgbClr val="000000"/>
                </a:solidFill>
                <a:latin typeface="Times New Roman" panose="02020603050405020304" pitchFamily="18" charset="0"/>
                <a:cs typeface="Times New Roman" panose="02020603050405020304" pitchFamily="18" charset="0"/>
              </a:rPr>
              <a:t>by</a:t>
            </a:r>
            <a:r>
              <a:rPr lang="ru-RU" sz="2000" b="0" strike="noStrike" spc="-1" dirty="0">
                <a:solidFill>
                  <a:srgbClr val="000000"/>
                </a:solidFill>
                <a:latin typeface="Times New Roman" panose="02020603050405020304" pitchFamily="18" charset="0"/>
                <a:cs typeface="Times New Roman" panose="02020603050405020304" pitchFamily="18" charset="0"/>
              </a:rPr>
              <a:t> IR </a:t>
            </a:r>
            <a:r>
              <a:rPr lang="ru-RU" sz="2000" b="0" strike="noStrike" spc="-1" dirty="0" err="1">
                <a:solidFill>
                  <a:srgbClr val="000000"/>
                </a:solidFill>
                <a:latin typeface="Times New Roman" panose="02020603050405020304" pitchFamily="18" charset="0"/>
                <a:cs typeface="Times New Roman" panose="02020603050405020304" pitchFamily="18" charset="0"/>
              </a:rPr>
              <a:t>spectroscopy</a:t>
            </a:r>
            <a:r>
              <a:rPr lang="ru-RU"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when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interacting</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with</a:t>
            </a:r>
            <a:r>
              <a:rPr lang="uk-UA" sz="2000" b="0" strike="noStrike" spc="-1" dirty="0">
                <a:solidFill>
                  <a:srgbClr val="000000"/>
                </a:solidFill>
                <a:latin typeface="Times New Roman" panose="02020603050405020304" pitchFamily="18" charset="0"/>
                <a:cs typeface="Times New Roman" panose="02020603050405020304" pitchFamily="18" charset="0"/>
              </a:rPr>
              <a:t> a </a:t>
            </a:r>
            <a:r>
              <a:rPr lang="uk-UA" sz="2000" b="0" strike="noStrike" spc="-1" dirty="0" err="1">
                <a:solidFill>
                  <a:srgbClr val="000000"/>
                </a:solidFill>
                <a:latin typeface="Times New Roman" panose="02020603050405020304" pitchFamily="18" charset="0"/>
                <a:cs typeface="Times New Roman" panose="02020603050405020304" pitchFamily="18" charset="0"/>
              </a:rPr>
              <a:t>solution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antimony</a:t>
            </a:r>
            <a:r>
              <a:rPr lang="uk-UA" sz="2000" b="0" strike="noStrike" spc="-1" dirty="0">
                <a:solidFill>
                  <a:srgbClr val="000000"/>
                </a:solidFill>
                <a:latin typeface="Times New Roman" panose="02020603050405020304" pitchFamily="18" charset="0"/>
                <a:cs typeface="Times New Roman" panose="02020603050405020304" pitchFamily="18" charset="0"/>
              </a:rPr>
              <a:t> (III) </a:t>
            </a:r>
            <a:r>
              <a:rPr lang="uk-UA" sz="2000" b="0" strike="noStrike" spc="-1" dirty="0" err="1">
                <a:solidFill>
                  <a:srgbClr val="000000"/>
                </a:solidFill>
                <a:latin typeface="Times New Roman" panose="02020603050405020304" pitchFamily="18" charset="0"/>
                <a:cs typeface="Times New Roman" panose="02020603050405020304" pitchFamily="18" charset="0"/>
              </a:rPr>
              <a:t>chloride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presence</a:t>
            </a:r>
            <a:r>
              <a:rPr lang="uk-UA"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acetyl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chloride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forms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orange-pink</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color</a:t>
            </a:r>
            <a:r>
              <a:rPr lang="uk-UA"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anose="02020603050405020304" pitchFamily="18" charset="0"/>
                <a:cs typeface="Times New Roman" panose="02020603050405020304" pitchFamily="18" charset="0"/>
              </a:rPr>
              <a:t>Quantitative</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definition</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Carried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out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liquid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chromatography</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anose="02020603050405020304" pitchFamily="18" charset="0"/>
                <a:cs typeface="Times New Roman" panose="02020603050405020304" pitchFamily="18" charset="0"/>
              </a:rPr>
              <a:t>Storage</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Ergocalciferol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stored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airtight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container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under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nitrogen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 </a:t>
            </a:r>
            <a:r>
              <a:rPr lang="uk-UA" sz="2000" b="0" strike="noStrike" spc="-1" dirty="0" err="1">
                <a:solidFill>
                  <a:srgbClr val="000000"/>
                </a:solidFill>
                <a:latin typeface="Times New Roman" panose="02020603050405020304" pitchFamily="18" charset="0"/>
                <a:cs typeface="Times New Roman" panose="02020603050405020304" pitchFamily="18" charset="0"/>
              </a:rPr>
              <a:t>dark</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place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at</a:t>
            </a:r>
            <a:r>
              <a:rPr lang="uk-UA" sz="2000" b="0" strike="noStrike" spc="-1" dirty="0">
                <a:solidFill>
                  <a:srgbClr val="000000"/>
                </a:solidFill>
                <a:latin typeface="Times New Roman" panose="02020603050405020304" pitchFamily="18" charset="0"/>
                <a:cs typeface="Times New Roman" panose="02020603050405020304" pitchFamily="18" charset="0"/>
              </a:rPr>
              <a:t> a </a:t>
            </a:r>
            <a:r>
              <a:rPr lang="uk-UA" sz="2000" b="0" strike="noStrike" spc="-1" dirty="0" err="1">
                <a:solidFill>
                  <a:srgbClr val="000000"/>
                </a:solidFill>
                <a:latin typeface="Times New Roman" panose="02020603050405020304" pitchFamily="18" charset="0"/>
                <a:cs typeface="Times New Roman" panose="02020603050405020304" pitchFamily="18" charset="0"/>
              </a:rPr>
              <a:t>temperature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2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8 ° C.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contents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open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container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should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used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immediately</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anose="02020603050405020304" pitchFamily="18" charset="0"/>
                <a:cs typeface="Times New Roman" panose="02020603050405020304" pitchFamily="18" charset="0"/>
              </a:rPr>
              <a:t>Application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medical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practice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use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alcohol</a:t>
            </a:r>
            <a:r>
              <a:rPr lang="uk-UA" sz="2000" b="0" strike="noStrike" spc="-1" dirty="0">
                <a:solidFill>
                  <a:srgbClr val="000000"/>
                </a:solidFill>
                <a:latin typeface="Times New Roman" panose="02020603050405020304" pitchFamily="18" charset="0"/>
                <a:cs typeface="Times New Roman" panose="02020603050405020304" pitchFamily="18" charset="0"/>
              </a:rPr>
              <a:t> (0.5%)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oil</a:t>
            </a:r>
            <a:r>
              <a:rPr lang="uk-UA" sz="2000" b="0" strike="noStrike" spc="-1" dirty="0">
                <a:solidFill>
                  <a:srgbClr val="000000"/>
                </a:solidFill>
                <a:latin typeface="Times New Roman" panose="02020603050405020304" pitchFamily="18" charset="0"/>
                <a:cs typeface="Times New Roman" panose="02020603050405020304" pitchFamily="18" charset="0"/>
              </a:rPr>
              <a:t> (0.125%) </a:t>
            </a:r>
            <a:r>
              <a:rPr lang="uk-UA" sz="2000" b="0" strike="noStrike" spc="-1" dirty="0" err="1">
                <a:solidFill>
                  <a:srgbClr val="000000"/>
                </a:solidFill>
                <a:latin typeface="Times New Roman" panose="02020603050405020304" pitchFamily="18" charset="0"/>
                <a:cs typeface="Times New Roman" panose="02020603050405020304" pitchFamily="18" charset="0"/>
              </a:rPr>
              <a:t>solutions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a:t>
            </a:r>
            <a:r>
              <a:rPr lang="en-US" sz="2000" b="0" strike="noStrike" spc="-1" dirty="0">
                <a:solidFill>
                  <a:srgbClr val="000000"/>
                </a:solidFill>
                <a:latin typeface="Times New Roman" panose="02020603050405020304" pitchFamily="18" charset="0"/>
                <a:cs typeface="Times New Roman" panose="02020603050405020304" pitchFamily="18" charset="0"/>
              </a:rPr>
              <a:t>D</a:t>
            </a:r>
            <a:r>
              <a:rPr lang="uk-UA" sz="2000" b="0" strike="noStrike" spc="-1" baseline="-25000" dirty="0">
                <a:solidFill>
                  <a:srgbClr val="000000"/>
                </a:solidFill>
                <a:latin typeface="Times New Roman" panose="02020603050405020304" pitchFamily="18" charset="0"/>
                <a:cs typeface="Times New Roman" panose="02020603050405020304" pitchFamily="18" charset="0"/>
              </a:rPr>
              <a:t>2</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for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prevention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treatment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rickets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well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bone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diseases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associated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with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impaired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calcium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metabolism</a:t>
            </a:r>
            <a:r>
              <a:rPr lang="uk-UA"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Прямокутник 1"/>
          <p:cNvSpPr>
            <a:spLocks noChangeArrowheads="1"/>
          </p:cNvSpPr>
          <p:nvPr/>
        </p:nvSpPr>
        <p:spPr bwMode="auto">
          <a:xfrm>
            <a:off x="2743200" y="838200"/>
            <a:ext cx="3412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b="1" dirty="0" smtClean="0">
                <a:solidFill>
                  <a:srgbClr val="3C4043"/>
                </a:solidFill>
                <a:latin typeface="Roboto"/>
              </a:rPr>
              <a:t>Cholecalciferol</a:t>
            </a:r>
            <a:r>
              <a:rPr lang="uk-UA" altLang="uk-UA" sz="1800" b="1" dirty="0" smtClean="0">
                <a:solidFill>
                  <a:srgbClr val="3C4043"/>
                </a:solidFill>
                <a:latin typeface="Roboto"/>
              </a:rPr>
              <a:t> (</a:t>
            </a:r>
            <a:r>
              <a:rPr lang="en-US" altLang="uk-UA" sz="1800" b="1" dirty="0" smtClean="0">
                <a:solidFill>
                  <a:srgbClr val="3C4043"/>
                </a:solidFill>
                <a:latin typeface="Roboto"/>
              </a:rPr>
              <a:t>Vitamin</a:t>
            </a:r>
            <a:r>
              <a:rPr lang="uk-UA" altLang="uk-UA" sz="1800" b="1" dirty="0" smtClean="0">
                <a:solidFill>
                  <a:srgbClr val="3C4043"/>
                </a:solidFill>
                <a:latin typeface="Roboto"/>
              </a:rPr>
              <a:t> </a:t>
            </a:r>
            <a:r>
              <a:rPr lang="en-US" altLang="uk-UA" sz="1800" b="1" dirty="0">
                <a:solidFill>
                  <a:srgbClr val="3C4043"/>
                </a:solidFill>
                <a:latin typeface="Roboto"/>
              </a:rPr>
              <a:t>D</a:t>
            </a:r>
            <a:r>
              <a:rPr lang="en-US" altLang="uk-UA" sz="1800" b="1" baseline="-25000" dirty="0">
                <a:solidFill>
                  <a:srgbClr val="3C4043"/>
                </a:solidFill>
                <a:latin typeface="Roboto"/>
              </a:rPr>
              <a:t>3</a:t>
            </a:r>
            <a:r>
              <a:rPr lang="en-US" altLang="uk-UA" sz="1800" b="1" dirty="0">
                <a:solidFill>
                  <a:srgbClr val="3C4043"/>
                </a:solidFill>
                <a:latin typeface="Roboto"/>
              </a:rPr>
              <a:t>)</a:t>
            </a:r>
            <a:endParaRPr lang="uk-UA" altLang="uk-UA" sz="1800" b="1" dirty="0"/>
          </a:p>
        </p:txBody>
      </p:sp>
      <p:pic>
        <p:nvPicPr>
          <p:cNvPr id="21507" name="Рисунок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2738" y="1295400"/>
            <a:ext cx="3438525" cy="224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Прямокутник 3"/>
          <p:cNvSpPr>
            <a:spLocks noChangeArrowheads="1"/>
          </p:cNvSpPr>
          <p:nvPr/>
        </p:nvSpPr>
        <p:spPr bwMode="auto">
          <a:xfrm>
            <a:off x="2057400" y="3540125"/>
            <a:ext cx="5481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dirty="0"/>
              <a:t>Seco-9,10-cholestatriene-5,7,10(19)-ol3</a:t>
            </a:r>
            <a:r>
              <a:rPr lang="el-GR" altLang="uk-UA" sz="1800" dirty="0"/>
              <a:t>β-(5</a:t>
            </a:r>
            <a:r>
              <a:rPr lang="en-US" altLang="uk-UA" sz="1800" dirty="0"/>
              <a:t>Z,7E)</a:t>
            </a:r>
            <a:endParaRPr lang="uk-UA" altLang="uk-UA" sz="1800" dirty="0"/>
          </a:p>
        </p:txBody>
      </p:sp>
      <p:sp>
        <p:nvSpPr>
          <p:cNvPr id="21509" name="Прямокутник 4"/>
          <p:cNvSpPr>
            <a:spLocks noChangeArrowheads="1"/>
          </p:cNvSpPr>
          <p:nvPr/>
        </p:nvSpPr>
        <p:spPr bwMode="auto">
          <a:xfrm>
            <a:off x="1219200" y="4267200"/>
            <a:ext cx="69342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FontTx/>
              <a:buNone/>
            </a:pPr>
            <a:r>
              <a:rPr lang="en-US" altLang="uk-UA" sz="1800" b="1" dirty="0" smtClean="0"/>
              <a:t>Properties</a:t>
            </a:r>
            <a:r>
              <a:rPr lang="uk-UA" altLang="uk-UA" sz="1800" b="1" dirty="0" smtClean="0"/>
              <a:t>. </a:t>
            </a:r>
            <a:r>
              <a:rPr lang="en-US" altLang="uk-UA" sz="1800" dirty="0">
                <a:solidFill>
                  <a:srgbClr val="3C4043"/>
                </a:solidFill>
                <a:latin typeface="Roboto"/>
              </a:rPr>
              <a:t>Bare-free crystals or odorless white crystalline powder. Practically insoluble in water, insoluble in ethanol, chloroform and ether. </a:t>
            </a:r>
            <a:r>
              <a:rPr lang="en-US" altLang="uk-UA" sz="1800" dirty="0" err="1">
                <a:solidFill>
                  <a:srgbClr val="3C4043"/>
                </a:solidFill>
                <a:latin typeface="Roboto"/>
              </a:rPr>
              <a:t>Pitome</a:t>
            </a:r>
            <a:r>
              <a:rPr lang="en-US" altLang="uk-UA" sz="1800" dirty="0">
                <a:solidFill>
                  <a:srgbClr val="3C4043"/>
                </a:solidFill>
                <a:latin typeface="Roboto"/>
              </a:rPr>
              <a:t> wrapping from </a:t>
            </a:r>
            <a:r>
              <a:rPr lang="en-US" altLang="uk-UA" sz="1800" dirty="0" smtClean="0">
                <a:solidFill>
                  <a:srgbClr val="3C4043"/>
                </a:solidFill>
                <a:latin typeface="Roboto"/>
              </a:rPr>
              <a:t>105</a:t>
            </a:r>
            <a:r>
              <a:rPr lang="ru-RU" altLang="uk-UA" sz="1800" baseline="30000" dirty="0">
                <a:solidFill>
                  <a:srgbClr val="3C4043"/>
                </a:solidFill>
                <a:latin typeface="Roboto"/>
              </a:rPr>
              <a:t> о</a:t>
            </a:r>
            <a:r>
              <a:rPr lang="en-US" altLang="uk-UA" sz="1800" dirty="0" smtClean="0">
                <a:solidFill>
                  <a:srgbClr val="3C4043"/>
                </a:solidFill>
                <a:latin typeface="Roboto"/>
              </a:rPr>
              <a:t> </a:t>
            </a:r>
            <a:r>
              <a:rPr lang="en-US" altLang="uk-UA" sz="1800" dirty="0">
                <a:solidFill>
                  <a:srgbClr val="3C4043"/>
                </a:solidFill>
                <a:latin typeface="Roboto"/>
              </a:rPr>
              <a:t>to 112</a:t>
            </a:r>
            <a:r>
              <a:rPr lang="ru-RU" altLang="uk-UA" sz="1800" dirty="0" smtClean="0">
                <a:solidFill>
                  <a:srgbClr val="3C4043"/>
                </a:solidFill>
                <a:latin typeface="Roboto"/>
              </a:rPr>
              <a:t> </a:t>
            </a:r>
            <a:r>
              <a:rPr lang="ru-RU" altLang="uk-UA" sz="1800" baseline="30000" dirty="0">
                <a:solidFill>
                  <a:srgbClr val="3C4043"/>
                </a:solidFill>
                <a:latin typeface="Roboto"/>
              </a:rPr>
              <a:t>о</a:t>
            </a:r>
            <a:r>
              <a:rPr lang="ru-RU" altLang="uk-UA" sz="1800" dirty="0">
                <a:solidFill>
                  <a:srgbClr val="3C4043"/>
                </a:solidFill>
                <a:latin typeface="Roboto"/>
              </a:rPr>
              <a:t>.</a:t>
            </a:r>
            <a:endParaRPr lang="uk-UA" altLang="uk-UA" sz="1800" dirty="0"/>
          </a:p>
        </p:txBody>
      </p:sp>
    </p:spTree>
    <p:extLst>
      <p:ext uri="{BB962C8B-B14F-4D97-AF65-F5344CB8AC3E}">
        <p14:creationId xmlns:p14="http://schemas.microsoft.com/office/powerpoint/2010/main" val="36944997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descr="https://www.researchgate.net/publication/236959412/figure/fig1/AS:11431281238198438@1713883194891/Synthesis-and-activation-of-vitamin-D-Vitamin-D3-is-synthesized-in-the-skin-upon-UVB.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880" y="1556792"/>
            <a:ext cx="7956273" cy="4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7"/>
          <p:cNvSpPr>
            <a:spLocks noChangeArrowheads="1"/>
          </p:cNvSpPr>
          <p:nvPr/>
        </p:nvSpPr>
        <p:spPr bwMode="auto">
          <a:xfrm>
            <a:off x="989012" y="776288"/>
            <a:ext cx="15667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uk-UA" sz="1800" b="1" dirty="0" smtClean="0"/>
              <a:t>Synthesis</a:t>
            </a:r>
            <a:r>
              <a:rPr lang="uk-UA" altLang="uk-UA" sz="1800" b="1" dirty="0" smtClean="0"/>
              <a:t>.</a:t>
            </a:r>
            <a:endParaRPr lang="ru-RU" altLang="uk-UA" sz="1800" b="1" dirty="0"/>
          </a:p>
        </p:txBody>
      </p:sp>
    </p:spTree>
    <p:extLst>
      <p:ext uri="{BB962C8B-B14F-4D97-AF65-F5344CB8AC3E}">
        <p14:creationId xmlns:p14="http://schemas.microsoft.com/office/powerpoint/2010/main" val="15687921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spectr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3463" y="1419225"/>
            <a:ext cx="7077075" cy="401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Прямокутник 1">
            <a:extLst>
              <a:ext uri="{FF2B5EF4-FFF2-40B4-BE49-F238E27FC236}">
                <a16:creationId xmlns:a16="http://schemas.microsoft.com/office/drawing/2014/main" id="{FD74BD5E-E36B-408B-9218-F1C3F7FBE687}"/>
              </a:ext>
            </a:extLst>
          </p:cNvPr>
          <p:cNvSpPr>
            <a:spLocks noChangeArrowheads="1"/>
          </p:cNvSpPr>
          <p:nvPr/>
        </p:nvSpPr>
        <p:spPr bwMode="auto">
          <a:xfrm>
            <a:off x="1420813" y="609600"/>
            <a:ext cx="61003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uk-UA" b="1" dirty="0">
                <a:solidFill>
                  <a:srgbClr val="3C4043"/>
                </a:solidFill>
                <a:latin typeface="+mn-lt"/>
              </a:rPr>
              <a:t>IR absorption spectrum of </a:t>
            </a:r>
            <a:r>
              <a:rPr lang="en-US" altLang="uk-UA" b="1" dirty="0" smtClean="0">
                <a:solidFill>
                  <a:srgbClr val="3C4043"/>
                </a:solidFill>
                <a:latin typeface="+mn-lt"/>
              </a:rPr>
              <a:t>cholecalciferol </a:t>
            </a:r>
            <a:r>
              <a:rPr lang="uk-UA" altLang="uk-UA" b="1" dirty="0" smtClean="0">
                <a:solidFill>
                  <a:srgbClr val="3C4043"/>
                </a:solidFill>
                <a:latin typeface="+mn-lt"/>
              </a:rPr>
              <a:t>(</a:t>
            </a:r>
            <a:r>
              <a:rPr lang="en-US" altLang="uk-UA" b="1" dirty="0" smtClean="0">
                <a:solidFill>
                  <a:srgbClr val="3C4043"/>
                </a:solidFill>
                <a:latin typeface="+mn-lt"/>
              </a:rPr>
              <a:t>Vitamin</a:t>
            </a:r>
            <a:r>
              <a:rPr lang="uk-UA" altLang="uk-UA" b="1" dirty="0" smtClean="0">
                <a:solidFill>
                  <a:srgbClr val="3C4043"/>
                </a:solidFill>
                <a:latin typeface="+mn-lt"/>
              </a:rPr>
              <a:t> </a:t>
            </a:r>
            <a:r>
              <a:rPr lang="en-US" altLang="uk-UA" b="1" dirty="0">
                <a:solidFill>
                  <a:srgbClr val="3C4043"/>
                </a:solidFill>
                <a:latin typeface="+mn-lt"/>
              </a:rPr>
              <a:t>D</a:t>
            </a:r>
            <a:r>
              <a:rPr lang="en-US" altLang="uk-UA" b="1" baseline="-25000" dirty="0">
                <a:solidFill>
                  <a:srgbClr val="3C4043"/>
                </a:solidFill>
                <a:latin typeface="+mn-lt"/>
              </a:rPr>
              <a:t>3</a:t>
            </a:r>
            <a:r>
              <a:rPr lang="en-US" altLang="uk-UA" b="1" dirty="0">
                <a:solidFill>
                  <a:srgbClr val="3C4043"/>
                </a:solidFill>
                <a:latin typeface="+mn-lt"/>
              </a:rPr>
              <a:t>)</a:t>
            </a:r>
            <a:endParaRPr lang="uk-UA" altLang="uk-UA" b="1" dirty="0">
              <a:latin typeface="+mn-lt"/>
            </a:endParaRPr>
          </a:p>
        </p:txBody>
      </p:sp>
      <p:sp>
        <p:nvSpPr>
          <p:cNvPr id="5" name="Скругленный прямоугольник 6">
            <a:extLst>
              <a:ext uri="{FF2B5EF4-FFF2-40B4-BE49-F238E27FC236}">
                <a16:creationId xmlns:a16="http://schemas.microsoft.com/office/drawing/2014/main" id="{75C17C3A-DDBE-4915-88D9-5282941D5E81}"/>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22</a:t>
            </a:r>
          </a:p>
        </p:txBody>
      </p:sp>
    </p:spTree>
    <p:extLst>
      <p:ext uri="{BB962C8B-B14F-4D97-AF65-F5344CB8AC3E}">
        <p14:creationId xmlns:p14="http://schemas.microsoft.com/office/powerpoint/2010/main" val="32930732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Прямокутник 1"/>
          <p:cNvSpPr>
            <a:spLocks noChangeArrowheads="1"/>
          </p:cNvSpPr>
          <p:nvPr/>
        </p:nvSpPr>
        <p:spPr bwMode="auto">
          <a:xfrm>
            <a:off x="1691680" y="762000"/>
            <a:ext cx="6048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pPr>
            <a:r>
              <a:rPr lang="en-US" altLang="uk-UA" sz="1800" b="1" dirty="0" smtClean="0">
                <a:solidFill>
                  <a:srgbClr val="3C4043"/>
                </a:solidFill>
              </a:rPr>
              <a:t>UV- </a:t>
            </a:r>
            <a:r>
              <a:rPr lang="en-US" altLang="uk-UA" sz="1800" b="1" dirty="0">
                <a:solidFill>
                  <a:srgbClr val="3C4043"/>
                </a:solidFill>
              </a:rPr>
              <a:t>spectrum of cholecalciferol </a:t>
            </a:r>
            <a:r>
              <a:rPr lang="uk-UA" altLang="uk-UA" sz="1800" b="1" dirty="0">
                <a:solidFill>
                  <a:srgbClr val="3C4043"/>
                </a:solidFill>
              </a:rPr>
              <a:t>(</a:t>
            </a:r>
            <a:r>
              <a:rPr lang="en-US" altLang="uk-UA" sz="1800" b="1" dirty="0">
                <a:solidFill>
                  <a:srgbClr val="3C4043"/>
                </a:solidFill>
              </a:rPr>
              <a:t>Vitamin</a:t>
            </a:r>
            <a:r>
              <a:rPr lang="uk-UA" altLang="uk-UA" sz="1800" b="1" dirty="0">
                <a:solidFill>
                  <a:srgbClr val="3C4043"/>
                </a:solidFill>
              </a:rPr>
              <a:t> </a:t>
            </a:r>
            <a:r>
              <a:rPr lang="en-US" altLang="uk-UA" sz="1800" b="1" dirty="0">
                <a:solidFill>
                  <a:srgbClr val="3C4043"/>
                </a:solidFill>
              </a:rPr>
              <a:t>D</a:t>
            </a:r>
            <a:r>
              <a:rPr lang="en-US" altLang="uk-UA" sz="1800" b="1" baseline="-25000" dirty="0">
                <a:solidFill>
                  <a:srgbClr val="3C4043"/>
                </a:solidFill>
              </a:rPr>
              <a:t>3</a:t>
            </a:r>
            <a:r>
              <a:rPr lang="en-US" altLang="uk-UA" sz="1800" b="1" dirty="0" smtClean="0">
                <a:solidFill>
                  <a:srgbClr val="3C4043"/>
                </a:solidFill>
              </a:rPr>
              <a:t>)</a:t>
            </a:r>
            <a:endParaRPr lang="uk-UA" altLang="uk-UA" sz="1800" b="1" dirty="0"/>
          </a:p>
        </p:txBody>
      </p:sp>
      <p:pic>
        <p:nvPicPr>
          <p:cNvPr id="24579" name="Picture 4" descr="Based on the structure of vitamin D3, determine the | Chegg.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425" y="1828800"/>
            <a:ext cx="8058150"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Скругленный прямоугольник 6">
            <a:extLst>
              <a:ext uri="{FF2B5EF4-FFF2-40B4-BE49-F238E27FC236}">
                <a16:creationId xmlns:a16="http://schemas.microsoft.com/office/drawing/2014/main" id="{1706C045-2ED5-4902-B385-4E264E46E4A4}"/>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uk-UA" b="1" dirty="0"/>
              <a:t>23</a:t>
            </a:r>
            <a:endParaRPr lang="ru-RU" b="1" dirty="0"/>
          </a:p>
        </p:txBody>
      </p:sp>
    </p:spTree>
    <p:extLst>
      <p:ext uri="{BB962C8B-B14F-4D97-AF65-F5344CB8AC3E}">
        <p14:creationId xmlns:p14="http://schemas.microsoft.com/office/powerpoint/2010/main" val="7611894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Подзаголовок 2"/>
          <p:cNvSpPr>
            <a:spLocks noGrp="1"/>
          </p:cNvSpPr>
          <p:nvPr>
            <p:ph type="subTitle"/>
          </p:nvPr>
        </p:nvSpPr>
        <p:spPr/>
        <p:txBody>
          <a:bodyPr/>
          <a:lstStyle/>
          <a:p>
            <a:endParaRPr lang="uk-UA"/>
          </a:p>
        </p:txBody>
      </p:sp>
    </p:spTree>
    <p:extLst>
      <p:ext uri="{BB962C8B-B14F-4D97-AF65-F5344CB8AC3E}">
        <p14:creationId xmlns:p14="http://schemas.microsoft.com/office/powerpoint/2010/main" val="32584523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Прямокутник 1"/>
          <p:cNvSpPr>
            <a:spLocks noChangeArrowheads="1"/>
          </p:cNvSpPr>
          <p:nvPr/>
        </p:nvSpPr>
        <p:spPr bwMode="auto">
          <a:xfrm>
            <a:off x="539552" y="838200"/>
            <a:ext cx="7690048"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FontTx/>
              <a:buNone/>
            </a:pPr>
            <a:r>
              <a:rPr lang="en-US" altLang="uk-UA" sz="1800" b="1" dirty="0"/>
              <a:t>Storage. </a:t>
            </a:r>
            <a:r>
              <a:rPr lang="en-US" altLang="uk-UA" sz="1800" dirty="0"/>
              <a:t>In a hermetically sealed container, protected from light, in an inert atmosphere (nitrogen), free from oxygen, in a cool place. Even without light, it gradually decomposes in a humid atmosphere, the decomposition is accelerated by increasing temperature. Store at 2-8 °C</a:t>
            </a:r>
            <a:r>
              <a:rPr lang="en-US" altLang="uk-UA" sz="1800" dirty="0" smtClean="0"/>
              <a:t>.</a:t>
            </a:r>
          </a:p>
          <a:p>
            <a:pPr algn="just">
              <a:spcBef>
                <a:spcPct val="0"/>
              </a:spcBef>
              <a:buFontTx/>
              <a:buNone/>
            </a:pPr>
            <a:endParaRPr lang="en-US" altLang="uk-UA" sz="1800" dirty="0" smtClean="0"/>
          </a:p>
          <a:p>
            <a:pPr algn="just">
              <a:spcBef>
                <a:spcPct val="0"/>
              </a:spcBef>
              <a:buFontTx/>
              <a:buNone/>
            </a:pPr>
            <a:r>
              <a:rPr lang="en-US" altLang="uk-UA" sz="1800" b="1" dirty="0" smtClean="0"/>
              <a:t>Uses</a:t>
            </a:r>
            <a:r>
              <a:rPr lang="en-US" altLang="uk-UA" sz="1800" b="1" dirty="0"/>
              <a:t>. </a:t>
            </a:r>
            <a:r>
              <a:rPr lang="en-US" altLang="uk-UA" sz="1800" dirty="0"/>
              <a:t>Prevention of </a:t>
            </a:r>
            <a:r>
              <a:rPr lang="en-US" altLang="uk-UA" sz="1800" dirty="0" err="1"/>
              <a:t>rickets;prevention</a:t>
            </a:r>
            <a:r>
              <a:rPr lang="en-US" altLang="uk-UA" sz="1800" dirty="0"/>
              <a:t> of vitamin D3 deficiency in high-risk groups who do not have absorption </a:t>
            </a:r>
            <a:r>
              <a:rPr lang="en-US" altLang="uk-UA" sz="1800" dirty="0" err="1"/>
              <a:t>disorders;prevention</a:t>
            </a:r>
            <a:r>
              <a:rPr lang="en-US" altLang="uk-UA" sz="1800" dirty="0"/>
              <a:t> of rickets in premature </a:t>
            </a:r>
            <a:r>
              <a:rPr lang="en-US" altLang="uk-UA" sz="1800" dirty="0" err="1"/>
              <a:t>newborns;prevention</a:t>
            </a:r>
            <a:r>
              <a:rPr lang="en-US" altLang="uk-UA" sz="1800" dirty="0"/>
              <a:t> of vitamin D3 deficiency in </a:t>
            </a:r>
            <a:r>
              <a:rPr lang="en-US" altLang="uk-UA" sz="1800" dirty="0" err="1"/>
              <a:t>malabsorption;treatment</a:t>
            </a:r>
            <a:r>
              <a:rPr lang="en-US" altLang="uk-UA" sz="1800" dirty="0"/>
              <a:t> of rickets and </a:t>
            </a:r>
            <a:r>
              <a:rPr lang="en-US" altLang="uk-UA" sz="1800" dirty="0" err="1"/>
              <a:t>osteomalacia;supportive</a:t>
            </a:r>
            <a:r>
              <a:rPr lang="en-US" altLang="uk-UA" sz="1800" dirty="0"/>
              <a:t> treatment of </a:t>
            </a:r>
            <a:r>
              <a:rPr lang="en-US" altLang="uk-UA" sz="1800" dirty="0" err="1"/>
              <a:t>osteoporosis;treatment</a:t>
            </a:r>
            <a:r>
              <a:rPr lang="en-US" altLang="uk-UA" sz="1800" dirty="0"/>
              <a:t> of hypoparathyroidism</a:t>
            </a:r>
            <a:r>
              <a:rPr lang="uk-UA" altLang="uk-UA" sz="1800" dirty="0" smtClean="0"/>
              <a:t>.</a:t>
            </a:r>
            <a:endParaRPr lang="uk-UA" altLang="uk-UA" sz="1800" dirty="0"/>
          </a:p>
          <a:p>
            <a:pPr algn="just">
              <a:spcBef>
                <a:spcPct val="0"/>
              </a:spcBef>
              <a:buFontTx/>
              <a:buNone/>
            </a:pPr>
            <a:endParaRPr lang="uk-UA" altLang="uk-UA" sz="1800" dirty="0"/>
          </a:p>
        </p:txBody>
      </p:sp>
      <p:sp>
        <p:nvSpPr>
          <p:cNvPr id="3" name="Скругленный прямоугольник 6">
            <a:extLst>
              <a:ext uri="{FF2B5EF4-FFF2-40B4-BE49-F238E27FC236}">
                <a16:creationId xmlns:a16="http://schemas.microsoft.com/office/drawing/2014/main" id="{068C7D55-047B-4F4D-BFFD-840E2D0318B8}"/>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t>2</a:t>
            </a:r>
            <a:r>
              <a:rPr lang="uk-UA" b="1" dirty="0"/>
              <a:t>4</a:t>
            </a:r>
            <a:endParaRPr lang="ru-RU" b="1" dirty="0"/>
          </a:p>
        </p:txBody>
      </p:sp>
      <p:pic>
        <p:nvPicPr>
          <p:cNvPr id="25604" name="Picture 5" descr="Дієтична добавка Вітамін D3 4000 МО таблетки №30 (10х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4114800"/>
            <a:ext cx="3086100" cy="175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83594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CustomShape 1"/>
          <p:cNvSpPr/>
          <p:nvPr/>
        </p:nvSpPr>
        <p:spPr>
          <a:xfrm>
            <a:off x="3131840" y="296537"/>
            <a:ext cx="2626594" cy="463846"/>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400" b="1" strike="noStrike" spc="-1" dirty="0" err="1">
                <a:solidFill>
                  <a:srgbClr val="009900"/>
                </a:solidFill>
                <a:latin typeface="Times New Roman" panose="02020603050405020304" pitchFamily="18" charset="0"/>
                <a:cs typeface="Times New Roman" panose="02020603050405020304" pitchFamily="18" charset="0"/>
              </a:rPr>
              <a:t>Aromatic</a:t>
            </a:r>
            <a:r>
              <a:rPr lang="uk-UA" sz="2400" b="1" strike="noStrike" spc="-1" dirty="0">
                <a:solidFill>
                  <a:srgbClr val="009900"/>
                </a:solidFill>
                <a:latin typeface="Times New Roman" panose="02020603050405020304" pitchFamily="18" charset="0"/>
                <a:cs typeface="Times New Roman" panose="02020603050405020304" pitchFamily="18" charset="0"/>
              </a:rPr>
              <a:t> </a:t>
            </a:r>
            <a:r>
              <a:rPr lang="uk-UA" sz="2400" b="1" strike="noStrike" spc="-1" dirty="0" err="1">
                <a:solidFill>
                  <a:srgbClr val="009900"/>
                </a:solidFill>
                <a:latin typeface="Times New Roman" panose="02020603050405020304" pitchFamily="18" charset="0"/>
                <a:cs typeface="Times New Roman" panose="02020603050405020304" pitchFamily="18" charset="0"/>
              </a:rPr>
              <a:t>vitamins</a:t>
            </a:r>
            <a:endParaRPr lang="en-US" sz="2400" b="0" strike="noStrike" spc="-1" dirty="0">
              <a:solidFill>
                <a:srgbClr val="009900"/>
              </a:solidFill>
              <a:latin typeface="Times New Roman" panose="02020603050405020304" pitchFamily="18" charset="0"/>
              <a:cs typeface="Times New Roman" panose="02020603050405020304" pitchFamily="18" charset="0"/>
            </a:endParaRPr>
          </a:p>
        </p:txBody>
      </p:sp>
      <p:sp>
        <p:nvSpPr>
          <p:cNvPr id="135" name="CustomShape 2"/>
          <p:cNvSpPr/>
          <p:nvPr/>
        </p:nvSpPr>
        <p:spPr>
          <a:xfrm>
            <a:off x="3328156" y="2164037"/>
            <a:ext cx="1352528" cy="402291"/>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anose="02020603050405020304" pitchFamily="18" charset="0"/>
                <a:cs typeface="Times New Roman" panose="02020603050405020304" pitchFamily="18" charset="0"/>
              </a:rPr>
              <a:t>Vikasolum</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sp>
        <p:nvSpPr>
          <p:cNvPr id="136" name="CustomShape 3"/>
          <p:cNvSpPr/>
          <p:nvPr/>
        </p:nvSpPr>
        <p:spPr>
          <a:xfrm>
            <a:off x="683568" y="961528"/>
            <a:ext cx="7926912" cy="1202510"/>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Times New Roman" panose="02020603050405020304" pitchFamily="18" charset="0"/>
                <a:cs typeface="Times New Roman" panose="02020603050405020304" pitchFamily="18" charset="0"/>
              </a:rPr>
              <a:t>Aromatic</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vitamins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include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1" strike="noStrike" spc="-1" dirty="0" err="1">
                <a:solidFill>
                  <a:srgbClr val="000000"/>
                </a:solidFill>
                <a:latin typeface="Times New Roman" panose="02020603050405020304" pitchFamily="18" charset="0"/>
                <a:cs typeface="Times New Roman" panose="02020603050405020304" pitchFamily="18" charset="0"/>
              </a:rPr>
              <a:t>derivatives</a:t>
            </a:r>
            <a:r>
              <a:rPr lang="uk-UA" sz="1800" b="1" strike="noStrike" spc="-1" dirty="0">
                <a:solidFill>
                  <a:srgbClr val="000000"/>
                </a:solidFill>
                <a:latin typeface="Times New Roman" panose="02020603050405020304" pitchFamily="18" charset="0"/>
                <a:cs typeface="Times New Roman" panose="02020603050405020304" pitchFamily="18" charset="0"/>
              </a:rPr>
              <a:t> </a:t>
            </a:r>
            <a:r>
              <a:rPr lang="uk-UA" sz="1800" b="1" strike="noStrike" spc="-1" dirty="0" err="1">
                <a:solidFill>
                  <a:srgbClr val="000000"/>
                </a:solidFill>
                <a:latin typeface="Times New Roman" panose="02020603050405020304" pitchFamily="18" charset="0"/>
                <a:cs typeface="Times New Roman" panose="02020603050405020304" pitchFamily="18" charset="0"/>
              </a:rPr>
              <a:t>of</a:t>
            </a:r>
            <a:r>
              <a:rPr lang="uk-UA" sz="1800" b="1" strike="noStrike" spc="-1" dirty="0">
                <a:solidFill>
                  <a:srgbClr val="000000"/>
                </a:solidFill>
                <a:latin typeface="Times New Roman" panose="02020603050405020304" pitchFamily="18" charset="0"/>
                <a:cs typeface="Times New Roman" panose="02020603050405020304" pitchFamily="18" charset="0"/>
              </a:rPr>
              <a:t> 2-methyl-1,4-naphthoquinone</a:t>
            </a:r>
            <a:r>
              <a:rPr lang="uk-UA" sz="1800" b="0" strike="noStrike" spc="-1" dirty="0">
                <a:solidFill>
                  <a:srgbClr val="000000"/>
                </a:solidFill>
                <a:latin typeface="Times New Roman" panose="02020603050405020304" pitchFamily="18" charset="0"/>
                <a:cs typeface="Times New Roman" panose="02020603050405020304" pitchFamily="18" charset="0"/>
              </a:rPr>
              <a:t>(</a:t>
            </a:r>
            <a:r>
              <a:rPr lang="uk-UA" sz="1800" b="0" strike="noStrike" spc="-1" dirty="0" err="1">
                <a:solidFill>
                  <a:srgbClr val="000000"/>
                </a:solidFill>
                <a:latin typeface="Times New Roman" panose="02020603050405020304" pitchFamily="18" charset="0"/>
                <a:cs typeface="Times New Roman" panose="02020603050405020304" pitchFamily="18" charset="0"/>
              </a:rPr>
              <a:t>vitamins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of</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group</a:t>
            </a:r>
            <a:r>
              <a:rPr lang="uk-UA" sz="1800" b="0" strike="noStrike" spc="-1" dirty="0">
                <a:solidFill>
                  <a:srgbClr val="000000"/>
                </a:solidFill>
                <a:latin typeface="Times New Roman" panose="02020603050405020304" pitchFamily="18" charset="0"/>
                <a:cs typeface="Times New Roman" panose="02020603050405020304" pitchFamily="18" charset="0"/>
              </a:rPr>
              <a:t> K). </a:t>
            </a:r>
            <a:r>
              <a:rPr lang="uk-UA" sz="1800" b="0" strike="noStrike" spc="-1" dirty="0" err="1">
                <a:solidFill>
                  <a:srgbClr val="000000"/>
                </a:solidFill>
                <a:latin typeface="Times New Roman" panose="02020603050405020304" pitchFamily="18" charset="0"/>
                <a:cs typeface="Times New Roman" panose="02020603050405020304" pitchFamily="18" charset="0"/>
              </a:rPr>
              <a:t>They</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have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antihemorrhagic</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action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and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are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involved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formation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of</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prothrombin</a:t>
            </a:r>
            <a:r>
              <a:rPr lang="uk-UA" sz="1800" b="0" strike="noStrike" spc="-1" dirty="0">
                <a:solidFill>
                  <a:srgbClr val="000000"/>
                </a:solidFill>
                <a:latin typeface="Times New Roman" panose="02020603050405020304" pitchFamily="18" charset="0"/>
                <a:cs typeface="Times New Roman" panose="02020603050405020304" pitchFamily="18" charset="0"/>
              </a:rPr>
              <a:t>.</a:t>
            </a:r>
            <a:endParaRPr lang="en-US" sz="18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medical</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practice</a:t>
            </a:r>
            <a:r>
              <a:rPr lang="uk-UA" sz="1800" b="0" strike="noStrike" spc="-1" dirty="0">
                <a:solidFill>
                  <a:srgbClr val="000000"/>
                </a:solidFill>
                <a:latin typeface="Times New Roman" panose="02020603050405020304" pitchFamily="18" charset="0"/>
                <a:cs typeface="Times New Roman" panose="02020603050405020304" pitchFamily="18" charset="0"/>
              </a:rPr>
              <a:t>, a </a:t>
            </a:r>
            <a:r>
              <a:rPr lang="uk-UA" sz="1800" b="0" strike="noStrike" spc="-1" dirty="0" err="1">
                <a:solidFill>
                  <a:srgbClr val="000000"/>
                </a:solidFill>
                <a:latin typeface="Times New Roman" panose="02020603050405020304" pitchFamily="18" charset="0"/>
                <a:cs typeface="Times New Roman" panose="02020603050405020304" pitchFamily="18" charset="0"/>
              </a:rPr>
              <a:t>synthetic</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analogue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of</a:t>
            </a:r>
            <a:r>
              <a:rPr lang="uk-UA" sz="1800" b="0" strike="noStrike" spc="-1" dirty="0">
                <a:solidFill>
                  <a:srgbClr val="000000"/>
                </a:solidFill>
                <a:latin typeface="Times New Roman" panose="02020603050405020304" pitchFamily="18" charset="0"/>
                <a:cs typeface="Times New Roman" panose="02020603050405020304" pitchFamily="18" charset="0"/>
              </a:rPr>
              <a:t> K </a:t>
            </a:r>
            <a:r>
              <a:rPr lang="uk-UA" sz="1800" b="0" strike="noStrike" spc="-1" dirty="0" err="1">
                <a:solidFill>
                  <a:srgbClr val="000000"/>
                </a:solidFill>
                <a:latin typeface="Times New Roman" panose="02020603050405020304" pitchFamily="18" charset="0"/>
                <a:cs typeface="Times New Roman" panose="02020603050405020304" pitchFamily="18" charset="0"/>
              </a:rPr>
              <a:t>vitamins</a:t>
            </a:r>
            <a:r>
              <a:rPr lang="uk-UA" sz="1800" b="0" strike="noStrike" spc="-1" dirty="0">
                <a:solidFill>
                  <a:srgbClr val="000000"/>
                </a:solidFill>
                <a:latin typeface="Times New Roman" panose="02020603050405020304" pitchFamily="18" charset="0"/>
                <a:cs typeface="Times New Roman" panose="02020603050405020304" pitchFamily="18" charset="0"/>
              </a:rPr>
              <a:t> - </a:t>
            </a:r>
            <a:r>
              <a:rPr lang="uk-UA" sz="1800" b="0" strike="noStrike" spc="-1" dirty="0" err="1">
                <a:solidFill>
                  <a:srgbClr val="000000"/>
                </a:solidFill>
                <a:latin typeface="Times New Roman" panose="02020603050405020304" pitchFamily="18" charset="0"/>
                <a:cs typeface="Times New Roman" panose="02020603050405020304" pitchFamily="18" charset="0"/>
              </a:rPr>
              <a:t>vikasol</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used</a:t>
            </a:r>
            <a:r>
              <a:rPr lang="uk-UA" sz="1800" b="0" strike="noStrike" spc="-1" dirty="0">
                <a:solidFill>
                  <a:srgbClr val="000000"/>
                </a:solidFill>
                <a:latin typeface="Times New Roman" panose="02020603050405020304" pitchFamily="18" charset="0"/>
                <a:cs typeface="Times New Roman" panose="02020603050405020304" pitchFamily="18" charset="0"/>
              </a:rPr>
              <a:t>.</a:t>
            </a:r>
            <a:endParaRPr lang="en-US" sz="18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137" name="Picture 7"/>
          <p:cNvPicPr/>
          <p:nvPr/>
        </p:nvPicPr>
        <p:blipFill>
          <a:blip r:embed="rId2" cstate="print"/>
          <a:stretch/>
        </p:blipFill>
        <p:spPr>
          <a:xfrm>
            <a:off x="1684960" y="2536539"/>
            <a:ext cx="5924128" cy="1722240"/>
          </a:xfrm>
          <a:prstGeom prst="rect">
            <a:avLst/>
          </a:prstGeom>
          <a:ln w="0">
            <a:noFill/>
          </a:ln>
        </p:spPr>
      </p:pic>
      <p:sp>
        <p:nvSpPr>
          <p:cNvPr id="138" name="CustomShape 4"/>
          <p:cNvSpPr/>
          <p:nvPr/>
        </p:nvSpPr>
        <p:spPr>
          <a:xfrm>
            <a:off x="683568" y="4272994"/>
            <a:ext cx="7926912" cy="1941173"/>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spc="-1" dirty="0">
                <a:solidFill>
                  <a:srgbClr val="000000"/>
                </a:solidFill>
                <a:latin typeface="Times New Roman" panose="02020603050405020304" pitchFamily="18" charset="0"/>
                <a:cs typeface="Times New Roman" panose="02020603050405020304" pitchFamily="18" charset="0"/>
              </a:rPr>
              <a:t>Sodium </a:t>
            </a:r>
            <a:r>
              <a:rPr lang="en-US" sz="2000" spc="-1" dirty="0" smtClean="0">
                <a:solidFill>
                  <a:srgbClr val="000000"/>
                </a:solidFill>
                <a:latin typeface="Times New Roman" panose="02020603050405020304" pitchFamily="18" charset="0"/>
                <a:cs typeface="Times New Roman" panose="02020603050405020304" pitchFamily="18" charset="0"/>
              </a:rPr>
              <a:t>2,3-dihydro-2-methyl-1,4-naphthoquinone-2-sulfonate</a:t>
            </a:r>
          </a:p>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uk-UA" sz="2000" strike="noStrike" spc="-1" dirty="0" smtClean="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smtClean="0">
                <a:solidFill>
                  <a:srgbClr val="000000"/>
                </a:solidFill>
                <a:latin typeface="Times New Roman" panose="02020603050405020304" pitchFamily="18" charset="0"/>
                <a:cs typeface="Times New Roman" panose="02020603050405020304" pitchFamily="18" charset="0"/>
              </a:rPr>
              <a:t>Mechanism</a:t>
            </a:r>
            <a:r>
              <a:rPr lang="uk-UA" sz="2000" b="1" strike="noStrike" spc="-1" dirty="0" smtClean="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of</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action</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Stimulates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synthesis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prothrombin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proconvertin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enhances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synthesis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II, VII, IX, X </a:t>
            </a:r>
            <a:r>
              <a:rPr lang="uk-UA" sz="2000" b="0" strike="noStrike" spc="-1" dirty="0" err="1">
                <a:solidFill>
                  <a:srgbClr val="000000"/>
                </a:solidFill>
                <a:latin typeface="Times New Roman" panose="02020603050405020304" pitchFamily="18" charset="0"/>
                <a:cs typeface="Times New Roman" panose="02020603050405020304" pitchFamily="18" charset="0"/>
              </a:rPr>
              <a:t>coagulation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factors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as</a:t>
            </a:r>
            <a:r>
              <a:rPr lang="uk-UA" sz="2000" b="0" strike="noStrike" spc="-1" dirty="0">
                <a:solidFill>
                  <a:srgbClr val="000000"/>
                </a:solidFill>
                <a:latin typeface="Times New Roman" panose="02020603050405020304" pitchFamily="18" charset="0"/>
                <a:cs typeface="Times New Roman" panose="02020603050405020304" pitchFamily="18" charset="0"/>
              </a:rPr>
              <a:t> a </a:t>
            </a:r>
            <a:r>
              <a:rPr lang="uk-UA" sz="2000" b="0" strike="noStrike" spc="-1" dirty="0" err="1">
                <a:solidFill>
                  <a:srgbClr val="000000"/>
                </a:solidFill>
                <a:latin typeface="Times New Roman" panose="02020603050405020304" pitchFamily="18" charset="0"/>
                <a:cs typeface="Times New Roman" panose="02020603050405020304" pitchFamily="18" charset="0"/>
              </a:rPr>
              <a:t>consequence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increases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blood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clotting</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has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hemostatic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properties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a:t>
            </a:r>
            <a:r>
              <a:rPr lang="uk-UA" sz="2000" b="0" strike="noStrike" spc="-1" dirty="0">
                <a:solidFill>
                  <a:srgbClr val="000000"/>
                </a:solidFill>
                <a:latin typeface="Times New Roman" panose="02020603050405020304" pitchFamily="18" charset="0"/>
                <a:cs typeface="Times New Roman" panose="02020603050405020304" pitchFamily="18" charset="0"/>
              </a:rPr>
              <a:t> K </a:t>
            </a:r>
            <a:r>
              <a:rPr lang="uk-UA" sz="2000" b="0" strike="noStrike" spc="-1" dirty="0" err="1">
                <a:solidFill>
                  <a:srgbClr val="000000"/>
                </a:solidFill>
                <a:latin typeface="Times New Roman" panose="02020603050405020304" pitchFamily="18" charset="0"/>
                <a:cs typeface="Times New Roman" panose="02020603050405020304" pitchFamily="18" charset="0"/>
              </a:rPr>
              <a:t>deficiency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leads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increased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bleeding</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CustomShape 1"/>
          <p:cNvSpPr/>
          <p:nvPr/>
        </p:nvSpPr>
        <p:spPr>
          <a:xfrm>
            <a:off x="1145880" y="685800"/>
            <a:ext cx="104040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Synthesis</a:t>
            </a:r>
            <a:r>
              <a:rPr lang="uk-UA" sz="1800" b="1" strike="noStrike" spc="-1" dirty="0">
                <a:solidFill>
                  <a:srgbClr val="000000"/>
                </a:solidFill>
                <a:latin typeface="Arial"/>
              </a:rPr>
              <a:t>.</a:t>
            </a:r>
            <a:endParaRPr lang="en-US" sz="1800" b="0" strike="noStrike" spc="-1" dirty="0">
              <a:solidFill>
                <a:srgbClr val="000000"/>
              </a:solidFill>
              <a:latin typeface="Arial"/>
            </a:endParaRPr>
          </a:p>
        </p:txBody>
      </p:sp>
      <p:sp>
        <p:nvSpPr>
          <p:cNvPr id="140" name="CustomShape 2"/>
          <p:cNvSpPr/>
          <p:nvPr/>
        </p:nvSpPr>
        <p:spPr>
          <a:xfrm>
            <a:off x="1143000" y="2076465"/>
            <a:ext cx="7315200" cy="224895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anose="02020603050405020304" pitchFamily="18" charset="0"/>
                <a:cs typeface="Times New Roman" panose="02020603050405020304" pitchFamily="18" charset="0"/>
              </a:rPr>
              <a:t>Properties</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White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sometimes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with</a:t>
            </a:r>
            <a:r>
              <a:rPr lang="uk-UA" sz="2000" b="0" strike="noStrike" spc="-1" dirty="0">
                <a:solidFill>
                  <a:srgbClr val="000000"/>
                </a:solidFill>
                <a:latin typeface="Times New Roman" panose="02020603050405020304" pitchFamily="18" charset="0"/>
                <a:cs typeface="Times New Roman" panose="02020603050405020304" pitchFamily="18" charset="0"/>
              </a:rPr>
              <a:t> a </a:t>
            </a:r>
            <a:r>
              <a:rPr lang="uk-UA" sz="2000" b="0" strike="noStrike" spc="-1" dirty="0" err="1">
                <a:solidFill>
                  <a:srgbClr val="000000"/>
                </a:solidFill>
                <a:latin typeface="Times New Roman" panose="02020603050405020304" pitchFamily="18" charset="0"/>
                <a:cs typeface="Times New Roman" panose="02020603050405020304" pitchFamily="18" charset="0"/>
              </a:rPr>
              <a:t>yellowish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tinge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odorless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crystalline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powder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Easily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soluble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water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sparingly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soluble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alcohol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very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slightly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soluble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ether</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anose="02020603050405020304" pitchFamily="18" charset="0"/>
                <a:cs typeface="Times New Roman" panose="02020603050405020304" pitchFamily="18" charset="0"/>
              </a:rPr>
              <a:t>Identification</a:t>
            </a:r>
            <a:r>
              <a:rPr lang="uk-UA" sz="2000" b="1"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1"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when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interacting</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with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solution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b="0" strike="noStrike" spc="-1" dirty="0" err="1">
                <a:solidFill>
                  <a:srgbClr val="000000"/>
                </a:solidFill>
                <a:latin typeface="Times New Roman" panose="02020603050405020304" pitchFamily="18" charset="0"/>
                <a:cs typeface="Times New Roman" panose="02020603050405020304" pitchFamily="18" charset="0"/>
              </a:rPr>
              <a:t>NaOH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precipitates</a:t>
            </a:r>
            <a:r>
              <a:rPr lang="uk-UA" sz="2000" b="0" strike="noStrike" spc="-1" dirty="0">
                <a:solidFill>
                  <a:srgbClr val="000000"/>
                </a:solidFill>
                <a:latin typeface="Times New Roman" panose="02020603050405020304" pitchFamily="18" charset="0"/>
                <a:cs typeface="Times New Roman" panose="02020603050405020304" pitchFamily="18" charset="0"/>
              </a:rPr>
              <a:t> 2-methyl-1,4-</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naphthoquinone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which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extracted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with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chloroform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purified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from</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impurities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determine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melting</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point</a:t>
            </a:r>
            <a:r>
              <a:rPr lang="uk-UA" sz="2000" b="0" strike="noStrike" spc="-1" dirty="0">
                <a:solidFill>
                  <a:srgbClr val="000000"/>
                </a:solidFill>
                <a:latin typeface="Times New Roman" panose="02020603050405020304" pitchFamily="18" charset="0"/>
                <a:cs typeface="Times New Roman" panose="02020603050405020304" pitchFamily="18" charset="0"/>
              </a:rPr>
              <a:t> (104–107 °</a:t>
            </a:r>
            <a:r>
              <a:rPr lang="ru-RU" sz="2000" b="0" strike="noStrike" spc="-1" dirty="0">
                <a:solidFill>
                  <a:srgbClr val="000000"/>
                </a:solidFill>
                <a:latin typeface="Times New Roman" panose="02020603050405020304" pitchFamily="18" charset="0"/>
                <a:cs typeface="Times New Roman" panose="02020603050405020304" pitchFamily="18" charset="0"/>
              </a:rPr>
              <a:t>C</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141" name="Picture 2"/>
          <p:cNvPicPr/>
          <p:nvPr/>
        </p:nvPicPr>
        <p:blipFill>
          <a:blip r:embed="rId2" cstate="print"/>
          <a:stretch/>
        </p:blipFill>
        <p:spPr>
          <a:xfrm>
            <a:off x="2286000" y="838080"/>
            <a:ext cx="4589640" cy="1130400"/>
          </a:xfrm>
          <a:prstGeom prst="rect">
            <a:avLst/>
          </a:prstGeom>
          <a:ln w="0">
            <a:noFill/>
          </a:ln>
        </p:spPr>
      </p:pic>
      <p:pic>
        <p:nvPicPr>
          <p:cNvPr id="142" name="Picture 8"/>
          <p:cNvPicPr/>
          <p:nvPr/>
        </p:nvPicPr>
        <p:blipFill>
          <a:blip r:embed="rId3" cstate="print"/>
          <a:stretch/>
        </p:blipFill>
        <p:spPr>
          <a:xfrm>
            <a:off x="1905120" y="4305240"/>
            <a:ext cx="5638680" cy="141624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CustomShape 1"/>
          <p:cNvSpPr/>
          <p:nvPr/>
        </p:nvSpPr>
        <p:spPr>
          <a:xfrm>
            <a:off x="990720" y="651707"/>
            <a:ext cx="7619760" cy="710067"/>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buClr>
                <a:srgbClr val="000000"/>
              </a:buClr>
              <a:buFont typeface="Symbol" charset="2"/>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solidFill>
                  <a:srgbClr val="000000"/>
                </a:solidFill>
                <a:latin typeface="Arial"/>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when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Vikasol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interacts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with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concentrated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sulfuric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smell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sulfur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ru-RU" sz="2000" b="0" strike="noStrike" spc="-1" dirty="0">
                <a:solidFill>
                  <a:srgbClr val="000000"/>
                </a:solidFill>
                <a:latin typeface="Times New Roman" panose="02020603050405020304" pitchFamily="18" charset="0"/>
                <a:cs typeface="Times New Roman" panose="02020603050405020304" pitchFamily="18" charset="0"/>
              </a:rPr>
              <a:t>IV</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oxide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sulfur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dioxide</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144" name="Picture 5"/>
          <p:cNvPicPr/>
          <p:nvPr/>
        </p:nvPicPr>
        <p:blipFill>
          <a:blip r:embed="rId2" cstate="print"/>
          <a:stretch/>
        </p:blipFill>
        <p:spPr>
          <a:xfrm>
            <a:off x="1676520" y="1371600"/>
            <a:ext cx="6095880" cy="1552680"/>
          </a:xfrm>
          <a:prstGeom prst="rect">
            <a:avLst/>
          </a:prstGeom>
          <a:ln w="0">
            <a:noFill/>
          </a:ln>
        </p:spPr>
      </p:pic>
      <p:sp>
        <p:nvSpPr>
          <p:cNvPr id="145" name="CustomShape 2"/>
          <p:cNvSpPr/>
          <p:nvPr/>
        </p:nvSpPr>
        <p:spPr>
          <a:xfrm>
            <a:off x="1065960" y="3030395"/>
            <a:ext cx="4315582" cy="402291"/>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solidFill>
                  <a:srgbClr val="000000"/>
                </a:solidFill>
                <a:latin typeface="Arial"/>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substance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reacts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with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sodium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ions</a:t>
            </a:r>
            <a:r>
              <a:rPr lang="en-US" sz="2000" b="0" strike="noStrike" spc="-1" dirty="0">
                <a:solidFill>
                  <a:srgbClr val="000000"/>
                </a:solidFill>
                <a:latin typeface="Times New Roman" panose="02020603050405020304" pitchFamily="18" charset="0"/>
                <a:cs typeface="Times New Roman" panose="02020603050405020304" pitchFamily="18" charset="0"/>
              </a:rPr>
              <a:t>:</a:t>
            </a:r>
            <a:r>
              <a:rPr lang="ru-RU"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146" name="Picture 4"/>
          <p:cNvPicPr/>
          <p:nvPr/>
        </p:nvPicPr>
        <p:blipFill>
          <a:blip r:embed="rId3" cstate="print"/>
          <a:stretch/>
        </p:blipFill>
        <p:spPr>
          <a:xfrm>
            <a:off x="6248520" y="2895480"/>
            <a:ext cx="685800" cy="1143000"/>
          </a:xfrm>
          <a:prstGeom prst="rect">
            <a:avLst/>
          </a:prstGeom>
          <a:ln w="0">
            <a:noFill/>
          </a:ln>
        </p:spPr>
      </p:pic>
      <p:pic>
        <p:nvPicPr>
          <p:cNvPr id="147" name="Picture 15"/>
          <p:cNvPicPr/>
          <p:nvPr/>
        </p:nvPicPr>
        <p:blipFill>
          <a:blip r:embed="rId4" cstate="print"/>
          <a:stretch/>
        </p:blipFill>
        <p:spPr>
          <a:xfrm rot="180600">
            <a:off x="5562360" y="3048120"/>
            <a:ext cx="554040" cy="480960"/>
          </a:xfrm>
          <a:prstGeom prst="rect">
            <a:avLst/>
          </a:prstGeom>
          <a:ln w="0">
            <a:noFill/>
          </a:ln>
        </p:spPr>
      </p:pic>
      <p:sp>
        <p:nvSpPr>
          <p:cNvPr id="148" name="CustomShape 3"/>
          <p:cNvSpPr/>
          <p:nvPr/>
        </p:nvSpPr>
        <p:spPr>
          <a:xfrm>
            <a:off x="990720" y="4320321"/>
            <a:ext cx="7848360" cy="1633397"/>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anose="02020603050405020304" pitchFamily="18" charset="0"/>
                <a:cs typeface="Times New Roman" panose="02020603050405020304" pitchFamily="18" charset="0"/>
              </a:rPr>
              <a:t>Specific</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impurities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Sodium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bisulfite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2-methyl-1,4-naphthohydroquinone-3-sulfonate.</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err="1">
                <a:solidFill>
                  <a:srgbClr val="000000"/>
                </a:solidFill>
                <a:latin typeface="Times New Roman" panose="02020603050405020304" pitchFamily="18" charset="0"/>
                <a:cs typeface="Times New Roman" panose="02020603050405020304" pitchFamily="18" charset="0"/>
              </a:rPr>
              <a:t>Sodium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bisulfite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quantified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iodometric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method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not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more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than</a:t>
            </a:r>
            <a:r>
              <a:rPr lang="uk-UA" sz="2000" b="0" strike="noStrike" spc="-1" dirty="0">
                <a:solidFill>
                  <a:srgbClr val="000000"/>
                </a:solidFill>
                <a:latin typeface="Times New Roman" panose="02020603050405020304" pitchFamily="18" charset="0"/>
                <a:cs typeface="Times New Roman" panose="02020603050405020304" pitchFamily="18" charset="0"/>
              </a:rPr>
              <a:t> 2%).</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2-Methyl-1,4-naphthohydroquinone-3-sulfonate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determined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using</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i="1" strike="noStrike" spc="-1" dirty="0" err="1">
                <a:solidFill>
                  <a:srgbClr val="000000"/>
                </a:solidFill>
                <a:latin typeface="Times New Roman" panose="02020603050405020304" pitchFamily="18" charset="0"/>
                <a:cs typeface="Times New Roman" panose="02020603050405020304" pitchFamily="18" charset="0"/>
              </a:rPr>
              <a:t>at</a:t>
            </a:r>
            <a:r>
              <a:rPr lang="uk-UA" sz="2000" b="0" strike="noStrike" spc="-1" dirty="0" err="1">
                <a:solidFill>
                  <a:srgbClr val="000000"/>
                </a:solidFill>
                <a:latin typeface="Times New Roman" panose="02020603050405020304" pitchFamily="18" charset="0"/>
                <a:cs typeface="Times New Roman" panose="02020603050405020304" pitchFamily="18" charset="0"/>
              </a:rPr>
              <a:t>-phenanthroline</a:t>
            </a:r>
            <a:r>
              <a:rPr lang="uk-UA" sz="2000" b="0" strike="noStrike" spc="-1" dirty="0">
                <a:solidFill>
                  <a:srgbClr val="000000"/>
                </a:solidFill>
                <a:latin typeface="Times New Roman" panose="02020603050405020304" pitchFamily="18" charset="0"/>
                <a:cs typeface="Times New Roman" panose="02020603050405020304" pitchFamily="18" charset="0"/>
              </a:rPr>
              <a:t> - </a:t>
            </a:r>
            <a:r>
              <a:rPr lang="uk-UA" sz="2000" b="0" strike="noStrike" spc="-1" dirty="0" err="1">
                <a:solidFill>
                  <a:srgbClr val="000000"/>
                </a:solidFill>
                <a:latin typeface="Times New Roman" panose="02020603050405020304" pitchFamily="18" charset="0"/>
                <a:cs typeface="Times New Roman" panose="02020603050405020304" pitchFamily="18" charset="0"/>
              </a:rPr>
              <a:t>no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precipitate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should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form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impurity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not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allowed</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CustomShape 1"/>
          <p:cNvSpPr/>
          <p:nvPr/>
        </p:nvSpPr>
        <p:spPr>
          <a:xfrm>
            <a:off x="1066680" y="432873"/>
            <a:ext cx="7696440" cy="1941173"/>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anose="02020603050405020304" pitchFamily="18" charset="0"/>
                <a:cs typeface="Times New Roman" panose="02020603050405020304" pitchFamily="18" charset="0"/>
              </a:rPr>
              <a:t>Quantitative</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definition</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Cerimetry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direct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titration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indicator</a:t>
            </a:r>
            <a:r>
              <a:rPr lang="uk-UA" sz="2000" b="0" strike="noStrike" spc="-1" dirty="0">
                <a:solidFill>
                  <a:srgbClr val="000000"/>
                </a:solidFill>
                <a:latin typeface="Times New Roman" panose="02020603050405020304" pitchFamily="18" charset="0"/>
                <a:cs typeface="Times New Roman" panose="02020603050405020304" pitchFamily="18" charset="0"/>
              </a:rPr>
              <a:t> - </a:t>
            </a:r>
            <a:r>
              <a:rPr lang="uk-UA" sz="2000" b="0" i="1" strike="noStrike" spc="-1" dirty="0" err="1">
                <a:solidFill>
                  <a:srgbClr val="000000"/>
                </a:solidFill>
                <a:latin typeface="Times New Roman" panose="02020603050405020304" pitchFamily="18" charset="0"/>
                <a:cs typeface="Times New Roman" panose="02020603050405020304" pitchFamily="18" charset="0"/>
              </a:rPr>
              <a:t>at</a:t>
            </a:r>
            <a:r>
              <a:rPr lang="uk-UA" sz="2000" b="0" strike="noStrike" spc="-1" dirty="0" err="1">
                <a:solidFill>
                  <a:srgbClr val="000000"/>
                </a:solidFill>
                <a:latin typeface="Times New Roman" panose="02020603050405020304" pitchFamily="18" charset="0"/>
                <a:cs typeface="Times New Roman" panose="02020603050405020304" pitchFamily="18" charset="0"/>
              </a:rPr>
              <a:t>-phenanthroline</a:t>
            </a:r>
            <a:r>
              <a:rPr lang="uk-UA" sz="2000" b="0" strike="noStrike" spc="-1" dirty="0">
                <a:solidFill>
                  <a:srgbClr val="000000"/>
                </a:solidFill>
                <a:latin typeface="Times New Roman" panose="02020603050405020304" pitchFamily="18" charset="0"/>
                <a:cs typeface="Times New Roman" panose="02020603050405020304" pitchFamily="18" charset="0"/>
              </a:rPr>
              <a:t>, s = 1/2. 2-methyl-1,4-naphthoquinone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precipitated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reaction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with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sodium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hydroxide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extracted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with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chloroform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After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removal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chloroform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reduced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medium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2-methyl-1,4-dihydroxynaphthalene, </a:t>
            </a:r>
            <a:r>
              <a:rPr lang="uk-UA" sz="2000" b="0" strike="noStrike" spc="-1" dirty="0" err="1">
                <a:solidFill>
                  <a:srgbClr val="000000"/>
                </a:solidFill>
                <a:latin typeface="Times New Roman" panose="02020603050405020304" pitchFamily="18" charset="0"/>
                <a:cs typeface="Times New Roman" panose="02020603050405020304" pitchFamily="18" charset="0"/>
              </a:rPr>
              <a:t>which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titrated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with</a:t>
            </a:r>
            <a:r>
              <a:rPr lang="uk-UA" sz="2000" b="0" strike="noStrike" spc="-1" dirty="0">
                <a:solidFill>
                  <a:srgbClr val="000000"/>
                </a:solidFill>
                <a:latin typeface="Times New Roman" panose="02020603050405020304" pitchFamily="18" charset="0"/>
                <a:cs typeface="Times New Roman" panose="02020603050405020304" pitchFamily="18" charset="0"/>
              </a:rPr>
              <a:t> a </a:t>
            </a:r>
            <a:r>
              <a:rPr lang="uk-UA" sz="2000" b="0" strike="noStrike" spc="-1" dirty="0" err="1">
                <a:solidFill>
                  <a:srgbClr val="000000"/>
                </a:solidFill>
                <a:latin typeface="Times New Roman" panose="02020603050405020304" pitchFamily="18" charset="0"/>
                <a:cs typeface="Times New Roman" panose="02020603050405020304" pitchFamily="18" charset="0"/>
              </a:rPr>
              <a:t>solution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cerium</a:t>
            </a:r>
            <a:r>
              <a:rPr lang="uk-UA" sz="2000" b="0" strike="noStrike" spc="-1" dirty="0">
                <a:solidFill>
                  <a:srgbClr val="000000"/>
                </a:solidFill>
                <a:latin typeface="Times New Roman" panose="02020603050405020304" pitchFamily="18" charset="0"/>
                <a:cs typeface="Times New Roman" panose="02020603050405020304" pitchFamily="18" charset="0"/>
              </a:rPr>
              <a:t> (IV) </a:t>
            </a:r>
            <a:r>
              <a:rPr lang="uk-UA" sz="2000" b="0" strike="noStrike" spc="-1" dirty="0" err="1">
                <a:solidFill>
                  <a:srgbClr val="000000"/>
                </a:solidFill>
                <a:latin typeface="Times New Roman" panose="02020603050405020304" pitchFamily="18" charset="0"/>
                <a:cs typeface="Times New Roman" panose="02020603050405020304" pitchFamily="18" charset="0"/>
              </a:rPr>
              <a:t>sulfate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a </a:t>
            </a:r>
            <a:r>
              <a:rPr lang="uk-UA" sz="2000" b="0" strike="noStrike" spc="-1" dirty="0" err="1">
                <a:solidFill>
                  <a:srgbClr val="000000"/>
                </a:solidFill>
                <a:latin typeface="Times New Roman" panose="02020603050405020304" pitchFamily="18" charset="0"/>
                <a:cs typeface="Times New Roman" panose="02020603050405020304" pitchFamily="18" charset="0"/>
              </a:rPr>
              <a:t>green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color</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150" name="Picture 5"/>
          <p:cNvPicPr/>
          <p:nvPr/>
        </p:nvPicPr>
        <p:blipFill>
          <a:blip r:embed="rId2" cstate="print"/>
          <a:stretch/>
        </p:blipFill>
        <p:spPr>
          <a:xfrm>
            <a:off x="2209680" y="2286000"/>
            <a:ext cx="4572000" cy="3098880"/>
          </a:xfrm>
          <a:prstGeom prst="rect">
            <a:avLst/>
          </a:prstGeom>
          <a:ln w="0">
            <a:noFill/>
          </a:ln>
        </p:spPr>
      </p:pic>
      <p:sp>
        <p:nvSpPr>
          <p:cNvPr id="151" name="CustomShape 2"/>
          <p:cNvSpPr/>
          <p:nvPr/>
        </p:nvSpPr>
        <p:spPr>
          <a:xfrm>
            <a:off x="1143000" y="5486400"/>
            <a:ext cx="7315200" cy="1017844"/>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anose="02020603050405020304" pitchFamily="18" charset="0"/>
                <a:cs typeface="Times New Roman" panose="02020603050405020304" pitchFamily="18" charset="0"/>
              </a:rPr>
              <a:t>Storage</a:t>
            </a:r>
            <a:r>
              <a:rPr lang="uk-UA" sz="2000" b="1" strike="noStrike" spc="-1" dirty="0">
                <a:solidFill>
                  <a:srgbClr val="000000"/>
                </a:solidFill>
                <a:latin typeface="Times New Roman" panose="02020603050405020304" pitchFamily="18" charset="0"/>
                <a:cs typeface="Times New Roman" panose="02020603050405020304" pitchFamily="18" charset="0"/>
              </a:rPr>
              <a:t>.</a:t>
            </a:r>
            <a:r>
              <a:rPr lang="en-US" sz="2000" b="1"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 </a:t>
            </a:r>
            <a:r>
              <a:rPr lang="uk-UA" sz="2000" b="0" strike="noStrike" spc="-1" dirty="0" err="1">
                <a:solidFill>
                  <a:srgbClr val="000000"/>
                </a:solidFill>
                <a:latin typeface="Times New Roman" panose="02020603050405020304" pitchFamily="18" charset="0"/>
                <a:cs typeface="Times New Roman" panose="02020603050405020304" pitchFamily="18" charset="0"/>
              </a:rPr>
              <a:t>well-sealed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container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that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protects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from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light</a:t>
            </a:r>
            <a:r>
              <a:rPr lang="uk-UA" sz="2000" b="0" strike="noStrike" spc="-1" dirty="0">
                <a:solidFill>
                  <a:srgbClr val="000000"/>
                </a:solidFill>
                <a:latin typeface="Times New Roman" panose="02020603050405020304" pitchFamily="18" charset="0"/>
                <a:cs typeface="Times New Roman" panose="02020603050405020304" pitchFamily="18" charset="0"/>
              </a:rPr>
              <a:t>.</a:t>
            </a:r>
            <a:r>
              <a:rPr lang="ru-RU"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anose="02020603050405020304" pitchFamily="18" charset="0"/>
                <a:cs typeface="Times New Roman" panose="02020603050405020304" pitchFamily="18" charset="0"/>
              </a:rPr>
              <a:t>Application</a:t>
            </a:r>
            <a:r>
              <a:rPr lang="uk-UA" sz="2000" b="0" strike="noStrike" spc="-1" dirty="0">
                <a:solidFill>
                  <a:srgbClr val="000000"/>
                </a:solidFill>
                <a:latin typeface="Times New Roman" panose="02020603050405020304" pitchFamily="18" charset="0"/>
                <a:cs typeface="Times New Roman" panose="02020603050405020304" pitchFamily="18" charset="0"/>
              </a:rPr>
              <a:t>.</a:t>
            </a: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increase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blood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clotting</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various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bleedings</a:t>
            </a:r>
            <a:r>
              <a:rPr lang="uk-UA" sz="2000" b="0" strike="noStrike" spc="-1" dirty="0">
                <a:solidFill>
                  <a:srgbClr val="000000"/>
                </a:solidFill>
                <a:latin typeface="Times New Roman" panose="02020603050405020304" pitchFamily="18" charset="0"/>
                <a:cs typeface="Times New Roman" panose="02020603050405020304" pitchFamily="18" charset="0"/>
              </a:rPr>
              <a:t>.</a:t>
            </a:r>
            <a:r>
              <a:rPr lang="ru-RU"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Available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powders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tablets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solutions</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CustomShape 1"/>
          <p:cNvSpPr/>
          <p:nvPr/>
        </p:nvSpPr>
        <p:spPr>
          <a:xfrm>
            <a:off x="4540320" y="914400"/>
            <a:ext cx="453960" cy="366840"/>
          </a:xfrm>
          <a:prstGeom prst="rect">
            <a:avLst/>
          </a:prstGeom>
          <a:noFill/>
          <a:ln w="0">
            <a:noFill/>
          </a:ln>
        </p:spPr>
        <p:style>
          <a:lnRef idx="0">
            <a:scrgbClr r="0" g="0" b="0"/>
          </a:lnRef>
          <a:fillRef idx="0">
            <a:scrgbClr r="0" g="0" b="0"/>
          </a:fillRef>
          <a:effectRef idx="0">
            <a:scrgbClr r="0" g="0" b="0"/>
          </a:effectRef>
          <a:fontRef idx="minor"/>
        </p:style>
      </p:sp>
      <p:sp>
        <p:nvSpPr>
          <p:cNvPr id="153" name="CustomShape 2"/>
          <p:cNvSpPr/>
          <p:nvPr/>
        </p:nvSpPr>
        <p:spPr>
          <a:xfrm>
            <a:off x="3872160" y="609480"/>
            <a:ext cx="1244869" cy="371513"/>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spc="-1" dirty="0">
                <a:solidFill>
                  <a:srgbClr val="000000"/>
                </a:solidFill>
                <a:latin typeface="Arial"/>
              </a:rPr>
              <a:t>L</a:t>
            </a:r>
            <a:r>
              <a:rPr lang="uk-UA" sz="1800" b="1" strike="noStrike" spc="-1" dirty="0" err="1" smtClean="0">
                <a:solidFill>
                  <a:srgbClr val="000000"/>
                </a:solidFill>
                <a:latin typeface="Arial"/>
              </a:rPr>
              <a:t>iterature</a:t>
            </a:r>
            <a:endParaRPr lang="en-US" sz="1800" b="0" strike="noStrike" spc="-1" dirty="0">
              <a:solidFill>
                <a:srgbClr val="000000"/>
              </a:solidFill>
              <a:latin typeface="Arial"/>
            </a:endParaRPr>
          </a:p>
        </p:txBody>
      </p:sp>
      <p:sp>
        <p:nvSpPr>
          <p:cNvPr id="154" name="CustomShape 3"/>
          <p:cNvSpPr/>
          <p:nvPr/>
        </p:nvSpPr>
        <p:spPr>
          <a:xfrm>
            <a:off x="762120" y="879213"/>
            <a:ext cx="7848360" cy="5080494"/>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b="0" strike="noStrike" spc="-1" dirty="0" err="1">
                <a:solidFill>
                  <a:srgbClr val="000000"/>
                </a:solidFill>
                <a:latin typeface="Times New Roman" panose="02020603050405020304" pitchFamily="18" charset="0"/>
                <a:cs typeface="Times New Roman" panose="02020603050405020304" pitchFamily="18" charset="0"/>
              </a:rPr>
              <a:t>Pharmaceutical</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Chemistry</a:t>
            </a:r>
            <a:r>
              <a:rPr lang="uk-UA" b="0" strike="noStrike" spc="-1" dirty="0">
                <a:solidFill>
                  <a:srgbClr val="000000"/>
                </a:solidFill>
                <a:latin typeface="Times New Roman" panose="02020603050405020304" pitchFamily="18" charset="0"/>
                <a:cs typeface="Times New Roman" panose="02020603050405020304" pitchFamily="18" charset="0"/>
              </a:rPr>
              <a:t>: A </a:t>
            </a:r>
            <a:r>
              <a:rPr lang="uk-UA" b="0" strike="noStrike" spc="-1" dirty="0" err="1">
                <a:solidFill>
                  <a:srgbClr val="000000"/>
                </a:solidFill>
                <a:latin typeface="Times New Roman" panose="02020603050405020304" pitchFamily="18" charset="0"/>
                <a:cs typeface="Times New Roman" panose="02020603050405020304" pitchFamily="18" charset="0"/>
              </a:rPr>
              <a:t>Textbook</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for</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Students</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higher</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pharmacy</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textbook</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lock</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and</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pharmac</a:t>
            </a:r>
            <a:r>
              <a:rPr lang="uk-UA" b="0" strike="noStrike" spc="-1" dirty="0">
                <a:solidFill>
                  <a:srgbClr val="000000"/>
                </a:solidFill>
                <a:latin typeface="Times New Roman" panose="02020603050405020304" pitchFamily="18" charset="0"/>
                <a:cs typeface="Times New Roman" panose="02020603050405020304" pitchFamily="18" charset="0"/>
              </a:rPr>
              <a:t>. f-</a:t>
            </a:r>
            <a:r>
              <a:rPr lang="uk-UA" b="0" strike="noStrike" spc="-1" dirty="0" err="1">
                <a:solidFill>
                  <a:srgbClr val="000000"/>
                </a:solidFill>
                <a:latin typeface="Times New Roman" panose="02020603050405020304" pitchFamily="18" charset="0"/>
                <a:cs typeface="Times New Roman" panose="02020603050405020304" pitchFamily="18" charset="0"/>
              </a:rPr>
              <a:t>tiv</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higher</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honey</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textbook</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lock</a:t>
            </a:r>
            <a:r>
              <a:rPr lang="uk-UA" b="0" strike="noStrike" spc="-1" dirty="0">
                <a:solidFill>
                  <a:srgbClr val="000000"/>
                </a:solidFill>
                <a:latin typeface="Times New Roman" panose="02020603050405020304" pitchFamily="18" charset="0"/>
                <a:cs typeface="Times New Roman" panose="02020603050405020304" pitchFamily="18" charset="0"/>
              </a:rPr>
              <a:t> ІІІ – ІV </a:t>
            </a:r>
            <a:r>
              <a:rPr lang="uk-UA" b="0" strike="noStrike" spc="-1" dirty="0" err="1">
                <a:solidFill>
                  <a:srgbClr val="000000"/>
                </a:solidFill>
                <a:latin typeface="Times New Roman" panose="02020603050405020304" pitchFamily="18" charset="0"/>
                <a:cs typeface="Times New Roman" panose="02020603050405020304" pitchFamily="18" charset="0"/>
              </a:rPr>
              <a:t>levels</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of</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accreditation</a:t>
            </a:r>
            <a:r>
              <a:rPr lang="uk-UA" b="0" strike="noStrike" spc="-1" dirty="0">
                <a:solidFill>
                  <a:srgbClr val="000000"/>
                </a:solidFill>
                <a:latin typeface="Times New Roman" panose="02020603050405020304" pitchFamily="18" charset="0"/>
                <a:cs typeface="Times New Roman" panose="02020603050405020304" pitchFamily="18" charset="0"/>
              </a:rPr>
              <a:t> / </a:t>
            </a:r>
            <a:r>
              <a:rPr lang="en-US" b="0" strike="noStrike" spc="-1" dirty="0" smtClean="0">
                <a:solidFill>
                  <a:srgbClr val="000000"/>
                </a:solidFill>
                <a:latin typeface="Times New Roman" panose="02020603050405020304" pitchFamily="18" charset="0"/>
                <a:cs typeface="Times New Roman" panose="02020603050405020304" pitchFamily="18" charset="0"/>
              </a:rPr>
              <a:t>P</a:t>
            </a:r>
            <a:r>
              <a:rPr lang="uk-UA" b="0" strike="noStrike" spc="-1" dirty="0" smtClean="0">
                <a:solidFill>
                  <a:srgbClr val="000000"/>
                </a:solidFill>
                <a:latin typeface="Times New Roman" panose="02020603050405020304" pitchFamily="18" charset="0"/>
                <a:cs typeface="Times New Roman" panose="02020603050405020304" pitchFamily="18" charset="0"/>
              </a:rPr>
              <a:t>.О</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Bezugly</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smtClean="0">
                <a:solidFill>
                  <a:srgbClr val="000000"/>
                </a:solidFill>
                <a:latin typeface="Times New Roman" panose="02020603050405020304" pitchFamily="18" charset="0"/>
                <a:cs typeface="Times New Roman" panose="02020603050405020304" pitchFamily="18" charset="0"/>
              </a:rPr>
              <a:t>I</a:t>
            </a:r>
            <a:r>
              <a:rPr lang="en-US" spc="-1" dirty="0">
                <a:solidFill>
                  <a:srgbClr val="000000"/>
                </a:solidFill>
                <a:latin typeface="Times New Roman" panose="02020603050405020304" pitchFamily="18" charset="0"/>
                <a:cs typeface="Times New Roman" panose="02020603050405020304" pitchFamily="18" charset="0"/>
              </a:rPr>
              <a:t>.</a:t>
            </a:r>
            <a:r>
              <a:rPr lang="uk-UA" b="0" strike="noStrike" spc="-1" dirty="0" smtClean="0">
                <a:solidFill>
                  <a:srgbClr val="000000"/>
                </a:solidFill>
                <a:latin typeface="Times New Roman" panose="02020603050405020304" pitchFamily="18" charset="0"/>
                <a:cs typeface="Times New Roman" panose="02020603050405020304" pitchFamily="18" charset="0"/>
              </a:rPr>
              <a:t>S</a:t>
            </a:r>
            <a:r>
              <a:rPr lang="en-US" b="0" strike="noStrike" spc="-1" dirty="0" smtClean="0">
                <a:solidFill>
                  <a:srgbClr val="000000"/>
                </a:solidFill>
                <a:latin typeface="Times New Roman" panose="02020603050405020304" pitchFamily="18" charset="0"/>
                <a:cs typeface="Times New Roman" panose="02020603050405020304" pitchFamily="18" charset="0"/>
              </a:rPr>
              <a:t>.</a:t>
            </a:r>
            <a:r>
              <a:rPr lang="uk-UA" b="0" strike="noStrike" spc="-1" dirty="0" smtClean="0">
                <a:solidFill>
                  <a:srgbClr val="000000"/>
                </a:solidFill>
                <a:latin typeface="Times New Roman" panose="02020603050405020304" pitchFamily="18" charset="0"/>
                <a:cs typeface="Times New Roman" panose="02020603050405020304" pitchFamily="18" charset="0"/>
              </a:rPr>
              <a:t> </a:t>
            </a:r>
            <a:r>
              <a:rPr lang="en-US" b="0" strike="noStrike" spc="-1" dirty="0" err="1" smtClean="0">
                <a:solidFill>
                  <a:srgbClr val="000000"/>
                </a:solidFill>
                <a:latin typeface="Times New Roman" panose="02020603050405020304" pitchFamily="18" charset="0"/>
                <a:cs typeface="Times New Roman" panose="02020603050405020304" pitchFamily="18" charset="0"/>
              </a:rPr>
              <a:t>Gritsenko</a:t>
            </a:r>
            <a:r>
              <a:rPr lang="uk-UA" b="0" strike="noStrike" spc="-1" dirty="0" smtClean="0">
                <a:solidFill>
                  <a:srgbClr val="000000"/>
                </a:solidFill>
                <a:latin typeface="Times New Roman" panose="02020603050405020304" pitchFamily="18" charset="0"/>
                <a:cs typeface="Times New Roman" panose="02020603050405020304" pitchFamily="18" charset="0"/>
              </a:rPr>
              <a:t>, </a:t>
            </a:r>
            <a:r>
              <a:rPr lang="uk-UA" b="0" strike="noStrike" spc="-1" dirty="0">
                <a:solidFill>
                  <a:srgbClr val="000000"/>
                </a:solidFill>
                <a:latin typeface="Times New Roman" panose="02020603050405020304" pitchFamily="18" charset="0"/>
                <a:cs typeface="Times New Roman" panose="02020603050405020304" pitchFamily="18" charset="0"/>
              </a:rPr>
              <a:t>І.В. </a:t>
            </a:r>
            <a:r>
              <a:rPr lang="uk-UA" b="0" strike="noStrike" spc="-1" dirty="0" err="1" smtClean="0">
                <a:solidFill>
                  <a:srgbClr val="000000"/>
                </a:solidFill>
                <a:latin typeface="Times New Roman" panose="02020603050405020304" pitchFamily="18" charset="0"/>
                <a:cs typeface="Times New Roman" panose="02020603050405020304" pitchFamily="18" charset="0"/>
              </a:rPr>
              <a:t>Ukrain</a:t>
            </a:r>
            <a:r>
              <a:rPr lang="en-US" b="0" strike="noStrike" spc="-1" dirty="0" err="1" smtClean="0">
                <a:solidFill>
                  <a:srgbClr val="000000"/>
                </a:solidFill>
                <a:latin typeface="Times New Roman" panose="02020603050405020304" pitchFamily="18" charset="0"/>
                <a:cs typeface="Times New Roman" panose="02020603050405020304" pitchFamily="18" charset="0"/>
              </a:rPr>
              <a:t>ets'</a:t>
            </a:r>
            <a:r>
              <a:rPr lang="uk-UA" b="0" strike="noStrike" spc="-1" dirty="0" smtClean="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and</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others</a:t>
            </a:r>
            <a:r>
              <a:rPr lang="uk-UA" b="0" strike="noStrike" spc="-1" dirty="0">
                <a:solidFill>
                  <a:srgbClr val="000000"/>
                </a:solidFill>
                <a:latin typeface="Times New Roman" panose="02020603050405020304" pitchFamily="18" charset="0"/>
                <a:cs typeface="Times New Roman" panose="02020603050405020304" pitchFamily="18" charset="0"/>
              </a:rPr>
              <a:t>. - </a:t>
            </a:r>
            <a:r>
              <a:rPr lang="uk-UA" b="0" strike="noStrike" spc="-1" dirty="0" err="1">
                <a:solidFill>
                  <a:srgbClr val="000000"/>
                </a:solidFill>
                <a:latin typeface="Times New Roman" panose="02020603050405020304" pitchFamily="18" charset="0"/>
                <a:cs typeface="Times New Roman" panose="02020603050405020304" pitchFamily="18" charset="0"/>
              </a:rPr>
              <a:t>Vinnytsia</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New</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book</a:t>
            </a:r>
            <a:r>
              <a:rPr lang="uk-UA" b="0" strike="noStrike" spc="-1" dirty="0">
                <a:solidFill>
                  <a:srgbClr val="000000"/>
                </a:solidFill>
                <a:latin typeface="Times New Roman" panose="02020603050405020304" pitchFamily="18" charset="0"/>
                <a:cs typeface="Times New Roman" panose="02020603050405020304" pitchFamily="18" charset="0"/>
              </a:rPr>
              <a:t>, 2011. - 560 p.</a:t>
            </a:r>
            <a:endParaRPr lang="en-US"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b="0" strike="noStrike" spc="-1" dirty="0" err="1">
                <a:solidFill>
                  <a:srgbClr val="000000"/>
                </a:solidFill>
                <a:latin typeface="Times New Roman" panose="02020603050405020304" pitchFamily="18" charset="0"/>
                <a:cs typeface="Times New Roman" panose="02020603050405020304" pitchFamily="18" charset="0"/>
              </a:rPr>
              <a:t>Pharmaceutical</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Encyclopedia</a:t>
            </a:r>
            <a:r>
              <a:rPr lang="uk-UA" b="0" strike="noStrike" spc="-1" dirty="0">
                <a:solidFill>
                  <a:srgbClr val="000000"/>
                </a:solidFill>
                <a:latin typeface="Times New Roman" panose="02020603050405020304" pitchFamily="18" charset="0"/>
                <a:cs typeface="Times New Roman" panose="02020603050405020304" pitchFamily="18" charset="0"/>
              </a:rPr>
              <a:t> / </a:t>
            </a:r>
            <a:r>
              <a:rPr lang="uk-UA" b="0" strike="noStrike" spc="-1" dirty="0" err="1">
                <a:solidFill>
                  <a:srgbClr val="000000"/>
                </a:solidFill>
                <a:latin typeface="Times New Roman" panose="02020603050405020304" pitchFamily="18" charset="0"/>
                <a:cs typeface="Times New Roman" panose="02020603050405020304" pitchFamily="18" charset="0"/>
              </a:rPr>
              <a:t>ed</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council</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and</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the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author</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of</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the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foreword</a:t>
            </a:r>
            <a:r>
              <a:rPr lang="uk-UA" b="0" strike="noStrike" spc="-1" dirty="0">
                <a:solidFill>
                  <a:srgbClr val="000000"/>
                </a:solidFill>
                <a:latin typeface="Times New Roman" panose="02020603050405020304" pitchFamily="18" charset="0"/>
                <a:cs typeface="Times New Roman" panose="02020603050405020304" pitchFamily="18" charset="0"/>
              </a:rPr>
              <a:t> VP </a:t>
            </a:r>
            <a:r>
              <a:rPr lang="uk-UA" b="0" strike="noStrike" spc="-1" dirty="0" err="1">
                <a:solidFill>
                  <a:srgbClr val="000000"/>
                </a:solidFill>
                <a:latin typeface="Times New Roman" panose="02020603050405020304" pitchFamily="18" charset="0"/>
                <a:cs typeface="Times New Roman" panose="02020603050405020304" pitchFamily="18" charset="0"/>
              </a:rPr>
              <a:t>Black</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Nat</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pharmacy</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University</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of</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Ukraine</a:t>
            </a:r>
            <a:r>
              <a:rPr lang="uk-UA" b="0" strike="noStrike" spc="-1" dirty="0">
                <a:solidFill>
                  <a:srgbClr val="000000"/>
                </a:solidFill>
                <a:latin typeface="Times New Roman" panose="02020603050405020304" pitchFamily="18" charset="0"/>
                <a:cs typeface="Times New Roman" panose="02020603050405020304" pitchFamily="18" charset="0"/>
              </a:rPr>
              <a:t>. - 2nd </a:t>
            </a:r>
            <a:r>
              <a:rPr lang="uk-UA" b="0" strike="noStrike" spc="-1" dirty="0" err="1">
                <a:solidFill>
                  <a:srgbClr val="000000"/>
                </a:solidFill>
                <a:latin typeface="Times New Roman" panose="02020603050405020304" pitchFamily="18" charset="0"/>
                <a:cs typeface="Times New Roman" panose="02020603050405020304" pitchFamily="18" charset="0"/>
              </a:rPr>
              <a:t>ed</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Reworked</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and</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add</a:t>
            </a:r>
            <a:r>
              <a:rPr lang="uk-UA" b="0" strike="noStrike" spc="-1" dirty="0">
                <a:solidFill>
                  <a:srgbClr val="000000"/>
                </a:solidFill>
                <a:latin typeface="Times New Roman" panose="02020603050405020304" pitchFamily="18" charset="0"/>
                <a:cs typeface="Times New Roman" panose="02020603050405020304" pitchFamily="18" charset="0"/>
              </a:rPr>
              <a:t>. - Київ: МОРІОН, 2010. - 1632 с.</a:t>
            </a:r>
            <a:endParaRPr lang="en-US"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b="0" strike="noStrike" spc="-1" dirty="0" err="1">
                <a:solidFill>
                  <a:srgbClr val="000000"/>
                </a:solidFill>
                <a:latin typeface="Times New Roman" panose="02020603050405020304" pitchFamily="18" charset="0"/>
                <a:cs typeface="Times New Roman" panose="02020603050405020304" pitchFamily="18" charset="0"/>
              </a:rPr>
              <a:t>State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Pharmacopoeia</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of</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Ukraine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in</a:t>
            </a:r>
            <a:r>
              <a:rPr lang="uk-UA" b="0" strike="noStrike" spc="-1" dirty="0">
                <a:solidFill>
                  <a:srgbClr val="000000"/>
                </a:solidFill>
                <a:latin typeface="Times New Roman" panose="02020603050405020304" pitchFamily="18" charset="0"/>
                <a:cs typeface="Times New Roman" panose="02020603050405020304" pitchFamily="18" charset="0"/>
              </a:rPr>
              <a:t> 3 </a:t>
            </a:r>
            <a:r>
              <a:rPr lang="uk-UA" b="0" strike="noStrike" spc="-1" dirty="0" err="1">
                <a:solidFill>
                  <a:srgbClr val="000000"/>
                </a:solidFill>
                <a:latin typeface="Times New Roman" panose="02020603050405020304" pitchFamily="18" charset="0"/>
                <a:cs typeface="Times New Roman" panose="02020603050405020304" pitchFamily="18" charset="0"/>
              </a:rPr>
              <a:t>volumes</a:t>
            </a:r>
            <a:r>
              <a:rPr lang="uk-UA" b="0" strike="noStrike" spc="-1" dirty="0">
                <a:solidFill>
                  <a:srgbClr val="000000"/>
                </a:solidFill>
                <a:latin typeface="Times New Roman" panose="02020603050405020304" pitchFamily="18" charset="0"/>
                <a:cs typeface="Times New Roman" panose="02020603050405020304" pitchFamily="18" charset="0"/>
              </a:rPr>
              <a:t> / SE "</a:t>
            </a:r>
            <a:r>
              <a:rPr lang="uk-UA" b="0" strike="noStrike" spc="-1" dirty="0" err="1">
                <a:solidFill>
                  <a:srgbClr val="000000"/>
                </a:solidFill>
                <a:latin typeface="Times New Roman" panose="02020603050405020304" pitchFamily="18" charset="0"/>
                <a:cs typeface="Times New Roman" panose="02020603050405020304" pitchFamily="18" charset="0"/>
              </a:rPr>
              <a:t>Ukrainian</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Scientific</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Center</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for</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Quality</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of</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Medicines</a:t>
            </a:r>
            <a:r>
              <a:rPr lang="uk-UA" b="0" strike="noStrike" spc="-1" dirty="0">
                <a:solidFill>
                  <a:srgbClr val="000000"/>
                </a:solidFill>
                <a:latin typeface="Times New Roman" panose="02020603050405020304" pitchFamily="18" charset="0"/>
                <a:cs typeface="Times New Roman" panose="02020603050405020304" pitchFamily="18" charset="0"/>
              </a:rPr>
              <a:t>". - 2nd </a:t>
            </a:r>
            <a:r>
              <a:rPr lang="uk-UA" b="0" strike="noStrike" spc="-1" dirty="0" err="1">
                <a:solidFill>
                  <a:srgbClr val="000000"/>
                </a:solidFill>
                <a:latin typeface="Times New Roman" panose="02020603050405020304" pitchFamily="18" charset="0"/>
                <a:cs typeface="Times New Roman" panose="02020603050405020304" pitchFamily="18" charset="0"/>
              </a:rPr>
              <a:t>type</a:t>
            </a:r>
            <a:r>
              <a:rPr lang="uk-UA" b="0" strike="noStrike" spc="-1" dirty="0">
                <a:solidFill>
                  <a:srgbClr val="000000"/>
                </a:solidFill>
                <a:latin typeface="Times New Roman" panose="02020603050405020304" pitchFamily="18" charset="0"/>
                <a:cs typeface="Times New Roman" panose="02020603050405020304" pitchFamily="18" charset="0"/>
              </a:rPr>
              <a:t>. - </a:t>
            </a:r>
            <a:r>
              <a:rPr lang="uk-UA" b="0" strike="noStrike" spc="-1" dirty="0" err="1">
                <a:solidFill>
                  <a:srgbClr val="000000"/>
                </a:solidFill>
                <a:latin typeface="Times New Roman" panose="02020603050405020304" pitchFamily="18" charset="0"/>
                <a:cs typeface="Times New Roman" panose="02020603050405020304" pitchFamily="18" charset="0"/>
              </a:rPr>
              <a:t>Kharkiv</a:t>
            </a:r>
            <a:r>
              <a:rPr lang="uk-UA" b="0" strike="noStrike" spc="-1" dirty="0">
                <a:solidFill>
                  <a:srgbClr val="000000"/>
                </a:solidFill>
                <a:latin typeface="Times New Roman" panose="02020603050405020304" pitchFamily="18" charset="0"/>
                <a:cs typeface="Times New Roman" panose="02020603050405020304" pitchFamily="18" charset="0"/>
              </a:rPr>
              <a:t>, 2015. - Vol.1. –1135 s.</a:t>
            </a:r>
            <a:endParaRPr lang="en-US"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b="0" strike="noStrike" spc="-1" dirty="0" err="1">
                <a:solidFill>
                  <a:srgbClr val="000000"/>
                </a:solidFill>
                <a:latin typeface="Times New Roman" panose="02020603050405020304" pitchFamily="18" charset="0"/>
                <a:cs typeface="Times New Roman" panose="02020603050405020304" pitchFamily="18" charset="0"/>
              </a:rPr>
              <a:t>State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Pharmacopoeia</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of</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Ukraine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in</a:t>
            </a:r>
            <a:r>
              <a:rPr lang="uk-UA" b="0" strike="noStrike" spc="-1" dirty="0">
                <a:solidFill>
                  <a:srgbClr val="000000"/>
                </a:solidFill>
                <a:latin typeface="Times New Roman" panose="02020603050405020304" pitchFamily="18" charset="0"/>
                <a:cs typeface="Times New Roman" panose="02020603050405020304" pitchFamily="18" charset="0"/>
              </a:rPr>
              <a:t> 3 </a:t>
            </a:r>
            <a:r>
              <a:rPr lang="uk-UA" b="0" strike="noStrike" spc="-1" dirty="0" err="1">
                <a:solidFill>
                  <a:srgbClr val="000000"/>
                </a:solidFill>
                <a:latin typeface="Times New Roman" panose="02020603050405020304" pitchFamily="18" charset="0"/>
                <a:cs typeface="Times New Roman" panose="02020603050405020304" pitchFamily="18" charset="0"/>
              </a:rPr>
              <a:t>volumes</a:t>
            </a:r>
            <a:r>
              <a:rPr lang="uk-UA" b="0" strike="noStrike" spc="-1" dirty="0">
                <a:solidFill>
                  <a:srgbClr val="000000"/>
                </a:solidFill>
                <a:latin typeface="Times New Roman" panose="02020603050405020304" pitchFamily="18" charset="0"/>
                <a:cs typeface="Times New Roman" panose="02020603050405020304" pitchFamily="18" charset="0"/>
              </a:rPr>
              <a:t> / </a:t>
            </a:r>
            <a:r>
              <a:rPr lang="uk-UA" b="0" strike="noStrike" spc="-1" dirty="0" err="1">
                <a:solidFill>
                  <a:srgbClr val="000000"/>
                </a:solidFill>
                <a:latin typeface="Times New Roman" panose="02020603050405020304" pitchFamily="18" charset="0"/>
                <a:cs typeface="Times New Roman" panose="02020603050405020304" pitchFamily="18" charset="0"/>
              </a:rPr>
              <a:t>State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Enterprise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Ukrainian</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Scientific</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Center</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for</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Quality</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of</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Medicines</a:t>
            </a:r>
            <a:r>
              <a:rPr lang="uk-UA" b="0" strike="noStrike" spc="-1" dirty="0">
                <a:solidFill>
                  <a:srgbClr val="000000"/>
                </a:solidFill>
                <a:latin typeface="Times New Roman" panose="02020603050405020304" pitchFamily="18" charset="0"/>
                <a:cs typeface="Times New Roman" panose="02020603050405020304" pitchFamily="18" charset="0"/>
              </a:rPr>
              <a:t>". - 2nd </a:t>
            </a:r>
            <a:r>
              <a:rPr lang="uk-UA" b="0" strike="noStrike" spc="-1" dirty="0" err="1">
                <a:solidFill>
                  <a:srgbClr val="000000"/>
                </a:solidFill>
                <a:latin typeface="Times New Roman" panose="02020603050405020304" pitchFamily="18" charset="0"/>
                <a:cs typeface="Times New Roman" panose="02020603050405020304" pitchFamily="18" charset="0"/>
              </a:rPr>
              <a:t>ed</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Kharkiv</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State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Enterprise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Ukrainian</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Scientific</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Center</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for</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Quality</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of</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Medicines</a:t>
            </a:r>
            <a:r>
              <a:rPr lang="uk-UA" b="0" strike="noStrike" spc="-1" dirty="0">
                <a:solidFill>
                  <a:srgbClr val="000000"/>
                </a:solidFill>
                <a:latin typeface="Times New Roman" panose="02020603050405020304" pitchFamily="18" charset="0"/>
                <a:cs typeface="Times New Roman" panose="02020603050405020304" pitchFamily="18" charset="0"/>
              </a:rPr>
              <a:t>", 2014. - </a:t>
            </a:r>
            <a:r>
              <a:rPr lang="uk-UA" b="0" strike="noStrike" spc="-1" dirty="0" err="1">
                <a:solidFill>
                  <a:srgbClr val="000000"/>
                </a:solidFill>
                <a:latin typeface="Times New Roman" panose="02020603050405020304" pitchFamily="18" charset="0"/>
                <a:cs typeface="Times New Roman" panose="02020603050405020304" pitchFamily="18" charset="0"/>
              </a:rPr>
              <a:t>Vol</a:t>
            </a:r>
            <a:r>
              <a:rPr lang="uk-UA" b="0" strike="noStrike" spc="-1" dirty="0">
                <a:solidFill>
                  <a:srgbClr val="000000"/>
                </a:solidFill>
                <a:latin typeface="Times New Roman" panose="02020603050405020304" pitchFamily="18" charset="0"/>
                <a:cs typeface="Times New Roman" panose="02020603050405020304" pitchFamily="18" charset="0"/>
              </a:rPr>
              <a:t>. 2. - 724 p.</a:t>
            </a:r>
            <a:endParaRPr lang="en-US"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b="0" strike="noStrike" spc="-1" dirty="0" err="1">
                <a:solidFill>
                  <a:srgbClr val="000000"/>
                </a:solidFill>
                <a:latin typeface="Times New Roman" panose="02020603050405020304" pitchFamily="18" charset="0"/>
                <a:cs typeface="Times New Roman" panose="02020603050405020304" pitchFamily="18" charset="0"/>
              </a:rPr>
              <a:t>State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Pharmacopoeia</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of</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Ukraine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in</a:t>
            </a:r>
            <a:r>
              <a:rPr lang="uk-UA" b="0" strike="noStrike" spc="-1" dirty="0">
                <a:solidFill>
                  <a:srgbClr val="000000"/>
                </a:solidFill>
                <a:latin typeface="Times New Roman" panose="02020603050405020304" pitchFamily="18" charset="0"/>
                <a:cs typeface="Times New Roman" panose="02020603050405020304" pitchFamily="18" charset="0"/>
              </a:rPr>
              <a:t> 3 </a:t>
            </a:r>
            <a:r>
              <a:rPr lang="uk-UA" b="0" strike="noStrike" spc="-1" dirty="0" err="1">
                <a:solidFill>
                  <a:srgbClr val="000000"/>
                </a:solidFill>
                <a:latin typeface="Times New Roman" panose="02020603050405020304" pitchFamily="18" charset="0"/>
                <a:cs typeface="Times New Roman" panose="02020603050405020304" pitchFamily="18" charset="0"/>
              </a:rPr>
              <a:t>volumes</a:t>
            </a:r>
            <a:r>
              <a:rPr lang="uk-UA" b="0" strike="noStrike" spc="-1" dirty="0">
                <a:solidFill>
                  <a:srgbClr val="000000"/>
                </a:solidFill>
                <a:latin typeface="Times New Roman" panose="02020603050405020304" pitchFamily="18" charset="0"/>
                <a:cs typeface="Times New Roman" panose="02020603050405020304" pitchFamily="18" charset="0"/>
              </a:rPr>
              <a:t> / </a:t>
            </a:r>
            <a:r>
              <a:rPr lang="uk-UA" b="0" strike="noStrike" spc="-1" dirty="0" err="1">
                <a:solidFill>
                  <a:srgbClr val="000000"/>
                </a:solidFill>
                <a:latin typeface="Times New Roman" panose="02020603050405020304" pitchFamily="18" charset="0"/>
                <a:cs typeface="Times New Roman" panose="02020603050405020304" pitchFamily="18" charset="0"/>
              </a:rPr>
              <a:t>State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Enterprise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Ukrainian</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Scientific</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Center</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for</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Quality</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of</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Medicines</a:t>
            </a:r>
            <a:r>
              <a:rPr lang="uk-UA" b="0" strike="noStrike" spc="-1" dirty="0">
                <a:solidFill>
                  <a:srgbClr val="000000"/>
                </a:solidFill>
                <a:latin typeface="Times New Roman" panose="02020603050405020304" pitchFamily="18" charset="0"/>
                <a:cs typeface="Times New Roman" panose="02020603050405020304" pitchFamily="18" charset="0"/>
              </a:rPr>
              <a:t>". - 2nd </a:t>
            </a:r>
            <a:r>
              <a:rPr lang="uk-UA" b="0" strike="noStrike" spc="-1" dirty="0" err="1">
                <a:solidFill>
                  <a:srgbClr val="000000"/>
                </a:solidFill>
                <a:latin typeface="Times New Roman" panose="02020603050405020304" pitchFamily="18" charset="0"/>
                <a:cs typeface="Times New Roman" panose="02020603050405020304" pitchFamily="18" charset="0"/>
              </a:rPr>
              <a:t>ed</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Kharkiv</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State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Enterprise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Ukrainian</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Scientific</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Center</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for</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Quality</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of</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Medicines</a:t>
            </a:r>
            <a:r>
              <a:rPr lang="uk-UA" b="0" strike="noStrike" spc="-1" dirty="0">
                <a:solidFill>
                  <a:srgbClr val="000000"/>
                </a:solidFill>
                <a:latin typeface="Times New Roman" panose="02020603050405020304" pitchFamily="18" charset="0"/>
                <a:cs typeface="Times New Roman" panose="02020603050405020304" pitchFamily="18" charset="0"/>
              </a:rPr>
              <a:t>", 2014. - </a:t>
            </a:r>
            <a:r>
              <a:rPr lang="uk-UA" b="0" strike="noStrike" spc="-1" dirty="0" err="1">
                <a:solidFill>
                  <a:srgbClr val="000000"/>
                </a:solidFill>
                <a:latin typeface="Times New Roman" panose="02020603050405020304" pitchFamily="18" charset="0"/>
                <a:cs typeface="Times New Roman" panose="02020603050405020304" pitchFamily="18" charset="0"/>
              </a:rPr>
              <a:t>Vol</a:t>
            </a:r>
            <a:r>
              <a:rPr lang="uk-UA" b="0" strike="noStrike" spc="-1" dirty="0">
                <a:solidFill>
                  <a:srgbClr val="000000"/>
                </a:solidFill>
                <a:latin typeface="Times New Roman" panose="02020603050405020304" pitchFamily="18" charset="0"/>
                <a:cs typeface="Times New Roman" panose="02020603050405020304" pitchFamily="18" charset="0"/>
              </a:rPr>
              <a:t>. 3. - 732 p.</a:t>
            </a:r>
            <a:endParaRPr lang="en-US" b="0" strike="noStrike" spc="-1"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980</TotalTime>
  <Words>2168</Words>
  <Application>Microsoft Office PowerPoint</Application>
  <PresentationFormat>Экран (4:3)</PresentationFormat>
  <Paragraphs>184</Paragraphs>
  <Slides>32</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32</vt:i4>
      </vt:variant>
    </vt:vector>
  </HeadingPairs>
  <TitlesOfParts>
    <vt:vector size="38" baseType="lpstr">
      <vt:lpstr>Arial</vt:lpstr>
      <vt:lpstr>DejaVu Sans</vt:lpstr>
      <vt:lpstr>Roboto</vt:lpstr>
      <vt:lpstr>Symbol</vt:lpstr>
      <vt:lpstr>Times New Roman</vt:lpstr>
      <vt:lpstr>Office Theme</vt:lpstr>
      <vt:lpstr>Vitamins of the alicyclic, aromatic series. Characteristics, classification, relationship between structure and pharmacological action, mechanism of action, methods of obtaining, methods of analysis, application in medicine.  Lecture 6</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Client</dc:creator>
  <dc:description/>
  <cp:lastModifiedBy>Осійчук Ольга Володимирівна</cp:lastModifiedBy>
  <cp:revision>116</cp:revision>
  <dcterms:created xsi:type="dcterms:W3CDTF">2020-07-18T09:44:19Z</dcterms:created>
  <dcterms:modified xsi:type="dcterms:W3CDTF">2025-01-24T12:41:34Z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ies>
</file>