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5" r:id="rId2"/>
    <p:sldId id="294" r:id="rId3"/>
    <p:sldId id="257" r:id="rId4"/>
    <p:sldId id="299" r:id="rId5"/>
    <p:sldId id="301" r:id="rId6"/>
    <p:sldId id="303" r:id="rId7"/>
    <p:sldId id="258" r:id="rId8"/>
    <p:sldId id="305" r:id="rId9"/>
    <p:sldId id="259" r:id="rId10"/>
    <p:sldId id="260" r:id="rId11"/>
    <p:sldId id="261" r:id="rId12"/>
    <p:sldId id="307" r:id="rId13"/>
    <p:sldId id="309" r:id="rId14"/>
    <p:sldId id="262" r:id="rId15"/>
    <p:sldId id="263" r:id="rId16"/>
    <p:sldId id="264" r:id="rId17"/>
    <p:sldId id="265" r:id="rId18"/>
    <p:sldId id="311" r:id="rId19"/>
    <p:sldId id="313" r:id="rId20"/>
    <p:sldId id="266" r:id="rId21"/>
    <p:sldId id="267" r:id="rId22"/>
    <p:sldId id="268" r:id="rId23"/>
    <p:sldId id="315" r:id="rId24"/>
    <p:sldId id="317" r:id="rId25"/>
    <p:sldId id="269" r:id="rId26"/>
    <p:sldId id="270" r:id="rId27"/>
    <p:sldId id="271" r:id="rId28"/>
    <p:sldId id="319" r:id="rId29"/>
    <p:sldId id="32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7" r:id="rId50"/>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115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51B36E4-CF85-41FA-963A-AC2469919796}"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emf"/></Relationships>
</file>

<file path=ppt/slides/_rels/slide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wmf"/></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emf"/><Relationship Id="rId1" Type="http://schemas.openxmlformats.org/officeDocument/2006/relationships/slideLayout" Target="../slideLayouts/slideLayout1.xml"/><Relationship Id="rId5" Type="http://schemas.openxmlformats.org/officeDocument/2006/relationships/image" Target="../media/image69.emf"/><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57200" y="355600"/>
            <a:ext cx="8229600" cy="5770520"/>
          </a:xfrm>
        </p:spPr>
        <p:txBody>
          <a:bodyPr/>
          <a:lstStyle/>
          <a:p>
            <a:pPr marL="0" indent="0" algn="ctr">
              <a:buNone/>
            </a:pPr>
            <a:r>
              <a:rPr lang="en-US" sz="3200" b="1" dirty="0" smtClean="0">
                <a:solidFill>
                  <a:srgbClr val="008000"/>
                </a:solidFill>
              </a:rPr>
              <a:t>Heterocyclic </a:t>
            </a:r>
            <a:r>
              <a:rPr lang="en-US" sz="3200" b="1" dirty="0">
                <a:solidFill>
                  <a:srgbClr val="008000"/>
                </a:solidFill>
              </a:rPr>
              <a:t>vitamins: derivatives of </a:t>
            </a:r>
            <a:r>
              <a:rPr lang="en-US" sz="3200" b="1" dirty="0" err="1">
                <a:solidFill>
                  <a:srgbClr val="008000"/>
                </a:solidFill>
              </a:rPr>
              <a:t>chroman</a:t>
            </a:r>
            <a:r>
              <a:rPr lang="en-US" sz="3200" b="1" dirty="0">
                <a:solidFill>
                  <a:srgbClr val="008000"/>
                </a:solidFill>
              </a:rPr>
              <a:t>, </a:t>
            </a:r>
            <a:r>
              <a:rPr lang="en-US" sz="3200" b="1" dirty="0" err="1">
                <a:solidFill>
                  <a:srgbClr val="008000"/>
                </a:solidFill>
              </a:rPr>
              <a:t>rutin</a:t>
            </a:r>
            <a:r>
              <a:rPr lang="en-US" sz="3200" b="1" dirty="0">
                <a:solidFill>
                  <a:srgbClr val="008000"/>
                </a:solidFill>
              </a:rPr>
              <a:t>, derivatives of pyridine. Characteristics, classification, relationship between structure and pharmacological action, mechanism of action, methods of </a:t>
            </a:r>
            <a:r>
              <a:rPr lang="uk-UA" sz="3200" b="1" dirty="0" err="1">
                <a:solidFill>
                  <a:srgbClr val="008000"/>
                </a:solidFill>
              </a:rPr>
              <a:t>obtaining</a:t>
            </a:r>
            <a:r>
              <a:rPr lang="en-US" sz="3200" b="1" dirty="0">
                <a:solidFill>
                  <a:srgbClr val="008000"/>
                </a:solidFill>
              </a:rPr>
              <a:t>, methods of analysis, application in medicine</a:t>
            </a:r>
            <a:r>
              <a:rPr lang="en-US" sz="3200" b="1" dirty="0" smtClean="0">
                <a:solidFill>
                  <a:srgbClr val="008000"/>
                </a:solidFill>
              </a:rPr>
              <a:t>.</a:t>
            </a:r>
          </a:p>
          <a:p>
            <a:pPr marL="0" indent="0" algn="ctr">
              <a:buNone/>
            </a:pPr>
            <a:endParaRPr lang="en-US" b="1" dirty="0"/>
          </a:p>
          <a:p>
            <a:pPr marL="0" indent="0" algn="ctr">
              <a:buNone/>
            </a:pPr>
            <a:r>
              <a:rPr lang="en-US" b="1" dirty="0" smtClean="0"/>
              <a:t>LECTURE 7</a:t>
            </a:r>
          </a:p>
          <a:p>
            <a:pPr marL="0" indent="0">
              <a:buNone/>
            </a:pPr>
            <a:endParaRPr lang="uk-UA" dirty="0"/>
          </a:p>
        </p:txBody>
      </p:sp>
    </p:spTree>
    <p:extLst>
      <p:ext uri="{BB962C8B-B14F-4D97-AF65-F5344CB8AC3E}">
        <p14:creationId xmlns:p14="http://schemas.microsoft.com/office/powerpoint/2010/main" val="795947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ustomShape 2"/>
          <p:cNvSpPr/>
          <p:nvPr/>
        </p:nvSpPr>
        <p:spPr>
          <a:xfrm>
            <a:off x="1358900" y="463341"/>
            <a:ext cx="6565900" cy="925511"/>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HETEROCYCLIC VITAMINS</a:t>
            </a:r>
            <a:endParaRPr lang="en-US" sz="1800" b="0" strike="noStrike" spc="-1" dirty="0">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1" strike="noStrike" spc="-1" dirty="0" smtClean="0">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Derivatives</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chroman</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
        <p:nvSpPr>
          <p:cNvPr id="43" name="CustomShape 3"/>
          <p:cNvSpPr/>
          <p:nvPr/>
        </p:nvSpPr>
        <p:spPr>
          <a:xfrm>
            <a:off x="838080" y="1828800"/>
            <a:ext cx="792504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Vitamins of the heterocyclic series, </a:t>
            </a:r>
            <a:r>
              <a:rPr lang="uk-UA" sz="1800" b="1" strike="noStrike" spc="-1" dirty="0">
                <a:solidFill>
                  <a:srgbClr val="000000"/>
                </a:solidFill>
                <a:latin typeface="Arial"/>
              </a:rPr>
              <a:t>chroman derivatives</a:t>
            </a:r>
            <a:r>
              <a:rPr lang="uk-UA" sz="1800" b="0" strike="noStrike" spc="-1" dirty="0">
                <a:solidFill>
                  <a:srgbClr val="000000"/>
                </a:solidFill>
                <a:latin typeface="Arial"/>
              </a:rPr>
              <a:t>(vitamins of group E - tocopherols), are contained in oils, and also in green parts of plants, especially in young sprouts of cereals. They are also present in small quantities in milk, butter, egg yolks, meat, fats.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In industry, vitamin E is extracted from natural sources or as a result of synthesis.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The structure of vitamins of group E is based on the tocol molecule: </a:t>
            </a:r>
            <a:endParaRPr lang="en-US" sz="1800" b="0" strike="noStrike" spc="-1" dirty="0">
              <a:solidFill>
                <a:srgbClr val="000000"/>
              </a:solidFill>
              <a:latin typeface="Arial"/>
            </a:endParaRPr>
          </a:p>
        </p:txBody>
      </p:sp>
      <p:pic>
        <p:nvPicPr>
          <p:cNvPr id="44" name="Picture 5"/>
          <p:cNvPicPr/>
          <p:nvPr/>
        </p:nvPicPr>
        <p:blipFill>
          <a:blip r:embed="rId2" cstate="print"/>
          <a:stretch/>
        </p:blipFill>
        <p:spPr>
          <a:xfrm>
            <a:off x="1066680" y="3962520"/>
            <a:ext cx="7077240" cy="1092240"/>
          </a:xfrm>
          <a:prstGeom prst="rect">
            <a:avLst/>
          </a:prstGeom>
          <a:ln w="0">
            <a:noFill/>
          </a:ln>
        </p:spPr>
      </p:pic>
      <p:sp>
        <p:nvSpPr>
          <p:cNvPr id="45" name="CustomShape 4"/>
          <p:cNvSpPr/>
          <p:nvPr/>
        </p:nvSpPr>
        <p:spPr>
          <a:xfrm>
            <a:off x="914400" y="5257440"/>
            <a:ext cx="77724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Tocopherols differ in the number of methyl groups in the chromium nucleus; There are seven natural vitamins of group E. The most active - α-tocopherol. Tocopherol acetate is used in medical practice.</a:t>
            </a:r>
            <a:endParaRPr lang="en-US" sz="1800" b="0" strike="noStrike" spc="-1">
              <a:solidFill>
                <a:srgbClr val="000000"/>
              </a:solidFill>
              <a:latin typeface="Arial"/>
            </a:endParaRPr>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814748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CustomShape 1"/>
          <p:cNvSpPr/>
          <p:nvPr/>
        </p:nvSpPr>
        <p:spPr>
          <a:xfrm>
            <a:off x="805077" y="392684"/>
            <a:ext cx="7514406" cy="648512"/>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b="1" dirty="0"/>
              <a:t>α-</a:t>
            </a:r>
            <a:r>
              <a:rPr lang="en-US" b="1" dirty="0" err="1"/>
              <a:t>Tocopheryl</a:t>
            </a:r>
            <a:r>
              <a:rPr lang="en-US" b="1" dirty="0"/>
              <a:t> acetate</a:t>
            </a:r>
            <a:r>
              <a:rPr lang="en-US" dirty="0"/>
              <a:t> (</a:t>
            </a:r>
            <a:r>
              <a:rPr lang="en-US" b="1" i="1" dirty="0"/>
              <a:t>alpha</a:t>
            </a:r>
            <a:r>
              <a:rPr lang="en-US" b="1" dirty="0"/>
              <a:t>-tocopherol acetate</a:t>
            </a:r>
            <a:r>
              <a:rPr lang="en-US" dirty="0"/>
              <a:t>),  </a:t>
            </a:r>
            <a:r>
              <a:rPr lang="en-US" b="1" dirty="0"/>
              <a:t>vitamin E acetate</a:t>
            </a:r>
            <a:endParaRPr lang="en-US" sz="1800" b="1" strike="noStrike" spc="-1" dirty="0" smtClean="0">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dirty="0" smtClean="0">
                <a:solidFill>
                  <a:srgbClr val="000000"/>
                </a:solidFill>
                <a:latin typeface="Arial"/>
              </a:rPr>
              <a:t>(</a:t>
            </a:r>
            <a:r>
              <a:rPr lang="ru-RU" sz="1800" b="1" strike="noStrike" spc="-1" dirty="0" err="1" smtClean="0">
                <a:solidFill>
                  <a:srgbClr val="000000"/>
                </a:solidFill>
                <a:latin typeface="Arial"/>
              </a:rPr>
              <a:t>Tocopheroli</a:t>
            </a:r>
            <a:r>
              <a:rPr lang="ru-RU" sz="1800" b="1" strike="noStrike" spc="-1" dirty="0" smtClean="0">
                <a:solidFill>
                  <a:srgbClr val="000000"/>
                </a:solidFill>
                <a:latin typeface="Arial"/>
              </a:rPr>
              <a:t> </a:t>
            </a:r>
            <a:r>
              <a:rPr lang="ru-RU" sz="1800" b="1" strike="noStrike" spc="-1" dirty="0" err="1" smtClean="0">
                <a:solidFill>
                  <a:srgbClr val="000000"/>
                </a:solidFill>
                <a:latin typeface="Arial"/>
              </a:rPr>
              <a:t>acetas</a:t>
            </a:r>
            <a:r>
              <a:rPr lang="ru-RU" sz="1800" b="1"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47" name="Picture 5"/>
          <p:cNvPicPr/>
          <p:nvPr/>
        </p:nvPicPr>
        <p:blipFill>
          <a:blip r:embed="rId2" cstate="print"/>
          <a:stretch/>
        </p:blipFill>
        <p:spPr>
          <a:xfrm>
            <a:off x="1644247" y="1120467"/>
            <a:ext cx="5638680" cy="1322025"/>
          </a:xfrm>
          <a:prstGeom prst="rect">
            <a:avLst/>
          </a:prstGeom>
          <a:ln w="0">
            <a:noFill/>
          </a:ln>
        </p:spPr>
      </p:pic>
      <p:sp>
        <p:nvSpPr>
          <p:cNvPr id="48" name="CustomShape 2"/>
          <p:cNvSpPr/>
          <p:nvPr/>
        </p:nvSpPr>
        <p:spPr>
          <a:xfrm>
            <a:off x="457200" y="2442493"/>
            <a:ext cx="8315661" cy="3418501"/>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t>IUPAC name</a:t>
            </a:r>
            <a:r>
              <a:rPr lang="uk-UA" b="1" dirty="0" smtClean="0"/>
              <a:t>: </a:t>
            </a:r>
            <a:r>
              <a:rPr lang="en-US" b="1" dirty="0" smtClean="0"/>
              <a:t> </a:t>
            </a:r>
            <a:r>
              <a:rPr lang="en-US" dirty="0" smtClean="0"/>
              <a:t>(2</a:t>
            </a:r>
            <a:r>
              <a:rPr lang="en-US" i="1" dirty="0" smtClean="0"/>
              <a:t>R</a:t>
            </a:r>
            <a:r>
              <a:rPr lang="en-US" dirty="0"/>
              <a:t>)-2,5,7,8-Tetramethyl-2-[(4</a:t>
            </a:r>
            <a:r>
              <a:rPr lang="en-US" i="1" dirty="0"/>
              <a:t>R</a:t>
            </a:r>
            <a:r>
              <a:rPr lang="en-US" dirty="0"/>
              <a:t>,8</a:t>
            </a:r>
            <a:r>
              <a:rPr lang="en-US" i="1" dirty="0"/>
              <a:t>R</a:t>
            </a:r>
            <a:r>
              <a:rPr lang="en-US" dirty="0"/>
              <a:t>)-4,8,12-trimethyltridecyl]-3,4-dihydro-2</a:t>
            </a:r>
            <a:r>
              <a:rPr lang="en-US" i="1" dirty="0"/>
              <a:t>H</a:t>
            </a:r>
            <a:r>
              <a:rPr lang="en-US" dirty="0"/>
              <a:t>-1-benzopyran-6-yl acetate</a:t>
            </a:r>
            <a:endParaRPr lang="uk-UA"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a:solidFill>
                  <a:srgbClr val="000000"/>
                </a:solidFill>
                <a:latin typeface="Arial"/>
              </a:rPr>
              <a:t>of action. </a:t>
            </a:r>
            <a:r>
              <a:rPr lang="uk-UA" sz="1800" b="0" strike="noStrike" spc="-1" dirty="0">
                <a:solidFill>
                  <a:srgbClr val="000000"/>
                </a:solidFill>
                <a:latin typeface="Arial"/>
              </a:rPr>
              <a:t>Blocks the participation of oxygen in the oxidation of polyunsaturated fatty acids, participates in phosphorylation processes. Supports the normal function of the gonads. Inhibits cholesterol synthesis, reduces myocardial oxygen demand, improves blood supply to tissues, including myocardium, and has an antioxidant effect, prevents increased permeability and fragility of capillaries.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Properties.</a:t>
            </a:r>
            <a:r>
              <a:rPr lang="uk-UA" sz="1800" b="0" strike="noStrike" spc="-1" dirty="0">
                <a:solidFill>
                  <a:srgbClr val="000000"/>
                </a:solidFill>
                <a:latin typeface="Arial"/>
              </a:rPr>
              <a:t>Light yellow, clear, thick, oily liquid with a faint odor. Practically insoluble in water, soluble in 95% alcohol and very soluble in ether, acetone, chloroform and oils. Under the action of light tocopherol acetate oxidizes and darkens.</a:t>
            </a:r>
            <a:endParaRPr lang="en-US" sz="1800" b="0" strike="noStrike" spc="-1" dirty="0">
              <a:solidFill>
                <a:srgbClr val="000000"/>
              </a:solidFill>
              <a:latin typeface="Arial"/>
            </a:endParaRPr>
          </a:p>
        </p:txBody>
      </p:sp>
      <p:pic>
        <p:nvPicPr>
          <p:cNvPr id="49" name="Picture 10" descr="Витамин Е для кожи лица - как использовать и применять в капсулах ..."/>
          <p:cNvPicPr/>
          <p:nvPr/>
        </p:nvPicPr>
        <p:blipFill>
          <a:blip r:embed="rId3" cstate="print"/>
          <a:stretch/>
        </p:blipFill>
        <p:spPr>
          <a:xfrm>
            <a:off x="7493000" y="5726880"/>
            <a:ext cx="1236918" cy="966020"/>
          </a:xfrm>
          <a:prstGeom prst="rect">
            <a:avLst/>
          </a:prstGeom>
          <a:ln w="0">
            <a:noFill/>
          </a:ln>
        </p:spPr>
      </p:pic>
      <p:pic>
        <p:nvPicPr>
          <p:cNvPr id="50" name="Picture 15"/>
          <p:cNvPicPr/>
          <p:nvPr/>
        </p:nvPicPr>
        <p:blipFill>
          <a:blip r:embed="rId4" cstate="print"/>
          <a:stretch/>
        </p:blipFill>
        <p:spPr>
          <a:xfrm rot="2610600">
            <a:off x="6806560" y="5671334"/>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7038975"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Прямокутник 2"/>
          <p:cNvSpPr>
            <a:spLocks noChangeArrowheads="1"/>
          </p:cNvSpPr>
          <p:nvPr/>
        </p:nvSpPr>
        <p:spPr bwMode="auto">
          <a:xfrm>
            <a:off x="990600" y="838200"/>
            <a:ext cx="1402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u-RU" sz="1800" b="1" dirty="0" smtClean="0"/>
              <a:t>Synthesis</a:t>
            </a:r>
            <a:r>
              <a:rPr lang="uk-UA" altLang="ru-RU" sz="1800" b="1" dirty="0" smtClean="0"/>
              <a:t>.</a:t>
            </a:r>
            <a:r>
              <a:rPr lang="uk-UA" altLang="ru-RU" sz="1800" dirty="0" smtClean="0"/>
              <a:t> </a:t>
            </a:r>
            <a:endParaRPr lang="uk-UA" altLang="ru-RU" sz="1800" dirty="0"/>
          </a:p>
        </p:txBody>
      </p:sp>
    </p:spTree>
    <p:extLst>
      <p:ext uri="{BB962C8B-B14F-4D97-AF65-F5344CB8AC3E}">
        <p14:creationId xmlns:p14="http://schemas.microsoft.com/office/powerpoint/2010/main" val="920065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Прямокутник 2"/>
          <p:cNvSpPr>
            <a:spLocks noChangeArrowheads="1"/>
          </p:cNvSpPr>
          <p:nvPr/>
        </p:nvSpPr>
        <p:spPr bwMode="auto">
          <a:xfrm>
            <a:off x="990600" y="838200"/>
            <a:ext cx="1402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u-RU" sz="1800" b="1" dirty="0"/>
              <a:t>Synthesis</a:t>
            </a:r>
            <a:r>
              <a:rPr lang="uk-UA" altLang="ru-RU" sz="1800" b="1" dirty="0" smtClean="0"/>
              <a:t>.</a:t>
            </a:r>
            <a:r>
              <a:rPr lang="uk-UA" altLang="ru-RU" sz="1800" dirty="0" smtClean="0"/>
              <a:t> </a:t>
            </a:r>
            <a:endParaRPr lang="uk-UA" altLang="ru-RU" sz="1800" dirty="0"/>
          </a:p>
        </p:txBody>
      </p:sp>
      <p:pic>
        <p:nvPicPr>
          <p:cNvPr id="5124"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263" y="1190625"/>
            <a:ext cx="730885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951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1371600"/>
            <a:ext cx="753427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Прямокутник 2"/>
          <p:cNvSpPr>
            <a:spLocks noChangeArrowheads="1"/>
          </p:cNvSpPr>
          <p:nvPr/>
        </p:nvSpPr>
        <p:spPr bwMode="auto">
          <a:xfrm>
            <a:off x="990600" y="838200"/>
            <a:ext cx="1402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u-RU" sz="1800" b="1" dirty="0"/>
              <a:t>Synthesis</a:t>
            </a:r>
            <a:r>
              <a:rPr lang="uk-UA" altLang="ru-RU" sz="1800" b="1" dirty="0" smtClean="0"/>
              <a:t>.</a:t>
            </a:r>
            <a:r>
              <a:rPr lang="uk-UA" altLang="ru-RU" sz="1800" dirty="0" smtClean="0"/>
              <a:t> </a:t>
            </a:r>
            <a:endParaRPr lang="uk-UA" altLang="ru-RU" sz="1800" dirty="0"/>
          </a:p>
        </p:txBody>
      </p:sp>
    </p:spTree>
    <p:extLst>
      <p:ext uri="{BB962C8B-B14F-4D97-AF65-F5344CB8AC3E}">
        <p14:creationId xmlns:p14="http://schemas.microsoft.com/office/powerpoint/2010/main" val="1965999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ustomShape 1"/>
          <p:cNvSpPr/>
          <p:nvPr/>
        </p:nvSpPr>
        <p:spPr>
          <a:xfrm>
            <a:off x="990720" y="609480"/>
            <a:ext cx="75438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t>
            </a:r>
            <a:r>
              <a:rPr lang="uk-UA" sz="1800" b="0" strike="noStrike" spc="-1">
                <a:solidFill>
                  <a:srgbClr val="000000"/>
                </a:solidFill>
                <a:latin typeface="Arial"/>
              </a:rPr>
              <a:t>oxidation with fuming nitric acid, when heated on a water heater - there is a red-orange color:</a:t>
            </a:r>
            <a:endParaRPr lang="en-US" sz="1800" b="0" strike="noStrike" spc="-1">
              <a:solidFill>
                <a:srgbClr val="000000"/>
              </a:solidFill>
              <a:latin typeface="Arial"/>
            </a:endParaRPr>
          </a:p>
        </p:txBody>
      </p:sp>
      <p:pic>
        <p:nvPicPr>
          <p:cNvPr id="52" name="Picture 6"/>
          <p:cNvPicPr/>
          <p:nvPr/>
        </p:nvPicPr>
        <p:blipFill>
          <a:blip r:embed="rId2" cstate="print"/>
          <a:stretch/>
        </p:blipFill>
        <p:spPr>
          <a:xfrm>
            <a:off x="2133720" y="1676520"/>
            <a:ext cx="4543200" cy="1143000"/>
          </a:xfrm>
          <a:prstGeom prst="rect">
            <a:avLst/>
          </a:prstGeom>
          <a:ln w="0">
            <a:noFill/>
          </a:ln>
        </p:spPr>
      </p:pic>
      <p:sp>
        <p:nvSpPr>
          <p:cNvPr id="53" name="CustomShape 2"/>
          <p:cNvSpPr/>
          <p:nvPr/>
        </p:nvSpPr>
        <p:spPr>
          <a:xfrm>
            <a:off x="990720" y="2895480"/>
            <a:ext cx="79246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tocopherol acetate is hydrolyzed with a solution of KOH in absolute alcohol (when heated), then add concentrated sulfuric acid - the smell of ethyl </a:t>
            </a:r>
            <a:r>
              <a:rPr lang="uk-UA" sz="1800" b="0" strike="noStrike" spc="-1" dirty="0" smtClean="0">
                <a:solidFill>
                  <a:srgbClr val="000000"/>
                </a:solidFill>
                <a:latin typeface="Arial"/>
              </a:rPr>
              <a:t>acetate</a:t>
            </a:r>
            <a:r>
              <a:rPr lang="en-US" spc="-1" dirty="0" smtClean="0">
                <a:solidFill>
                  <a:srgbClr val="000000"/>
                </a:solidFill>
                <a:latin typeface="Arial"/>
              </a:rPr>
              <a:t>- pieasant frutty odour.</a:t>
            </a:r>
            <a:endParaRPr lang="en-US" sz="1800" b="0" strike="noStrike" spc="-1" dirty="0">
              <a:solidFill>
                <a:srgbClr val="000000"/>
              </a:solidFill>
              <a:latin typeface="Arial"/>
            </a:endParaRPr>
          </a:p>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oxidation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smtClean="0">
                <a:solidFill>
                  <a:srgbClr val="000000"/>
                </a:solidFill>
                <a:latin typeface="Arial"/>
              </a:rPr>
              <a:t> </a:t>
            </a:r>
            <a:r>
              <a:rPr lang="uk-UA" sz="1800" b="0" strike="noStrike" spc="-1" dirty="0" err="1">
                <a:solidFill>
                  <a:srgbClr val="000000"/>
                </a:solidFill>
                <a:latin typeface="Arial"/>
              </a:rPr>
              <a:t>tocopherol</a:t>
            </a:r>
            <a:r>
              <a:rPr lang="uk-UA" sz="1800" b="0" strike="noStrike" spc="-1" dirty="0">
                <a:solidFill>
                  <a:srgbClr val="000000"/>
                </a:solidFill>
                <a:latin typeface="Arial"/>
              </a:rPr>
              <a:t> </a:t>
            </a:r>
            <a:r>
              <a:rPr lang="uk-UA" spc="-1" dirty="0" err="1" smtClean="0">
                <a:solidFill>
                  <a:srgbClr val="000000"/>
                </a:solidFill>
              </a:rPr>
              <a:t>by</a:t>
            </a:r>
            <a:r>
              <a:rPr lang="uk-UA" spc="-1" dirty="0" smtClean="0">
                <a:solidFill>
                  <a:srgbClr val="000000"/>
                </a:solidFill>
              </a:rPr>
              <a:t> </a:t>
            </a:r>
            <a:r>
              <a:rPr lang="uk-UA" spc="-1" dirty="0" err="1" smtClean="0">
                <a:solidFill>
                  <a:srgbClr val="000000"/>
                </a:solidFill>
              </a:rPr>
              <a:t>potassium</a:t>
            </a:r>
            <a:r>
              <a:rPr lang="uk-UA" spc="-1" dirty="0" smtClean="0">
                <a:solidFill>
                  <a:srgbClr val="000000"/>
                </a:solidFill>
              </a:rPr>
              <a:t> </a:t>
            </a:r>
            <a:r>
              <a:rPr lang="uk-UA" sz="1800" b="0" strike="noStrike" spc="-1" dirty="0" err="1">
                <a:solidFill>
                  <a:srgbClr val="000000"/>
                </a:solidFill>
                <a:latin typeface="Arial"/>
              </a:rPr>
              <a:t>hexacyanoferrate</a:t>
            </a:r>
            <a:r>
              <a:rPr lang="uk-UA" sz="1800" b="0" strike="noStrike" spc="-1" dirty="0">
                <a:solidFill>
                  <a:srgbClr val="000000"/>
                </a:solidFill>
                <a:latin typeface="Arial"/>
              </a:rPr>
              <a:t> (</a:t>
            </a:r>
            <a:r>
              <a:rPr lang="en-US" sz="1800" b="0" strike="noStrike" spc="-1" dirty="0">
                <a:solidFill>
                  <a:srgbClr val="000000"/>
                </a:solidFill>
                <a:latin typeface="Arial"/>
              </a:rPr>
              <a:t>III</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an</a:t>
            </a:r>
            <a:r>
              <a:rPr lang="uk-UA" sz="1800" b="0" strike="noStrike" spc="-1" dirty="0">
                <a:solidFill>
                  <a:srgbClr val="000000"/>
                </a:solidFill>
                <a:latin typeface="Arial"/>
              </a:rPr>
              <a:t> </a:t>
            </a:r>
            <a:r>
              <a:rPr lang="uk-UA" sz="1800" b="0" strike="noStrike" spc="-1" dirty="0" err="1">
                <a:solidFill>
                  <a:srgbClr val="000000"/>
                </a:solidFill>
                <a:latin typeface="Arial"/>
              </a:rPr>
              <a:t>alkaline</a:t>
            </a:r>
            <a:r>
              <a:rPr lang="uk-UA" sz="1800" b="0" strike="noStrike" spc="-1" dirty="0">
                <a:solidFill>
                  <a:srgbClr val="000000"/>
                </a:solidFill>
                <a:latin typeface="Arial"/>
              </a:rPr>
              <a:t> </a:t>
            </a:r>
            <a:r>
              <a:rPr lang="uk-UA" sz="1800" b="0" strike="noStrike" spc="-1" dirty="0" err="1">
                <a:solidFill>
                  <a:srgbClr val="000000"/>
                </a:solidFill>
                <a:latin typeface="Arial"/>
              </a:rPr>
              <a:t>environment</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formed</a:t>
            </a:r>
            <a:r>
              <a:rPr lang="uk-UA" sz="1800" b="0" strike="noStrike" spc="-1" dirty="0">
                <a:solidFill>
                  <a:srgbClr val="000000"/>
                </a:solidFill>
                <a:latin typeface="Arial"/>
              </a:rPr>
              <a:t> </a:t>
            </a:r>
            <a:r>
              <a:rPr lang="uk-UA" sz="1800" b="0" strike="noStrike" spc="-1" dirty="0" err="1">
                <a:solidFill>
                  <a:srgbClr val="000000"/>
                </a:solidFill>
                <a:latin typeface="Arial"/>
              </a:rPr>
              <a:t>colored</a:t>
            </a:r>
            <a:r>
              <a:rPr lang="uk-UA" sz="1800" b="0" strike="noStrike" spc="-1" dirty="0">
                <a:solidFill>
                  <a:srgbClr val="000000"/>
                </a:solidFill>
                <a:latin typeface="Arial"/>
              </a:rPr>
              <a:t> </a:t>
            </a:r>
            <a:r>
              <a:rPr lang="uk-UA" sz="1800" b="0" i="1" strike="noStrike" spc="-1" dirty="0">
                <a:solidFill>
                  <a:srgbClr val="000000"/>
                </a:solidFill>
                <a:latin typeface="Arial"/>
              </a:rPr>
              <a:t>di</a:t>
            </a:r>
            <a:r>
              <a:rPr lang="uk-UA" sz="1800" b="0" strike="noStrike" spc="-1" dirty="0">
                <a:solidFill>
                  <a:srgbClr val="000000"/>
                </a:solidFill>
                <a:latin typeface="Arial"/>
              </a:rPr>
              <a:t>-α-tocopherol:</a:t>
            </a:r>
            <a:endParaRPr lang="en-US" sz="1800" b="0" strike="noStrike" spc="-1" dirty="0">
              <a:solidFill>
                <a:srgbClr val="000000"/>
              </a:solidFill>
              <a:latin typeface="Arial"/>
            </a:endParaRPr>
          </a:p>
        </p:txBody>
      </p:sp>
      <p:pic>
        <p:nvPicPr>
          <p:cNvPr id="54" name="Picture 8"/>
          <p:cNvPicPr/>
          <p:nvPr/>
        </p:nvPicPr>
        <p:blipFill>
          <a:blip r:embed="rId3" cstate="print"/>
          <a:stretch/>
        </p:blipFill>
        <p:spPr>
          <a:xfrm>
            <a:off x="2209680" y="4419720"/>
            <a:ext cx="4819680" cy="19238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alpha-Tocopheryl acetate(58-95-7) IR 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3588"/>
            <a:ext cx="5335588"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Прямокутник 1"/>
          <p:cNvSpPr>
            <a:spLocks noChangeArrowheads="1"/>
          </p:cNvSpPr>
          <p:nvPr/>
        </p:nvSpPr>
        <p:spPr bwMode="auto">
          <a:xfrm>
            <a:off x="2200275" y="393700"/>
            <a:ext cx="5237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IR absorption spectrum of tocopherol acetate</a:t>
            </a:r>
            <a:r>
              <a:rPr lang="uk-UA" altLang="uk-UA" b="1" dirty="0" smtClean="0">
                <a:solidFill>
                  <a:srgbClr val="3C4043"/>
                </a:solidFill>
              </a:rPr>
              <a:t> </a:t>
            </a:r>
            <a:endParaRPr lang="uk-UA" altLang="uk-UA" dirty="0"/>
          </a:p>
        </p:txBody>
      </p:sp>
      <p:sp>
        <p:nvSpPr>
          <p:cNvPr id="4" name="Скругленный прямоугольник 6">
            <a:extLst>
              <a:ext uri="{FF2B5EF4-FFF2-40B4-BE49-F238E27FC236}">
                <a16:creationId xmlns:a16="http://schemas.microsoft.com/office/drawing/2014/main" id="{D0F58282-7FD5-453D-9C8C-97A970255BA7}"/>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7</a:t>
            </a:r>
            <a:endParaRPr lang="ru-RU" b="1" dirty="0"/>
          </a:p>
        </p:txBody>
      </p:sp>
    </p:spTree>
    <p:extLst>
      <p:ext uri="{BB962C8B-B14F-4D97-AF65-F5344CB8AC3E}">
        <p14:creationId xmlns:p14="http://schemas.microsoft.com/office/powerpoint/2010/main" val="3225306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ustomShape 1"/>
          <p:cNvSpPr/>
          <p:nvPr/>
        </p:nvSpPr>
        <p:spPr>
          <a:xfrm>
            <a:off x="838080" y="609120"/>
            <a:ext cx="784872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Cerimetry, direct titration after hydrolysis, indicator - diphenylamine, s = 1/2:</a:t>
            </a:r>
            <a:endParaRPr lang="en-US" sz="1800" b="0" strike="noStrike" spc="-1">
              <a:solidFill>
                <a:srgbClr val="000000"/>
              </a:solidFill>
              <a:latin typeface="Arial"/>
            </a:endParaRPr>
          </a:p>
        </p:txBody>
      </p:sp>
      <p:pic>
        <p:nvPicPr>
          <p:cNvPr id="56" name="Picture 5"/>
          <p:cNvPicPr/>
          <p:nvPr/>
        </p:nvPicPr>
        <p:blipFill>
          <a:blip r:embed="rId2" cstate="print"/>
          <a:stretch/>
        </p:blipFill>
        <p:spPr>
          <a:xfrm>
            <a:off x="2599722" y="1190625"/>
            <a:ext cx="4029120" cy="3187440"/>
          </a:xfrm>
          <a:prstGeom prst="rect">
            <a:avLst/>
          </a:prstGeom>
          <a:ln w="0">
            <a:noFill/>
          </a:ln>
        </p:spPr>
      </p:pic>
      <p:pic>
        <p:nvPicPr>
          <p:cNvPr id="57" name="Picture 6"/>
          <p:cNvPicPr/>
          <p:nvPr/>
        </p:nvPicPr>
        <p:blipFill>
          <a:blip r:embed="rId3" cstate="print"/>
          <a:stretch/>
        </p:blipFill>
        <p:spPr>
          <a:xfrm>
            <a:off x="1676520" y="4419720"/>
            <a:ext cx="5486400" cy="984240"/>
          </a:xfrm>
          <a:prstGeom prst="rect">
            <a:avLst/>
          </a:prstGeom>
          <a:ln w="0">
            <a:noFill/>
          </a:ln>
        </p:spPr>
      </p:pic>
      <p:sp>
        <p:nvSpPr>
          <p:cNvPr id="58" name="CustomShape 2"/>
          <p:cNvSpPr/>
          <p:nvPr/>
        </p:nvSpPr>
        <p:spPr>
          <a:xfrm>
            <a:off x="839520" y="5562720"/>
            <a:ext cx="48945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In parallel, conduct a control experiment.</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CustomShape 1"/>
          <p:cNvSpPr/>
          <p:nvPr/>
        </p:nvSpPr>
        <p:spPr>
          <a:xfrm>
            <a:off x="469900" y="800865"/>
            <a:ext cx="8064620" cy="1479509"/>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a:t>
            </a:r>
            <a:r>
              <a:rPr lang="ru-RU"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hermetically</a:t>
            </a:r>
            <a:r>
              <a:rPr lang="uk-UA" sz="1800" b="0" strike="noStrike" spc="-1" dirty="0">
                <a:solidFill>
                  <a:srgbClr val="000000"/>
                </a:solidFill>
                <a:latin typeface="Arial"/>
              </a:rPr>
              <a:t> </a:t>
            </a:r>
            <a:r>
              <a:rPr lang="uk-UA" sz="1800" b="0" strike="noStrike" spc="-1" dirty="0" err="1">
                <a:solidFill>
                  <a:srgbClr val="000000"/>
                </a:solidFill>
                <a:latin typeface="Arial"/>
              </a:rPr>
              <a:t>sealed</a:t>
            </a:r>
            <a:r>
              <a:rPr lang="uk-UA" sz="1800" b="0" strike="noStrike" spc="-1" dirty="0">
                <a:solidFill>
                  <a:srgbClr val="000000"/>
                </a:solidFill>
                <a:latin typeface="Arial"/>
              </a:rPr>
              <a:t>, </a:t>
            </a:r>
            <a:r>
              <a:rPr lang="uk-UA" sz="1800" b="0" strike="noStrike" spc="-1" dirty="0" err="1">
                <a:solidFill>
                  <a:srgbClr val="000000"/>
                </a:solidFill>
                <a:latin typeface="Arial"/>
              </a:rPr>
              <a:t>dark</a:t>
            </a:r>
            <a:r>
              <a:rPr lang="uk-UA" sz="1800" b="0" strike="noStrike" spc="-1" dirty="0">
                <a:solidFill>
                  <a:srgbClr val="000000"/>
                </a:solidFill>
                <a:latin typeface="Arial"/>
              </a:rPr>
              <a:t> </a:t>
            </a:r>
            <a:r>
              <a:rPr lang="uk-UA" sz="1800" b="0" strike="noStrike" spc="-1" dirty="0" err="1">
                <a:solidFill>
                  <a:srgbClr val="000000"/>
                </a:solidFill>
                <a:latin typeface="Arial"/>
              </a:rPr>
              <a:t>glass</a:t>
            </a:r>
            <a:r>
              <a:rPr lang="uk-UA" sz="1800" b="0" strike="noStrike" spc="-1" dirty="0">
                <a:solidFill>
                  <a:srgbClr val="000000"/>
                </a:solidFill>
                <a:latin typeface="Arial"/>
              </a:rPr>
              <a:t> </a:t>
            </a:r>
            <a:r>
              <a:rPr lang="uk-UA" sz="1800" b="0" strike="noStrike" spc="-1" dirty="0" err="1">
                <a:solidFill>
                  <a:srgbClr val="000000"/>
                </a:solidFill>
                <a:latin typeface="Arial"/>
              </a:rPr>
              <a:t>jars</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 </a:t>
            </a:r>
            <a:r>
              <a:rPr lang="uk-UA" sz="1800" b="0" strike="noStrike" spc="-1" dirty="0" err="1">
                <a:solidFill>
                  <a:srgbClr val="000000"/>
                </a:solidFill>
                <a:latin typeface="Arial"/>
              </a:rPr>
              <a:t>cool</a:t>
            </a:r>
            <a:r>
              <a:rPr lang="uk-UA" sz="1800" b="0" strike="noStrike" spc="-1" dirty="0">
                <a:solidFill>
                  <a:srgbClr val="000000"/>
                </a:solidFill>
                <a:latin typeface="Arial"/>
              </a:rPr>
              <a:t>, </a:t>
            </a:r>
            <a:r>
              <a:rPr lang="uk-UA" sz="1800" b="0" strike="noStrike" spc="-1" dirty="0" err="1">
                <a:solidFill>
                  <a:srgbClr val="000000"/>
                </a:solidFill>
                <a:latin typeface="Arial"/>
              </a:rPr>
              <a:t>dark</a:t>
            </a:r>
            <a:r>
              <a:rPr lang="uk-UA" sz="1800" b="0" strike="noStrike" spc="-1" dirty="0">
                <a:solidFill>
                  <a:srgbClr val="000000"/>
                </a:solidFill>
                <a:latin typeface="Arial"/>
              </a:rPr>
              <a:t> </a:t>
            </a:r>
            <a:r>
              <a:rPr lang="uk-UA" sz="1800" b="0" strike="noStrike" spc="-1" dirty="0" err="1">
                <a:solidFill>
                  <a:srgbClr val="000000"/>
                </a:solidFill>
                <a:latin typeface="Arial"/>
              </a:rPr>
              <a:t>place</a:t>
            </a:r>
            <a:r>
              <a:rPr lang="uk-UA" sz="1800" b="0" strike="noStrike" spc="-1" dirty="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Application</a:t>
            </a:r>
            <a:r>
              <a:rPr lang="uk-UA" sz="1800" b="0" strike="noStrike" spc="-1" dirty="0">
                <a:solidFill>
                  <a:srgbClr val="000000"/>
                </a:solidFill>
                <a:latin typeface="Arial"/>
              </a:rPr>
              <a:t>.</a:t>
            </a:r>
            <a:r>
              <a:rPr lang="ru-RU"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nervous</a:t>
            </a:r>
            <a:r>
              <a:rPr lang="uk-UA" sz="1800" b="0" strike="noStrike" spc="-1" dirty="0">
                <a:solidFill>
                  <a:srgbClr val="000000"/>
                </a:solidFill>
                <a:latin typeface="Arial"/>
              </a:rPr>
              <a:t> </a:t>
            </a:r>
            <a:r>
              <a:rPr lang="uk-UA" sz="1800" b="0" strike="noStrike" spc="-1" dirty="0" err="1">
                <a:solidFill>
                  <a:srgbClr val="000000"/>
                </a:solidFill>
                <a:latin typeface="Arial"/>
              </a:rPr>
              <a:t>diseases</a:t>
            </a:r>
            <a:r>
              <a:rPr lang="uk-UA" sz="1800" b="0" strike="noStrike" spc="-1" dirty="0">
                <a:solidFill>
                  <a:srgbClr val="000000"/>
                </a:solidFill>
                <a:latin typeface="Arial"/>
              </a:rPr>
              <a:t>, </a:t>
            </a:r>
            <a:r>
              <a:rPr lang="uk-UA" sz="1800" b="0" strike="noStrike" spc="-1" dirty="0" err="1">
                <a:solidFill>
                  <a:srgbClr val="000000"/>
                </a:solidFill>
                <a:latin typeface="Arial"/>
              </a:rPr>
              <a:t>muscular</a:t>
            </a:r>
            <a:r>
              <a:rPr lang="uk-UA" sz="1800" b="0" strike="noStrike" spc="-1" dirty="0">
                <a:solidFill>
                  <a:srgbClr val="000000"/>
                </a:solidFill>
                <a:latin typeface="Arial"/>
              </a:rPr>
              <a:t> </a:t>
            </a:r>
            <a:r>
              <a:rPr lang="uk-UA" sz="1800" b="0" strike="noStrike" spc="-1" dirty="0" err="1">
                <a:solidFill>
                  <a:srgbClr val="000000"/>
                </a:solidFill>
                <a:latin typeface="Arial"/>
              </a:rPr>
              <a:t>dystrophies</a:t>
            </a:r>
            <a:r>
              <a:rPr lang="uk-UA" sz="1800" b="0" strike="noStrike" spc="-1" dirty="0">
                <a:solidFill>
                  <a:srgbClr val="000000"/>
                </a:solidFill>
                <a:latin typeface="Arial"/>
              </a:rPr>
              <a:t>, </a:t>
            </a:r>
            <a:r>
              <a:rPr lang="uk-UA" sz="1800" b="0" strike="noStrike" spc="-1" dirty="0" err="1">
                <a:solidFill>
                  <a:srgbClr val="000000"/>
                </a:solidFill>
                <a:latin typeface="Arial"/>
              </a:rPr>
              <a:t>sclerosis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improve</a:t>
            </a:r>
            <a:r>
              <a:rPr lang="uk-UA" sz="1800" b="0" strike="noStrike" spc="-1" dirty="0">
                <a:solidFill>
                  <a:srgbClr val="000000"/>
                </a:solidFill>
                <a:latin typeface="Arial"/>
              </a:rPr>
              <a:t> </a:t>
            </a:r>
            <a:r>
              <a:rPr lang="uk-UA" sz="1800" b="0" strike="noStrike" spc="-1" dirty="0" err="1">
                <a:solidFill>
                  <a:srgbClr val="000000"/>
                </a:solidFill>
                <a:latin typeface="Arial"/>
              </a:rPr>
              <a:t>vision</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radiation</a:t>
            </a:r>
            <a:r>
              <a:rPr lang="uk-UA" sz="1800" b="0" strike="noStrike" spc="-1" dirty="0">
                <a:solidFill>
                  <a:srgbClr val="000000"/>
                </a:solidFill>
                <a:latin typeface="Arial"/>
              </a:rPr>
              <a:t> </a:t>
            </a:r>
            <a:r>
              <a:rPr lang="uk-UA" sz="1800" b="0" strike="noStrike" spc="-1" dirty="0" err="1">
                <a:solidFill>
                  <a:srgbClr val="000000"/>
                </a:solidFill>
                <a:latin typeface="Arial"/>
              </a:rPr>
              <a:t>sickness</a:t>
            </a:r>
            <a:r>
              <a:rPr lang="uk-UA" sz="1800" b="0" strike="noStrike" spc="-1" dirty="0">
                <a:solidFill>
                  <a:srgbClr val="000000"/>
                </a:solidFill>
                <a:latin typeface="Arial"/>
              </a:rPr>
              <a:t> </a:t>
            </a:r>
            <a:r>
              <a:rPr lang="uk-UA" sz="1800" b="0" strike="noStrike" spc="-1" dirty="0" err="1">
                <a:solidFill>
                  <a:srgbClr val="000000"/>
                </a:solidFill>
                <a:latin typeface="Arial"/>
              </a:rPr>
              <a:t>use</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or</a:t>
            </a:r>
            <a:r>
              <a:rPr lang="uk-UA" sz="1800" b="0" strike="noStrike" spc="-1" dirty="0">
                <a:solidFill>
                  <a:srgbClr val="000000"/>
                </a:solidFill>
                <a:latin typeface="Arial"/>
              </a:rPr>
              <a:t> </a:t>
            </a:r>
            <a:r>
              <a:rPr lang="uk-UA" sz="1800" b="0" strike="noStrike" spc="-1" dirty="0" err="1">
                <a:solidFill>
                  <a:srgbClr val="000000"/>
                </a:solidFill>
                <a:latin typeface="Arial"/>
              </a:rPr>
              <a:t>oil</a:t>
            </a:r>
            <a:r>
              <a:rPr lang="uk-UA" sz="1800" b="0" strike="noStrike" spc="-1" dirty="0">
                <a:solidFill>
                  <a:srgbClr val="000000"/>
                </a:solidFill>
                <a:latin typeface="Arial"/>
              </a:rPr>
              <a:t> </a:t>
            </a:r>
            <a:r>
              <a:rPr lang="uk-UA" sz="1800" b="0" strike="noStrike" spc="-1" dirty="0" err="1">
                <a:solidFill>
                  <a:srgbClr val="000000"/>
                </a:solidFill>
                <a:latin typeface="Arial"/>
              </a:rPr>
              <a:t>concentrate</a:t>
            </a:r>
            <a:r>
              <a:rPr lang="uk-UA" sz="1800" b="0" strike="noStrike" spc="-1" dirty="0">
                <a:solidFill>
                  <a:srgbClr val="000000"/>
                </a:solidFill>
                <a:latin typeface="Arial"/>
              </a:rPr>
              <a:t> </a:t>
            </a:r>
            <a:r>
              <a:rPr lang="uk-UA" sz="1800" b="0" strike="noStrike" spc="-1" dirty="0" err="1">
                <a:solidFill>
                  <a:srgbClr val="000000"/>
                </a:solidFill>
                <a:latin typeface="Arial"/>
              </a:rPr>
              <a:t>containing</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0.3 </a:t>
            </a:r>
            <a:r>
              <a:rPr lang="uk-UA" sz="1800" b="0" strike="noStrike" spc="-1" dirty="0" err="1">
                <a:solidFill>
                  <a:srgbClr val="000000"/>
                </a:solidFill>
                <a:latin typeface="Arial"/>
              </a:rPr>
              <a:t>to</a:t>
            </a:r>
            <a:r>
              <a:rPr lang="uk-UA" sz="1800" b="0" strike="noStrike" spc="-1" dirty="0">
                <a:solidFill>
                  <a:srgbClr val="000000"/>
                </a:solidFill>
                <a:latin typeface="Arial"/>
              </a:rPr>
              <a:t> 2% α-</a:t>
            </a:r>
            <a:r>
              <a:rPr lang="uk-UA" sz="1800" b="0" strike="noStrike" spc="-1" dirty="0" err="1">
                <a:solidFill>
                  <a:srgbClr val="000000"/>
                </a:solidFill>
                <a:latin typeface="Arial"/>
              </a:rPr>
              <a:t>tocopherol</a:t>
            </a:r>
            <a:r>
              <a:rPr lang="uk-UA" sz="1800" b="0" strike="noStrike" spc="-1" dirty="0">
                <a:solidFill>
                  <a:srgbClr val="000000"/>
                </a:solidFill>
                <a:latin typeface="Arial"/>
              </a:rPr>
              <a:t>, </a:t>
            </a:r>
            <a:r>
              <a:rPr lang="uk-UA" sz="1800" b="0" strike="noStrike" spc="-1" dirty="0" err="1">
                <a:solidFill>
                  <a:srgbClr val="000000"/>
                </a:solidFill>
                <a:latin typeface="Arial"/>
              </a:rPr>
              <a:t>ampoule</a:t>
            </a:r>
            <a:r>
              <a:rPr lang="uk-UA" sz="1800" b="0" strike="noStrike" spc="-1" dirty="0">
                <a:solidFill>
                  <a:srgbClr val="000000"/>
                </a:solidFill>
                <a:latin typeface="Arial"/>
              </a:rPr>
              <a:t>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uk-UA" sz="1800" b="0" strike="noStrike" spc="-1" dirty="0" err="1">
                <a:solidFill>
                  <a:srgbClr val="000000"/>
                </a:solidFill>
                <a:latin typeface="Arial"/>
              </a:rPr>
              <a:t>containing</a:t>
            </a:r>
            <a:r>
              <a:rPr lang="uk-UA" sz="1800" b="0" strike="noStrike" spc="-1" dirty="0">
                <a:solidFill>
                  <a:srgbClr val="000000"/>
                </a:solidFill>
                <a:latin typeface="Arial"/>
              </a:rPr>
              <a:t> 0.05; 0.1 </a:t>
            </a:r>
            <a:r>
              <a:rPr lang="uk-UA" sz="1800" b="0" strike="noStrike" spc="-1" dirty="0" err="1">
                <a:solidFill>
                  <a:srgbClr val="000000"/>
                </a:solidFill>
                <a:latin typeface="Arial"/>
              </a:rPr>
              <a:t>and</a:t>
            </a:r>
            <a:r>
              <a:rPr lang="uk-UA" sz="1800" b="0" strike="noStrike" spc="-1" dirty="0">
                <a:solidFill>
                  <a:srgbClr val="000000"/>
                </a:solidFill>
                <a:latin typeface="Arial"/>
              </a:rPr>
              <a:t> 0.2 g </a:t>
            </a:r>
            <a:r>
              <a:rPr lang="uk-UA" sz="1800" b="0" strike="noStrike" spc="-1" dirty="0" err="1">
                <a:solidFill>
                  <a:srgbClr val="000000"/>
                </a:solidFill>
                <a:latin typeface="Arial"/>
              </a:rPr>
              <a:t>of</a:t>
            </a:r>
            <a:r>
              <a:rPr lang="uk-UA" sz="1800" b="0" strike="noStrike" spc="-1" dirty="0">
                <a:solidFill>
                  <a:srgbClr val="000000"/>
                </a:solidFill>
                <a:latin typeface="Arial"/>
              </a:rPr>
              <a:t> α-</a:t>
            </a:r>
            <a:r>
              <a:rPr lang="uk-UA" sz="1800" b="0" strike="noStrike" spc="-1" dirty="0" err="1">
                <a:solidFill>
                  <a:srgbClr val="000000"/>
                </a:solidFill>
                <a:latin typeface="Arial"/>
              </a:rPr>
              <a:t>tocopherol</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1 ml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oil</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pills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
        <p:nvSpPr>
          <p:cNvPr id="60" name="CustomShape 2"/>
          <p:cNvSpPr/>
          <p:nvPr/>
        </p:nvSpPr>
        <p:spPr>
          <a:xfrm>
            <a:off x="3803580" y="2280374"/>
            <a:ext cx="1994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Routine</a:t>
            </a:r>
            <a:r>
              <a:rPr lang="uk-UA" sz="1800" b="1" strike="noStrike" spc="-1" dirty="0">
                <a:solidFill>
                  <a:srgbClr val="000000"/>
                </a:solidFill>
                <a:latin typeface="Arial"/>
              </a:rPr>
              <a:t> </a:t>
            </a:r>
            <a:r>
              <a:rPr lang="en-US" sz="1800" b="1" strike="noStrike" spc="-1" dirty="0">
                <a:solidFill>
                  <a:srgbClr val="000000"/>
                </a:solidFill>
                <a:latin typeface="Arial"/>
              </a:rPr>
              <a:t>(</a:t>
            </a:r>
            <a:r>
              <a:rPr lang="en-US" sz="1800" b="1" strike="noStrike" spc="-1" dirty="0" err="1">
                <a:solidFill>
                  <a:srgbClr val="000000"/>
                </a:solidFill>
                <a:latin typeface="Arial"/>
              </a:rPr>
              <a:t>Rutinum</a:t>
            </a:r>
            <a:r>
              <a:rPr lang="en-US"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61" name="Picture 6"/>
          <p:cNvPicPr/>
          <p:nvPr/>
        </p:nvPicPr>
        <p:blipFill>
          <a:blip r:embed="rId2" cstate="print"/>
          <a:stretch/>
        </p:blipFill>
        <p:spPr>
          <a:xfrm>
            <a:off x="2908420" y="2570478"/>
            <a:ext cx="3504960" cy="2237040"/>
          </a:xfrm>
          <a:prstGeom prst="rect">
            <a:avLst/>
          </a:prstGeom>
          <a:ln w="0">
            <a:noFill/>
          </a:ln>
        </p:spPr>
      </p:pic>
      <p:sp>
        <p:nvSpPr>
          <p:cNvPr id="62" name="CustomShape 3"/>
          <p:cNvSpPr/>
          <p:nvPr/>
        </p:nvSpPr>
        <p:spPr>
          <a:xfrm>
            <a:off x="469900" y="4898847"/>
            <a:ext cx="8382000" cy="1756508"/>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smtClean="0">
                <a:solidFill>
                  <a:srgbClr val="000000"/>
                </a:solidFill>
              </a:rPr>
              <a:t>IUPAC</a:t>
            </a:r>
            <a:r>
              <a:rPr lang="uk-UA" b="1" spc="-1" dirty="0" smtClean="0">
                <a:solidFill>
                  <a:srgbClr val="000000"/>
                </a:solidFill>
              </a:rPr>
              <a:t> </a:t>
            </a:r>
            <a:r>
              <a:rPr lang="en-US" b="1" spc="-1" dirty="0" smtClean="0">
                <a:solidFill>
                  <a:srgbClr val="000000"/>
                </a:solidFill>
              </a:rPr>
              <a:t>name: </a:t>
            </a:r>
            <a:r>
              <a:rPr lang="en-US" spc="-1" dirty="0">
                <a:solidFill>
                  <a:srgbClr val="000000"/>
                </a:solidFill>
              </a:rPr>
              <a:t>2-(3,4-dihydroxyphenyl)-5,7-dihydroxy-3--</a:t>
            </a:r>
            <a:r>
              <a:rPr lang="en-US" spc="-1" dirty="0" smtClean="0">
                <a:solidFill>
                  <a:srgbClr val="000000"/>
                </a:solidFill>
              </a:rPr>
              <a:t>4H-chromen-4-one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sz="1800"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0" strike="noStrike" spc="-1" dirty="0" err="1">
                <a:solidFill>
                  <a:srgbClr val="000000"/>
                </a:solidFill>
                <a:latin typeface="Arial"/>
              </a:rPr>
              <a:t>Promotes</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conversion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ascorbic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into</a:t>
            </a:r>
            <a:r>
              <a:rPr lang="uk-UA" sz="1800" b="0" strike="noStrike" spc="-1" dirty="0">
                <a:solidFill>
                  <a:srgbClr val="000000"/>
                </a:solidFill>
                <a:latin typeface="Arial"/>
              </a:rPr>
              <a:t> </a:t>
            </a:r>
            <a:r>
              <a:rPr lang="uk-UA" sz="1800" b="0" strike="noStrike" spc="-1" dirty="0" err="1">
                <a:solidFill>
                  <a:srgbClr val="000000"/>
                </a:solidFill>
                <a:latin typeface="Arial"/>
              </a:rPr>
              <a:t>dehydroascorbic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prevents</a:t>
            </a:r>
            <a:r>
              <a:rPr lang="uk-UA" sz="1800" b="0" strike="noStrike" spc="-1" dirty="0">
                <a:solidFill>
                  <a:srgbClr val="000000"/>
                </a:solidFill>
                <a:latin typeface="Arial"/>
              </a:rPr>
              <a:t> </a:t>
            </a:r>
            <a:r>
              <a:rPr lang="uk-UA" sz="1800" b="0" strike="noStrike" spc="-1" dirty="0" err="1">
                <a:solidFill>
                  <a:srgbClr val="000000"/>
                </a:solidFill>
                <a:latin typeface="Arial"/>
              </a:rPr>
              <a:t>further</a:t>
            </a:r>
            <a:r>
              <a:rPr lang="uk-UA" sz="1800" b="0" strike="noStrike" spc="-1" dirty="0">
                <a:solidFill>
                  <a:srgbClr val="000000"/>
                </a:solidFill>
                <a:latin typeface="Arial"/>
              </a:rPr>
              <a:t> </a:t>
            </a:r>
            <a:r>
              <a:rPr lang="uk-UA" sz="1800" b="0" strike="noStrike" spc="-1" dirty="0" err="1">
                <a:solidFill>
                  <a:srgbClr val="000000"/>
                </a:solidFill>
                <a:latin typeface="Arial"/>
              </a:rPr>
              <a:t>transformation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latter</a:t>
            </a:r>
            <a:r>
              <a:rPr lang="uk-UA" sz="1800" b="0" strike="noStrike" spc="-1" dirty="0">
                <a:solidFill>
                  <a:srgbClr val="000000"/>
                </a:solidFill>
                <a:latin typeface="Arial"/>
              </a:rPr>
              <a:t> </a:t>
            </a:r>
            <a:r>
              <a:rPr lang="uk-UA" sz="1800" b="0" strike="noStrike" spc="-1" dirty="0" err="1">
                <a:solidFill>
                  <a:srgbClr val="000000"/>
                </a:solidFill>
                <a:latin typeface="Arial"/>
              </a:rPr>
              <a:t>into</a:t>
            </a:r>
            <a:r>
              <a:rPr lang="uk-UA" sz="1800" b="0" strike="noStrike" spc="-1" dirty="0">
                <a:solidFill>
                  <a:srgbClr val="000000"/>
                </a:solidFill>
                <a:latin typeface="Arial"/>
              </a:rPr>
              <a:t> </a:t>
            </a:r>
            <a:r>
              <a:rPr lang="uk-UA" sz="1800" b="0" strike="noStrike" spc="-1" dirty="0" err="1">
                <a:solidFill>
                  <a:srgbClr val="000000"/>
                </a:solidFill>
                <a:latin typeface="Arial"/>
              </a:rPr>
              <a:t>diketogulonic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Therefore</a:t>
            </a:r>
            <a:r>
              <a:rPr lang="uk-UA" sz="1800" b="0" strike="noStrike" spc="-1" dirty="0">
                <a:solidFill>
                  <a:srgbClr val="000000"/>
                </a:solidFill>
                <a:latin typeface="Arial"/>
              </a:rPr>
              <a:t>, </a:t>
            </a:r>
            <a:r>
              <a:rPr lang="uk-UA" sz="1800" b="0" strike="noStrike" spc="-1" dirty="0" err="1">
                <a:solidFill>
                  <a:srgbClr val="000000"/>
                </a:solidFill>
                <a:latin typeface="Arial"/>
              </a:rPr>
              <a:t>most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effects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rutin</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mediated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ascorbic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838080" y="685800"/>
            <a:ext cx="769644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Greenish-yellow fine crystalline powder without smell and taste. Practically insoluble in water, sparingly soluble in alcohol, sparingly soluble in boiling alcohol, practically insoluble in solutions of acids, ether, chloroform, acetone and benzene, soluble in dilute alkali solutions.</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64" name="Picture 5"/>
          <p:cNvPicPr/>
          <p:nvPr/>
        </p:nvPicPr>
        <p:blipFill>
          <a:blip r:embed="rId2" cstate="print"/>
          <a:stretch/>
        </p:blipFill>
        <p:spPr>
          <a:xfrm>
            <a:off x="2133720" y="4724280"/>
            <a:ext cx="4876560" cy="1768680"/>
          </a:xfrm>
          <a:prstGeom prst="rect">
            <a:avLst/>
          </a:prstGeom>
          <a:ln w="0">
            <a:noFill/>
          </a:ln>
        </p:spPr>
      </p:pic>
      <p:sp>
        <p:nvSpPr>
          <p:cNvPr id="65" name="CustomShape 2"/>
          <p:cNvSpPr/>
          <p:nvPr/>
        </p:nvSpPr>
        <p:spPr>
          <a:xfrm>
            <a:off x="838080" y="3581280"/>
            <a:ext cx="784872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Identification:</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when dissolving the substance in a solution of sodium hydroxide appears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yellow-orange color. As a result of the reaction flavonoid</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turns into a chalcone:</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66" name="Picture 7" descr="Витамин Р (Рутин) - Витамин Р (Рутин) Поставщик и Производитель в ..."/>
          <p:cNvPicPr/>
          <p:nvPr/>
        </p:nvPicPr>
        <p:blipFill>
          <a:blip r:embed="rId3" cstate="print"/>
          <a:stretch/>
        </p:blipFill>
        <p:spPr>
          <a:xfrm>
            <a:off x="6477120" y="1905120"/>
            <a:ext cx="1952640" cy="1876320"/>
          </a:xfrm>
          <a:prstGeom prst="rect">
            <a:avLst/>
          </a:prstGeom>
          <a:ln w="0">
            <a:noFill/>
          </a:ln>
        </p:spPr>
      </p:pic>
      <p:sp>
        <p:nvSpPr>
          <p:cNvPr id="67" name="CustomShape 3"/>
          <p:cNvSpPr/>
          <p:nvPr/>
        </p:nvSpPr>
        <p:spPr>
          <a:xfrm>
            <a:off x="838080" y="2209680"/>
            <a:ext cx="510552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Rutin is a glycoside and in acid hydrolysis gives the aglycone quercetin and disaccharide - rutinosis, which consists of glucose and rhamnose.</a:t>
            </a:r>
            <a:endParaRPr lang="en-US" sz="1800" b="0" strike="noStrike" spc="-1" dirty="0">
              <a:solidFill>
                <a:srgbClr val="000000"/>
              </a:solidFill>
              <a:latin typeface="Arial"/>
            </a:endParaRPr>
          </a:p>
        </p:txBody>
      </p:sp>
      <p:pic>
        <p:nvPicPr>
          <p:cNvPr id="68" name="Picture 15"/>
          <p:cNvPicPr/>
          <p:nvPr/>
        </p:nvPicPr>
        <p:blipFill>
          <a:blip r:embed="rId4" cstate="print"/>
          <a:stretch/>
        </p:blipFill>
        <p:spPr>
          <a:xfrm rot="2610600">
            <a:off x="6476760" y="19810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utin(153-18-4) IR 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8" y="1104900"/>
            <a:ext cx="701992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Прямокутник 1"/>
          <p:cNvSpPr>
            <a:spLocks noChangeArrowheads="1"/>
          </p:cNvSpPr>
          <p:nvPr/>
        </p:nvSpPr>
        <p:spPr bwMode="auto">
          <a:xfrm>
            <a:off x="2971800" y="704850"/>
            <a:ext cx="3634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IR absorption spectrum of </a:t>
            </a:r>
            <a:r>
              <a:rPr lang="en-US" altLang="uk-UA" b="1" dirty="0" err="1">
                <a:solidFill>
                  <a:srgbClr val="3C4043"/>
                </a:solidFill>
              </a:rPr>
              <a:t>rutin</a:t>
            </a:r>
            <a:endParaRPr lang="uk-UA" altLang="uk-UA" dirty="0"/>
          </a:p>
        </p:txBody>
      </p:sp>
    </p:spTree>
    <p:extLst>
      <p:ext uri="{BB962C8B-B14F-4D97-AF65-F5344CB8AC3E}">
        <p14:creationId xmlns:p14="http://schemas.microsoft.com/office/powerpoint/2010/main" val="3450055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descr="Absorption spectrum (absorbance vs wavelength) of rut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410325" cy="497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Прямокутник 2"/>
          <p:cNvSpPr>
            <a:spLocks noChangeArrowheads="1"/>
          </p:cNvSpPr>
          <p:nvPr/>
        </p:nvSpPr>
        <p:spPr bwMode="auto">
          <a:xfrm>
            <a:off x="3581400" y="762000"/>
            <a:ext cx="2454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UV spectrum routine</a:t>
            </a:r>
            <a:endParaRPr lang="uk-UA" altLang="uk-UA" dirty="0"/>
          </a:p>
        </p:txBody>
      </p:sp>
    </p:spTree>
    <p:extLst>
      <p:ext uri="{BB962C8B-B14F-4D97-AF65-F5344CB8AC3E}">
        <p14:creationId xmlns:p14="http://schemas.microsoft.com/office/powerpoint/2010/main" val="312127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ustomShape 1"/>
          <p:cNvSpPr/>
          <p:nvPr/>
        </p:nvSpPr>
        <p:spPr>
          <a:xfrm>
            <a:off x="914400" y="685440"/>
            <a:ext cx="77724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rutin is restored in an acidic environment, while</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pyrile salts are formed, which have a red color</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(cyanine reaction):</a:t>
            </a:r>
            <a:endParaRPr lang="en-US" sz="1800" b="0" strike="noStrike" spc="-1">
              <a:solidFill>
                <a:srgbClr val="000000"/>
              </a:solidFill>
              <a:latin typeface="Arial"/>
            </a:endParaRPr>
          </a:p>
        </p:txBody>
      </p:sp>
      <p:pic>
        <p:nvPicPr>
          <p:cNvPr id="70" name="Picture 5"/>
          <p:cNvPicPr/>
          <p:nvPr/>
        </p:nvPicPr>
        <p:blipFill>
          <a:blip r:embed="rId2" cstate="print"/>
          <a:stretch/>
        </p:blipFill>
        <p:spPr>
          <a:xfrm>
            <a:off x="2133720" y="1600200"/>
            <a:ext cx="5029200" cy="1779480"/>
          </a:xfrm>
          <a:prstGeom prst="rect">
            <a:avLst/>
          </a:prstGeom>
          <a:ln w="0">
            <a:noFill/>
          </a:ln>
        </p:spPr>
      </p:pic>
      <p:sp>
        <p:nvSpPr>
          <p:cNvPr id="71" name="CustomShape 2"/>
          <p:cNvSpPr/>
          <p:nvPr/>
        </p:nvSpPr>
        <p:spPr>
          <a:xfrm>
            <a:off x="914400" y="3353400"/>
            <a:ext cx="7772400" cy="311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glucose residue is detected after acid hydrolysis by the reaction</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with Fehling's reagent;</a:t>
            </a:r>
            <a:endParaRPr lang="en-US" sz="1800" b="0" strike="noStrike" spc="-1" dirty="0">
              <a:solidFill>
                <a:srgbClr val="000000"/>
              </a:solidFill>
              <a:latin typeface="Arial"/>
            </a:endParaRPr>
          </a:p>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presence of absorption maxima in the UV spectrum at 259 and 362.5 nm.</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 </a:t>
            </a:r>
            <a:r>
              <a:rPr lang="uk-UA" sz="1800" b="0" strike="noStrike" spc="-1" dirty="0">
                <a:solidFill>
                  <a:srgbClr val="000000"/>
                </a:solidFill>
                <a:latin typeface="Arial"/>
              </a:rPr>
              <a:t>Spectrophotometry.</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Storage. </a:t>
            </a:r>
            <a:r>
              <a:rPr lang="uk-UA" sz="1800" b="0" strike="noStrike" spc="-1" dirty="0">
                <a:solidFill>
                  <a:srgbClr val="000000"/>
                </a:solidFill>
                <a:latin typeface="Arial"/>
              </a:rPr>
              <a:t>In a sealed container that protects from light.</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Application.</a:t>
            </a:r>
            <a:r>
              <a:rPr lang="ru-RU" sz="1800" b="0" strike="noStrike" spc="-1" dirty="0">
                <a:solidFill>
                  <a:srgbClr val="000000"/>
                </a:solidFill>
                <a:latin typeface="Arial"/>
              </a:rPr>
              <a:t> </a:t>
            </a:r>
            <a:r>
              <a:rPr lang="uk-UA" sz="1800" b="0" strike="noStrike" spc="-1" dirty="0">
                <a:solidFill>
                  <a:srgbClr val="000000"/>
                </a:solidFill>
                <a:latin typeface="Arial"/>
              </a:rPr>
              <a:t>Rutin regulates vascular permeability, enhances the action of ascorbic acid. It is used for the prevention and treatment of hypo- and beriberi P, as well as for the treatment of diseases associated with impaired vascular permeability and capillary damage. Tablets containing rutin and ascorbic acid are produced under the name "Askorutin".</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CustomShape 1"/>
          <p:cNvSpPr/>
          <p:nvPr/>
        </p:nvSpPr>
        <p:spPr>
          <a:xfrm>
            <a:off x="3429720" y="456480"/>
            <a:ext cx="21207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Pyridine derivatives</a:t>
            </a:r>
            <a:endParaRPr lang="en-US" sz="1800" b="0" strike="noStrike" spc="-1">
              <a:solidFill>
                <a:srgbClr val="000000"/>
              </a:solidFill>
              <a:latin typeface="Arial"/>
            </a:endParaRPr>
          </a:p>
        </p:txBody>
      </p:sp>
      <p:sp>
        <p:nvSpPr>
          <p:cNvPr id="73" name="CustomShape 2"/>
          <p:cNvSpPr/>
          <p:nvPr/>
        </p:nvSpPr>
        <p:spPr>
          <a:xfrm>
            <a:off x="990720" y="1114928"/>
            <a:ext cx="7619760" cy="2864503"/>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Vitamins</a:t>
            </a:r>
            <a:r>
              <a:rPr lang="uk-UA" sz="1800" b="0" strike="noStrike" spc="-1" dirty="0">
                <a:solidFill>
                  <a:srgbClr val="000000"/>
                </a:solidFill>
                <a:latin typeface="Arial"/>
              </a:rPr>
              <a:t> </a:t>
            </a:r>
            <a:r>
              <a:rPr lang="uk-UA" sz="1800" b="0" strike="noStrike" spc="-1" dirty="0" err="1">
                <a:solidFill>
                  <a:srgbClr val="000000"/>
                </a:solidFill>
                <a:latin typeface="Arial"/>
              </a:rPr>
              <a:t>derived</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pyridine</a:t>
            </a:r>
            <a:r>
              <a:rPr lang="uk-UA" sz="1800" b="0" strike="noStrike" spc="-1" dirty="0">
                <a:solidFill>
                  <a:srgbClr val="000000"/>
                </a:solidFill>
                <a:latin typeface="Arial"/>
              </a:rPr>
              <a:t> </a:t>
            </a:r>
            <a:r>
              <a:rPr lang="uk-UA" sz="1800" b="0" strike="noStrike" spc="-1" dirty="0" err="1">
                <a:solidFill>
                  <a:srgbClr val="000000"/>
                </a:solidFill>
                <a:latin typeface="Arial"/>
              </a:rPr>
              <a:t>include</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amide</a:t>
            </a:r>
            <a:r>
              <a:rPr lang="uk-UA" sz="1800" b="0" strike="noStrike" spc="-1" dirty="0">
                <a:solidFill>
                  <a:srgbClr val="000000"/>
                </a:solidFill>
                <a:latin typeface="Arial"/>
              </a:rPr>
              <a:t> (PP </a:t>
            </a:r>
            <a:r>
              <a:rPr lang="uk-UA" sz="1800" b="0" strike="noStrike" spc="-1" dirty="0" err="1">
                <a:solidFill>
                  <a:srgbClr val="000000"/>
                </a:solidFill>
                <a:latin typeface="Arial"/>
              </a:rPr>
              <a:t>vitamins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oxymethylpyridine</a:t>
            </a:r>
            <a:r>
              <a:rPr lang="uk-UA" sz="1800" b="0" strike="noStrike" spc="-1" dirty="0">
                <a:solidFill>
                  <a:srgbClr val="000000"/>
                </a:solidFill>
                <a:latin typeface="Arial"/>
              </a:rPr>
              <a:t> </a:t>
            </a:r>
            <a:r>
              <a:rPr lang="uk-UA" sz="1800" b="0" strike="noStrike" spc="-1" dirty="0" err="1">
                <a:solidFill>
                  <a:srgbClr val="000000"/>
                </a:solidFill>
                <a:latin typeface="Arial"/>
              </a:rPr>
              <a:t>vitamins</a:t>
            </a:r>
            <a:r>
              <a:rPr lang="uk-UA" sz="1800" b="0" strike="noStrike" spc="-1" dirty="0">
                <a:solidFill>
                  <a:srgbClr val="000000"/>
                </a:solidFill>
                <a:latin typeface="Arial"/>
              </a:rPr>
              <a:t> (</a:t>
            </a:r>
            <a:r>
              <a:rPr lang="uk-UA" sz="1800" b="0" strike="noStrike" spc="-1" dirty="0" err="1">
                <a:solidFill>
                  <a:srgbClr val="000000"/>
                </a:solidFill>
                <a:latin typeface="Arial"/>
              </a:rPr>
              <a:t>group</a:t>
            </a:r>
            <a:r>
              <a:rPr lang="uk-UA" sz="1800" b="0" strike="noStrike" spc="-1" dirty="0">
                <a:solidFill>
                  <a:srgbClr val="000000"/>
                </a:solidFill>
                <a:latin typeface="Arial"/>
              </a:rPr>
              <a:t> B</a:t>
            </a:r>
            <a:r>
              <a:rPr lang="uk-UA" sz="1800" b="0" strike="noStrike" spc="-1" baseline="-25000" dirty="0">
                <a:solidFill>
                  <a:srgbClr val="000000"/>
                </a:solidFill>
                <a:latin typeface="Arial"/>
              </a:rPr>
              <a:t>6</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or</a:t>
            </a:r>
            <a:r>
              <a:rPr lang="uk-UA" sz="1800" b="0" strike="noStrike" spc="-1" dirty="0">
                <a:solidFill>
                  <a:srgbClr val="000000"/>
                </a:solidFill>
                <a:latin typeface="Arial"/>
              </a:rPr>
              <a:t> β-pyridinecarboxylic,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was</a:t>
            </a:r>
            <a:r>
              <a:rPr lang="uk-UA" sz="1800" b="0" strike="noStrike" spc="-1" dirty="0">
                <a:solidFill>
                  <a:srgbClr val="000000"/>
                </a:solidFill>
                <a:latin typeface="Arial"/>
              </a:rPr>
              <a:t> </a:t>
            </a:r>
            <a:r>
              <a:rPr lang="uk-UA" sz="1800" b="0" strike="noStrike" spc="-1" dirty="0" err="1">
                <a:solidFill>
                  <a:srgbClr val="000000"/>
                </a:solidFill>
                <a:latin typeface="Arial"/>
              </a:rPr>
              <a:t>first</a:t>
            </a:r>
            <a:r>
              <a:rPr lang="uk-UA" sz="1800" b="0" strike="noStrike" spc="-1" dirty="0">
                <a:solidFill>
                  <a:srgbClr val="000000"/>
                </a:solidFill>
                <a:latin typeface="Arial"/>
              </a:rPr>
              <a:t> </a:t>
            </a:r>
            <a:r>
              <a:rPr lang="uk-UA" sz="1800" b="0" strike="noStrike" spc="-1" dirty="0" err="1">
                <a:solidFill>
                  <a:srgbClr val="000000"/>
                </a:solidFill>
                <a:latin typeface="Arial"/>
              </a:rPr>
              <a:t>obtained</a:t>
            </a:r>
            <a:r>
              <a:rPr lang="uk-UA" sz="1800" b="0" strike="noStrike" spc="-1" dirty="0">
                <a:solidFill>
                  <a:srgbClr val="000000"/>
                </a:solidFill>
                <a:latin typeface="Arial"/>
              </a:rPr>
              <a:t> </a:t>
            </a:r>
            <a:r>
              <a:rPr lang="uk-UA" sz="1800" b="0" strike="noStrike" spc="-1" dirty="0" err="1">
                <a:solidFill>
                  <a:srgbClr val="000000"/>
                </a:solidFill>
                <a:latin typeface="Arial"/>
              </a:rPr>
              <a:t>synthetically</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K. </a:t>
            </a:r>
            <a:r>
              <a:rPr lang="uk-UA" sz="1800" b="0" strike="noStrike" spc="-1" dirty="0" err="1">
                <a:solidFill>
                  <a:srgbClr val="000000"/>
                </a:solidFill>
                <a:latin typeface="Arial"/>
              </a:rPr>
              <a:t>Huber</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1867 </a:t>
            </a:r>
            <a:r>
              <a:rPr lang="uk-UA" sz="1800" b="0" strike="noStrike" spc="-1" dirty="0" err="1">
                <a:solidFill>
                  <a:srgbClr val="000000"/>
                </a:solidFill>
                <a:latin typeface="Arial"/>
              </a:rPr>
              <a:t>during</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oxidation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nicotine</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chromic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vitamin</a:t>
            </a:r>
            <a:r>
              <a:rPr lang="uk-UA" sz="1800" b="0" strike="noStrike" spc="-1" dirty="0">
                <a:solidFill>
                  <a:srgbClr val="000000"/>
                </a:solidFill>
                <a:latin typeface="Arial"/>
              </a:rPr>
              <a:t> </a:t>
            </a:r>
            <a:r>
              <a:rPr lang="uk-UA" sz="1800" b="0" strike="noStrike" spc="-1" dirty="0" err="1">
                <a:solidFill>
                  <a:srgbClr val="000000"/>
                </a:solidFill>
                <a:latin typeface="Arial"/>
              </a:rPr>
              <a:t>properties</a:t>
            </a:r>
            <a:r>
              <a:rPr lang="uk-UA" sz="1800" b="0" strike="noStrike" spc="-1" dirty="0">
                <a:solidFill>
                  <a:srgbClr val="000000"/>
                </a:solidFill>
                <a:latin typeface="Arial"/>
              </a:rPr>
              <a:t> </a:t>
            </a:r>
            <a:r>
              <a:rPr lang="uk-UA" sz="1800" b="0" strike="noStrike" spc="-1" dirty="0" err="1">
                <a:solidFill>
                  <a:srgbClr val="000000"/>
                </a:solidFill>
                <a:latin typeface="Arial"/>
              </a:rPr>
              <a:t>were</a:t>
            </a:r>
            <a:r>
              <a:rPr lang="uk-UA" sz="1800" b="0" strike="noStrike" spc="-1" dirty="0">
                <a:solidFill>
                  <a:srgbClr val="000000"/>
                </a:solidFill>
                <a:latin typeface="Arial"/>
              </a:rPr>
              <a:t> </a:t>
            </a:r>
            <a:r>
              <a:rPr lang="uk-UA" sz="1800" b="0" strike="noStrike" spc="-1" dirty="0" err="1">
                <a:solidFill>
                  <a:srgbClr val="000000"/>
                </a:solidFill>
                <a:latin typeface="Arial"/>
              </a:rPr>
              <a:t>discovered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1937 - 1938.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natural</a:t>
            </a:r>
            <a:r>
              <a:rPr lang="uk-UA" sz="1800" b="0" strike="noStrike" spc="-1" dirty="0">
                <a:solidFill>
                  <a:srgbClr val="000000"/>
                </a:solidFill>
                <a:latin typeface="Arial"/>
              </a:rPr>
              <a:t> </a:t>
            </a:r>
            <a:r>
              <a:rPr lang="uk-UA" sz="1800" b="0" strike="noStrike" spc="-1" dirty="0" err="1">
                <a:solidFill>
                  <a:srgbClr val="000000"/>
                </a:solidFill>
                <a:latin typeface="Arial"/>
              </a:rPr>
              <a:t>raw</a:t>
            </a:r>
            <a:r>
              <a:rPr lang="uk-UA" sz="1800" b="0" strike="noStrike" spc="-1" dirty="0">
                <a:solidFill>
                  <a:srgbClr val="000000"/>
                </a:solidFill>
                <a:latin typeface="Arial"/>
              </a:rPr>
              <a:t> </a:t>
            </a:r>
            <a:r>
              <a:rPr lang="uk-UA" sz="1800" b="0" strike="noStrike" spc="-1" dirty="0" err="1">
                <a:solidFill>
                  <a:srgbClr val="000000"/>
                </a:solidFill>
                <a:latin typeface="Arial"/>
              </a:rPr>
              <a:t>materials</a:t>
            </a:r>
            <a:r>
              <a:rPr lang="uk-UA" sz="1800" b="0" strike="noStrike" spc="-1" dirty="0">
                <a:solidFill>
                  <a:srgbClr val="000000"/>
                </a:solidFill>
                <a:latin typeface="Arial"/>
              </a:rPr>
              <a:t> </a:t>
            </a:r>
            <a:r>
              <a:rPr lang="uk-UA" sz="1800" b="0" strike="noStrike" spc="-1" dirty="0" err="1">
                <a:solidFill>
                  <a:srgbClr val="000000"/>
                </a:solidFill>
                <a:latin typeface="Arial"/>
              </a:rPr>
              <a:t>there</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itself</a:t>
            </a:r>
            <a:r>
              <a:rPr lang="uk-UA" sz="1800" b="0" strike="noStrike" spc="-1" dirty="0">
                <a:solidFill>
                  <a:srgbClr val="000000"/>
                </a:solidFill>
                <a:latin typeface="Arial"/>
              </a:rPr>
              <a:t>, </a:t>
            </a:r>
            <a:r>
              <a:rPr lang="uk-UA" sz="1800" b="0" strike="noStrike" spc="-1" dirty="0" err="1">
                <a:solidFill>
                  <a:srgbClr val="000000"/>
                </a:solidFill>
                <a:latin typeface="Arial"/>
              </a:rPr>
              <a:t>but</a:t>
            </a:r>
            <a:r>
              <a:rPr lang="uk-UA" sz="1800" b="0" strike="noStrike" spc="-1" dirty="0">
                <a:solidFill>
                  <a:srgbClr val="000000"/>
                </a:solidFill>
                <a:latin typeface="Arial"/>
              </a:rPr>
              <a:t> </a:t>
            </a:r>
            <a:r>
              <a:rPr lang="uk-UA" sz="1800" b="0" strike="noStrike" spc="-1" dirty="0" err="1">
                <a:solidFill>
                  <a:srgbClr val="000000"/>
                </a:solidFill>
                <a:latin typeface="Arial"/>
              </a:rPr>
              <a:t>nicotinamide</a:t>
            </a:r>
            <a:r>
              <a:rPr lang="uk-UA" sz="1800" b="0" strike="noStrike" spc="-1" dirty="0">
                <a:solidFill>
                  <a:srgbClr val="000000"/>
                </a:solidFill>
                <a:latin typeface="Arial"/>
              </a:rPr>
              <a:t>, </a:t>
            </a:r>
            <a:r>
              <a:rPr lang="uk-UA" sz="1800" b="0" strike="noStrike" spc="-1" dirty="0" err="1">
                <a:solidFill>
                  <a:srgbClr val="000000"/>
                </a:solidFill>
                <a:latin typeface="Arial"/>
              </a:rPr>
              <a:t>which</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part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many</a:t>
            </a:r>
            <a:r>
              <a:rPr lang="uk-UA" sz="1800" b="0" strike="noStrike" spc="-1" dirty="0">
                <a:solidFill>
                  <a:srgbClr val="000000"/>
                </a:solidFill>
                <a:latin typeface="Arial"/>
              </a:rPr>
              <a:t> </a:t>
            </a:r>
            <a:r>
              <a:rPr lang="uk-UA" sz="1800" b="0" strike="noStrike" spc="-1" dirty="0" err="1">
                <a:solidFill>
                  <a:srgbClr val="000000"/>
                </a:solidFill>
                <a:latin typeface="Arial"/>
              </a:rPr>
              <a:t>enzymes</a:t>
            </a:r>
            <a:r>
              <a:rPr lang="uk-UA" sz="1800" b="0" strike="noStrike" spc="-1" dirty="0">
                <a:solidFill>
                  <a:srgbClr val="000000"/>
                </a:solidFill>
                <a:latin typeface="Arial"/>
              </a:rPr>
              <a:t>. </a:t>
            </a:r>
            <a:r>
              <a:rPr lang="uk-UA" sz="1800" b="0" strike="noStrike" spc="-1" dirty="0" err="1">
                <a:solidFill>
                  <a:srgbClr val="000000"/>
                </a:solidFill>
                <a:latin typeface="Arial"/>
              </a:rPr>
              <a:t>Thus</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 </a:t>
            </a:r>
            <a:r>
              <a:rPr lang="uk-UA" sz="1800" b="0" strike="noStrike" spc="-1" dirty="0" err="1">
                <a:solidFill>
                  <a:srgbClr val="000000"/>
                </a:solidFill>
                <a:latin typeface="Arial"/>
              </a:rPr>
              <a:t>provitamin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nicotinamide</a:t>
            </a:r>
            <a:r>
              <a:rPr lang="uk-UA" sz="1800" b="0" strike="noStrike" spc="-1" dirty="0">
                <a:solidFill>
                  <a:srgbClr val="000000"/>
                </a:solidFill>
                <a:latin typeface="Arial"/>
              </a:rPr>
              <a:t>.</a:t>
            </a:r>
            <a:endParaRPr lang="en-US" sz="1800" b="0" strike="noStrike" spc="-1" dirty="0">
              <a:solidFill>
                <a:srgbClr val="000000"/>
              </a:solidFill>
              <a:latin typeface="Arial"/>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pc="-1" dirty="0" smtClean="0">
                <a:solidFill>
                  <a:srgbClr val="000000"/>
                </a:solidFill>
                <a:latin typeface="Arial"/>
              </a:rPr>
              <a:t>V</a:t>
            </a:r>
            <a:r>
              <a:rPr lang="uk-UA" spc="-1" dirty="0" err="1" smtClean="0">
                <a:solidFill>
                  <a:srgbClr val="000000"/>
                </a:solidFill>
              </a:rPr>
              <a:t>itamins</a:t>
            </a:r>
            <a:r>
              <a:rPr lang="uk-UA" spc="-1" dirty="0" smtClean="0">
                <a:solidFill>
                  <a:srgbClr val="000000"/>
                </a:solidFill>
              </a:rPr>
              <a:t> B </a:t>
            </a:r>
            <a:r>
              <a:rPr lang="uk-UA" sz="1800" b="0" strike="noStrike" spc="-1" baseline="-25000" dirty="0" smtClean="0">
                <a:solidFill>
                  <a:srgbClr val="000000"/>
                </a:solidFill>
                <a:latin typeface="Arial"/>
              </a:rPr>
              <a:t>6</a:t>
            </a:r>
            <a:r>
              <a:rPr lang="uk-UA" sz="1800" b="0" strike="noStrike" spc="-1" dirty="0" smtClean="0">
                <a:solidFill>
                  <a:srgbClr val="000000"/>
                </a:solidFill>
                <a:latin typeface="Arial"/>
              </a:rPr>
              <a:t> </a:t>
            </a:r>
            <a:r>
              <a:rPr lang="uk-UA" sz="1800" b="0" strike="noStrike" spc="-1" dirty="0" err="1">
                <a:solidFill>
                  <a:srgbClr val="000000"/>
                </a:solidFill>
                <a:latin typeface="Arial"/>
              </a:rPr>
              <a:t>represented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related</a:t>
            </a:r>
            <a:r>
              <a:rPr lang="uk-UA" sz="1800" b="0" strike="noStrike" spc="-1" dirty="0">
                <a:solidFill>
                  <a:srgbClr val="000000"/>
                </a:solidFill>
                <a:latin typeface="Arial"/>
              </a:rPr>
              <a:t> </a:t>
            </a:r>
            <a:r>
              <a:rPr lang="uk-UA" sz="1800" b="0" strike="noStrike" spc="-1" dirty="0" err="1">
                <a:solidFill>
                  <a:srgbClr val="000000"/>
                </a:solidFill>
                <a:latin typeface="Arial"/>
              </a:rPr>
              <a:t>substances</a:t>
            </a:r>
            <a:r>
              <a:rPr lang="uk-UA" sz="1800" b="0" strike="noStrike" spc="-1" dirty="0">
                <a:solidFill>
                  <a:srgbClr val="000000"/>
                </a:solidFill>
                <a:latin typeface="Arial"/>
              </a:rPr>
              <a:t>: </a:t>
            </a:r>
            <a:r>
              <a:rPr lang="uk-UA" sz="1800" b="0" strike="noStrike" spc="-1" dirty="0" err="1">
                <a:solidFill>
                  <a:srgbClr val="000000"/>
                </a:solidFill>
                <a:latin typeface="Arial"/>
              </a:rPr>
              <a:t>pyridoxol</a:t>
            </a:r>
            <a:r>
              <a:rPr lang="uk-UA" sz="1800" b="0" strike="noStrike" spc="-1" dirty="0">
                <a:solidFill>
                  <a:srgbClr val="000000"/>
                </a:solidFill>
                <a:latin typeface="Arial"/>
              </a:rPr>
              <a:t> (</a:t>
            </a:r>
            <a:r>
              <a:rPr lang="uk-UA" sz="1800" b="0" strike="noStrike" spc="-1" dirty="0" err="1">
                <a:solidFill>
                  <a:srgbClr val="000000"/>
                </a:solidFill>
                <a:latin typeface="Arial"/>
              </a:rPr>
              <a:t>pyridoxine</a:t>
            </a:r>
            <a:r>
              <a:rPr lang="uk-UA" sz="1800" b="0" strike="noStrike" spc="-1" dirty="0">
                <a:solidFill>
                  <a:srgbClr val="000000"/>
                </a:solidFill>
                <a:latin typeface="Arial"/>
              </a:rPr>
              <a:t>), </a:t>
            </a:r>
            <a:r>
              <a:rPr lang="uk-UA" sz="1800" b="0" strike="noStrike" spc="-1" dirty="0" err="1">
                <a:solidFill>
                  <a:srgbClr val="000000"/>
                </a:solidFill>
                <a:latin typeface="Arial"/>
              </a:rPr>
              <a:t>pyridoxal</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pyridoxamine</a:t>
            </a:r>
            <a:r>
              <a:rPr lang="uk-UA" sz="1800" b="0" strike="noStrike" spc="-1" dirty="0">
                <a:solidFill>
                  <a:srgbClr val="000000"/>
                </a:solidFill>
                <a:latin typeface="Arial"/>
              </a:rPr>
              <a:t>, </a:t>
            </a:r>
            <a:r>
              <a:rPr lang="uk-UA" sz="1800" b="0" strike="noStrike" spc="-1" dirty="0" err="1">
                <a:solidFill>
                  <a:srgbClr val="000000"/>
                </a:solidFill>
                <a:latin typeface="Arial"/>
              </a:rPr>
              <a:t>which</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sequentially</a:t>
            </a:r>
            <a:r>
              <a:rPr lang="uk-UA" sz="1800" b="0" strike="noStrike" spc="-1" dirty="0">
                <a:solidFill>
                  <a:srgbClr val="000000"/>
                </a:solidFill>
                <a:latin typeface="Arial"/>
              </a:rPr>
              <a:t> </a:t>
            </a:r>
            <a:r>
              <a:rPr lang="uk-UA" sz="1800" b="0" strike="noStrike" spc="-1" dirty="0" err="1">
                <a:solidFill>
                  <a:srgbClr val="000000"/>
                </a:solidFill>
                <a:latin typeface="Arial"/>
              </a:rPr>
              <a:t>converted</a:t>
            </a:r>
            <a:r>
              <a:rPr lang="ru-RU" sz="1800" b="0" strike="noStrike" spc="-1" dirty="0" err="1">
                <a:solidFill>
                  <a:srgbClr val="000000"/>
                </a:solidFill>
                <a:latin typeface="Arial"/>
              </a:rPr>
              <a:t>are</a:t>
            </a:r>
            <a:r>
              <a:rPr lang="ru-RU" sz="1800" b="0" strike="noStrike" spc="-1" dirty="0">
                <a:solidFill>
                  <a:srgbClr val="000000"/>
                </a:solidFill>
                <a:latin typeface="Arial"/>
              </a:rPr>
              <a:t> </a:t>
            </a:r>
            <a:r>
              <a:rPr lang="ru-RU" sz="1800" b="0" strike="noStrike" spc="-1" dirty="0" err="1">
                <a:solidFill>
                  <a:srgbClr val="000000"/>
                </a:solidFill>
                <a:latin typeface="Arial"/>
              </a:rPr>
              <a:t>in</a:t>
            </a:r>
            <a:r>
              <a:rPr lang="ru-RU" sz="1800" b="0" strike="noStrike" spc="-1" dirty="0">
                <a:solidFill>
                  <a:srgbClr val="000000"/>
                </a:solidFill>
                <a:latin typeface="Arial"/>
              </a:rPr>
              <a:t> </a:t>
            </a:r>
            <a:r>
              <a:rPr lang="ru-RU" sz="1800" b="0" strike="noStrike" spc="-1" dirty="0" err="1">
                <a:solidFill>
                  <a:srgbClr val="000000"/>
                </a:solidFill>
                <a:latin typeface="Arial"/>
              </a:rPr>
              <a:t>each</a:t>
            </a:r>
            <a:r>
              <a:rPr lang="ru-RU" sz="1800" b="0" strike="noStrike" spc="-1" dirty="0">
                <a:solidFill>
                  <a:srgbClr val="000000"/>
                </a:solidFill>
                <a:latin typeface="Arial"/>
              </a:rPr>
              <a:t> </a:t>
            </a:r>
            <a:r>
              <a:rPr lang="ru-RU" sz="1800" b="0" strike="noStrike" spc="-1" dirty="0" err="1">
                <a:solidFill>
                  <a:srgbClr val="000000"/>
                </a:solidFill>
                <a:latin typeface="Arial"/>
              </a:rPr>
              <a:t>other</a:t>
            </a:r>
            <a:r>
              <a:rPr lang="ru-RU"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74" name="Picture 6"/>
          <p:cNvPicPr/>
          <p:nvPr/>
        </p:nvPicPr>
        <p:blipFill>
          <a:blip r:embed="rId2" cstate="print"/>
          <a:stretch/>
        </p:blipFill>
        <p:spPr>
          <a:xfrm>
            <a:off x="2286000" y="4191120"/>
            <a:ext cx="4686480" cy="22287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1"/>
          <p:cNvSpPr/>
          <p:nvPr/>
        </p:nvSpPr>
        <p:spPr>
          <a:xfrm>
            <a:off x="2500596" y="454864"/>
            <a:ext cx="4101421"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Nicotinic</a:t>
            </a:r>
            <a:r>
              <a:rPr lang="uk-UA" sz="1800" b="1" strike="noStrike" spc="-1" dirty="0">
                <a:solidFill>
                  <a:srgbClr val="000000"/>
                </a:solidFill>
                <a:latin typeface="Arial"/>
              </a:rPr>
              <a:t> </a:t>
            </a:r>
            <a:r>
              <a:rPr lang="uk-UA" sz="1800" b="1" strike="noStrike" spc="-1" dirty="0" err="1">
                <a:solidFill>
                  <a:srgbClr val="000000"/>
                </a:solidFill>
                <a:latin typeface="Arial"/>
              </a:rPr>
              <a:t>acid</a:t>
            </a:r>
            <a:r>
              <a:rPr lang="uk-UA" sz="1800" b="1" strike="noStrike" spc="-1" dirty="0">
                <a:solidFill>
                  <a:srgbClr val="000000"/>
                </a:solidFill>
                <a:latin typeface="Arial"/>
              </a:rPr>
              <a:t> </a:t>
            </a:r>
            <a:r>
              <a:rPr lang="uk-UA" sz="1800" b="1" strike="noStrike" spc="-1" dirty="0" smtClean="0">
                <a:solidFill>
                  <a:srgbClr val="000000"/>
                </a:solidFill>
                <a:latin typeface="Arial"/>
              </a:rPr>
              <a:t>(</a:t>
            </a:r>
            <a:r>
              <a:rPr lang="en-US" b="1" spc="-1" dirty="0" err="1" smtClean="0">
                <a:solidFill>
                  <a:srgbClr val="000000"/>
                </a:solidFill>
                <a:latin typeface="Arial"/>
              </a:rPr>
              <a:t>Acidum</a:t>
            </a:r>
            <a:r>
              <a:rPr lang="en-US" b="1" spc="-1" dirty="0" smtClean="0">
                <a:solidFill>
                  <a:srgbClr val="000000"/>
                </a:solidFill>
                <a:latin typeface="Arial"/>
              </a:rPr>
              <a:t> </a:t>
            </a:r>
            <a:r>
              <a:rPr lang="en-US" b="1" spc="-1" dirty="0" err="1" smtClean="0">
                <a:solidFill>
                  <a:srgbClr val="000000"/>
                </a:solidFill>
                <a:latin typeface="Arial"/>
              </a:rPr>
              <a:t>nicotinicum</a:t>
            </a:r>
            <a:r>
              <a:rPr lang="uk-UA" sz="1800" b="1"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76" name="Picture 5"/>
          <p:cNvPicPr/>
          <p:nvPr/>
        </p:nvPicPr>
        <p:blipFill>
          <a:blip r:embed="rId2" cstate="print"/>
          <a:stretch/>
        </p:blipFill>
        <p:spPr>
          <a:xfrm>
            <a:off x="2762370" y="1066680"/>
            <a:ext cx="3429000" cy="1279800"/>
          </a:xfrm>
          <a:prstGeom prst="rect">
            <a:avLst/>
          </a:prstGeom>
          <a:ln w="0">
            <a:noFill/>
          </a:ln>
        </p:spPr>
      </p:pic>
      <p:sp>
        <p:nvSpPr>
          <p:cNvPr id="77" name="CustomShape 2"/>
          <p:cNvSpPr/>
          <p:nvPr/>
        </p:nvSpPr>
        <p:spPr>
          <a:xfrm>
            <a:off x="838080" y="2209680"/>
            <a:ext cx="792504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smtClean="0">
                <a:solidFill>
                  <a:srgbClr val="000000"/>
                </a:solidFill>
                <a:latin typeface="Arial"/>
              </a:rPr>
              <a:t>                                 Pyridine-3-carboxylic acid</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 </a:t>
            </a:r>
            <a:r>
              <a:rPr lang="uk-UA" sz="1800" b="0" strike="noStrike" spc="-1" dirty="0" err="1">
                <a:solidFill>
                  <a:srgbClr val="000000"/>
                </a:solidFill>
                <a:latin typeface="Arial"/>
              </a:rPr>
              <a:t>prosthetic</a:t>
            </a:r>
            <a:r>
              <a:rPr lang="uk-UA" sz="1800" b="0" strike="noStrike" spc="-1" dirty="0">
                <a:solidFill>
                  <a:srgbClr val="000000"/>
                </a:solidFill>
                <a:latin typeface="Arial"/>
              </a:rPr>
              <a:t>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enzymes</a:t>
            </a:r>
            <a:r>
              <a:rPr lang="uk-UA" sz="1800" b="0" strike="noStrike" spc="-1" dirty="0">
                <a:solidFill>
                  <a:srgbClr val="000000"/>
                </a:solidFill>
                <a:latin typeface="Arial"/>
              </a:rPr>
              <a:t> </a:t>
            </a:r>
            <a:r>
              <a:rPr lang="uk-UA" sz="1800" b="0" strike="noStrike" spc="-1" dirty="0" err="1">
                <a:solidFill>
                  <a:srgbClr val="000000"/>
                </a:solidFill>
                <a:latin typeface="Arial"/>
              </a:rPr>
              <a:t>codehydrase</a:t>
            </a:r>
            <a:r>
              <a:rPr lang="uk-UA" sz="1800" b="0" strike="noStrike" spc="-1" dirty="0">
                <a:solidFill>
                  <a:srgbClr val="000000"/>
                </a:solidFill>
                <a:latin typeface="Arial"/>
              </a:rPr>
              <a:t> I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codehydrase</a:t>
            </a:r>
            <a:r>
              <a:rPr lang="uk-UA" sz="1800" b="0" strike="noStrike" spc="-1" dirty="0">
                <a:solidFill>
                  <a:srgbClr val="000000"/>
                </a:solidFill>
                <a:latin typeface="Arial"/>
              </a:rPr>
              <a:t> II - </a:t>
            </a:r>
            <a:r>
              <a:rPr lang="uk-UA" sz="1800" b="0" strike="noStrike" spc="-1" dirty="0" err="1">
                <a:solidFill>
                  <a:srgbClr val="000000"/>
                </a:solidFill>
                <a:latin typeface="Arial"/>
              </a:rPr>
              <a:t>enzymes</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carry</a:t>
            </a:r>
            <a:r>
              <a:rPr lang="uk-UA" sz="1800" b="0" strike="noStrike" spc="-1" dirty="0">
                <a:solidFill>
                  <a:srgbClr val="000000"/>
                </a:solidFill>
                <a:latin typeface="Arial"/>
              </a:rPr>
              <a:t> </a:t>
            </a:r>
            <a:r>
              <a:rPr lang="uk-UA" sz="1800" b="0" strike="noStrike" spc="-1" dirty="0" err="1">
                <a:solidFill>
                  <a:srgbClr val="000000"/>
                </a:solidFill>
                <a:latin typeface="Arial"/>
              </a:rPr>
              <a:t>hydrogen</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carry</a:t>
            </a:r>
            <a:r>
              <a:rPr lang="uk-UA" sz="1800" b="0" strike="noStrike" spc="-1" dirty="0">
                <a:solidFill>
                  <a:srgbClr val="000000"/>
                </a:solidFill>
                <a:latin typeface="Arial"/>
              </a:rPr>
              <a:t> </a:t>
            </a:r>
            <a:r>
              <a:rPr lang="uk-UA" sz="1800" b="0" strike="noStrike" spc="-1" dirty="0" err="1">
                <a:solidFill>
                  <a:srgbClr val="000000"/>
                </a:solidFill>
                <a:latin typeface="Arial"/>
              </a:rPr>
              <a:t>out</a:t>
            </a:r>
            <a:r>
              <a:rPr lang="uk-UA" sz="1800" b="0" strike="noStrike" spc="-1" dirty="0">
                <a:solidFill>
                  <a:srgbClr val="000000"/>
                </a:solidFill>
                <a:latin typeface="Arial"/>
              </a:rPr>
              <a:t> </a:t>
            </a:r>
            <a:r>
              <a:rPr lang="uk-UA" sz="1800" b="0" strike="noStrike" spc="-1" dirty="0" err="1">
                <a:solidFill>
                  <a:srgbClr val="000000"/>
                </a:solidFill>
                <a:latin typeface="Arial"/>
              </a:rPr>
              <a:t>redox</a:t>
            </a:r>
            <a:r>
              <a:rPr lang="uk-UA" sz="1800" b="0" strike="noStrike" spc="-1" dirty="0">
                <a:solidFill>
                  <a:srgbClr val="000000"/>
                </a:solidFill>
                <a:latin typeface="Arial"/>
              </a:rPr>
              <a:t> </a:t>
            </a:r>
            <a:r>
              <a:rPr lang="uk-UA" sz="1800" b="0" strike="noStrike" spc="-1" dirty="0" err="1">
                <a:solidFill>
                  <a:srgbClr val="000000"/>
                </a:solidFill>
                <a:latin typeface="Arial"/>
              </a:rPr>
              <a:t>processes</a:t>
            </a:r>
            <a:r>
              <a:rPr lang="uk-UA" sz="1800" b="0" strike="noStrike" spc="-1" dirty="0">
                <a:solidFill>
                  <a:srgbClr val="000000"/>
                </a:solidFill>
                <a:latin typeface="Arial"/>
              </a:rPr>
              <a:t>. </a:t>
            </a:r>
            <a:r>
              <a:rPr lang="uk-UA" sz="1800" b="0" strike="noStrike" spc="-1" dirty="0" err="1">
                <a:solidFill>
                  <a:srgbClr val="000000"/>
                </a:solidFill>
                <a:latin typeface="Arial"/>
              </a:rPr>
              <a:t>Codehydrase</a:t>
            </a:r>
            <a:r>
              <a:rPr lang="uk-UA" sz="1800" b="0" strike="noStrike" spc="-1" dirty="0">
                <a:solidFill>
                  <a:srgbClr val="000000"/>
                </a:solidFill>
                <a:latin typeface="Arial"/>
              </a:rPr>
              <a:t> II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also</a:t>
            </a:r>
            <a:r>
              <a:rPr lang="uk-UA" sz="1800" b="0" strike="noStrike" spc="-1" dirty="0">
                <a:solidFill>
                  <a:srgbClr val="000000"/>
                </a:solidFill>
                <a:latin typeface="Arial"/>
              </a:rPr>
              <a:t> </a:t>
            </a:r>
            <a:r>
              <a:rPr lang="uk-UA" sz="1800" b="0" strike="noStrike" spc="-1" dirty="0" err="1">
                <a:solidFill>
                  <a:srgbClr val="000000"/>
                </a:solidFill>
                <a:latin typeface="Arial"/>
              </a:rPr>
              <a:t>involved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transport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phosphate</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deficiency</a:t>
            </a:r>
            <a:r>
              <a:rPr lang="uk-UA" sz="1800" b="0" strike="noStrike" spc="-1" dirty="0">
                <a:solidFill>
                  <a:srgbClr val="000000"/>
                </a:solidFill>
                <a:latin typeface="Arial"/>
              </a:rPr>
              <a:t> </a:t>
            </a:r>
            <a:r>
              <a:rPr lang="uk-UA" sz="1800" b="0" strike="noStrike" spc="-1" dirty="0" err="1">
                <a:solidFill>
                  <a:srgbClr val="000000"/>
                </a:solidFill>
                <a:latin typeface="Arial"/>
              </a:rPr>
              <a:t>leads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pellagra</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improves</a:t>
            </a:r>
            <a:r>
              <a:rPr lang="uk-UA" sz="1800" b="0" strike="noStrike" spc="-1" dirty="0">
                <a:solidFill>
                  <a:srgbClr val="000000"/>
                </a:solidFill>
                <a:latin typeface="Arial"/>
              </a:rPr>
              <a:t> </a:t>
            </a:r>
            <a:r>
              <a:rPr lang="uk-UA" sz="1800" b="0" strike="noStrike" spc="-1" dirty="0" err="1">
                <a:solidFill>
                  <a:srgbClr val="000000"/>
                </a:solidFill>
                <a:latin typeface="Arial"/>
              </a:rPr>
              <a:t>carbohydrate</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 </a:t>
            </a:r>
            <a:r>
              <a:rPr lang="uk-UA" sz="1800" b="0" strike="noStrike" spc="-1" dirty="0" err="1">
                <a:solidFill>
                  <a:srgbClr val="000000"/>
                </a:solidFill>
                <a:latin typeface="Arial"/>
              </a:rPr>
              <a:t>dilates</a:t>
            </a:r>
            <a:r>
              <a:rPr lang="uk-UA" sz="1800" b="0" strike="noStrike" spc="-1" dirty="0">
                <a:solidFill>
                  <a:srgbClr val="000000"/>
                </a:solidFill>
                <a:latin typeface="Arial"/>
              </a:rPr>
              <a:t> </a:t>
            </a:r>
            <a:r>
              <a:rPr lang="uk-UA" sz="1800" b="0" strike="noStrike" spc="-1" dirty="0" err="1">
                <a:solidFill>
                  <a:srgbClr val="000000"/>
                </a:solidFill>
                <a:latin typeface="Arial"/>
              </a:rPr>
              <a:t>blood</a:t>
            </a:r>
            <a:r>
              <a:rPr lang="uk-UA" sz="1800" b="0" strike="noStrike" spc="-1" dirty="0">
                <a:solidFill>
                  <a:srgbClr val="000000"/>
                </a:solidFill>
                <a:latin typeface="Arial"/>
              </a:rPr>
              <a:t> </a:t>
            </a:r>
            <a:r>
              <a:rPr lang="uk-UA" sz="1800" b="0" strike="noStrike" spc="-1" dirty="0" err="1">
                <a:solidFill>
                  <a:srgbClr val="000000"/>
                </a:solidFill>
                <a:latin typeface="Arial"/>
              </a:rPr>
              <a:t>vessels</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Synthesis</a:t>
            </a:r>
            <a:r>
              <a:rPr lang="uk-UA" sz="1800" b="1" strike="noStrike" spc="-1" dirty="0">
                <a:solidFill>
                  <a:srgbClr val="000000"/>
                </a:solidFill>
                <a:latin typeface="Arial"/>
              </a:rPr>
              <a:t>.</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78" name="Picture 6"/>
          <p:cNvPicPr/>
          <p:nvPr/>
        </p:nvPicPr>
        <p:blipFill>
          <a:blip r:embed="rId3" cstate="print"/>
          <a:stretch/>
        </p:blipFill>
        <p:spPr>
          <a:xfrm>
            <a:off x="2300239" y="4049246"/>
            <a:ext cx="4114800" cy="965160"/>
          </a:xfrm>
          <a:prstGeom prst="rect">
            <a:avLst/>
          </a:prstGeom>
          <a:ln w="0">
            <a:noFill/>
          </a:ln>
        </p:spPr>
      </p:pic>
      <p:sp>
        <p:nvSpPr>
          <p:cNvPr id="79" name="CustomShape 3"/>
          <p:cNvSpPr/>
          <p:nvPr/>
        </p:nvSpPr>
        <p:spPr>
          <a:xfrm>
            <a:off x="838080" y="5100077"/>
            <a:ext cx="8001000" cy="1202510"/>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smtClean="0">
                <a:solidFill>
                  <a:srgbClr val="000000"/>
                </a:solidFill>
                <a:latin typeface="Arial"/>
              </a:rPr>
              <a:t>                  </a:t>
            </a:r>
            <a:r>
              <a:rPr lang="el-GR" sz="1800" b="1" strike="noStrike" spc="-1" dirty="0" smtClean="0">
                <a:solidFill>
                  <a:srgbClr val="000000"/>
                </a:solidFill>
                <a:latin typeface="Arial"/>
              </a:rPr>
              <a:t>ᵝ</a:t>
            </a:r>
            <a:r>
              <a:rPr lang="en-US" sz="1800" b="1" strike="noStrike" spc="-1" dirty="0" smtClean="0">
                <a:solidFill>
                  <a:srgbClr val="000000"/>
                </a:solidFill>
                <a:latin typeface="Arial"/>
              </a:rPr>
              <a:t>- </a:t>
            </a:r>
            <a:r>
              <a:rPr lang="en-US" sz="1800" b="1" strike="noStrike" spc="-1" dirty="0" err="1" smtClean="0">
                <a:solidFill>
                  <a:srgbClr val="000000"/>
                </a:solidFill>
                <a:latin typeface="Arial"/>
              </a:rPr>
              <a:t>pyccoline</a:t>
            </a:r>
            <a:r>
              <a:rPr lang="en-US" sz="1800" b="1" strike="noStrike" spc="-1" dirty="0" smtClean="0">
                <a:solidFill>
                  <a:srgbClr val="000000"/>
                </a:solidFill>
                <a:latin typeface="Arial"/>
              </a:rPr>
              <a:t>               nicotinic acid</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Properties</a:t>
            </a:r>
            <a:r>
              <a:rPr lang="uk-UA" sz="1800" b="1" strike="noStrike" spc="-1" dirty="0">
                <a:solidFill>
                  <a:srgbClr val="000000"/>
                </a:solidFill>
                <a:latin typeface="Arial"/>
              </a:rPr>
              <a:t>.</a:t>
            </a:r>
            <a:r>
              <a:rPr lang="ru-RU" sz="1800" b="0"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odorless</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acidic</a:t>
            </a:r>
            <a:r>
              <a:rPr lang="uk-UA" sz="1800" b="0" strike="noStrike" spc="-1" dirty="0">
                <a:solidFill>
                  <a:srgbClr val="000000"/>
                </a:solidFill>
                <a:latin typeface="Arial"/>
              </a:rPr>
              <a:t>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95%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hot</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very</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ether</a:t>
            </a:r>
            <a:r>
              <a:rPr lang="uk-UA" sz="1800" b="0" strike="noStrike" spc="-1" dirty="0">
                <a:solidFill>
                  <a:srgbClr val="000000"/>
                </a:solidFill>
                <a:latin typeface="Arial"/>
              </a:rPr>
              <a:t>.</a:t>
            </a:r>
            <a:r>
              <a:rPr lang="ru-RU"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acids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bases</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80" name="Picture 10" descr="Нікотинова кислота (Niacin) - купити в інтернет-магазині Sapone ..."/>
          <p:cNvPicPr/>
          <p:nvPr/>
        </p:nvPicPr>
        <p:blipFill>
          <a:blip r:embed="rId4" cstate="print"/>
          <a:stretch/>
        </p:blipFill>
        <p:spPr>
          <a:xfrm>
            <a:off x="7010280" y="3962520"/>
            <a:ext cx="1562400" cy="1077840"/>
          </a:xfrm>
          <a:prstGeom prst="rect">
            <a:avLst/>
          </a:prstGeom>
          <a:ln w="0">
            <a:noFill/>
          </a:ln>
        </p:spPr>
      </p:pic>
      <p:pic>
        <p:nvPicPr>
          <p:cNvPr id="81" name="Picture 15"/>
          <p:cNvPicPr/>
          <p:nvPr/>
        </p:nvPicPr>
        <p:blipFill>
          <a:blip r:embed="rId5" cstate="print"/>
          <a:stretch/>
        </p:blipFill>
        <p:spPr>
          <a:xfrm>
            <a:off x="6400800" y="42670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507282" y="318367"/>
            <a:ext cx="7950918" cy="1756508"/>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Identification</a:t>
            </a:r>
            <a:r>
              <a:rPr lang="uk-UA" sz="1800" b="1" strike="noStrike" spc="-1" dirty="0">
                <a:solidFill>
                  <a:srgbClr val="000000"/>
                </a:solidFill>
                <a:latin typeface="Arial"/>
              </a:rPr>
              <a:t>:</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r>
              <a:rPr lang="uk-UA" sz="1800" b="0" strike="noStrike" spc="-1" dirty="0">
                <a:solidFill>
                  <a:srgbClr val="000000"/>
                </a:solidFill>
                <a:latin typeface="Arial"/>
              </a:rPr>
              <a:t>physicochemical methods: determination of </a:t>
            </a:r>
            <a:r>
              <a:rPr lang="en-US" sz="1800" b="0" strike="noStrike" spc="-1" dirty="0" smtClean="0">
                <a:solidFill>
                  <a:srgbClr val="000000"/>
                </a:solidFill>
                <a:latin typeface="Arial"/>
              </a:rPr>
              <a:t>Melting point</a:t>
            </a:r>
            <a:r>
              <a:rPr lang="uk-UA" sz="1800" b="0" strike="noStrike" spc="-1" dirty="0" smtClean="0">
                <a:solidFill>
                  <a:srgbClr val="000000"/>
                </a:solidFill>
                <a:latin typeface="Arial"/>
              </a:rPr>
              <a:t>, IR</a:t>
            </a:r>
            <a:r>
              <a:rPr lang="en-US" sz="1800" b="0" strike="noStrike" spc="-1" dirty="0" smtClean="0">
                <a:solidFill>
                  <a:srgbClr val="000000"/>
                </a:solidFill>
                <a:latin typeface="Arial"/>
              </a:rPr>
              <a:t>-</a:t>
            </a:r>
            <a:r>
              <a:rPr lang="uk-UA" sz="1800" b="0" strike="noStrike" spc="-1" dirty="0" smtClean="0">
                <a:solidFill>
                  <a:srgbClr val="000000"/>
                </a:solidFill>
                <a:latin typeface="Arial"/>
              </a:rPr>
              <a:t> </a:t>
            </a:r>
            <a:r>
              <a:rPr lang="uk-UA" sz="1800" b="0" strike="noStrike" spc="-1" dirty="0">
                <a:solidFill>
                  <a:srgbClr val="000000"/>
                </a:solidFill>
                <a:latin typeface="Arial"/>
              </a:rPr>
              <a:t>spectroscopy;</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a:solidFill>
                  <a:srgbClr val="000000"/>
                </a:solidFill>
                <a:latin typeface="Arial"/>
              </a:rPr>
              <a:t>substance when interacting with a solution of cyanobromide </a:t>
            </a:r>
            <a:r>
              <a:rPr lang="en-US" spc="-1" dirty="0" smtClean="0">
                <a:solidFill>
                  <a:srgbClr val="000000"/>
                </a:solidFill>
                <a:latin typeface="Arial"/>
              </a:rPr>
              <a:t>reactive( qualitative reaction to the pyridine cycle)</a:t>
            </a:r>
            <a:r>
              <a:rPr lang="en-US" spc="-1" dirty="0">
                <a:solidFill>
                  <a:srgbClr val="000000"/>
                </a:solidFill>
                <a:latin typeface="Arial"/>
              </a:rPr>
              <a:t> </a:t>
            </a:r>
            <a:r>
              <a:rPr lang="uk-UA" sz="1800" b="0" strike="noStrike" spc="-1" dirty="0" smtClean="0">
                <a:solidFill>
                  <a:srgbClr val="000000"/>
                </a:solidFill>
                <a:latin typeface="Arial"/>
              </a:rPr>
              <a:t>adding </a:t>
            </a:r>
            <a:r>
              <a:rPr lang="uk-UA" sz="1800" b="0" strike="noStrike" spc="-1" dirty="0">
                <a:solidFill>
                  <a:srgbClr val="000000"/>
                </a:solidFill>
                <a:latin typeface="Arial"/>
              </a:rPr>
              <a:t>aniline solution forms a yellow color:</a:t>
            </a:r>
            <a:endParaRPr lang="en-US" sz="1800" b="0" strike="noStrike" spc="-1" dirty="0">
              <a:solidFill>
                <a:srgbClr val="000000"/>
              </a:solidFill>
              <a:latin typeface="Arial"/>
            </a:endParaRPr>
          </a:p>
        </p:txBody>
      </p:sp>
      <p:pic>
        <p:nvPicPr>
          <p:cNvPr id="83" name="Picture 6"/>
          <p:cNvPicPr/>
          <p:nvPr/>
        </p:nvPicPr>
        <p:blipFill>
          <a:blip r:embed="rId2" cstate="print"/>
          <a:stretch/>
        </p:blipFill>
        <p:spPr>
          <a:xfrm>
            <a:off x="1317148" y="2260599"/>
            <a:ext cx="6620352" cy="1805391"/>
          </a:xfrm>
          <a:prstGeom prst="rect">
            <a:avLst/>
          </a:prstGeom>
          <a:ln w="0">
            <a:noFill/>
          </a:ln>
        </p:spPr>
      </p:pic>
      <p:sp>
        <p:nvSpPr>
          <p:cNvPr id="84" name="CustomShape 2"/>
          <p:cNvSpPr/>
          <p:nvPr/>
        </p:nvSpPr>
        <p:spPr>
          <a:xfrm>
            <a:off x="507282" y="3888977"/>
            <a:ext cx="8243018" cy="1202510"/>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smtClean="0">
                <a:solidFill>
                  <a:srgbClr val="000000"/>
                </a:solidFill>
                <a:latin typeface="Arial"/>
              </a:rPr>
              <a:t>Non-</a:t>
            </a:r>
            <a:r>
              <a:rPr lang="uk-UA" sz="1800" b="0" strike="noStrike" spc="-1" dirty="0" err="1" smtClean="0">
                <a:solidFill>
                  <a:srgbClr val="000000"/>
                </a:solidFill>
                <a:latin typeface="Arial"/>
              </a:rPr>
              <a:t>pharmacopoeial</a:t>
            </a:r>
            <a:r>
              <a:rPr lang="uk-UA" sz="1800" b="0" strike="noStrike" spc="-1" dirty="0" smtClean="0">
                <a:solidFill>
                  <a:srgbClr val="000000"/>
                </a:solidFill>
                <a:latin typeface="Arial"/>
              </a:rPr>
              <a:t> </a:t>
            </a:r>
            <a:r>
              <a:rPr lang="uk-UA" sz="1800" b="0" strike="noStrike" spc="-1" dirty="0" err="1">
                <a:solidFill>
                  <a:srgbClr val="000000"/>
                </a:solidFill>
                <a:latin typeface="Arial"/>
              </a:rPr>
              <a:t>reactions</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strike="noStrike" spc="-1" dirty="0" err="1">
                <a:solidFill>
                  <a:srgbClr val="000000"/>
                </a:solidFill>
                <a:latin typeface="Arial"/>
              </a:rPr>
              <a:t>reaction</a:t>
            </a:r>
            <a:r>
              <a:rPr lang="uk-UA" sz="1800" b="0" strike="noStrike" spc="-1" dirty="0">
                <a:solidFill>
                  <a:srgbClr val="000000"/>
                </a:solidFill>
                <a:latin typeface="Arial"/>
              </a:rPr>
              <a:t> </a:t>
            </a:r>
            <a:r>
              <a:rPr lang="uk-UA" sz="1800" b="0" strike="noStrike" spc="-1" dirty="0" err="1">
                <a:solidFill>
                  <a:srgbClr val="000000"/>
                </a:solidFill>
                <a:latin typeface="Arial"/>
              </a:rPr>
              <a:t>on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pyridine</a:t>
            </a:r>
            <a:r>
              <a:rPr lang="uk-UA" sz="1800" b="0" strike="noStrike" spc="-1" dirty="0">
                <a:solidFill>
                  <a:srgbClr val="000000"/>
                </a:solidFill>
                <a:latin typeface="Arial"/>
              </a:rPr>
              <a:t> </a:t>
            </a:r>
            <a:r>
              <a:rPr lang="uk-UA" sz="1800" b="0" strike="noStrike" spc="-1" dirty="0" err="1">
                <a:solidFill>
                  <a:srgbClr val="000000"/>
                </a:solidFill>
                <a:latin typeface="Arial"/>
              </a:rPr>
              <a:t>ring</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2,4-dinitrochlorobenzene;</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sz="1800" b="0" strike="noStrike" spc="-1" dirty="0" err="1">
                <a:solidFill>
                  <a:srgbClr val="000000"/>
                </a:solidFill>
                <a:latin typeface="Arial"/>
              </a:rPr>
              <a:t>formation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copper</a:t>
            </a:r>
            <a:r>
              <a:rPr lang="uk-UA" sz="1800" b="0" strike="noStrike" spc="-1" dirty="0">
                <a:solidFill>
                  <a:srgbClr val="000000"/>
                </a:solidFill>
                <a:latin typeface="Arial"/>
              </a:rPr>
              <a:t> </a:t>
            </a:r>
            <a:r>
              <a:rPr lang="uk-UA" sz="1800" b="0" strike="noStrike" spc="-1" dirty="0" err="1">
                <a:solidFill>
                  <a:srgbClr val="000000"/>
                </a:solidFill>
                <a:latin typeface="Arial"/>
              </a:rPr>
              <a:t>nicotinate</a:t>
            </a:r>
            <a:r>
              <a:rPr lang="uk-UA" sz="1800" b="0" strike="noStrike" spc="-1" dirty="0">
                <a:solidFill>
                  <a:srgbClr val="000000"/>
                </a:solidFill>
                <a:latin typeface="Arial"/>
              </a:rPr>
              <a:t> </a:t>
            </a:r>
            <a:r>
              <a:rPr lang="en-US" sz="1800" b="0" strike="noStrike" spc="-1" dirty="0" smtClean="0">
                <a:solidFill>
                  <a:srgbClr val="000000"/>
                </a:solidFill>
                <a:latin typeface="Arial"/>
              </a:rPr>
              <a:t>of </a:t>
            </a:r>
            <a:r>
              <a:rPr lang="uk-UA" sz="1800" b="0" strike="noStrike" spc="-1" dirty="0" err="1" smtClean="0">
                <a:solidFill>
                  <a:srgbClr val="000000"/>
                </a:solidFill>
                <a:latin typeface="Arial"/>
              </a:rPr>
              <a:t>blue</a:t>
            </a:r>
            <a:r>
              <a:rPr lang="en-US" sz="1800" b="0" strike="noStrike" spc="-1" dirty="0" smtClean="0">
                <a:solidFill>
                  <a:srgbClr val="000000"/>
                </a:solidFill>
                <a:latin typeface="Arial"/>
              </a:rPr>
              <a:t> </a:t>
            </a:r>
            <a:r>
              <a:rPr lang="en-US" sz="1800" b="0" strike="noStrike" spc="-1" dirty="0" err="1" smtClean="0">
                <a:solidFill>
                  <a:srgbClr val="000000"/>
                </a:solidFill>
                <a:latin typeface="Arial"/>
              </a:rPr>
              <a:t>colour</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85" name="Picture 9"/>
          <p:cNvPicPr/>
          <p:nvPr/>
        </p:nvPicPr>
        <p:blipFill>
          <a:blip r:embed="rId3" cstate="print"/>
          <a:stretch/>
        </p:blipFill>
        <p:spPr>
          <a:xfrm>
            <a:off x="1676520" y="5029200"/>
            <a:ext cx="5029200" cy="9651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6">
            <a:extLst>
              <a:ext uri="{FF2B5EF4-FFF2-40B4-BE49-F238E27FC236}">
                <a16:creationId xmlns:a16="http://schemas.microsoft.com/office/drawing/2014/main" id="{D2959FA7-D1D7-46AD-8422-595996F4C8E7}"/>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17</a:t>
            </a:r>
            <a:endParaRPr lang="ru-RU" b="1" dirty="0"/>
          </a:p>
        </p:txBody>
      </p:sp>
      <p:sp>
        <p:nvSpPr>
          <p:cNvPr id="18435" name="Прямокутник 3"/>
          <p:cNvSpPr>
            <a:spLocks noChangeArrowheads="1"/>
          </p:cNvSpPr>
          <p:nvPr/>
        </p:nvSpPr>
        <p:spPr bwMode="auto">
          <a:xfrm>
            <a:off x="2019300" y="762000"/>
            <a:ext cx="4596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IR absorption spectrum of nicotinic acid</a:t>
            </a:r>
            <a:endParaRPr lang="uk-UA" altLang="uk-UA" dirty="0"/>
          </a:p>
        </p:txBody>
      </p:sp>
      <p:pic>
        <p:nvPicPr>
          <p:cNvPr id="18436" name="Picture 4" descr="Niac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371600"/>
            <a:ext cx="6686550" cy="401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52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W hite Pa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71600"/>
            <a:ext cx="6269038"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Прямокутник 1"/>
          <p:cNvSpPr>
            <a:spLocks noChangeArrowheads="1"/>
          </p:cNvSpPr>
          <p:nvPr/>
        </p:nvSpPr>
        <p:spPr bwMode="auto">
          <a:xfrm>
            <a:off x="2895600" y="838200"/>
            <a:ext cx="34291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UV spectrum of nicotinic acid</a:t>
            </a:r>
            <a:endParaRPr lang="uk-UA" altLang="uk-UA" dirty="0"/>
          </a:p>
        </p:txBody>
      </p:sp>
      <p:sp>
        <p:nvSpPr>
          <p:cNvPr id="4" name="Скругленный прямоугольник 6">
            <a:extLst>
              <a:ext uri="{FF2B5EF4-FFF2-40B4-BE49-F238E27FC236}">
                <a16:creationId xmlns:a16="http://schemas.microsoft.com/office/drawing/2014/main" id="{4FACBF5A-EBB4-4270-8E7D-35D415721C62}"/>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1</a:t>
            </a:r>
            <a:r>
              <a:rPr lang="en-US" b="1" dirty="0"/>
              <a:t>8</a:t>
            </a:r>
            <a:endParaRPr lang="ru-RU" b="1" dirty="0"/>
          </a:p>
        </p:txBody>
      </p:sp>
    </p:spTree>
    <p:extLst>
      <p:ext uri="{BB962C8B-B14F-4D97-AF65-F5344CB8AC3E}">
        <p14:creationId xmlns:p14="http://schemas.microsoft.com/office/powerpoint/2010/main" val="46240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1066680" y="609120"/>
            <a:ext cx="746784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when heated, the substance with anhydrous sodium carbonate occurs </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the smell of pyridine:</a:t>
            </a:r>
            <a:endParaRPr lang="en-US" sz="1800" b="0" strike="noStrike" spc="-1">
              <a:solidFill>
                <a:srgbClr val="000000"/>
              </a:solidFill>
              <a:latin typeface="Arial"/>
            </a:endParaRPr>
          </a:p>
        </p:txBody>
      </p:sp>
      <p:pic>
        <p:nvPicPr>
          <p:cNvPr id="87" name="Picture 5"/>
          <p:cNvPicPr/>
          <p:nvPr/>
        </p:nvPicPr>
        <p:blipFill>
          <a:blip r:embed="rId2" cstate="print"/>
          <a:stretch/>
        </p:blipFill>
        <p:spPr>
          <a:xfrm>
            <a:off x="2209680" y="1219320"/>
            <a:ext cx="4038840" cy="884160"/>
          </a:xfrm>
          <a:prstGeom prst="rect">
            <a:avLst/>
          </a:prstGeom>
          <a:ln w="0">
            <a:noFill/>
          </a:ln>
        </p:spPr>
      </p:pic>
      <p:sp>
        <p:nvSpPr>
          <p:cNvPr id="88" name="CustomShape 2"/>
          <p:cNvSpPr/>
          <p:nvPr/>
        </p:nvSpPr>
        <p:spPr>
          <a:xfrm>
            <a:off x="1066680" y="2209680"/>
            <a:ext cx="77724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Alkalimetry, direct titration, indicator - phenolphthalein, s = 1. In parallel, conduct a control experiment </a:t>
            </a:r>
            <a:r>
              <a:rPr lang="uk-UA" sz="1800" b="0" strike="noStrike" spc="-1" dirty="0" smtClean="0">
                <a:solidFill>
                  <a:srgbClr val="000000"/>
                </a:solidFill>
                <a:latin typeface="Arial"/>
              </a:rPr>
              <a:t>(</a:t>
            </a:r>
            <a:r>
              <a:rPr lang="en-US" spc="-1" dirty="0" smtClean="0">
                <a:solidFill>
                  <a:srgbClr val="000000"/>
                </a:solidFill>
                <a:latin typeface="Arial"/>
              </a:rPr>
              <a:t>SPU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89" name="Picture 7"/>
          <p:cNvPicPr/>
          <p:nvPr/>
        </p:nvPicPr>
        <p:blipFill>
          <a:blip r:embed="rId3" cstate="print"/>
          <a:stretch/>
        </p:blipFill>
        <p:spPr>
          <a:xfrm>
            <a:off x="2219325" y="3105030"/>
            <a:ext cx="5867280" cy="912960"/>
          </a:xfrm>
          <a:prstGeom prst="rect">
            <a:avLst/>
          </a:prstGeom>
          <a:ln w="0">
            <a:noFill/>
          </a:ln>
        </p:spPr>
      </p:pic>
      <p:sp>
        <p:nvSpPr>
          <p:cNvPr id="90" name="CustomShape 3"/>
          <p:cNvSpPr/>
          <p:nvPr/>
        </p:nvSpPr>
        <p:spPr>
          <a:xfrm>
            <a:off x="1066680" y="4038120"/>
            <a:ext cx="739152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2. In solutions for injection, the quantitative content of nicotinic acid is determined by cupriodometric method after neutralization with a solution of sodium hydroxide, the indicator is starch, s = 2: </a:t>
            </a:r>
            <a:endParaRPr lang="en-US" sz="1800" b="0" strike="noStrike" spc="-1">
              <a:solidFill>
                <a:srgbClr val="000000"/>
              </a:solidFill>
              <a:latin typeface="Arial"/>
            </a:endParaRPr>
          </a:p>
        </p:txBody>
      </p:sp>
      <p:pic>
        <p:nvPicPr>
          <p:cNvPr id="91" name="Picture 9"/>
          <p:cNvPicPr/>
          <p:nvPr/>
        </p:nvPicPr>
        <p:blipFill>
          <a:blip r:embed="rId4" cstate="print"/>
          <a:stretch/>
        </p:blipFill>
        <p:spPr>
          <a:xfrm>
            <a:off x="2057400" y="4983120"/>
            <a:ext cx="4952880" cy="15177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990720" y="457200"/>
            <a:ext cx="769608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sealed container that protects from light.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a:t>
            </a:r>
            <a:r>
              <a:rPr lang="ru-RU" sz="1800" b="0" strike="noStrike" spc="-1">
                <a:solidFill>
                  <a:srgbClr val="000000"/>
                </a:solidFill>
                <a:latin typeface="Arial"/>
              </a:rPr>
              <a:t> </a:t>
            </a:r>
            <a:r>
              <a:rPr lang="uk-UA" sz="1800" b="0" strike="noStrike" spc="-1">
                <a:solidFill>
                  <a:srgbClr val="000000"/>
                </a:solidFill>
                <a:latin typeface="Arial"/>
              </a:rPr>
              <a:t>Antipelagic agent. Nicotinic acid has a vasodilating and hypocholesterolemic effect, so it is prescribed for liver disease, vasospasm of the extremities, kidneys, brain, infectious diseases. Causes side effects: redness of the face, a feeling of blood flow to the head.</a:t>
            </a:r>
            <a:endParaRPr lang="en-US" sz="1800" b="0" strike="noStrike" spc="-1">
              <a:solidFill>
                <a:srgbClr val="000000"/>
              </a:solidFill>
              <a:latin typeface="Arial"/>
            </a:endParaRPr>
          </a:p>
        </p:txBody>
      </p:sp>
      <p:sp>
        <p:nvSpPr>
          <p:cNvPr id="93" name="CustomShape 2"/>
          <p:cNvSpPr/>
          <p:nvPr/>
        </p:nvSpPr>
        <p:spPr>
          <a:xfrm>
            <a:off x="2364480" y="2285280"/>
            <a:ext cx="41432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Nicotinamid (Nicotinamidum)</a:t>
            </a:r>
            <a:endParaRPr lang="en-US" sz="1800" b="0" strike="noStrike" spc="-1">
              <a:solidFill>
                <a:srgbClr val="000000"/>
              </a:solidFill>
              <a:latin typeface="Arial"/>
            </a:endParaRPr>
          </a:p>
        </p:txBody>
      </p:sp>
      <p:pic>
        <p:nvPicPr>
          <p:cNvPr id="94" name="Picture 7"/>
          <p:cNvPicPr/>
          <p:nvPr/>
        </p:nvPicPr>
        <p:blipFill>
          <a:blip r:embed="rId2" cstate="print"/>
          <a:stretch/>
        </p:blipFill>
        <p:spPr>
          <a:xfrm>
            <a:off x="3200400" y="2666880"/>
            <a:ext cx="2666880" cy="1384560"/>
          </a:xfrm>
          <a:prstGeom prst="rect">
            <a:avLst/>
          </a:prstGeom>
          <a:ln w="0">
            <a:noFill/>
          </a:ln>
        </p:spPr>
      </p:pic>
      <p:sp>
        <p:nvSpPr>
          <p:cNvPr id="95" name="CustomShape 3"/>
          <p:cNvSpPr/>
          <p:nvPr/>
        </p:nvSpPr>
        <p:spPr>
          <a:xfrm>
            <a:off x="1069560" y="4114800"/>
            <a:ext cx="10404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endParaRPr lang="en-US" sz="1800" b="0" strike="noStrike" spc="-1">
              <a:solidFill>
                <a:srgbClr val="000000"/>
              </a:solidFill>
              <a:latin typeface="Arial"/>
            </a:endParaRPr>
          </a:p>
        </p:txBody>
      </p:sp>
      <p:pic>
        <p:nvPicPr>
          <p:cNvPr id="96" name="Picture 10"/>
          <p:cNvPicPr/>
          <p:nvPr/>
        </p:nvPicPr>
        <p:blipFill>
          <a:blip r:embed="rId3" cstate="print"/>
          <a:stretch/>
        </p:blipFill>
        <p:spPr>
          <a:xfrm>
            <a:off x="2362320" y="4114800"/>
            <a:ext cx="4724280" cy="996840"/>
          </a:xfrm>
          <a:prstGeom prst="rect">
            <a:avLst/>
          </a:prstGeom>
          <a:ln w="0">
            <a:noFill/>
          </a:ln>
        </p:spPr>
      </p:pic>
      <p:sp>
        <p:nvSpPr>
          <p:cNvPr id="97" name="CustomShape 4"/>
          <p:cNvSpPr/>
          <p:nvPr/>
        </p:nvSpPr>
        <p:spPr>
          <a:xfrm>
            <a:off x="1066680" y="5334120"/>
            <a:ext cx="746784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a:t>
            </a:r>
            <a:r>
              <a:rPr lang="ru-RU" sz="1800" b="0" strike="noStrike" spc="-1">
                <a:solidFill>
                  <a:srgbClr val="000000"/>
                </a:solidFill>
                <a:latin typeface="Arial"/>
              </a:rPr>
              <a:t> </a:t>
            </a:r>
            <a:r>
              <a:rPr lang="uk-UA" sz="1800" b="0" strike="noStrike" spc="-1">
                <a:solidFill>
                  <a:srgbClr val="000000"/>
                </a:solidFill>
                <a:latin typeface="Arial"/>
              </a:rPr>
              <a:t>White fine crystalline powder with a very faint odor, bitter in taste. Easily soluble in water and alcohol, soluble in glycerin, very slightly soluble in ether and chloroform.</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990720" y="609480"/>
            <a:ext cx="76960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physicochemical methods: determination of so-called pl., IR spectroscopy;</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release of ammonia when heating the substance with a solution </a:t>
            </a:r>
            <a:r>
              <a:rPr lang="en-US" sz="1800" b="0" strike="noStrike" spc="-1">
                <a:solidFill>
                  <a:srgbClr val="000000"/>
                </a:solidFill>
                <a:latin typeface="Arial"/>
              </a:rPr>
              <a:t>NaOH</a:t>
            </a:r>
            <a:r>
              <a:rPr lang="ru-RU" sz="1800" b="0" strike="noStrike" spc="-1">
                <a:solidFill>
                  <a:srgbClr val="000000"/>
                </a:solidFill>
                <a:latin typeface="Arial"/>
              </a:rPr>
              <a:t>:</a:t>
            </a:r>
            <a:endParaRPr lang="en-US" sz="1800" b="0" strike="noStrike" spc="-1">
              <a:solidFill>
                <a:srgbClr val="000000"/>
              </a:solidFill>
              <a:latin typeface="Arial"/>
            </a:endParaRPr>
          </a:p>
        </p:txBody>
      </p:sp>
      <p:pic>
        <p:nvPicPr>
          <p:cNvPr id="99" name="Picture 5"/>
          <p:cNvPicPr/>
          <p:nvPr/>
        </p:nvPicPr>
        <p:blipFill>
          <a:blip r:embed="rId2" cstate="print"/>
          <a:stretch/>
        </p:blipFill>
        <p:spPr>
          <a:xfrm>
            <a:off x="2057400" y="1523880"/>
            <a:ext cx="4648320" cy="1013040"/>
          </a:xfrm>
          <a:prstGeom prst="rect">
            <a:avLst/>
          </a:prstGeom>
          <a:ln w="0">
            <a:noFill/>
          </a:ln>
        </p:spPr>
      </p:pic>
      <p:sp>
        <p:nvSpPr>
          <p:cNvPr id="100" name="CustomShape 2"/>
          <p:cNvSpPr/>
          <p:nvPr/>
        </p:nvSpPr>
        <p:spPr>
          <a:xfrm>
            <a:off x="914400" y="2514240"/>
            <a:ext cx="792468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Schiff base formation reaction upon interaction with cyanbromide</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reagent and aniline; </a:t>
            </a:r>
            <a:endParaRPr lang="en-US" sz="1800" b="0" strike="noStrike" spc="-1">
              <a:solidFill>
                <a:srgbClr val="000000"/>
              </a:solidFill>
              <a:latin typeface="Arial"/>
            </a:endParaRPr>
          </a:p>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Non-pharmacopoeial reaction. Nicotinamide decomposes when heated with</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crystalline sodium carbonate - there is an odor of pyridine:</a:t>
            </a:r>
            <a:endParaRPr lang="en-US" sz="1800" b="0" strike="noStrike" spc="-1">
              <a:solidFill>
                <a:srgbClr val="000000"/>
              </a:solidFill>
              <a:latin typeface="Arial"/>
            </a:endParaRPr>
          </a:p>
        </p:txBody>
      </p:sp>
      <p:pic>
        <p:nvPicPr>
          <p:cNvPr id="101" name="Picture 7"/>
          <p:cNvPicPr/>
          <p:nvPr/>
        </p:nvPicPr>
        <p:blipFill>
          <a:blip r:embed="rId3" cstate="print"/>
          <a:stretch/>
        </p:blipFill>
        <p:spPr>
          <a:xfrm>
            <a:off x="1990725" y="3810120"/>
            <a:ext cx="4724280" cy="904680"/>
          </a:xfrm>
          <a:prstGeom prst="rect">
            <a:avLst/>
          </a:prstGeom>
          <a:ln w="0">
            <a:noFill/>
          </a:ln>
        </p:spPr>
      </p:pic>
      <p:sp>
        <p:nvSpPr>
          <p:cNvPr id="102" name="CustomShape 3"/>
          <p:cNvSpPr/>
          <p:nvPr/>
        </p:nvSpPr>
        <p:spPr>
          <a:xfrm>
            <a:off x="914400" y="4648320"/>
            <a:ext cx="754380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Acidimetry in a non-aqueous medium, indicator - crystalline violet, </a:t>
            </a:r>
            <a:r>
              <a:rPr lang="en-US" sz="1800" b="0" strike="noStrike" spc="-1">
                <a:solidFill>
                  <a:srgbClr val="000000"/>
                </a:solidFill>
                <a:latin typeface="Arial"/>
              </a:rPr>
              <a:t>s </a:t>
            </a:r>
            <a:r>
              <a:rPr lang="uk-UA" sz="1800" b="0" strike="noStrike" spc="-1">
                <a:solidFill>
                  <a:srgbClr val="000000"/>
                </a:solidFill>
                <a:latin typeface="Arial"/>
              </a:rPr>
              <a:t>= </a:t>
            </a:r>
            <a:r>
              <a:rPr lang="ru-RU" sz="1800" b="0" strike="noStrike" spc="-1">
                <a:solidFill>
                  <a:srgbClr val="000000"/>
                </a:solidFill>
                <a:latin typeface="Arial"/>
              </a:rPr>
              <a:t>1</a:t>
            </a:r>
            <a:r>
              <a:rPr lang="uk-UA" sz="1800" b="0" strike="noStrike" spc="-1">
                <a:solidFill>
                  <a:srgbClr val="000000"/>
                </a:solidFill>
                <a:latin typeface="Arial"/>
              </a:rPr>
              <a:t>:</a:t>
            </a:r>
            <a:endParaRPr lang="en-US" sz="1800" b="0" strike="noStrike" spc="-1">
              <a:solidFill>
                <a:srgbClr val="000000"/>
              </a:solidFill>
              <a:latin typeface="Arial"/>
            </a:endParaRPr>
          </a:p>
        </p:txBody>
      </p:sp>
      <p:pic>
        <p:nvPicPr>
          <p:cNvPr id="103" name="Picture 11"/>
          <p:cNvPicPr/>
          <p:nvPr/>
        </p:nvPicPr>
        <p:blipFill>
          <a:blip r:embed="rId4" cstate="print"/>
          <a:stretch/>
        </p:blipFill>
        <p:spPr>
          <a:xfrm>
            <a:off x="2438280" y="5334120"/>
            <a:ext cx="4465800" cy="9968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Niacinam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19200"/>
            <a:ext cx="695325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Прямокутник 1"/>
          <p:cNvSpPr>
            <a:spLocks noChangeArrowheads="1"/>
          </p:cNvSpPr>
          <p:nvPr/>
        </p:nvSpPr>
        <p:spPr bwMode="auto">
          <a:xfrm>
            <a:off x="1714500" y="685800"/>
            <a:ext cx="563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IR absorption spectrum of nicotinamide</a:t>
            </a:r>
            <a:endParaRPr lang="uk-UA" altLang="uk-UA" dirty="0"/>
          </a:p>
        </p:txBody>
      </p:sp>
      <p:sp>
        <p:nvSpPr>
          <p:cNvPr id="5" name="Скругленный прямоугольник 6">
            <a:extLst>
              <a:ext uri="{FF2B5EF4-FFF2-40B4-BE49-F238E27FC236}">
                <a16:creationId xmlns:a16="http://schemas.microsoft.com/office/drawing/2014/main" id="{C24A2692-1B59-4454-A9CC-34133F3B128A}"/>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2</a:t>
            </a:r>
            <a:r>
              <a:rPr lang="en-US" b="1" dirty="0"/>
              <a:t>2</a:t>
            </a:r>
            <a:endParaRPr lang="ru-RU" b="1" dirty="0"/>
          </a:p>
        </p:txBody>
      </p:sp>
    </p:spTree>
    <p:extLst>
      <p:ext uri="{BB962C8B-B14F-4D97-AF65-F5344CB8AC3E}">
        <p14:creationId xmlns:p14="http://schemas.microsoft.com/office/powerpoint/2010/main" val="4750438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iacinam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14450"/>
            <a:ext cx="70485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Прямокутник 2"/>
          <p:cNvSpPr>
            <a:spLocks noChangeArrowheads="1"/>
          </p:cNvSpPr>
          <p:nvPr/>
        </p:nvSpPr>
        <p:spPr bwMode="auto">
          <a:xfrm>
            <a:off x="3200400" y="685800"/>
            <a:ext cx="3377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UV spectrum of nicotinamide</a:t>
            </a:r>
            <a:endParaRPr lang="uk-UA" altLang="uk-UA" dirty="0"/>
          </a:p>
        </p:txBody>
      </p:sp>
      <p:sp>
        <p:nvSpPr>
          <p:cNvPr id="5" name="Скругленный прямоугольник 6">
            <a:extLst>
              <a:ext uri="{FF2B5EF4-FFF2-40B4-BE49-F238E27FC236}">
                <a16:creationId xmlns:a16="http://schemas.microsoft.com/office/drawing/2014/main" id="{AA3FC0D2-7A84-4DD3-AA46-BE921AE21D73}"/>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b="1" dirty="0"/>
              <a:t>2</a:t>
            </a:r>
            <a:r>
              <a:rPr lang="en-US" b="1" dirty="0"/>
              <a:t>3</a:t>
            </a:r>
            <a:endParaRPr lang="ru-RU" b="1" dirty="0"/>
          </a:p>
        </p:txBody>
      </p:sp>
    </p:spTree>
    <p:extLst>
      <p:ext uri="{BB962C8B-B14F-4D97-AF65-F5344CB8AC3E}">
        <p14:creationId xmlns:p14="http://schemas.microsoft.com/office/powerpoint/2010/main" val="552627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CustomShape 1"/>
          <p:cNvSpPr/>
          <p:nvPr/>
        </p:nvSpPr>
        <p:spPr>
          <a:xfrm>
            <a:off x="533400" y="609480"/>
            <a:ext cx="8229720" cy="648512"/>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tight</a:t>
            </a:r>
            <a:r>
              <a:rPr lang="ru-RU" sz="1800" b="0" strike="noStrike" spc="-1" dirty="0">
                <a:solidFill>
                  <a:srgbClr val="000000"/>
                </a:solidFill>
                <a:latin typeface="Arial"/>
              </a:rPr>
              <a:t> </a:t>
            </a:r>
            <a:r>
              <a:rPr lang="uk-UA" sz="1800" b="0" strike="noStrike" spc="-1" dirty="0" err="1">
                <a:solidFill>
                  <a:srgbClr val="000000"/>
                </a:solidFill>
                <a:latin typeface="Arial"/>
              </a:rPr>
              <a:t>sealed</a:t>
            </a:r>
            <a:r>
              <a:rPr lang="uk-UA" sz="1800" b="0" strike="noStrike" spc="-1" dirty="0">
                <a:solidFill>
                  <a:srgbClr val="000000"/>
                </a:solidFill>
                <a:latin typeface="Arial"/>
              </a:rPr>
              <a:t> </a:t>
            </a:r>
            <a:r>
              <a:rPr lang="uk-UA" sz="1800" b="0" strike="noStrike" spc="-1" dirty="0" err="1">
                <a:solidFill>
                  <a:srgbClr val="000000"/>
                </a:solidFill>
                <a:latin typeface="Arial"/>
              </a:rPr>
              <a:t>container</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protects</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light</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Similar</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nicotinic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but</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does</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cause</a:t>
            </a:r>
            <a:r>
              <a:rPr lang="uk-UA" sz="1800" b="0" strike="noStrike" spc="-1" dirty="0">
                <a:solidFill>
                  <a:srgbClr val="000000"/>
                </a:solidFill>
                <a:latin typeface="Arial"/>
              </a:rPr>
              <a:t> </a:t>
            </a:r>
            <a:r>
              <a:rPr lang="uk-UA" sz="1800" b="0" strike="noStrike" spc="-1" dirty="0" err="1">
                <a:solidFill>
                  <a:srgbClr val="000000"/>
                </a:solidFill>
                <a:latin typeface="Arial"/>
              </a:rPr>
              <a:t>side</a:t>
            </a:r>
            <a:r>
              <a:rPr lang="uk-UA" sz="1800" b="0" strike="noStrike" spc="-1" dirty="0">
                <a:solidFill>
                  <a:srgbClr val="000000"/>
                </a:solidFill>
                <a:latin typeface="Arial"/>
              </a:rPr>
              <a:t> </a:t>
            </a:r>
            <a:r>
              <a:rPr lang="uk-UA" sz="1800" b="0" strike="noStrike" spc="-1" dirty="0" err="1">
                <a:solidFill>
                  <a:srgbClr val="000000"/>
                </a:solidFill>
                <a:latin typeface="Arial"/>
              </a:rPr>
              <a:t>effects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
        <p:nvSpPr>
          <p:cNvPr id="105" name="CustomShape 2"/>
          <p:cNvSpPr/>
          <p:nvPr/>
        </p:nvSpPr>
        <p:spPr>
          <a:xfrm>
            <a:off x="533400" y="1469059"/>
            <a:ext cx="7734360" cy="37151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Pyridoxine hydrochloride (</a:t>
            </a:r>
            <a:r>
              <a:rPr lang="ru-RU" sz="1800" b="1" strike="noStrike" spc="-1">
                <a:solidFill>
                  <a:srgbClr val="000000"/>
                </a:solidFill>
                <a:latin typeface="Arial"/>
              </a:rPr>
              <a:t>Pyridoxins</a:t>
            </a:r>
            <a:r>
              <a:rPr lang="uk-UA" sz="1800" b="1" strike="noStrike" spc="-1">
                <a:solidFill>
                  <a:srgbClr val="000000"/>
                </a:solidFill>
                <a:latin typeface="Arial"/>
              </a:rPr>
              <a:t> </a:t>
            </a:r>
            <a:r>
              <a:rPr lang="ru-RU" sz="1800" b="1" strike="noStrike" spc="-1">
                <a:solidFill>
                  <a:srgbClr val="000000"/>
                </a:solidFill>
                <a:latin typeface="Arial"/>
              </a:rPr>
              <a:t>hydro</a:t>
            </a:r>
            <a:r>
              <a:rPr lang="uk-UA" sz="1800" b="1" strike="noStrike" spc="-1">
                <a:solidFill>
                  <a:srgbClr val="000000"/>
                </a:solidFill>
                <a:latin typeface="Arial"/>
              </a:rPr>
              <a:t>with</a:t>
            </a:r>
            <a:r>
              <a:rPr lang="ru-RU" sz="1800" b="1" strike="noStrike" spc="-1">
                <a:solidFill>
                  <a:srgbClr val="000000"/>
                </a:solidFill>
                <a:latin typeface="Arial"/>
              </a:rPr>
              <a:t>chloride</a:t>
            </a:r>
            <a:r>
              <a:rPr lang="uk-UA" sz="1800" b="1" strike="noStrike" spc="-1">
                <a:solidFill>
                  <a:srgbClr val="000000"/>
                </a:solidFill>
                <a:latin typeface="Arial"/>
              </a:rPr>
              <a:t>) (SPU)</a:t>
            </a:r>
            <a:endParaRPr lang="en-US" sz="1800" b="0" strike="noStrike" spc="-1">
              <a:solidFill>
                <a:srgbClr val="000000"/>
              </a:solidFill>
              <a:latin typeface="Arial"/>
            </a:endParaRPr>
          </a:p>
        </p:txBody>
      </p:sp>
      <p:pic>
        <p:nvPicPr>
          <p:cNvPr id="106" name="Picture 6"/>
          <p:cNvPicPr/>
          <p:nvPr/>
        </p:nvPicPr>
        <p:blipFill>
          <a:blip r:embed="rId2" cstate="print"/>
          <a:stretch/>
        </p:blipFill>
        <p:spPr>
          <a:xfrm>
            <a:off x="1439055" y="1944633"/>
            <a:ext cx="5410080" cy="1592280"/>
          </a:xfrm>
          <a:prstGeom prst="rect">
            <a:avLst/>
          </a:prstGeom>
          <a:ln w="0">
            <a:noFill/>
          </a:ln>
        </p:spPr>
      </p:pic>
      <p:sp>
        <p:nvSpPr>
          <p:cNvPr id="107" name="CustomShape 3"/>
          <p:cNvSpPr/>
          <p:nvPr/>
        </p:nvSpPr>
        <p:spPr>
          <a:xfrm>
            <a:off x="838080" y="3629789"/>
            <a:ext cx="7925040" cy="1479509"/>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smtClean="0">
                <a:solidFill>
                  <a:srgbClr val="000000"/>
                </a:solidFill>
                <a:latin typeface="Arial"/>
              </a:rPr>
              <a:t>IUPAC name</a:t>
            </a:r>
            <a:r>
              <a:rPr lang="uk-UA" sz="1800" b="1" strike="noStrike" spc="-1" dirty="0" smtClean="0">
                <a:solidFill>
                  <a:srgbClr val="000000"/>
                </a:solidFill>
                <a:latin typeface="Arial"/>
              </a:rPr>
              <a:t>: </a:t>
            </a:r>
            <a:r>
              <a:rPr lang="en-US" dirty="0"/>
              <a:t>4,5-Bis(</a:t>
            </a:r>
            <a:r>
              <a:rPr lang="en-US" dirty="0" err="1"/>
              <a:t>hydroxymethyl</a:t>
            </a:r>
            <a:r>
              <a:rPr lang="en-US" dirty="0"/>
              <a:t>)-</a:t>
            </a:r>
            <a:r>
              <a:rPr lang="en-US" dirty="0" smtClean="0"/>
              <a:t>2-methylpyridin-3-ol</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Stimulates</a:t>
            </a:r>
            <a:r>
              <a:rPr lang="uk-UA" sz="1800" b="0" strike="noStrike" spc="-1" dirty="0">
                <a:solidFill>
                  <a:srgbClr val="000000"/>
                </a:solidFill>
                <a:latin typeface="Arial"/>
              </a:rPr>
              <a:t> </a:t>
            </a:r>
            <a:r>
              <a:rPr lang="uk-UA" sz="1800" b="0" strike="noStrike" spc="-1" dirty="0" err="1">
                <a:solidFill>
                  <a:srgbClr val="000000"/>
                </a:solidFill>
                <a:latin typeface="Arial"/>
              </a:rPr>
              <a:t>hematopoiesis</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phosphorylated</a:t>
            </a:r>
            <a:r>
              <a:rPr lang="uk-UA" sz="1800" b="0" strike="noStrike" spc="-1" dirty="0">
                <a:solidFill>
                  <a:srgbClr val="000000"/>
                </a:solidFill>
                <a:latin typeface="Arial"/>
              </a:rPr>
              <a:t> </a:t>
            </a:r>
            <a:r>
              <a:rPr lang="uk-UA" sz="1800" b="0" strike="noStrike" spc="-1" dirty="0" err="1">
                <a:solidFill>
                  <a:srgbClr val="000000"/>
                </a:solidFill>
                <a:latin typeface="Arial"/>
              </a:rPr>
              <a:t>form</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part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enzymes</a:t>
            </a:r>
            <a:r>
              <a:rPr lang="uk-UA" sz="1800" b="0" strike="noStrike" spc="-1" dirty="0">
                <a:solidFill>
                  <a:srgbClr val="000000"/>
                </a:solidFill>
                <a:latin typeface="Arial"/>
              </a:rPr>
              <a:t> </a:t>
            </a:r>
            <a:r>
              <a:rPr lang="uk-UA" sz="1800" b="0" strike="noStrike" spc="-1" dirty="0" err="1">
                <a:solidFill>
                  <a:srgbClr val="000000"/>
                </a:solidFill>
                <a:latin typeface="Arial"/>
              </a:rPr>
              <a:t>involved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processes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decarboxylation</a:t>
            </a:r>
            <a:r>
              <a:rPr lang="uk-UA" sz="1800" b="0" strike="noStrike" spc="-1" dirty="0">
                <a:solidFill>
                  <a:srgbClr val="000000"/>
                </a:solidFill>
                <a:latin typeface="Arial"/>
              </a:rPr>
              <a:t>, </a:t>
            </a:r>
            <a:r>
              <a:rPr lang="uk-UA" sz="1800" b="0" strike="noStrike" spc="-1" dirty="0" err="1">
                <a:solidFill>
                  <a:srgbClr val="000000"/>
                </a:solidFill>
                <a:latin typeface="Arial"/>
              </a:rPr>
              <a:t>amino</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reamination</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a:t>
            </a:r>
            <a:r>
              <a:rPr lang="uk-UA" sz="1800" b="0" strike="noStrike" spc="-1" dirty="0" err="1">
                <a:solidFill>
                  <a:srgbClr val="000000"/>
                </a:solidFill>
                <a:latin typeface="Arial"/>
              </a:rPr>
              <a:t>well</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a:t>
            </a:r>
            <a:r>
              <a:rPr lang="uk-UA" sz="1800" b="0" strike="noStrike" spc="-1" dirty="0" err="1">
                <a:solidFill>
                  <a:srgbClr val="000000"/>
                </a:solidFill>
                <a:latin typeface="Arial"/>
              </a:rPr>
              <a:t>lipid</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 </a:t>
            </a:r>
            <a:r>
              <a:rPr lang="uk-UA" sz="1800" b="0" strike="noStrike" spc="-1" dirty="0" err="1">
                <a:solidFill>
                  <a:srgbClr val="000000"/>
                </a:solidFill>
                <a:latin typeface="Arial"/>
              </a:rPr>
              <a:t>Needed</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normal</a:t>
            </a:r>
            <a:r>
              <a:rPr lang="uk-UA" sz="1800" b="0" strike="noStrike" spc="-1" dirty="0">
                <a:solidFill>
                  <a:srgbClr val="000000"/>
                </a:solidFill>
                <a:latin typeface="Arial"/>
              </a:rPr>
              <a:t> CNS </a:t>
            </a:r>
            <a:r>
              <a:rPr lang="uk-UA" sz="1800" b="0" strike="noStrike" spc="-1" dirty="0" err="1">
                <a:solidFill>
                  <a:srgbClr val="000000"/>
                </a:solidFill>
                <a:latin typeface="Arial"/>
              </a:rPr>
              <a:t>function</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108" name="Picture 9" descr="Вітамін В6 (піридоксин гідрохлорид) ціна, купити від 1 кг. Львів ..."/>
          <p:cNvPicPr/>
          <p:nvPr/>
        </p:nvPicPr>
        <p:blipFill>
          <a:blip r:embed="rId3" cstate="print"/>
          <a:stretch/>
        </p:blipFill>
        <p:spPr>
          <a:xfrm>
            <a:off x="7061200" y="5163254"/>
            <a:ext cx="1409760" cy="1409760"/>
          </a:xfrm>
          <a:prstGeom prst="rect">
            <a:avLst/>
          </a:prstGeom>
          <a:ln w="0">
            <a:noFill/>
          </a:ln>
        </p:spPr>
      </p:pic>
      <p:sp>
        <p:nvSpPr>
          <p:cNvPr id="109" name="CustomShape 4"/>
          <p:cNvSpPr/>
          <p:nvPr/>
        </p:nvSpPr>
        <p:spPr>
          <a:xfrm>
            <a:off x="838080" y="5146420"/>
            <a:ext cx="548640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Properties</a:t>
            </a:r>
            <a:r>
              <a:rPr lang="uk-UA" sz="1800" b="1"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odorless</a:t>
            </a:r>
            <a:r>
              <a:rPr lang="uk-UA" sz="1800" b="0" strike="noStrike" spc="-1" dirty="0">
                <a:solidFill>
                  <a:srgbClr val="000000"/>
                </a:solidFill>
                <a:latin typeface="Arial"/>
              </a:rPr>
              <a:t>, </a:t>
            </a:r>
            <a:r>
              <a:rPr lang="uk-UA" sz="1800" b="0" strike="noStrike" spc="-1" dirty="0" err="1">
                <a:solidFill>
                  <a:srgbClr val="000000"/>
                </a:solidFill>
                <a:latin typeface="Arial"/>
              </a:rPr>
              <a:t>fine-crystalline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uk-UA" sz="1800" b="0" strike="noStrike" spc="-1" dirty="0">
                <a:solidFill>
                  <a:srgbClr val="000000"/>
                </a:solidFill>
                <a:latin typeface="Arial"/>
              </a:rPr>
              <a:t>, </a:t>
            </a:r>
            <a:r>
              <a:rPr lang="uk-UA" sz="1800" b="0" strike="noStrike" spc="-1" dirty="0" err="1">
                <a:solidFill>
                  <a:srgbClr val="000000"/>
                </a:solidFill>
                <a:latin typeface="Arial"/>
              </a:rPr>
              <a:t>bitter</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taste</a:t>
            </a:r>
            <a:r>
              <a:rPr lang="uk-UA" sz="1800" b="0" strike="noStrike" spc="-1" dirty="0">
                <a:solidFill>
                  <a:srgbClr val="000000"/>
                </a:solidFill>
                <a:latin typeface="Arial"/>
              </a:rPr>
              <a:t>. </a:t>
            </a:r>
            <a:r>
              <a:rPr lang="uk-UA" sz="1800" b="0" strike="noStrike" spc="-1" dirty="0" err="1">
                <a:solidFill>
                  <a:srgbClr val="000000"/>
                </a:solidFill>
                <a:latin typeface="Arial"/>
              </a:rPr>
              <a:t>Easily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sparingly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95%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practically</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ether</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110" name="Picture 15"/>
          <p:cNvPicPr/>
          <p:nvPr/>
        </p:nvPicPr>
        <p:blipFill>
          <a:blip r:embed="rId4" cstate="print"/>
          <a:stretch/>
        </p:blipFill>
        <p:spPr>
          <a:xfrm rot="771600">
            <a:off x="6356094" y="5358605"/>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ustomShape 1"/>
          <p:cNvSpPr/>
          <p:nvPr/>
        </p:nvSpPr>
        <p:spPr>
          <a:xfrm>
            <a:off x="990720" y="685800"/>
            <a:ext cx="769608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t>
            </a:r>
            <a:r>
              <a:rPr lang="uk-UA" sz="1800" b="0" strike="noStrike" spc="-1">
                <a:solidFill>
                  <a:srgbClr val="000000"/>
                </a:solidFill>
                <a:latin typeface="Arial"/>
              </a:rPr>
              <a:t>physicochemical methods: IR and UV spectroscopy, TLC (as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developer using 2,6-dichloroquinone chloride):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pic>
        <p:nvPicPr>
          <p:cNvPr id="112" name="Picture 6"/>
          <p:cNvPicPr/>
          <p:nvPr/>
        </p:nvPicPr>
        <p:blipFill>
          <a:blip r:embed="rId2" cstate="print"/>
          <a:stretch/>
        </p:blipFill>
        <p:spPr>
          <a:xfrm>
            <a:off x="2057400" y="1676520"/>
            <a:ext cx="5329080" cy="1225440"/>
          </a:xfrm>
          <a:prstGeom prst="rect">
            <a:avLst/>
          </a:prstGeom>
          <a:ln w="0">
            <a:noFill/>
          </a:ln>
        </p:spPr>
      </p:pic>
      <p:sp>
        <p:nvSpPr>
          <p:cNvPr id="113" name="CustomShape 2"/>
          <p:cNvSpPr/>
          <p:nvPr/>
        </p:nvSpPr>
        <p:spPr>
          <a:xfrm>
            <a:off x="990720" y="2971800"/>
            <a:ext cx="76960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Arial"/>
              </a:rPr>
              <a:t> substance </a:t>
            </a:r>
            <a:r>
              <a:rPr lang="uk-UA" sz="1800" b="0" strike="noStrike" spc="-1">
                <a:solidFill>
                  <a:srgbClr val="000000"/>
                </a:solidFill>
                <a:latin typeface="Arial"/>
              </a:rPr>
              <a:t>gives characteristic reactions to chlorides.</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Non-pharmacopoeial reactions:</a:t>
            </a:r>
            <a:r>
              <a:rPr lang="ru-RU" sz="1800" b="0" strike="noStrike" spc="-1">
                <a:solidFill>
                  <a:srgbClr val="000000"/>
                </a:solidFill>
                <a:latin typeface="Arial"/>
              </a:rPr>
              <a:t>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when interacting with a solution of iron (</a:t>
            </a:r>
            <a:r>
              <a:rPr lang="en-US" sz="1800" b="0" strike="noStrike" spc="-1">
                <a:solidFill>
                  <a:srgbClr val="000000"/>
                </a:solidFill>
                <a:latin typeface="Arial"/>
              </a:rPr>
              <a:t>III</a:t>
            </a:r>
            <a:r>
              <a:rPr lang="uk-UA" sz="1800" b="0" strike="noStrike" spc="-1">
                <a:solidFill>
                  <a:srgbClr val="000000"/>
                </a:solidFill>
                <a:latin typeface="Arial"/>
              </a:rPr>
              <a:t>) chloride is formed red</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color that disappears with the addition of sulfuric acid (reaction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on phenolic hydroxyl):</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14" name="Picture 8"/>
          <p:cNvPicPr/>
          <p:nvPr/>
        </p:nvPicPr>
        <p:blipFill>
          <a:blip r:embed="rId3" cstate="print"/>
          <a:stretch/>
        </p:blipFill>
        <p:spPr>
          <a:xfrm>
            <a:off x="1828800" y="4419720"/>
            <a:ext cx="6095880" cy="14126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990720" y="685440"/>
            <a:ext cx="76960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pyridoxine reacts by azo coupling with diazonium salts.</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The formed azo dyes give colored complexes with salts </a:t>
            </a:r>
            <a:endParaRPr lang="en-US" sz="1800" b="0" strike="noStrike" spc="-1">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heavy metals, in particular zinc:</a:t>
            </a:r>
            <a:endParaRPr lang="en-US" sz="1800" b="0" strike="noStrike" spc="-1">
              <a:solidFill>
                <a:srgbClr val="000000"/>
              </a:solidFill>
              <a:latin typeface="Arial"/>
            </a:endParaRPr>
          </a:p>
        </p:txBody>
      </p:sp>
      <p:pic>
        <p:nvPicPr>
          <p:cNvPr id="116" name="Picture 5"/>
          <p:cNvPicPr/>
          <p:nvPr/>
        </p:nvPicPr>
        <p:blipFill>
          <a:blip r:embed="rId2" cstate="print"/>
          <a:stretch/>
        </p:blipFill>
        <p:spPr>
          <a:xfrm>
            <a:off x="1752480" y="1600200"/>
            <a:ext cx="6248520" cy="1228680"/>
          </a:xfrm>
          <a:prstGeom prst="rect">
            <a:avLst/>
          </a:prstGeom>
          <a:ln w="0">
            <a:noFill/>
          </a:ln>
        </p:spPr>
      </p:pic>
      <p:sp>
        <p:nvSpPr>
          <p:cNvPr id="117" name="CustomShape 2"/>
          <p:cNvSpPr/>
          <p:nvPr/>
        </p:nvSpPr>
        <p:spPr>
          <a:xfrm>
            <a:off x="990720" y="2971800"/>
            <a:ext cx="761976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a:t>
            </a:r>
            <a:endParaRPr lang="en-US" sz="1800" b="0" strike="noStrike" spc="-1">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Acidimetry in a non-aqueous medium in the presence of mercury (</a:t>
            </a:r>
            <a:r>
              <a:rPr lang="en-US" sz="1800" b="0" strike="noStrike" spc="-1">
                <a:solidFill>
                  <a:srgbClr val="000000"/>
                </a:solidFill>
                <a:latin typeface="Arial"/>
              </a:rPr>
              <a:t>II</a:t>
            </a:r>
            <a:r>
              <a:rPr lang="uk-UA" sz="1800" b="0" strike="noStrike" spc="-1">
                <a:solidFill>
                  <a:srgbClr val="000000"/>
                </a:solidFill>
                <a:latin typeface="Arial"/>
              </a:rPr>
              <a:t>) acetate, indicator - crystalline violet, </a:t>
            </a:r>
            <a:r>
              <a:rPr lang="en-US" sz="1800" b="0" strike="noStrike" spc="-1">
                <a:solidFill>
                  <a:srgbClr val="000000"/>
                </a:solidFill>
                <a:latin typeface="Arial"/>
              </a:rPr>
              <a:t>s</a:t>
            </a:r>
            <a:r>
              <a:rPr lang="en-US" sz="1800" b="0" i="1" strike="noStrike" spc="-1">
                <a:solidFill>
                  <a:srgbClr val="000000"/>
                </a:solidFill>
                <a:latin typeface="Arial"/>
              </a:rPr>
              <a:t> </a:t>
            </a:r>
            <a:r>
              <a:rPr lang="uk-UA" sz="1800" b="0" i="1" strike="noStrike" spc="-1">
                <a:solidFill>
                  <a:srgbClr val="000000"/>
                </a:solidFill>
                <a:latin typeface="Arial"/>
              </a:rPr>
              <a:t>=</a:t>
            </a:r>
            <a:r>
              <a:rPr lang="uk-UA" sz="1800" b="0" strike="noStrike" spc="-1">
                <a:solidFill>
                  <a:srgbClr val="000000"/>
                </a:solidFill>
                <a:latin typeface="Arial"/>
              </a:rPr>
              <a:t> </a:t>
            </a:r>
            <a:r>
              <a:rPr lang="ru-RU" sz="1800" b="0" strike="noStrike" spc="-1">
                <a:solidFill>
                  <a:srgbClr val="000000"/>
                </a:solidFill>
                <a:latin typeface="Arial"/>
              </a:rPr>
              <a:t>1</a:t>
            </a:r>
            <a:r>
              <a:rPr lang="uk-UA" sz="1800" b="0" strike="noStrike" spc="-1">
                <a:solidFill>
                  <a:srgbClr val="000000"/>
                </a:solidFill>
                <a:latin typeface="Arial"/>
              </a:rPr>
              <a:t>. In parallel, conduct a control experiment:</a:t>
            </a:r>
            <a:endParaRPr lang="en-US" sz="1800" b="0" strike="noStrike" spc="-1">
              <a:solidFill>
                <a:srgbClr val="000000"/>
              </a:solidFill>
              <a:latin typeface="Arial"/>
            </a:endParaRPr>
          </a:p>
        </p:txBody>
      </p:sp>
      <p:pic>
        <p:nvPicPr>
          <p:cNvPr id="118" name="Picture 7"/>
          <p:cNvPicPr/>
          <p:nvPr/>
        </p:nvPicPr>
        <p:blipFill>
          <a:blip r:embed="rId3" cstate="print"/>
          <a:stretch/>
        </p:blipFill>
        <p:spPr>
          <a:xfrm>
            <a:off x="1905120" y="4125960"/>
            <a:ext cx="5333760" cy="22892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 descr="Pyridoxine hydrochlor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1371600"/>
            <a:ext cx="66992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Прямокутник 2"/>
          <p:cNvSpPr>
            <a:spLocks noChangeArrowheads="1"/>
          </p:cNvSpPr>
          <p:nvPr/>
        </p:nvSpPr>
        <p:spPr bwMode="auto">
          <a:xfrm>
            <a:off x="1752600" y="685800"/>
            <a:ext cx="5891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IR absorption spectrum of pyridoxine hydrochloride</a:t>
            </a:r>
            <a:endParaRPr lang="uk-UA" altLang="uk-UA" dirty="0"/>
          </a:p>
        </p:txBody>
      </p:sp>
    </p:spTree>
    <p:extLst>
      <p:ext uri="{BB962C8B-B14F-4D97-AF65-F5344CB8AC3E}">
        <p14:creationId xmlns:p14="http://schemas.microsoft.com/office/powerpoint/2010/main" val="2802985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2" descr="Representative spectra of pyridoxine hydrochloride (-) an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69342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Прямокутник 2"/>
          <p:cNvSpPr>
            <a:spLocks noChangeArrowheads="1"/>
          </p:cNvSpPr>
          <p:nvPr/>
        </p:nvSpPr>
        <p:spPr bwMode="auto">
          <a:xfrm>
            <a:off x="2495550" y="696913"/>
            <a:ext cx="4724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b="1" dirty="0">
                <a:solidFill>
                  <a:srgbClr val="3C4043"/>
                </a:solidFill>
              </a:rPr>
              <a:t>UV spectrum of pyridoxine hydrochloride</a:t>
            </a:r>
            <a:endParaRPr lang="uk-UA" altLang="uk-UA" dirty="0"/>
          </a:p>
        </p:txBody>
      </p:sp>
    </p:spTree>
    <p:extLst>
      <p:ext uri="{BB962C8B-B14F-4D97-AF65-F5344CB8AC3E}">
        <p14:creationId xmlns:p14="http://schemas.microsoft.com/office/powerpoint/2010/main" val="18182365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838080" y="456840"/>
            <a:ext cx="784872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2. Acidimetry in a non-aqueous medium in a mixture of formic acid and acetic anhydride potentiometrically, s = 1. In parallel, conduct a control experiment:</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20" name="Picture 5"/>
          <p:cNvPicPr/>
          <p:nvPr/>
        </p:nvPicPr>
        <p:blipFill>
          <a:blip r:embed="rId2" cstate="print"/>
          <a:stretch/>
        </p:blipFill>
        <p:spPr>
          <a:xfrm>
            <a:off x="2209680" y="1371600"/>
            <a:ext cx="5029200" cy="1706400"/>
          </a:xfrm>
          <a:prstGeom prst="rect">
            <a:avLst/>
          </a:prstGeom>
          <a:ln w="0">
            <a:noFill/>
          </a:ln>
        </p:spPr>
      </p:pic>
      <p:sp>
        <p:nvSpPr>
          <p:cNvPr id="121" name="CustomShape 2"/>
          <p:cNvSpPr/>
          <p:nvPr/>
        </p:nvSpPr>
        <p:spPr>
          <a:xfrm>
            <a:off x="685800" y="3124080"/>
            <a:ext cx="792468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3. Alkalimetry, direct titration in a mixture of 0.01 M solution of hydrochloric acid and 96% alcohol potentiometrically (HFC). The difference in titrant volumes between two potential jumps on the titration curve is taken into account:</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22" name="Picture 7"/>
          <p:cNvPicPr/>
          <p:nvPr/>
        </p:nvPicPr>
        <p:blipFill>
          <a:blip r:embed="rId3" cstate="print"/>
          <a:stretch/>
        </p:blipFill>
        <p:spPr>
          <a:xfrm>
            <a:off x="2743200" y="4343400"/>
            <a:ext cx="4267080" cy="1030320"/>
          </a:xfrm>
          <a:prstGeom prst="rect">
            <a:avLst/>
          </a:prstGeom>
          <a:ln w="0">
            <a:noFill/>
          </a:ln>
        </p:spPr>
      </p:pic>
      <p:sp>
        <p:nvSpPr>
          <p:cNvPr id="123" name="CustomShape 3"/>
          <p:cNvSpPr/>
          <p:nvPr/>
        </p:nvSpPr>
        <p:spPr>
          <a:xfrm>
            <a:off x="609480" y="5410080"/>
            <a:ext cx="80010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well-sealed</a:t>
            </a:r>
            <a:r>
              <a:rPr lang="uk-UA" sz="1800" b="0" strike="noStrike" spc="-1" dirty="0">
                <a:solidFill>
                  <a:srgbClr val="000000"/>
                </a:solidFill>
                <a:latin typeface="Arial"/>
              </a:rPr>
              <a:t> </a:t>
            </a:r>
            <a:r>
              <a:rPr lang="uk-UA" sz="1800" b="0" strike="noStrike" spc="-1" dirty="0" err="1">
                <a:solidFill>
                  <a:srgbClr val="000000"/>
                </a:solidFill>
                <a:latin typeface="Arial"/>
              </a:rPr>
              <a:t>dark</a:t>
            </a:r>
            <a:r>
              <a:rPr lang="uk-UA" sz="1800" b="0" strike="noStrike" spc="-1" dirty="0">
                <a:solidFill>
                  <a:srgbClr val="000000"/>
                </a:solidFill>
                <a:latin typeface="Arial"/>
              </a:rPr>
              <a:t> </a:t>
            </a:r>
            <a:r>
              <a:rPr lang="uk-UA" sz="1800" b="0" strike="noStrike" spc="-1" dirty="0" err="1">
                <a:solidFill>
                  <a:srgbClr val="000000"/>
                </a:solidFill>
                <a:latin typeface="Arial"/>
              </a:rPr>
              <a:t>glass</a:t>
            </a:r>
            <a:r>
              <a:rPr lang="uk-UA" sz="1800" b="0" strike="noStrike" spc="-1" dirty="0">
                <a:solidFill>
                  <a:srgbClr val="000000"/>
                </a:solidFill>
                <a:latin typeface="Arial"/>
              </a:rPr>
              <a:t> </a:t>
            </a:r>
            <a:r>
              <a:rPr lang="uk-UA" sz="1800" b="0" strike="noStrike" spc="-1" dirty="0" err="1">
                <a:solidFill>
                  <a:srgbClr val="000000"/>
                </a:solidFill>
                <a:latin typeface="Arial"/>
              </a:rPr>
              <a:t>jars</a:t>
            </a:r>
            <a:r>
              <a:rPr lang="uk-UA" sz="1800" b="0" strike="noStrike" spc="-1" dirty="0">
                <a:solidFill>
                  <a:srgbClr val="000000"/>
                </a:solidFill>
                <a:latin typeface="Arial"/>
              </a:rPr>
              <a:t>. </a:t>
            </a:r>
            <a:endParaRPr lang="en-US" sz="1800" b="0"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various</a:t>
            </a:r>
            <a:r>
              <a:rPr lang="uk-UA" sz="1800" b="0" strike="noStrike" spc="-1" dirty="0">
                <a:solidFill>
                  <a:srgbClr val="000000"/>
                </a:solidFill>
                <a:latin typeface="Arial"/>
              </a:rPr>
              <a:t> </a:t>
            </a:r>
            <a:r>
              <a:rPr lang="uk-UA" sz="1800" b="0" strike="noStrike" spc="-1" dirty="0" err="1">
                <a:solidFill>
                  <a:srgbClr val="000000"/>
                </a:solidFill>
                <a:latin typeface="Arial"/>
              </a:rPr>
              <a:t>forms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parkinsonism</a:t>
            </a:r>
            <a:r>
              <a:rPr lang="uk-UA" sz="1800" b="0" strike="noStrike" spc="-1" dirty="0">
                <a:solidFill>
                  <a:srgbClr val="000000"/>
                </a:solidFill>
                <a:latin typeface="Arial"/>
              </a:rPr>
              <a:t>, </a:t>
            </a:r>
            <a:r>
              <a:rPr lang="uk-UA" sz="1800" b="0" strike="noStrike" spc="-1" dirty="0" err="1">
                <a:solidFill>
                  <a:srgbClr val="000000"/>
                </a:solidFill>
                <a:latin typeface="Arial"/>
              </a:rPr>
              <a:t>chorea</a:t>
            </a:r>
            <a:r>
              <a:rPr lang="uk-UA" sz="1800" b="0" strike="noStrike" spc="-1" dirty="0">
                <a:solidFill>
                  <a:srgbClr val="000000"/>
                </a:solidFill>
                <a:latin typeface="Arial"/>
              </a:rPr>
              <a:t>, </a:t>
            </a:r>
            <a:r>
              <a:rPr lang="uk-UA" sz="1800" b="0" strike="noStrike" spc="-1" dirty="0" err="1">
                <a:solidFill>
                  <a:srgbClr val="000000"/>
                </a:solidFill>
                <a:latin typeface="Arial"/>
              </a:rPr>
              <a:t>acute</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chronic</a:t>
            </a:r>
            <a:r>
              <a:rPr lang="uk-UA" sz="1800" b="0" strike="noStrike" spc="-1" dirty="0">
                <a:solidFill>
                  <a:srgbClr val="000000"/>
                </a:solidFill>
                <a:latin typeface="Arial"/>
              </a:rPr>
              <a:t> </a:t>
            </a:r>
            <a:r>
              <a:rPr lang="uk-UA" sz="1800" b="0" strike="noStrike" spc="-1" dirty="0" err="1">
                <a:solidFill>
                  <a:srgbClr val="000000"/>
                </a:solidFill>
                <a:latin typeface="Arial"/>
              </a:rPr>
              <a:t>hepatitis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CustomShape 1"/>
          <p:cNvSpPr/>
          <p:nvPr/>
        </p:nvSpPr>
        <p:spPr>
          <a:xfrm>
            <a:off x="2896200" y="456480"/>
            <a:ext cx="33735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Derivatives</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pyrimidine</a:t>
            </a:r>
            <a:r>
              <a:rPr lang="uk-UA" sz="1800" b="1" strike="noStrike" spc="-1" dirty="0">
                <a:solidFill>
                  <a:srgbClr val="000000"/>
                </a:solidFill>
                <a:latin typeface="Arial"/>
              </a:rPr>
              <a:t> </a:t>
            </a:r>
            <a:r>
              <a:rPr lang="uk-UA" sz="1800" b="1" strike="noStrike" spc="-1" dirty="0" err="1">
                <a:solidFill>
                  <a:srgbClr val="000000"/>
                </a:solidFill>
                <a:latin typeface="Arial"/>
              </a:rPr>
              <a:t>and</a:t>
            </a:r>
            <a:r>
              <a:rPr lang="uk-UA" sz="1800" b="1" strike="noStrike" spc="-1" dirty="0">
                <a:solidFill>
                  <a:srgbClr val="000000"/>
                </a:solidFill>
                <a:latin typeface="Arial"/>
              </a:rPr>
              <a:t> </a:t>
            </a:r>
            <a:r>
              <a:rPr lang="uk-UA" sz="1800" b="1" strike="noStrike" spc="-1" dirty="0" err="1">
                <a:solidFill>
                  <a:srgbClr val="000000"/>
                </a:solidFill>
                <a:latin typeface="Arial"/>
              </a:rPr>
              <a:t>thiazole</a:t>
            </a:r>
            <a:endParaRPr lang="en-US" sz="1800" b="0" strike="noStrike" spc="-1" dirty="0">
              <a:solidFill>
                <a:srgbClr val="000000"/>
              </a:solidFill>
              <a:latin typeface="Arial"/>
            </a:endParaRPr>
          </a:p>
        </p:txBody>
      </p:sp>
      <p:sp>
        <p:nvSpPr>
          <p:cNvPr id="125" name="CustomShape 2"/>
          <p:cNvSpPr/>
          <p:nvPr/>
        </p:nvSpPr>
        <p:spPr>
          <a:xfrm>
            <a:off x="762120" y="895320"/>
            <a:ext cx="7696080" cy="9543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Molecule of pyrimidine-thiazole vitamins (B</a:t>
            </a:r>
            <a:r>
              <a:rPr lang="uk-UA" sz="1800" b="0" strike="noStrike" spc="-1" baseline="-25000">
                <a:solidFill>
                  <a:srgbClr val="000000"/>
                </a:solidFill>
                <a:latin typeface="Arial"/>
              </a:rPr>
              <a:t>1</a:t>
            </a:r>
            <a:r>
              <a:rPr lang="uk-UA" sz="1800" b="0" strike="noStrike" spc="-1">
                <a:solidFill>
                  <a:srgbClr val="000000"/>
                </a:solidFill>
                <a:latin typeface="Arial"/>
              </a:rPr>
              <a:t> - thiamines) consists of two heterocycles - pyrimidine (</a:t>
            </a:r>
            <a:r>
              <a:rPr lang="uk-UA" sz="1800" b="0" i="1" strike="noStrike" spc="-1">
                <a:solidFill>
                  <a:srgbClr val="000000"/>
                </a:solidFill>
                <a:latin typeface="Arial"/>
              </a:rPr>
              <a:t>AND</a:t>
            </a:r>
            <a:r>
              <a:rPr lang="uk-UA" sz="1800" b="0" strike="noStrike" spc="-1">
                <a:solidFill>
                  <a:srgbClr val="000000"/>
                </a:solidFill>
                <a:latin typeface="Arial"/>
              </a:rPr>
              <a:t>) and thiazole (</a:t>
            </a:r>
            <a:r>
              <a:rPr lang="uk-UA" sz="1800" b="0" i="1" strike="noStrike" spc="-1">
                <a:solidFill>
                  <a:srgbClr val="000000"/>
                </a:solidFill>
                <a:latin typeface="Arial"/>
              </a:rPr>
              <a:t>IN</a:t>
            </a:r>
            <a:r>
              <a:rPr lang="uk-UA" sz="1800" b="0" strike="noStrike" spc="-1">
                <a:solidFill>
                  <a:srgbClr val="000000"/>
                </a:solidFill>
                <a:latin typeface="Arial"/>
              </a:rPr>
              <a:t>), interconnected by a methylene group:</a:t>
            </a:r>
            <a:endParaRPr lang="en-US" sz="1800" b="0" strike="noStrike" spc="-1">
              <a:solidFill>
                <a:srgbClr val="000000"/>
              </a:solidFill>
              <a:latin typeface="Arial"/>
            </a:endParaRPr>
          </a:p>
        </p:txBody>
      </p:sp>
      <p:pic>
        <p:nvPicPr>
          <p:cNvPr id="126" name="Picture 6"/>
          <p:cNvPicPr/>
          <p:nvPr/>
        </p:nvPicPr>
        <p:blipFill>
          <a:blip r:embed="rId2" cstate="print"/>
          <a:stretch/>
        </p:blipFill>
        <p:spPr>
          <a:xfrm>
            <a:off x="2819520" y="1752480"/>
            <a:ext cx="3733560" cy="1181160"/>
          </a:xfrm>
          <a:prstGeom prst="rect">
            <a:avLst/>
          </a:prstGeom>
          <a:ln w="0">
            <a:noFill/>
          </a:ln>
        </p:spPr>
      </p:pic>
      <p:sp>
        <p:nvSpPr>
          <p:cNvPr id="127" name="CustomShape 3"/>
          <p:cNvSpPr/>
          <p:nvPr/>
        </p:nvSpPr>
        <p:spPr>
          <a:xfrm>
            <a:off x="762120" y="2895120"/>
            <a:ext cx="807696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In medical practice, thiamine hydrobromide, thiamine hydrochloride, diphosphorus ester of thiamine hydrochloride (cocarboxylase) are used.</a:t>
            </a:r>
            <a:endParaRPr lang="en-US" sz="1800" b="0" strike="noStrike" spc="-1" dirty="0">
              <a:solidFill>
                <a:srgbClr val="000000"/>
              </a:solidFill>
              <a:latin typeface="Arial"/>
            </a:endParaRPr>
          </a:p>
        </p:txBody>
      </p:sp>
      <p:sp>
        <p:nvSpPr>
          <p:cNvPr id="128" name="CustomShape 4"/>
          <p:cNvSpPr/>
          <p:nvPr/>
        </p:nvSpPr>
        <p:spPr>
          <a:xfrm>
            <a:off x="1826280" y="3580560"/>
            <a:ext cx="54342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Thiamine hydrobromide (</a:t>
            </a:r>
            <a:r>
              <a:rPr lang="ru-RU" sz="1800" b="1" strike="noStrike" spc="-1">
                <a:solidFill>
                  <a:srgbClr val="000000"/>
                </a:solidFill>
                <a:latin typeface="Arial"/>
              </a:rPr>
              <a:t>Thiamini</a:t>
            </a:r>
            <a:r>
              <a:rPr lang="uk-UA" sz="1800" b="1" strike="noStrike" spc="-1">
                <a:solidFill>
                  <a:srgbClr val="000000"/>
                </a:solidFill>
                <a:latin typeface="Arial"/>
              </a:rPr>
              <a:t> </a:t>
            </a:r>
            <a:r>
              <a:rPr lang="ru-RU" sz="1800" b="1" strike="noStrike" spc="-1">
                <a:solidFill>
                  <a:srgbClr val="000000"/>
                </a:solidFill>
                <a:latin typeface="Arial"/>
              </a:rPr>
              <a:t>hydrobromidum</a:t>
            </a:r>
            <a:r>
              <a:rPr lang="uk-UA" sz="1800" b="1" strike="noStrike" spc="-1">
                <a:solidFill>
                  <a:srgbClr val="000000"/>
                </a:solidFill>
                <a:latin typeface="Arial"/>
              </a:rPr>
              <a:t>)</a:t>
            </a:r>
            <a:endParaRPr lang="en-US" sz="1800" b="0" strike="noStrike" spc="-1">
              <a:solidFill>
                <a:srgbClr val="000000"/>
              </a:solidFill>
              <a:latin typeface="Arial"/>
            </a:endParaRPr>
          </a:p>
        </p:txBody>
      </p:sp>
      <p:pic>
        <p:nvPicPr>
          <p:cNvPr id="129" name="Picture 9"/>
          <p:cNvPicPr/>
          <p:nvPr/>
        </p:nvPicPr>
        <p:blipFill>
          <a:blip r:embed="rId3" cstate="print"/>
          <a:stretch/>
        </p:blipFill>
        <p:spPr>
          <a:xfrm>
            <a:off x="2362320" y="3962520"/>
            <a:ext cx="4333680" cy="1352520"/>
          </a:xfrm>
          <a:prstGeom prst="rect">
            <a:avLst/>
          </a:prstGeom>
          <a:ln w="0">
            <a:noFill/>
          </a:ln>
        </p:spPr>
      </p:pic>
      <p:sp>
        <p:nvSpPr>
          <p:cNvPr id="130" name="CustomShape 5"/>
          <p:cNvSpPr/>
          <p:nvPr/>
        </p:nvSpPr>
        <p:spPr>
          <a:xfrm>
            <a:off x="762120" y="5334120"/>
            <a:ext cx="7924680" cy="1100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a:solidFill>
                  <a:srgbClr val="000000"/>
                </a:solidFill>
                <a:latin typeface="Arial"/>
              </a:rPr>
              <a:t>Mechanism of action.</a:t>
            </a:r>
            <a:r>
              <a:rPr lang="en-US" sz="1600" b="1" strike="noStrike" spc="-1">
                <a:solidFill>
                  <a:srgbClr val="000000"/>
                </a:solidFill>
                <a:latin typeface="Arial"/>
              </a:rPr>
              <a:t> </a:t>
            </a:r>
            <a:r>
              <a:rPr lang="ru-RU" sz="1600" b="0" strike="noStrike" spc="-1">
                <a:solidFill>
                  <a:srgbClr val="000000"/>
                </a:solidFill>
                <a:latin typeface="Arial"/>
              </a:rPr>
              <a:t>IN </a:t>
            </a:r>
            <a:r>
              <a:rPr lang="uk-UA" sz="1600" b="0" strike="noStrike" spc="-1">
                <a:solidFill>
                  <a:srgbClr val="000000"/>
                </a:solidFill>
                <a:latin typeface="Arial"/>
              </a:rPr>
              <a:t>the body as a result of phosphorylation processes is converted into cocarboxylase, which is a coenzyme of many enzymatic reactions. The drug restores vitamin B deficiency</a:t>
            </a:r>
            <a:r>
              <a:rPr lang="uk-UA" sz="1600" b="0" strike="noStrike" spc="-1" baseline="-25000">
                <a:solidFill>
                  <a:srgbClr val="000000"/>
                </a:solidFill>
                <a:latin typeface="Arial"/>
              </a:rPr>
              <a:t>1</a:t>
            </a:r>
            <a:r>
              <a:rPr lang="uk-UA" sz="1600" b="0" strike="noStrike" spc="-1">
                <a:solidFill>
                  <a:srgbClr val="000000"/>
                </a:solidFill>
                <a:latin typeface="Arial"/>
              </a:rPr>
              <a:t>, which plays an important role in metabolism and neuro-reflex regulation</a:t>
            </a:r>
            <a:r>
              <a:rPr lang="en-US" sz="1600" b="0" strike="noStrike" spc="-1">
                <a:solidFill>
                  <a:srgbClr val="000000"/>
                </a:solidFill>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764640" y="532800"/>
            <a:ext cx="11044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32" name="Picture 5"/>
          <p:cNvPicPr/>
          <p:nvPr/>
        </p:nvPicPr>
        <p:blipFill>
          <a:blip r:embed="rId2" cstate="print"/>
          <a:stretch/>
        </p:blipFill>
        <p:spPr>
          <a:xfrm>
            <a:off x="2286000" y="685800"/>
            <a:ext cx="4876920" cy="1495440"/>
          </a:xfrm>
          <a:prstGeom prst="rect">
            <a:avLst/>
          </a:prstGeom>
          <a:ln w="0">
            <a:noFill/>
          </a:ln>
        </p:spPr>
      </p:pic>
      <p:sp>
        <p:nvSpPr>
          <p:cNvPr id="133" name="CustomShape 2"/>
          <p:cNvSpPr/>
          <p:nvPr/>
        </p:nvSpPr>
        <p:spPr>
          <a:xfrm>
            <a:off x="685800" y="2286000"/>
            <a:ext cx="792468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a:t>
            </a:r>
            <a:r>
              <a:rPr lang="en-US" sz="1800" b="1" strike="noStrike" spc="-1">
                <a:solidFill>
                  <a:srgbClr val="000000"/>
                </a:solidFill>
                <a:latin typeface="Arial"/>
              </a:rPr>
              <a:t> </a:t>
            </a:r>
            <a:r>
              <a:rPr lang="uk-UA" sz="1800" b="0" strike="noStrike" spc="-1">
                <a:solidFill>
                  <a:srgbClr val="000000"/>
                </a:solidFill>
                <a:latin typeface="Arial"/>
              </a:rPr>
              <a:t>White, sometimes with a slightly yellowish tinge crystalline powder with a faint characteristic odor. Easily soluble in water and methyl alcohol, sparingly soluble in ethyl alcohol, practically insoluble in ether.</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ru-RU" sz="1800" b="0" strike="noStrike" spc="-1">
                <a:solidFill>
                  <a:srgbClr val="000000"/>
                </a:solidFill>
                <a:latin typeface="Arial"/>
              </a:rPr>
              <a:t>by IR spectroscopy;</a:t>
            </a:r>
            <a:endParaRPr lang="en-US" sz="1800" b="0" strike="noStrike" spc="-1">
              <a:solidFill>
                <a:srgbClr val="000000"/>
              </a:solidFill>
              <a:latin typeface="Arial"/>
            </a:endParaRPr>
          </a:p>
        </p:txBody>
      </p:sp>
      <p:sp>
        <p:nvSpPr>
          <p:cNvPr id="134" name="CustomShape 3"/>
          <p:cNvSpPr/>
          <p:nvPr/>
        </p:nvSpPr>
        <p:spPr>
          <a:xfrm>
            <a:off x="685800" y="3962520"/>
            <a:ext cx="4267080" cy="2864503"/>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Arial"/>
              </a:rPr>
              <a:t> </a:t>
            </a:r>
            <a:r>
              <a:rPr lang="uk-UA" sz="1800" b="0" strike="noStrike" spc="-1" dirty="0" smtClean="0">
                <a:solidFill>
                  <a:srgbClr val="000000"/>
                </a:solidFill>
                <a:latin typeface="Arial"/>
              </a:rPr>
              <a:t>“</a:t>
            </a:r>
            <a:r>
              <a:rPr lang="en-US" sz="1800" b="0" strike="noStrike" spc="-1" dirty="0" smtClean="0">
                <a:solidFill>
                  <a:srgbClr val="000000"/>
                </a:solidFill>
                <a:latin typeface="Arial"/>
              </a:rPr>
              <a:t>T</a:t>
            </a:r>
            <a:r>
              <a:rPr lang="en-US" spc="-1" dirty="0" smtClean="0">
                <a:solidFill>
                  <a:srgbClr val="000000"/>
                </a:solidFill>
                <a:latin typeface="Arial"/>
              </a:rPr>
              <a:t>h</a:t>
            </a:r>
            <a:r>
              <a:rPr lang="en-US" sz="1800" b="0" strike="noStrike" spc="-1" dirty="0" smtClean="0">
                <a:solidFill>
                  <a:srgbClr val="000000"/>
                </a:solidFill>
                <a:latin typeface="Arial"/>
              </a:rPr>
              <a:t>iochromic test</a:t>
            </a:r>
            <a:r>
              <a:rPr lang="uk-UA" sz="1800" b="0" strike="noStrike" spc="-1" dirty="0" smtClean="0">
                <a:solidFill>
                  <a:srgbClr val="000000"/>
                </a:solidFill>
                <a:latin typeface="Arial"/>
              </a:rPr>
              <a:t>” oxidized </a:t>
            </a:r>
            <a:r>
              <a:rPr lang="uk-UA" sz="1800" b="0" strike="noStrike" spc="-1" dirty="0">
                <a:solidFill>
                  <a:srgbClr val="000000"/>
                </a:solidFill>
                <a:latin typeface="Arial"/>
              </a:rPr>
              <a:t>by potassium ferricyanide in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alkaline environment with the formation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thiochrome, which is extracted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isoamyl or butyl</a:t>
            </a:r>
            <a:r>
              <a:rPr lang="en-US" sz="1800" b="0" strike="noStrike" spc="-1" dirty="0">
                <a:solidFill>
                  <a:srgbClr val="000000"/>
                </a:solidFill>
                <a:latin typeface="Arial"/>
              </a:rPr>
              <a:t> </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alcohol, -</a:t>
            </a:r>
            <a:r>
              <a:rPr lang="en-US" sz="1800" b="0" strike="noStrike" spc="-1" dirty="0">
                <a:solidFill>
                  <a:srgbClr val="000000"/>
                </a:solidFill>
                <a:latin typeface="Arial"/>
              </a:rPr>
              <a:t> </a:t>
            </a:r>
            <a:r>
              <a:rPr lang="uk-UA" sz="1800" b="0" strike="noStrike" spc="-1" dirty="0">
                <a:solidFill>
                  <a:srgbClr val="000000"/>
                </a:solidFill>
                <a:latin typeface="Arial"/>
              </a:rPr>
              <a:t>blue fluorescence</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in UV light:</a:t>
            </a:r>
            <a:r>
              <a:rPr lang="ru-RU" sz="1800" b="0" strike="noStrike" spc="-1" dirty="0">
                <a:solidFill>
                  <a:srgbClr val="000000"/>
                </a:solidFill>
                <a:latin typeface="Arial"/>
              </a:rPr>
              <a:t> </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substance gives characteristic reactions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on bromides.</a:t>
            </a:r>
            <a:endParaRPr lang="en-US" sz="1800" b="0" strike="noStrike" spc="-1" dirty="0">
              <a:solidFill>
                <a:srgbClr val="000000"/>
              </a:solidFill>
              <a:latin typeface="Arial"/>
            </a:endParaRPr>
          </a:p>
        </p:txBody>
      </p:sp>
      <p:pic>
        <p:nvPicPr>
          <p:cNvPr id="135" name="Picture 9"/>
          <p:cNvPicPr/>
          <p:nvPr/>
        </p:nvPicPr>
        <p:blipFill>
          <a:blip r:embed="rId3" cstate="print"/>
          <a:stretch/>
        </p:blipFill>
        <p:spPr>
          <a:xfrm>
            <a:off x="4876920" y="3352680"/>
            <a:ext cx="4038480" cy="2982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609480" y="380880"/>
            <a:ext cx="815364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Acidimetry in a non-aqueous medium in the presence of mercury (II) acetate potentiometrically, s = 1/2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137" name="Picture 5"/>
          <p:cNvPicPr/>
          <p:nvPr/>
        </p:nvPicPr>
        <p:blipFill>
          <a:blip r:embed="rId2" cstate="print"/>
          <a:stretch/>
        </p:blipFill>
        <p:spPr>
          <a:xfrm>
            <a:off x="1752480" y="1371600"/>
            <a:ext cx="5334120" cy="1841400"/>
          </a:xfrm>
          <a:prstGeom prst="rect">
            <a:avLst/>
          </a:prstGeom>
          <a:ln w="0">
            <a:noFill/>
          </a:ln>
        </p:spPr>
      </p:pic>
      <p:sp>
        <p:nvSpPr>
          <p:cNvPr id="138" name="CustomShape 2"/>
          <p:cNvSpPr/>
          <p:nvPr/>
        </p:nvSpPr>
        <p:spPr>
          <a:xfrm>
            <a:off x="609480" y="3276720"/>
            <a:ext cx="8305920" cy="23259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2. Gravimetry after precipitation of the drug substance with silicic tungstic acid. Sediment composition:</a:t>
            </a:r>
            <a:r>
              <a:rPr lang="en-US" sz="1800" b="0" strike="noStrike" spc="-1" dirty="0">
                <a:solidFill>
                  <a:srgbClr val="000000"/>
                </a:solidFill>
                <a:latin typeface="Arial"/>
              </a:rPr>
              <a:t>SiO</a:t>
            </a:r>
            <a:r>
              <a:rPr lang="uk-UA" sz="1800" b="0" strike="noStrike" spc="-1" baseline="-25000" dirty="0">
                <a:solidFill>
                  <a:srgbClr val="000000"/>
                </a:solidFill>
                <a:latin typeface="Arial"/>
              </a:rPr>
              <a:t>2</a:t>
            </a:r>
            <a:r>
              <a:rPr lang="uk-UA" sz="1800" b="0" strike="noStrike" spc="-1" dirty="0">
                <a:solidFill>
                  <a:srgbClr val="000000"/>
                </a:solidFill>
                <a:latin typeface="Arial"/>
              </a:rPr>
              <a:t>· 12</a:t>
            </a:r>
            <a:r>
              <a:rPr lang="en-US" sz="1800" b="0" strike="noStrike" spc="-1" dirty="0">
                <a:solidFill>
                  <a:srgbClr val="000000"/>
                </a:solidFill>
                <a:latin typeface="Arial"/>
              </a:rPr>
              <a:t>WO</a:t>
            </a:r>
            <a:r>
              <a:rPr lang="uk-UA" sz="1800" b="0" strike="noStrike" spc="-1" baseline="-25000" dirty="0">
                <a:solidFill>
                  <a:srgbClr val="000000"/>
                </a:solidFill>
                <a:latin typeface="Arial"/>
              </a:rPr>
              <a:t>3</a:t>
            </a:r>
            <a:r>
              <a:rPr lang="uk-UA" sz="1800" b="0" strike="noStrike" spc="-1" dirty="0">
                <a:solidFill>
                  <a:srgbClr val="000000"/>
                </a:solidFill>
                <a:latin typeface="Arial"/>
              </a:rPr>
              <a:t>· 2</a:t>
            </a:r>
            <a:r>
              <a:rPr lang="en-US" sz="1800" b="0" strike="noStrike" spc="-1" dirty="0">
                <a:solidFill>
                  <a:srgbClr val="000000"/>
                </a:solidFill>
                <a:latin typeface="Arial"/>
              </a:rPr>
              <a:t>C</a:t>
            </a:r>
            <a:r>
              <a:rPr lang="uk-UA" sz="1800" b="0" strike="noStrike" spc="-1" baseline="-25000" dirty="0">
                <a:solidFill>
                  <a:srgbClr val="000000"/>
                </a:solidFill>
                <a:latin typeface="Arial"/>
              </a:rPr>
              <a:t>12</a:t>
            </a:r>
            <a:r>
              <a:rPr lang="en-US" sz="1800" b="0" strike="noStrike" spc="-1" dirty="0">
                <a:solidFill>
                  <a:srgbClr val="000000"/>
                </a:solidFill>
                <a:latin typeface="Arial"/>
              </a:rPr>
              <a:t>H</a:t>
            </a:r>
            <a:r>
              <a:rPr lang="uk-UA" sz="1800" b="0" strike="noStrike" spc="-1" baseline="-25000" dirty="0">
                <a:solidFill>
                  <a:srgbClr val="000000"/>
                </a:solidFill>
                <a:latin typeface="Arial"/>
              </a:rPr>
              <a:t>17</a:t>
            </a:r>
            <a:r>
              <a:rPr lang="en-US" sz="1800" b="0" strike="noStrike" spc="-1" dirty="0">
                <a:solidFill>
                  <a:srgbClr val="000000"/>
                </a:solidFill>
                <a:latin typeface="Arial"/>
              </a:rPr>
              <a:t>BrN</a:t>
            </a:r>
            <a:r>
              <a:rPr lang="uk-UA" sz="1800" b="0" strike="noStrike" spc="-1" baseline="-25000" dirty="0">
                <a:solidFill>
                  <a:srgbClr val="000000"/>
                </a:solidFill>
                <a:latin typeface="Arial"/>
              </a:rPr>
              <a:t>4</a:t>
            </a:r>
            <a:r>
              <a:rPr lang="en-US" sz="1800" b="0" strike="noStrike" spc="-1" dirty="0">
                <a:solidFill>
                  <a:srgbClr val="000000"/>
                </a:solidFill>
                <a:latin typeface="Arial"/>
              </a:rPr>
              <a:t>OS</a:t>
            </a:r>
            <a:r>
              <a:rPr lang="uk-UA" sz="1800" b="0" strike="noStrike" spc="-1" dirty="0">
                <a:solidFill>
                  <a:srgbClr val="000000"/>
                </a:solidFill>
                <a:latin typeface="Arial"/>
              </a:rPr>
              <a:t>. The mass of the precipitate multiplied by 0.25 </a:t>
            </a:r>
            <a:r>
              <a:rPr lang="uk-UA" sz="1800" b="0" strike="noStrike" spc="-1" dirty="0" smtClean="0">
                <a:solidFill>
                  <a:srgbClr val="000000"/>
                </a:solidFill>
                <a:latin typeface="Arial"/>
              </a:rPr>
              <a:t>(</a:t>
            </a:r>
            <a:r>
              <a:rPr lang="en-US" sz="1800" b="0" strike="noStrike" spc="-1" dirty="0" smtClean="0">
                <a:solidFill>
                  <a:srgbClr val="000000"/>
                </a:solidFill>
                <a:latin typeface="Arial"/>
              </a:rPr>
              <a:t>F - </a:t>
            </a:r>
            <a:r>
              <a:rPr lang="uk-UA" sz="1800" b="0" strike="noStrike" spc="-1" dirty="0" smtClean="0">
                <a:solidFill>
                  <a:srgbClr val="000000"/>
                </a:solidFill>
                <a:latin typeface="Arial"/>
              </a:rPr>
              <a:t>gravimetric </a:t>
            </a:r>
            <a:r>
              <a:rPr lang="uk-UA" sz="1800" b="0" strike="noStrike" spc="-1" dirty="0">
                <a:solidFill>
                  <a:srgbClr val="000000"/>
                </a:solidFill>
                <a:latin typeface="Arial"/>
              </a:rPr>
              <a:t>factor) corresponds to the amount of thiamine bromide.</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3. Alkalimetry, direct titration, indicator - bromophenol blue or phenolphthalein, </a:t>
            </a:r>
            <a:r>
              <a:rPr lang="en-US" sz="1800" b="0" strike="noStrike" spc="-1" dirty="0">
                <a:solidFill>
                  <a:srgbClr val="000000"/>
                </a:solidFill>
                <a:latin typeface="Arial"/>
              </a:rPr>
              <a:t>s</a:t>
            </a:r>
            <a:r>
              <a:rPr lang="en-US" sz="1800" b="0" i="1" strike="noStrike" spc="-1" dirty="0">
                <a:solidFill>
                  <a:srgbClr val="000000"/>
                </a:solidFill>
                <a:latin typeface="Arial"/>
              </a:rPr>
              <a:t> </a:t>
            </a:r>
            <a:r>
              <a:rPr lang="uk-UA" sz="1800" b="0" i="1" strike="noStrike" spc="-1" dirty="0">
                <a:solidFill>
                  <a:srgbClr val="000000"/>
                </a:solidFill>
                <a:latin typeface="Arial"/>
              </a:rPr>
              <a:t>=</a:t>
            </a:r>
            <a:r>
              <a:rPr lang="uk-UA" sz="1800" b="0" strike="noStrike" spc="-1" dirty="0">
                <a:solidFill>
                  <a:srgbClr val="000000"/>
                </a:solidFill>
                <a:latin typeface="Arial"/>
              </a:rPr>
              <a:t> 1.</a:t>
            </a:r>
            <a:endParaRPr lang="en-US" sz="1800" b="0" strike="noStrike" spc="-1" dirty="0">
              <a:solidFill>
                <a:srgbClr val="000000"/>
              </a:solidFill>
              <a:latin typeface="Arial"/>
            </a:endParaRPr>
          </a:p>
          <a:p>
            <a:pPr marL="342720" indent="-342720" algn="l" rtl="0">
              <a:buClr>
                <a:srgbClr val="000000"/>
              </a:buClr>
              <a:buFont typeface="Arial"/>
              <a:buAutoNum type="arabicPeriod" startAt="4"/>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Argentometry by the method of Faience, indicator - bromothymol blue, </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en-US" sz="1800" b="0" strike="noStrike" spc="-1" dirty="0">
                <a:solidFill>
                  <a:srgbClr val="000000"/>
                </a:solidFill>
                <a:latin typeface="Arial"/>
              </a:rPr>
              <a:t>s</a:t>
            </a:r>
            <a:r>
              <a:rPr lang="en-US" sz="1800" b="0" i="1" strike="noStrike" spc="-1" dirty="0">
                <a:solidFill>
                  <a:srgbClr val="000000"/>
                </a:solidFill>
                <a:latin typeface="Arial"/>
              </a:rPr>
              <a:t> </a:t>
            </a:r>
            <a:r>
              <a:rPr lang="uk-UA" sz="1800" b="0" i="1" strike="noStrike" spc="-1" dirty="0">
                <a:solidFill>
                  <a:srgbClr val="000000"/>
                </a:solidFill>
                <a:latin typeface="Arial"/>
              </a:rPr>
              <a:t>=</a:t>
            </a:r>
            <a:r>
              <a:rPr lang="uk-UA" sz="1800" b="0" strike="noStrike" spc="-1" dirty="0">
                <a:solidFill>
                  <a:srgbClr val="000000"/>
                </a:solidFill>
                <a:latin typeface="Arial"/>
              </a:rPr>
              <a:t>1/2:</a:t>
            </a:r>
            <a:endParaRPr lang="en-US" sz="1800" b="0" strike="noStrike" spc="-1" dirty="0">
              <a:solidFill>
                <a:srgbClr val="000000"/>
              </a:solidFill>
              <a:latin typeface="Arial"/>
            </a:endParaRPr>
          </a:p>
        </p:txBody>
      </p:sp>
      <p:pic>
        <p:nvPicPr>
          <p:cNvPr id="139" name="Picture 8"/>
          <p:cNvPicPr/>
          <p:nvPr/>
        </p:nvPicPr>
        <p:blipFill>
          <a:blip r:embed="rId3" cstate="print"/>
          <a:stretch/>
        </p:blipFill>
        <p:spPr>
          <a:xfrm>
            <a:off x="1905120" y="5334120"/>
            <a:ext cx="6095880" cy="707760"/>
          </a:xfrm>
          <a:prstGeom prst="rect">
            <a:avLst/>
          </a:prstGeom>
          <a:ln w="0">
            <a:noFill/>
          </a:ln>
        </p:spPr>
      </p:pic>
      <p:sp>
        <p:nvSpPr>
          <p:cNvPr id="140" name="CustomShape 3"/>
          <p:cNvSpPr/>
          <p:nvPr/>
        </p:nvSpPr>
        <p:spPr>
          <a:xfrm>
            <a:off x="609480" y="6019920"/>
            <a:ext cx="739152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hermetically sealed container that protects from light.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CustomShape 1"/>
          <p:cNvSpPr/>
          <p:nvPr/>
        </p:nvSpPr>
        <p:spPr>
          <a:xfrm>
            <a:off x="1750320" y="456480"/>
            <a:ext cx="55227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Thiamine hydrochloride (</a:t>
            </a:r>
            <a:r>
              <a:rPr lang="ru-RU" sz="1800" b="1" strike="noStrike" spc="-1">
                <a:solidFill>
                  <a:srgbClr val="000000"/>
                </a:solidFill>
                <a:latin typeface="Arial"/>
              </a:rPr>
              <a:t>Thiamini</a:t>
            </a:r>
            <a:r>
              <a:rPr lang="uk-UA" sz="1800" b="1" strike="noStrike" spc="-1">
                <a:solidFill>
                  <a:srgbClr val="000000"/>
                </a:solidFill>
                <a:latin typeface="Arial"/>
              </a:rPr>
              <a:t> </a:t>
            </a:r>
            <a:r>
              <a:rPr lang="ru-RU" sz="1800" b="1" strike="noStrike" spc="-1">
                <a:solidFill>
                  <a:srgbClr val="000000"/>
                </a:solidFill>
                <a:latin typeface="Arial"/>
              </a:rPr>
              <a:t>hydrochloride</a:t>
            </a:r>
            <a:r>
              <a:rPr lang="uk-UA" sz="1800" b="1" strike="noStrike" spc="-1">
                <a:solidFill>
                  <a:srgbClr val="000000"/>
                </a:solidFill>
                <a:latin typeface="Arial"/>
              </a:rPr>
              <a:t>)</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42" name="Picture 5"/>
          <p:cNvPicPr/>
          <p:nvPr/>
        </p:nvPicPr>
        <p:blipFill>
          <a:blip r:embed="rId2" cstate="print"/>
          <a:stretch/>
        </p:blipFill>
        <p:spPr>
          <a:xfrm>
            <a:off x="2286000" y="838080"/>
            <a:ext cx="4876920" cy="1516320"/>
          </a:xfrm>
          <a:prstGeom prst="rect">
            <a:avLst/>
          </a:prstGeom>
          <a:ln w="0">
            <a:noFill/>
          </a:ln>
        </p:spPr>
      </p:pic>
      <p:sp>
        <p:nvSpPr>
          <p:cNvPr id="143" name="CustomShape 2"/>
          <p:cNvSpPr/>
          <p:nvPr/>
        </p:nvSpPr>
        <p:spPr>
          <a:xfrm>
            <a:off x="838080" y="2362320"/>
            <a:ext cx="8001000" cy="1777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Due to phosphorylation, it forms thiamine pyrophosphate, which is a coenzyme of numerous decarboxylases involved in the metabolism of pyruvate, alpha-ketoglutarate; also plays an important role in carbohydrate metabolism. Reduces vitamin B deficiency</a:t>
            </a:r>
            <a:r>
              <a:rPr lang="uk-UA" sz="1800" b="0" strike="noStrike" spc="-1" baseline="-25000">
                <a:solidFill>
                  <a:srgbClr val="000000"/>
                </a:solidFill>
                <a:latin typeface="Arial"/>
              </a:rPr>
              <a:t>1</a:t>
            </a:r>
            <a:r>
              <a:rPr lang="uk-UA" sz="1800" b="0" strike="noStrike" spc="-1">
                <a:solidFill>
                  <a:srgbClr val="000000"/>
                </a:solidFill>
                <a:latin typeface="Arial"/>
              </a:rPr>
              <a:t>, has a metabolic, immunostimulatory, antioxidant, ganglioblocking effect.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endParaRPr lang="en-US" sz="1800" b="0" strike="noStrike" spc="-1">
              <a:solidFill>
                <a:srgbClr val="000000"/>
              </a:solidFill>
              <a:latin typeface="Arial"/>
            </a:endParaRPr>
          </a:p>
        </p:txBody>
      </p:sp>
      <p:pic>
        <p:nvPicPr>
          <p:cNvPr id="144" name="Picture 7"/>
          <p:cNvPicPr/>
          <p:nvPr/>
        </p:nvPicPr>
        <p:blipFill>
          <a:blip r:embed="rId3" cstate="print"/>
          <a:stretch/>
        </p:blipFill>
        <p:spPr>
          <a:xfrm>
            <a:off x="2106000" y="4059900"/>
            <a:ext cx="4190760" cy="1376280"/>
          </a:xfrm>
          <a:prstGeom prst="rect">
            <a:avLst/>
          </a:prstGeom>
          <a:ln w="0">
            <a:noFill/>
          </a:ln>
        </p:spPr>
      </p:pic>
      <p:sp>
        <p:nvSpPr>
          <p:cNvPr id="145" name="CustomShape 3"/>
          <p:cNvSpPr/>
          <p:nvPr/>
        </p:nvSpPr>
        <p:spPr>
          <a:xfrm>
            <a:off x="838080" y="5410080"/>
            <a:ext cx="77724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White or almost white crystalline powder or colorless crystals. Easily soluble in water, soluble in glycerin, slightly soluble in 96% alcohol.</a:t>
            </a:r>
            <a:endParaRPr lang="en-US" sz="1800" b="0" strike="noStrike" spc="-1">
              <a:solidFill>
                <a:srgbClr val="000000"/>
              </a:solidFill>
              <a:latin typeface="Arial"/>
            </a:endParaRPr>
          </a:p>
        </p:txBody>
      </p:sp>
      <p:pic>
        <p:nvPicPr>
          <p:cNvPr id="146" name="Picture 2"/>
          <p:cNvPicPr/>
          <p:nvPr/>
        </p:nvPicPr>
        <p:blipFill>
          <a:blip r:embed="rId4" cstate="print"/>
          <a:stretch/>
        </p:blipFill>
        <p:spPr>
          <a:xfrm>
            <a:off x="7162920" y="3886200"/>
            <a:ext cx="1319040" cy="1255680"/>
          </a:xfrm>
          <a:prstGeom prst="rect">
            <a:avLst/>
          </a:prstGeom>
          <a:ln w="0">
            <a:noFill/>
          </a:ln>
        </p:spPr>
      </p:pic>
      <p:pic>
        <p:nvPicPr>
          <p:cNvPr id="147" name="Picture 15"/>
          <p:cNvPicPr/>
          <p:nvPr/>
        </p:nvPicPr>
        <p:blipFill>
          <a:blip r:embed="rId5" cstate="print"/>
          <a:stretch/>
        </p:blipFill>
        <p:spPr>
          <a:xfrm>
            <a:off x="6400800" y="42670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990720" y="609480"/>
            <a:ext cx="754380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Identification:</a:t>
            </a:r>
            <a:endParaRPr lang="en-US" sz="1800" b="0" strike="noStrike" spc="-1" dirty="0">
              <a:solidFill>
                <a:srgbClr val="000000"/>
              </a:solidFill>
              <a:latin typeface="Arial"/>
            </a:endParaRPr>
          </a:p>
          <a:p>
            <a:pPr marL="342720" indent="-342720"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by IR spectroscopy;</a:t>
            </a:r>
            <a:endParaRPr lang="en-US" sz="1800" b="0" strike="noStrike" spc="-1" dirty="0">
              <a:solidFill>
                <a:srgbClr val="000000"/>
              </a:solidFill>
              <a:latin typeface="Arial"/>
            </a:endParaRPr>
          </a:p>
          <a:p>
            <a:pPr marL="342720" indent="-342720"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thiochrome formation similar to thiamine bromide;</a:t>
            </a:r>
            <a:endParaRPr lang="en-US" sz="1800" b="0" strike="noStrike" spc="-1" dirty="0">
              <a:solidFill>
                <a:srgbClr val="000000"/>
              </a:solidFill>
              <a:latin typeface="Arial"/>
            </a:endParaRPr>
          </a:p>
          <a:p>
            <a:pPr marL="342720" indent="-342720"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substance gives characteristic reactions to chlorides.</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1. </a:t>
            </a:r>
            <a:r>
              <a:rPr lang="uk-UA" sz="1800" b="1" strike="noStrike" spc="-1" dirty="0">
                <a:solidFill>
                  <a:srgbClr val="000000"/>
                </a:solidFill>
                <a:latin typeface="Arial"/>
              </a:rPr>
              <a:t> </a:t>
            </a:r>
            <a:r>
              <a:rPr lang="uk-UA" sz="1800" b="0" strike="noStrike" spc="-1" dirty="0">
                <a:solidFill>
                  <a:srgbClr val="000000"/>
                </a:solidFill>
                <a:latin typeface="Arial"/>
              </a:rPr>
              <a:t>Acidimetry in a non-aqueous medium in a mixture of formic acid and acetic anhydride potentiometrically, s = ½ </a:t>
            </a:r>
            <a:r>
              <a:rPr lang="uk-UA" sz="1800" b="0" strike="noStrike" spc="-1" dirty="0" smtClean="0">
                <a:solidFill>
                  <a:srgbClr val="000000"/>
                </a:solidFill>
                <a:latin typeface="Arial"/>
              </a:rPr>
              <a:t>(</a:t>
            </a:r>
            <a:r>
              <a:rPr lang="en-US" sz="1800" b="0" strike="noStrike" spc="-1" dirty="0" smtClean="0">
                <a:solidFill>
                  <a:srgbClr val="000000"/>
                </a:solidFill>
                <a:latin typeface="Arial"/>
              </a:rPr>
              <a:t>SPhU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149" name="Picture 5"/>
          <p:cNvPicPr/>
          <p:nvPr/>
        </p:nvPicPr>
        <p:blipFill>
          <a:blip r:embed="rId2" cstate="print"/>
          <a:stretch/>
        </p:blipFill>
        <p:spPr>
          <a:xfrm>
            <a:off x="1600200" y="2743200"/>
            <a:ext cx="5791320" cy="2039760"/>
          </a:xfrm>
          <a:prstGeom prst="rect">
            <a:avLst/>
          </a:prstGeom>
          <a:ln w="0">
            <a:noFill/>
          </a:ln>
        </p:spPr>
      </p:pic>
      <p:sp>
        <p:nvSpPr>
          <p:cNvPr id="150" name="CustomShape 2"/>
          <p:cNvSpPr/>
          <p:nvPr/>
        </p:nvSpPr>
        <p:spPr>
          <a:xfrm>
            <a:off x="990720" y="5028840"/>
            <a:ext cx="761976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2. Alkalimetry in a mixture of 0.01 </a:t>
            </a:r>
            <a:r>
              <a:rPr lang="uk-UA" sz="1800" b="0" i="1" strike="noStrike" spc="-1" dirty="0">
                <a:solidFill>
                  <a:srgbClr val="000000"/>
                </a:solidFill>
                <a:latin typeface="Arial"/>
              </a:rPr>
              <a:t>M </a:t>
            </a:r>
            <a:r>
              <a:rPr lang="uk-UA" sz="1800" b="0" strike="noStrike" spc="-1" dirty="0">
                <a:solidFill>
                  <a:srgbClr val="000000"/>
                </a:solidFill>
                <a:latin typeface="Arial"/>
              </a:rPr>
              <a:t>hydrochloric acid solution and</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96% alcohol potentiometrically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 </a:t>
            </a:r>
            <a:r>
              <a:rPr lang="uk-UA" sz="1800" b="0" strike="noStrike" spc="-1" dirty="0">
                <a:solidFill>
                  <a:srgbClr val="000000"/>
                </a:solidFill>
                <a:latin typeface="Arial"/>
              </a:rPr>
              <a:t>Take into account</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difference in titrant volumes between two potential jumps on</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titration curve, s = 1/2.</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CustomShape 1"/>
          <p:cNvSpPr/>
          <p:nvPr/>
        </p:nvSpPr>
        <p:spPr>
          <a:xfrm>
            <a:off x="762120" y="533520"/>
            <a:ext cx="8076960" cy="23259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a:t>
            </a:r>
            <a:r>
              <a:rPr lang="en-US" sz="1800" b="1" strike="noStrike" spc="-1">
                <a:solidFill>
                  <a:srgbClr val="000000"/>
                </a:solidFill>
                <a:latin typeface="Arial"/>
              </a:rPr>
              <a:t> </a:t>
            </a:r>
            <a:r>
              <a:rPr lang="uk-UA" sz="1800" b="0" strike="noStrike" spc="-1">
                <a:solidFill>
                  <a:srgbClr val="000000"/>
                </a:solidFill>
                <a:latin typeface="Arial"/>
              </a:rPr>
              <a:t>Similar to thiamine bromide</a:t>
            </a:r>
            <a:r>
              <a:rPr lang="en-US" sz="1800" b="0" strike="noStrike" spc="-1">
                <a:solidFill>
                  <a:srgbClr val="000000"/>
                </a:solidFill>
                <a:latin typeface="Arial"/>
              </a:rPr>
              <a:t>.</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a:t>
            </a:r>
            <a:r>
              <a:rPr lang="uk-UA" sz="1800" b="0" strike="noStrike" spc="-1">
                <a:solidFill>
                  <a:srgbClr val="000000"/>
                </a:solidFill>
                <a:latin typeface="Arial"/>
              </a:rPr>
              <a:t> Hypovitaminosis and beriberi B</a:t>
            </a:r>
            <a:r>
              <a:rPr lang="uk-UA" sz="1800" b="0" strike="noStrike" spc="-1" baseline="-25000">
                <a:solidFill>
                  <a:srgbClr val="000000"/>
                </a:solidFill>
                <a:latin typeface="Arial"/>
              </a:rPr>
              <a:t>1</a:t>
            </a:r>
            <a:r>
              <a:rPr lang="uk-UA" sz="1800" b="0" strike="noStrike" spc="-1">
                <a:solidFill>
                  <a:srgbClr val="000000"/>
                </a:solidFill>
                <a:latin typeface="Arial"/>
              </a:rPr>
              <a:t>; intestinal malabsorption, starvation, chronic alcoholism, liver dysfunction; pregnancy, breastfeeding, period of intensive growth, neuritis, radiculitis, neuralgia, peripheral paresis and paralysis, myocardial infarction, intoxication, peripheral vascular spasm, heart failure; intestinal atony, dermatosis, eczema, psoriasis, herpes, thyrotoxicosis.</a:t>
            </a:r>
            <a:endParaRPr lang="en-US" sz="1800" b="0" strike="noStrike" spc="-1">
              <a:solidFill>
                <a:srgbClr val="000000"/>
              </a:solidFill>
              <a:latin typeface="Arial"/>
            </a:endParaRPr>
          </a:p>
        </p:txBody>
      </p:sp>
      <p:sp>
        <p:nvSpPr>
          <p:cNvPr id="152" name="CustomShape 2"/>
          <p:cNvSpPr/>
          <p:nvPr/>
        </p:nvSpPr>
        <p:spPr>
          <a:xfrm>
            <a:off x="2364840" y="2894760"/>
            <a:ext cx="4073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Cocarboxylasum</a:t>
            </a:r>
            <a:endParaRPr lang="en-US" sz="1800" b="0" strike="noStrike" spc="-1">
              <a:solidFill>
                <a:srgbClr val="000000"/>
              </a:solidFill>
              <a:latin typeface="Arial"/>
            </a:endParaRPr>
          </a:p>
        </p:txBody>
      </p:sp>
      <p:pic>
        <p:nvPicPr>
          <p:cNvPr id="153" name="Picture 6"/>
          <p:cNvPicPr/>
          <p:nvPr/>
        </p:nvPicPr>
        <p:blipFill>
          <a:blip r:embed="rId2" cstate="print"/>
          <a:stretch/>
        </p:blipFill>
        <p:spPr>
          <a:xfrm>
            <a:off x="1981080" y="3276720"/>
            <a:ext cx="5334120" cy="1604880"/>
          </a:xfrm>
          <a:prstGeom prst="rect">
            <a:avLst/>
          </a:prstGeom>
          <a:ln w="0">
            <a:noFill/>
          </a:ln>
        </p:spPr>
      </p:pic>
      <p:sp>
        <p:nvSpPr>
          <p:cNvPr id="154" name="CustomShape 3"/>
          <p:cNvSpPr/>
          <p:nvPr/>
        </p:nvSpPr>
        <p:spPr>
          <a:xfrm>
            <a:off x="762120" y="4800600"/>
            <a:ext cx="815328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Is a component of non-protein part (coenzyme) of enzymes that regulate metabolic processes. It is formed in the body from thiamine due to its phosphorylation. It plays a particularly important role in carbohydrate metabolism.</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It is prescribed for arrhythmia, coronary insufficiency and other cardiovascular diseases.</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3125160" y="532800"/>
            <a:ext cx="270432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Isoaloxazine derivatives</a:t>
            </a:r>
            <a:endParaRPr lang="en-US" sz="1800" b="0" strike="noStrike" spc="-1">
              <a:solidFill>
                <a:srgbClr val="000000"/>
              </a:solidFill>
              <a:latin typeface="Arial"/>
            </a:endParaRPr>
          </a:p>
        </p:txBody>
      </p:sp>
      <p:sp>
        <p:nvSpPr>
          <p:cNvPr id="156" name="CustomShape 2"/>
          <p:cNvSpPr/>
          <p:nvPr/>
        </p:nvSpPr>
        <p:spPr>
          <a:xfrm>
            <a:off x="990720" y="877320"/>
            <a:ext cx="7772400" cy="2089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For the first time isoaloxazine vitamins (vitamin B</a:t>
            </a:r>
            <a:r>
              <a:rPr lang="uk-UA" sz="1800" b="0" strike="noStrike" spc="-1" baseline="-25000">
                <a:solidFill>
                  <a:srgbClr val="000000"/>
                </a:solidFill>
                <a:latin typeface="Arial"/>
              </a:rPr>
              <a:t>2</a:t>
            </a:r>
            <a:r>
              <a:rPr lang="uk-UA" sz="1800" b="0" strike="noStrike" spc="-1">
                <a:solidFill>
                  <a:srgbClr val="000000"/>
                </a:solidFill>
                <a:latin typeface="Arial"/>
              </a:rPr>
              <a:t>) was isolated from whey. The name of vitamin B</a:t>
            </a:r>
            <a:r>
              <a:rPr lang="uk-UA" sz="1800" b="0" strike="noStrike" spc="-1" baseline="-25000">
                <a:solidFill>
                  <a:srgbClr val="000000"/>
                </a:solidFill>
                <a:latin typeface="Arial"/>
              </a:rPr>
              <a:t>2</a:t>
            </a:r>
            <a:r>
              <a:rPr lang="uk-UA" sz="1800" b="0" strike="noStrike" spc="-1">
                <a:solidFill>
                  <a:srgbClr val="000000"/>
                </a:solidFill>
                <a:latin typeface="Arial"/>
              </a:rPr>
              <a:t> "riboflavin" comes from the fact that it contains a residue of polyhydric alcohol, a derivative of ribose sugar, and its solutions are yellow (Latin. </a:t>
            </a:r>
            <a:r>
              <a:rPr lang="en-US" sz="1800" b="0" i="1" strike="noStrike" spc="-1">
                <a:solidFill>
                  <a:srgbClr val="000000"/>
                </a:solidFill>
                <a:latin typeface="Arial"/>
              </a:rPr>
              <a:t>flavus</a:t>
            </a:r>
            <a:r>
              <a:rPr lang="uk-UA" sz="1800" b="0" strike="noStrike" spc="-1">
                <a:solidFill>
                  <a:srgbClr val="000000"/>
                </a:solidFill>
                <a:latin typeface="Arial"/>
              </a:rPr>
              <a:t> - yellow).</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Riboflavin is found in whey, liver, kidneys, baker's and brewer's yeast; in cereals - millet, barley; in vegetables - spinach and tomatoes.</a:t>
            </a:r>
            <a:r>
              <a:rPr lang="ru-RU" sz="1800" b="0" strike="noStrike" spc="-1">
                <a:solidFill>
                  <a:srgbClr val="000000"/>
                </a:solidFill>
                <a:latin typeface="Arial"/>
              </a:rPr>
              <a:t> </a:t>
            </a:r>
            <a:endParaRPr lang="en-US" sz="1800" b="0" strike="noStrike" spc="-1">
              <a:solidFill>
                <a:srgbClr val="000000"/>
              </a:solidFill>
              <a:latin typeface="Arial"/>
            </a:endParaRPr>
          </a:p>
        </p:txBody>
      </p:sp>
      <p:sp>
        <p:nvSpPr>
          <p:cNvPr id="157" name="CustomShape 3"/>
          <p:cNvSpPr/>
          <p:nvPr/>
        </p:nvSpPr>
        <p:spPr>
          <a:xfrm>
            <a:off x="2819880" y="2971080"/>
            <a:ext cx="3299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Riboflavin (Riboflavinum)</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58" name="Picture 7"/>
          <p:cNvPicPr/>
          <p:nvPr/>
        </p:nvPicPr>
        <p:blipFill>
          <a:blip r:embed="rId2" cstate="print"/>
          <a:stretch/>
        </p:blipFill>
        <p:spPr>
          <a:xfrm>
            <a:off x="2514600" y="3429000"/>
            <a:ext cx="4038480" cy="1743120"/>
          </a:xfrm>
          <a:prstGeom prst="rect">
            <a:avLst/>
          </a:prstGeom>
          <a:ln w="0">
            <a:noFill/>
          </a:ln>
        </p:spPr>
      </p:pic>
      <p:sp>
        <p:nvSpPr>
          <p:cNvPr id="159" name="CustomShape 4"/>
          <p:cNvSpPr/>
          <p:nvPr/>
        </p:nvSpPr>
        <p:spPr>
          <a:xfrm>
            <a:off x="914400" y="5181480"/>
            <a:ext cx="792468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Regulates redox processes, participates in the processes of protein, fat, carbohydrate metabolism, maintaining normal visual function of the visual organ, synthesis of hemoglobin and erythropoietin, increases the content of glycogen in the liver and improves its antitoxic function.</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764640" y="608760"/>
            <a:ext cx="11044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61" name="Picture 10"/>
          <p:cNvPicPr/>
          <p:nvPr/>
        </p:nvPicPr>
        <p:blipFill>
          <a:blip r:embed="rId2" cstate="print"/>
          <a:stretch/>
        </p:blipFill>
        <p:spPr>
          <a:xfrm>
            <a:off x="1676520" y="838080"/>
            <a:ext cx="5943600" cy="2455920"/>
          </a:xfrm>
          <a:prstGeom prst="rect">
            <a:avLst/>
          </a:prstGeom>
          <a:ln w="0">
            <a:noFill/>
          </a:ln>
        </p:spPr>
      </p:pic>
      <p:sp>
        <p:nvSpPr>
          <p:cNvPr id="162" name="CustomShape 2"/>
          <p:cNvSpPr/>
          <p:nvPr/>
        </p:nvSpPr>
        <p:spPr>
          <a:xfrm>
            <a:off x="762120" y="3352680"/>
            <a:ext cx="7619760" cy="311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Properties. </a:t>
            </a:r>
            <a:r>
              <a:rPr lang="uk-UA" sz="1800" b="0" strike="noStrike" spc="-1" dirty="0">
                <a:solidFill>
                  <a:srgbClr val="000000"/>
                </a:solidFill>
                <a:latin typeface="Arial"/>
              </a:rPr>
              <a:t>Yellow-orange crystalline powder with a faint specific odor, bitter in taste. Unstable to light. Insoluble in water, practically insoluble in 95% alcohol, ether, acetone, benzene and chloroform, soluble in alkali solutions.</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Identification: </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physicochemical methods: determination of specific rotation, IR</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spectroscopy, TLC;</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solution of the substance in penetrating light has a pale greenish-yellow color, in reflected light - intense yellowish-green fluorescence, which disappears with the addition of solutions of mineral acids or alkali metal hydroxides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163" name="Picture 7"/>
          <p:cNvPicPr/>
          <p:nvPr/>
        </p:nvPicPr>
        <p:blipFill>
          <a:blip r:embed="rId3" cstate="print"/>
          <a:stretch/>
        </p:blipFill>
        <p:spPr>
          <a:xfrm>
            <a:off x="7315200" y="1752480"/>
            <a:ext cx="1614600" cy="1314720"/>
          </a:xfrm>
          <a:prstGeom prst="rect">
            <a:avLst/>
          </a:prstGeom>
          <a:ln w="0">
            <a:noFill/>
          </a:ln>
        </p:spPr>
      </p:pic>
      <p:pic>
        <p:nvPicPr>
          <p:cNvPr id="164" name="Picture 15"/>
          <p:cNvPicPr/>
          <p:nvPr/>
        </p:nvPicPr>
        <p:blipFill>
          <a:blip r:embed="rId4" cstate="print"/>
          <a:stretch/>
        </p:blipFill>
        <p:spPr>
          <a:xfrm rot="20446800">
            <a:off x="6629400" y="228564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914400" y="609120"/>
            <a:ext cx="746748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When sodium hydrosulfite is added, both the fluorescence and the color of the solution disappear:</a:t>
            </a:r>
            <a:endParaRPr lang="en-US" sz="1800" b="0" strike="noStrike" spc="-1">
              <a:solidFill>
                <a:srgbClr val="000000"/>
              </a:solidFill>
              <a:latin typeface="Arial"/>
            </a:endParaRPr>
          </a:p>
        </p:txBody>
      </p:sp>
      <p:pic>
        <p:nvPicPr>
          <p:cNvPr id="166" name="Picture 7"/>
          <p:cNvPicPr/>
          <p:nvPr/>
        </p:nvPicPr>
        <p:blipFill>
          <a:blip r:embed="rId2" cstate="print"/>
          <a:stretch/>
        </p:blipFill>
        <p:spPr>
          <a:xfrm>
            <a:off x="2133720" y="1219320"/>
            <a:ext cx="5029200" cy="2408040"/>
          </a:xfrm>
          <a:prstGeom prst="rect">
            <a:avLst/>
          </a:prstGeom>
          <a:ln w="0">
            <a:noFill/>
          </a:ln>
        </p:spPr>
      </p:pic>
      <p:sp>
        <p:nvSpPr>
          <p:cNvPr id="167" name="CustomShape 2"/>
          <p:cNvSpPr/>
          <p:nvPr/>
        </p:nvSpPr>
        <p:spPr>
          <a:xfrm>
            <a:off x="914400" y="3733560"/>
            <a:ext cx="76960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Cleanliness test. </a:t>
            </a:r>
            <a:r>
              <a:rPr lang="uk-UA" sz="1800" b="0" strike="noStrike" spc="-1">
                <a:solidFill>
                  <a:srgbClr val="000000"/>
                </a:solidFill>
                <a:latin typeface="Arial"/>
              </a:rPr>
              <a:t>Determine lumiflavin, which is formed due to changes in the chemical structure of the substance under the action of light and alkaline environment:</a:t>
            </a:r>
            <a:endParaRPr lang="en-US" sz="1800" b="0" strike="noStrike" spc="-1">
              <a:solidFill>
                <a:srgbClr val="000000"/>
              </a:solidFill>
              <a:latin typeface="Arial"/>
            </a:endParaRPr>
          </a:p>
        </p:txBody>
      </p:sp>
      <p:pic>
        <p:nvPicPr>
          <p:cNvPr id="168" name="Picture 9"/>
          <p:cNvPicPr/>
          <p:nvPr/>
        </p:nvPicPr>
        <p:blipFill>
          <a:blip r:embed="rId3" cstate="print"/>
          <a:stretch/>
        </p:blipFill>
        <p:spPr>
          <a:xfrm>
            <a:off x="1066680" y="4800600"/>
            <a:ext cx="1828800" cy="977760"/>
          </a:xfrm>
          <a:prstGeom prst="rect">
            <a:avLst/>
          </a:prstGeom>
          <a:ln w="0">
            <a:noFill/>
          </a:ln>
        </p:spPr>
      </p:pic>
      <p:sp>
        <p:nvSpPr>
          <p:cNvPr id="169" name="CustomShape 3"/>
          <p:cNvSpPr/>
          <p:nvPr/>
        </p:nvSpPr>
        <p:spPr>
          <a:xfrm>
            <a:off x="3200400" y="4724280"/>
            <a:ext cx="533412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Determination of lumiflavin impurity is carried out by TLC method: it is based on its solubility in chloroform (riboflavin is insoluble in chloroform) - the color of the filtrate should not exceed the standard.</a:t>
            </a:r>
            <a:r>
              <a:rPr lang="ru-RU" sz="1800" b="0" strike="noStrike" spc="-1">
                <a:solidFill>
                  <a:srgbClr val="000000"/>
                </a:solidFill>
                <a:latin typeface="Arial"/>
              </a:rPr>
              <a:t>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838080" y="685800"/>
            <a:ext cx="7925040" cy="3423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Spectrophotometry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Photocolorimetry.</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Fluorometry.</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Alkalimetry by substitution after oxidation of </a:t>
            </a:r>
            <a:r>
              <a:rPr lang="uk-UA" sz="1800" b="0" strike="noStrike" spc="-1" dirty="0" smtClean="0">
                <a:solidFill>
                  <a:srgbClr val="000000"/>
                </a:solidFill>
                <a:latin typeface="Arial"/>
              </a:rPr>
              <a:t>potassium periodate</a:t>
            </a:r>
            <a:r>
              <a:rPr lang="en-US" sz="1800" b="0" strike="noStrike" spc="-1" dirty="0" smtClean="0">
                <a:solidFill>
                  <a:srgbClr val="000000"/>
                </a:solidFill>
                <a:latin typeface="Arial"/>
              </a:rPr>
              <a:t> (KIO4)</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Alkalimetry by substitution after interaction with </a:t>
            </a:r>
            <a:r>
              <a:rPr lang="uk-UA" sz="1800" b="0" strike="noStrike" spc="-1" dirty="0" smtClean="0">
                <a:solidFill>
                  <a:srgbClr val="000000"/>
                </a:solidFill>
                <a:latin typeface="Arial"/>
              </a:rPr>
              <a:t>solution</a:t>
            </a:r>
            <a:r>
              <a:rPr lang="en-US" sz="1800" b="0" strike="noStrike" spc="-1" dirty="0" smtClean="0">
                <a:solidFill>
                  <a:srgbClr val="000000"/>
                </a:solidFill>
                <a:latin typeface="Arial"/>
              </a:rPr>
              <a:t> of silver</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nitrate, </a:t>
            </a:r>
            <a:r>
              <a:rPr lang="en-US" sz="1800" b="0" strike="noStrike" spc="-1" dirty="0">
                <a:solidFill>
                  <a:srgbClr val="000000"/>
                </a:solidFill>
                <a:latin typeface="Arial"/>
              </a:rPr>
              <a:t>s</a:t>
            </a:r>
            <a:r>
              <a:rPr lang="uk-UA" sz="1800" b="0" i="1" strike="noStrike" spc="-1" dirty="0">
                <a:solidFill>
                  <a:srgbClr val="000000"/>
                </a:solidFill>
                <a:latin typeface="Arial"/>
              </a:rPr>
              <a:t> =</a:t>
            </a:r>
            <a:r>
              <a:rPr lang="uk-UA" sz="1800" b="0" strike="noStrike" spc="-1" dirty="0">
                <a:solidFill>
                  <a:srgbClr val="000000"/>
                </a:solidFill>
                <a:latin typeface="Arial"/>
              </a:rPr>
              <a:t> 1.</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Storage. </a:t>
            </a:r>
            <a:r>
              <a:rPr lang="uk-UA" sz="1800" b="0" strike="noStrike" spc="-1" dirty="0">
                <a:solidFill>
                  <a:srgbClr val="000000"/>
                </a:solidFill>
                <a:latin typeface="Arial"/>
              </a:rPr>
              <a:t>In a sealed container, protected from light.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Application. </a:t>
            </a:r>
            <a:r>
              <a:rPr lang="uk-UA" sz="1800" b="0" strike="noStrike" spc="-1" dirty="0">
                <a:solidFill>
                  <a:srgbClr val="000000"/>
                </a:solidFill>
                <a:latin typeface="Arial"/>
              </a:rPr>
              <a:t>Hypo- and avitaminosis B</a:t>
            </a:r>
            <a:r>
              <a:rPr lang="uk-UA" sz="1800" b="0" strike="noStrike" spc="-1" baseline="-25000" dirty="0">
                <a:solidFill>
                  <a:srgbClr val="000000"/>
                </a:solidFill>
                <a:latin typeface="Arial"/>
              </a:rPr>
              <a:t>2</a:t>
            </a:r>
            <a:r>
              <a:rPr lang="uk-UA" sz="1800" b="0" strike="noStrike" spc="-1" dirty="0">
                <a:solidFill>
                  <a:srgbClr val="000000"/>
                </a:solidFill>
                <a:latin typeface="Arial"/>
              </a:rPr>
              <a:t>, gemeralopia, conjunctivitis, keratitis, iritis, corneal opacity, cataracts, ulcers that do not heal for a long time, radiation sickness, malnutrition, asthenia, hepatitis, liver cirrhosis, gastrointestinal disorders, anemia, leukemia</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
        <p:nvSpPr>
          <p:cNvPr id="171" name="CustomShape 2"/>
          <p:cNvSpPr/>
          <p:nvPr/>
        </p:nvSpPr>
        <p:spPr>
          <a:xfrm>
            <a:off x="3506760" y="4190400"/>
            <a:ext cx="200952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Pterin derivatives</a:t>
            </a:r>
            <a:endParaRPr lang="en-US" sz="1800" b="0" strike="noStrike" spc="-1">
              <a:solidFill>
                <a:srgbClr val="000000"/>
              </a:solidFill>
              <a:latin typeface="Arial"/>
            </a:endParaRPr>
          </a:p>
        </p:txBody>
      </p:sp>
      <p:sp>
        <p:nvSpPr>
          <p:cNvPr id="172" name="CustomShape 3"/>
          <p:cNvSpPr/>
          <p:nvPr/>
        </p:nvSpPr>
        <p:spPr>
          <a:xfrm>
            <a:off x="838080" y="4855805"/>
            <a:ext cx="7543800" cy="120251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Pterin vitamins, which include folic acid (vitamin </a:t>
            </a:r>
            <a:r>
              <a:rPr lang="uk-UA" sz="1800" b="0" strike="noStrike" spc="-1" dirty="0" smtClean="0">
                <a:solidFill>
                  <a:srgbClr val="000000"/>
                </a:solidFill>
                <a:latin typeface="Arial"/>
              </a:rPr>
              <a:t>B</a:t>
            </a:r>
            <a:r>
              <a:rPr lang="en-US" spc="-1" baseline="-25000" smtClean="0">
                <a:solidFill>
                  <a:srgbClr val="000000"/>
                </a:solidFill>
                <a:latin typeface="Arial"/>
              </a:rPr>
              <a:t>c</a:t>
            </a:r>
            <a:r>
              <a:rPr lang="uk-UA" sz="1800" b="0" strike="noStrike" spc="-1" smtClean="0">
                <a:solidFill>
                  <a:srgbClr val="000000"/>
                </a:solidFill>
                <a:latin typeface="Arial"/>
              </a:rPr>
              <a:t>) </a:t>
            </a:r>
            <a:r>
              <a:rPr lang="uk-UA" sz="1800" b="0" strike="noStrike" spc="-1">
                <a:solidFill>
                  <a:srgbClr val="000000"/>
                </a:solidFill>
                <a:latin typeface="Arial"/>
              </a:rPr>
              <a:t>contained in the green leaves of spinach, parsley, lettuce; in legumes and cereals (wheat, rye, corn), as well as in yeast, liver. </a:t>
            </a:r>
            <a:r>
              <a:rPr lang="uk-UA" sz="1800" b="0" strike="noStrike" spc="-1" dirty="0">
                <a:solidFill>
                  <a:srgbClr val="000000"/>
                </a:solidFill>
                <a:latin typeface="Arial"/>
              </a:rPr>
              <a:t>Folic acid plays an important role in hematopoiesis and is also a factor in the growth of microorganisms</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Picture 2"/>
          <p:cNvPicPr/>
          <p:nvPr/>
        </p:nvPicPr>
        <p:blipFill>
          <a:blip r:embed="rId2" cstate="print"/>
          <a:stretch/>
        </p:blipFill>
        <p:spPr>
          <a:xfrm>
            <a:off x="1600200" y="2133720"/>
            <a:ext cx="6324480" cy="3952800"/>
          </a:xfrm>
          <a:prstGeom prst="rect">
            <a:avLst/>
          </a:prstGeom>
          <a:ln w="0">
            <a:noFill/>
          </a:ln>
        </p:spPr>
      </p:pic>
      <p:sp>
        <p:nvSpPr>
          <p:cNvPr id="174" name="CustomShape 1"/>
          <p:cNvSpPr/>
          <p:nvPr/>
        </p:nvSpPr>
        <p:spPr>
          <a:xfrm>
            <a:off x="2440080" y="380160"/>
            <a:ext cx="41126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Acid</a:t>
            </a:r>
            <a:r>
              <a:rPr lang="en-US" sz="1800" b="1" strike="noStrike" spc="-1">
                <a:solidFill>
                  <a:srgbClr val="000000"/>
                </a:solidFill>
                <a:latin typeface="Arial"/>
              </a:rPr>
              <a:t> </a:t>
            </a:r>
            <a:r>
              <a:rPr lang="ru-RU" sz="1800" b="1" strike="noStrike" spc="-1">
                <a:solidFill>
                  <a:srgbClr val="000000"/>
                </a:solidFill>
                <a:latin typeface="Arial"/>
              </a:rPr>
              <a:t>foil</a:t>
            </a:r>
            <a:r>
              <a:rPr lang="en-US" sz="1800" b="1" strike="noStrike" spc="-1">
                <a:solidFill>
                  <a:srgbClr val="000000"/>
                </a:solidFill>
                <a:latin typeface="Arial"/>
              </a:rPr>
              <a:t> (Acidum folicum)</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75" name="Picture 7"/>
          <p:cNvPicPr/>
          <p:nvPr/>
        </p:nvPicPr>
        <p:blipFill>
          <a:blip r:embed="rId3" cstate="print"/>
          <a:stretch/>
        </p:blipFill>
        <p:spPr>
          <a:xfrm>
            <a:off x="2286000" y="838080"/>
            <a:ext cx="4495680" cy="1276560"/>
          </a:xfrm>
          <a:prstGeom prst="rect">
            <a:avLst/>
          </a:prstGeom>
          <a:ln w="0">
            <a:noFill/>
          </a:ln>
        </p:spPr>
      </p:pic>
      <p:sp>
        <p:nvSpPr>
          <p:cNvPr id="176" name="CustomShape 2"/>
          <p:cNvSpPr/>
          <p:nvPr/>
        </p:nvSpPr>
        <p:spPr>
          <a:xfrm>
            <a:off x="2369880" y="6095880"/>
            <a:ext cx="4425120" cy="3373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a:solidFill>
                  <a:srgbClr val="000000"/>
                </a:solidFill>
                <a:latin typeface="Arial"/>
              </a:rPr>
              <a:t>The daily requirement of folic acid is 400 mcg</a:t>
            </a:r>
            <a:endParaRPr lang="en-US" sz="1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990720" y="533520"/>
            <a:ext cx="7467480" cy="4246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a:t>
            </a:r>
            <a:r>
              <a:rPr lang="en-US" sz="1800" b="1" strike="noStrike" spc="-1">
                <a:solidFill>
                  <a:srgbClr val="000000"/>
                </a:solidFill>
                <a:latin typeface="Arial"/>
              </a:rPr>
              <a:t> </a:t>
            </a:r>
            <a:r>
              <a:rPr lang="uk-UA" sz="1800" b="0" strike="noStrike" spc="-1">
                <a:solidFill>
                  <a:srgbClr val="000000"/>
                </a:solidFill>
                <a:latin typeface="Arial"/>
              </a:rPr>
              <a:t>Folic acid belongs to the B vitamins and is synthesized in the human body by the intestinal microflora. After taking the drug, folic acid is reduced to tetrahydrofolic acid, which is a coenzyme involved in various metabolic processes. It is necessary for the normal development of other blood cells, including the formation and maturation of megaloblasts and the formation of normoblasts. In combination with vitamin B</a:t>
            </a:r>
            <a:r>
              <a:rPr lang="uk-UA" sz="1800" b="0" strike="noStrike" spc="-1" baseline="-25000">
                <a:solidFill>
                  <a:srgbClr val="000000"/>
                </a:solidFill>
                <a:latin typeface="Arial"/>
              </a:rPr>
              <a:t>12</a:t>
            </a:r>
            <a:r>
              <a:rPr lang="uk-UA" sz="1800" b="0" strike="noStrike" spc="-1">
                <a:solidFill>
                  <a:srgbClr val="000000"/>
                </a:solidFill>
                <a:latin typeface="Arial"/>
              </a:rPr>
              <a:t>(cyanocobalamin) stimulates hematopoiesis, in part - erythropoiesis. Participates in the synthesis of amino acids (including methionine, serine, glycine and histidine), nucleic acids, purines, pyrimidines, participates in the metabolism of choline.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a:t>
            </a:r>
            <a:r>
              <a:rPr lang="en-US" sz="1800" b="1" strike="noStrike" spc="-1">
                <a:solidFill>
                  <a:srgbClr val="000000"/>
                </a:solidFill>
                <a:latin typeface="Arial"/>
              </a:rPr>
              <a:t> </a:t>
            </a:r>
            <a:r>
              <a:rPr lang="uk-UA" sz="1800" b="0" strike="noStrike" spc="-1">
                <a:solidFill>
                  <a:srgbClr val="000000"/>
                </a:solidFill>
                <a:latin typeface="Arial"/>
              </a:rPr>
              <a:t>Crystalline powder of yellowish or orange color. Practically insoluble in water and most organic solvents. Soluble in dilute acids and alkali solutions. Decomposes under the action of light, hygroscopic.</a:t>
            </a:r>
            <a:endParaRPr lang="en-US" sz="1800" b="0" strike="noStrike" spc="-1">
              <a:solidFill>
                <a:srgbClr val="000000"/>
              </a:solidFill>
              <a:latin typeface="Arial"/>
            </a:endParaRPr>
          </a:p>
        </p:txBody>
      </p:sp>
      <p:sp>
        <p:nvSpPr>
          <p:cNvPr id="178" name="CustomShape 2"/>
          <p:cNvSpPr/>
          <p:nvPr/>
        </p:nvSpPr>
        <p:spPr>
          <a:xfrm>
            <a:off x="990720" y="4800600"/>
            <a:ext cx="38098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spcBef>
                <a:spcPts val="112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Folic acid is an amphoteric compound: the main properties are due to pteridine nitrogen, acid - carboxyl groups and hydroxyl in position 4.</a:t>
            </a:r>
            <a:endParaRPr lang="en-US" sz="1800" b="0" strike="noStrike" spc="-1">
              <a:solidFill>
                <a:srgbClr val="000000"/>
              </a:solidFill>
              <a:latin typeface="Arial"/>
            </a:endParaRPr>
          </a:p>
        </p:txBody>
      </p:sp>
      <p:pic>
        <p:nvPicPr>
          <p:cNvPr id="179" name="Picture 6" descr="China Folic Acid - China Acidum Folicum, Cytofol"/>
          <p:cNvPicPr/>
          <p:nvPr/>
        </p:nvPicPr>
        <p:blipFill>
          <a:blip r:embed="rId2" cstate="print"/>
          <a:stretch/>
        </p:blipFill>
        <p:spPr>
          <a:xfrm>
            <a:off x="6705720" y="4724280"/>
            <a:ext cx="1638360" cy="1638360"/>
          </a:xfrm>
          <a:prstGeom prst="rect">
            <a:avLst/>
          </a:prstGeom>
          <a:ln w="0">
            <a:noFill/>
          </a:ln>
        </p:spPr>
      </p:pic>
      <p:pic>
        <p:nvPicPr>
          <p:cNvPr id="180" name="Picture 15"/>
          <p:cNvPicPr/>
          <p:nvPr/>
        </p:nvPicPr>
        <p:blipFill>
          <a:blip r:embed="rId3" cstate="print"/>
          <a:stretch/>
        </p:blipFill>
        <p:spPr>
          <a:xfrm rot="2013600">
            <a:off x="5943240" y="47242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ustomShape 1"/>
          <p:cNvSpPr/>
          <p:nvPr/>
        </p:nvSpPr>
        <p:spPr>
          <a:xfrm>
            <a:off x="914400" y="609480"/>
            <a:ext cx="7315200" cy="2288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0" strike="noStrike" spc="-1">
                <a:solidFill>
                  <a:srgbClr val="000000"/>
                </a:solidFill>
                <a:latin typeface="Arial"/>
              </a:rPr>
              <a:t>physico-chemical methods: determination of specific rotation,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liquid chromatography, TLC.</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Non-pharmacopoeial reactions: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t>
            </a:r>
            <a:r>
              <a:rPr lang="uk-UA" sz="1800" b="0" strike="noStrike" spc="-1">
                <a:solidFill>
                  <a:srgbClr val="000000"/>
                </a:solidFill>
                <a:latin typeface="Arial"/>
              </a:rPr>
              <a:t>oxidation reaction under the action of potassium permanganate with the formation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pteridine-6-carboxylic acid (2-amino-4-hydroxy-6-</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pteridinecarboxylic acid), which has a blue fluorescence in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UV light:</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82" name="Picture 7"/>
          <p:cNvPicPr/>
          <p:nvPr/>
        </p:nvPicPr>
        <p:blipFill>
          <a:blip r:embed="rId2" cstate="print"/>
          <a:stretch/>
        </p:blipFill>
        <p:spPr>
          <a:xfrm>
            <a:off x="2286000" y="2898000"/>
            <a:ext cx="2286000" cy="1150920"/>
          </a:xfrm>
          <a:prstGeom prst="rect">
            <a:avLst/>
          </a:prstGeom>
          <a:ln w="0">
            <a:noFill/>
          </a:ln>
        </p:spPr>
      </p:pic>
      <p:pic>
        <p:nvPicPr>
          <p:cNvPr id="183" name="Picture 10" descr="Без названия"/>
          <p:cNvPicPr/>
          <p:nvPr/>
        </p:nvPicPr>
        <p:blipFill>
          <a:blip r:embed="rId3" cstate="print"/>
          <a:stretch/>
        </p:blipFill>
        <p:spPr>
          <a:xfrm>
            <a:off x="5486400" y="2819520"/>
            <a:ext cx="1542960" cy="1162080"/>
          </a:xfrm>
          <a:prstGeom prst="rect">
            <a:avLst/>
          </a:prstGeom>
          <a:ln w="0">
            <a:noFill/>
          </a:ln>
        </p:spPr>
      </p:pic>
      <p:pic>
        <p:nvPicPr>
          <p:cNvPr id="184" name="Picture 15"/>
          <p:cNvPicPr/>
          <p:nvPr/>
        </p:nvPicPr>
        <p:blipFill>
          <a:blip r:embed="rId4" cstate="print"/>
          <a:stretch/>
        </p:blipFill>
        <p:spPr>
          <a:xfrm>
            <a:off x="4800600" y="3124080"/>
            <a:ext cx="554040" cy="480960"/>
          </a:xfrm>
          <a:prstGeom prst="rect">
            <a:avLst/>
          </a:prstGeom>
          <a:ln w="0">
            <a:noFill/>
          </a:ln>
        </p:spPr>
      </p:pic>
      <p:sp>
        <p:nvSpPr>
          <p:cNvPr id="185" name="CustomShape 2"/>
          <p:cNvSpPr/>
          <p:nvPr/>
        </p:nvSpPr>
        <p:spPr>
          <a:xfrm>
            <a:off x="1143000" y="4267080"/>
            <a:ext cx="5334120" cy="18147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determination of UV spectral characteristics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folic acid;</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forms insoluble colored complexes</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Arial"/>
              </a:rPr>
              <a:t> </a:t>
            </a:r>
            <a:r>
              <a:rPr lang="uk-UA" sz="1800" b="0" strike="noStrike" spc="-1">
                <a:solidFill>
                  <a:srgbClr val="000000"/>
                </a:solidFill>
                <a:latin typeface="Arial"/>
              </a:rPr>
              <a:t>with salts of heavy metals: </a:t>
            </a:r>
            <a:r>
              <a:rPr lang="en-US" sz="1800" b="0" strike="noStrike" spc="-1">
                <a:solidFill>
                  <a:srgbClr val="000000"/>
                </a:solidFill>
                <a:latin typeface="Arial"/>
              </a:rPr>
              <a:t>i</a:t>
            </a:r>
            <a:r>
              <a:rPr lang="uk-UA" sz="1800" b="0" strike="noStrike" spc="-1">
                <a:solidFill>
                  <a:srgbClr val="000000"/>
                </a:solidFill>
                <a:latin typeface="Arial"/>
              </a:rPr>
              <a:t>with </a:t>
            </a:r>
            <a:r>
              <a:rPr lang="en-US" sz="1800" b="0" strike="noStrike" spc="-1">
                <a:solidFill>
                  <a:srgbClr val="000000"/>
                </a:solidFill>
                <a:latin typeface="Arial"/>
              </a:rPr>
              <a:t>CuSO</a:t>
            </a:r>
            <a:r>
              <a:rPr lang="en-US" sz="1800" b="0" strike="noStrike" spc="-1" baseline="-25000">
                <a:solidFill>
                  <a:srgbClr val="000000"/>
                </a:solidFill>
                <a:latin typeface="Arial"/>
              </a:rPr>
              <a:t>4</a:t>
            </a:r>
            <a:r>
              <a:rPr lang="uk-UA" sz="1800" b="0" strike="noStrike" spc="-1">
                <a:solidFill>
                  <a:srgbClr val="000000"/>
                </a:solidFill>
                <a:latin typeface="Arial"/>
              </a:rPr>
              <a:t> - green,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with </a:t>
            </a:r>
            <a:r>
              <a:rPr lang="en-US" sz="1800" b="0" strike="noStrike" spc="-1">
                <a:solidFill>
                  <a:srgbClr val="000000"/>
                </a:solidFill>
                <a:latin typeface="Arial"/>
              </a:rPr>
              <a:t>Co (NO</a:t>
            </a:r>
            <a:r>
              <a:rPr lang="en-US" sz="1800" b="0" strike="noStrike" spc="-1" baseline="-25000">
                <a:solidFill>
                  <a:srgbClr val="000000"/>
                </a:solidFill>
                <a:latin typeface="Arial"/>
              </a:rPr>
              <a:t>3</a:t>
            </a:r>
            <a:r>
              <a:rPr lang="en-US" sz="1800" b="0" strike="noStrike" spc="-1">
                <a:solidFill>
                  <a:srgbClr val="000000"/>
                </a:solidFill>
                <a:latin typeface="Arial"/>
              </a:rPr>
              <a:t>)</a:t>
            </a:r>
            <a:r>
              <a:rPr lang="en-US" sz="1800" b="0" strike="noStrike" spc="-1" baseline="-25000">
                <a:solidFill>
                  <a:srgbClr val="000000"/>
                </a:solidFill>
                <a:latin typeface="Arial"/>
              </a:rPr>
              <a:t>2</a:t>
            </a:r>
            <a:r>
              <a:rPr lang="en-US" sz="1800" b="0" strike="noStrike" spc="-1">
                <a:solidFill>
                  <a:srgbClr val="000000"/>
                </a:solidFill>
                <a:latin typeface="Arial"/>
              </a:rPr>
              <a:t> </a:t>
            </a:r>
            <a:r>
              <a:rPr lang="uk-UA" sz="1800" b="0" strike="noStrike" spc="-1">
                <a:solidFill>
                  <a:srgbClr val="000000"/>
                </a:solidFill>
                <a:latin typeface="Arial"/>
              </a:rPr>
              <a:t>-</a:t>
            </a:r>
            <a:r>
              <a:rPr lang="ru-RU" sz="1800" b="0" strike="noStrike" spc="-1">
                <a:solidFill>
                  <a:srgbClr val="000000"/>
                </a:solidFill>
                <a:latin typeface="Arial"/>
              </a:rPr>
              <a:t> </a:t>
            </a:r>
            <a:r>
              <a:rPr lang="uk-UA" sz="1800" b="0" strike="noStrike" spc="-1">
                <a:solidFill>
                  <a:srgbClr val="000000"/>
                </a:solidFill>
                <a:latin typeface="Arial"/>
              </a:rPr>
              <a:t>dark yellow, with </a:t>
            </a:r>
            <a:r>
              <a:rPr lang="en-US" sz="1800" b="0" strike="noStrike" spc="-1">
                <a:solidFill>
                  <a:srgbClr val="000000"/>
                </a:solidFill>
                <a:latin typeface="Arial"/>
              </a:rPr>
              <a:t>FeCl</a:t>
            </a:r>
            <a:r>
              <a:rPr lang="en-US" sz="1800" b="0" strike="noStrike" spc="-1" baseline="-25000">
                <a:solidFill>
                  <a:srgbClr val="000000"/>
                </a:solidFill>
                <a:latin typeface="Arial"/>
              </a:rPr>
              <a:t>3</a:t>
            </a:r>
            <a:r>
              <a:rPr lang="en-US" sz="1800" b="0" strike="noStrike" spc="-1">
                <a:solidFill>
                  <a:srgbClr val="000000"/>
                </a:solidFill>
                <a:latin typeface="Arial"/>
              </a:rPr>
              <a:t> </a:t>
            </a:r>
            <a:r>
              <a:rPr lang="uk-UA" sz="1800" b="0" strike="noStrike" spc="-1">
                <a:solidFill>
                  <a:srgbClr val="000000"/>
                </a:solidFill>
                <a:latin typeface="Arial"/>
              </a:rPr>
              <a:t>-</a:t>
            </a:r>
            <a:r>
              <a:rPr lang="ru-RU" sz="1800" b="0" strike="noStrike" spc="-1">
                <a:solidFill>
                  <a:srgbClr val="000000"/>
                </a:solidFill>
                <a:latin typeface="Arial"/>
              </a:rPr>
              <a:t> </a:t>
            </a:r>
            <a:r>
              <a:rPr lang="uk-UA" sz="1800" b="0" strike="noStrike" spc="-1">
                <a:solidFill>
                  <a:srgbClr val="000000"/>
                </a:solidFill>
                <a:latin typeface="Arial"/>
              </a:rPr>
              <a:t>red</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yellow. </a:t>
            </a:r>
            <a:endParaRPr lang="en-US" sz="1800" b="0" strike="noStrike" spc="-1">
              <a:solidFill>
                <a:srgbClr val="000000"/>
              </a:solidFill>
              <a:latin typeface="Arial"/>
            </a:endParaRPr>
          </a:p>
        </p:txBody>
      </p:sp>
      <p:pic>
        <p:nvPicPr>
          <p:cNvPr id="186" name="Picture 14"/>
          <p:cNvPicPr/>
          <p:nvPr/>
        </p:nvPicPr>
        <p:blipFill>
          <a:blip r:embed="rId5" cstate="print"/>
          <a:stretch/>
        </p:blipFill>
        <p:spPr>
          <a:xfrm>
            <a:off x="6705720" y="4495680"/>
            <a:ext cx="2057400" cy="1782720"/>
          </a:xfrm>
          <a:prstGeom prst="rect">
            <a:avLst/>
          </a:prstGeom>
          <a:ln w="0">
            <a:noFill/>
          </a:ln>
        </p:spPr>
      </p:pic>
      <p:pic>
        <p:nvPicPr>
          <p:cNvPr id="187" name="Picture 15"/>
          <p:cNvPicPr/>
          <p:nvPr/>
        </p:nvPicPr>
        <p:blipFill>
          <a:blip r:embed="rId4" cstate="print"/>
          <a:stretch/>
        </p:blipFill>
        <p:spPr>
          <a:xfrm rot="820800">
            <a:off x="6477120" y="502920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990720" y="685800"/>
            <a:ext cx="48006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Quantitative</a:t>
            </a:r>
            <a:r>
              <a:rPr lang="uk-UA" sz="1800" b="1" strike="noStrike" spc="-1" dirty="0">
                <a:solidFill>
                  <a:srgbClr val="000000"/>
                </a:solidFill>
                <a:latin typeface="Arial"/>
              </a:rPr>
              <a:t> </a:t>
            </a:r>
            <a:r>
              <a:rPr lang="uk-UA" sz="1800" b="1" strike="noStrike" spc="-1" dirty="0" err="1">
                <a:solidFill>
                  <a:srgbClr val="000000"/>
                </a:solidFill>
                <a:latin typeface="Arial"/>
              </a:rPr>
              <a:t>definition</a:t>
            </a:r>
            <a:r>
              <a:rPr lang="uk-UA" sz="1800" b="1"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Liquid</a:t>
            </a:r>
            <a:r>
              <a:rPr lang="uk-UA" sz="1800" b="0" strike="noStrike" spc="-1" dirty="0">
                <a:solidFill>
                  <a:srgbClr val="000000"/>
                </a:solidFill>
                <a:latin typeface="Arial"/>
              </a:rPr>
              <a:t> </a:t>
            </a:r>
            <a:r>
              <a:rPr lang="uk-UA" sz="1800" b="0" strike="noStrike" spc="-1" dirty="0" err="1">
                <a:solidFill>
                  <a:srgbClr val="000000"/>
                </a:solidFill>
                <a:latin typeface="Arial"/>
              </a:rPr>
              <a:t>chromatography</a:t>
            </a:r>
            <a:r>
              <a:rPr lang="uk-UA" sz="1800" b="0" strike="noStrike" spc="-1" dirty="0">
                <a:solidFill>
                  <a:srgbClr val="000000"/>
                </a:solidFill>
                <a:latin typeface="Arial"/>
              </a:rPr>
              <a:t> </a:t>
            </a:r>
            <a:r>
              <a:rPr lang="uk-UA" sz="1800" b="0" strike="noStrike" spc="-1" dirty="0" smtClean="0">
                <a:solidFill>
                  <a:srgbClr val="000000"/>
                </a:solidFill>
                <a:latin typeface="Arial"/>
              </a:rPr>
              <a:t>(</a:t>
            </a:r>
            <a:r>
              <a:rPr lang="en-US" spc="-1" dirty="0" smtClean="0">
                <a:solidFill>
                  <a:srgbClr val="000000"/>
                </a:solidFill>
                <a:latin typeface="Arial"/>
              </a:rPr>
              <a:t>SPU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Photocolorimetric</a:t>
            </a:r>
            <a:r>
              <a:rPr lang="ru-RU" sz="1800" b="0" strike="noStrike" spc="-1" dirty="0">
                <a:solidFill>
                  <a:srgbClr val="000000"/>
                </a:solidFill>
                <a:latin typeface="Arial"/>
              </a:rPr>
              <a:t> </a:t>
            </a:r>
            <a:r>
              <a:rPr lang="ru-RU" sz="1800" b="0" strike="noStrike" spc="-1" dirty="0" err="1">
                <a:solidFill>
                  <a:srgbClr val="000000"/>
                </a:solidFill>
                <a:latin typeface="Arial"/>
              </a:rPr>
              <a:t>method</a:t>
            </a:r>
            <a:r>
              <a:rPr lang="ru-RU" sz="1800" b="0" strike="noStrike" spc="-1" dirty="0">
                <a:solidFill>
                  <a:srgbClr val="000000"/>
                </a:solidFill>
                <a:latin typeface="Arial"/>
              </a:rPr>
              <a:t>:</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189" name="Picture 5"/>
          <p:cNvPicPr/>
          <p:nvPr/>
        </p:nvPicPr>
        <p:blipFill>
          <a:blip r:embed="rId2" cstate="print"/>
          <a:stretch/>
        </p:blipFill>
        <p:spPr>
          <a:xfrm>
            <a:off x="990720" y="1676520"/>
            <a:ext cx="4333680" cy="4438440"/>
          </a:xfrm>
          <a:prstGeom prst="rect">
            <a:avLst/>
          </a:prstGeom>
          <a:ln w="0">
            <a:noFill/>
          </a:ln>
        </p:spPr>
      </p:pic>
      <p:pic>
        <p:nvPicPr>
          <p:cNvPr id="190" name="Picture 6"/>
          <p:cNvPicPr/>
          <p:nvPr/>
        </p:nvPicPr>
        <p:blipFill>
          <a:blip r:embed="rId3" cstate="print"/>
          <a:stretch/>
        </p:blipFill>
        <p:spPr>
          <a:xfrm>
            <a:off x="4952880" y="5257800"/>
            <a:ext cx="3962520" cy="8096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990720" y="685440"/>
            <a:ext cx="74674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3. Polarographic method. Use the ability of acid</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folate reduced in sodium carbonate medium to 7.8-</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dihydrofolic acid:</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92" name="Picture 5"/>
          <p:cNvPicPr/>
          <p:nvPr/>
        </p:nvPicPr>
        <p:blipFill>
          <a:blip r:embed="rId2" cstate="print"/>
          <a:stretch/>
        </p:blipFill>
        <p:spPr>
          <a:xfrm>
            <a:off x="1981080" y="1676520"/>
            <a:ext cx="5508720" cy="1306440"/>
          </a:xfrm>
          <a:prstGeom prst="rect">
            <a:avLst/>
          </a:prstGeom>
          <a:ln w="0">
            <a:noFill/>
          </a:ln>
        </p:spPr>
      </p:pic>
      <p:sp>
        <p:nvSpPr>
          <p:cNvPr id="193" name="CustomShape 2"/>
          <p:cNvSpPr/>
          <p:nvPr/>
        </p:nvSpPr>
        <p:spPr>
          <a:xfrm>
            <a:off x="1066680" y="3459240"/>
            <a:ext cx="7391520" cy="366480"/>
          </a:xfrm>
          <a:prstGeom prst="rect">
            <a:avLst/>
          </a:prstGeom>
          <a:noFill/>
          <a:ln w="0">
            <a:noFill/>
          </a:ln>
        </p:spPr>
        <p:style>
          <a:lnRef idx="0">
            <a:scrgbClr r="0" g="0" b="0"/>
          </a:lnRef>
          <a:fillRef idx="0">
            <a:scrgbClr r="0" g="0" b="0"/>
          </a:fillRef>
          <a:effectRef idx="0">
            <a:scrgbClr r="0" g="0" b="0"/>
          </a:effectRef>
          <a:fontRef idx="minor"/>
        </p:style>
      </p:sp>
      <p:sp>
        <p:nvSpPr>
          <p:cNvPr id="194" name="CustomShape 3"/>
          <p:cNvSpPr/>
          <p:nvPr/>
        </p:nvSpPr>
        <p:spPr>
          <a:xfrm>
            <a:off x="1066680" y="3124080"/>
            <a:ext cx="739152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7,8-Dihydrofolic acid is easily oxidized to folic acid even by oxygen, so the polarographic cell is constantly purged with nitrogen.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well-sealed container that protects from light.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To enhance erythropoiesis, in some types of anemia, including anemia and leukopenia caused by drugs and ionizing radiation.</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3658320" y="532800"/>
            <a:ext cx="18874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Corin derivatives</a:t>
            </a:r>
            <a:endParaRPr lang="en-US" sz="1800" b="0" strike="noStrike" spc="-1">
              <a:solidFill>
                <a:srgbClr val="000000"/>
              </a:solidFill>
              <a:latin typeface="Arial"/>
            </a:endParaRPr>
          </a:p>
        </p:txBody>
      </p:sp>
      <p:sp>
        <p:nvSpPr>
          <p:cNvPr id="196" name="CustomShape 2"/>
          <p:cNvSpPr/>
          <p:nvPr/>
        </p:nvSpPr>
        <p:spPr>
          <a:xfrm>
            <a:off x="990720" y="934560"/>
            <a:ext cx="7696080" cy="1852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Corin vitamins (group B</a:t>
            </a:r>
            <a:r>
              <a:rPr lang="uk-UA" sz="1800" b="0" strike="noStrike" spc="-1" baseline="-25000">
                <a:solidFill>
                  <a:srgbClr val="000000"/>
                </a:solidFill>
                <a:latin typeface="Arial"/>
              </a:rPr>
              <a:t>12</a:t>
            </a:r>
            <a:r>
              <a:rPr lang="uk-UA" sz="1800" b="0" strike="noStrike" spc="-1">
                <a:solidFill>
                  <a:srgbClr val="000000"/>
                </a:solidFill>
                <a:latin typeface="Arial"/>
              </a:rPr>
              <a:t>) was found in natural products of animal origin, mainly in the internal organs. Yes, the richest source of vitamin B.</a:t>
            </a:r>
            <a:r>
              <a:rPr lang="uk-UA" sz="1800" b="0" strike="noStrike" spc="-1" baseline="-25000">
                <a:solidFill>
                  <a:srgbClr val="000000"/>
                </a:solidFill>
                <a:latin typeface="Arial"/>
              </a:rPr>
              <a:t>12</a:t>
            </a:r>
            <a:r>
              <a:rPr lang="uk-UA" sz="1800" b="0" strike="noStrike" spc="-1">
                <a:solidFill>
                  <a:srgbClr val="000000"/>
                </a:solidFill>
                <a:latin typeface="Arial"/>
              </a:rPr>
              <a:t>there are the entrails of fish, its high content in the liver of whales and even greater in the meat of mollusks. In humans and animals</a:t>
            </a:r>
            <a:r>
              <a:rPr lang="uk-UA" sz="1800" b="0" strike="noStrike" spc="-1" baseline="-25000">
                <a:solidFill>
                  <a:srgbClr val="000000"/>
                </a:solidFill>
                <a:latin typeface="Arial"/>
              </a:rPr>
              <a:t>12</a:t>
            </a:r>
            <a:r>
              <a:rPr lang="uk-UA" sz="1800" b="0" strike="noStrike" spc="-1">
                <a:solidFill>
                  <a:srgbClr val="000000"/>
                </a:solidFill>
                <a:latin typeface="Arial"/>
              </a:rPr>
              <a:t> synthesized by the intestinal microflora and accumulates in the liver, kidneys, intestinal wall.</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97" name="Picture 7" descr="В каких продуктах содержится витамин В12? Vovet.ru"/>
          <p:cNvPicPr/>
          <p:nvPr/>
        </p:nvPicPr>
        <p:blipFill>
          <a:blip r:embed="rId2" cstate="print"/>
          <a:stretch/>
        </p:blipFill>
        <p:spPr>
          <a:xfrm>
            <a:off x="1828800" y="2819520"/>
            <a:ext cx="5562720" cy="3205080"/>
          </a:xfrm>
          <a:prstGeom prst="rect">
            <a:avLst/>
          </a:prstGeom>
          <a:ln w="0">
            <a:noFill/>
          </a:ln>
        </p:spPr>
      </p:pic>
      <p:sp>
        <p:nvSpPr>
          <p:cNvPr id="198" name="CustomShape 3"/>
          <p:cNvSpPr/>
          <p:nvPr/>
        </p:nvSpPr>
        <p:spPr>
          <a:xfrm>
            <a:off x="2451960" y="6095880"/>
            <a:ext cx="4034880" cy="4057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Daily requirement of vitamin B</a:t>
            </a:r>
            <a:r>
              <a:rPr lang="uk-UA" sz="1800" b="0" strike="noStrike" spc="-1" baseline="-25000">
                <a:solidFill>
                  <a:srgbClr val="000000"/>
                </a:solidFill>
                <a:latin typeface="Arial"/>
              </a:rPr>
              <a:t>12</a:t>
            </a:r>
            <a:r>
              <a:rPr lang="uk-UA" sz="1800" b="0" strike="noStrike" spc="-1">
                <a:solidFill>
                  <a:srgbClr val="000000"/>
                </a:solidFill>
                <a:latin typeface="Arial"/>
              </a:rPr>
              <a:t> - 3 mcg</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2438280" y="532800"/>
            <a:ext cx="43718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Cyanocobalamin (Cyanocobalaminum)</a:t>
            </a:r>
            <a:endParaRPr lang="en-US" sz="1800" b="0" strike="noStrike" spc="-1">
              <a:solidFill>
                <a:srgbClr val="000000"/>
              </a:solidFill>
              <a:latin typeface="Arial"/>
            </a:endParaRPr>
          </a:p>
        </p:txBody>
      </p:sp>
      <p:sp>
        <p:nvSpPr>
          <p:cNvPr id="200" name="CustomShape 2"/>
          <p:cNvSpPr/>
          <p:nvPr/>
        </p:nvSpPr>
        <p:spPr>
          <a:xfrm>
            <a:off x="914400" y="3886200"/>
            <a:ext cx="7772400" cy="2600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In the body (mainly in the liver) is converted into a coenzyme form - adenosylcobalamin, or cobamamide, which is the active form of vitamin B</a:t>
            </a:r>
            <a:r>
              <a:rPr lang="uk-UA" sz="1800" b="0" strike="noStrike" spc="-1" baseline="-25000">
                <a:solidFill>
                  <a:srgbClr val="000000"/>
                </a:solidFill>
                <a:latin typeface="Arial"/>
              </a:rPr>
              <a:t>12</a:t>
            </a:r>
            <a:r>
              <a:rPr lang="uk-UA" sz="1800" b="0" strike="noStrike" spc="-1">
                <a:solidFill>
                  <a:srgbClr val="000000"/>
                </a:solidFill>
                <a:latin typeface="Arial"/>
              </a:rPr>
              <a:t>. Cobamamide is part of many enzymes, including reductase, which reduces folic acid to tetrahydrofolic.</a:t>
            </a:r>
            <a:r>
              <a:rPr lang="ru-RU" sz="1800" b="0" strike="noStrike" spc="-1">
                <a:solidFill>
                  <a:srgbClr val="000000"/>
                </a:solidFill>
                <a:latin typeface="Arial"/>
              </a:rPr>
              <a:t> </a:t>
            </a:r>
            <a:r>
              <a:rPr lang="uk-UA" sz="1800" b="0" strike="noStrike" spc="-1">
                <a:solidFill>
                  <a:srgbClr val="000000"/>
                </a:solidFill>
                <a:latin typeface="Arial"/>
              </a:rPr>
              <a:t>Kobamamide is necessary for normal hematopoiesis because it promotes the maturation of red blood cells.</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Activates the blood coagulation system, lowers blood cholesterol. Positively affects the function of the liver and nervous system. Increases the ability of tissues to regenerate.</a:t>
            </a:r>
            <a:endParaRPr lang="en-US" sz="1800" b="0" strike="noStrike" spc="-1">
              <a:solidFill>
                <a:srgbClr val="000000"/>
              </a:solidFill>
              <a:latin typeface="Arial"/>
            </a:endParaRPr>
          </a:p>
        </p:txBody>
      </p:sp>
      <p:pic>
        <p:nvPicPr>
          <p:cNvPr id="201" name="Picture 10"/>
          <p:cNvPicPr/>
          <p:nvPr/>
        </p:nvPicPr>
        <p:blipFill>
          <a:blip r:embed="rId2" cstate="print"/>
          <a:stretch/>
        </p:blipFill>
        <p:spPr>
          <a:xfrm>
            <a:off x="3276720" y="1066680"/>
            <a:ext cx="2523960" cy="27432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1066680" y="609480"/>
            <a:ext cx="7467840" cy="680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Extraction. </a:t>
            </a:r>
            <a:r>
              <a:rPr lang="uk-UA" sz="1800" b="0" strike="noStrike" spc="-1">
                <a:solidFill>
                  <a:srgbClr val="000000"/>
                </a:solidFill>
                <a:latin typeface="Arial"/>
              </a:rPr>
              <a:t>Vitamin B</a:t>
            </a:r>
            <a:r>
              <a:rPr lang="uk-UA" sz="1800" b="0" strike="noStrike" spc="-1" baseline="-25000">
                <a:solidFill>
                  <a:srgbClr val="000000"/>
                </a:solidFill>
                <a:latin typeface="Arial"/>
              </a:rPr>
              <a:t>12</a:t>
            </a:r>
            <a:r>
              <a:rPr lang="uk-UA" sz="1800" b="0" strike="noStrike" spc="-1">
                <a:solidFill>
                  <a:srgbClr val="000000"/>
                </a:solidFill>
                <a:latin typeface="Arial"/>
              </a:rPr>
              <a:t> (cyanocobalamin) is extracted from waste in the production of antibiotics streptomycin and chlortetracycline.</a:t>
            </a:r>
            <a:endParaRPr lang="en-US" sz="1800" b="0" strike="noStrike" spc="-1">
              <a:solidFill>
                <a:srgbClr val="000000"/>
              </a:solidFill>
              <a:latin typeface="Arial"/>
            </a:endParaRPr>
          </a:p>
        </p:txBody>
      </p:sp>
      <p:sp>
        <p:nvSpPr>
          <p:cNvPr id="203" name="CustomShape 2"/>
          <p:cNvSpPr/>
          <p:nvPr/>
        </p:nvSpPr>
        <p:spPr>
          <a:xfrm>
            <a:off x="1066680" y="1295280"/>
            <a:ext cx="495324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Crystal powder of dark red color, odorless, hygroscopic. Insoluble in water, soluble in 95% alcohol, practically insoluble in ether, chloroform, acetone.</a:t>
            </a:r>
            <a:endParaRPr lang="en-US" sz="1800" b="0" strike="noStrike" spc="-1">
              <a:solidFill>
                <a:srgbClr val="000000"/>
              </a:solidFill>
              <a:latin typeface="Arial"/>
            </a:endParaRPr>
          </a:p>
        </p:txBody>
      </p:sp>
      <p:pic>
        <p:nvPicPr>
          <p:cNvPr id="204" name="Picture 3"/>
          <p:cNvPicPr/>
          <p:nvPr/>
        </p:nvPicPr>
        <p:blipFill>
          <a:blip r:embed="rId2" cstate="print"/>
          <a:stretch/>
        </p:blipFill>
        <p:spPr>
          <a:xfrm>
            <a:off x="6629400" y="1371600"/>
            <a:ext cx="1757520" cy="1554120"/>
          </a:xfrm>
          <a:prstGeom prst="rect">
            <a:avLst/>
          </a:prstGeom>
          <a:ln w="0">
            <a:noFill/>
          </a:ln>
        </p:spPr>
      </p:pic>
      <p:sp>
        <p:nvSpPr>
          <p:cNvPr id="205" name="CustomShape 3"/>
          <p:cNvSpPr/>
          <p:nvPr/>
        </p:nvSpPr>
        <p:spPr>
          <a:xfrm>
            <a:off x="1066680" y="2971800"/>
            <a:ext cx="7467840" cy="311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determination of UV spectral characteristics;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cobalt ions are determined after mineralization by fusion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with potassium hydrosulfate by interaction with sodium 1-nitroso-2-</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naphthol-3,6-disulfonate - a red color appears.</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Spectrophotometry.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well-sealed container, in aseptic conditions, in a dark place.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With malignant anemia, various types of anemia, liver disease, nervous system, skin diseases</a:t>
            </a:r>
            <a:r>
              <a:rPr lang="en-US" sz="1800" b="0" strike="noStrike" spc="-1">
                <a:solidFill>
                  <a:srgbClr val="000000"/>
                </a:solidFill>
                <a:latin typeface="Arial"/>
              </a:rPr>
              <a:t> </a:t>
            </a:r>
            <a:r>
              <a:rPr lang="uk-UA" sz="1800" b="0" strike="noStrike" spc="-1">
                <a:solidFill>
                  <a:srgbClr val="000000"/>
                </a:solidFill>
                <a:latin typeface="Arial"/>
              </a:rPr>
              <a:t>etc. </a:t>
            </a:r>
            <a:endParaRPr lang="en-US" sz="1800" b="0" strike="noStrike" spc="-1">
              <a:solidFill>
                <a:srgbClr val="000000"/>
              </a:solidFill>
              <a:latin typeface="Arial"/>
            </a:endParaRPr>
          </a:p>
        </p:txBody>
      </p:sp>
      <p:pic>
        <p:nvPicPr>
          <p:cNvPr id="206" name="Picture 15"/>
          <p:cNvPicPr/>
          <p:nvPr/>
        </p:nvPicPr>
        <p:blipFill>
          <a:blip r:embed="rId3" cstate="print"/>
          <a:stretch/>
        </p:blipFill>
        <p:spPr>
          <a:xfrm rot="1050000">
            <a:off x="6019560" y="167652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540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1295</TotalTime>
  <Words>3801</Words>
  <Application>Microsoft Office PowerPoint</Application>
  <PresentationFormat>Экран (4:3)</PresentationFormat>
  <Paragraphs>237</Paragraphs>
  <Slides>49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49</vt:i4>
      </vt:variant>
    </vt:vector>
  </HeadingPairs>
  <TitlesOfParts>
    <vt:vector size="54" baseType="lpstr">
      <vt:lpstr>Arial</vt:lpstr>
      <vt:lpstr>DejaVu Sans</vt:lpstr>
      <vt:lpstr>Symbol</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137</cp:revision>
  <dcterms:created xsi:type="dcterms:W3CDTF">2020-07-16T15:16:32Z</dcterms:created>
  <dcterms:modified xsi:type="dcterms:W3CDTF">2025-01-24T13:20:49Z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