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95" r:id="rId2"/>
    <p:sldId id="273" r:id="rId3"/>
    <p:sldId id="298" r:id="rId4"/>
    <p:sldId id="300" r:id="rId5"/>
    <p:sldId id="302" r:id="rId6"/>
    <p:sldId id="304" r:id="rId7"/>
    <p:sldId id="275" r:id="rId8"/>
    <p:sldId id="276" r:id="rId9"/>
    <p:sldId id="307" r:id="rId10"/>
    <p:sldId id="309" r:id="rId11"/>
    <p:sldId id="277" r:id="rId12"/>
    <p:sldId id="278" r:id="rId13"/>
    <p:sldId id="310" r:id="rId14"/>
    <p:sldId id="312" r:id="rId15"/>
    <p:sldId id="314" r:id="rId16"/>
    <p:sldId id="279" r:id="rId17"/>
    <p:sldId id="316" r:id="rId18"/>
    <p:sldId id="318" r:id="rId19"/>
    <p:sldId id="320" r:id="rId20"/>
    <p:sldId id="281" r:id="rId21"/>
    <p:sldId id="282" r:id="rId22"/>
    <p:sldId id="283" r:id="rId23"/>
    <p:sldId id="284" r:id="rId24"/>
    <p:sldId id="285" r:id="rId25"/>
    <p:sldId id="322" r:id="rId26"/>
    <p:sldId id="323" r:id="rId27"/>
    <p:sldId id="324" r:id="rId28"/>
    <p:sldId id="286" r:id="rId29"/>
    <p:sldId id="287" r:id="rId30"/>
    <p:sldId id="288" r:id="rId31"/>
    <p:sldId id="289" r:id="rId32"/>
    <p:sldId id="290" r:id="rId33"/>
    <p:sldId id="326" r:id="rId34"/>
    <p:sldId id="328" r:id="rId35"/>
    <p:sldId id="297" r:id="rId36"/>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6" d="100"/>
          <a:sy n="76" d="100"/>
        </p:scale>
        <p:origin x="1152"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6" name="PlaceHolder 2"/>
          <p:cNvSpPr>
            <a:spLocks noGrp="1"/>
          </p:cNvSpPr>
          <p:nvPr>
            <p:ph type="subTitle"/>
          </p:nvPr>
        </p:nvSpPr>
        <p:spPr>
          <a:xfrm>
            <a:off x="457200" y="1600200"/>
            <a:ext cx="8229600" cy="4525920"/>
          </a:xfrm>
          <a:prstGeom prst="rect">
            <a:avLst/>
          </a:prstGeom>
        </p:spPr>
        <p:txBody>
          <a:bodyPr lIns="0" tIns="0" rIns="0" bIns="0" anchor="ctr">
            <a:noAutofit/>
          </a:bodyPr>
          <a:lstStyle/>
          <a:p>
            <a:pPr algn="ctr">
              <a:spcBef>
                <a:spcPts val="7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200" b="0" strike="noStrike" spc="-1">
              <a:solidFill>
                <a:srgbClr val="000000"/>
              </a:solid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8" name="PlaceHolder 2"/>
          <p:cNvSpPr>
            <a:spLocks noGrp="1"/>
          </p:cNvSpPr>
          <p:nvPr>
            <p:ph type="body"/>
          </p:nvPr>
        </p:nvSpPr>
        <p:spPr>
          <a:xfrm>
            <a:off x="457200" y="1600200"/>
            <a:ext cx="82296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10" name="PlaceHolder 2"/>
          <p:cNvSpPr>
            <a:spLocks noGrp="1"/>
          </p:cNvSpPr>
          <p:nvPr>
            <p:ph type="body"/>
          </p:nvPr>
        </p:nvSpPr>
        <p:spPr>
          <a:xfrm>
            <a:off x="45720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11" name="PlaceHolder 3"/>
          <p:cNvSpPr>
            <a:spLocks noGrp="1"/>
          </p:cNvSpPr>
          <p:nvPr>
            <p:ph type="body"/>
          </p:nvPr>
        </p:nvSpPr>
        <p:spPr>
          <a:xfrm>
            <a:off x="467424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4320"/>
            <a:ext cx="8229600" cy="5299560"/>
          </a:xfrm>
          <a:prstGeom prst="rect">
            <a:avLst/>
          </a:prstGeom>
        </p:spPr>
        <p:txBody>
          <a:bodyPr lIns="0" tIns="0" rIns="0" bIns="0" anchor="ctr">
            <a:noAutofit/>
          </a:bodyPr>
          <a:lstStyle/>
          <a:p>
            <a:pPr algn="ctr">
              <a:spcBef>
                <a:spcPts val="7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200" b="0" strike="noStrike" spc="-1">
              <a:solidFill>
                <a:srgbClr val="000000"/>
              </a:solid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15" name="PlaceHolder 2"/>
          <p:cNvSpPr>
            <a:spLocks noGrp="1"/>
          </p:cNvSpPr>
          <p:nvPr>
            <p:ph type="body"/>
          </p:nvPr>
        </p:nvSpPr>
        <p:spPr>
          <a:xfrm>
            <a:off x="45720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16" name="PlaceHolder 3"/>
          <p:cNvSpPr>
            <a:spLocks noGrp="1"/>
          </p:cNvSpPr>
          <p:nvPr>
            <p:ph type="body"/>
          </p:nvPr>
        </p:nvSpPr>
        <p:spPr>
          <a:xfrm>
            <a:off x="467424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17" name="PlaceHolder 4"/>
          <p:cNvSpPr>
            <a:spLocks noGrp="1"/>
          </p:cNvSpPr>
          <p:nvPr>
            <p:ph type="body"/>
          </p:nvPr>
        </p:nvSpPr>
        <p:spPr>
          <a:xfrm>
            <a:off x="45720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19" name="PlaceHolder 2"/>
          <p:cNvSpPr>
            <a:spLocks noGrp="1"/>
          </p:cNvSpPr>
          <p:nvPr>
            <p:ph type="body"/>
          </p:nvPr>
        </p:nvSpPr>
        <p:spPr>
          <a:xfrm>
            <a:off x="45720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0" name="PlaceHolder 3"/>
          <p:cNvSpPr>
            <a:spLocks noGrp="1"/>
          </p:cNvSpPr>
          <p:nvPr>
            <p:ph type="body"/>
          </p:nvPr>
        </p:nvSpPr>
        <p:spPr>
          <a:xfrm>
            <a:off x="467424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1" name="PlaceHolder 4"/>
          <p:cNvSpPr>
            <a:spLocks noGrp="1"/>
          </p:cNvSpPr>
          <p:nvPr>
            <p:ph type="body"/>
          </p:nvPr>
        </p:nvSpPr>
        <p:spPr>
          <a:xfrm>
            <a:off x="467424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23" name="PlaceHolder 2"/>
          <p:cNvSpPr>
            <a:spLocks noGrp="1"/>
          </p:cNvSpPr>
          <p:nvPr>
            <p:ph type="body"/>
          </p:nvPr>
        </p:nvSpPr>
        <p:spPr>
          <a:xfrm>
            <a:off x="45720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4" name="PlaceHolder 3"/>
          <p:cNvSpPr>
            <a:spLocks noGrp="1"/>
          </p:cNvSpPr>
          <p:nvPr>
            <p:ph type="body"/>
          </p:nvPr>
        </p:nvSpPr>
        <p:spPr>
          <a:xfrm>
            <a:off x="467424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5" name="PlaceHolder 4"/>
          <p:cNvSpPr>
            <a:spLocks noGrp="1"/>
          </p:cNvSpPr>
          <p:nvPr>
            <p:ph type="body"/>
          </p:nvPr>
        </p:nvSpPr>
        <p:spPr>
          <a:xfrm>
            <a:off x="457200" y="3964320"/>
            <a:ext cx="822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27" name="PlaceHolder 2"/>
          <p:cNvSpPr>
            <a:spLocks noGrp="1"/>
          </p:cNvSpPr>
          <p:nvPr>
            <p:ph type="body"/>
          </p:nvPr>
        </p:nvSpPr>
        <p:spPr>
          <a:xfrm>
            <a:off x="457200" y="1600200"/>
            <a:ext cx="822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8" name="PlaceHolder 3"/>
          <p:cNvSpPr>
            <a:spLocks noGrp="1"/>
          </p:cNvSpPr>
          <p:nvPr>
            <p:ph type="body"/>
          </p:nvPr>
        </p:nvSpPr>
        <p:spPr>
          <a:xfrm>
            <a:off x="457200" y="3964320"/>
            <a:ext cx="822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30" name="PlaceHolder 2"/>
          <p:cNvSpPr>
            <a:spLocks noGrp="1"/>
          </p:cNvSpPr>
          <p:nvPr>
            <p:ph type="body"/>
          </p:nvPr>
        </p:nvSpPr>
        <p:spPr>
          <a:xfrm>
            <a:off x="45720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1" name="PlaceHolder 3"/>
          <p:cNvSpPr>
            <a:spLocks noGrp="1"/>
          </p:cNvSpPr>
          <p:nvPr>
            <p:ph type="body"/>
          </p:nvPr>
        </p:nvSpPr>
        <p:spPr>
          <a:xfrm>
            <a:off x="467424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2" name="PlaceHolder 4"/>
          <p:cNvSpPr>
            <a:spLocks noGrp="1"/>
          </p:cNvSpPr>
          <p:nvPr>
            <p:ph type="body"/>
          </p:nvPr>
        </p:nvSpPr>
        <p:spPr>
          <a:xfrm>
            <a:off x="45720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3" name="PlaceHolder 5"/>
          <p:cNvSpPr>
            <a:spLocks noGrp="1"/>
          </p:cNvSpPr>
          <p:nvPr>
            <p:ph type="body"/>
          </p:nvPr>
        </p:nvSpPr>
        <p:spPr>
          <a:xfrm>
            <a:off x="467424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35" name="PlaceHolder 2"/>
          <p:cNvSpPr>
            <a:spLocks noGrp="1"/>
          </p:cNvSpPr>
          <p:nvPr>
            <p:ph type="body"/>
          </p:nvPr>
        </p:nvSpPr>
        <p:spPr>
          <a:xfrm>
            <a:off x="457200" y="160020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6" name="PlaceHolder 3"/>
          <p:cNvSpPr>
            <a:spLocks noGrp="1"/>
          </p:cNvSpPr>
          <p:nvPr>
            <p:ph type="body"/>
          </p:nvPr>
        </p:nvSpPr>
        <p:spPr>
          <a:xfrm>
            <a:off x="3239640" y="160020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7" name="PlaceHolder 4"/>
          <p:cNvSpPr>
            <a:spLocks noGrp="1"/>
          </p:cNvSpPr>
          <p:nvPr>
            <p:ph type="body"/>
          </p:nvPr>
        </p:nvSpPr>
        <p:spPr>
          <a:xfrm>
            <a:off x="6022080" y="160020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8" name="PlaceHolder 5"/>
          <p:cNvSpPr>
            <a:spLocks noGrp="1"/>
          </p:cNvSpPr>
          <p:nvPr>
            <p:ph type="body"/>
          </p:nvPr>
        </p:nvSpPr>
        <p:spPr>
          <a:xfrm>
            <a:off x="457200" y="396432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9" name="PlaceHolder 6"/>
          <p:cNvSpPr>
            <a:spLocks noGrp="1"/>
          </p:cNvSpPr>
          <p:nvPr>
            <p:ph type="body"/>
          </p:nvPr>
        </p:nvSpPr>
        <p:spPr>
          <a:xfrm>
            <a:off x="3239640" y="396432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40" name="PlaceHolder 7"/>
          <p:cNvSpPr>
            <a:spLocks noGrp="1"/>
          </p:cNvSpPr>
          <p:nvPr>
            <p:ph type="body"/>
          </p:nvPr>
        </p:nvSpPr>
        <p:spPr>
          <a:xfrm>
            <a:off x="6022080" y="396432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a:solidFill>
                  <a:srgbClr val="000000"/>
                </a:solidFill>
                <a:latin typeface="Arial"/>
              </a:rPr>
              <a:t>Click to edit the title text format</a:t>
            </a:r>
          </a:p>
        </p:txBody>
      </p:sp>
      <p:sp>
        <p:nvSpPr>
          <p:cNvPr id="6" name="PlaceHolder 2"/>
          <p:cNvSpPr>
            <a:spLocks noGrp="1"/>
          </p:cNvSpPr>
          <p:nvPr>
            <p:ph type="body"/>
          </p:nvPr>
        </p:nvSpPr>
        <p:spPr>
          <a:xfrm>
            <a:off x="457200" y="1600200"/>
            <a:ext cx="8229600" cy="4525920"/>
          </a:xfrm>
          <a:prstGeom prst="rect">
            <a:avLst/>
          </a:prstGeom>
        </p:spPr>
        <p:txBody>
          <a:bodyPr lIns="90000" tIns="46800" rIns="90000" bIns="46800">
            <a:normAutofit/>
          </a:bodyPr>
          <a:lstStyle/>
          <a:p>
            <a:pPr marL="342720" indent="-34272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Click to edit the outline text format</a:t>
            </a:r>
          </a:p>
          <a:p>
            <a:pPr marL="742680" lvl="1" indent="-28548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Second Outline Level</a:t>
            </a:r>
          </a:p>
          <a:p>
            <a:pPr marL="1143000" lvl="2"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Third Outline Level</a:t>
            </a:r>
          </a:p>
          <a:p>
            <a:pPr marL="1600200" lvl="3"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Fourth Outline Level</a:t>
            </a:r>
          </a:p>
          <a:p>
            <a:pPr marL="2057400" lvl="4"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Fifth Outline Level</a:t>
            </a:r>
          </a:p>
          <a:p>
            <a:pPr marL="2057400" lvl="5"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Sixth Outline Level</a:t>
            </a:r>
          </a:p>
          <a:p>
            <a:pPr marL="2057400" lvl="6"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Seventh Outline Level</a:t>
            </a:r>
          </a:p>
        </p:txBody>
      </p:sp>
      <p:sp>
        <p:nvSpPr>
          <p:cNvPr id="2" name="PlaceHolder 3"/>
          <p:cNvSpPr>
            <a:spLocks noGrp="1"/>
          </p:cNvSpPr>
          <p:nvPr>
            <p:ph type="dt"/>
          </p:nvPr>
        </p:nvSpPr>
        <p:spPr>
          <a:xfrm>
            <a:off x="456840" y="6244920"/>
            <a:ext cx="2133720" cy="476280"/>
          </a:xfrm>
          <a:prstGeom prst="rect">
            <a:avLst/>
          </a:prstGeom>
        </p:spPr>
        <p:txBody>
          <a:bodyPr lIns="90000" tIns="46800" rIns="90000" bIns="46800">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Arial"/>
            </a:endParaRPr>
          </a:p>
        </p:txBody>
      </p:sp>
      <p:sp>
        <p:nvSpPr>
          <p:cNvPr id="3" name="PlaceHolder 4"/>
          <p:cNvSpPr>
            <a:spLocks noGrp="1"/>
          </p:cNvSpPr>
          <p:nvPr>
            <p:ph type="ftr"/>
          </p:nvPr>
        </p:nvSpPr>
        <p:spPr>
          <a:xfrm>
            <a:off x="3124080" y="6244920"/>
            <a:ext cx="2895840" cy="476280"/>
          </a:xfrm>
          <a:prstGeom prst="rect">
            <a:avLst/>
          </a:prstGeom>
        </p:spPr>
        <p:txBody>
          <a:bodyPr lIns="90000" tIns="46800" rIns="90000" bIns="46800">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Arial"/>
            </a:endParaRPr>
          </a:p>
        </p:txBody>
      </p:sp>
      <p:sp>
        <p:nvSpPr>
          <p:cNvPr id="4" name="PlaceHolder 5"/>
          <p:cNvSpPr>
            <a:spLocks noGrp="1"/>
          </p:cNvSpPr>
          <p:nvPr>
            <p:ph type="sldNum"/>
          </p:nvPr>
        </p:nvSpPr>
        <p:spPr>
          <a:xfrm>
            <a:off x="6552720" y="6244920"/>
            <a:ext cx="2133720" cy="476280"/>
          </a:xfrm>
          <a:prstGeom prst="rect">
            <a:avLst/>
          </a:prstGeom>
        </p:spPr>
        <p:txBody>
          <a:bodyPr lIns="90000" tIns="46800" rIns="90000" bIns="46800">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51B36E4-CF85-41FA-963A-AC2469919796}" type="slidenum">
              <a:rPr lang="ru-RU" sz="1400" b="0" strike="noStrike" spc="-1">
                <a:solidFill>
                  <a:srgbClr val="000000"/>
                </a:solidFill>
                <a:latin typeface="Aria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a:t>
            </a:fld>
            <a:endParaRPr lang="en-US" sz="140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emf"/><Relationship Id="rId1" Type="http://schemas.openxmlformats.org/officeDocument/2006/relationships/slideLayout" Target="../slideLayouts/slideLayout1.xml"/><Relationship Id="rId5" Type="http://schemas.openxmlformats.org/officeDocument/2006/relationships/image" Target="../media/image28.emf"/><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p:nvPr>
        </p:nvSpPr>
        <p:spPr>
          <a:xfrm>
            <a:off x="457200" y="355600"/>
            <a:ext cx="8229600" cy="5770520"/>
          </a:xfrm>
        </p:spPr>
        <p:txBody>
          <a:bodyPr/>
          <a:lstStyle/>
          <a:p>
            <a:pPr marL="0" indent="0" algn="ctr">
              <a:buNone/>
            </a:pPr>
            <a:r>
              <a:rPr lang="en-US" sz="3200" b="1" dirty="0">
                <a:solidFill>
                  <a:srgbClr val="008000"/>
                </a:solidFill>
              </a:rPr>
              <a:t>Heterocyclic vitamins: pyrimidine and </a:t>
            </a:r>
            <a:r>
              <a:rPr lang="en-US" sz="3200" b="1" dirty="0" err="1">
                <a:solidFill>
                  <a:srgbClr val="008000"/>
                </a:solidFill>
              </a:rPr>
              <a:t>thiazole</a:t>
            </a:r>
            <a:r>
              <a:rPr lang="en-US" sz="3200" b="1" dirty="0">
                <a:solidFill>
                  <a:srgbClr val="008000"/>
                </a:solidFill>
              </a:rPr>
              <a:t> derivatives, </a:t>
            </a:r>
            <a:r>
              <a:rPr lang="en-US" sz="3200" b="1" dirty="0" err="1">
                <a:solidFill>
                  <a:srgbClr val="008000"/>
                </a:solidFill>
              </a:rPr>
              <a:t>isoalloxazine</a:t>
            </a:r>
            <a:r>
              <a:rPr lang="en-US" sz="3200" b="1" dirty="0">
                <a:solidFill>
                  <a:srgbClr val="008000"/>
                </a:solidFill>
              </a:rPr>
              <a:t> derivatives, </a:t>
            </a:r>
            <a:r>
              <a:rPr lang="en-US" sz="3200" b="1" dirty="0" err="1">
                <a:solidFill>
                  <a:srgbClr val="008000"/>
                </a:solidFill>
              </a:rPr>
              <a:t>pterin</a:t>
            </a:r>
            <a:r>
              <a:rPr lang="en-US" sz="3200" b="1" dirty="0">
                <a:solidFill>
                  <a:srgbClr val="008000"/>
                </a:solidFill>
              </a:rPr>
              <a:t> derivatives, </a:t>
            </a:r>
            <a:r>
              <a:rPr lang="en-US" sz="3200" b="1" dirty="0" err="1">
                <a:solidFill>
                  <a:srgbClr val="008000"/>
                </a:solidFill>
              </a:rPr>
              <a:t>corin</a:t>
            </a:r>
            <a:r>
              <a:rPr lang="en-US" sz="3200" b="1" dirty="0">
                <a:solidFill>
                  <a:srgbClr val="008000"/>
                </a:solidFill>
              </a:rPr>
              <a:t> derivatives. Characteristics, classification, relationship between structure and pharmacological action, mechanism of action, methods of </a:t>
            </a:r>
            <a:r>
              <a:rPr lang="uk-UA" sz="3200" b="1" dirty="0" err="1">
                <a:solidFill>
                  <a:srgbClr val="008000"/>
                </a:solidFill>
              </a:rPr>
              <a:t>obtaining</a:t>
            </a:r>
            <a:r>
              <a:rPr lang="en-US" sz="3200" b="1" dirty="0">
                <a:solidFill>
                  <a:srgbClr val="008000"/>
                </a:solidFill>
              </a:rPr>
              <a:t>, methods of analysis, application in </a:t>
            </a:r>
            <a:r>
              <a:rPr lang="en-US" sz="3200" b="1" dirty="0" smtClean="0">
                <a:solidFill>
                  <a:srgbClr val="008000"/>
                </a:solidFill>
              </a:rPr>
              <a:t>medicine.</a:t>
            </a:r>
          </a:p>
          <a:p>
            <a:pPr marL="0" indent="0" algn="ctr">
              <a:buNone/>
            </a:pPr>
            <a:endParaRPr lang="en-US" b="1" dirty="0"/>
          </a:p>
          <a:p>
            <a:pPr marL="0" indent="0" algn="ctr">
              <a:buNone/>
            </a:pPr>
            <a:r>
              <a:rPr lang="en-US" b="1" dirty="0" smtClean="0"/>
              <a:t>LECTURE 8</a:t>
            </a:r>
          </a:p>
          <a:p>
            <a:pPr marL="0" indent="0">
              <a:buNone/>
            </a:pPr>
            <a:endParaRPr lang="uk-UA" dirty="0"/>
          </a:p>
        </p:txBody>
      </p:sp>
    </p:spTree>
    <p:extLst>
      <p:ext uri="{BB962C8B-B14F-4D97-AF65-F5344CB8AC3E}">
        <p14:creationId xmlns:p14="http://schemas.microsoft.com/office/powerpoint/2010/main" val="795947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CustomShape 1"/>
          <p:cNvSpPr/>
          <p:nvPr/>
        </p:nvSpPr>
        <p:spPr>
          <a:xfrm>
            <a:off x="2896200" y="456480"/>
            <a:ext cx="337356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Derivatives</a:t>
            </a:r>
            <a:r>
              <a:rPr lang="uk-UA" sz="1800" b="1" strike="noStrike" spc="-1" dirty="0">
                <a:solidFill>
                  <a:srgbClr val="000000"/>
                </a:solidFill>
                <a:latin typeface="Arial"/>
              </a:rPr>
              <a:t> </a:t>
            </a:r>
            <a:r>
              <a:rPr lang="uk-UA" sz="1800" b="1" strike="noStrike" spc="-1" dirty="0" err="1">
                <a:solidFill>
                  <a:srgbClr val="000000"/>
                </a:solidFill>
                <a:latin typeface="Arial"/>
              </a:rPr>
              <a:t>of</a:t>
            </a:r>
            <a:r>
              <a:rPr lang="uk-UA" sz="1800" b="1" strike="noStrike" spc="-1" dirty="0">
                <a:solidFill>
                  <a:srgbClr val="000000"/>
                </a:solidFill>
                <a:latin typeface="Arial"/>
              </a:rPr>
              <a:t> </a:t>
            </a:r>
            <a:r>
              <a:rPr lang="uk-UA" sz="1800" b="1" strike="noStrike" spc="-1" dirty="0" err="1">
                <a:solidFill>
                  <a:srgbClr val="000000"/>
                </a:solidFill>
                <a:latin typeface="Arial"/>
              </a:rPr>
              <a:t>pyrimidine</a:t>
            </a:r>
            <a:r>
              <a:rPr lang="uk-UA" sz="1800" b="1" strike="noStrike" spc="-1" dirty="0">
                <a:solidFill>
                  <a:srgbClr val="000000"/>
                </a:solidFill>
                <a:latin typeface="Arial"/>
              </a:rPr>
              <a:t> </a:t>
            </a:r>
            <a:r>
              <a:rPr lang="uk-UA" sz="1800" b="1" strike="noStrike" spc="-1" dirty="0" err="1">
                <a:solidFill>
                  <a:srgbClr val="000000"/>
                </a:solidFill>
                <a:latin typeface="Arial"/>
              </a:rPr>
              <a:t>and</a:t>
            </a:r>
            <a:r>
              <a:rPr lang="uk-UA" sz="1800" b="1" strike="noStrike" spc="-1" dirty="0">
                <a:solidFill>
                  <a:srgbClr val="000000"/>
                </a:solidFill>
                <a:latin typeface="Arial"/>
              </a:rPr>
              <a:t> </a:t>
            </a:r>
            <a:r>
              <a:rPr lang="uk-UA" sz="1800" b="1" strike="noStrike" spc="-1" dirty="0" err="1">
                <a:solidFill>
                  <a:srgbClr val="000000"/>
                </a:solidFill>
                <a:latin typeface="Arial"/>
              </a:rPr>
              <a:t>thiazole</a:t>
            </a:r>
            <a:endParaRPr lang="en-US" sz="1800" b="0" strike="noStrike" spc="-1" dirty="0">
              <a:solidFill>
                <a:srgbClr val="000000"/>
              </a:solidFill>
              <a:latin typeface="Arial"/>
            </a:endParaRPr>
          </a:p>
        </p:txBody>
      </p:sp>
      <p:sp>
        <p:nvSpPr>
          <p:cNvPr id="125" name="CustomShape 2"/>
          <p:cNvSpPr/>
          <p:nvPr/>
        </p:nvSpPr>
        <p:spPr>
          <a:xfrm>
            <a:off x="762120" y="1192180"/>
            <a:ext cx="7924680" cy="954360"/>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Molecule</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pyrimidine-thiazole</a:t>
            </a:r>
            <a:r>
              <a:rPr lang="uk-UA" sz="1800" b="0" strike="noStrike" spc="-1" dirty="0">
                <a:solidFill>
                  <a:srgbClr val="000000"/>
                </a:solidFill>
                <a:latin typeface="Arial"/>
              </a:rPr>
              <a:t> </a:t>
            </a:r>
            <a:r>
              <a:rPr lang="uk-UA" sz="1800" b="0" strike="noStrike" spc="-1" dirty="0" err="1">
                <a:solidFill>
                  <a:srgbClr val="000000"/>
                </a:solidFill>
                <a:latin typeface="Arial"/>
              </a:rPr>
              <a:t>vitamins</a:t>
            </a:r>
            <a:r>
              <a:rPr lang="uk-UA" sz="1800" b="0" strike="noStrike" spc="-1" dirty="0">
                <a:solidFill>
                  <a:srgbClr val="000000"/>
                </a:solidFill>
                <a:latin typeface="Arial"/>
              </a:rPr>
              <a:t> (B</a:t>
            </a:r>
            <a:r>
              <a:rPr lang="uk-UA" sz="1800" b="0" strike="noStrike" spc="-1" baseline="-25000" dirty="0">
                <a:solidFill>
                  <a:srgbClr val="000000"/>
                </a:solidFill>
                <a:latin typeface="Arial"/>
              </a:rPr>
              <a:t>1</a:t>
            </a:r>
            <a:r>
              <a:rPr lang="uk-UA" sz="1800" b="0" strike="noStrike" spc="-1" dirty="0">
                <a:solidFill>
                  <a:srgbClr val="000000"/>
                </a:solidFill>
                <a:latin typeface="Arial"/>
              </a:rPr>
              <a:t> - </a:t>
            </a:r>
            <a:r>
              <a:rPr lang="uk-UA" sz="1800" b="0" strike="noStrike" spc="-1" dirty="0" err="1">
                <a:solidFill>
                  <a:srgbClr val="000000"/>
                </a:solidFill>
                <a:latin typeface="Arial"/>
              </a:rPr>
              <a:t>thiamines</a:t>
            </a:r>
            <a:r>
              <a:rPr lang="uk-UA" sz="1800" b="0" strike="noStrike" spc="-1" dirty="0">
                <a:solidFill>
                  <a:srgbClr val="000000"/>
                </a:solidFill>
                <a:latin typeface="Arial"/>
              </a:rPr>
              <a:t>) </a:t>
            </a:r>
            <a:r>
              <a:rPr lang="uk-UA" sz="1800" b="0" strike="noStrike" spc="-1" dirty="0" err="1">
                <a:solidFill>
                  <a:srgbClr val="000000"/>
                </a:solidFill>
                <a:latin typeface="Arial"/>
              </a:rPr>
              <a:t>consists</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two</a:t>
            </a:r>
            <a:r>
              <a:rPr lang="uk-UA" sz="1800" b="0" strike="noStrike" spc="-1" dirty="0">
                <a:solidFill>
                  <a:srgbClr val="000000"/>
                </a:solidFill>
                <a:latin typeface="Arial"/>
              </a:rPr>
              <a:t> </a:t>
            </a:r>
            <a:r>
              <a:rPr lang="uk-UA" sz="1800" b="0" strike="noStrike" spc="-1" dirty="0" err="1">
                <a:solidFill>
                  <a:srgbClr val="000000"/>
                </a:solidFill>
                <a:latin typeface="Arial"/>
              </a:rPr>
              <a:t>heterocycles</a:t>
            </a:r>
            <a:r>
              <a:rPr lang="uk-UA" sz="1800" b="0" strike="noStrike" spc="-1" dirty="0">
                <a:solidFill>
                  <a:srgbClr val="000000"/>
                </a:solidFill>
                <a:latin typeface="Arial"/>
              </a:rPr>
              <a:t> - </a:t>
            </a:r>
            <a:r>
              <a:rPr lang="uk-UA" sz="1800" b="0" strike="noStrike" spc="-1" dirty="0" err="1">
                <a:solidFill>
                  <a:srgbClr val="000000"/>
                </a:solidFill>
                <a:latin typeface="Arial"/>
              </a:rPr>
              <a:t>pyrimidine</a:t>
            </a:r>
            <a:r>
              <a:rPr lang="uk-UA" sz="1800" b="0" strike="noStrike" spc="-1" dirty="0">
                <a:solidFill>
                  <a:srgbClr val="000000"/>
                </a:solidFill>
                <a:latin typeface="Arial"/>
              </a:rPr>
              <a:t> (</a:t>
            </a:r>
            <a:r>
              <a:rPr lang="uk-UA" sz="1800" b="0" i="1" strike="noStrike" spc="-1" dirty="0" smtClean="0">
                <a:solidFill>
                  <a:srgbClr val="000000"/>
                </a:solidFill>
                <a:latin typeface="Arial"/>
              </a:rPr>
              <a:t>A</a:t>
            </a:r>
            <a:r>
              <a:rPr lang="uk-UA" sz="1800" b="0" strike="noStrike" spc="-1" dirty="0" smtClean="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thiazole</a:t>
            </a:r>
            <a:r>
              <a:rPr lang="uk-UA" sz="1800" b="0" strike="noStrike" spc="-1" dirty="0">
                <a:solidFill>
                  <a:srgbClr val="000000"/>
                </a:solidFill>
                <a:latin typeface="Arial"/>
              </a:rPr>
              <a:t> </a:t>
            </a:r>
            <a:r>
              <a:rPr lang="uk-UA" sz="1800" b="0" strike="noStrike" spc="-1" dirty="0" smtClean="0">
                <a:solidFill>
                  <a:srgbClr val="000000"/>
                </a:solidFill>
                <a:latin typeface="Arial"/>
              </a:rPr>
              <a:t>(</a:t>
            </a:r>
            <a:r>
              <a:rPr lang="en-US" i="1" spc="-1" dirty="0">
                <a:solidFill>
                  <a:srgbClr val="000000"/>
                </a:solidFill>
                <a:latin typeface="Arial"/>
              </a:rPr>
              <a:t>B</a:t>
            </a:r>
            <a:r>
              <a:rPr lang="uk-UA" sz="1800" b="0" strike="noStrike" spc="-1" dirty="0" smtClean="0">
                <a:solidFill>
                  <a:srgbClr val="000000"/>
                </a:solidFill>
                <a:latin typeface="Arial"/>
              </a:rPr>
              <a:t>), </a:t>
            </a:r>
            <a:r>
              <a:rPr lang="uk-UA" sz="1800" b="0" strike="noStrike" spc="-1" dirty="0" err="1">
                <a:solidFill>
                  <a:srgbClr val="000000"/>
                </a:solidFill>
                <a:latin typeface="Arial"/>
              </a:rPr>
              <a:t>interconnected</a:t>
            </a:r>
            <a:r>
              <a:rPr lang="uk-UA" sz="1800" b="0" strike="noStrike" spc="-1" dirty="0">
                <a:solidFill>
                  <a:srgbClr val="000000"/>
                </a:solidFill>
                <a:latin typeface="Arial"/>
              </a:rPr>
              <a:t> </a:t>
            </a:r>
            <a:r>
              <a:rPr lang="uk-UA" sz="1800" b="0" strike="noStrike" spc="-1" dirty="0" err="1">
                <a:solidFill>
                  <a:srgbClr val="000000"/>
                </a:solidFill>
                <a:latin typeface="Arial"/>
              </a:rPr>
              <a:t>by</a:t>
            </a:r>
            <a:r>
              <a:rPr lang="uk-UA" sz="1800" b="0" strike="noStrike" spc="-1" dirty="0">
                <a:solidFill>
                  <a:srgbClr val="000000"/>
                </a:solidFill>
                <a:latin typeface="Arial"/>
              </a:rPr>
              <a:t> a </a:t>
            </a:r>
            <a:r>
              <a:rPr lang="uk-UA" sz="1800" b="0" strike="noStrike" spc="-1" dirty="0" err="1">
                <a:solidFill>
                  <a:srgbClr val="000000"/>
                </a:solidFill>
                <a:latin typeface="Arial"/>
              </a:rPr>
              <a:t>methylene</a:t>
            </a:r>
            <a:r>
              <a:rPr lang="uk-UA" sz="1800" b="0" strike="noStrike" spc="-1" dirty="0">
                <a:solidFill>
                  <a:srgbClr val="000000"/>
                </a:solidFill>
                <a:latin typeface="Arial"/>
              </a:rPr>
              <a:t> </a:t>
            </a:r>
            <a:r>
              <a:rPr lang="uk-UA" sz="1800" b="0" strike="noStrike" spc="-1" dirty="0" err="1">
                <a:solidFill>
                  <a:srgbClr val="000000"/>
                </a:solidFill>
                <a:latin typeface="Arial"/>
              </a:rPr>
              <a:t>group</a:t>
            </a:r>
            <a:r>
              <a:rPr lang="uk-UA" sz="1800" b="0" strike="noStrike" spc="-1" dirty="0">
                <a:solidFill>
                  <a:srgbClr val="000000"/>
                </a:solidFill>
                <a:latin typeface="Arial"/>
              </a:rPr>
              <a:t>:</a:t>
            </a:r>
            <a:endParaRPr lang="en-US" sz="1800" b="0" strike="noStrike" spc="-1" dirty="0">
              <a:solidFill>
                <a:srgbClr val="000000"/>
              </a:solidFill>
              <a:latin typeface="Arial"/>
            </a:endParaRPr>
          </a:p>
        </p:txBody>
      </p:sp>
      <p:pic>
        <p:nvPicPr>
          <p:cNvPr id="126" name="Picture 6"/>
          <p:cNvPicPr/>
          <p:nvPr/>
        </p:nvPicPr>
        <p:blipFill>
          <a:blip r:embed="rId2" cstate="print"/>
          <a:stretch/>
        </p:blipFill>
        <p:spPr>
          <a:xfrm>
            <a:off x="1320800" y="2463800"/>
            <a:ext cx="5956300" cy="2400300"/>
          </a:xfrm>
          <a:prstGeom prst="rect">
            <a:avLst/>
          </a:prstGeom>
          <a:ln w="0">
            <a:noFill/>
          </a:ln>
        </p:spPr>
      </p:pic>
      <p:sp>
        <p:nvSpPr>
          <p:cNvPr id="127" name="CustomShape 3"/>
          <p:cNvSpPr/>
          <p:nvPr/>
        </p:nvSpPr>
        <p:spPr>
          <a:xfrm>
            <a:off x="762120" y="5206520"/>
            <a:ext cx="8076960" cy="6426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In medical practice, thiamine hydrobromide, thiamine hydrochloride, diphosphorus ester of thiamine hydrochloride (cocarboxylase) are used.</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CustomShape 4"/>
          <p:cNvSpPr/>
          <p:nvPr/>
        </p:nvSpPr>
        <p:spPr>
          <a:xfrm>
            <a:off x="1812060" y="494460"/>
            <a:ext cx="543420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Thiamine</a:t>
            </a:r>
            <a:r>
              <a:rPr lang="uk-UA" sz="1800" b="1" strike="noStrike" spc="-1" dirty="0">
                <a:solidFill>
                  <a:srgbClr val="000000"/>
                </a:solidFill>
                <a:latin typeface="Arial"/>
              </a:rPr>
              <a:t> </a:t>
            </a:r>
            <a:r>
              <a:rPr lang="uk-UA" sz="1800" b="1" strike="noStrike" spc="-1" dirty="0" err="1">
                <a:solidFill>
                  <a:srgbClr val="000000"/>
                </a:solidFill>
                <a:latin typeface="Arial"/>
              </a:rPr>
              <a:t>hydrobromide</a:t>
            </a:r>
            <a:r>
              <a:rPr lang="uk-UA" sz="1800" b="1" strike="noStrike" spc="-1" dirty="0">
                <a:solidFill>
                  <a:srgbClr val="000000"/>
                </a:solidFill>
                <a:latin typeface="Arial"/>
              </a:rPr>
              <a:t> (</a:t>
            </a:r>
            <a:r>
              <a:rPr lang="ru-RU" sz="1800" b="1" strike="noStrike" spc="-1" dirty="0" err="1">
                <a:solidFill>
                  <a:srgbClr val="000000"/>
                </a:solidFill>
                <a:latin typeface="Arial"/>
              </a:rPr>
              <a:t>Thiamini</a:t>
            </a:r>
            <a:r>
              <a:rPr lang="uk-UA" sz="1800" b="1" strike="noStrike" spc="-1" dirty="0">
                <a:solidFill>
                  <a:srgbClr val="000000"/>
                </a:solidFill>
                <a:latin typeface="Arial"/>
              </a:rPr>
              <a:t> </a:t>
            </a:r>
            <a:r>
              <a:rPr lang="ru-RU" sz="1800" b="1" strike="noStrike" spc="-1" dirty="0" err="1">
                <a:solidFill>
                  <a:srgbClr val="000000"/>
                </a:solidFill>
                <a:latin typeface="Arial"/>
              </a:rPr>
              <a:t>hydrobromidum</a:t>
            </a:r>
            <a:r>
              <a:rPr lang="uk-UA" sz="1800" b="1" strike="noStrike" spc="-1" dirty="0">
                <a:solidFill>
                  <a:srgbClr val="000000"/>
                </a:solidFill>
                <a:latin typeface="Arial"/>
              </a:rPr>
              <a:t>)</a:t>
            </a:r>
            <a:endParaRPr lang="en-US" sz="1800" b="0" strike="noStrike" spc="-1" dirty="0">
              <a:solidFill>
                <a:srgbClr val="000000"/>
              </a:solidFill>
              <a:latin typeface="Arial"/>
            </a:endParaRPr>
          </a:p>
        </p:txBody>
      </p:sp>
      <p:pic>
        <p:nvPicPr>
          <p:cNvPr id="129" name="Picture 9"/>
          <p:cNvPicPr/>
          <p:nvPr/>
        </p:nvPicPr>
        <p:blipFill>
          <a:blip r:embed="rId2" cstate="print"/>
          <a:stretch/>
        </p:blipFill>
        <p:spPr>
          <a:xfrm>
            <a:off x="1536700" y="1181100"/>
            <a:ext cx="5709560" cy="2590800"/>
          </a:xfrm>
          <a:prstGeom prst="rect">
            <a:avLst/>
          </a:prstGeom>
          <a:ln w="0">
            <a:noFill/>
          </a:ln>
        </p:spPr>
      </p:pic>
      <p:sp>
        <p:nvSpPr>
          <p:cNvPr id="130" name="CustomShape 5"/>
          <p:cNvSpPr/>
          <p:nvPr/>
        </p:nvSpPr>
        <p:spPr>
          <a:xfrm>
            <a:off x="749420" y="3987920"/>
            <a:ext cx="7924680" cy="1879618"/>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1" strike="noStrike" spc="-1" dirty="0" smtClean="0">
                <a:solidFill>
                  <a:srgbClr val="000000"/>
                </a:solidFill>
                <a:latin typeface="Arial"/>
              </a:rPr>
              <a:t>IUPAC name</a:t>
            </a:r>
            <a:r>
              <a:rPr lang="uk-UA" sz="1600" b="1" strike="noStrike" spc="-1" dirty="0" smtClean="0">
                <a:solidFill>
                  <a:srgbClr val="000000"/>
                </a:solidFill>
                <a:latin typeface="Arial"/>
              </a:rPr>
              <a:t>: </a:t>
            </a:r>
            <a:r>
              <a:rPr lang="en-US" dirty="0">
                <a:latin typeface="+mj-lt"/>
              </a:rPr>
              <a:t>2-[3-[(4-amino-2-methylpyrimidin-5-yl)methyl]-</a:t>
            </a:r>
            <a:r>
              <a:rPr lang="en-US" dirty="0" smtClean="0">
                <a:latin typeface="+mj-lt"/>
              </a:rPr>
              <a:t>4-methyl-1,3-thiazol-3-ium-5-yl]</a:t>
            </a:r>
            <a:r>
              <a:rPr lang="en-US" dirty="0" err="1" smtClean="0">
                <a:latin typeface="+mj-lt"/>
              </a:rPr>
              <a:t>ethanol;dibromide;hydrate;dihydrobromide</a:t>
            </a:r>
            <a:endParaRPr lang="uk-UA" dirty="0" smtClean="0">
              <a:latin typeface="+mj-lt"/>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1" strike="noStrike" spc="-1" dirty="0" smtClean="0">
              <a:solidFill>
                <a:srgbClr val="000000"/>
              </a:solidFill>
              <a:latin typeface="+mj-lt"/>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1" strike="noStrike" spc="-1" dirty="0" err="1" smtClean="0">
                <a:solidFill>
                  <a:srgbClr val="000000"/>
                </a:solidFill>
                <a:latin typeface="Arial"/>
              </a:rPr>
              <a:t>Mechanism</a:t>
            </a:r>
            <a:r>
              <a:rPr lang="uk-UA" sz="1600" b="1" strike="noStrike" spc="-1" dirty="0" smtClean="0">
                <a:solidFill>
                  <a:srgbClr val="000000"/>
                </a:solidFill>
                <a:latin typeface="Arial"/>
              </a:rPr>
              <a:t> </a:t>
            </a:r>
            <a:r>
              <a:rPr lang="uk-UA" sz="1600" b="1" strike="noStrike" spc="-1" dirty="0" err="1">
                <a:solidFill>
                  <a:srgbClr val="000000"/>
                </a:solidFill>
                <a:latin typeface="Arial"/>
              </a:rPr>
              <a:t>of</a:t>
            </a:r>
            <a:r>
              <a:rPr lang="uk-UA" sz="1600" b="1" strike="noStrike" spc="-1" dirty="0">
                <a:solidFill>
                  <a:srgbClr val="000000"/>
                </a:solidFill>
                <a:latin typeface="Arial"/>
              </a:rPr>
              <a:t> </a:t>
            </a:r>
            <a:r>
              <a:rPr lang="uk-UA" sz="1600" b="1" strike="noStrike" spc="-1" dirty="0" err="1">
                <a:solidFill>
                  <a:srgbClr val="000000"/>
                </a:solidFill>
                <a:latin typeface="Arial"/>
              </a:rPr>
              <a:t>action</a:t>
            </a:r>
            <a:r>
              <a:rPr lang="uk-UA" sz="1600" b="1" strike="noStrike" spc="-1" dirty="0">
                <a:solidFill>
                  <a:srgbClr val="000000"/>
                </a:solidFill>
                <a:latin typeface="Arial"/>
              </a:rPr>
              <a:t>.</a:t>
            </a:r>
            <a:r>
              <a:rPr lang="en-US" sz="1600" b="1" strike="noStrike" spc="-1" dirty="0">
                <a:solidFill>
                  <a:srgbClr val="000000"/>
                </a:solidFill>
                <a:latin typeface="Arial"/>
              </a:rPr>
              <a:t> </a:t>
            </a:r>
            <a:r>
              <a:rPr lang="ru-RU" sz="1600" b="0" strike="noStrike" spc="-1" dirty="0">
                <a:solidFill>
                  <a:srgbClr val="000000"/>
                </a:solidFill>
                <a:latin typeface="Arial"/>
              </a:rPr>
              <a:t>IN </a:t>
            </a:r>
            <a:r>
              <a:rPr lang="uk-UA" sz="1600" b="0" strike="noStrike" spc="-1" dirty="0" err="1">
                <a:solidFill>
                  <a:srgbClr val="000000"/>
                </a:solidFill>
                <a:latin typeface="Arial"/>
              </a:rPr>
              <a:t>the</a:t>
            </a:r>
            <a:r>
              <a:rPr lang="uk-UA" sz="1600" b="0" strike="noStrike" spc="-1" dirty="0">
                <a:solidFill>
                  <a:srgbClr val="000000"/>
                </a:solidFill>
                <a:latin typeface="Arial"/>
              </a:rPr>
              <a:t> </a:t>
            </a:r>
            <a:r>
              <a:rPr lang="uk-UA" sz="1600" b="0" strike="noStrike" spc="-1" dirty="0" err="1">
                <a:solidFill>
                  <a:srgbClr val="000000"/>
                </a:solidFill>
                <a:latin typeface="Arial"/>
              </a:rPr>
              <a:t>body</a:t>
            </a:r>
            <a:r>
              <a:rPr lang="uk-UA" sz="1600" b="0" strike="noStrike" spc="-1" dirty="0">
                <a:solidFill>
                  <a:srgbClr val="000000"/>
                </a:solidFill>
                <a:latin typeface="Arial"/>
              </a:rPr>
              <a:t> </a:t>
            </a:r>
            <a:r>
              <a:rPr lang="uk-UA" sz="1600" b="0" strike="noStrike" spc="-1" dirty="0" err="1">
                <a:solidFill>
                  <a:srgbClr val="000000"/>
                </a:solidFill>
                <a:latin typeface="Arial"/>
              </a:rPr>
              <a:t>as</a:t>
            </a:r>
            <a:r>
              <a:rPr lang="uk-UA" sz="1600" b="0" strike="noStrike" spc="-1" dirty="0">
                <a:solidFill>
                  <a:srgbClr val="000000"/>
                </a:solidFill>
                <a:latin typeface="Arial"/>
              </a:rPr>
              <a:t> a </a:t>
            </a:r>
            <a:r>
              <a:rPr lang="uk-UA" sz="1600" b="0" strike="noStrike" spc="-1" dirty="0" err="1">
                <a:solidFill>
                  <a:srgbClr val="000000"/>
                </a:solidFill>
                <a:latin typeface="Arial"/>
              </a:rPr>
              <a:t>result</a:t>
            </a:r>
            <a:r>
              <a:rPr lang="uk-UA" sz="1600" b="0" strike="noStrike" spc="-1" dirty="0">
                <a:solidFill>
                  <a:srgbClr val="000000"/>
                </a:solidFill>
                <a:latin typeface="Arial"/>
              </a:rPr>
              <a:t> </a:t>
            </a:r>
            <a:r>
              <a:rPr lang="uk-UA" sz="1600" b="0" strike="noStrike" spc="-1" dirty="0" err="1">
                <a:solidFill>
                  <a:srgbClr val="000000"/>
                </a:solidFill>
                <a:latin typeface="Arial"/>
              </a:rPr>
              <a:t>of</a:t>
            </a:r>
            <a:r>
              <a:rPr lang="uk-UA" sz="1600" b="0" strike="noStrike" spc="-1" dirty="0">
                <a:solidFill>
                  <a:srgbClr val="000000"/>
                </a:solidFill>
                <a:latin typeface="Arial"/>
              </a:rPr>
              <a:t> </a:t>
            </a:r>
            <a:r>
              <a:rPr lang="uk-UA" sz="1600" b="0" strike="noStrike" spc="-1" dirty="0" err="1">
                <a:solidFill>
                  <a:srgbClr val="000000"/>
                </a:solidFill>
                <a:latin typeface="Arial"/>
              </a:rPr>
              <a:t>phosphorylation</a:t>
            </a:r>
            <a:r>
              <a:rPr lang="uk-UA" sz="1600" b="0" strike="noStrike" spc="-1" dirty="0">
                <a:solidFill>
                  <a:srgbClr val="000000"/>
                </a:solidFill>
                <a:latin typeface="Arial"/>
              </a:rPr>
              <a:t> </a:t>
            </a:r>
            <a:r>
              <a:rPr lang="uk-UA" sz="1600" b="0" strike="noStrike" spc="-1" dirty="0" err="1">
                <a:solidFill>
                  <a:srgbClr val="000000"/>
                </a:solidFill>
                <a:latin typeface="Arial"/>
              </a:rPr>
              <a:t>processes</a:t>
            </a:r>
            <a:r>
              <a:rPr lang="uk-UA" sz="1600" b="0" strike="noStrike" spc="-1" dirty="0">
                <a:solidFill>
                  <a:srgbClr val="000000"/>
                </a:solidFill>
                <a:latin typeface="Arial"/>
              </a:rPr>
              <a:t> </a:t>
            </a:r>
            <a:r>
              <a:rPr lang="uk-UA" sz="1600" b="0" strike="noStrike" spc="-1" dirty="0" err="1">
                <a:solidFill>
                  <a:srgbClr val="000000"/>
                </a:solidFill>
                <a:latin typeface="Arial"/>
              </a:rPr>
              <a:t>is</a:t>
            </a:r>
            <a:r>
              <a:rPr lang="uk-UA" sz="1600" b="0" strike="noStrike" spc="-1" dirty="0">
                <a:solidFill>
                  <a:srgbClr val="000000"/>
                </a:solidFill>
                <a:latin typeface="Arial"/>
              </a:rPr>
              <a:t> </a:t>
            </a:r>
            <a:r>
              <a:rPr lang="uk-UA" sz="1600" b="0" strike="noStrike" spc="-1" dirty="0" err="1">
                <a:solidFill>
                  <a:srgbClr val="000000"/>
                </a:solidFill>
                <a:latin typeface="Arial"/>
              </a:rPr>
              <a:t>converted</a:t>
            </a:r>
            <a:r>
              <a:rPr lang="uk-UA" sz="1600" b="0" strike="noStrike" spc="-1" dirty="0">
                <a:solidFill>
                  <a:srgbClr val="000000"/>
                </a:solidFill>
                <a:latin typeface="Arial"/>
              </a:rPr>
              <a:t> </a:t>
            </a:r>
            <a:r>
              <a:rPr lang="uk-UA" sz="1600" b="0" strike="noStrike" spc="-1" dirty="0" err="1">
                <a:solidFill>
                  <a:srgbClr val="000000"/>
                </a:solidFill>
                <a:latin typeface="Arial"/>
              </a:rPr>
              <a:t>into</a:t>
            </a:r>
            <a:r>
              <a:rPr lang="uk-UA" sz="1600" b="0" strike="noStrike" spc="-1" dirty="0">
                <a:solidFill>
                  <a:srgbClr val="000000"/>
                </a:solidFill>
                <a:latin typeface="Arial"/>
              </a:rPr>
              <a:t> </a:t>
            </a:r>
            <a:r>
              <a:rPr lang="uk-UA" sz="1600" b="0" strike="noStrike" spc="-1" dirty="0" err="1">
                <a:solidFill>
                  <a:srgbClr val="000000"/>
                </a:solidFill>
                <a:latin typeface="Arial"/>
              </a:rPr>
              <a:t>cocarboxylase</a:t>
            </a:r>
            <a:r>
              <a:rPr lang="uk-UA" sz="1600" b="0" strike="noStrike" spc="-1" dirty="0">
                <a:solidFill>
                  <a:srgbClr val="000000"/>
                </a:solidFill>
                <a:latin typeface="Arial"/>
              </a:rPr>
              <a:t>, </a:t>
            </a:r>
            <a:r>
              <a:rPr lang="uk-UA" sz="1600" b="0" strike="noStrike" spc="-1" dirty="0" err="1">
                <a:solidFill>
                  <a:srgbClr val="000000"/>
                </a:solidFill>
                <a:latin typeface="Arial"/>
              </a:rPr>
              <a:t>which</a:t>
            </a:r>
            <a:r>
              <a:rPr lang="uk-UA" sz="1600" b="0" strike="noStrike" spc="-1" dirty="0">
                <a:solidFill>
                  <a:srgbClr val="000000"/>
                </a:solidFill>
                <a:latin typeface="Arial"/>
              </a:rPr>
              <a:t> </a:t>
            </a:r>
            <a:r>
              <a:rPr lang="uk-UA" sz="1600" b="0" strike="noStrike" spc="-1" dirty="0" err="1">
                <a:solidFill>
                  <a:srgbClr val="000000"/>
                </a:solidFill>
                <a:latin typeface="Arial"/>
              </a:rPr>
              <a:t>is</a:t>
            </a:r>
            <a:r>
              <a:rPr lang="uk-UA" sz="1600" b="0" strike="noStrike" spc="-1" dirty="0">
                <a:solidFill>
                  <a:srgbClr val="000000"/>
                </a:solidFill>
                <a:latin typeface="Arial"/>
              </a:rPr>
              <a:t> a </a:t>
            </a:r>
            <a:r>
              <a:rPr lang="uk-UA" sz="1600" b="0" strike="noStrike" spc="-1" dirty="0" err="1">
                <a:solidFill>
                  <a:srgbClr val="000000"/>
                </a:solidFill>
                <a:latin typeface="Arial"/>
              </a:rPr>
              <a:t>coenzyme</a:t>
            </a:r>
            <a:r>
              <a:rPr lang="uk-UA" sz="1600" b="0" strike="noStrike" spc="-1" dirty="0">
                <a:solidFill>
                  <a:srgbClr val="000000"/>
                </a:solidFill>
                <a:latin typeface="Arial"/>
              </a:rPr>
              <a:t> </a:t>
            </a:r>
            <a:r>
              <a:rPr lang="uk-UA" sz="1600" b="0" strike="noStrike" spc="-1" dirty="0" err="1">
                <a:solidFill>
                  <a:srgbClr val="000000"/>
                </a:solidFill>
                <a:latin typeface="Arial"/>
              </a:rPr>
              <a:t>of</a:t>
            </a:r>
            <a:r>
              <a:rPr lang="uk-UA" sz="1600" b="0" strike="noStrike" spc="-1" dirty="0">
                <a:solidFill>
                  <a:srgbClr val="000000"/>
                </a:solidFill>
                <a:latin typeface="Arial"/>
              </a:rPr>
              <a:t> </a:t>
            </a:r>
            <a:r>
              <a:rPr lang="uk-UA" sz="1600" b="0" strike="noStrike" spc="-1" dirty="0" err="1">
                <a:solidFill>
                  <a:srgbClr val="000000"/>
                </a:solidFill>
                <a:latin typeface="Arial"/>
              </a:rPr>
              <a:t>many</a:t>
            </a:r>
            <a:r>
              <a:rPr lang="uk-UA" sz="1600" b="0" strike="noStrike" spc="-1" dirty="0">
                <a:solidFill>
                  <a:srgbClr val="000000"/>
                </a:solidFill>
                <a:latin typeface="Arial"/>
              </a:rPr>
              <a:t> </a:t>
            </a:r>
            <a:r>
              <a:rPr lang="uk-UA" sz="1600" b="0" strike="noStrike" spc="-1" dirty="0" err="1">
                <a:solidFill>
                  <a:srgbClr val="000000"/>
                </a:solidFill>
                <a:latin typeface="Arial"/>
              </a:rPr>
              <a:t>enzymatic</a:t>
            </a:r>
            <a:r>
              <a:rPr lang="uk-UA" sz="1600" b="0" strike="noStrike" spc="-1" dirty="0">
                <a:solidFill>
                  <a:srgbClr val="000000"/>
                </a:solidFill>
                <a:latin typeface="Arial"/>
              </a:rPr>
              <a:t> </a:t>
            </a:r>
            <a:r>
              <a:rPr lang="uk-UA" sz="1600" b="0" strike="noStrike" spc="-1" dirty="0" err="1">
                <a:solidFill>
                  <a:srgbClr val="000000"/>
                </a:solidFill>
                <a:latin typeface="Arial"/>
              </a:rPr>
              <a:t>reactions</a:t>
            </a:r>
            <a:r>
              <a:rPr lang="uk-UA" sz="1600" b="0" strike="noStrike" spc="-1" dirty="0">
                <a:solidFill>
                  <a:srgbClr val="000000"/>
                </a:solidFill>
                <a:latin typeface="Arial"/>
              </a:rPr>
              <a:t>. </a:t>
            </a:r>
            <a:r>
              <a:rPr lang="uk-UA" sz="1600" b="0" strike="noStrike" spc="-1" dirty="0" err="1">
                <a:solidFill>
                  <a:srgbClr val="000000"/>
                </a:solidFill>
                <a:latin typeface="Arial"/>
              </a:rPr>
              <a:t>The</a:t>
            </a:r>
            <a:r>
              <a:rPr lang="uk-UA" sz="1600" b="0" strike="noStrike" spc="-1" dirty="0">
                <a:solidFill>
                  <a:srgbClr val="000000"/>
                </a:solidFill>
                <a:latin typeface="Arial"/>
              </a:rPr>
              <a:t> </a:t>
            </a:r>
            <a:r>
              <a:rPr lang="uk-UA" sz="1600" b="0" strike="noStrike" spc="-1" dirty="0" err="1">
                <a:solidFill>
                  <a:srgbClr val="000000"/>
                </a:solidFill>
                <a:latin typeface="Arial"/>
              </a:rPr>
              <a:t>drug</a:t>
            </a:r>
            <a:r>
              <a:rPr lang="uk-UA" sz="1600" b="0" strike="noStrike" spc="-1" dirty="0">
                <a:solidFill>
                  <a:srgbClr val="000000"/>
                </a:solidFill>
                <a:latin typeface="Arial"/>
              </a:rPr>
              <a:t> </a:t>
            </a:r>
            <a:r>
              <a:rPr lang="uk-UA" sz="1600" b="0" strike="noStrike" spc="-1" dirty="0" err="1">
                <a:solidFill>
                  <a:srgbClr val="000000"/>
                </a:solidFill>
                <a:latin typeface="Arial"/>
              </a:rPr>
              <a:t>restores</a:t>
            </a:r>
            <a:r>
              <a:rPr lang="uk-UA" sz="1600" b="0" strike="noStrike" spc="-1" dirty="0">
                <a:solidFill>
                  <a:srgbClr val="000000"/>
                </a:solidFill>
                <a:latin typeface="Arial"/>
              </a:rPr>
              <a:t> </a:t>
            </a:r>
            <a:r>
              <a:rPr lang="uk-UA" sz="1600" b="0" strike="noStrike" spc="-1" dirty="0" err="1">
                <a:solidFill>
                  <a:srgbClr val="000000"/>
                </a:solidFill>
                <a:latin typeface="Arial"/>
              </a:rPr>
              <a:t>vitamin</a:t>
            </a:r>
            <a:r>
              <a:rPr lang="uk-UA" sz="1600" b="0" strike="noStrike" spc="-1" dirty="0">
                <a:solidFill>
                  <a:srgbClr val="000000"/>
                </a:solidFill>
                <a:latin typeface="Arial"/>
              </a:rPr>
              <a:t> B deficiency</a:t>
            </a:r>
            <a:r>
              <a:rPr lang="uk-UA" sz="1600" b="0" strike="noStrike" spc="-1" baseline="-25000" dirty="0">
                <a:solidFill>
                  <a:srgbClr val="000000"/>
                </a:solidFill>
                <a:latin typeface="Arial"/>
              </a:rPr>
              <a:t>1</a:t>
            </a:r>
            <a:r>
              <a:rPr lang="uk-UA" sz="1600" b="0" strike="noStrike" spc="-1" dirty="0">
                <a:solidFill>
                  <a:srgbClr val="000000"/>
                </a:solidFill>
                <a:latin typeface="Arial"/>
              </a:rPr>
              <a:t>, </a:t>
            </a:r>
            <a:r>
              <a:rPr lang="uk-UA" sz="1600" b="0" strike="noStrike" spc="-1" dirty="0" err="1">
                <a:solidFill>
                  <a:srgbClr val="000000"/>
                </a:solidFill>
                <a:latin typeface="Arial"/>
              </a:rPr>
              <a:t>which</a:t>
            </a:r>
            <a:r>
              <a:rPr lang="uk-UA" sz="1600" b="0" strike="noStrike" spc="-1" dirty="0">
                <a:solidFill>
                  <a:srgbClr val="000000"/>
                </a:solidFill>
                <a:latin typeface="Arial"/>
              </a:rPr>
              <a:t> </a:t>
            </a:r>
            <a:r>
              <a:rPr lang="uk-UA" sz="1600" b="0" strike="noStrike" spc="-1" dirty="0" err="1">
                <a:solidFill>
                  <a:srgbClr val="000000"/>
                </a:solidFill>
                <a:latin typeface="Arial"/>
              </a:rPr>
              <a:t>plays</a:t>
            </a:r>
            <a:r>
              <a:rPr lang="uk-UA" sz="1600" b="0" strike="noStrike" spc="-1" dirty="0">
                <a:solidFill>
                  <a:srgbClr val="000000"/>
                </a:solidFill>
                <a:latin typeface="Arial"/>
              </a:rPr>
              <a:t> </a:t>
            </a:r>
            <a:r>
              <a:rPr lang="uk-UA" sz="1600" b="0" strike="noStrike" spc="-1" dirty="0" err="1">
                <a:solidFill>
                  <a:srgbClr val="000000"/>
                </a:solidFill>
                <a:latin typeface="Arial"/>
              </a:rPr>
              <a:t>an</a:t>
            </a:r>
            <a:r>
              <a:rPr lang="uk-UA" sz="1600" b="0" strike="noStrike" spc="-1" dirty="0">
                <a:solidFill>
                  <a:srgbClr val="000000"/>
                </a:solidFill>
                <a:latin typeface="Arial"/>
              </a:rPr>
              <a:t> </a:t>
            </a:r>
            <a:r>
              <a:rPr lang="uk-UA" sz="1600" b="0" strike="noStrike" spc="-1" dirty="0" err="1">
                <a:solidFill>
                  <a:srgbClr val="000000"/>
                </a:solidFill>
                <a:latin typeface="Arial"/>
              </a:rPr>
              <a:t>important</a:t>
            </a:r>
            <a:r>
              <a:rPr lang="uk-UA" sz="1600" b="0" strike="noStrike" spc="-1" dirty="0">
                <a:solidFill>
                  <a:srgbClr val="000000"/>
                </a:solidFill>
                <a:latin typeface="Arial"/>
              </a:rPr>
              <a:t> </a:t>
            </a:r>
            <a:r>
              <a:rPr lang="uk-UA" sz="1600" b="0" strike="noStrike" spc="-1" dirty="0" err="1">
                <a:solidFill>
                  <a:srgbClr val="000000"/>
                </a:solidFill>
                <a:latin typeface="Arial"/>
              </a:rPr>
              <a:t>role</a:t>
            </a:r>
            <a:r>
              <a:rPr lang="uk-UA" sz="1600" b="0" strike="noStrike" spc="-1" dirty="0">
                <a:solidFill>
                  <a:srgbClr val="000000"/>
                </a:solidFill>
                <a:latin typeface="Arial"/>
              </a:rPr>
              <a:t> </a:t>
            </a:r>
            <a:r>
              <a:rPr lang="uk-UA" sz="1600" b="0" strike="noStrike" spc="-1" dirty="0" err="1">
                <a:solidFill>
                  <a:srgbClr val="000000"/>
                </a:solidFill>
                <a:latin typeface="Arial"/>
              </a:rPr>
              <a:t>in</a:t>
            </a:r>
            <a:r>
              <a:rPr lang="uk-UA" sz="1600" b="0" strike="noStrike" spc="-1" dirty="0">
                <a:solidFill>
                  <a:srgbClr val="000000"/>
                </a:solidFill>
                <a:latin typeface="Arial"/>
              </a:rPr>
              <a:t> </a:t>
            </a:r>
            <a:r>
              <a:rPr lang="uk-UA" sz="1600" b="0" strike="noStrike" spc="-1" dirty="0" err="1">
                <a:solidFill>
                  <a:srgbClr val="000000"/>
                </a:solidFill>
                <a:latin typeface="Arial"/>
              </a:rPr>
              <a:t>metabolism</a:t>
            </a:r>
            <a:r>
              <a:rPr lang="uk-UA" sz="1600" b="0" strike="noStrike" spc="-1" dirty="0">
                <a:solidFill>
                  <a:srgbClr val="000000"/>
                </a:solidFill>
                <a:latin typeface="Arial"/>
              </a:rPr>
              <a:t> </a:t>
            </a:r>
            <a:r>
              <a:rPr lang="uk-UA" sz="1600" b="0" strike="noStrike" spc="-1" dirty="0" err="1">
                <a:solidFill>
                  <a:srgbClr val="000000"/>
                </a:solidFill>
                <a:latin typeface="Arial"/>
              </a:rPr>
              <a:t>and</a:t>
            </a:r>
            <a:r>
              <a:rPr lang="uk-UA" sz="1600" b="0" strike="noStrike" spc="-1" dirty="0">
                <a:solidFill>
                  <a:srgbClr val="000000"/>
                </a:solidFill>
                <a:latin typeface="Arial"/>
              </a:rPr>
              <a:t> </a:t>
            </a:r>
            <a:r>
              <a:rPr lang="uk-UA" sz="1600" b="0" strike="noStrike" spc="-1" dirty="0" err="1">
                <a:solidFill>
                  <a:srgbClr val="000000"/>
                </a:solidFill>
                <a:latin typeface="Arial"/>
              </a:rPr>
              <a:t>neuro-reflex</a:t>
            </a:r>
            <a:r>
              <a:rPr lang="uk-UA" sz="1600" b="0" strike="noStrike" spc="-1" dirty="0">
                <a:solidFill>
                  <a:srgbClr val="000000"/>
                </a:solidFill>
                <a:latin typeface="Arial"/>
              </a:rPr>
              <a:t> </a:t>
            </a:r>
            <a:r>
              <a:rPr lang="uk-UA" sz="1600" b="0" strike="noStrike" spc="-1" dirty="0" err="1">
                <a:solidFill>
                  <a:srgbClr val="000000"/>
                </a:solidFill>
                <a:latin typeface="Arial"/>
              </a:rPr>
              <a:t>regulation</a:t>
            </a:r>
            <a:r>
              <a:rPr lang="en-US" sz="1600" b="0" strike="noStrike" spc="-1" dirty="0">
                <a:solidFill>
                  <a:srgbClr val="000000"/>
                </a:solidFill>
                <a:latin typeface="Arial"/>
              </a:rPr>
              <a:t>.</a:t>
            </a:r>
          </a:p>
        </p:txBody>
      </p:sp>
    </p:spTree>
    <p:extLst>
      <p:ext uri="{BB962C8B-B14F-4D97-AF65-F5344CB8AC3E}">
        <p14:creationId xmlns:p14="http://schemas.microsoft.com/office/powerpoint/2010/main" val="128331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4"/>
          <p:cNvSpPr>
            <a:spLocks noChangeArrowheads="1"/>
          </p:cNvSpPr>
          <p:nvPr/>
        </p:nvSpPr>
        <p:spPr bwMode="auto">
          <a:xfrm>
            <a:off x="990600" y="684491"/>
            <a:ext cx="140294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ru-RU" sz="1800" b="1" dirty="0" smtClean="0"/>
              <a:t>Synthesis</a:t>
            </a:r>
            <a:r>
              <a:rPr lang="uk-UA" altLang="ru-RU" sz="1800" b="1" dirty="0" smtClean="0"/>
              <a:t>.</a:t>
            </a:r>
            <a:r>
              <a:rPr lang="uk-UA" altLang="ru-RU" sz="1800" dirty="0" smtClean="0"/>
              <a:t> </a:t>
            </a:r>
            <a:endParaRPr lang="uk-UA" altLang="ru-RU" sz="1800" dirty="0"/>
          </a:p>
        </p:txBody>
      </p:sp>
      <p:pic>
        <p:nvPicPr>
          <p:cNvPr id="4100" name="Рисунок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084263"/>
            <a:ext cx="7669213"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Прямокутник 4"/>
          <p:cNvSpPr>
            <a:spLocks noChangeArrowheads="1"/>
          </p:cNvSpPr>
          <p:nvPr/>
        </p:nvSpPr>
        <p:spPr bwMode="auto">
          <a:xfrm>
            <a:off x="1905000" y="5694363"/>
            <a:ext cx="25193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uk-UA" sz="1600"/>
              <a:t>Williams and Cline (1936)</a:t>
            </a:r>
            <a:endParaRPr lang="uk-UA" altLang="uk-UA" sz="1600"/>
          </a:p>
        </p:txBody>
      </p:sp>
    </p:spTree>
    <p:extLst>
      <p:ext uri="{BB962C8B-B14F-4D97-AF65-F5344CB8AC3E}">
        <p14:creationId xmlns:p14="http://schemas.microsoft.com/office/powerpoint/2010/main" val="3768594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ChangeArrowheads="1"/>
          </p:cNvSpPr>
          <p:nvPr/>
        </p:nvSpPr>
        <p:spPr bwMode="auto">
          <a:xfrm>
            <a:off x="914400" y="731838"/>
            <a:ext cx="7729538" cy="1588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None/>
            </a:pPr>
            <a:r>
              <a:rPr lang="uk-UA" sz="1800" b="1" spc="-1" dirty="0" err="1">
                <a:solidFill>
                  <a:srgbClr val="000000"/>
                </a:solidFill>
                <a:latin typeface="Arial"/>
              </a:rPr>
              <a:t>Properties</a:t>
            </a:r>
            <a:r>
              <a:rPr lang="uk-UA" sz="1800" b="1" spc="-1" dirty="0">
                <a:solidFill>
                  <a:srgbClr val="000000"/>
                </a:solidFill>
                <a:latin typeface="Arial"/>
              </a:rPr>
              <a:t>.</a:t>
            </a:r>
            <a:r>
              <a:rPr lang="en-US" sz="1800" b="1" spc="-1" dirty="0">
                <a:solidFill>
                  <a:srgbClr val="000000"/>
                </a:solidFill>
                <a:latin typeface="Arial"/>
              </a:rPr>
              <a:t> </a:t>
            </a:r>
            <a:r>
              <a:rPr lang="uk-UA" sz="1800" spc="-1" dirty="0" err="1">
                <a:solidFill>
                  <a:srgbClr val="000000"/>
                </a:solidFill>
                <a:latin typeface="Arial"/>
              </a:rPr>
              <a:t>White</a:t>
            </a:r>
            <a:r>
              <a:rPr lang="uk-UA" sz="1800" spc="-1" dirty="0">
                <a:solidFill>
                  <a:srgbClr val="000000"/>
                </a:solidFill>
                <a:latin typeface="Arial"/>
              </a:rPr>
              <a:t>, </a:t>
            </a:r>
            <a:r>
              <a:rPr lang="uk-UA" sz="1800" spc="-1" dirty="0" err="1">
                <a:solidFill>
                  <a:srgbClr val="000000"/>
                </a:solidFill>
                <a:latin typeface="Arial"/>
              </a:rPr>
              <a:t>sometimes</a:t>
            </a:r>
            <a:r>
              <a:rPr lang="uk-UA" sz="1800" spc="-1" dirty="0">
                <a:solidFill>
                  <a:srgbClr val="000000"/>
                </a:solidFill>
                <a:latin typeface="Arial"/>
              </a:rPr>
              <a:t> </a:t>
            </a:r>
            <a:r>
              <a:rPr lang="uk-UA" sz="1800" spc="-1" dirty="0" err="1">
                <a:solidFill>
                  <a:srgbClr val="000000"/>
                </a:solidFill>
                <a:latin typeface="Arial"/>
              </a:rPr>
              <a:t>with</a:t>
            </a:r>
            <a:r>
              <a:rPr lang="uk-UA" sz="1800" spc="-1" dirty="0">
                <a:solidFill>
                  <a:srgbClr val="000000"/>
                </a:solidFill>
                <a:latin typeface="Arial"/>
              </a:rPr>
              <a:t> a </a:t>
            </a:r>
            <a:r>
              <a:rPr lang="uk-UA" sz="1800" spc="-1" dirty="0" err="1">
                <a:solidFill>
                  <a:srgbClr val="000000"/>
                </a:solidFill>
                <a:latin typeface="Arial"/>
              </a:rPr>
              <a:t>slightly</a:t>
            </a:r>
            <a:r>
              <a:rPr lang="uk-UA" sz="1800" spc="-1" dirty="0">
                <a:solidFill>
                  <a:srgbClr val="000000"/>
                </a:solidFill>
                <a:latin typeface="Arial"/>
              </a:rPr>
              <a:t> </a:t>
            </a:r>
            <a:r>
              <a:rPr lang="uk-UA" sz="1800" spc="-1" dirty="0" err="1">
                <a:solidFill>
                  <a:srgbClr val="000000"/>
                </a:solidFill>
                <a:latin typeface="Arial"/>
              </a:rPr>
              <a:t>yellowish</a:t>
            </a:r>
            <a:r>
              <a:rPr lang="uk-UA" sz="1800" spc="-1" dirty="0">
                <a:solidFill>
                  <a:srgbClr val="000000"/>
                </a:solidFill>
                <a:latin typeface="Arial"/>
              </a:rPr>
              <a:t> </a:t>
            </a:r>
            <a:r>
              <a:rPr lang="uk-UA" sz="1800" spc="-1" dirty="0" err="1">
                <a:solidFill>
                  <a:srgbClr val="000000"/>
                </a:solidFill>
                <a:latin typeface="Arial"/>
              </a:rPr>
              <a:t>tinge</a:t>
            </a:r>
            <a:r>
              <a:rPr lang="uk-UA" sz="1800" spc="-1" dirty="0">
                <a:solidFill>
                  <a:srgbClr val="000000"/>
                </a:solidFill>
                <a:latin typeface="Arial"/>
              </a:rPr>
              <a:t> </a:t>
            </a:r>
            <a:r>
              <a:rPr lang="uk-UA" sz="1800" spc="-1" dirty="0" err="1">
                <a:solidFill>
                  <a:srgbClr val="000000"/>
                </a:solidFill>
                <a:latin typeface="Arial"/>
              </a:rPr>
              <a:t>crystalline</a:t>
            </a:r>
            <a:r>
              <a:rPr lang="uk-UA" sz="1800" spc="-1" dirty="0">
                <a:solidFill>
                  <a:srgbClr val="000000"/>
                </a:solidFill>
                <a:latin typeface="Arial"/>
              </a:rPr>
              <a:t> </a:t>
            </a:r>
            <a:r>
              <a:rPr lang="uk-UA" sz="1800" spc="-1" dirty="0" err="1">
                <a:solidFill>
                  <a:srgbClr val="000000"/>
                </a:solidFill>
                <a:latin typeface="Arial"/>
              </a:rPr>
              <a:t>powder</a:t>
            </a:r>
            <a:r>
              <a:rPr lang="uk-UA" sz="1800" spc="-1" dirty="0">
                <a:solidFill>
                  <a:srgbClr val="000000"/>
                </a:solidFill>
                <a:latin typeface="Arial"/>
              </a:rPr>
              <a:t> </a:t>
            </a:r>
            <a:r>
              <a:rPr lang="uk-UA" sz="1800" spc="-1" dirty="0" err="1">
                <a:solidFill>
                  <a:srgbClr val="000000"/>
                </a:solidFill>
                <a:latin typeface="Arial"/>
              </a:rPr>
              <a:t>with</a:t>
            </a:r>
            <a:r>
              <a:rPr lang="uk-UA" sz="1800" spc="-1" dirty="0">
                <a:solidFill>
                  <a:srgbClr val="000000"/>
                </a:solidFill>
                <a:latin typeface="Arial"/>
              </a:rPr>
              <a:t> a </a:t>
            </a:r>
            <a:r>
              <a:rPr lang="uk-UA" sz="1800" spc="-1" dirty="0" err="1">
                <a:solidFill>
                  <a:srgbClr val="000000"/>
                </a:solidFill>
                <a:latin typeface="Arial"/>
              </a:rPr>
              <a:t>faint</a:t>
            </a:r>
            <a:r>
              <a:rPr lang="uk-UA" sz="1800" spc="-1" dirty="0">
                <a:solidFill>
                  <a:srgbClr val="000000"/>
                </a:solidFill>
                <a:latin typeface="Arial"/>
              </a:rPr>
              <a:t> </a:t>
            </a:r>
            <a:r>
              <a:rPr lang="uk-UA" sz="1800" spc="-1" dirty="0" err="1">
                <a:solidFill>
                  <a:srgbClr val="000000"/>
                </a:solidFill>
                <a:latin typeface="Arial"/>
              </a:rPr>
              <a:t>characteristic</a:t>
            </a:r>
            <a:r>
              <a:rPr lang="uk-UA" sz="1800" spc="-1" dirty="0">
                <a:solidFill>
                  <a:srgbClr val="000000"/>
                </a:solidFill>
                <a:latin typeface="Arial"/>
              </a:rPr>
              <a:t> </a:t>
            </a:r>
            <a:r>
              <a:rPr lang="uk-UA" sz="1800" spc="-1" dirty="0" err="1">
                <a:solidFill>
                  <a:srgbClr val="000000"/>
                </a:solidFill>
                <a:latin typeface="Arial"/>
              </a:rPr>
              <a:t>odor</a:t>
            </a:r>
            <a:r>
              <a:rPr lang="uk-UA" sz="1800" spc="-1" dirty="0">
                <a:solidFill>
                  <a:srgbClr val="000000"/>
                </a:solidFill>
                <a:latin typeface="Arial"/>
              </a:rPr>
              <a:t>. </a:t>
            </a:r>
            <a:r>
              <a:rPr lang="uk-UA" sz="1800" spc="-1" dirty="0" err="1">
                <a:solidFill>
                  <a:srgbClr val="000000"/>
                </a:solidFill>
                <a:latin typeface="Arial"/>
              </a:rPr>
              <a:t>Easily</a:t>
            </a:r>
            <a:r>
              <a:rPr lang="uk-UA" sz="1800" spc="-1" dirty="0">
                <a:solidFill>
                  <a:srgbClr val="000000"/>
                </a:solidFill>
                <a:latin typeface="Arial"/>
              </a:rPr>
              <a:t> </a:t>
            </a:r>
            <a:r>
              <a:rPr lang="uk-UA" sz="1800" spc="-1" dirty="0" err="1">
                <a:solidFill>
                  <a:srgbClr val="000000"/>
                </a:solidFill>
                <a:latin typeface="Arial"/>
              </a:rPr>
              <a:t>soluble</a:t>
            </a:r>
            <a:r>
              <a:rPr lang="uk-UA" sz="1800" spc="-1" dirty="0">
                <a:solidFill>
                  <a:srgbClr val="000000"/>
                </a:solidFill>
                <a:latin typeface="Arial"/>
              </a:rPr>
              <a:t> </a:t>
            </a:r>
            <a:r>
              <a:rPr lang="uk-UA" sz="1800" spc="-1" dirty="0" err="1">
                <a:solidFill>
                  <a:srgbClr val="000000"/>
                </a:solidFill>
                <a:latin typeface="Arial"/>
              </a:rPr>
              <a:t>in</a:t>
            </a:r>
            <a:r>
              <a:rPr lang="uk-UA" sz="1800" spc="-1" dirty="0">
                <a:solidFill>
                  <a:srgbClr val="000000"/>
                </a:solidFill>
                <a:latin typeface="Arial"/>
              </a:rPr>
              <a:t> </a:t>
            </a:r>
            <a:r>
              <a:rPr lang="uk-UA" sz="1800" spc="-1" dirty="0" err="1">
                <a:solidFill>
                  <a:srgbClr val="000000"/>
                </a:solidFill>
                <a:latin typeface="Arial"/>
              </a:rPr>
              <a:t>water</a:t>
            </a:r>
            <a:r>
              <a:rPr lang="uk-UA" sz="1800" spc="-1" dirty="0">
                <a:solidFill>
                  <a:srgbClr val="000000"/>
                </a:solidFill>
                <a:latin typeface="Arial"/>
              </a:rPr>
              <a:t> </a:t>
            </a:r>
            <a:r>
              <a:rPr lang="uk-UA" sz="1800" spc="-1" dirty="0" err="1">
                <a:solidFill>
                  <a:srgbClr val="000000"/>
                </a:solidFill>
                <a:latin typeface="Arial"/>
              </a:rPr>
              <a:t>and</a:t>
            </a:r>
            <a:r>
              <a:rPr lang="uk-UA" sz="1800" spc="-1" dirty="0">
                <a:solidFill>
                  <a:srgbClr val="000000"/>
                </a:solidFill>
                <a:latin typeface="Arial"/>
              </a:rPr>
              <a:t> </a:t>
            </a:r>
            <a:r>
              <a:rPr lang="uk-UA" sz="1800" spc="-1" dirty="0" err="1">
                <a:solidFill>
                  <a:srgbClr val="000000"/>
                </a:solidFill>
                <a:latin typeface="Arial"/>
              </a:rPr>
              <a:t>methyl</a:t>
            </a:r>
            <a:r>
              <a:rPr lang="uk-UA" sz="1800" spc="-1" dirty="0">
                <a:solidFill>
                  <a:srgbClr val="000000"/>
                </a:solidFill>
                <a:latin typeface="Arial"/>
              </a:rPr>
              <a:t> </a:t>
            </a:r>
            <a:r>
              <a:rPr lang="uk-UA" sz="1800" spc="-1" dirty="0" err="1">
                <a:solidFill>
                  <a:srgbClr val="000000"/>
                </a:solidFill>
                <a:latin typeface="Arial"/>
              </a:rPr>
              <a:t>alcohol</a:t>
            </a:r>
            <a:r>
              <a:rPr lang="uk-UA" sz="1800" spc="-1" dirty="0">
                <a:solidFill>
                  <a:srgbClr val="000000"/>
                </a:solidFill>
                <a:latin typeface="Arial"/>
              </a:rPr>
              <a:t>, </a:t>
            </a:r>
            <a:r>
              <a:rPr lang="uk-UA" sz="1800" spc="-1" dirty="0" err="1">
                <a:solidFill>
                  <a:srgbClr val="000000"/>
                </a:solidFill>
                <a:latin typeface="Arial"/>
              </a:rPr>
              <a:t>sparingly</a:t>
            </a:r>
            <a:r>
              <a:rPr lang="uk-UA" sz="1800" spc="-1" dirty="0">
                <a:solidFill>
                  <a:srgbClr val="000000"/>
                </a:solidFill>
                <a:latin typeface="Arial"/>
              </a:rPr>
              <a:t> </a:t>
            </a:r>
            <a:r>
              <a:rPr lang="uk-UA" sz="1800" spc="-1" dirty="0" err="1">
                <a:solidFill>
                  <a:srgbClr val="000000"/>
                </a:solidFill>
                <a:latin typeface="Arial"/>
              </a:rPr>
              <a:t>soluble</a:t>
            </a:r>
            <a:r>
              <a:rPr lang="uk-UA" sz="1800" spc="-1" dirty="0">
                <a:solidFill>
                  <a:srgbClr val="000000"/>
                </a:solidFill>
                <a:latin typeface="Arial"/>
              </a:rPr>
              <a:t> </a:t>
            </a:r>
            <a:r>
              <a:rPr lang="uk-UA" sz="1800" spc="-1" dirty="0" err="1">
                <a:solidFill>
                  <a:srgbClr val="000000"/>
                </a:solidFill>
                <a:latin typeface="Arial"/>
              </a:rPr>
              <a:t>in</a:t>
            </a:r>
            <a:r>
              <a:rPr lang="uk-UA" sz="1800" spc="-1" dirty="0">
                <a:solidFill>
                  <a:srgbClr val="000000"/>
                </a:solidFill>
                <a:latin typeface="Arial"/>
              </a:rPr>
              <a:t> </a:t>
            </a:r>
            <a:r>
              <a:rPr lang="uk-UA" sz="1800" spc="-1" dirty="0" err="1">
                <a:solidFill>
                  <a:srgbClr val="000000"/>
                </a:solidFill>
                <a:latin typeface="Arial"/>
              </a:rPr>
              <a:t>ethyl</a:t>
            </a:r>
            <a:r>
              <a:rPr lang="uk-UA" sz="1800" spc="-1" dirty="0">
                <a:solidFill>
                  <a:srgbClr val="000000"/>
                </a:solidFill>
                <a:latin typeface="Arial"/>
              </a:rPr>
              <a:t> </a:t>
            </a:r>
            <a:r>
              <a:rPr lang="uk-UA" sz="1800" spc="-1" dirty="0" err="1">
                <a:solidFill>
                  <a:srgbClr val="000000"/>
                </a:solidFill>
                <a:latin typeface="Arial"/>
              </a:rPr>
              <a:t>alcohol</a:t>
            </a:r>
            <a:r>
              <a:rPr lang="uk-UA" sz="1800" spc="-1" dirty="0">
                <a:solidFill>
                  <a:srgbClr val="000000"/>
                </a:solidFill>
                <a:latin typeface="Arial"/>
              </a:rPr>
              <a:t>, </a:t>
            </a:r>
            <a:r>
              <a:rPr lang="uk-UA" sz="1800" spc="-1" dirty="0" err="1">
                <a:solidFill>
                  <a:srgbClr val="000000"/>
                </a:solidFill>
                <a:latin typeface="Arial"/>
              </a:rPr>
              <a:t>practically</a:t>
            </a:r>
            <a:r>
              <a:rPr lang="uk-UA" sz="1800" spc="-1" dirty="0">
                <a:solidFill>
                  <a:srgbClr val="000000"/>
                </a:solidFill>
                <a:latin typeface="Arial"/>
              </a:rPr>
              <a:t> </a:t>
            </a:r>
            <a:r>
              <a:rPr lang="uk-UA" sz="1800" spc="-1" dirty="0" err="1">
                <a:solidFill>
                  <a:srgbClr val="000000"/>
                </a:solidFill>
                <a:latin typeface="Arial"/>
              </a:rPr>
              <a:t>insoluble</a:t>
            </a:r>
            <a:r>
              <a:rPr lang="uk-UA" sz="1800" spc="-1" dirty="0">
                <a:solidFill>
                  <a:srgbClr val="000000"/>
                </a:solidFill>
                <a:latin typeface="Arial"/>
              </a:rPr>
              <a:t> </a:t>
            </a:r>
            <a:r>
              <a:rPr lang="uk-UA" sz="1800" spc="-1" dirty="0" err="1">
                <a:solidFill>
                  <a:srgbClr val="000000"/>
                </a:solidFill>
                <a:latin typeface="Arial"/>
              </a:rPr>
              <a:t>in</a:t>
            </a:r>
            <a:r>
              <a:rPr lang="uk-UA" sz="1800" spc="-1" dirty="0">
                <a:solidFill>
                  <a:srgbClr val="000000"/>
                </a:solidFill>
                <a:latin typeface="Arial"/>
              </a:rPr>
              <a:t> </a:t>
            </a:r>
            <a:r>
              <a:rPr lang="uk-UA" sz="1800" spc="-1" dirty="0" err="1">
                <a:solidFill>
                  <a:srgbClr val="000000"/>
                </a:solidFill>
                <a:latin typeface="Arial"/>
              </a:rPr>
              <a:t>ether</a:t>
            </a:r>
            <a:r>
              <a:rPr lang="uk-UA" altLang="ru-RU" sz="1800" dirty="0" smtClean="0"/>
              <a:t>.</a:t>
            </a:r>
            <a:endParaRPr lang="en-US" altLang="ru-RU" sz="1800" b="1" dirty="0"/>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pc="-1" dirty="0" err="1">
                <a:solidFill>
                  <a:srgbClr val="000000"/>
                </a:solidFill>
                <a:latin typeface="Arial"/>
              </a:rPr>
              <a:t>Identification</a:t>
            </a:r>
            <a:r>
              <a:rPr lang="uk-UA" sz="1800" b="1" spc="-1" dirty="0">
                <a:solidFill>
                  <a:srgbClr val="000000"/>
                </a:solidFill>
                <a:latin typeface="Arial"/>
              </a:rPr>
              <a:t>:</a:t>
            </a:r>
            <a:endParaRPr lang="en-US" sz="1800" spc="-1" dirty="0">
              <a:solidFill>
                <a:srgbClr val="000000"/>
              </a:solidFill>
              <a:latin typeface="Arial"/>
            </a:endParaRPr>
          </a:p>
          <a:p>
            <a:pPr>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pc="-1" dirty="0">
                <a:solidFill>
                  <a:srgbClr val="000000"/>
                </a:solidFill>
                <a:latin typeface="Arial"/>
              </a:rPr>
              <a:t> </a:t>
            </a:r>
            <a:r>
              <a:rPr lang="ru-RU" sz="1800" spc="-1" dirty="0" err="1">
                <a:solidFill>
                  <a:srgbClr val="000000"/>
                </a:solidFill>
                <a:latin typeface="Arial"/>
              </a:rPr>
              <a:t>by</a:t>
            </a:r>
            <a:r>
              <a:rPr lang="ru-RU" sz="1800" spc="-1" dirty="0">
                <a:solidFill>
                  <a:srgbClr val="000000"/>
                </a:solidFill>
                <a:latin typeface="Arial"/>
              </a:rPr>
              <a:t> IR </a:t>
            </a:r>
            <a:r>
              <a:rPr lang="ru-RU" sz="1800" spc="-1" dirty="0" err="1">
                <a:solidFill>
                  <a:srgbClr val="000000"/>
                </a:solidFill>
                <a:latin typeface="Arial"/>
              </a:rPr>
              <a:t>spectroscopy</a:t>
            </a:r>
            <a:r>
              <a:rPr lang="ru-RU" altLang="ru-RU" sz="1800" dirty="0" smtClean="0"/>
              <a:t>;</a:t>
            </a:r>
            <a:endParaRPr lang="ru-RU" altLang="ru-RU" sz="1800" dirty="0"/>
          </a:p>
        </p:txBody>
      </p:sp>
      <p:pic>
        <p:nvPicPr>
          <p:cNvPr id="5124" name="Picture 8" descr="INFRARED REFERENCE SPECT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5425" y="3352800"/>
            <a:ext cx="6567488" cy="26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Прямокутник 1"/>
          <p:cNvSpPr>
            <a:spLocks noChangeArrowheads="1"/>
          </p:cNvSpPr>
          <p:nvPr/>
        </p:nvSpPr>
        <p:spPr bwMode="auto">
          <a:xfrm>
            <a:off x="2286000" y="2730500"/>
            <a:ext cx="5686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ru-RU" sz="1800" b="1" dirty="0"/>
              <a:t>IR absorption spectrum of thiamine </a:t>
            </a:r>
            <a:r>
              <a:rPr lang="en-US" altLang="ru-RU" sz="1800" b="1" dirty="0" err="1"/>
              <a:t>hydrobromide</a:t>
            </a:r>
            <a:endParaRPr lang="uk-UA" altLang="uk-UA" sz="1800" dirty="0"/>
          </a:p>
        </p:txBody>
      </p:sp>
    </p:spTree>
    <p:extLst>
      <p:ext uri="{BB962C8B-B14F-4D97-AF65-F5344CB8AC3E}">
        <p14:creationId xmlns:p14="http://schemas.microsoft.com/office/powerpoint/2010/main" val="2888626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8"/>
          <p:cNvSpPr>
            <a:spLocks noChangeArrowheads="1"/>
          </p:cNvSpPr>
          <p:nvPr/>
        </p:nvSpPr>
        <p:spPr bwMode="auto">
          <a:xfrm>
            <a:off x="419100" y="609600"/>
            <a:ext cx="851535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5750" indent="-2857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spc="-1" dirty="0">
                <a:solidFill>
                  <a:srgbClr val="000000"/>
                </a:solidFill>
                <a:latin typeface="Arial"/>
              </a:rPr>
              <a:t>“</a:t>
            </a:r>
            <a:r>
              <a:rPr lang="en-US" sz="1800" spc="-1" dirty="0" err="1">
                <a:solidFill>
                  <a:srgbClr val="000000"/>
                </a:solidFill>
                <a:latin typeface="Arial"/>
              </a:rPr>
              <a:t>Thiochromic</a:t>
            </a:r>
            <a:r>
              <a:rPr lang="en-US" sz="1800" spc="-1" dirty="0">
                <a:solidFill>
                  <a:srgbClr val="000000"/>
                </a:solidFill>
                <a:latin typeface="Arial"/>
              </a:rPr>
              <a:t> test</a:t>
            </a:r>
            <a:r>
              <a:rPr lang="uk-UA" sz="1800" spc="-1" dirty="0" smtClean="0">
                <a:solidFill>
                  <a:srgbClr val="000000"/>
                </a:solidFill>
                <a:latin typeface="Arial"/>
              </a:rPr>
              <a:t>”</a:t>
            </a:r>
            <a:r>
              <a:rPr lang="en-US" sz="1800" spc="-1" dirty="0" smtClean="0">
                <a:solidFill>
                  <a:srgbClr val="000000"/>
                </a:solidFill>
                <a:latin typeface="Arial"/>
              </a:rPr>
              <a:t> – the substance is</a:t>
            </a:r>
            <a:r>
              <a:rPr lang="uk-UA" sz="1800" spc="-1" dirty="0" smtClean="0">
                <a:solidFill>
                  <a:srgbClr val="000000"/>
                </a:solidFill>
                <a:latin typeface="Arial"/>
              </a:rPr>
              <a:t> </a:t>
            </a:r>
            <a:r>
              <a:rPr lang="uk-UA" sz="1800" spc="-1" dirty="0" err="1">
                <a:solidFill>
                  <a:srgbClr val="000000"/>
                </a:solidFill>
                <a:latin typeface="Arial"/>
              </a:rPr>
              <a:t>oxidized</a:t>
            </a:r>
            <a:r>
              <a:rPr lang="uk-UA" sz="1800" spc="-1" dirty="0">
                <a:solidFill>
                  <a:srgbClr val="000000"/>
                </a:solidFill>
                <a:latin typeface="Arial"/>
              </a:rPr>
              <a:t> </a:t>
            </a:r>
            <a:r>
              <a:rPr lang="uk-UA" sz="1800" spc="-1" dirty="0" err="1">
                <a:solidFill>
                  <a:srgbClr val="000000"/>
                </a:solidFill>
                <a:latin typeface="Arial"/>
              </a:rPr>
              <a:t>by</a:t>
            </a:r>
            <a:r>
              <a:rPr lang="uk-UA" sz="1800" spc="-1" dirty="0">
                <a:solidFill>
                  <a:srgbClr val="000000"/>
                </a:solidFill>
                <a:latin typeface="Arial"/>
              </a:rPr>
              <a:t> </a:t>
            </a:r>
            <a:r>
              <a:rPr lang="uk-UA" sz="1800" spc="-1" dirty="0" err="1">
                <a:solidFill>
                  <a:srgbClr val="000000"/>
                </a:solidFill>
                <a:latin typeface="Arial"/>
              </a:rPr>
              <a:t>potassium</a:t>
            </a:r>
            <a:r>
              <a:rPr lang="uk-UA" sz="1800" spc="-1" dirty="0">
                <a:solidFill>
                  <a:srgbClr val="000000"/>
                </a:solidFill>
                <a:latin typeface="Arial"/>
              </a:rPr>
              <a:t> </a:t>
            </a:r>
            <a:r>
              <a:rPr lang="uk-UA" sz="1800" spc="-1" dirty="0" err="1">
                <a:solidFill>
                  <a:srgbClr val="000000"/>
                </a:solidFill>
                <a:latin typeface="Arial"/>
              </a:rPr>
              <a:t>ferricyanide</a:t>
            </a:r>
            <a:r>
              <a:rPr lang="uk-UA" sz="1800" spc="-1" dirty="0">
                <a:solidFill>
                  <a:srgbClr val="000000"/>
                </a:solidFill>
                <a:latin typeface="Arial"/>
              </a:rPr>
              <a:t> </a:t>
            </a:r>
            <a:r>
              <a:rPr lang="uk-UA" sz="1800" spc="-1" dirty="0" err="1">
                <a:solidFill>
                  <a:srgbClr val="000000"/>
                </a:solidFill>
                <a:latin typeface="Arial"/>
              </a:rPr>
              <a:t>in</a:t>
            </a:r>
            <a:r>
              <a:rPr lang="uk-UA" sz="1800" spc="-1" dirty="0">
                <a:solidFill>
                  <a:srgbClr val="000000"/>
                </a:solidFill>
                <a:latin typeface="Arial"/>
              </a:rPr>
              <a:t> </a:t>
            </a:r>
            <a:r>
              <a:rPr lang="uk-UA" sz="1800" spc="-1" dirty="0" err="1" smtClean="0">
                <a:solidFill>
                  <a:srgbClr val="000000"/>
                </a:solidFill>
                <a:latin typeface="Arial"/>
              </a:rPr>
              <a:t>alkaline</a:t>
            </a:r>
            <a:r>
              <a:rPr lang="en-US" sz="1800" spc="-1" dirty="0">
                <a:solidFill>
                  <a:srgbClr val="000000"/>
                </a:solidFill>
                <a:latin typeface="Arial"/>
              </a:rPr>
              <a:t> </a:t>
            </a:r>
            <a:r>
              <a:rPr lang="uk-UA" sz="1800" spc="-1" dirty="0" err="1" smtClean="0">
                <a:solidFill>
                  <a:srgbClr val="000000"/>
                </a:solidFill>
                <a:latin typeface="Arial"/>
              </a:rPr>
              <a:t>environment</a:t>
            </a:r>
            <a:r>
              <a:rPr lang="uk-UA" sz="1800" spc="-1" dirty="0" smtClean="0">
                <a:solidFill>
                  <a:srgbClr val="000000"/>
                </a:solidFill>
                <a:latin typeface="Arial"/>
              </a:rPr>
              <a:t> </a:t>
            </a:r>
            <a:r>
              <a:rPr lang="uk-UA" sz="1800" spc="-1" dirty="0" err="1">
                <a:solidFill>
                  <a:srgbClr val="000000"/>
                </a:solidFill>
                <a:latin typeface="Arial"/>
              </a:rPr>
              <a:t>with</a:t>
            </a:r>
            <a:r>
              <a:rPr lang="uk-UA" sz="1800" spc="-1" dirty="0">
                <a:solidFill>
                  <a:srgbClr val="000000"/>
                </a:solidFill>
                <a:latin typeface="Arial"/>
              </a:rPr>
              <a:t> </a:t>
            </a:r>
            <a:r>
              <a:rPr lang="uk-UA" sz="1800" spc="-1" dirty="0" err="1">
                <a:solidFill>
                  <a:srgbClr val="000000"/>
                </a:solidFill>
                <a:latin typeface="Arial"/>
              </a:rPr>
              <a:t>the</a:t>
            </a:r>
            <a:r>
              <a:rPr lang="uk-UA" sz="1800" spc="-1" dirty="0">
                <a:solidFill>
                  <a:srgbClr val="000000"/>
                </a:solidFill>
                <a:latin typeface="Arial"/>
              </a:rPr>
              <a:t> </a:t>
            </a:r>
            <a:r>
              <a:rPr lang="uk-UA" sz="1800" spc="-1" dirty="0" err="1">
                <a:solidFill>
                  <a:srgbClr val="000000"/>
                </a:solidFill>
                <a:latin typeface="Arial"/>
              </a:rPr>
              <a:t>formation</a:t>
            </a:r>
            <a:r>
              <a:rPr lang="uk-UA" sz="1800" spc="-1" dirty="0">
                <a:solidFill>
                  <a:srgbClr val="000000"/>
                </a:solidFill>
                <a:latin typeface="Arial"/>
              </a:rPr>
              <a:t> </a:t>
            </a:r>
            <a:r>
              <a:rPr lang="uk-UA" sz="1800" spc="-1" dirty="0" err="1" smtClean="0">
                <a:solidFill>
                  <a:srgbClr val="000000"/>
                </a:solidFill>
                <a:latin typeface="Arial"/>
              </a:rPr>
              <a:t>thiochrome</a:t>
            </a:r>
            <a:r>
              <a:rPr lang="uk-UA" sz="1800" spc="-1" dirty="0">
                <a:solidFill>
                  <a:srgbClr val="000000"/>
                </a:solidFill>
                <a:latin typeface="Arial"/>
              </a:rPr>
              <a:t>, </a:t>
            </a:r>
            <a:r>
              <a:rPr lang="uk-UA" sz="1800" spc="-1" dirty="0" err="1">
                <a:solidFill>
                  <a:srgbClr val="000000"/>
                </a:solidFill>
                <a:latin typeface="Arial"/>
              </a:rPr>
              <a:t>which</a:t>
            </a:r>
            <a:r>
              <a:rPr lang="uk-UA" sz="1800" spc="-1" dirty="0">
                <a:solidFill>
                  <a:srgbClr val="000000"/>
                </a:solidFill>
                <a:latin typeface="Arial"/>
              </a:rPr>
              <a:t> </a:t>
            </a:r>
            <a:r>
              <a:rPr lang="uk-UA" sz="1800" spc="-1" dirty="0" err="1">
                <a:solidFill>
                  <a:srgbClr val="000000"/>
                </a:solidFill>
                <a:latin typeface="Arial"/>
              </a:rPr>
              <a:t>is</a:t>
            </a:r>
            <a:r>
              <a:rPr lang="uk-UA" sz="1800" spc="-1" dirty="0">
                <a:solidFill>
                  <a:srgbClr val="000000"/>
                </a:solidFill>
                <a:latin typeface="Arial"/>
              </a:rPr>
              <a:t> </a:t>
            </a:r>
            <a:r>
              <a:rPr lang="uk-UA" sz="1800" spc="-1" dirty="0" err="1">
                <a:solidFill>
                  <a:srgbClr val="000000"/>
                </a:solidFill>
                <a:latin typeface="Arial"/>
              </a:rPr>
              <a:t>extracted</a:t>
            </a:r>
            <a:r>
              <a:rPr lang="uk-UA" sz="1800" spc="-1" dirty="0">
                <a:solidFill>
                  <a:srgbClr val="000000"/>
                </a:solidFill>
                <a:latin typeface="Arial"/>
              </a:rPr>
              <a:t> </a:t>
            </a:r>
            <a:r>
              <a:rPr lang="uk-UA" sz="1800" spc="-1" dirty="0" smtClean="0">
                <a:solidFill>
                  <a:srgbClr val="000000"/>
                </a:solidFill>
                <a:latin typeface="Arial"/>
              </a:rPr>
              <a:t> </a:t>
            </a:r>
            <a:r>
              <a:rPr lang="uk-UA" sz="1800" spc="-1" dirty="0" err="1">
                <a:solidFill>
                  <a:srgbClr val="000000"/>
                </a:solidFill>
                <a:latin typeface="Arial"/>
              </a:rPr>
              <a:t>isoamyl</a:t>
            </a:r>
            <a:r>
              <a:rPr lang="uk-UA" sz="1800" spc="-1" dirty="0">
                <a:solidFill>
                  <a:srgbClr val="000000"/>
                </a:solidFill>
                <a:latin typeface="Arial"/>
              </a:rPr>
              <a:t> </a:t>
            </a:r>
            <a:r>
              <a:rPr lang="uk-UA" sz="1800" spc="-1" dirty="0" err="1">
                <a:solidFill>
                  <a:srgbClr val="000000"/>
                </a:solidFill>
                <a:latin typeface="Arial"/>
              </a:rPr>
              <a:t>or</a:t>
            </a:r>
            <a:r>
              <a:rPr lang="uk-UA" sz="1800" spc="-1" dirty="0">
                <a:solidFill>
                  <a:srgbClr val="000000"/>
                </a:solidFill>
                <a:latin typeface="Arial"/>
              </a:rPr>
              <a:t> </a:t>
            </a:r>
            <a:r>
              <a:rPr lang="uk-UA" sz="1800" spc="-1" dirty="0" err="1">
                <a:solidFill>
                  <a:srgbClr val="000000"/>
                </a:solidFill>
                <a:latin typeface="Arial"/>
              </a:rPr>
              <a:t>butyl</a:t>
            </a:r>
            <a:r>
              <a:rPr lang="en-US" sz="1800" spc="-1" dirty="0">
                <a:solidFill>
                  <a:srgbClr val="000000"/>
                </a:solidFill>
                <a:latin typeface="Arial"/>
              </a:rPr>
              <a:t> </a:t>
            </a:r>
            <a:r>
              <a:rPr lang="uk-UA" sz="1800" spc="-1" dirty="0" err="1" smtClean="0">
                <a:solidFill>
                  <a:srgbClr val="000000"/>
                </a:solidFill>
                <a:latin typeface="Arial"/>
              </a:rPr>
              <a:t>alcohol</a:t>
            </a:r>
            <a:r>
              <a:rPr lang="uk-UA" sz="1800" spc="-1" dirty="0">
                <a:solidFill>
                  <a:srgbClr val="000000"/>
                </a:solidFill>
                <a:latin typeface="Arial"/>
              </a:rPr>
              <a:t>, -</a:t>
            </a:r>
            <a:r>
              <a:rPr lang="en-US" sz="1800" spc="-1" dirty="0">
                <a:solidFill>
                  <a:srgbClr val="000000"/>
                </a:solidFill>
                <a:latin typeface="Arial"/>
              </a:rPr>
              <a:t> </a:t>
            </a:r>
            <a:r>
              <a:rPr lang="uk-UA" sz="1800" spc="-1" dirty="0" err="1">
                <a:solidFill>
                  <a:srgbClr val="000000"/>
                </a:solidFill>
                <a:latin typeface="Arial"/>
              </a:rPr>
              <a:t>blue</a:t>
            </a:r>
            <a:r>
              <a:rPr lang="uk-UA" sz="1800" spc="-1" dirty="0">
                <a:solidFill>
                  <a:srgbClr val="000000"/>
                </a:solidFill>
                <a:latin typeface="Arial"/>
              </a:rPr>
              <a:t> </a:t>
            </a:r>
            <a:r>
              <a:rPr lang="uk-UA" sz="1800" spc="-1" dirty="0" err="1" smtClean="0">
                <a:solidFill>
                  <a:srgbClr val="000000"/>
                </a:solidFill>
                <a:latin typeface="Arial"/>
              </a:rPr>
              <a:t>fluorescence</a:t>
            </a:r>
            <a:r>
              <a:rPr lang="en-US" sz="1800" spc="-1" dirty="0" smtClean="0">
                <a:solidFill>
                  <a:srgbClr val="000000"/>
                </a:solidFill>
                <a:latin typeface="Arial"/>
              </a:rPr>
              <a:t> </a:t>
            </a:r>
            <a:r>
              <a:rPr lang="uk-UA" sz="1800" spc="-1" dirty="0" err="1" smtClean="0">
                <a:solidFill>
                  <a:srgbClr val="000000"/>
                </a:solidFill>
                <a:latin typeface="Arial"/>
              </a:rPr>
              <a:t>in</a:t>
            </a:r>
            <a:r>
              <a:rPr lang="uk-UA" sz="1800" spc="-1" dirty="0" smtClean="0">
                <a:solidFill>
                  <a:srgbClr val="000000"/>
                </a:solidFill>
                <a:latin typeface="Arial"/>
              </a:rPr>
              <a:t> </a:t>
            </a:r>
            <a:r>
              <a:rPr lang="uk-UA" sz="1800" spc="-1" dirty="0">
                <a:solidFill>
                  <a:srgbClr val="000000"/>
                </a:solidFill>
                <a:latin typeface="Arial"/>
              </a:rPr>
              <a:t>UV </a:t>
            </a:r>
            <a:r>
              <a:rPr lang="uk-UA" sz="1800" spc="-1" dirty="0" err="1">
                <a:solidFill>
                  <a:srgbClr val="000000"/>
                </a:solidFill>
                <a:latin typeface="Arial"/>
              </a:rPr>
              <a:t>light</a:t>
            </a:r>
            <a:r>
              <a:rPr lang="uk-UA" sz="1800" spc="-1" dirty="0">
                <a:solidFill>
                  <a:srgbClr val="000000"/>
                </a:solidFill>
                <a:latin typeface="Arial"/>
              </a:rPr>
              <a:t> </a:t>
            </a:r>
            <a:r>
              <a:rPr lang="uk-UA" altLang="ru-RU" sz="1800" dirty="0" smtClean="0"/>
              <a:t>:</a:t>
            </a:r>
            <a:r>
              <a:rPr lang="ru-RU" altLang="ru-RU" sz="1800" dirty="0" smtClean="0"/>
              <a:t> </a:t>
            </a:r>
            <a:endParaRPr lang="ru-RU" altLang="ru-RU" sz="1800" dirty="0"/>
          </a:p>
        </p:txBody>
      </p:sp>
      <p:pic>
        <p:nvPicPr>
          <p:cNvPr id="6147"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2600" y="1676400"/>
            <a:ext cx="5410200" cy="3995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148" name="Прямокутник 3"/>
          <p:cNvSpPr>
            <a:spLocks noChangeArrowheads="1"/>
          </p:cNvSpPr>
          <p:nvPr/>
        </p:nvSpPr>
        <p:spPr bwMode="auto">
          <a:xfrm>
            <a:off x="1295400" y="5672138"/>
            <a:ext cx="7239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uk-UA" altLang="ru-RU" sz="1800" dirty="0"/>
              <a:t> </a:t>
            </a:r>
            <a:r>
              <a:rPr lang="en-US" altLang="ru-RU" sz="1800" dirty="0"/>
              <a:t>the substance gives characteristic reactions to bromides</a:t>
            </a:r>
            <a:r>
              <a:rPr lang="uk-UA" altLang="ru-RU" sz="1800" dirty="0" smtClean="0"/>
              <a:t>.</a:t>
            </a:r>
            <a:endParaRPr lang="uk-UA" altLang="uk-UA" sz="1800" dirty="0"/>
          </a:p>
        </p:txBody>
      </p:sp>
      <p:pic>
        <p:nvPicPr>
          <p:cNvPr id="6149"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4038600"/>
            <a:ext cx="154305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43019">
            <a:off x="6700838" y="4522788"/>
            <a:ext cx="554037"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Скругленный прямоугольник 6">
            <a:extLst>
              <a:ext uri="{FF2B5EF4-FFF2-40B4-BE49-F238E27FC236}">
                <a16:creationId xmlns:a16="http://schemas.microsoft.com/office/drawing/2014/main" id="{9A1E3B16-10AC-4C5E-B692-A930659F05A6}"/>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5</a:t>
            </a:r>
          </a:p>
        </p:txBody>
      </p:sp>
    </p:spTree>
    <p:extLst>
      <p:ext uri="{BB962C8B-B14F-4D97-AF65-F5344CB8AC3E}">
        <p14:creationId xmlns:p14="http://schemas.microsoft.com/office/powerpoint/2010/main" val="4161876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CustomShape 1"/>
          <p:cNvSpPr/>
          <p:nvPr/>
        </p:nvSpPr>
        <p:spPr>
          <a:xfrm>
            <a:off x="609480" y="380880"/>
            <a:ext cx="8153640" cy="91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Quantitative definition.</a:t>
            </a:r>
            <a:endParaRPr lang="en-US" sz="1800" b="0" strike="noStrike" spc="-1" dirty="0">
              <a:solidFill>
                <a:srgbClr val="000000"/>
              </a:solidFill>
              <a:latin typeface="Arial"/>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Acidimetry in a non-aqueous medium in the presence of mercury (II) acetate potentiometrically, s = 1/2 </a:t>
            </a:r>
            <a:r>
              <a:rPr lang="uk-UA" sz="1800" b="0" strike="noStrike" spc="-1" dirty="0" smtClean="0">
                <a:solidFill>
                  <a:srgbClr val="000000"/>
                </a:solidFill>
                <a:latin typeface="Arial"/>
              </a:rPr>
              <a:t>(</a:t>
            </a:r>
            <a:r>
              <a:rPr lang="en-US" spc="-1" dirty="0" smtClean="0">
                <a:solidFill>
                  <a:srgbClr val="000000"/>
                </a:solidFill>
                <a:latin typeface="Arial"/>
              </a:rPr>
              <a:t>SPhU</a:t>
            </a:r>
            <a:r>
              <a:rPr lang="uk-UA" sz="1800" b="0" strike="noStrike" spc="-1" dirty="0" smtClean="0">
                <a:solidFill>
                  <a:srgbClr val="000000"/>
                </a:solidFill>
                <a:latin typeface="Arial"/>
              </a:rPr>
              <a:t>):</a:t>
            </a:r>
            <a:endParaRPr lang="en-US" sz="1800" b="0" strike="noStrike" spc="-1" dirty="0">
              <a:solidFill>
                <a:srgbClr val="000000"/>
              </a:solidFill>
              <a:latin typeface="Arial"/>
            </a:endParaRPr>
          </a:p>
        </p:txBody>
      </p:sp>
      <p:pic>
        <p:nvPicPr>
          <p:cNvPr id="137" name="Picture 5"/>
          <p:cNvPicPr/>
          <p:nvPr/>
        </p:nvPicPr>
        <p:blipFill>
          <a:blip r:embed="rId2" cstate="print"/>
          <a:stretch/>
        </p:blipFill>
        <p:spPr>
          <a:xfrm>
            <a:off x="1752480" y="1371600"/>
            <a:ext cx="5334120" cy="1841400"/>
          </a:xfrm>
          <a:prstGeom prst="rect">
            <a:avLst/>
          </a:prstGeom>
          <a:ln w="0">
            <a:noFill/>
          </a:ln>
        </p:spPr>
      </p:pic>
      <p:sp>
        <p:nvSpPr>
          <p:cNvPr id="138" name="CustomShape 2"/>
          <p:cNvSpPr/>
          <p:nvPr/>
        </p:nvSpPr>
        <p:spPr>
          <a:xfrm>
            <a:off x="609480" y="3276720"/>
            <a:ext cx="8305920" cy="23259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2. Gravimetry after precipitation of the drug substance with silicic tungstic acid. Sediment composition:</a:t>
            </a:r>
            <a:r>
              <a:rPr lang="en-US" sz="1800" b="0" strike="noStrike" spc="-1" dirty="0">
                <a:solidFill>
                  <a:srgbClr val="000000"/>
                </a:solidFill>
                <a:latin typeface="Arial"/>
              </a:rPr>
              <a:t>SiO</a:t>
            </a:r>
            <a:r>
              <a:rPr lang="uk-UA" sz="1800" b="0" strike="noStrike" spc="-1" baseline="-25000" dirty="0">
                <a:solidFill>
                  <a:srgbClr val="000000"/>
                </a:solidFill>
                <a:latin typeface="Arial"/>
              </a:rPr>
              <a:t>2</a:t>
            </a:r>
            <a:r>
              <a:rPr lang="uk-UA" sz="1800" b="0" strike="noStrike" spc="-1" dirty="0">
                <a:solidFill>
                  <a:srgbClr val="000000"/>
                </a:solidFill>
                <a:latin typeface="Arial"/>
              </a:rPr>
              <a:t>· 12</a:t>
            </a:r>
            <a:r>
              <a:rPr lang="en-US" sz="1800" b="0" strike="noStrike" spc="-1" dirty="0">
                <a:solidFill>
                  <a:srgbClr val="000000"/>
                </a:solidFill>
                <a:latin typeface="Arial"/>
              </a:rPr>
              <a:t>WO</a:t>
            </a:r>
            <a:r>
              <a:rPr lang="uk-UA" sz="1800" b="0" strike="noStrike" spc="-1" baseline="-25000" dirty="0">
                <a:solidFill>
                  <a:srgbClr val="000000"/>
                </a:solidFill>
                <a:latin typeface="Arial"/>
              </a:rPr>
              <a:t>3</a:t>
            </a:r>
            <a:r>
              <a:rPr lang="uk-UA" sz="1800" b="0" strike="noStrike" spc="-1" dirty="0">
                <a:solidFill>
                  <a:srgbClr val="000000"/>
                </a:solidFill>
                <a:latin typeface="Arial"/>
              </a:rPr>
              <a:t>· 2</a:t>
            </a:r>
            <a:r>
              <a:rPr lang="en-US" sz="1800" b="0" strike="noStrike" spc="-1" dirty="0">
                <a:solidFill>
                  <a:srgbClr val="000000"/>
                </a:solidFill>
                <a:latin typeface="Arial"/>
              </a:rPr>
              <a:t>C</a:t>
            </a:r>
            <a:r>
              <a:rPr lang="uk-UA" sz="1800" b="0" strike="noStrike" spc="-1" baseline="-25000" dirty="0">
                <a:solidFill>
                  <a:srgbClr val="000000"/>
                </a:solidFill>
                <a:latin typeface="Arial"/>
              </a:rPr>
              <a:t>12</a:t>
            </a:r>
            <a:r>
              <a:rPr lang="en-US" sz="1800" b="0" strike="noStrike" spc="-1" dirty="0">
                <a:solidFill>
                  <a:srgbClr val="000000"/>
                </a:solidFill>
                <a:latin typeface="Arial"/>
              </a:rPr>
              <a:t>H</a:t>
            </a:r>
            <a:r>
              <a:rPr lang="uk-UA" sz="1800" b="0" strike="noStrike" spc="-1" baseline="-25000" dirty="0">
                <a:solidFill>
                  <a:srgbClr val="000000"/>
                </a:solidFill>
                <a:latin typeface="Arial"/>
              </a:rPr>
              <a:t>17</a:t>
            </a:r>
            <a:r>
              <a:rPr lang="en-US" sz="1800" b="0" strike="noStrike" spc="-1" dirty="0">
                <a:solidFill>
                  <a:srgbClr val="000000"/>
                </a:solidFill>
                <a:latin typeface="Arial"/>
              </a:rPr>
              <a:t>BrN</a:t>
            </a:r>
            <a:r>
              <a:rPr lang="uk-UA" sz="1800" b="0" strike="noStrike" spc="-1" baseline="-25000" dirty="0">
                <a:solidFill>
                  <a:srgbClr val="000000"/>
                </a:solidFill>
                <a:latin typeface="Arial"/>
              </a:rPr>
              <a:t>4</a:t>
            </a:r>
            <a:r>
              <a:rPr lang="en-US" sz="1800" b="0" strike="noStrike" spc="-1" dirty="0">
                <a:solidFill>
                  <a:srgbClr val="000000"/>
                </a:solidFill>
                <a:latin typeface="Arial"/>
              </a:rPr>
              <a:t>OS</a:t>
            </a:r>
            <a:r>
              <a:rPr lang="uk-UA" sz="1800" b="0" strike="noStrike" spc="-1" dirty="0">
                <a:solidFill>
                  <a:srgbClr val="000000"/>
                </a:solidFill>
                <a:latin typeface="Arial"/>
              </a:rPr>
              <a:t>. The mass of the precipitate multiplied by 0.25 </a:t>
            </a:r>
            <a:r>
              <a:rPr lang="uk-UA" sz="1800" b="0" strike="noStrike" spc="-1" dirty="0" smtClean="0">
                <a:solidFill>
                  <a:srgbClr val="000000"/>
                </a:solidFill>
                <a:latin typeface="Arial"/>
              </a:rPr>
              <a:t>(</a:t>
            </a:r>
            <a:r>
              <a:rPr lang="en-US" sz="1800" b="0" strike="noStrike" spc="-1" dirty="0" smtClean="0">
                <a:solidFill>
                  <a:srgbClr val="000000"/>
                </a:solidFill>
                <a:latin typeface="Arial"/>
              </a:rPr>
              <a:t>F - </a:t>
            </a:r>
            <a:r>
              <a:rPr lang="uk-UA" sz="1800" b="0" strike="noStrike" spc="-1" dirty="0" smtClean="0">
                <a:solidFill>
                  <a:srgbClr val="000000"/>
                </a:solidFill>
                <a:latin typeface="Arial"/>
              </a:rPr>
              <a:t>gravimetric </a:t>
            </a:r>
            <a:r>
              <a:rPr lang="uk-UA" sz="1800" b="0" strike="noStrike" spc="-1" dirty="0">
                <a:solidFill>
                  <a:srgbClr val="000000"/>
                </a:solidFill>
                <a:latin typeface="Arial"/>
              </a:rPr>
              <a:t>factor) corresponds to the amount of thiamine bromide.</a:t>
            </a:r>
            <a:endParaRPr lang="en-US" sz="1800" b="0" strike="noStrike" spc="-1" dirty="0">
              <a:solidFill>
                <a:srgbClr val="000000"/>
              </a:solidFill>
              <a:latin typeface="Arial"/>
            </a:endParaRPr>
          </a:p>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3. Alkalimetry, direct titration, indicator - bromophenol blue or phenolphthalein, </a:t>
            </a:r>
            <a:r>
              <a:rPr lang="en-US" sz="1800" b="0" strike="noStrike" spc="-1" dirty="0">
                <a:solidFill>
                  <a:srgbClr val="000000"/>
                </a:solidFill>
                <a:latin typeface="Arial"/>
              </a:rPr>
              <a:t>s</a:t>
            </a:r>
            <a:r>
              <a:rPr lang="en-US" sz="1800" b="0" i="1" strike="noStrike" spc="-1" dirty="0">
                <a:solidFill>
                  <a:srgbClr val="000000"/>
                </a:solidFill>
                <a:latin typeface="Arial"/>
              </a:rPr>
              <a:t> </a:t>
            </a:r>
            <a:r>
              <a:rPr lang="uk-UA" sz="1800" b="0" i="1" strike="noStrike" spc="-1" dirty="0">
                <a:solidFill>
                  <a:srgbClr val="000000"/>
                </a:solidFill>
                <a:latin typeface="Arial"/>
              </a:rPr>
              <a:t>=</a:t>
            </a:r>
            <a:r>
              <a:rPr lang="uk-UA" sz="1800" b="0" strike="noStrike" spc="-1" dirty="0">
                <a:solidFill>
                  <a:srgbClr val="000000"/>
                </a:solidFill>
                <a:latin typeface="Arial"/>
              </a:rPr>
              <a:t> 1.</a:t>
            </a:r>
            <a:endParaRPr lang="en-US" sz="1800" b="0" strike="noStrike" spc="-1" dirty="0">
              <a:solidFill>
                <a:srgbClr val="000000"/>
              </a:solidFill>
              <a:latin typeface="Arial"/>
            </a:endParaRPr>
          </a:p>
          <a:p>
            <a:pPr marL="342720" indent="-342720" algn="l" rtl="0">
              <a:buClr>
                <a:srgbClr val="000000"/>
              </a:buClr>
              <a:buFont typeface="Arial"/>
              <a:buAutoNum type="arabicPeriod" startAt="4"/>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Argentometry by the method of Faience, indicator - bromothymol blue, </a:t>
            </a:r>
            <a:endParaRPr lang="en-US" sz="1800" b="0" strike="noStrike" spc="-1" dirty="0">
              <a:solidFill>
                <a:srgbClr val="000000"/>
              </a:solidFill>
              <a:latin typeface="Arial"/>
            </a:endParaRPr>
          </a:p>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a:t>
            </a:r>
            <a:r>
              <a:rPr lang="en-US" sz="1800" b="0" strike="noStrike" spc="-1" dirty="0">
                <a:solidFill>
                  <a:srgbClr val="000000"/>
                </a:solidFill>
                <a:latin typeface="Arial"/>
              </a:rPr>
              <a:t>s</a:t>
            </a:r>
            <a:r>
              <a:rPr lang="en-US" sz="1800" b="0" i="1" strike="noStrike" spc="-1" dirty="0">
                <a:solidFill>
                  <a:srgbClr val="000000"/>
                </a:solidFill>
                <a:latin typeface="Arial"/>
              </a:rPr>
              <a:t> </a:t>
            </a:r>
            <a:r>
              <a:rPr lang="uk-UA" sz="1800" b="0" i="1" strike="noStrike" spc="-1" dirty="0">
                <a:solidFill>
                  <a:srgbClr val="000000"/>
                </a:solidFill>
                <a:latin typeface="Arial"/>
              </a:rPr>
              <a:t>=</a:t>
            </a:r>
            <a:r>
              <a:rPr lang="uk-UA" sz="1800" b="0" strike="noStrike" spc="-1" dirty="0">
                <a:solidFill>
                  <a:srgbClr val="000000"/>
                </a:solidFill>
                <a:latin typeface="Arial"/>
              </a:rPr>
              <a:t>1/2:</a:t>
            </a:r>
            <a:endParaRPr lang="en-US" sz="1800" b="0" strike="noStrike" spc="-1" dirty="0">
              <a:solidFill>
                <a:srgbClr val="000000"/>
              </a:solidFill>
              <a:latin typeface="Arial"/>
            </a:endParaRPr>
          </a:p>
        </p:txBody>
      </p:sp>
      <p:pic>
        <p:nvPicPr>
          <p:cNvPr id="139" name="Picture 8"/>
          <p:cNvPicPr/>
          <p:nvPr/>
        </p:nvPicPr>
        <p:blipFill>
          <a:blip r:embed="rId3" cstate="print"/>
          <a:stretch/>
        </p:blipFill>
        <p:spPr>
          <a:xfrm>
            <a:off x="1905120" y="5334120"/>
            <a:ext cx="6095880" cy="707760"/>
          </a:xfrm>
          <a:prstGeom prst="rect">
            <a:avLst/>
          </a:prstGeom>
          <a:ln w="0">
            <a:noFill/>
          </a:ln>
        </p:spPr>
      </p:pic>
      <p:sp>
        <p:nvSpPr>
          <p:cNvPr id="140" name="CustomShape 3"/>
          <p:cNvSpPr/>
          <p:nvPr/>
        </p:nvSpPr>
        <p:spPr>
          <a:xfrm>
            <a:off x="609480" y="6019920"/>
            <a:ext cx="7391520" cy="368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Storage. </a:t>
            </a:r>
            <a:r>
              <a:rPr lang="uk-UA" sz="1800" b="0" strike="noStrike" spc="-1">
                <a:solidFill>
                  <a:srgbClr val="000000"/>
                </a:solidFill>
                <a:latin typeface="Arial"/>
              </a:rPr>
              <a:t>In a hermetically sealed container that protects from light. </a:t>
            </a:r>
            <a:endParaRPr lang="en-US" sz="1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CustomShape 1"/>
          <p:cNvSpPr/>
          <p:nvPr/>
        </p:nvSpPr>
        <p:spPr>
          <a:xfrm>
            <a:off x="1750320" y="456480"/>
            <a:ext cx="552276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Thiamine hydrochloride (</a:t>
            </a:r>
            <a:r>
              <a:rPr lang="ru-RU" sz="1800" b="1" strike="noStrike" spc="-1">
                <a:solidFill>
                  <a:srgbClr val="000000"/>
                </a:solidFill>
                <a:latin typeface="Arial"/>
              </a:rPr>
              <a:t>Thiamini</a:t>
            </a:r>
            <a:r>
              <a:rPr lang="uk-UA" sz="1800" b="1" strike="noStrike" spc="-1">
                <a:solidFill>
                  <a:srgbClr val="000000"/>
                </a:solidFill>
                <a:latin typeface="Arial"/>
              </a:rPr>
              <a:t> </a:t>
            </a:r>
            <a:r>
              <a:rPr lang="ru-RU" sz="1800" b="1" strike="noStrike" spc="-1">
                <a:solidFill>
                  <a:srgbClr val="000000"/>
                </a:solidFill>
                <a:latin typeface="Arial"/>
              </a:rPr>
              <a:t>hydrochloride</a:t>
            </a:r>
            <a:r>
              <a:rPr lang="uk-UA" sz="1800" b="1" strike="noStrike" spc="-1">
                <a:solidFill>
                  <a:srgbClr val="000000"/>
                </a:solidFill>
                <a:latin typeface="Arial"/>
              </a:rPr>
              <a:t>)</a:t>
            </a:r>
            <a:r>
              <a:rPr lang="uk-UA" sz="1800" b="0" strike="noStrike" spc="-1">
                <a:solidFill>
                  <a:srgbClr val="000000"/>
                </a:solidFill>
                <a:latin typeface="Arial"/>
              </a:rPr>
              <a:t> </a:t>
            </a:r>
            <a:endParaRPr lang="en-US" sz="1800" b="0" strike="noStrike" spc="-1">
              <a:solidFill>
                <a:srgbClr val="000000"/>
              </a:solidFill>
              <a:latin typeface="Arial"/>
            </a:endParaRPr>
          </a:p>
        </p:txBody>
      </p:sp>
      <p:pic>
        <p:nvPicPr>
          <p:cNvPr id="142" name="Picture 5"/>
          <p:cNvPicPr/>
          <p:nvPr/>
        </p:nvPicPr>
        <p:blipFill>
          <a:blip r:embed="rId2" cstate="print"/>
          <a:stretch/>
        </p:blipFill>
        <p:spPr>
          <a:xfrm>
            <a:off x="2247900" y="1587380"/>
            <a:ext cx="4876920" cy="2400420"/>
          </a:xfrm>
          <a:prstGeom prst="rect">
            <a:avLst/>
          </a:prstGeom>
          <a:ln w="0">
            <a:noFill/>
          </a:ln>
        </p:spPr>
      </p:pic>
      <p:sp>
        <p:nvSpPr>
          <p:cNvPr id="143" name="CustomShape 2"/>
          <p:cNvSpPr/>
          <p:nvPr/>
        </p:nvSpPr>
        <p:spPr>
          <a:xfrm>
            <a:off x="317500" y="4013320"/>
            <a:ext cx="8508880" cy="2310505"/>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dirty="0" smtClean="0">
                <a:solidFill>
                  <a:srgbClr val="000000"/>
                </a:solidFill>
                <a:latin typeface="Arial"/>
              </a:rPr>
              <a:t>IUPAC name</a:t>
            </a:r>
            <a:r>
              <a:rPr lang="uk-UA" sz="1800" b="1" strike="noStrike" spc="-1" dirty="0" smtClean="0">
                <a:solidFill>
                  <a:srgbClr val="000000"/>
                </a:solidFill>
                <a:latin typeface="Arial"/>
              </a:rPr>
              <a:t>: </a:t>
            </a:r>
            <a:r>
              <a:rPr lang="en-US" dirty="0"/>
              <a:t>2-[3-[(4-amino-2-methylpyrimidin-5-yl)methyl]-</a:t>
            </a:r>
            <a:r>
              <a:rPr lang="en-US" dirty="0" smtClean="0"/>
              <a:t>4-methyl-1,3-thiazol-3-ium-5-yl]</a:t>
            </a:r>
            <a:r>
              <a:rPr lang="en-US" dirty="0" err="1" smtClean="0"/>
              <a:t>ethanol;chloride;hydrochloride</a:t>
            </a:r>
            <a:endParaRPr lang="en-US" dirty="0" smtClean="0"/>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1" strike="noStrike" spc="-1" dirty="0" smtClean="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smtClean="0">
                <a:solidFill>
                  <a:srgbClr val="000000"/>
                </a:solidFill>
                <a:latin typeface="Arial"/>
              </a:rPr>
              <a:t>Mechanism</a:t>
            </a:r>
            <a:r>
              <a:rPr lang="uk-UA" sz="1800" b="1" strike="noStrike" spc="-1" dirty="0" smtClean="0">
                <a:solidFill>
                  <a:srgbClr val="000000"/>
                </a:solidFill>
                <a:latin typeface="Arial"/>
              </a:rPr>
              <a:t> </a:t>
            </a:r>
            <a:r>
              <a:rPr lang="uk-UA" sz="1800" b="1" strike="noStrike" spc="-1" dirty="0" err="1">
                <a:solidFill>
                  <a:srgbClr val="000000"/>
                </a:solidFill>
                <a:latin typeface="Arial"/>
              </a:rPr>
              <a:t>of</a:t>
            </a:r>
            <a:r>
              <a:rPr lang="uk-UA" sz="1800" b="1" strike="noStrike" spc="-1" dirty="0">
                <a:solidFill>
                  <a:srgbClr val="000000"/>
                </a:solidFill>
                <a:latin typeface="Arial"/>
              </a:rPr>
              <a:t> </a:t>
            </a:r>
            <a:r>
              <a:rPr lang="uk-UA" sz="1800" b="1" strike="noStrike" spc="-1" dirty="0" err="1">
                <a:solidFill>
                  <a:srgbClr val="000000"/>
                </a:solidFill>
                <a:latin typeface="Arial"/>
              </a:rPr>
              <a:t>action</a:t>
            </a:r>
            <a:r>
              <a:rPr lang="uk-UA" sz="1800" b="1" strike="noStrike" spc="-1" dirty="0">
                <a:solidFill>
                  <a:srgbClr val="000000"/>
                </a:solidFill>
                <a:latin typeface="Arial"/>
              </a:rPr>
              <a:t>. </a:t>
            </a:r>
            <a:r>
              <a:rPr lang="uk-UA" sz="1800" b="0" strike="noStrike" spc="-1" dirty="0" err="1">
                <a:solidFill>
                  <a:srgbClr val="000000"/>
                </a:solidFill>
                <a:latin typeface="Arial"/>
              </a:rPr>
              <a:t>Due</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phosphorylation</a:t>
            </a:r>
            <a:r>
              <a:rPr lang="uk-UA" sz="1800" b="0" strike="noStrike" spc="-1" dirty="0">
                <a:solidFill>
                  <a:srgbClr val="000000"/>
                </a:solidFill>
                <a:latin typeface="Arial"/>
              </a:rPr>
              <a:t>, </a:t>
            </a:r>
            <a:r>
              <a:rPr lang="uk-UA" sz="1800" b="0" strike="noStrike" spc="-1" dirty="0" err="1">
                <a:solidFill>
                  <a:srgbClr val="000000"/>
                </a:solidFill>
                <a:latin typeface="Arial"/>
              </a:rPr>
              <a:t>it</a:t>
            </a:r>
            <a:r>
              <a:rPr lang="uk-UA" sz="1800" b="0" strike="noStrike" spc="-1" dirty="0">
                <a:solidFill>
                  <a:srgbClr val="000000"/>
                </a:solidFill>
                <a:latin typeface="Arial"/>
              </a:rPr>
              <a:t> </a:t>
            </a:r>
            <a:r>
              <a:rPr lang="uk-UA" sz="1800" b="0" strike="noStrike" spc="-1" dirty="0" err="1">
                <a:solidFill>
                  <a:srgbClr val="000000"/>
                </a:solidFill>
                <a:latin typeface="Arial"/>
              </a:rPr>
              <a:t>forms</a:t>
            </a:r>
            <a:r>
              <a:rPr lang="uk-UA" sz="1800" b="0" strike="noStrike" spc="-1" dirty="0">
                <a:solidFill>
                  <a:srgbClr val="000000"/>
                </a:solidFill>
                <a:latin typeface="Arial"/>
              </a:rPr>
              <a:t> </a:t>
            </a:r>
            <a:r>
              <a:rPr lang="uk-UA" sz="1800" b="0" strike="noStrike" spc="-1" dirty="0" err="1">
                <a:solidFill>
                  <a:srgbClr val="000000"/>
                </a:solidFill>
                <a:latin typeface="Arial"/>
              </a:rPr>
              <a:t>thiamine</a:t>
            </a:r>
            <a:r>
              <a:rPr lang="uk-UA" sz="1800" b="0" strike="noStrike" spc="-1" dirty="0">
                <a:solidFill>
                  <a:srgbClr val="000000"/>
                </a:solidFill>
                <a:latin typeface="Arial"/>
              </a:rPr>
              <a:t> </a:t>
            </a:r>
            <a:r>
              <a:rPr lang="uk-UA" sz="1800" b="0" strike="noStrike" spc="-1" dirty="0" err="1">
                <a:solidFill>
                  <a:srgbClr val="000000"/>
                </a:solidFill>
                <a:latin typeface="Arial"/>
              </a:rPr>
              <a:t>pyrophosphate</a:t>
            </a:r>
            <a:r>
              <a:rPr lang="uk-UA" sz="1800" b="0" strike="noStrike" spc="-1" dirty="0">
                <a:solidFill>
                  <a:srgbClr val="000000"/>
                </a:solidFill>
                <a:latin typeface="Arial"/>
              </a:rPr>
              <a:t>, </a:t>
            </a:r>
            <a:r>
              <a:rPr lang="uk-UA" sz="1800" b="0" strike="noStrike" spc="-1" dirty="0" err="1">
                <a:solidFill>
                  <a:srgbClr val="000000"/>
                </a:solidFill>
                <a:latin typeface="Arial"/>
              </a:rPr>
              <a:t>which</a:t>
            </a:r>
            <a:r>
              <a:rPr lang="uk-UA" sz="1800" b="0" strike="noStrike" spc="-1" dirty="0">
                <a:solidFill>
                  <a:srgbClr val="000000"/>
                </a:solidFill>
                <a:latin typeface="Arial"/>
              </a:rPr>
              <a:t> </a:t>
            </a:r>
            <a:r>
              <a:rPr lang="uk-UA" sz="1800" b="0" strike="noStrike" spc="-1" dirty="0" err="1">
                <a:solidFill>
                  <a:srgbClr val="000000"/>
                </a:solidFill>
                <a:latin typeface="Arial"/>
              </a:rPr>
              <a:t>is</a:t>
            </a:r>
            <a:r>
              <a:rPr lang="uk-UA" sz="1800" b="0" strike="noStrike" spc="-1" dirty="0">
                <a:solidFill>
                  <a:srgbClr val="000000"/>
                </a:solidFill>
                <a:latin typeface="Arial"/>
              </a:rPr>
              <a:t> a </a:t>
            </a:r>
            <a:r>
              <a:rPr lang="uk-UA" sz="1800" b="0" strike="noStrike" spc="-1" dirty="0" err="1">
                <a:solidFill>
                  <a:srgbClr val="000000"/>
                </a:solidFill>
                <a:latin typeface="Arial"/>
              </a:rPr>
              <a:t>coenzyme</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numerous</a:t>
            </a:r>
            <a:r>
              <a:rPr lang="uk-UA" sz="1800" b="0" strike="noStrike" spc="-1" dirty="0">
                <a:solidFill>
                  <a:srgbClr val="000000"/>
                </a:solidFill>
                <a:latin typeface="Arial"/>
              </a:rPr>
              <a:t> </a:t>
            </a:r>
            <a:r>
              <a:rPr lang="uk-UA" sz="1800" b="0" strike="noStrike" spc="-1" dirty="0" err="1">
                <a:solidFill>
                  <a:srgbClr val="000000"/>
                </a:solidFill>
                <a:latin typeface="Arial"/>
              </a:rPr>
              <a:t>decarboxylases</a:t>
            </a:r>
            <a:r>
              <a:rPr lang="uk-UA" sz="1800" b="0" strike="noStrike" spc="-1" dirty="0">
                <a:solidFill>
                  <a:srgbClr val="000000"/>
                </a:solidFill>
                <a:latin typeface="Arial"/>
              </a:rPr>
              <a:t> </a:t>
            </a:r>
            <a:r>
              <a:rPr lang="uk-UA" sz="1800" b="0" strike="noStrike" spc="-1" dirty="0" err="1">
                <a:solidFill>
                  <a:srgbClr val="000000"/>
                </a:solidFill>
                <a:latin typeface="Arial"/>
              </a:rPr>
              <a:t>involved</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metabolism</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pyruvate</a:t>
            </a:r>
            <a:r>
              <a:rPr lang="uk-UA" sz="1800" b="0" strike="noStrike" spc="-1" dirty="0">
                <a:solidFill>
                  <a:srgbClr val="000000"/>
                </a:solidFill>
                <a:latin typeface="Arial"/>
              </a:rPr>
              <a:t>, </a:t>
            </a:r>
            <a:r>
              <a:rPr lang="uk-UA" sz="1800" b="0" strike="noStrike" spc="-1" dirty="0" err="1">
                <a:solidFill>
                  <a:srgbClr val="000000"/>
                </a:solidFill>
                <a:latin typeface="Arial"/>
              </a:rPr>
              <a:t>alpha-ketoglutarate</a:t>
            </a:r>
            <a:r>
              <a:rPr lang="uk-UA" sz="1800" b="0" strike="noStrike" spc="-1" dirty="0">
                <a:solidFill>
                  <a:srgbClr val="000000"/>
                </a:solidFill>
                <a:latin typeface="Arial"/>
              </a:rPr>
              <a:t>; </a:t>
            </a:r>
            <a:r>
              <a:rPr lang="uk-UA" sz="1800" b="0" strike="noStrike" spc="-1" dirty="0" err="1">
                <a:solidFill>
                  <a:srgbClr val="000000"/>
                </a:solidFill>
                <a:latin typeface="Arial"/>
              </a:rPr>
              <a:t>also</a:t>
            </a:r>
            <a:r>
              <a:rPr lang="uk-UA" sz="1800" b="0" strike="noStrike" spc="-1" dirty="0">
                <a:solidFill>
                  <a:srgbClr val="000000"/>
                </a:solidFill>
                <a:latin typeface="Arial"/>
              </a:rPr>
              <a:t> </a:t>
            </a:r>
            <a:r>
              <a:rPr lang="uk-UA" sz="1800" b="0" strike="noStrike" spc="-1" dirty="0" err="1">
                <a:solidFill>
                  <a:srgbClr val="000000"/>
                </a:solidFill>
                <a:latin typeface="Arial"/>
              </a:rPr>
              <a:t>plays</a:t>
            </a:r>
            <a:r>
              <a:rPr lang="uk-UA" sz="1800" b="0" strike="noStrike" spc="-1" dirty="0">
                <a:solidFill>
                  <a:srgbClr val="000000"/>
                </a:solidFill>
                <a:latin typeface="Arial"/>
              </a:rPr>
              <a:t> </a:t>
            </a:r>
            <a:r>
              <a:rPr lang="uk-UA" sz="1800" b="0" strike="noStrike" spc="-1" dirty="0" err="1">
                <a:solidFill>
                  <a:srgbClr val="000000"/>
                </a:solidFill>
                <a:latin typeface="Arial"/>
              </a:rPr>
              <a:t>an</a:t>
            </a:r>
            <a:r>
              <a:rPr lang="uk-UA" sz="1800" b="0" strike="noStrike" spc="-1" dirty="0">
                <a:solidFill>
                  <a:srgbClr val="000000"/>
                </a:solidFill>
                <a:latin typeface="Arial"/>
              </a:rPr>
              <a:t> </a:t>
            </a:r>
            <a:r>
              <a:rPr lang="uk-UA" sz="1800" b="0" strike="noStrike" spc="-1" dirty="0" err="1">
                <a:solidFill>
                  <a:srgbClr val="000000"/>
                </a:solidFill>
                <a:latin typeface="Arial"/>
              </a:rPr>
              <a:t>important</a:t>
            </a:r>
            <a:r>
              <a:rPr lang="uk-UA" sz="1800" b="0" strike="noStrike" spc="-1" dirty="0">
                <a:solidFill>
                  <a:srgbClr val="000000"/>
                </a:solidFill>
                <a:latin typeface="Arial"/>
              </a:rPr>
              <a:t> </a:t>
            </a:r>
            <a:r>
              <a:rPr lang="uk-UA" sz="1800" b="0" strike="noStrike" spc="-1" dirty="0" err="1">
                <a:solidFill>
                  <a:srgbClr val="000000"/>
                </a:solidFill>
                <a:latin typeface="Arial"/>
              </a:rPr>
              <a:t>role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carbohydrate</a:t>
            </a:r>
            <a:r>
              <a:rPr lang="uk-UA" sz="1800" b="0" strike="noStrike" spc="-1" dirty="0">
                <a:solidFill>
                  <a:srgbClr val="000000"/>
                </a:solidFill>
                <a:latin typeface="Arial"/>
              </a:rPr>
              <a:t> </a:t>
            </a:r>
            <a:r>
              <a:rPr lang="uk-UA" sz="1800" b="0" strike="noStrike" spc="-1" dirty="0" err="1">
                <a:solidFill>
                  <a:srgbClr val="000000"/>
                </a:solidFill>
                <a:latin typeface="Arial"/>
              </a:rPr>
              <a:t>metabolism</a:t>
            </a:r>
            <a:r>
              <a:rPr lang="uk-UA" sz="1800" b="0" strike="noStrike" spc="-1" dirty="0">
                <a:solidFill>
                  <a:srgbClr val="000000"/>
                </a:solidFill>
                <a:latin typeface="Arial"/>
              </a:rPr>
              <a:t>. </a:t>
            </a:r>
            <a:r>
              <a:rPr lang="uk-UA" sz="1800" b="0" strike="noStrike" spc="-1" dirty="0" err="1">
                <a:solidFill>
                  <a:srgbClr val="000000"/>
                </a:solidFill>
                <a:latin typeface="Arial"/>
              </a:rPr>
              <a:t>Reduces</a:t>
            </a:r>
            <a:r>
              <a:rPr lang="uk-UA" sz="1800" b="0" strike="noStrike" spc="-1" dirty="0">
                <a:solidFill>
                  <a:srgbClr val="000000"/>
                </a:solidFill>
                <a:latin typeface="Arial"/>
              </a:rPr>
              <a:t> </a:t>
            </a:r>
            <a:r>
              <a:rPr lang="uk-UA" sz="1800" b="0" strike="noStrike" spc="-1" dirty="0" err="1">
                <a:solidFill>
                  <a:srgbClr val="000000"/>
                </a:solidFill>
                <a:latin typeface="Arial"/>
              </a:rPr>
              <a:t>vitamin</a:t>
            </a:r>
            <a:r>
              <a:rPr lang="uk-UA" sz="1800" b="0" strike="noStrike" spc="-1" dirty="0">
                <a:solidFill>
                  <a:srgbClr val="000000"/>
                </a:solidFill>
                <a:latin typeface="Arial"/>
              </a:rPr>
              <a:t> B deficiency</a:t>
            </a:r>
            <a:r>
              <a:rPr lang="uk-UA" sz="1800" b="0" strike="noStrike" spc="-1" baseline="-25000" dirty="0">
                <a:solidFill>
                  <a:srgbClr val="000000"/>
                </a:solidFill>
                <a:latin typeface="Arial"/>
              </a:rPr>
              <a:t>1</a:t>
            </a:r>
            <a:r>
              <a:rPr lang="uk-UA" sz="1800" b="0" strike="noStrike" spc="-1" dirty="0">
                <a:solidFill>
                  <a:srgbClr val="000000"/>
                </a:solidFill>
                <a:latin typeface="Arial"/>
              </a:rPr>
              <a:t>, </a:t>
            </a:r>
            <a:r>
              <a:rPr lang="uk-UA" sz="1800" b="0" strike="noStrike" spc="-1" dirty="0" err="1">
                <a:solidFill>
                  <a:srgbClr val="000000"/>
                </a:solidFill>
                <a:latin typeface="Arial"/>
              </a:rPr>
              <a:t>has</a:t>
            </a:r>
            <a:r>
              <a:rPr lang="uk-UA" sz="1800" b="0" strike="noStrike" spc="-1" dirty="0">
                <a:solidFill>
                  <a:srgbClr val="000000"/>
                </a:solidFill>
                <a:latin typeface="Arial"/>
              </a:rPr>
              <a:t> a </a:t>
            </a:r>
            <a:r>
              <a:rPr lang="uk-UA" sz="1800" b="0" strike="noStrike" spc="-1" dirty="0" err="1">
                <a:solidFill>
                  <a:srgbClr val="000000"/>
                </a:solidFill>
                <a:latin typeface="Arial"/>
              </a:rPr>
              <a:t>metabolic</a:t>
            </a:r>
            <a:r>
              <a:rPr lang="uk-UA" sz="1800" b="0" strike="noStrike" spc="-1" dirty="0">
                <a:solidFill>
                  <a:srgbClr val="000000"/>
                </a:solidFill>
                <a:latin typeface="Arial"/>
              </a:rPr>
              <a:t>, </a:t>
            </a:r>
            <a:r>
              <a:rPr lang="uk-UA" sz="1800" b="0" strike="noStrike" spc="-1" dirty="0" err="1">
                <a:solidFill>
                  <a:srgbClr val="000000"/>
                </a:solidFill>
                <a:latin typeface="Arial"/>
              </a:rPr>
              <a:t>immunostimulatory</a:t>
            </a:r>
            <a:r>
              <a:rPr lang="uk-UA" sz="1800" b="0" strike="noStrike" spc="-1" dirty="0">
                <a:solidFill>
                  <a:srgbClr val="000000"/>
                </a:solidFill>
                <a:latin typeface="Arial"/>
              </a:rPr>
              <a:t>, </a:t>
            </a:r>
            <a:r>
              <a:rPr lang="uk-UA" sz="1800" b="0" strike="noStrike" spc="-1" dirty="0" err="1">
                <a:solidFill>
                  <a:srgbClr val="000000"/>
                </a:solidFill>
                <a:latin typeface="Arial"/>
              </a:rPr>
              <a:t>antioxidant</a:t>
            </a:r>
            <a:r>
              <a:rPr lang="uk-UA" sz="1800" b="0" strike="noStrike" spc="-1" dirty="0">
                <a:solidFill>
                  <a:srgbClr val="000000"/>
                </a:solidFill>
                <a:latin typeface="Arial"/>
              </a:rPr>
              <a:t>, </a:t>
            </a:r>
            <a:r>
              <a:rPr lang="uk-UA" sz="1800" b="0" strike="noStrike" spc="-1" dirty="0" err="1">
                <a:solidFill>
                  <a:srgbClr val="000000"/>
                </a:solidFill>
                <a:latin typeface="Arial"/>
              </a:rPr>
              <a:t>ganglioblocking</a:t>
            </a:r>
            <a:r>
              <a:rPr lang="uk-UA" sz="1800" b="0" strike="noStrike" spc="-1" dirty="0">
                <a:solidFill>
                  <a:srgbClr val="000000"/>
                </a:solidFill>
                <a:latin typeface="Arial"/>
              </a:rPr>
              <a:t> </a:t>
            </a:r>
            <a:r>
              <a:rPr lang="uk-UA" sz="1800" b="0" strike="noStrike" spc="-1" dirty="0" err="1">
                <a:solidFill>
                  <a:srgbClr val="000000"/>
                </a:solidFill>
                <a:latin typeface="Arial"/>
              </a:rPr>
              <a:t>effect</a:t>
            </a:r>
            <a:r>
              <a:rPr lang="uk-UA" sz="1800" b="0" strike="noStrike" spc="-1" dirty="0">
                <a:solidFill>
                  <a:srgbClr val="000000"/>
                </a:solidFill>
                <a:latin typeface="Arial"/>
              </a:rPr>
              <a:t>. </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Прямокутник 2"/>
          <p:cNvSpPr>
            <a:spLocks noChangeArrowheads="1"/>
          </p:cNvSpPr>
          <p:nvPr/>
        </p:nvSpPr>
        <p:spPr bwMode="auto">
          <a:xfrm>
            <a:off x="990600" y="838200"/>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ru-RU" sz="1800" b="1" dirty="0" smtClean="0"/>
              <a:t>Synthesis</a:t>
            </a:r>
            <a:r>
              <a:rPr lang="uk-UA" altLang="ru-RU" sz="1800" b="1" dirty="0" smtClean="0"/>
              <a:t>.</a:t>
            </a:r>
            <a:endParaRPr lang="ru-RU" altLang="ru-RU" sz="1800" b="1" dirty="0"/>
          </a:p>
        </p:txBody>
      </p:sp>
      <p:pic>
        <p:nvPicPr>
          <p:cNvPr id="1024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600200"/>
            <a:ext cx="5029200"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1982788"/>
            <a:ext cx="55403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39013" y="1676400"/>
            <a:ext cx="1319212" cy="125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7" name="Rectangle 8"/>
          <p:cNvSpPr>
            <a:spLocks noChangeArrowheads="1"/>
          </p:cNvSpPr>
          <p:nvPr/>
        </p:nvSpPr>
        <p:spPr bwMode="auto">
          <a:xfrm>
            <a:off x="1019175" y="3810000"/>
            <a:ext cx="74676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None/>
            </a:pPr>
            <a:r>
              <a:rPr lang="uk-UA" sz="1800" b="1" spc="-1" dirty="0" err="1">
                <a:solidFill>
                  <a:srgbClr val="000000"/>
                </a:solidFill>
                <a:latin typeface="Arial"/>
              </a:rPr>
              <a:t>Properties</a:t>
            </a:r>
            <a:r>
              <a:rPr lang="uk-UA" sz="1800" b="1" spc="-1" dirty="0">
                <a:solidFill>
                  <a:srgbClr val="000000"/>
                </a:solidFill>
                <a:latin typeface="Arial"/>
              </a:rPr>
              <a:t>. </a:t>
            </a:r>
            <a:r>
              <a:rPr lang="uk-UA" sz="1800" spc="-1" dirty="0" err="1">
                <a:solidFill>
                  <a:srgbClr val="000000"/>
                </a:solidFill>
                <a:latin typeface="Arial"/>
              </a:rPr>
              <a:t>White</a:t>
            </a:r>
            <a:r>
              <a:rPr lang="uk-UA" sz="1800" spc="-1" dirty="0">
                <a:solidFill>
                  <a:srgbClr val="000000"/>
                </a:solidFill>
                <a:latin typeface="Arial"/>
              </a:rPr>
              <a:t> </a:t>
            </a:r>
            <a:r>
              <a:rPr lang="uk-UA" sz="1800" spc="-1" dirty="0" err="1">
                <a:solidFill>
                  <a:srgbClr val="000000"/>
                </a:solidFill>
                <a:latin typeface="Arial"/>
              </a:rPr>
              <a:t>or</a:t>
            </a:r>
            <a:r>
              <a:rPr lang="uk-UA" sz="1800" spc="-1" dirty="0">
                <a:solidFill>
                  <a:srgbClr val="000000"/>
                </a:solidFill>
                <a:latin typeface="Arial"/>
              </a:rPr>
              <a:t> </a:t>
            </a:r>
            <a:r>
              <a:rPr lang="uk-UA" sz="1800" spc="-1" dirty="0" err="1">
                <a:solidFill>
                  <a:srgbClr val="000000"/>
                </a:solidFill>
                <a:latin typeface="Arial"/>
              </a:rPr>
              <a:t>almost</a:t>
            </a:r>
            <a:r>
              <a:rPr lang="uk-UA" sz="1800" spc="-1" dirty="0">
                <a:solidFill>
                  <a:srgbClr val="000000"/>
                </a:solidFill>
                <a:latin typeface="Arial"/>
              </a:rPr>
              <a:t> </a:t>
            </a:r>
            <a:r>
              <a:rPr lang="uk-UA" sz="1800" spc="-1" dirty="0" err="1">
                <a:solidFill>
                  <a:srgbClr val="000000"/>
                </a:solidFill>
                <a:latin typeface="Arial"/>
              </a:rPr>
              <a:t>white</a:t>
            </a:r>
            <a:r>
              <a:rPr lang="uk-UA" sz="1800" spc="-1" dirty="0">
                <a:solidFill>
                  <a:srgbClr val="000000"/>
                </a:solidFill>
                <a:latin typeface="Arial"/>
              </a:rPr>
              <a:t> </a:t>
            </a:r>
            <a:r>
              <a:rPr lang="uk-UA" sz="1800" spc="-1" dirty="0" err="1">
                <a:solidFill>
                  <a:srgbClr val="000000"/>
                </a:solidFill>
                <a:latin typeface="Arial"/>
              </a:rPr>
              <a:t>crystalline</a:t>
            </a:r>
            <a:r>
              <a:rPr lang="uk-UA" sz="1800" spc="-1" dirty="0">
                <a:solidFill>
                  <a:srgbClr val="000000"/>
                </a:solidFill>
                <a:latin typeface="Arial"/>
              </a:rPr>
              <a:t> </a:t>
            </a:r>
            <a:r>
              <a:rPr lang="uk-UA" sz="1800" spc="-1" dirty="0" err="1">
                <a:solidFill>
                  <a:srgbClr val="000000"/>
                </a:solidFill>
                <a:latin typeface="Arial"/>
              </a:rPr>
              <a:t>powder</a:t>
            </a:r>
            <a:r>
              <a:rPr lang="uk-UA" sz="1800" spc="-1" dirty="0">
                <a:solidFill>
                  <a:srgbClr val="000000"/>
                </a:solidFill>
                <a:latin typeface="Arial"/>
              </a:rPr>
              <a:t> </a:t>
            </a:r>
            <a:r>
              <a:rPr lang="uk-UA" sz="1800" spc="-1" dirty="0" err="1">
                <a:solidFill>
                  <a:srgbClr val="000000"/>
                </a:solidFill>
                <a:latin typeface="Arial"/>
              </a:rPr>
              <a:t>or</a:t>
            </a:r>
            <a:r>
              <a:rPr lang="uk-UA" sz="1800" spc="-1" dirty="0">
                <a:solidFill>
                  <a:srgbClr val="000000"/>
                </a:solidFill>
                <a:latin typeface="Arial"/>
              </a:rPr>
              <a:t> </a:t>
            </a:r>
            <a:r>
              <a:rPr lang="uk-UA" sz="1800" spc="-1" dirty="0" err="1">
                <a:solidFill>
                  <a:srgbClr val="000000"/>
                </a:solidFill>
                <a:latin typeface="Arial"/>
              </a:rPr>
              <a:t>colorless</a:t>
            </a:r>
            <a:r>
              <a:rPr lang="uk-UA" sz="1800" spc="-1" dirty="0">
                <a:solidFill>
                  <a:srgbClr val="000000"/>
                </a:solidFill>
                <a:latin typeface="Arial"/>
              </a:rPr>
              <a:t> </a:t>
            </a:r>
            <a:r>
              <a:rPr lang="uk-UA" sz="1800" spc="-1" dirty="0" err="1">
                <a:solidFill>
                  <a:srgbClr val="000000"/>
                </a:solidFill>
                <a:latin typeface="Arial"/>
              </a:rPr>
              <a:t>crystals</a:t>
            </a:r>
            <a:r>
              <a:rPr lang="uk-UA" sz="1800" spc="-1" dirty="0">
                <a:solidFill>
                  <a:srgbClr val="000000"/>
                </a:solidFill>
                <a:latin typeface="Arial"/>
              </a:rPr>
              <a:t>. </a:t>
            </a:r>
            <a:r>
              <a:rPr lang="uk-UA" sz="1800" spc="-1" dirty="0" err="1">
                <a:solidFill>
                  <a:srgbClr val="000000"/>
                </a:solidFill>
                <a:latin typeface="Arial"/>
              </a:rPr>
              <a:t>Easily</a:t>
            </a:r>
            <a:r>
              <a:rPr lang="uk-UA" sz="1800" spc="-1" dirty="0">
                <a:solidFill>
                  <a:srgbClr val="000000"/>
                </a:solidFill>
                <a:latin typeface="Arial"/>
              </a:rPr>
              <a:t> </a:t>
            </a:r>
            <a:r>
              <a:rPr lang="uk-UA" sz="1800" spc="-1" dirty="0" err="1">
                <a:solidFill>
                  <a:srgbClr val="000000"/>
                </a:solidFill>
                <a:latin typeface="Arial"/>
              </a:rPr>
              <a:t>soluble</a:t>
            </a:r>
            <a:r>
              <a:rPr lang="uk-UA" sz="1800" spc="-1" dirty="0">
                <a:solidFill>
                  <a:srgbClr val="000000"/>
                </a:solidFill>
                <a:latin typeface="Arial"/>
              </a:rPr>
              <a:t> </a:t>
            </a:r>
            <a:r>
              <a:rPr lang="uk-UA" sz="1800" spc="-1" dirty="0" err="1">
                <a:solidFill>
                  <a:srgbClr val="000000"/>
                </a:solidFill>
                <a:latin typeface="Arial"/>
              </a:rPr>
              <a:t>in</a:t>
            </a:r>
            <a:r>
              <a:rPr lang="uk-UA" sz="1800" spc="-1" dirty="0">
                <a:solidFill>
                  <a:srgbClr val="000000"/>
                </a:solidFill>
                <a:latin typeface="Arial"/>
              </a:rPr>
              <a:t> </a:t>
            </a:r>
            <a:r>
              <a:rPr lang="uk-UA" sz="1800" spc="-1" dirty="0" err="1">
                <a:solidFill>
                  <a:srgbClr val="000000"/>
                </a:solidFill>
                <a:latin typeface="Arial"/>
              </a:rPr>
              <a:t>water</a:t>
            </a:r>
            <a:r>
              <a:rPr lang="uk-UA" sz="1800" spc="-1" dirty="0">
                <a:solidFill>
                  <a:srgbClr val="000000"/>
                </a:solidFill>
                <a:latin typeface="Arial"/>
              </a:rPr>
              <a:t>, </a:t>
            </a:r>
            <a:r>
              <a:rPr lang="uk-UA" sz="1800" spc="-1" dirty="0" err="1">
                <a:solidFill>
                  <a:srgbClr val="000000"/>
                </a:solidFill>
                <a:latin typeface="Arial"/>
              </a:rPr>
              <a:t>soluble</a:t>
            </a:r>
            <a:r>
              <a:rPr lang="uk-UA" sz="1800" spc="-1" dirty="0">
                <a:solidFill>
                  <a:srgbClr val="000000"/>
                </a:solidFill>
                <a:latin typeface="Arial"/>
              </a:rPr>
              <a:t> </a:t>
            </a:r>
            <a:r>
              <a:rPr lang="uk-UA" sz="1800" spc="-1" dirty="0" err="1">
                <a:solidFill>
                  <a:srgbClr val="000000"/>
                </a:solidFill>
                <a:latin typeface="Arial"/>
              </a:rPr>
              <a:t>in</a:t>
            </a:r>
            <a:r>
              <a:rPr lang="uk-UA" sz="1800" spc="-1" dirty="0">
                <a:solidFill>
                  <a:srgbClr val="000000"/>
                </a:solidFill>
                <a:latin typeface="Arial"/>
              </a:rPr>
              <a:t> </a:t>
            </a:r>
            <a:r>
              <a:rPr lang="uk-UA" sz="1800" spc="-1" dirty="0" err="1">
                <a:solidFill>
                  <a:srgbClr val="000000"/>
                </a:solidFill>
                <a:latin typeface="Arial"/>
              </a:rPr>
              <a:t>glycerin</a:t>
            </a:r>
            <a:r>
              <a:rPr lang="uk-UA" sz="1800" spc="-1" dirty="0">
                <a:solidFill>
                  <a:srgbClr val="000000"/>
                </a:solidFill>
                <a:latin typeface="Arial"/>
              </a:rPr>
              <a:t>, </a:t>
            </a:r>
            <a:r>
              <a:rPr lang="uk-UA" sz="1800" spc="-1" dirty="0" err="1">
                <a:solidFill>
                  <a:srgbClr val="000000"/>
                </a:solidFill>
                <a:latin typeface="Arial"/>
              </a:rPr>
              <a:t>slightly</a:t>
            </a:r>
            <a:r>
              <a:rPr lang="uk-UA" sz="1800" spc="-1" dirty="0">
                <a:solidFill>
                  <a:srgbClr val="000000"/>
                </a:solidFill>
                <a:latin typeface="Arial"/>
              </a:rPr>
              <a:t> </a:t>
            </a:r>
            <a:r>
              <a:rPr lang="uk-UA" sz="1800" spc="-1" dirty="0" err="1">
                <a:solidFill>
                  <a:srgbClr val="000000"/>
                </a:solidFill>
                <a:latin typeface="Arial"/>
              </a:rPr>
              <a:t>soluble</a:t>
            </a:r>
            <a:r>
              <a:rPr lang="uk-UA" sz="1800" spc="-1" dirty="0">
                <a:solidFill>
                  <a:srgbClr val="000000"/>
                </a:solidFill>
                <a:latin typeface="Arial"/>
              </a:rPr>
              <a:t> </a:t>
            </a:r>
            <a:r>
              <a:rPr lang="uk-UA" sz="1800" spc="-1" dirty="0" err="1">
                <a:solidFill>
                  <a:srgbClr val="000000"/>
                </a:solidFill>
                <a:latin typeface="Arial"/>
              </a:rPr>
              <a:t>in</a:t>
            </a:r>
            <a:r>
              <a:rPr lang="uk-UA" sz="1800" spc="-1" dirty="0">
                <a:solidFill>
                  <a:srgbClr val="000000"/>
                </a:solidFill>
                <a:latin typeface="Arial"/>
              </a:rPr>
              <a:t> 96% </a:t>
            </a:r>
            <a:r>
              <a:rPr lang="uk-UA" sz="1800" spc="-1" dirty="0" err="1">
                <a:solidFill>
                  <a:srgbClr val="000000"/>
                </a:solidFill>
                <a:latin typeface="Arial"/>
              </a:rPr>
              <a:t>alcohol</a:t>
            </a:r>
            <a:r>
              <a:rPr lang="uk-UA" altLang="ru-RU" sz="1800" dirty="0" smtClean="0"/>
              <a:t>.</a:t>
            </a:r>
            <a:endParaRPr lang="ru-RU" altLang="ru-RU" sz="1800" dirty="0"/>
          </a:p>
        </p:txBody>
      </p:sp>
    </p:spTree>
    <p:extLst>
      <p:ext uri="{BB962C8B-B14F-4D97-AF65-F5344CB8AC3E}">
        <p14:creationId xmlns:p14="http://schemas.microsoft.com/office/powerpoint/2010/main" val="214091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ChangeArrowheads="1"/>
          </p:cNvSpPr>
          <p:nvPr/>
        </p:nvSpPr>
        <p:spPr bwMode="auto">
          <a:xfrm>
            <a:off x="1100138" y="685800"/>
            <a:ext cx="75438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cs typeface="Arial" panose="020B0604020202020204" pitchFamily="34" charset="0"/>
              </a:defRPr>
            </a:lvl1pPr>
            <a:lvl2pPr marL="800100" indent="-342900">
              <a:defRPr>
                <a:solidFill>
                  <a:schemeClr val="tx1"/>
                </a:solidFill>
                <a:latin typeface="Arial" panose="020B0604020202020204" pitchFamily="34" charset="0"/>
                <a:cs typeface="Arial" panose="020B0604020202020204" pitchFamily="34" charset="0"/>
              </a:defRPr>
            </a:lvl2pPr>
            <a:lvl3pPr marL="1257300" indent="-342900">
              <a:defRPr>
                <a:solidFill>
                  <a:schemeClr val="tx1"/>
                </a:solidFill>
                <a:latin typeface="Arial" panose="020B0604020202020204" pitchFamily="34" charset="0"/>
                <a:cs typeface="Arial" panose="020B0604020202020204" pitchFamily="34" charset="0"/>
              </a:defRPr>
            </a:lvl3pPr>
            <a:lvl4pPr marL="1714500" indent="-342900">
              <a:defRPr>
                <a:solidFill>
                  <a:schemeClr val="tx1"/>
                </a:solidFill>
                <a:latin typeface="Arial" panose="020B0604020202020204" pitchFamily="34" charset="0"/>
                <a:cs typeface="Arial" panose="020B0604020202020204" pitchFamily="34" charset="0"/>
              </a:defRPr>
            </a:lvl4pPr>
            <a:lvl5pPr marL="2171700" indent="-342900">
              <a:defRPr>
                <a:solidFill>
                  <a:schemeClr val="tx1"/>
                </a:solidFill>
                <a:latin typeface="Arial" panose="020B0604020202020204" pitchFamily="34" charset="0"/>
                <a:cs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342720" indent="-34272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b="1" spc="-1" dirty="0" err="1">
                <a:solidFill>
                  <a:srgbClr val="000000"/>
                </a:solidFill>
                <a:latin typeface="Arial"/>
              </a:rPr>
              <a:t>Identification</a:t>
            </a:r>
            <a:r>
              <a:rPr lang="uk-UA" b="1" spc="-1" dirty="0">
                <a:solidFill>
                  <a:srgbClr val="000000"/>
                </a:solidFill>
                <a:latin typeface="Arial"/>
              </a:rPr>
              <a:t>:</a:t>
            </a:r>
            <a:endParaRPr lang="en-US" spc="-1" dirty="0">
              <a:solidFill>
                <a:srgbClr val="000000"/>
              </a:solidFill>
              <a:latin typeface="Arial"/>
            </a:endParaRPr>
          </a:p>
          <a:p>
            <a:pPr marL="342720" indent="-34272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pc="-1" dirty="0">
                <a:solidFill>
                  <a:srgbClr val="000000"/>
                </a:solidFill>
                <a:latin typeface="Arial"/>
              </a:rPr>
              <a:t> </a:t>
            </a:r>
            <a:r>
              <a:rPr lang="uk-UA" spc="-1" dirty="0" err="1">
                <a:solidFill>
                  <a:srgbClr val="000000"/>
                </a:solidFill>
                <a:latin typeface="Arial"/>
              </a:rPr>
              <a:t>by</a:t>
            </a:r>
            <a:r>
              <a:rPr lang="uk-UA" spc="-1" dirty="0">
                <a:solidFill>
                  <a:srgbClr val="000000"/>
                </a:solidFill>
                <a:latin typeface="Arial"/>
              </a:rPr>
              <a:t> IR </a:t>
            </a:r>
            <a:r>
              <a:rPr lang="uk-UA" spc="-1" dirty="0" err="1">
                <a:solidFill>
                  <a:srgbClr val="000000"/>
                </a:solidFill>
                <a:latin typeface="Arial"/>
              </a:rPr>
              <a:t>spectroscopy</a:t>
            </a:r>
            <a:r>
              <a:rPr lang="uk-UA" spc="-1" dirty="0">
                <a:solidFill>
                  <a:srgbClr val="000000"/>
                </a:solidFill>
                <a:latin typeface="Arial"/>
              </a:rPr>
              <a:t>;</a:t>
            </a:r>
            <a:endParaRPr lang="en-US" spc="-1" dirty="0">
              <a:solidFill>
                <a:srgbClr val="000000"/>
              </a:solidFill>
              <a:latin typeface="Arial"/>
            </a:endParaRPr>
          </a:p>
          <a:p>
            <a:pPr marL="342720" indent="-34272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pc="-1" dirty="0">
                <a:solidFill>
                  <a:srgbClr val="000000"/>
                </a:solidFill>
                <a:latin typeface="Arial"/>
              </a:rPr>
              <a:t> </a:t>
            </a:r>
            <a:r>
              <a:rPr lang="uk-UA" spc="-1" dirty="0" err="1">
                <a:solidFill>
                  <a:srgbClr val="000000"/>
                </a:solidFill>
                <a:latin typeface="Arial"/>
              </a:rPr>
              <a:t>thiochrome</a:t>
            </a:r>
            <a:r>
              <a:rPr lang="uk-UA" spc="-1" dirty="0">
                <a:solidFill>
                  <a:srgbClr val="000000"/>
                </a:solidFill>
                <a:latin typeface="Arial"/>
              </a:rPr>
              <a:t> </a:t>
            </a:r>
            <a:r>
              <a:rPr lang="uk-UA" spc="-1" dirty="0" err="1">
                <a:solidFill>
                  <a:srgbClr val="000000"/>
                </a:solidFill>
                <a:latin typeface="Arial"/>
              </a:rPr>
              <a:t>formation</a:t>
            </a:r>
            <a:r>
              <a:rPr lang="uk-UA" spc="-1" dirty="0">
                <a:solidFill>
                  <a:srgbClr val="000000"/>
                </a:solidFill>
                <a:latin typeface="Arial"/>
              </a:rPr>
              <a:t> </a:t>
            </a:r>
            <a:r>
              <a:rPr lang="uk-UA" spc="-1" dirty="0" err="1">
                <a:solidFill>
                  <a:srgbClr val="000000"/>
                </a:solidFill>
                <a:latin typeface="Arial"/>
              </a:rPr>
              <a:t>similar</a:t>
            </a:r>
            <a:r>
              <a:rPr lang="uk-UA" spc="-1" dirty="0">
                <a:solidFill>
                  <a:srgbClr val="000000"/>
                </a:solidFill>
                <a:latin typeface="Arial"/>
              </a:rPr>
              <a:t> </a:t>
            </a:r>
            <a:r>
              <a:rPr lang="uk-UA" spc="-1" dirty="0" err="1">
                <a:solidFill>
                  <a:srgbClr val="000000"/>
                </a:solidFill>
                <a:latin typeface="Arial"/>
              </a:rPr>
              <a:t>to</a:t>
            </a:r>
            <a:r>
              <a:rPr lang="uk-UA" spc="-1" dirty="0">
                <a:solidFill>
                  <a:srgbClr val="000000"/>
                </a:solidFill>
                <a:latin typeface="Arial"/>
              </a:rPr>
              <a:t> </a:t>
            </a:r>
            <a:r>
              <a:rPr lang="uk-UA" spc="-1" dirty="0" err="1">
                <a:solidFill>
                  <a:srgbClr val="000000"/>
                </a:solidFill>
                <a:latin typeface="Arial"/>
              </a:rPr>
              <a:t>thiamine</a:t>
            </a:r>
            <a:r>
              <a:rPr lang="uk-UA" spc="-1" dirty="0">
                <a:solidFill>
                  <a:srgbClr val="000000"/>
                </a:solidFill>
                <a:latin typeface="Arial"/>
              </a:rPr>
              <a:t> </a:t>
            </a:r>
            <a:r>
              <a:rPr lang="uk-UA" spc="-1" dirty="0" err="1">
                <a:solidFill>
                  <a:srgbClr val="000000"/>
                </a:solidFill>
                <a:latin typeface="Arial"/>
              </a:rPr>
              <a:t>bromide</a:t>
            </a:r>
            <a:r>
              <a:rPr lang="uk-UA" spc="-1" dirty="0">
                <a:solidFill>
                  <a:srgbClr val="000000"/>
                </a:solidFill>
                <a:latin typeface="Arial"/>
              </a:rPr>
              <a:t>;</a:t>
            </a:r>
            <a:endParaRPr lang="en-US" spc="-1" dirty="0">
              <a:solidFill>
                <a:srgbClr val="000000"/>
              </a:solidFill>
              <a:latin typeface="Arial"/>
            </a:endParaRPr>
          </a:p>
          <a:p>
            <a:pPr marL="342720" indent="-34272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pc="-1" dirty="0">
                <a:solidFill>
                  <a:srgbClr val="000000"/>
                </a:solidFill>
                <a:latin typeface="Arial"/>
              </a:rPr>
              <a:t> </a:t>
            </a:r>
            <a:r>
              <a:rPr lang="uk-UA" spc="-1" dirty="0" err="1">
                <a:solidFill>
                  <a:srgbClr val="000000"/>
                </a:solidFill>
                <a:latin typeface="Arial"/>
              </a:rPr>
              <a:t>the</a:t>
            </a:r>
            <a:r>
              <a:rPr lang="uk-UA" spc="-1" dirty="0">
                <a:solidFill>
                  <a:srgbClr val="000000"/>
                </a:solidFill>
                <a:latin typeface="Arial"/>
              </a:rPr>
              <a:t> </a:t>
            </a:r>
            <a:r>
              <a:rPr lang="uk-UA" spc="-1" dirty="0" err="1">
                <a:solidFill>
                  <a:srgbClr val="000000"/>
                </a:solidFill>
                <a:latin typeface="Arial"/>
              </a:rPr>
              <a:t>substance</a:t>
            </a:r>
            <a:r>
              <a:rPr lang="uk-UA" spc="-1" dirty="0">
                <a:solidFill>
                  <a:srgbClr val="000000"/>
                </a:solidFill>
                <a:latin typeface="Arial"/>
              </a:rPr>
              <a:t> </a:t>
            </a:r>
            <a:r>
              <a:rPr lang="uk-UA" spc="-1" dirty="0" err="1">
                <a:solidFill>
                  <a:srgbClr val="000000"/>
                </a:solidFill>
                <a:latin typeface="Arial"/>
              </a:rPr>
              <a:t>gives</a:t>
            </a:r>
            <a:r>
              <a:rPr lang="uk-UA" spc="-1" dirty="0">
                <a:solidFill>
                  <a:srgbClr val="000000"/>
                </a:solidFill>
                <a:latin typeface="Arial"/>
              </a:rPr>
              <a:t> </a:t>
            </a:r>
            <a:r>
              <a:rPr lang="uk-UA" spc="-1" dirty="0" err="1">
                <a:solidFill>
                  <a:srgbClr val="000000"/>
                </a:solidFill>
                <a:latin typeface="Arial"/>
              </a:rPr>
              <a:t>characteristic</a:t>
            </a:r>
            <a:r>
              <a:rPr lang="uk-UA" spc="-1" dirty="0">
                <a:solidFill>
                  <a:srgbClr val="000000"/>
                </a:solidFill>
                <a:latin typeface="Arial"/>
              </a:rPr>
              <a:t> </a:t>
            </a:r>
            <a:r>
              <a:rPr lang="uk-UA" spc="-1" dirty="0" err="1">
                <a:solidFill>
                  <a:srgbClr val="000000"/>
                </a:solidFill>
                <a:latin typeface="Arial"/>
              </a:rPr>
              <a:t>reactions</a:t>
            </a:r>
            <a:r>
              <a:rPr lang="uk-UA" spc="-1" dirty="0">
                <a:solidFill>
                  <a:srgbClr val="000000"/>
                </a:solidFill>
                <a:latin typeface="Arial"/>
              </a:rPr>
              <a:t> </a:t>
            </a:r>
            <a:r>
              <a:rPr lang="uk-UA" spc="-1" dirty="0" err="1">
                <a:solidFill>
                  <a:srgbClr val="000000"/>
                </a:solidFill>
                <a:latin typeface="Arial"/>
              </a:rPr>
              <a:t>to</a:t>
            </a:r>
            <a:r>
              <a:rPr lang="uk-UA" spc="-1" dirty="0">
                <a:solidFill>
                  <a:srgbClr val="000000"/>
                </a:solidFill>
                <a:latin typeface="Arial"/>
              </a:rPr>
              <a:t> </a:t>
            </a:r>
            <a:r>
              <a:rPr lang="uk-UA" spc="-1" dirty="0" err="1">
                <a:solidFill>
                  <a:srgbClr val="000000"/>
                </a:solidFill>
                <a:latin typeface="Arial"/>
              </a:rPr>
              <a:t>chlorides</a:t>
            </a:r>
            <a:r>
              <a:rPr lang="uk-UA" altLang="ru-RU" dirty="0" smtClean="0"/>
              <a:t>.</a:t>
            </a:r>
            <a:endParaRPr lang="uk-UA" altLang="ru-RU" dirty="0"/>
          </a:p>
        </p:txBody>
      </p:sp>
      <p:pic>
        <p:nvPicPr>
          <p:cNvPr id="11268" name="Picture 2" descr="Thiamine hydrochlor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590800"/>
            <a:ext cx="6511925" cy="390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Прямокутник 1"/>
          <p:cNvSpPr>
            <a:spLocks noChangeArrowheads="1"/>
          </p:cNvSpPr>
          <p:nvPr/>
        </p:nvSpPr>
        <p:spPr bwMode="auto">
          <a:xfrm>
            <a:off x="1625600" y="2054225"/>
            <a:ext cx="6146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ru-RU" sz="1800" b="1" dirty="0"/>
              <a:t>IR absorption spectrum of thiamine hydrochloride</a:t>
            </a:r>
            <a:endParaRPr lang="uk-UA" altLang="uk-UA" sz="1800" dirty="0"/>
          </a:p>
        </p:txBody>
      </p:sp>
    </p:spTree>
    <p:extLst>
      <p:ext uri="{BB962C8B-B14F-4D97-AF65-F5344CB8AC3E}">
        <p14:creationId xmlns:p14="http://schemas.microsoft.com/office/powerpoint/2010/main" val="4045270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CustomShape 1"/>
          <p:cNvSpPr/>
          <p:nvPr/>
        </p:nvSpPr>
        <p:spPr>
          <a:xfrm>
            <a:off x="914640" y="483120"/>
            <a:ext cx="7543800" cy="120251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dirty="0">
              <a:solidFill>
                <a:srgbClr val="000000"/>
              </a:solidFill>
              <a:latin typeface="Arial"/>
            </a:endParaRPr>
          </a:p>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Quantitative definition.</a:t>
            </a:r>
            <a:endParaRPr lang="en-US" sz="1800" b="0" strike="noStrike" spc="-1" dirty="0">
              <a:solidFill>
                <a:srgbClr val="000000"/>
              </a:solidFill>
              <a:latin typeface="Arial"/>
            </a:endParaRPr>
          </a:p>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1. </a:t>
            </a:r>
            <a:r>
              <a:rPr lang="uk-UA" sz="1800" b="1" strike="noStrike" spc="-1" dirty="0">
                <a:solidFill>
                  <a:srgbClr val="000000"/>
                </a:solidFill>
                <a:latin typeface="Arial"/>
              </a:rPr>
              <a:t> </a:t>
            </a:r>
            <a:r>
              <a:rPr lang="uk-UA" sz="1800" b="0" strike="noStrike" spc="-1" dirty="0">
                <a:solidFill>
                  <a:srgbClr val="000000"/>
                </a:solidFill>
                <a:latin typeface="Arial"/>
              </a:rPr>
              <a:t>Acidimetry in a non-aqueous medium in a mixture of formic acid and acetic anhydride potentiometrically, s = ½ </a:t>
            </a:r>
            <a:r>
              <a:rPr lang="uk-UA" sz="1800" b="0" strike="noStrike" spc="-1" dirty="0" smtClean="0">
                <a:solidFill>
                  <a:srgbClr val="000000"/>
                </a:solidFill>
                <a:latin typeface="Arial"/>
              </a:rPr>
              <a:t>(</a:t>
            </a:r>
            <a:r>
              <a:rPr lang="en-US" sz="1800" b="0" strike="noStrike" spc="-1" dirty="0" smtClean="0">
                <a:solidFill>
                  <a:srgbClr val="000000"/>
                </a:solidFill>
                <a:latin typeface="Arial"/>
              </a:rPr>
              <a:t>SPhU</a:t>
            </a:r>
            <a:r>
              <a:rPr lang="uk-UA" sz="1800" b="0" strike="noStrike" spc="-1" dirty="0" smtClean="0">
                <a:solidFill>
                  <a:srgbClr val="000000"/>
                </a:solidFill>
                <a:latin typeface="Arial"/>
              </a:rPr>
              <a:t>):</a:t>
            </a:r>
            <a:endParaRPr lang="en-US" sz="1800" b="0" strike="noStrike" spc="-1" dirty="0">
              <a:solidFill>
                <a:srgbClr val="000000"/>
              </a:solidFill>
              <a:latin typeface="Arial"/>
            </a:endParaRPr>
          </a:p>
        </p:txBody>
      </p:sp>
      <p:pic>
        <p:nvPicPr>
          <p:cNvPr id="149" name="Picture 5"/>
          <p:cNvPicPr/>
          <p:nvPr/>
        </p:nvPicPr>
        <p:blipFill>
          <a:blip r:embed="rId2" cstate="print"/>
          <a:stretch/>
        </p:blipFill>
        <p:spPr>
          <a:xfrm>
            <a:off x="1600200" y="2743200"/>
            <a:ext cx="5791320" cy="2039760"/>
          </a:xfrm>
          <a:prstGeom prst="rect">
            <a:avLst/>
          </a:prstGeom>
          <a:ln w="0">
            <a:noFill/>
          </a:ln>
        </p:spPr>
      </p:pic>
      <p:sp>
        <p:nvSpPr>
          <p:cNvPr id="150" name="CustomShape 2"/>
          <p:cNvSpPr/>
          <p:nvPr/>
        </p:nvSpPr>
        <p:spPr>
          <a:xfrm>
            <a:off x="990720" y="5028840"/>
            <a:ext cx="7619760" cy="11912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2. Alkalimetry in a mixture of 0.01 </a:t>
            </a:r>
            <a:r>
              <a:rPr lang="uk-UA" sz="1800" b="0" i="1" strike="noStrike" spc="-1" dirty="0">
                <a:solidFill>
                  <a:srgbClr val="000000"/>
                </a:solidFill>
                <a:latin typeface="Arial"/>
              </a:rPr>
              <a:t>M </a:t>
            </a:r>
            <a:r>
              <a:rPr lang="uk-UA" sz="1800" b="0" strike="noStrike" spc="-1" dirty="0">
                <a:solidFill>
                  <a:srgbClr val="000000"/>
                </a:solidFill>
                <a:latin typeface="Arial"/>
              </a:rPr>
              <a:t>hydrochloric acid solution and</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96% alcohol potentiometrically </a:t>
            </a:r>
            <a:r>
              <a:rPr lang="uk-UA" sz="1800" b="0" strike="noStrike" spc="-1" dirty="0" smtClean="0">
                <a:solidFill>
                  <a:srgbClr val="000000"/>
                </a:solidFill>
                <a:latin typeface="Arial"/>
              </a:rPr>
              <a:t>(</a:t>
            </a:r>
            <a:r>
              <a:rPr lang="en-US" spc="-1" dirty="0" smtClean="0">
                <a:solidFill>
                  <a:srgbClr val="000000"/>
                </a:solidFill>
                <a:latin typeface="Arial"/>
              </a:rPr>
              <a:t>SPhU</a:t>
            </a:r>
            <a:r>
              <a:rPr lang="uk-UA" sz="1800" b="0" strike="noStrike" spc="-1" dirty="0" smtClean="0">
                <a:solidFill>
                  <a:srgbClr val="000000"/>
                </a:solidFill>
                <a:latin typeface="Arial"/>
              </a:rPr>
              <a:t>). </a:t>
            </a:r>
            <a:r>
              <a:rPr lang="uk-UA" sz="1800" b="0" strike="noStrike" spc="-1" dirty="0">
                <a:solidFill>
                  <a:srgbClr val="000000"/>
                </a:solidFill>
                <a:latin typeface="Arial"/>
              </a:rPr>
              <a:t>Take into account</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the difference in titrant volumes between two potential jumps on</a:t>
            </a:r>
            <a:endParaRPr lang="en-US" sz="1800" b="0" strike="noStrike" spc="-1" dirty="0">
              <a:solidFill>
                <a:srgbClr val="000000"/>
              </a:solidFill>
              <a:latin typeface="Arial"/>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titration curve, s = 1/2.</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CustomShape 1"/>
          <p:cNvSpPr/>
          <p:nvPr/>
        </p:nvSpPr>
        <p:spPr>
          <a:xfrm>
            <a:off x="622420" y="1054220"/>
            <a:ext cx="8076960" cy="2587504"/>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Storage</a:t>
            </a:r>
            <a:r>
              <a:rPr lang="uk-UA" sz="1800" b="1" strike="noStrike" spc="-1" dirty="0">
                <a:solidFill>
                  <a:srgbClr val="000000"/>
                </a:solidFill>
                <a:latin typeface="Arial"/>
              </a:rPr>
              <a:t>.</a:t>
            </a:r>
            <a:r>
              <a:rPr lang="en-US" sz="1800" b="1" strike="noStrike" spc="-1" dirty="0">
                <a:solidFill>
                  <a:srgbClr val="000000"/>
                </a:solidFill>
                <a:latin typeface="Arial"/>
              </a:rPr>
              <a:t> </a:t>
            </a:r>
            <a:r>
              <a:rPr lang="uk-UA" sz="1800" b="0" strike="noStrike" spc="-1" dirty="0" err="1">
                <a:solidFill>
                  <a:srgbClr val="000000"/>
                </a:solidFill>
                <a:latin typeface="Arial"/>
              </a:rPr>
              <a:t>Similar</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thiamine</a:t>
            </a:r>
            <a:r>
              <a:rPr lang="uk-UA" sz="1800" b="0" strike="noStrike" spc="-1" dirty="0">
                <a:solidFill>
                  <a:srgbClr val="000000"/>
                </a:solidFill>
                <a:latin typeface="Arial"/>
              </a:rPr>
              <a:t> </a:t>
            </a:r>
            <a:r>
              <a:rPr lang="uk-UA" sz="1800" b="0" strike="noStrike" spc="-1" dirty="0" err="1">
                <a:solidFill>
                  <a:srgbClr val="000000"/>
                </a:solidFill>
                <a:latin typeface="Arial"/>
              </a:rPr>
              <a:t>bromide</a:t>
            </a:r>
            <a:r>
              <a:rPr lang="en-US" sz="1800" b="0" strike="noStrike" spc="-1" dirty="0">
                <a:solidFill>
                  <a:srgbClr val="000000"/>
                </a:solidFill>
                <a:latin typeface="Arial"/>
              </a:rPr>
              <a:t>.</a:t>
            </a:r>
            <a:r>
              <a:rPr lang="ru-RU" sz="1800" b="0" strike="noStrike" spc="-1" dirty="0">
                <a:solidFill>
                  <a:srgbClr val="000000"/>
                </a:solidFill>
                <a:latin typeface="Arial"/>
              </a:rPr>
              <a:t> </a:t>
            </a:r>
            <a:endParaRPr lang="en-US" sz="1800" b="0" strike="noStrike" spc="-1" dirty="0" smtClean="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Application</a:t>
            </a:r>
            <a:r>
              <a:rPr lang="uk-UA" sz="1800" b="1" strike="noStrike" spc="-1" dirty="0">
                <a:solidFill>
                  <a:srgbClr val="000000"/>
                </a:solidFill>
                <a:latin typeface="Arial"/>
              </a:rPr>
              <a:t>.</a:t>
            </a:r>
            <a:r>
              <a:rPr lang="uk-UA" sz="1800" b="0" strike="noStrike" spc="-1" dirty="0">
                <a:solidFill>
                  <a:srgbClr val="000000"/>
                </a:solidFill>
                <a:latin typeface="Arial"/>
              </a:rPr>
              <a:t> </a:t>
            </a:r>
            <a:r>
              <a:rPr lang="uk-UA" sz="1800" b="0" strike="noStrike" spc="-1" dirty="0" err="1">
                <a:solidFill>
                  <a:srgbClr val="000000"/>
                </a:solidFill>
                <a:latin typeface="Arial"/>
              </a:rPr>
              <a:t>Hypovitaminosis</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beriberi</a:t>
            </a:r>
            <a:r>
              <a:rPr lang="uk-UA" sz="1800" b="0" strike="noStrike" spc="-1" dirty="0">
                <a:solidFill>
                  <a:srgbClr val="000000"/>
                </a:solidFill>
                <a:latin typeface="Arial"/>
              </a:rPr>
              <a:t> B</a:t>
            </a:r>
            <a:r>
              <a:rPr lang="uk-UA" sz="1800" b="0" strike="noStrike" spc="-1" baseline="-25000" dirty="0">
                <a:solidFill>
                  <a:srgbClr val="000000"/>
                </a:solidFill>
                <a:latin typeface="Arial"/>
              </a:rPr>
              <a:t>1</a:t>
            </a:r>
            <a:r>
              <a:rPr lang="uk-UA" sz="1800" b="0" strike="noStrike" spc="-1" dirty="0">
                <a:solidFill>
                  <a:srgbClr val="000000"/>
                </a:solidFill>
                <a:latin typeface="Arial"/>
              </a:rPr>
              <a:t>; </a:t>
            </a:r>
            <a:r>
              <a:rPr lang="uk-UA" sz="1800" b="0" strike="noStrike" spc="-1" dirty="0" err="1">
                <a:solidFill>
                  <a:srgbClr val="000000"/>
                </a:solidFill>
                <a:latin typeface="Arial"/>
              </a:rPr>
              <a:t>intestinal</a:t>
            </a:r>
            <a:r>
              <a:rPr lang="uk-UA" sz="1800" b="0" strike="noStrike" spc="-1" dirty="0">
                <a:solidFill>
                  <a:srgbClr val="000000"/>
                </a:solidFill>
                <a:latin typeface="Arial"/>
              </a:rPr>
              <a:t> </a:t>
            </a:r>
            <a:r>
              <a:rPr lang="uk-UA" sz="1800" b="0" strike="noStrike" spc="-1" dirty="0" err="1">
                <a:solidFill>
                  <a:srgbClr val="000000"/>
                </a:solidFill>
                <a:latin typeface="Arial"/>
              </a:rPr>
              <a:t>malabsorption</a:t>
            </a:r>
            <a:r>
              <a:rPr lang="uk-UA" sz="1800" b="0" strike="noStrike" spc="-1" dirty="0">
                <a:solidFill>
                  <a:srgbClr val="000000"/>
                </a:solidFill>
                <a:latin typeface="Arial"/>
              </a:rPr>
              <a:t>, </a:t>
            </a:r>
            <a:r>
              <a:rPr lang="uk-UA" sz="1800" b="0" strike="noStrike" spc="-1" dirty="0" err="1">
                <a:solidFill>
                  <a:srgbClr val="000000"/>
                </a:solidFill>
                <a:latin typeface="Arial"/>
              </a:rPr>
              <a:t>starvation</a:t>
            </a:r>
            <a:r>
              <a:rPr lang="uk-UA" sz="1800" b="0" strike="noStrike" spc="-1" dirty="0">
                <a:solidFill>
                  <a:srgbClr val="000000"/>
                </a:solidFill>
                <a:latin typeface="Arial"/>
              </a:rPr>
              <a:t>, </a:t>
            </a:r>
            <a:r>
              <a:rPr lang="uk-UA" sz="1800" b="0" strike="noStrike" spc="-1" dirty="0" err="1">
                <a:solidFill>
                  <a:srgbClr val="000000"/>
                </a:solidFill>
                <a:latin typeface="Arial"/>
              </a:rPr>
              <a:t>chronic</a:t>
            </a:r>
            <a:r>
              <a:rPr lang="uk-UA" sz="1800" b="0" strike="noStrike" spc="-1" dirty="0">
                <a:solidFill>
                  <a:srgbClr val="000000"/>
                </a:solidFill>
                <a:latin typeface="Arial"/>
              </a:rPr>
              <a:t> </a:t>
            </a:r>
            <a:r>
              <a:rPr lang="uk-UA" sz="1800" b="0" strike="noStrike" spc="-1" dirty="0" err="1">
                <a:solidFill>
                  <a:srgbClr val="000000"/>
                </a:solidFill>
                <a:latin typeface="Arial"/>
              </a:rPr>
              <a:t>alcoholism</a:t>
            </a:r>
            <a:r>
              <a:rPr lang="uk-UA" sz="1800" b="0" strike="noStrike" spc="-1" dirty="0">
                <a:solidFill>
                  <a:srgbClr val="000000"/>
                </a:solidFill>
                <a:latin typeface="Arial"/>
              </a:rPr>
              <a:t>, </a:t>
            </a:r>
            <a:r>
              <a:rPr lang="uk-UA" sz="1800" b="0" strike="noStrike" spc="-1" dirty="0" err="1">
                <a:solidFill>
                  <a:srgbClr val="000000"/>
                </a:solidFill>
                <a:latin typeface="Arial"/>
              </a:rPr>
              <a:t>liver</a:t>
            </a:r>
            <a:r>
              <a:rPr lang="uk-UA" sz="1800" b="0" strike="noStrike" spc="-1" dirty="0">
                <a:solidFill>
                  <a:srgbClr val="000000"/>
                </a:solidFill>
                <a:latin typeface="Arial"/>
              </a:rPr>
              <a:t> </a:t>
            </a:r>
            <a:r>
              <a:rPr lang="uk-UA" sz="1800" b="0" strike="noStrike" spc="-1" dirty="0" err="1">
                <a:solidFill>
                  <a:srgbClr val="000000"/>
                </a:solidFill>
                <a:latin typeface="Arial"/>
              </a:rPr>
              <a:t>dysfunction</a:t>
            </a:r>
            <a:r>
              <a:rPr lang="uk-UA" sz="1800" b="0" strike="noStrike" spc="-1" dirty="0">
                <a:solidFill>
                  <a:srgbClr val="000000"/>
                </a:solidFill>
                <a:latin typeface="Arial"/>
              </a:rPr>
              <a:t>; </a:t>
            </a:r>
            <a:r>
              <a:rPr lang="uk-UA" sz="1800" b="0" strike="noStrike" spc="-1" dirty="0" err="1">
                <a:solidFill>
                  <a:srgbClr val="000000"/>
                </a:solidFill>
                <a:latin typeface="Arial"/>
              </a:rPr>
              <a:t>pregnancy</a:t>
            </a:r>
            <a:r>
              <a:rPr lang="uk-UA" sz="1800" b="0" strike="noStrike" spc="-1" dirty="0">
                <a:solidFill>
                  <a:srgbClr val="000000"/>
                </a:solidFill>
                <a:latin typeface="Arial"/>
              </a:rPr>
              <a:t>, </a:t>
            </a:r>
            <a:r>
              <a:rPr lang="uk-UA" sz="1800" b="0" strike="noStrike" spc="-1" dirty="0" err="1">
                <a:solidFill>
                  <a:srgbClr val="000000"/>
                </a:solidFill>
                <a:latin typeface="Arial"/>
              </a:rPr>
              <a:t>breastfeeding</a:t>
            </a:r>
            <a:r>
              <a:rPr lang="uk-UA" sz="1800" b="0" strike="noStrike" spc="-1" dirty="0">
                <a:solidFill>
                  <a:srgbClr val="000000"/>
                </a:solidFill>
                <a:latin typeface="Arial"/>
              </a:rPr>
              <a:t>, </a:t>
            </a:r>
            <a:r>
              <a:rPr lang="uk-UA" sz="1800" b="0" strike="noStrike" spc="-1" dirty="0" err="1">
                <a:solidFill>
                  <a:srgbClr val="000000"/>
                </a:solidFill>
                <a:latin typeface="Arial"/>
              </a:rPr>
              <a:t>period</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intensive</a:t>
            </a:r>
            <a:r>
              <a:rPr lang="uk-UA" sz="1800" b="0" strike="noStrike" spc="-1" dirty="0">
                <a:solidFill>
                  <a:srgbClr val="000000"/>
                </a:solidFill>
                <a:latin typeface="Arial"/>
              </a:rPr>
              <a:t> </a:t>
            </a:r>
            <a:r>
              <a:rPr lang="uk-UA" sz="1800" b="0" strike="noStrike" spc="-1" dirty="0" err="1">
                <a:solidFill>
                  <a:srgbClr val="000000"/>
                </a:solidFill>
                <a:latin typeface="Arial"/>
              </a:rPr>
              <a:t>growth</a:t>
            </a:r>
            <a:r>
              <a:rPr lang="uk-UA" sz="1800" b="0" strike="noStrike" spc="-1" dirty="0">
                <a:solidFill>
                  <a:srgbClr val="000000"/>
                </a:solidFill>
                <a:latin typeface="Arial"/>
              </a:rPr>
              <a:t>, </a:t>
            </a:r>
            <a:r>
              <a:rPr lang="uk-UA" sz="1800" b="0" strike="noStrike" spc="-1" dirty="0" err="1">
                <a:solidFill>
                  <a:srgbClr val="000000"/>
                </a:solidFill>
                <a:latin typeface="Arial"/>
              </a:rPr>
              <a:t>neuritis</a:t>
            </a:r>
            <a:r>
              <a:rPr lang="uk-UA" sz="1800" b="0" strike="noStrike" spc="-1" dirty="0">
                <a:solidFill>
                  <a:srgbClr val="000000"/>
                </a:solidFill>
                <a:latin typeface="Arial"/>
              </a:rPr>
              <a:t>, </a:t>
            </a:r>
            <a:r>
              <a:rPr lang="uk-UA" sz="1800" b="0" strike="noStrike" spc="-1" dirty="0" err="1">
                <a:solidFill>
                  <a:srgbClr val="000000"/>
                </a:solidFill>
                <a:latin typeface="Arial"/>
              </a:rPr>
              <a:t>radiculitis</a:t>
            </a:r>
            <a:r>
              <a:rPr lang="uk-UA" sz="1800" b="0" strike="noStrike" spc="-1" dirty="0">
                <a:solidFill>
                  <a:srgbClr val="000000"/>
                </a:solidFill>
                <a:latin typeface="Arial"/>
              </a:rPr>
              <a:t>, </a:t>
            </a:r>
            <a:r>
              <a:rPr lang="uk-UA" sz="1800" b="0" strike="noStrike" spc="-1" dirty="0" err="1">
                <a:solidFill>
                  <a:srgbClr val="000000"/>
                </a:solidFill>
                <a:latin typeface="Arial"/>
              </a:rPr>
              <a:t>neuralgia</a:t>
            </a:r>
            <a:r>
              <a:rPr lang="uk-UA" sz="1800" b="0" strike="noStrike" spc="-1" dirty="0">
                <a:solidFill>
                  <a:srgbClr val="000000"/>
                </a:solidFill>
                <a:latin typeface="Arial"/>
              </a:rPr>
              <a:t>, </a:t>
            </a:r>
            <a:r>
              <a:rPr lang="uk-UA" sz="1800" b="0" strike="noStrike" spc="-1" dirty="0" err="1">
                <a:solidFill>
                  <a:srgbClr val="000000"/>
                </a:solidFill>
                <a:latin typeface="Arial"/>
              </a:rPr>
              <a:t>peripheral</a:t>
            </a:r>
            <a:r>
              <a:rPr lang="uk-UA" sz="1800" b="0" strike="noStrike" spc="-1" dirty="0">
                <a:solidFill>
                  <a:srgbClr val="000000"/>
                </a:solidFill>
                <a:latin typeface="Arial"/>
              </a:rPr>
              <a:t> </a:t>
            </a:r>
            <a:r>
              <a:rPr lang="uk-UA" sz="1800" b="0" strike="noStrike" spc="-1" dirty="0" err="1">
                <a:solidFill>
                  <a:srgbClr val="000000"/>
                </a:solidFill>
                <a:latin typeface="Arial"/>
              </a:rPr>
              <a:t>paresis</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paralysis</a:t>
            </a:r>
            <a:r>
              <a:rPr lang="uk-UA" sz="1800" b="0" strike="noStrike" spc="-1" dirty="0">
                <a:solidFill>
                  <a:srgbClr val="000000"/>
                </a:solidFill>
                <a:latin typeface="Arial"/>
              </a:rPr>
              <a:t>, </a:t>
            </a:r>
            <a:r>
              <a:rPr lang="uk-UA" sz="1800" b="0" strike="noStrike" spc="-1" dirty="0" err="1">
                <a:solidFill>
                  <a:srgbClr val="000000"/>
                </a:solidFill>
                <a:latin typeface="Arial"/>
              </a:rPr>
              <a:t>myocardial</a:t>
            </a:r>
            <a:r>
              <a:rPr lang="uk-UA" sz="1800" b="0" strike="noStrike" spc="-1" dirty="0">
                <a:solidFill>
                  <a:srgbClr val="000000"/>
                </a:solidFill>
                <a:latin typeface="Arial"/>
              </a:rPr>
              <a:t> </a:t>
            </a:r>
            <a:r>
              <a:rPr lang="uk-UA" sz="1800" b="0" strike="noStrike" spc="-1" dirty="0" err="1">
                <a:solidFill>
                  <a:srgbClr val="000000"/>
                </a:solidFill>
                <a:latin typeface="Arial"/>
              </a:rPr>
              <a:t>infarction</a:t>
            </a:r>
            <a:r>
              <a:rPr lang="uk-UA" sz="1800" b="0" strike="noStrike" spc="-1" dirty="0">
                <a:solidFill>
                  <a:srgbClr val="000000"/>
                </a:solidFill>
                <a:latin typeface="Arial"/>
              </a:rPr>
              <a:t>, </a:t>
            </a:r>
            <a:r>
              <a:rPr lang="uk-UA" sz="1800" b="0" strike="noStrike" spc="-1" dirty="0" err="1">
                <a:solidFill>
                  <a:srgbClr val="000000"/>
                </a:solidFill>
                <a:latin typeface="Arial"/>
              </a:rPr>
              <a:t>intoxication</a:t>
            </a:r>
            <a:r>
              <a:rPr lang="uk-UA" sz="1800" b="0" strike="noStrike" spc="-1" dirty="0">
                <a:solidFill>
                  <a:srgbClr val="000000"/>
                </a:solidFill>
                <a:latin typeface="Arial"/>
              </a:rPr>
              <a:t>, </a:t>
            </a:r>
            <a:r>
              <a:rPr lang="uk-UA" sz="1800" b="0" strike="noStrike" spc="-1" dirty="0" err="1">
                <a:solidFill>
                  <a:srgbClr val="000000"/>
                </a:solidFill>
                <a:latin typeface="Arial"/>
              </a:rPr>
              <a:t>peripheral</a:t>
            </a:r>
            <a:r>
              <a:rPr lang="uk-UA" sz="1800" b="0" strike="noStrike" spc="-1" dirty="0">
                <a:solidFill>
                  <a:srgbClr val="000000"/>
                </a:solidFill>
                <a:latin typeface="Arial"/>
              </a:rPr>
              <a:t> </a:t>
            </a:r>
            <a:r>
              <a:rPr lang="uk-UA" sz="1800" b="0" strike="noStrike" spc="-1" dirty="0" err="1">
                <a:solidFill>
                  <a:srgbClr val="000000"/>
                </a:solidFill>
                <a:latin typeface="Arial"/>
              </a:rPr>
              <a:t>vascular</a:t>
            </a:r>
            <a:r>
              <a:rPr lang="uk-UA" sz="1800" b="0" strike="noStrike" spc="-1" dirty="0">
                <a:solidFill>
                  <a:srgbClr val="000000"/>
                </a:solidFill>
                <a:latin typeface="Arial"/>
              </a:rPr>
              <a:t> </a:t>
            </a:r>
            <a:r>
              <a:rPr lang="uk-UA" sz="1800" b="0" strike="noStrike" spc="-1" dirty="0" err="1">
                <a:solidFill>
                  <a:srgbClr val="000000"/>
                </a:solidFill>
                <a:latin typeface="Arial"/>
              </a:rPr>
              <a:t>spasm</a:t>
            </a:r>
            <a:r>
              <a:rPr lang="uk-UA" sz="1800" b="0" strike="noStrike" spc="-1" dirty="0">
                <a:solidFill>
                  <a:srgbClr val="000000"/>
                </a:solidFill>
                <a:latin typeface="Arial"/>
              </a:rPr>
              <a:t>, </a:t>
            </a:r>
            <a:r>
              <a:rPr lang="uk-UA" sz="1800" b="0" strike="noStrike" spc="-1" dirty="0" err="1">
                <a:solidFill>
                  <a:srgbClr val="000000"/>
                </a:solidFill>
                <a:latin typeface="Arial"/>
              </a:rPr>
              <a:t>heart</a:t>
            </a:r>
            <a:r>
              <a:rPr lang="uk-UA" sz="1800" b="0" strike="noStrike" spc="-1" dirty="0">
                <a:solidFill>
                  <a:srgbClr val="000000"/>
                </a:solidFill>
                <a:latin typeface="Arial"/>
              </a:rPr>
              <a:t> </a:t>
            </a:r>
            <a:r>
              <a:rPr lang="uk-UA" sz="1800" b="0" strike="noStrike" spc="-1" dirty="0" err="1">
                <a:solidFill>
                  <a:srgbClr val="000000"/>
                </a:solidFill>
                <a:latin typeface="Arial"/>
              </a:rPr>
              <a:t>failure</a:t>
            </a:r>
            <a:r>
              <a:rPr lang="uk-UA" sz="1800" b="0" strike="noStrike" spc="-1" dirty="0">
                <a:solidFill>
                  <a:srgbClr val="000000"/>
                </a:solidFill>
                <a:latin typeface="Arial"/>
              </a:rPr>
              <a:t>; </a:t>
            </a:r>
            <a:r>
              <a:rPr lang="uk-UA" sz="1800" b="0" strike="noStrike" spc="-1" dirty="0" err="1">
                <a:solidFill>
                  <a:srgbClr val="000000"/>
                </a:solidFill>
                <a:latin typeface="Arial"/>
              </a:rPr>
              <a:t>intestinal</a:t>
            </a:r>
            <a:r>
              <a:rPr lang="uk-UA" sz="1800" b="0" strike="noStrike" spc="-1" dirty="0">
                <a:solidFill>
                  <a:srgbClr val="000000"/>
                </a:solidFill>
                <a:latin typeface="Arial"/>
              </a:rPr>
              <a:t> </a:t>
            </a:r>
            <a:r>
              <a:rPr lang="uk-UA" sz="1800" b="0" strike="noStrike" spc="-1" dirty="0" err="1">
                <a:solidFill>
                  <a:srgbClr val="000000"/>
                </a:solidFill>
                <a:latin typeface="Arial"/>
              </a:rPr>
              <a:t>atony</a:t>
            </a:r>
            <a:r>
              <a:rPr lang="uk-UA" sz="1800" b="0" strike="noStrike" spc="-1" dirty="0">
                <a:solidFill>
                  <a:srgbClr val="000000"/>
                </a:solidFill>
                <a:latin typeface="Arial"/>
              </a:rPr>
              <a:t>, </a:t>
            </a:r>
            <a:r>
              <a:rPr lang="uk-UA" sz="1800" b="0" strike="noStrike" spc="-1" dirty="0" err="1">
                <a:solidFill>
                  <a:srgbClr val="000000"/>
                </a:solidFill>
                <a:latin typeface="Arial"/>
              </a:rPr>
              <a:t>dermatosis</a:t>
            </a:r>
            <a:r>
              <a:rPr lang="uk-UA" sz="1800" b="0" strike="noStrike" spc="-1" dirty="0">
                <a:solidFill>
                  <a:srgbClr val="000000"/>
                </a:solidFill>
                <a:latin typeface="Arial"/>
              </a:rPr>
              <a:t>, </a:t>
            </a:r>
            <a:r>
              <a:rPr lang="uk-UA" sz="1800" b="0" strike="noStrike" spc="-1" dirty="0" err="1">
                <a:solidFill>
                  <a:srgbClr val="000000"/>
                </a:solidFill>
                <a:latin typeface="Arial"/>
              </a:rPr>
              <a:t>eczema</a:t>
            </a:r>
            <a:r>
              <a:rPr lang="uk-UA" sz="1800" b="0" strike="noStrike" spc="-1" dirty="0">
                <a:solidFill>
                  <a:srgbClr val="000000"/>
                </a:solidFill>
                <a:latin typeface="Arial"/>
              </a:rPr>
              <a:t>, </a:t>
            </a:r>
            <a:r>
              <a:rPr lang="uk-UA" sz="1800" b="0" strike="noStrike" spc="-1" dirty="0" err="1">
                <a:solidFill>
                  <a:srgbClr val="000000"/>
                </a:solidFill>
                <a:latin typeface="Arial"/>
              </a:rPr>
              <a:t>psoriasis</a:t>
            </a:r>
            <a:r>
              <a:rPr lang="uk-UA" sz="1800" b="0" strike="noStrike" spc="-1" dirty="0">
                <a:solidFill>
                  <a:srgbClr val="000000"/>
                </a:solidFill>
                <a:latin typeface="Arial"/>
              </a:rPr>
              <a:t>, </a:t>
            </a:r>
            <a:r>
              <a:rPr lang="uk-UA" sz="1800" b="0" strike="noStrike" spc="-1" dirty="0" err="1">
                <a:solidFill>
                  <a:srgbClr val="000000"/>
                </a:solidFill>
                <a:latin typeface="Arial"/>
              </a:rPr>
              <a:t>herpes</a:t>
            </a:r>
            <a:r>
              <a:rPr lang="uk-UA" sz="1800" b="0" strike="noStrike" spc="-1" dirty="0">
                <a:solidFill>
                  <a:srgbClr val="000000"/>
                </a:solidFill>
                <a:latin typeface="Arial"/>
              </a:rPr>
              <a:t>, </a:t>
            </a:r>
            <a:r>
              <a:rPr lang="uk-UA" sz="1800" b="0" strike="noStrike" spc="-1" dirty="0" err="1">
                <a:solidFill>
                  <a:srgbClr val="000000"/>
                </a:solidFill>
                <a:latin typeface="Arial"/>
              </a:rPr>
              <a:t>thyrotoxicosis</a:t>
            </a:r>
            <a:r>
              <a:rPr lang="uk-UA" sz="1800" b="0" strike="noStrike" spc="-1" dirty="0">
                <a:solidFill>
                  <a:srgbClr val="000000"/>
                </a:solidFill>
                <a:latin typeface="Arial"/>
              </a:rPr>
              <a:t>.</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CustomShape 2"/>
          <p:cNvSpPr/>
          <p:nvPr/>
        </p:nvSpPr>
        <p:spPr>
          <a:xfrm>
            <a:off x="2441040" y="430960"/>
            <a:ext cx="407304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1" strike="noStrike" spc="-1" dirty="0" err="1">
                <a:solidFill>
                  <a:srgbClr val="000000"/>
                </a:solidFill>
                <a:latin typeface="Arial"/>
              </a:rPr>
              <a:t>Cocarboxylasum</a:t>
            </a:r>
            <a:endParaRPr lang="en-US" sz="1800" b="0" strike="noStrike" spc="-1" dirty="0">
              <a:solidFill>
                <a:srgbClr val="000000"/>
              </a:solidFill>
              <a:latin typeface="Arial"/>
            </a:endParaRPr>
          </a:p>
        </p:txBody>
      </p:sp>
      <p:pic>
        <p:nvPicPr>
          <p:cNvPr id="153" name="Picture 6"/>
          <p:cNvPicPr/>
          <p:nvPr/>
        </p:nvPicPr>
        <p:blipFill>
          <a:blip r:embed="rId2" cstate="print"/>
          <a:stretch/>
        </p:blipFill>
        <p:spPr>
          <a:xfrm>
            <a:off x="1993900" y="1195040"/>
            <a:ext cx="5334120" cy="1604880"/>
          </a:xfrm>
          <a:prstGeom prst="rect">
            <a:avLst/>
          </a:prstGeom>
          <a:ln w="0">
            <a:noFill/>
          </a:ln>
        </p:spPr>
      </p:pic>
      <p:sp>
        <p:nvSpPr>
          <p:cNvPr id="154" name="CustomShape 3"/>
          <p:cNvSpPr/>
          <p:nvPr/>
        </p:nvSpPr>
        <p:spPr>
          <a:xfrm>
            <a:off x="279400" y="3195720"/>
            <a:ext cx="8585200" cy="2864503"/>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spc="-1" dirty="0">
                <a:solidFill>
                  <a:srgbClr val="000000"/>
                </a:solidFill>
              </a:rPr>
              <a:t>Thiamine </a:t>
            </a:r>
            <a:r>
              <a:rPr lang="en-US" b="1" spc="-1" dirty="0" err="1">
                <a:solidFill>
                  <a:srgbClr val="000000"/>
                </a:solidFill>
              </a:rPr>
              <a:t>diphosphoric</a:t>
            </a:r>
            <a:r>
              <a:rPr lang="en-US" b="1" spc="-1" dirty="0">
                <a:solidFill>
                  <a:srgbClr val="000000"/>
                </a:solidFill>
              </a:rPr>
              <a:t> ester </a:t>
            </a:r>
            <a:r>
              <a:rPr lang="en-US" b="1" spc="-1" dirty="0" smtClean="0">
                <a:solidFill>
                  <a:srgbClr val="000000"/>
                </a:solidFill>
              </a:rPr>
              <a:t>hydrochloride</a:t>
            </a:r>
            <a:endParaRPr lang="uk-UA" b="1" spc="-1" dirty="0" smtClean="0">
              <a:solidFill>
                <a:srgbClr val="000000"/>
              </a:solidFill>
            </a:endParaRPr>
          </a:p>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uk-UA" b="1" spc="-1" dirty="0" smtClean="0">
              <a:solidFill>
                <a:srgbClr val="000000"/>
              </a:solidFill>
            </a:endParaRPr>
          </a:p>
          <a:p>
            <a:pPr algn="just">
              <a:spcBef>
                <a:spcPct val="0"/>
              </a:spcBef>
            </a:pPr>
            <a:r>
              <a:rPr lang="en-US" altLang="ru-RU" b="1" dirty="0"/>
              <a:t>IUPAC name</a:t>
            </a:r>
            <a:r>
              <a:rPr lang="uk-UA" altLang="ru-RU" b="1" dirty="0"/>
              <a:t>: </a:t>
            </a:r>
            <a:r>
              <a:rPr lang="en-US" i="1" dirty="0"/>
              <a:t>S</a:t>
            </a:r>
            <a:r>
              <a:rPr lang="en-US" dirty="0"/>
              <a:t>-[(2</a:t>
            </a:r>
            <a:r>
              <a:rPr lang="en-US" i="1" dirty="0"/>
              <a:t>Z</a:t>
            </a:r>
            <a:r>
              <a:rPr lang="en-US" dirty="0"/>
              <a:t>)-2-{[(4-amino-2-methylpyrimidin-5-yl)methyl] (formyl)amino}-5-(</a:t>
            </a:r>
            <a:r>
              <a:rPr lang="en-US" dirty="0" err="1"/>
              <a:t>phosphonooxy</a:t>
            </a:r>
            <a:r>
              <a:rPr lang="en-US" dirty="0"/>
              <a:t>)pent-2-en-3-yl] </a:t>
            </a:r>
            <a:r>
              <a:rPr lang="en-US" dirty="0" err="1"/>
              <a:t>benzenecarbothioa</a:t>
            </a:r>
            <a:endParaRPr lang="en-US" dirty="0"/>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uk-UA" sz="1800" b="1" strike="noStrike" spc="-1" dirty="0" smtClean="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smtClean="0">
                <a:solidFill>
                  <a:srgbClr val="000000"/>
                </a:solidFill>
                <a:latin typeface="Arial"/>
              </a:rPr>
              <a:t>Mechanism</a:t>
            </a:r>
            <a:r>
              <a:rPr lang="uk-UA" sz="1800" b="1" strike="noStrike" spc="-1" dirty="0" smtClean="0">
                <a:solidFill>
                  <a:srgbClr val="000000"/>
                </a:solidFill>
                <a:latin typeface="Arial"/>
              </a:rPr>
              <a:t> </a:t>
            </a:r>
            <a:r>
              <a:rPr lang="uk-UA" sz="1800" b="1" strike="noStrike" spc="-1" dirty="0" err="1">
                <a:solidFill>
                  <a:srgbClr val="000000"/>
                </a:solidFill>
                <a:latin typeface="Arial"/>
              </a:rPr>
              <a:t>of</a:t>
            </a:r>
            <a:r>
              <a:rPr lang="uk-UA" sz="1800" b="1" strike="noStrike" spc="-1" dirty="0">
                <a:solidFill>
                  <a:srgbClr val="000000"/>
                </a:solidFill>
                <a:latin typeface="Arial"/>
              </a:rPr>
              <a:t> </a:t>
            </a:r>
            <a:r>
              <a:rPr lang="uk-UA" sz="1800" b="1" strike="noStrike" spc="-1" dirty="0" err="1">
                <a:solidFill>
                  <a:srgbClr val="000000"/>
                </a:solidFill>
                <a:latin typeface="Arial"/>
              </a:rPr>
              <a:t>action</a:t>
            </a:r>
            <a:r>
              <a:rPr lang="uk-UA" sz="1800" b="1" strike="noStrike" spc="-1" dirty="0">
                <a:solidFill>
                  <a:srgbClr val="000000"/>
                </a:solidFill>
                <a:latin typeface="Arial"/>
              </a:rPr>
              <a:t>. </a:t>
            </a:r>
            <a:r>
              <a:rPr lang="uk-UA" sz="1800" b="0" strike="noStrike" spc="-1" dirty="0" err="1">
                <a:solidFill>
                  <a:srgbClr val="000000"/>
                </a:solidFill>
                <a:latin typeface="Arial"/>
              </a:rPr>
              <a:t>Is</a:t>
            </a:r>
            <a:r>
              <a:rPr lang="uk-UA" sz="1800" b="0" strike="noStrike" spc="-1" dirty="0">
                <a:solidFill>
                  <a:srgbClr val="000000"/>
                </a:solidFill>
                <a:latin typeface="Arial"/>
              </a:rPr>
              <a:t> a </a:t>
            </a:r>
            <a:r>
              <a:rPr lang="uk-UA" sz="1800" b="0" strike="noStrike" spc="-1" dirty="0" err="1">
                <a:solidFill>
                  <a:srgbClr val="000000"/>
                </a:solidFill>
                <a:latin typeface="Arial"/>
              </a:rPr>
              <a:t>component</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non-protein</a:t>
            </a:r>
            <a:r>
              <a:rPr lang="uk-UA" sz="1800" b="0" strike="noStrike" spc="-1" dirty="0">
                <a:solidFill>
                  <a:srgbClr val="000000"/>
                </a:solidFill>
                <a:latin typeface="Arial"/>
              </a:rPr>
              <a:t> </a:t>
            </a:r>
            <a:r>
              <a:rPr lang="uk-UA" sz="1800" b="0" strike="noStrike" spc="-1" dirty="0" err="1">
                <a:solidFill>
                  <a:srgbClr val="000000"/>
                </a:solidFill>
                <a:latin typeface="Arial"/>
              </a:rPr>
              <a:t>part</a:t>
            </a:r>
            <a:r>
              <a:rPr lang="uk-UA" sz="1800" b="0" strike="noStrike" spc="-1" dirty="0">
                <a:solidFill>
                  <a:srgbClr val="000000"/>
                </a:solidFill>
                <a:latin typeface="Arial"/>
              </a:rPr>
              <a:t> (</a:t>
            </a:r>
            <a:r>
              <a:rPr lang="uk-UA" sz="1800" b="0" strike="noStrike" spc="-1" dirty="0" err="1">
                <a:solidFill>
                  <a:srgbClr val="000000"/>
                </a:solidFill>
                <a:latin typeface="Arial"/>
              </a:rPr>
              <a:t>coenzyme</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enzymes</a:t>
            </a:r>
            <a:r>
              <a:rPr lang="uk-UA" sz="1800" b="0" strike="noStrike" spc="-1" dirty="0">
                <a:solidFill>
                  <a:srgbClr val="000000"/>
                </a:solidFill>
                <a:latin typeface="Arial"/>
              </a:rPr>
              <a:t> </a:t>
            </a:r>
            <a:r>
              <a:rPr lang="uk-UA" sz="1800" b="0" strike="noStrike" spc="-1" dirty="0" err="1">
                <a:solidFill>
                  <a:srgbClr val="000000"/>
                </a:solidFill>
                <a:latin typeface="Arial"/>
              </a:rPr>
              <a:t>that</a:t>
            </a:r>
            <a:r>
              <a:rPr lang="uk-UA" sz="1800" b="0" strike="noStrike" spc="-1" dirty="0">
                <a:solidFill>
                  <a:srgbClr val="000000"/>
                </a:solidFill>
                <a:latin typeface="Arial"/>
              </a:rPr>
              <a:t> </a:t>
            </a:r>
            <a:r>
              <a:rPr lang="uk-UA" sz="1800" b="0" strike="noStrike" spc="-1" dirty="0" err="1">
                <a:solidFill>
                  <a:srgbClr val="000000"/>
                </a:solidFill>
                <a:latin typeface="Arial"/>
              </a:rPr>
              <a:t>regulate</a:t>
            </a:r>
            <a:r>
              <a:rPr lang="uk-UA" sz="1800" b="0" strike="noStrike" spc="-1" dirty="0">
                <a:solidFill>
                  <a:srgbClr val="000000"/>
                </a:solidFill>
                <a:latin typeface="Arial"/>
              </a:rPr>
              <a:t> </a:t>
            </a:r>
            <a:r>
              <a:rPr lang="uk-UA" sz="1800" b="0" strike="noStrike" spc="-1" dirty="0" err="1">
                <a:solidFill>
                  <a:srgbClr val="000000"/>
                </a:solidFill>
                <a:latin typeface="Arial"/>
              </a:rPr>
              <a:t>metabolic</a:t>
            </a:r>
            <a:r>
              <a:rPr lang="uk-UA" sz="1800" b="0" strike="noStrike" spc="-1" dirty="0">
                <a:solidFill>
                  <a:srgbClr val="000000"/>
                </a:solidFill>
                <a:latin typeface="Arial"/>
              </a:rPr>
              <a:t> </a:t>
            </a:r>
            <a:r>
              <a:rPr lang="uk-UA" sz="1800" b="0" strike="noStrike" spc="-1" dirty="0" err="1">
                <a:solidFill>
                  <a:srgbClr val="000000"/>
                </a:solidFill>
                <a:latin typeface="Arial"/>
              </a:rPr>
              <a:t>processes</a:t>
            </a:r>
            <a:r>
              <a:rPr lang="uk-UA" sz="1800" b="0" strike="noStrike" spc="-1" dirty="0">
                <a:solidFill>
                  <a:srgbClr val="000000"/>
                </a:solidFill>
                <a:latin typeface="Arial"/>
              </a:rPr>
              <a:t>. </a:t>
            </a:r>
            <a:r>
              <a:rPr lang="uk-UA" sz="1800" b="0" strike="noStrike" spc="-1" dirty="0" err="1">
                <a:solidFill>
                  <a:srgbClr val="000000"/>
                </a:solidFill>
                <a:latin typeface="Arial"/>
              </a:rPr>
              <a:t>It</a:t>
            </a:r>
            <a:r>
              <a:rPr lang="uk-UA" sz="1800" b="0" strike="noStrike" spc="-1" dirty="0">
                <a:solidFill>
                  <a:srgbClr val="000000"/>
                </a:solidFill>
                <a:latin typeface="Arial"/>
              </a:rPr>
              <a:t> </a:t>
            </a:r>
            <a:r>
              <a:rPr lang="uk-UA" sz="1800" b="0" strike="noStrike" spc="-1" dirty="0" err="1">
                <a:solidFill>
                  <a:srgbClr val="000000"/>
                </a:solidFill>
                <a:latin typeface="Arial"/>
              </a:rPr>
              <a:t>is</a:t>
            </a:r>
            <a:r>
              <a:rPr lang="uk-UA" sz="1800" b="0" strike="noStrike" spc="-1" dirty="0">
                <a:solidFill>
                  <a:srgbClr val="000000"/>
                </a:solidFill>
                <a:latin typeface="Arial"/>
              </a:rPr>
              <a:t> </a:t>
            </a:r>
            <a:r>
              <a:rPr lang="uk-UA" sz="1800" b="0" strike="noStrike" spc="-1" dirty="0" err="1">
                <a:solidFill>
                  <a:srgbClr val="000000"/>
                </a:solidFill>
                <a:latin typeface="Arial"/>
              </a:rPr>
              <a:t>formed</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body</a:t>
            </a:r>
            <a:r>
              <a:rPr lang="uk-UA" sz="1800" b="0" strike="noStrike" spc="-1" dirty="0">
                <a:solidFill>
                  <a:srgbClr val="000000"/>
                </a:solidFill>
                <a:latin typeface="Arial"/>
              </a:rPr>
              <a:t> </a:t>
            </a:r>
            <a:r>
              <a:rPr lang="uk-UA" sz="1800" b="0" strike="noStrike" spc="-1" dirty="0" err="1">
                <a:solidFill>
                  <a:srgbClr val="000000"/>
                </a:solidFill>
                <a:latin typeface="Arial"/>
              </a:rPr>
              <a:t>from</a:t>
            </a:r>
            <a:r>
              <a:rPr lang="uk-UA" sz="1800" b="0" strike="noStrike" spc="-1" dirty="0">
                <a:solidFill>
                  <a:srgbClr val="000000"/>
                </a:solidFill>
                <a:latin typeface="Arial"/>
              </a:rPr>
              <a:t> </a:t>
            </a:r>
            <a:r>
              <a:rPr lang="uk-UA" sz="1800" b="0" strike="noStrike" spc="-1" dirty="0" err="1">
                <a:solidFill>
                  <a:srgbClr val="000000"/>
                </a:solidFill>
                <a:latin typeface="Arial"/>
              </a:rPr>
              <a:t>thiamine</a:t>
            </a:r>
            <a:r>
              <a:rPr lang="uk-UA" sz="1800" b="0" strike="noStrike" spc="-1" dirty="0">
                <a:solidFill>
                  <a:srgbClr val="000000"/>
                </a:solidFill>
                <a:latin typeface="Arial"/>
              </a:rPr>
              <a:t> </a:t>
            </a:r>
            <a:r>
              <a:rPr lang="uk-UA" sz="1800" b="0" strike="noStrike" spc="-1" dirty="0" err="1">
                <a:solidFill>
                  <a:srgbClr val="000000"/>
                </a:solidFill>
                <a:latin typeface="Arial"/>
              </a:rPr>
              <a:t>due</a:t>
            </a:r>
            <a:r>
              <a:rPr lang="uk-UA" sz="1800" b="0" strike="noStrike" spc="-1" dirty="0">
                <a:solidFill>
                  <a:srgbClr val="000000"/>
                </a:solidFill>
                <a:latin typeface="Arial"/>
              </a:rPr>
              <a:t> </a:t>
            </a:r>
            <a:r>
              <a:rPr lang="uk-UA" sz="1800" b="0" strike="noStrike" spc="-1" dirty="0" err="1">
                <a:solidFill>
                  <a:srgbClr val="000000"/>
                </a:solidFill>
                <a:latin typeface="Arial"/>
              </a:rPr>
              <a:t>to</a:t>
            </a:r>
            <a:r>
              <a:rPr lang="uk-UA" sz="1800" b="0" strike="noStrike" spc="-1" dirty="0">
                <a:solidFill>
                  <a:srgbClr val="000000"/>
                </a:solidFill>
                <a:latin typeface="Arial"/>
              </a:rPr>
              <a:t> </a:t>
            </a:r>
            <a:r>
              <a:rPr lang="uk-UA" sz="1800" b="0" strike="noStrike" spc="-1" dirty="0" err="1">
                <a:solidFill>
                  <a:srgbClr val="000000"/>
                </a:solidFill>
                <a:latin typeface="Arial"/>
              </a:rPr>
              <a:t>its</a:t>
            </a:r>
            <a:r>
              <a:rPr lang="uk-UA" sz="1800" b="0" strike="noStrike" spc="-1" dirty="0">
                <a:solidFill>
                  <a:srgbClr val="000000"/>
                </a:solidFill>
                <a:latin typeface="Arial"/>
              </a:rPr>
              <a:t> </a:t>
            </a:r>
            <a:r>
              <a:rPr lang="uk-UA" sz="1800" b="0" strike="noStrike" spc="-1" dirty="0" err="1">
                <a:solidFill>
                  <a:srgbClr val="000000"/>
                </a:solidFill>
                <a:latin typeface="Arial"/>
              </a:rPr>
              <a:t>phosphorylation</a:t>
            </a:r>
            <a:r>
              <a:rPr lang="uk-UA" sz="1800" b="0" strike="noStrike" spc="-1" dirty="0">
                <a:solidFill>
                  <a:srgbClr val="000000"/>
                </a:solidFill>
                <a:latin typeface="Arial"/>
              </a:rPr>
              <a:t>. </a:t>
            </a:r>
            <a:r>
              <a:rPr lang="uk-UA" sz="1800" b="0" strike="noStrike" spc="-1" dirty="0" err="1">
                <a:solidFill>
                  <a:srgbClr val="000000"/>
                </a:solidFill>
                <a:latin typeface="Arial"/>
              </a:rPr>
              <a:t>It</a:t>
            </a:r>
            <a:r>
              <a:rPr lang="uk-UA" sz="1800" b="0" strike="noStrike" spc="-1" dirty="0">
                <a:solidFill>
                  <a:srgbClr val="000000"/>
                </a:solidFill>
                <a:latin typeface="Arial"/>
              </a:rPr>
              <a:t> </a:t>
            </a:r>
            <a:r>
              <a:rPr lang="uk-UA" sz="1800" b="0" strike="noStrike" spc="-1" dirty="0" err="1">
                <a:solidFill>
                  <a:srgbClr val="000000"/>
                </a:solidFill>
                <a:latin typeface="Arial"/>
              </a:rPr>
              <a:t>plays</a:t>
            </a:r>
            <a:r>
              <a:rPr lang="uk-UA" sz="1800" b="0" strike="noStrike" spc="-1" dirty="0">
                <a:solidFill>
                  <a:srgbClr val="000000"/>
                </a:solidFill>
                <a:latin typeface="Arial"/>
              </a:rPr>
              <a:t> a </a:t>
            </a:r>
            <a:r>
              <a:rPr lang="uk-UA" sz="1800" b="0" strike="noStrike" spc="-1" dirty="0" err="1">
                <a:solidFill>
                  <a:srgbClr val="000000"/>
                </a:solidFill>
                <a:latin typeface="Arial"/>
              </a:rPr>
              <a:t>particularly</a:t>
            </a:r>
            <a:r>
              <a:rPr lang="uk-UA" sz="1800" b="0" strike="noStrike" spc="-1" dirty="0">
                <a:solidFill>
                  <a:srgbClr val="000000"/>
                </a:solidFill>
                <a:latin typeface="Arial"/>
              </a:rPr>
              <a:t> </a:t>
            </a:r>
            <a:r>
              <a:rPr lang="uk-UA" sz="1800" b="0" strike="noStrike" spc="-1" dirty="0" err="1">
                <a:solidFill>
                  <a:srgbClr val="000000"/>
                </a:solidFill>
                <a:latin typeface="Arial"/>
              </a:rPr>
              <a:t>important</a:t>
            </a:r>
            <a:r>
              <a:rPr lang="uk-UA" sz="1800" b="0" strike="noStrike" spc="-1" dirty="0">
                <a:solidFill>
                  <a:srgbClr val="000000"/>
                </a:solidFill>
                <a:latin typeface="Arial"/>
              </a:rPr>
              <a:t> </a:t>
            </a:r>
            <a:r>
              <a:rPr lang="uk-UA" sz="1800" b="0" strike="noStrike" spc="-1" dirty="0" err="1">
                <a:solidFill>
                  <a:srgbClr val="000000"/>
                </a:solidFill>
                <a:latin typeface="Arial"/>
              </a:rPr>
              <a:t>role</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carbohydrate</a:t>
            </a:r>
            <a:r>
              <a:rPr lang="uk-UA" sz="1800" b="0" strike="noStrike" spc="-1" dirty="0">
                <a:solidFill>
                  <a:srgbClr val="000000"/>
                </a:solidFill>
                <a:latin typeface="Arial"/>
              </a:rPr>
              <a:t> </a:t>
            </a:r>
            <a:r>
              <a:rPr lang="uk-UA" sz="1800" b="0" strike="noStrike" spc="-1" dirty="0" err="1">
                <a:solidFill>
                  <a:srgbClr val="000000"/>
                </a:solidFill>
                <a:latin typeface="Arial"/>
              </a:rPr>
              <a:t>metabolism</a:t>
            </a:r>
            <a:r>
              <a:rPr lang="uk-UA" sz="1800" b="0" strike="noStrike" spc="-1" dirty="0">
                <a:solidFill>
                  <a:srgbClr val="000000"/>
                </a:solidFill>
                <a:latin typeface="Arial"/>
              </a:rPr>
              <a: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Application</a:t>
            </a:r>
            <a:r>
              <a:rPr lang="uk-UA" sz="1800" b="1" strike="noStrike" spc="-1" dirty="0">
                <a:solidFill>
                  <a:srgbClr val="000000"/>
                </a:solidFill>
                <a:latin typeface="Arial"/>
              </a:rPr>
              <a:t>. </a:t>
            </a:r>
            <a:r>
              <a:rPr lang="uk-UA" sz="1800" b="0" strike="noStrike" spc="-1" dirty="0" err="1">
                <a:solidFill>
                  <a:srgbClr val="000000"/>
                </a:solidFill>
                <a:latin typeface="Arial"/>
              </a:rPr>
              <a:t>It</a:t>
            </a:r>
            <a:r>
              <a:rPr lang="uk-UA" sz="1800" b="0" strike="noStrike" spc="-1" dirty="0">
                <a:solidFill>
                  <a:srgbClr val="000000"/>
                </a:solidFill>
                <a:latin typeface="Arial"/>
              </a:rPr>
              <a:t> </a:t>
            </a:r>
            <a:r>
              <a:rPr lang="uk-UA" sz="1800" b="0" strike="noStrike" spc="-1" dirty="0" err="1">
                <a:solidFill>
                  <a:srgbClr val="000000"/>
                </a:solidFill>
                <a:latin typeface="Arial"/>
              </a:rPr>
              <a:t>is</a:t>
            </a:r>
            <a:r>
              <a:rPr lang="uk-UA" sz="1800" b="0" strike="noStrike" spc="-1" dirty="0">
                <a:solidFill>
                  <a:srgbClr val="000000"/>
                </a:solidFill>
                <a:latin typeface="Arial"/>
              </a:rPr>
              <a:t> </a:t>
            </a:r>
            <a:r>
              <a:rPr lang="uk-UA" sz="1800" b="0" strike="noStrike" spc="-1" dirty="0" err="1">
                <a:solidFill>
                  <a:srgbClr val="000000"/>
                </a:solidFill>
                <a:latin typeface="Arial"/>
              </a:rPr>
              <a:t>prescribed</a:t>
            </a:r>
            <a:r>
              <a:rPr lang="uk-UA" sz="1800" b="0" strike="noStrike" spc="-1" dirty="0">
                <a:solidFill>
                  <a:srgbClr val="000000"/>
                </a:solidFill>
                <a:latin typeface="Arial"/>
              </a:rPr>
              <a:t> </a:t>
            </a:r>
            <a:r>
              <a:rPr lang="uk-UA" sz="1800" b="0" strike="noStrike" spc="-1" dirty="0" err="1">
                <a:solidFill>
                  <a:srgbClr val="000000"/>
                </a:solidFill>
                <a:latin typeface="Arial"/>
              </a:rPr>
              <a:t>for</a:t>
            </a:r>
            <a:r>
              <a:rPr lang="uk-UA" sz="1800" b="0" strike="noStrike" spc="-1" dirty="0">
                <a:solidFill>
                  <a:srgbClr val="000000"/>
                </a:solidFill>
                <a:latin typeface="Arial"/>
              </a:rPr>
              <a:t> </a:t>
            </a:r>
            <a:r>
              <a:rPr lang="uk-UA" sz="1800" b="0" strike="noStrike" spc="-1" dirty="0" err="1">
                <a:solidFill>
                  <a:srgbClr val="000000"/>
                </a:solidFill>
                <a:latin typeface="Arial"/>
              </a:rPr>
              <a:t>arrhythmia</a:t>
            </a:r>
            <a:r>
              <a:rPr lang="uk-UA" sz="1800" b="0" strike="noStrike" spc="-1" dirty="0">
                <a:solidFill>
                  <a:srgbClr val="000000"/>
                </a:solidFill>
                <a:latin typeface="Arial"/>
              </a:rPr>
              <a:t>, </a:t>
            </a:r>
            <a:r>
              <a:rPr lang="uk-UA" sz="1800" b="0" strike="noStrike" spc="-1" dirty="0" err="1">
                <a:solidFill>
                  <a:srgbClr val="000000"/>
                </a:solidFill>
                <a:latin typeface="Arial"/>
              </a:rPr>
              <a:t>coronary</a:t>
            </a:r>
            <a:r>
              <a:rPr lang="uk-UA" sz="1800" b="0" strike="noStrike" spc="-1" dirty="0">
                <a:solidFill>
                  <a:srgbClr val="000000"/>
                </a:solidFill>
                <a:latin typeface="Arial"/>
              </a:rPr>
              <a:t> </a:t>
            </a:r>
            <a:r>
              <a:rPr lang="uk-UA" sz="1800" b="0" strike="noStrike" spc="-1" dirty="0" err="1">
                <a:solidFill>
                  <a:srgbClr val="000000"/>
                </a:solidFill>
                <a:latin typeface="Arial"/>
              </a:rPr>
              <a:t>insufficiency</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other</a:t>
            </a:r>
            <a:r>
              <a:rPr lang="uk-UA" sz="1800" b="0" strike="noStrike" spc="-1" dirty="0">
                <a:solidFill>
                  <a:srgbClr val="000000"/>
                </a:solidFill>
                <a:latin typeface="Arial"/>
              </a:rPr>
              <a:t> </a:t>
            </a:r>
            <a:r>
              <a:rPr lang="uk-UA" sz="1800" b="0" strike="noStrike" spc="-1" dirty="0" err="1">
                <a:solidFill>
                  <a:srgbClr val="000000"/>
                </a:solidFill>
                <a:latin typeface="Arial"/>
              </a:rPr>
              <a:t>cardiovascular</a:t>
            </a:r>
            <a:r>
              <a:rPr lang="uk-UA" sz="1800" b="0" strike="noStrike" spc="-1" dirty="0">
                <a:solidFill>
                  <a:srgbClr val="000000"/>
                </a:solidFill>
                <a:latin typeface="Arial"/>
              </a:rPr>
              <a:t> </a:t>
            </a:r>
            <a:r>
              <a:rPr lang="uk-UA" sz="1800" b="0" strike="noStrike" spc="-1" dirty="0" err="1">
                <a:solidFill>
                  <a:srgbClr val="000000"/>
                </a:solidFill>
                <a:latin typeface="Arial"/>
              </a:rPr>
              <a:t>diseases</a:t>
            </a:r>
            <a:r>
              <a:rPr lang="uk-UA" sz="1800" b="0" strike="noStrike" spc="-1" dirty="0">
                <a:solidFill>
                  <a:srgbClr val="000000"/>
                </a:solidFill>
                <a:latin typeface="Arial"/>
              </a:rPr>
              <a:t>.</a:t>
            </a:r>
            <a:endParaRPr lang="en-US" sz="1800" b="0" strike="noStrike" spc="-1" dirty="0">
              <a:solidFill>
                <a:srgbClr val="000000"/>
              </a:solidFill>
              <a:latin typeface="Arial"/>
            </a:endParaRPr>
          </a:p>
        </p:txBody>
      </p:sp>
    </p:spTree>
    <p:extLst>
      <p:ext uri="{BB962C8B-B14F-4D97-AF65-F5344CB8AC3E}">
        <p14:creationId xmlns:p14="http://schemas.microsoft.com/office/powerpoint/2010/main" val="4305916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3863" y="1662113"/>
            <a:ext cx="6213475" cy="456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Прямокутник 3"/>
          <p:cNvSpPr>
            <a:spLocks noChangeArrowheads="1"/>
          </p:cNvSpPr>
          <p:nvPr/>
        </p:nvSpPr>
        <p:spPr bwMode="auto">
          <a:xfrm>
            <a:off x="1257300" y="628650"/>
            <a:ext cx="7086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None/>
            </a:pPr>
            <a:r>
              <a:rPr lang="en-US" altLang="ru-RU" sz="1800" b="1" dirty="0"/>
              <a:t>Quantitative determination. </a:t>
            </a:r>
            <a:r>
              <a:rPr lang="en-US" altLang="ru-RU" sz="1800" dirty="0" err="1"/>
              <a:t>Cocarboxylase</a:t>
            </a:r>
            <a:r>
              <a:rPr lang="en-US" altLang="ru-RU" sz="1800" dirty="0"/>
              <a:t> hydrochloride is quantitatively determined </a:t>
            </a:r>
            <a:r>
              <a:rPr lang="en-US" altLang="ru-RU" sz="1800" dirty="0" err="1"/>
              <a:t>alkalimetrically</a:t>
            </a:r>
            <a:r>
              <a:rPr lang="en-US" altLang="ru-RU" sz="1800" dirty="0"/>
              <a:t> (titrant – 0.1 M sodium hydroxide solution</a:t>
            </a:r>
            <a:r>
              <a:rPr lang="uk-UA" altLang="uk-UA" sz="1800" dirty="0" smtClean="0"/>
              <a:t>):</a:t>
            </a:r>
            <a:endParaRPr lang="uk-UA" altLang="ru-RU" sz="1800" b="1" dirty="0"/>
          </a:p>
        </p:txBody>
      </p:sp>
    </p:spTree>
    <p:extLst>
      <p:ext uri="{BB962C8B-B14F-4D97-AF65-F5344CB8AC3E}">
        <p14:creationId xmlns:p14="http://schemas.microsoft.com/office/powerpoint/2010/main" val="62954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a:extLst>
              <a:ext uri="{FF2B5EF4-FFF2-40B4-BE49-F238E27FC236}">
                <a16:creationId xmlns:a16="http://schemas.microsoft.com/office/drawing/2014/main" id="{D7AFE119-3C9B-4087-8203-C5E11F0C8EF1}"/>
              </a:ext>
            </a:extLst>
          </p:cNvPr>
          <p:cNvSpPr/>
          <p:nvPr/>
        </p:nvSpPr>
        <p:spPr>
          <a:xfrm>
            <a:off x="533400" y="762000"/>
            <a:ext cx="7924800" cy="3970318"/>
          </a:xfrm>
          <a:prstGeom prst="rect">
            <a:avLst/>
          </a:prstGeom>
        </p:spPr>
        <p:txBody>
          <a:bodyPr wrap="square">
            <a:spAutoFit/>
          </a:bodyPr>
          <a:lstStyle/>
          <a:p>
            <a:pPr algn="just">
              <a:defRPr/>
            </a:pPr>
            <a:r>
              <a:rPr lang="en-US" altLang="ru-RU" b="1" dirty="0"/>
              <a:t>Application</a:t>
            </a:r>
            <a:r>
              <a:rPr lang="en-US" altLang="ru-RU" b="1" dirty="0" smtClean="0"/>
              <a:t>.</a:t>
            </a:r>
            <a:endParaRPr lang="uk-UA" altLang="ru-RU" b="1" dirty="0" smtClean="0"/>
          </a:p>
          <a:p>
            <a:pPr algn="just">
              <a:defRPr/>
            </a:pPr>
            <a:r>
              <a:rPr lang="en-US" altLang="ru-RU" dirty="0" smtClean="0"/>
              <a:t>As </a:t>
            </a:r>
            <a:r>
              <a:rPr lang="en-US" altLang="ru-RU" dirty="0"/>
              <a:t>part of the complex treatment of</a:t>
            </a:r>
            <a:r>
              <a:rPr lang="en-US" altLang="ru-RU" dirty="0" smtClean="0"/>
              <a:t>:</a:t>
            </a:r>
            <a:endParaRPr lang="uk-UA" altLang="ru-RU" dirty="0" smtClean="0"/>
          </a:p>
          <a:p>
            <a:pPr marL="285750" indent="-285750" algn="just">
              <a:buFont typeface="Arial" panose="020B0604020202020204" pitchFamily="34" charset="0"/>
              <a:buChar char="•"/>
              <a:defRPr/>
            </a:pPr>
            <a:r>
              <a:rPr lang="en-US" altLang="ru-RU" dirty="0" smtClean="0"/>
              <a:t>diabetes </a:t>
            </a:r>
            <a:r>
              <a:rPr lang="en-US" altLang="ru-RU" dirty="0"/>
              <a:t>mellitus and its complications</a:t>
            </a:r>
            <a:r>
              <a:rPr lang="en-US" altLang="ru-RU" dirty="0" smtClean="0"/>
              <a:t>;</a:t>
            </a:r>
            <a:endParaRPr lang="uk-UA" altLang="ru-RU" dirty="0" smtClean="0"/>
          </a:p>
          <a:p>
            <a:pPr marL="285750" indent="-285750" algn="just">
              <a:buFont typeface="Arial" panose="020B0604020202020204" pitchFamily="34" charset="0"/>
              <a:buChar char="•"/>
              <a:defRPr/>
            </a:pPr>
            <a:r>
              <a:rPr lang="en-US" altLang="ru-RU" dirty="0" smtClean="0"/>
              <a:t>liver </a:t>
            </a:r>
            <a:r>
              <a:rPr lang="en-US" altLang="ru-RU" dirty="0"/>
              <a:t>diseases regardless of etiology, to increase the activity of hepatocytes to various pathological influences (viral, inflammatory, intoxication</a:t>
            </a:r>
            <a:r>
              <a:rPr lang="en-US" altLang="ru-RU" dirty="0" smtClean="0"/>
              <a:t>);</a:t>
            </a:r>
            <a:endParaRPr lang="uk-UA" altLang="ru-RU" dirty="0" smtClean="0"/>
          </a:p>
          <a:p>
            <a:pPr marL="285750" indent="-285750" algn="just">
              <a:buFont typeface="Arial" panose="020B0604020202020204" pitchFamily="34" charset="0"/>
              <a:buChar char="•"/>
              <a:defRPr/>
            </a:pPr>
            <a:r>
              <a:rPr lang="en-US" altLang="ru-RU" dirty="0" smtClean="0"/>
              <a:t>liver </a:t>
            </a:r>
            <a:r>
              <a:rPr lang="en-US" altLang="ru-RU" dirty="0"/>
              <a:t>failure</a:t>
            </a:r>
            <a:r>
              <a:rPr lang="en-US" altLang="ru-RU" dirty="0" smtClean="0"/>
              <a:t>;</a:t>
            </a:r>
            <a:endParaRPr lang="uk-UA" altLang="ru-RU" dirty="0" smtClean="0"/>
          </a:p>
          <a:p>
            <a:pPr marL="285750" indent="-285750" algn="just">
              <a:buFont typeface="Arial" panose="020B0604020202020204" pitchFamily="34" charset="0"/>
              <a:buChar char="•"/>
              <a:defRPr/>
            </a:pPr>
            <a:r>
              <a:rPr lang="en-US" altLang="ru-RU" dirty="0" err="1" smtClean="0"/>
              <a:t>schemic</a:t>
            </a:r>
            <a:r>
              <a:rPr lang="en-US" altLang="ru-RU" dirty="0" smtClean="0"/>
              <a:t> </a:t>
            </a:r>
            <a:r>
              <a:rPr lang="en-US" altLang="ru-RU" dirty="0"/>
              <a:t>heart </a:t>
            </a:r>
            <a:r>
              <a:rPr lang="en-US" altLang="ru-RU" dirty="0" err="1"/>
              <a:t>disease;peripheral</a:t>
            </a:r>
            <a:r>
              <a:rPr lang="en-US" altLang="ru-RU" dirty="0"/>
              <a:t> neuritis</a:t>
            </a:r>
            <a:r>
              <a:rPr lang="en-US" altLang="ru-RU" dirty="0" smtClean="0"/>
              <a:t>;</a:t>
            </a:r>
            <a:endParaRPr lang="uk-UA" altLang="ru-RU" dirty="0" smtClean="0"/>
          </a:p>
          <a:p>
            <a:pPr marL="285750" indent="-285750" algn="just">
              <a:buFont typeface="Arial" panose="020B0604020202020204" pitchFamily="34" charset="0"/>
              <a:buChar char="•"/>
              <a:defRPr/>
            </a:pPr>
            <a:r>
              <a:rPr lang="en-US" altLang="ru-RU" dirty="0" smtClean="0"/>
              <a:t>inflammatory </a:t>
            </a:r>
            <a:r>
              <a:rPr lang="en-US" altLang="ru-RU" dirty="0"/>
              <a:t>and toxic lesions of the heart muscle (myocarditis</a:t>
            </a:r>
            <a:r>
              <a:rPr lang="en-US" altLang="ru-RU" dirty="0" smtClean="0"/>
              <a:t>);</a:t>
            </a:r>
            <a:endParaRPr lang="uk-UA" altLang="ru-RU" dirty="0" smtClean="0"/>
          </a:p>
          <a:p>
            <a:pPr marL="285750" indent="-285750" algn="just">
              <a:buFont typeface="Arial" panose="020B0604020202020204" pitchFamily="34" charset="0"/>
              <a:buChar char="•"/>
              <a:defRPr/>
            </a:pPr>
            <a:r>
              <a:rPr lang="en-US" altLang="ru-RU" dirty="0" err="1" smtClean="0"/>
              <a:t>myocardiopathy</a:t>
            </a:r>
            <a:r>
              <a:rPr lang="en-US" altLang="ru-RU" dirty="0" smtClean="0"/>
              <a:t>.</a:t>
            </a:r>
            <a:endParaRPr lang="uk-UA" altLang="ru-RU" dirty="0" smtClean="0"/>
          </a:p>
          <a:p>
            <a:pPr algn="just">
              <a:defRPr/>
            </a:pPr>
            <a:endParaRPr lang="uk-UA" altLang="ru-RU" dirty="0" smtClean="0"/>
          </a:p>
          <a:p>
            <a:pPr algn="just">
              <a:defRPr/>
            </a:pPr>
            <a:r>
              <a:rPr lang="en-US" altLang="ru-RU" dirty="0" smtClean="0"/>
              <a:t>Daily </a:t>
            </a:r>
            <a:r>
              <a:rPr lang="en-US" altLang="ru-RU" dirty="0"/>
              <a:t>requirement - 2-3 mg, with physical work, in children, in pregnant women, during breastfeeding, the need for vitamin increases to 5-6 mg per day</a:t>
            </a:r>
            <a:r>
              <a:rPr lang="ru-RU" dirty="0" smtClean="0"/>
              <a:t>.</a:t>
            </a:r>
            <a:endParaRPr lang="ru-RU" altLang="ru-RU" dirty="0"/>
          </a:p>
        </p:txBody>
      </p:sp>
    </p:spTree>
    <p:extLst>
      <p:ext uri="{BB962C8B-B14F-4D97-AF65-F5344CB8AC3E}">
        <p14:creationId xmlns:p14="http://schemas.microsoft.com/office/powerpoint/2010/main" val="2587720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CustomShape 1"/>
          <p:cNvSpPr/>
          <p:nvPr/>
        </p:nvSpPr>
        <p:spPr>
          <a:xfrm>
            <a:off x="3117240" y="360883"/>
            <a:ext cx="270432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Isoaloxazine derivatives</a:t>
            </a:r>
            <a:endParaRPr lang="en-US" sz="1800" b="0" strike="noStrike" spc="-1">
              <a:solidFill>
                <a:srgbClr val="000000"/>
              </a:solidFill>
              <a:latin typeface="Arial"/>
            </a:endParaRPr>
          </a:p>
        </p:txBody>
      </p:sp>
      <p:sp>
        <p:nvSpPr>
          <p:cNvPr id="156" name="CustomShape 2"/>
          <p:cNvSpPr/>
          <p:nvPr/>
        </p:nvSpPr>
        <p:spPr>
          <a:xfrm>
            <a:off x="323730" y="789558"/>
            <a:ext cx="8420220" cy="1756508"/>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For</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first</a:t>
            </a:r>
            <a:r>
              <a:rPr lang="uk-UA" sz="1800" b="0" strike="noStrike" spc="-1" dirty="0">
                <a:solidFill>
                  <a:srgbClr val="000000"/>
                </a:solidFill>
                <a:latin typeface="Arial"/>
              </a:rPr>
              <a:t> </a:t>
            </a:r>
            <a:r>
              <a:rPr lang="uk-UA" sz="1800" b="0" strike="noStrike" spc="-1" dirty="0" err="1">
                <a:solidFill>
                  <a:srgbClr val="000000"/>
                </a:solidFill>
                <a:latin typeface="Arial"/>
              </a:rPr>
              <a:t>time</a:t>
            </a:r>
            <a:r>
              <a:rPr lang="uk-UA" sz="1800" b="0" strike="noStrike" spc="-1" dirty="0">
                <a:solidFill>
                  <a:srgbClr val="000000"/>
                </a:solidFill>
                <a:latin typeface="Arial"/>
              </a:rPr>
              <a:t> </a:t>
            </a:r>
            <a:r>
              <a:rPr lang="uk-UA" sz="1800" b="0" strike="noStrike" spc="-1" dirty="0" err="1">
                <a:solidFill>
                  <a:srgbClr val="000000"/>
                </a:solidFill>
                <a:latin typeface="Arial"/>
              </a:rPr>
              <a:t>isoaloxazine</a:t>
            </a:r>
            <a:r>
              <a:rPr lang="uk-UA" sz="1800" b="0" strike="noStrike" spc="-1" dirty="0">
                <a:solidFill>
                  <a:srgbClr val="000000"/>
                </a:solidFill>
                <a:latin typeface="Arial"/>
              </a:rPr>
              <a:t> </a:t>
            </a:r>
            <a:r>
              <a:rPr lang="uk-UA" sz="1800" b="0" strike="noStrike" spc="-1" dirty="0" err="1">
                <a:solidFill>
                  <a:srgbClr val="000000"/>
                </a:solidFill>
                <a:latin typeface="Arial"/>
              </a:rPr>
              <a:t>vitamins</a:t>
            </a:r>
            <a:r>
              <a:rPr lang="uk-UA" sz="1800" b="0" strike="noStrike" spc="-1" dirty="0">
                <a:solidFill>
                  <a:srgbClr val="000000"/>
                </a:solidFill>
                <a:latin typeface="Arial"/>
              </a:rPr>
              <a:t> (</a:t>
            </a:r>
            <a:r>
              <a:rPr lang="uk-UA" sz="1800" b="0" strike="noStrike" spc="-1" dirty="0" err="1">
                <a:solidFill>
                  <a:srgbClr val="000000"/>
                </a:solidFill>
                <a:latin typeface="Arial"/>
              </a:rPr>
              <a:t>vitamin</a:t>
            </a:r>
            <a:r>
              <a:rPr lang="uk-UA" sz="1800" b="0" strike="noStrike" spc="-1" dirty="0">
                <a:solidFill>
                  <a:srgbClr val="000000"/>
                </a:solidFill>
                <a:latin typeface="Arial"/>
              </a:rPr>
              <a:t> B</a:t>
            </a:r>
            <a:r>
              <a:rPr lang="uk-UA" sz="1800" b="0" strike="noStrike" spc="-1" baseline="-25000" dirty="0">
                <a:solidFill>
                  <a:srgbClr val="000000"/>
                </a:solidFill>
                <a:latin typeface="Arial"/>
              </a:rPr>
              <a:t>2</a:t>
            </a:r>
            <a:r>
              <a:rPr lang="uk-UA" sz="1800" b="0" strike="noStrike" spc="-1" dirty="0">
                <a:solidFill>
                  <a:srgbClr val="000000"/>
                </a:solidFill>
                <a:latin typeface="Arial"/>
              </a:rPr>
              <a:t>) </a:t>
            </a:r>
            <a:r>
              <a:rPr lang="uk-UA" sz="1800" b="0" strike="noStrike" spc="-1" dirty="0" err="1">
                <a:solidFill>
                  <a:srgbClr val="000000"/>
                </a:solidFill>
                <a:latin typeface="Arial"/>
              </a:rPr>
              <a:t>was</a:t>
            </a:r>
            <a:r>
              <a:rPr lang="uk-UA" sz="1800" b="0" strike="noStrike" spc="-1" dirty="0">
                <a:solidFill>
                  <a:srgbClr val="000000"/>
                </a:solidFill>
                <a:latin typeface="Arial"/>
              </a:rPr>
              <a:t> </a:t>
            </a:r>
            <a:r>
              <a:rPr lang="uk-UA" sz="1800" b="0" strike="noStrike" spc="-1" dirty="0" err="1">
                <a:solidFill>
                  <a:srgbClr val="000000"/>
                </a:solidFill>
                <a:latin typeface="Arial"/>
              </a:rPr>
              <a:t>isolated</a:t>
            </a:r>
            <a:r>
              <a:rPr lang="uk-UA" sz="1800" b="0" strike="noStrike" spc="-1" dirty="0">
                <a:solidFill>
                  <a:srgbClr val="000000"/>
                </a:solidFill>
                <a:latin typeface="Arial"/>
              </a:rPr>
              <a:t> </a:t>
            </a:r>
            <a:r>
              <a:rPr lang="uk-UA" sz="1800" b="0" strike="noStrike" spc="-1" dirty="0" err="1">
                <a:solidFill>
                  <a:srgbClr val="000000"/>
                </a:solidFill>
                <a:latin typeface="Arial"/>
              </a:rPr>
              <a:t>from</a:t>
            </a:r>
            <a:r>
              <a:rPr lang="uk-UA" sz="1800" b="0" strike="noStrike" spc="-1" dirty="0">
                <a:solidFill>
                  <a:srgbClr val="000000"/>
                </a:solidFill>
                <a:latin typeface="Arial"/>
              </a:rPr>
              <a:t> </a:t>
            </a:r>
            <a:r>
              <a:rPr lang="uk-UA" sz="1800" b="0" strike="noStrike" spc="-1" dirty="0" err="1">
                <a:solidFill>
                  <a:srgbClr val="000000"/>
                </a:solidFill>
                <a:latin typeface="Arial"/>
              </a:rPr>
              <a:t>whey</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name</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vitamin</a:t>
            </a:r>
            <a:r>
              <a:rPr lang="uk-UA" sz="1800" b="0" strike="noStrike" spc="-1" dirty="0">
                <a:solidFill>
                  <a:srgbClr val="000000"/>
                </a:solidFill>
                <a:latin typeface="Arial"/>
              </a:rPr>
              <a:t> B</a:t>
            </a:r>
            <a:r>
              <a:rPr lang="uk-UA" sz="1800" b="0" strike="noStrike" spc="-1" baseline="-25000" dirty="0">
                <a:solidFill>
                  <a:srgbClr val="000000"/>
                </a:solidFill>
                <a:latin typeface="Arial"/>
              </a:rPr>
              <a:t>2</a:t>
            </a:r>
            <a:r>
              <a:rPr lang="uk-UA" sz="1800" b="0" strike="noStrike" spc="-1" dirty="0">
                <a:solidFill>
                  <a:srgbClr val="000000"/>
                </a:solidFill>
                <a:latin typeface="Arial"/>
              </a:rPr>
              <a:t> "</a:t>
            </a:r>
            <a:r>
              <a:rPr lang="uk-UA" sz="1800" b="0" strike="noStrike" spc="-1" dirty="0" err="1">
                <a:solidFill>
                  <a:srgbClr val="000000"/>
                </a:solidFill>
                <a:latin typeface="Arial"/>
              </a:rPr>
              <a:t>riboflavin</a:t>
            </a:r>
            <a:r>
              <a:rPr lang="uk-UA" sz="1800" b="0" strike="noStrike" spc="-1" dirty="0">
                <a:solidFill>
                  <a:srgbClr val="000000"/>
                </a:solidFill>
                <a:latin typeface="Arial"/>
              </a:rPr>
              <a:t>" </a:t>
            </a:r>
            <a:r>
              <a:rPr lang="uk-UA" sz="1800" b="0" strike="noStrike" spc="-1" dirty="0" err="1">
                <a:solidFill>
                  <a:srgbClr val="000000"/>
                </a:solidFill>
                <a:latin typeface="Arial"/>
              </a:rPr>
              <a:t>comes</a:t>
            </a:r>
            <a:r>
              <a:rPr lang="uk-UA" sz="1800" b="0" strike="noStrike" spc="-1" dirty="0">
                <a:solidFill>
                  <a:srgbClr val="000000"/>
                </a:solidFill>
                <a:latin typeface="Arial"/>
              </a:rPr>
              <a:t> </a:t>
            </a:r>
            <a:r>
              <a:rPr lang="uk-UA" sz="1800" b="0" strike="noStrike" spc="-1" dirty="0" err="1">
                <a:solidFill>
                  <a:srgbClr val="000000"/>
                </a:solidFill>
                <a:latin typeface="Arial"/>
              </a:rPr>
              <a:t>from</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fact</a:t>
            </a:r>
            <a:r>
              <a:rPr lang="uk-UA" sz="1800" b="0" strike="noStrike" spc="-1" dirty="0">
                <a:solidFill>
                  <a:srgbClr val="000000"/>
                </a:solidFill>
                <a:latin typeface="Arial"/>
              </a:rPr>
              <a:t> </a:t>
            </a:r>
            <a:r>
              <a:rPr lang="uk-UA" sz="1800" b="0" strike="noStrike" spc="-1" dirty="0" err="1">
                <a:solidFill>
                  <a:srgbClr val="000000"/>
                </a:solidFill>
                <a:latin typeface="Arial"/>
              </a:rPr>
              <a:t>that</a:t>
            </a:r>
            <a:r>
              <a:rPr lang="uk-UA" sz="1800" b="0" strike="noStrike" spc="-1" dirty="0">
                <a:solidFill>
                  <a:srgbClr val="000000"/>
                </a:solidFill>
                <a:latin typeface="Arial"/>
              </a:rPr>
              <a:t> </a:t>
            </a:r>
            <a:r>
              <a:rPr lang="uk-UA" sz="1800" b="0" strike="noStrike" spc="-1" dirty="0" err="1">
                <a:solidFill>
                  <a:srgbClr val="000000"/>
                </a:solidFill>
                <a:latin typeface="Arial"/>
              </a:rPr>
              <a:t>it</a:t>
            </a:r>
            <a:r>
              <a:rPr lang="uk-UA" sz="1800" b="0" strike="noStrike" spc="-1" dirty="0">
                <a:solidFill>
                  <a:srgbClr val="000000"/>
                </a:solidFill>
                <a:latin typeface="Arial"/>
              </a:rPr>
              <a:t> </a:t>
            </a:r>
            <a:r>
              <a:rPr lang="uk-UA" sz="1800" b="0" strike="noStrike" spc="-1" dirty="0" err="1">
                <a:solidFill>
                  <a:srgbClr val="000000"/>
                </a:solidFill>
                <a:latin typeface="Arial"/>
              </a:rPr>
              <a:t>contains</a:t>
            </a:r>
            <a:r>
              <a:rPr lang="uk-UA" sz="1800" b="0" strike="noStrike" spc="-1" dirty="0">
                <a:solidFill>
                  <a:srgbClr val="000000"/>
                </a:solidFill>
                <a:latin typeface="Arial"/>
              </a:rPr>
              <a:t> a </a:t>
            </a:r>
            <a:r>
              <a:rPr lang="uk-UA" sz="1800" b="0" strike="noStrike" spc="-1" dirty="0" err="1">
                <a:solidFill>
                  <a:srgbClr val="000000"/>
                </a:solidFill>
                <a:latin typeface="Arial"/>
              </a:rPr>
              <a:t>residue</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polyhydric</a:t>
            </a:r>
            <a:r>
              <a:rPr lang="uk-UA" sz="1800" b="0" strike="noStrike" spc="-1" dirty="0">
                <a:solidFill>
                  <a:srgbClr val="000000"/>
                </a:solidFill>
                <a:latin typeface="Arial"/>
              </a:rPr>
              <a:t> </a:t>
            </a:r>
            <a:r>
              <a:rPr lang="uk-UA" sz="1800" b="0" strike="noStrike" spc="-1" dirty="0" err="1">
                <a:solidFill>
                  <a:srgbClr val="000000"/>
                </a:solidFill>
                <a:latin typeface="Arial"/>
              </a:rPr>
              <a:t>alcohol</a:t>
            </a:r>
            <a:r>
              <a:rPr lang="uk-UA" sz="1800" b="0" strike="noStrike" spc="-1" dirty="0">
                <a:solidFill>
                  <a:srgbClr val="000000"/>
                </a:solidFill>
                <a:latin typeface="Arial"/>
              </a:rPr>
              <a:t>, a </a:t>
            </a:r>
            <a:r>
              <a:rPr lang="uk-UA" sz="1800" b="0" strike="noStrike" spc="-1" dirty="0" err="1">
                <a:solidFill>
                  <a:srgbClr val="000000"/>
                </a:solidFill>
                <a:latin typeface="Arial"/>
              </a:rPr>
              <a:t>derivative</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ribose</a:t>
            </a:r>
            <a:r>
              <a:rPr lang="uk-UA" sz="1800" b="0" strike="noStrike" spc="-1" dirty="0">
                <a:solidFill>
                  <a:srgbClr val="000000"/>
                </a:solidFill>
                <a:latin typeface="Arial"/>
              </a:rPr>
              <a:t> </a:t>
            </a:r>
            <a:r>
              <a:rPr lang="uk-UA" sz="1800" b="0" strike="noStrike" spc="-1" dirty="0" err="1">
                <a:solidFill>
                  <a:srgbClr val="000000"/>
                </a:solidFill>
                <a:latin typeface="Arial"/>
              </a:rPr>
              <a:t>sugar</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its</a:t>
            </a:r>
            <a:r>
              <a:rPr lang="uk-UA" sz="1800" b="0" strike="noStrike" spc="-1" dirty="0">
                <a:solidFill>
                  <a:srgbClr val="000000"/>
                </a:solidFill>
                <a:latin typeface="Arial"/>
              </a:rPr>
              <a:t> </a:t>
            </a:r>
            <a:r>
              <a:rPr lang="uk-UA" sz="1800" b="0" strike="noStrike" spc="-1" dirty="0" err="1">
                <a:solidFill>
                  <a:srgbClr val="000000"/>
                </a:solidFill>
                <a:latin typeface="Arial"/>
              </a:rPr>
              <a:t>solutions</a:t>
            </a:r>
            <a:r>
              <a:rPr lang="uk-UA" sz="1800" b="0" strike="noStrike" spc="-1" dirty="0">
                <a:solidFill>
                  <a:srgbClr val="000000"/>
                </a:solidFill>
                <a:latin typeface="Arial"/>
              </a:rPr>
              <a:t> </a:t>
            </a:r>
            <a:r>
              <a:rPr lang="uk-UA" sz="1800" b="0" strike="noStrike" spc="-1" dirty="0" err="1">
                <a:solidFill>
                  <a:srgbClr val="000000"/>
                </a:solidFill>
                <a:latin typeface="Arial"/>
              </a:rPr>
              <a:t>are</a:t>
            </a:r>
            <a:r>
              <a:rPr lang="uk-UA" sz="1800" b="0" strike="noStrike" spc="-1" dirty="0">
                <a:solidFill>
                  <a:srgbClr val="000000"/>
                </a:solidFill>
                <a:latin typeface="Arial"/>
              </a:rPr>
              <a:t> </a:t>
            </a:r>
            <a:r>
              <a:rPr lang="uk-UA" sz="1800" b="0" strike="noStrike" spc="-1" dirty="0" err="1">
                <a:solidFill>
                  <a:srgbClr val="000000"/>
                </a:solidFill>
                <a:latin typeface="Arial"/>
              </a:rPr>
              <a:t>yellow</a:t>
            </a:r>
            <a:r>
              <a:rPr lang="uk-UA" sz="1800" b="0" strike="noStrike" spc="-1" dirty="0">
                <a:solidFill>
                  <a:srgbClr val="000000"/>
                </a:solidFill>
                <a:latin typeface="Arial"/>
              </a:rPr>
              <a:t> (</a:t>
            </a:r>
            <a:r>
              <a:rPr lang="uk-UA" sz="1800" b="0" strike="noStrike" spc="-1" dirty="0" err="1">
                <a:solidFill>
                  <a:srgbClr val="000000"/>
                </a:solidFill>
                <a:latin typeface="Arial"/>
              </a:rPr>
              <a:t>Latin</a:t>
            </a:r>
            <a:r>
              <a:rPr lang="uk-UA" sz="1800" b="0" strike="noStrike" spc="-1" dirty="0">
                <a:solidFill>
                  <a:srgbClr val="000000"/>
                </a:solidFill>
                <a:latin typeface="Arial"/>
              </a:rPr>
              <a:t>. </a:t>
            </a:r>
            <a:r>
              <a:rPr lang="en-US" sz="1800" b="0" i="1" strike="noStrike" spc="-1" dirty="0" err="1">
                <a:solidFill>
                  <a:srgbClr val="000000"/>
                </a:solidFill>
                <a:latin typeface="Arial"/>
              </a:rPr>
              <a:t>flavus</a:t>
            </a:r>
            <a:r>
              <a:rPr lang="uk-UA" sz="1800" b="0" strike="noStrike" spc="-1" dirty="0">
                <a:solidFill>
                  <a:srgbClr val="000000"/>
                </a:solidFill>
                <a:latin typeface="Arial"/>
              </a:rPr>
              <a:t> - </a:t>
            </a:r>
            <a:r>
              <a:rPr lang="uk-UA" sz="1800" b="0" strike="noStrike" spc="-1" dirty="0" err="1">
                <a:solidFill>
                  <a:srgbClr val="000000"/>
                </a:solidFill>
                <a:latin typeface="Arial"/>
              </a:rPr>
              <a:t>yellow</a:t>
            </a:r>
            <a:r>
              <a:rPr lang="uk-UA" sz="1800" b="0" strike="noStrike" spc="-1" dirty="0">
                <a:solidFill>
                  <a:srgbClr val="000000"/>
                </a:solidFill>
                <a:latin typeface="Arial"/>
              </a:rPr>
              <a: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Riboflavin</a:t>
            </a:r>
            <a:r>
              <a:rPr lang="uk-UA" sz="1800" b="0" strike="noStrike" spc="-1" dirty="0">
                <a:solidFill>
                  <a:srgbClr val="000000"/>
                </a:solidFill>
                <a:latin typeface="Arial"/>
              </a:rPr>
              <a:t> </a:t>
            </a:r>
            <a:r>
              <a:rPr lang="uk-UA" sz="1800" b="0" strike="noStrike" spc="-1" dirty="0" err="1">
                <a:solidFill>
                  <a:srgbClr val="000000"/>
                </a:solidFill>
                <a:latin typeface="Arial"/>
              </a:rPr>
              <a:t>is</a:t>
            </a:r>
            <a:r>
              <a:rPr lang="uk-UA" sz="1800" b="0" strike="noStrike" spc="-1" dirty="0">
                <a:solidFill>
                  <a:srgbClr val="000000"/>
                </a:solidFill>
                <a:latin typeface="Arial"/>
              </a:rPr>
              <a:t> </a:t>
            </a:r>
            <a:r>
              <a:rPr lang="uk-UA" sz="1800" b="0" strike="noStrike" spc="-1" dirty="0" err="1">
                <a:solidFill>
                  <a:srgbClr val="000000"/>
                </a:solidFill>
                <a:latin typeface="Arial"/>
              </a:rPr>
              <a:t>found</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whey</a:t>
            </a:r>
            <a:r>
              <a:rPr lang="uk-UA" sz="1800" b="0" strike="noStrike" spc="-1" dirty="0">
                <a:solidFill>
                  <a:srgbClr val="000000"/>
                </a:solidFill>
                <a:latin typeface="Arial"/>
              </a:rPr>
              <a:t>, </a:t>
            </a:r>
            <a:r>
              <a:rPr lang="uk-UA" sz="1800" b="0" strike="noStrike" spc="-1" dirty="0" err="1">
                <a:solidFill>
                  <a:srgbClr val="000000"/>
                </a:solidFill>
                <a:latin typeface="Arial"/>
              </a:rPr>
              <a:t>liver</a:t>
            </a:r>
            <a:r>
              <a:rPr lang="uk-UA" sz="1800" b="0" strike="noStrike" spc="-1" dirty="0">
                <a:solidFill>
                  <a:srgbClr val="000000"/>
                </a:solidFill>
                <a:latin typeface="Arial"/>
              </a:rPr>
              <a:t>, </a:t>
            </a:r>
            <a:r>
              <a:rPr lang="uk-UA" sz="1800" b="0" strike="noStrike" spc="-1" dirty="0" err="1">
                <a:solidFill>
                  <a:srgbClr val="000000"/>
                </a:solidFill>
                <a:latin typeface="Arial"/>
              </a:rPr>
              <a:t>kidneys</a:t>
            </a:r>
            <a:r>
              <a:rPr lang="uk-UA" sz="1800" b="0" strike="noStrike" spc="-1" dirty="0">
                <a:solidFill>
                  <a:srgbClr val="000000"/>
                </a:solidFill>
                <a:latin typeface="Arial"/>
              </a:rPr>
              <a:t>, </a:t>
            </a:r>
            <a:r>
              <a:rPr lang="uk-UA" sz="1800" b="0" strike="noStrike" spc="-1" dirty="0" err="1">
                <a:solidFill>
                  <a:srgbClr val="000000"/>
                </a:solidFill>
                <a:latin typeface="Arial"/>
              </a:rPr>
              <a:t>baker's</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brewer's</a:t>
            </a:r>
            <a:r>
              <a:rPr lang="uk-UA" sz="1800" b="0" strike="noStrike" spc="-1" dirty="0">
                <a:solidFill>
                  <a:srgbClr val="000000"/>
                </a:solidFill>
                <a:latin typeface="Arial"/>
              </a:rPr>
              <a:t> </a:t>
            </a:r>
            <a:r>
              <a:rPr lang="uk-UA" sz="1800" b="0" strike="noStrike" spc="-1" dirty="0" err="1">
                <a:solidFill>
                  <a:srgbClr val="000000"/>
                </a:solidFill>
                <a:latin typeface="Arial"/>
              </a:rPr>
              <a:t>yeast</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cereals</a:t>
            </a:r>
            <a:r>
              <a:rPr lang="uk-UA" sz="1800" b="0" strike="noStrike" spc="-1" dirty="0">
                <a:solidFill>
                  <a:srgbClr val="000000"/>
                </a:solidFill>
                <a:latin typeface="Arial"/>
              </a:rPr>
              <a:t> - </a:t>
            </a:r>
            <a:r>
              <a:rPr lang="uk-UA" sz="1800" b="0" strike="noStrike" spc="-1" dirty="0" err="1">
                <a:solidFill>
                  <a:srgbClr val="000000"/>
                </a:solidFill>
                <a:latin typeface="Arial"/>
              </a:rPr>
              <a:t>millet</a:t>
            </a:r>
            <a:r>
              <a:rPr lang="uk-UA" sz="1800" b="0" strike="noStrike" spc="-1" dirty="0">
                <a:solidFill>
                  <a:srgbClr val="000000"/>
                </a:solidFill>
                <a:latin typeface="Arial"/>
              </a:rPr>
              <a:t>, </a:t>
            </a:r>
            <a:r>
              <a:rPr lang="uk-UA" sz="1800" b="0" strike="noStrike" spc="-1" dirty="0" err="1">
                <a:solidFill>
                  <a:srgbClr val="000000"/>
                </a:solidFill>
                <a:latin typeface="Arial"/>
              </a:rPr>
              <a:t>barley</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vegetables</a:t>
            </a:r>
            <a:r>
              <a:rPr lang="uk-UA" sz="1800" b="0" strike="noStrike" spc="-1" dirty="0">
                <a:solidFill>
                  <a:srgbClr val="000000"/>
                </a:solidFill>
                <a:latin typeface="Arial"/>
              </a:rPr>
              <a:t> - </a:t>
            </a:r>
            <a:r>
              <a:rPr lang="uk-UA" sz="1800" b="0" strike="noStrike" spc="-1" dirty="0" err="1">
                <a:solidFill>
                  <a:srgbClr val="000000"/>
                </a:solidFill>
                <a:latin typeface="Arial"/>
              </a:rPr>
              <a:t>spinach</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tomatoes</a:t>
            </a:r>
            <a:r>
              <a:rPr lang="uk-UA" sz="1800" b="0" strike="noStrike" spc="-1" dirty="0">
                <a:solidFill>
                  <a:srgbClr val="000000"/>
                </a:solidFill>
                <a:latin typeface="Arial"/>
              </a:rPr>
              <a:t>.</a:t>
            </a:r>
            <a:r>
              <a:rPr lang="ru-RU" sz="1800" b="0" strike="noStrike" spc="-1" dirty="0">
                <a:solidFill>
                  <a:srgbClr val="000000"/>
                </a:solidFill>
                <a:latin typeface="Arial"/>
              </a:rPr>
              <a:t> </a:t>
            </a:r>
            <a:endParaRPr lang="en-US" sz="1800" b="0" strike="noStrike" spc="-1" dirty="0">
              <a:solidFill>
                <a:srgbClr val="000000"/>
              </a:solidFill>
              <a:latin typeface="Arial"/>
            </a:endParaRPr>
          </a:p>
        </p:txBody>
      </p:sp>
      <p:sp>
        <p:nvSpPr>
          <p:cNvPr id="157" name="CustomShape 3"/>
          <p:cNvSpPr/>
          <p:nvPr/>
        </p:nvSpPr>
        <p:spPr>
          <a:xfrm>
            <a:off x="2819880" y="2619253"/>
            <a:ext cx="329904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Riboflavin (Riboflavinum)</a:t>
            </a:r>
            <a:r>
              <a:rPr lang="uk-UA" sz="1800" b="0" strike="noStrike" spc="-1">
                <a:solidFill>
                  <a:srgbClr val="000000"/>
                </a:solidFill>
                <a:latin typeface="Arial"/>
              </a:rPr>
              <a:t> </a:t>
            </a:r>
            <a:endParaRPr lang="en-US" sz="1800" b="0" strike="noStrike" spc="-1">
              <a:solidFill>
                <a:srgbClr val="000000"/>
              </a:solidFill>
              <a:latin typeface="Arial"/>
            </a:endParaRPr>
          </a:p>
        </p:txBody>
      </p:sp>
      <p:pic>
        <p:nvPicPr>
          <p:cNvPr id="158" name="Picture 7"/>
          <p:cNvPicPr/>
          <p:nvPr/>
        </p:nvPicPr>
        <p:blipFill>
          <a:blip r:embed="rId2" cstate="print"/>
          <a:stretch/>
        </p:blipFill>
        <p:spPr>
          <a:xfrm>
            <a:off x="2450160" y="2923110"/>
            <a:ext cx="4038480" cy="1743120"/>
          </a:xfrm>
          <a:prstGeom prst="rect">
            <a:avLst/>
          </a:prstGeom>
          <a:ln w="0">
            <a:noFill/>
          </a:ln>
        </p:spPr>
      </p:pic>
      <p:sp>
        <p:nvSpPr>
          <p:cNvPr id="159" name="CustomShape 4"/>
          <p:cNvSpPr/>
          <p:nvPr/>
        </p:nvSpPr>
        <p:spPr>
          <a:xfrm>
            <a:off x="323730" y="4762380"/>
            <a:ext cx="8515350" cy="1756508"/>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dirty="0" smtClean="0"/>
              <a:t>IUPAC name</a:t>
            </a:r>
            <a:r>
              <a:rPr lang="uk-UA" b="1" dirty="0" smtClean="0"/>
              <a:t>:</a:t>
            </a:r>
            <a:r>
              <a:rPr lang="uk-UA" b="1" dirty="0"/>
              <a:t> </a:t>
            </a:r>
            <a:r>
              <a:rPr lang="uk-UA" dirty="0"/>
              <a:t>7,8-</a:t>
            </a:r>
            <a:r>
              <a:rPr lang="en-US" dirty="0"/>
              <a:t>Dimethyl-10-[(2S,3S,4R)-2,3,4,5-tetrahydroxypentyl]benzo[g]pteridine-2,4-dione</a:t>
            </a:r>
            <a:endParaRPr lang="uk-UA" sz="1800" b="1" strike="noStrike" spc="-1" dirty="0" smtClean="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smtClean="0">
                <a:solidFill>
                  <a:srgbClr val="000000"/>
                </a:solidFill>
                <a:latin typeface="Arial"/>
              </a:rPr>
              <a:t>Mechanism</a:t>
            </a:r>
            <a:r>
              <a:rPr lang="uk-UA" sz="1800" b="1" strike="noStrike" spc="-1" dirty="0" smtClean="0">
                <a:solidFill>
                  <a:srgbClr val="000000"/>
                </a:solidFill>
                <a:latin typeface="Arial"/>
              </a:rPr>
              <a:t> </a:t>
            </a:r>
            <a:r>
              <a:rPr lang="uk-UA" sz="1800" b="1" strike="noStrike" spc="-1" dirty="0" err="1">
                <a:solidFill>
                  <a:srgbClr val="000000"/>
                </a:solidFill>
                <a:latin typeface="Arial"/>
              </a:rPr>
              <a:t>of</a:t>
            </a:r>
            <a:r>
              <a:rPr lang="uk-UA" sz="1800" b="1" strike="noStrike" spc="-1" dirty="0">
                <a:solidFill>
                  <a:srgbClr val="000000"/>
                </a:solidFill>
                <a:latin typeface="Arial"/>
              </a:rPr>
              <a:t> </a:t>
            </a:r>
            <a:r>
              <a:rPr lang="uk-UA" sz="1800" b="1" strike="noStrike" spc="-1" dirty="0" err="1">
                <a:solidFill>
                  <a:srgbClr val="000000"/>
                </a:solidFill>
                <a:latin typeface="Arial"/>
              </a:rPr>
              <a:t>action</a:t>
            </a:r>
            <a:r>
              <a:rPr lang="uk-UA" sz="1800" b="1" strike="noStrike" spc="-1" dirty="0">
                <a:solidFill>
                  <a:srgbClr val="000000"/>
                </a:solidFill>
                <a:latin typeface="Arial"/>
              </a:rPr>
              <a:t>. </a:t>
            </a:r>
            <a:r>
              <a:rPr lang="uk-UA" sz="1800" b="0" strike="noStrike" spc="-1" dirty="0" err="1">
                <a:solidFill>
                  <a:srgbClr val="000000"/>
                </a:solidFill>
                <a:latin typeface="Arial"/>
              </a:rPr>
              <a:t>Regulates</a:t>
            </a:r>
            <a:r>
              <a:rPr lang="uk-UA" sz="1800" b="0" strike="noStrike" spc="-1" dirty="0">
                <a:solidFill>
                  <a:srgbClr val="000000"/>
                </a:solidFill>
                <a:latin typeface="Arial"/>
              </a:rPr>
              <a:t> </a:t>
            </a:r>
            <a:r>
              <a:rPr lang="uk-UA" sz="1800" b="0" strike="noStrike" spc="-1" dirty="0" err="1">
                <a:solidFill>
                  <a:srgbClr val="000000"/>
                </a:solidFill>
                <a:latin typeface="Arial"/>
              </a:rPr>
              <a:t>redox</a:t>
            </a:r>
            <a:r>
              <a:rPr lang="uk-UA" sz="1800" b="0" strike="noStrike" spc="-1" dirty="0">
                <a:solidFill>
                  <a:srgbClr val="000000"/>
                </a:solidFill>
                <a:latin typeface="Arial"/>
              </a:rPr>
              <a:t> </a:t>
            </a:r>
            <a:r>
              <a:rPr lang="uk-UA" sz="1800" b="0" strike="noStrike" spc="-1" dirty="0" err="1">
                <a:solidFill>
                  <a:srgbClr val="000000"/>
                </a:solidFill>
                <a:latin typeface="Arial"/>
              </a:rPr>
              <a:t>processes</a:t>
            </a:r>
            <a:r>
              <a:rPr lang="uk-UA" sz="1800" b="0" strike="noStrike" spc="-1" dirty="0">
                <a:solidFill>
                  <a:srgbClr val="000000"/>
                </a:solidFill>
                <a:latin typeface="Arial"/>
              </a:rPr>
              <a:t>, </a:t>
            </a:r>
            <a:r>
              <a:rPr lang="uk-UA" sz="1800" b="0" strike="noStrike" spc="-1" dirty="0" err="1">
                <a:solidFill>
                  <a:srgbClr val="000000"/>
                </a:solidFill>
                <a:latin typeface="Arial"/>
              </a:rPr>
              <a:t>participates</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processes</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protein</a:t>
            </a:r>
            <a:r>
              <a:rPr lang="uk-UA" sz="1800" b="0" strike="noStrike" spc="-1" dirty="0">
                <a:solidFill>
                  <a:srgbClr val="000000"/>
                </a:solidFill>
                <a:latin typeface="Arial"/>
              </a:rPr>
              <a:t>, </a:t>
            </a:r>
            <a:r>
              <a:rPr lang="uk-UA" sz="1800" b="0" strike="noStrike" spc="-1" dirty="0" err="1">
                <a:solidFill>
                  <a:srgbClr val="000000"/>
                </a:solidFill>
                <a:latin typeface="Arial"/>
              </a:rPr>
              <a:t>fat</a:t>
            </a:r>
            <a:r>
              <a:rPr lang="uk-UA" sz="1800" b="0" strike="noStrike" spc="-1" dirty="0">
                <a:solidFill>
                  <a:srgbClr val="000000"/>
                </a:solidFill>
                <a:latin typeface="Arial"/>
              </a:rPr>
              <a:t>, </a:t>
            </a:r>
            <a:r>
              <a:rPr lang="uk-UA" sz="1800" b="0" strike="noStrike" spc="-1" dirty="0" err="1">
                <a:solidFill>
                  <a:srgbClr val="000000"/>
                </a:solidFill>
                <a:latin typeface="Arial"/>
              </a:rPr>
              <a:t>carbohydrate</a:t>
            </a:r>
            <a:r>
              <a:rPr lang="uk-UA" sz="1800" b="0" strike="noStrike" spc="-1" dirty="0">
                <a:solidFill>
                  <a:srgbClr val="000000"/>
                </a:solidFill>
                <a:latin typeface="Arial"/>
              </a:rPr>
              <a:t> </a:t>
            </a:r>
            <a:r>
              <a:rPr lang="uk-UA" sz="1800" b="0" strike="noStrike" spc="-1" dirty="0" err="1">
                <a:solidFill>
                  <a:srgbClr val="000000"/>
                </a:solidFill>
                <a:latin typeface="Arial"/>
              </a:rPr>
              <a:t>metabolism</a:t>
            </a:r>
            <a:r>
              <a:rPr lang="uk-UA" sz="1800" b="0" strike="noStrike" spc="-1" dirty="0">
                <a:solidFill>
                  <a:srgbClr val="000000"/>
                </a:solidFill>
                <a:latin typeface="Arial"/>
              </a:rPr>
              <a:t>, </a:t>
            </a:r>
            <a:r>
              <a:rPr lang="uk-UA" sz="1800" b="0" strike="noStrike" spc="-1" dirty="0" err="1">
                <a:solidFill>
                  <a:srgbClr val="000000"/>
                </a:solidFill>
                <a:latin typeface="Arial"/>
              </a:rPr>
              <a:t>maintaining</a:t>
            </a:r>
            <a:r>
              <a:rPr lang="uk-UA" sz="1800" b="0" strike="noStrike" spc="-1" dirty="0">
                <a:solidFill>
                  <a:srgbClr val="000000"/>
                </a:solidFill>
                <a:latin typeface="Arial"/>
              </a:rPr>
              <a:t> </a:t>
            </a:r>
            <a:r>
              <a:rPr lang="uk-UA" sz="1800" b="0" strike="noStrike" spc="-1" dirty="0" err="1">
                <a:solidFill>
                  <a:srgbClr val="000000"/>
                </a:solidFill>
                <a:latin typeface="Arial"/>
              </a:rPr>
              <a:t>normal</a:t>
            </a:r>
            <a:r>
              <a:rPr lang="uk-UA" sz="1800" b="0" strike="noStrike" spc="-1" dirty="0">
                <a:solidFill>
                  <a:srgbClr val="000000"/>
                </a:solidFill>
                <a:latin typeface="Arial"/>
              </a:rPr>
              <a:t> </a:t>
            </a:r>
            <a:r>
              <a:rPr lang="uk-UA" sz="1800" b="0" strike="noStrike" spc="-1" dirty="0" err="1">
                <a:solidFill>
                  <a:srgbClr val="000000"/>
                </a:solidFill>
                <a:latin typeface="Arial"/>
              </a:rPr>
              <a:t>visual</a:t>
            </a:r>
            <a:r>
              <a:rPr lang="uk-UA" sz="1800" b="0" strike="noStrike" spc="-1" dirty="0">
                <a:solidFill>
                  <a:srgbClr val="000000"/>
                </a:solidFill>
                <a:latin typeface="Arial"/>
              </a:rPr>
              <a:t> </a:t>
            </a:r>
            <a:r>
              <a:rPr lang="uk-UA" sz="1800" b="0" strike="noStrike" spc="-1" dirty="0" err="1">
                <a:solidFill>
                  <a:srgbClr val="000000"/>
                </a:solidFill>
                <a:latin typeface="Arial"/>
              </a:rPr>
              <a:t>function</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visual</a:t>
            </a:r>
            <a:r>
              <a:rPr lang="uk-UA" sz="1800" b="0" strike="noStrike" spc="-1" dirty="0">
                <a:solidFill>
                  <a:srgbClr val="000000"/>
                </a:solidFill>
                <a:latin typeface="Arial"/>
              </a:rPr>
              <a:t> </a:t>
            </a:r>
            <a:r>
              <a:rPr lang="uk-UA" sz="1800" b="0" strike="noStrike" spc="-1" dirty="0" err="1">
                <a:solidFill>
                  <a:srgbClr val="000000"/>
                </a:solidFill>
                <a:latin typeface="Arial"/>
              </a:rPr>
              <a:t>organ</a:t>
            </a:r>
            <a:r>
              <a:rPr lang="uk-UA" sz="1800" b="0" strike="noStrike" spc="-1" dirty="0">
                <a:solidFill>
                  <a:srgbClr val="000000"/>
                </a:solidFill>
                <a:latin typeface="Arial"/>
              </a:rPr>
              <a:t>, </a:t>
            </a:r>
            <a:r>
              <a:rPr lang="uk-UA" sz="1800" b="0" strike="noStrike" spc="-1" dirty="0" err="1">
                <a:solidFill>
                  <a:srgbClr val="000000"/>
                </a:solidFill>
                <a:latin typeface="Arial"/>
              </a:rPr>
              <a:t>synthesis</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hemoglobin</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erythropoietin</a:t>
            </a:r>
            <a:r>
              <a:rPr lang="uk-UA" sz="1800" b="0" strike="noStrike" spc="-1" dirty="0">
                <a:solidFill>
                  <a:srgbClr val="000000"/>
                </a:solidFill>
                <a:latin typeface="Arial"/>
              </a:rPr>
              <a:t>, </a:t>
            </a:r>
            <a:r>
              <a:rPr lang="uk-UA" sz="1800" b="0" strike="noStrike" spc="-1" dirty="0" err="1">
                <a:solidFill>
                  <a:srgbClr val="000000"/>
                </a:solidFill>
                <a:latin typeface="Arial"/>
              </a:rPr>
              <a:t>increases</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content</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glycogen</a:t>
            </a:r>
            <a:r>
              <a:rPr lang="uk-UA" sz="1800" b="0" strike="noStrike" spc="-1" dirty="0">
                <a:solidFill>
                  <a:srgbClr val="000000"/>
                </a:solidFill>
                <a:latin typeface="Arial"/>
              </a:rPr>
              <a:t> </a:t>
            </a:r>
            <a:r>
              <a:rPr lang="uk-UA" sz="1800" b="0" strike="noStrike" spc="-1" dirty="0" err="1">
                <a:solidFill>
                  <a:srgbClr val="000000"/>
                </a:solidFill>
                <a:latin typeface="Arial"/>
              </a:rPr>
              <a:t>in</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liver</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improves</a:t>
            </a:r>
            <a:r>
              <a:rPr lang="uk-UA" sz="1800" b="0" strike="noStrike" spc="-1" dirty="0">
                <a:solidFill>
                  <a:srgbClr val="000000"/>
                </a:solidFill>
                <a:latin typeface="Arial"/>
              </a:rPr>
              <a:t> </a:t>
            </a:r>
            <a:r>
              <a:rPr lang="uk-UA" sz="1800" b="0" strike="noStrike" spc="-1" dirty="0" err="1">
                <a:solidFill>
                  <a:srgbClr val="000000"/>
                </a:solidFill>
                <a:latin typeface="Arial"/>
              </a:rPr>
              <a:t>its</a:t>
            </a:r>
            <a:r>
              <a:rPr lang="uk-UA" sz="1800" b="0" strike="noStrike" spc="-1" dirty="0">
                <a:solidFill>
                  <a:srgbClr val="000000"/>
                </a:solidFill>
                <a:latin typeface="Arial"/>
              </a:rPr>
              <a:t> </a:t>
            </a:r>
            <a:r>
              <a:rPr lang="uk-UA" sz="1800" b="0" strike="noStrike" spc="-1" dirty="0" err="1">
                <a:solidFill>
                  <a:srgbClr val="000000"/>
                </a:solidFill>
                <a:latin typeface="Arial"/>
              </a:rPr>
              <a:t>antitoxic</a:t>
            </a:r>
            <a:r>
              <a:rPr lang="uk-UA" sz="1800" b="0" strike="noStrike" spc="-1" dirty="0">
                <a:solidFill>
                  <a:srgbClr val="000000"/>
                </a:solidFill>
                <a:latin typeface="Arial"/>
              </a:rPr>
              <a:t> </a:t>
            </a:r>
            <a:r>
              <a:rPr lang="uk-UA" sz="1800" b="0" strike="noStrike" spc="-1" dirty="0" err="1">
                <a:solidFill>
                  <a:srgbClr val="000000"/>
                </a:solidFill>
                <a:latin typeface="Arial"/>
              </a:rPr>
              <a:t>function</a:t>
            </a:r>
            <a:r>
              <a:rPr lang="uk-UA" sz="1800" b="0" strike="noStrike" spc="-1" dirty="0">
                <a:solidFill>
                  <a:srgbClr val="000000"/>
                </a:solidFill>
                <a:latin typeface="Arial"/>
              </a:rPr>
              <a:t>.</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9"/>
          <p:cNvSpPr>
            <a:spLocks noChangeArrowheads="1"/>
          </p:cNvSpPr>
          <p:nvPr/>
        </p:nvSpPr>
        <p:spPr bwMode="auto">
          <a:xfrm>
            <a:off x="838200" y="684491"/>
            <a:ext cx="140294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ru-RU" sz="1800" b="1" dirty="0" smtClean="0"/>
              <a:t>Synthesis</a:t>
            </a:r>
            <a:r>
              <a:rPr lang="uk-UA" altLang="ru-RU" sz="1800" b="1" dirty="0" smtClean="0"/>
              <a:t>.</a:t>
            </a:r>
            <a:r>
              <a:rPr lang="uk-UA" altLang="ru-RU" sz="1800" dirty="0" smtClean="0"/>
              <a:t> </a:t>
            </a:r>
            <a:endParaRPr lang="uk-UA" altLang="ru-RU" sz="1800" dirty="0"/>
          </a:p>
        </p:txBody>
      </p:sp>
      <p:pic>
        <p:nvPicPr>
          <p:cNvPr id="18436" name="Picture 2" descr="RIBOFLAVIN - ScienceDire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149350"/>
            <a:ext cx="6578600" cy="502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4758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1"/>
          <p:cNvSpPr>
            <a:spLocks noChangeArrowheads="1"/>
          </p:cNvSpPr>
          <p:nvPr/>
        </p:nvSpPr>
        <p:spPr bwMode="auto">
          <a:xfrm>
            <a:off x="427038" y="1363663"/>
            <a:ext cx="79375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None/>
            </a:pPr>
            <a:r>
              <a:rPr lang="uk-UA" sz="2000" b="1" spc="-1" dirty="0" err="1">
                <a:solidFill>
                  <a:srgbClr val="000000"/>
                </a:solidFill>
                <a:latin typeface="Arial"/>
              </a:rPr>
              <a:t>Properties</a:t>
            </a:r>
            <a:r>
              <a:rPr lang="uk-UA" sz="2000" b="1" spc="-1" dirty="0">
                <a:solidFill>
                  <a:srgbClr val="000000"/>
                </a:solidFill>
                <a:latin typeface="Arial"/>
              </a:rPr>
              <a:t>. </a:t>
            </a:r>
            <a:r>
              <a:rPr lang="uk-UA" sz="2000" spc="-1" dirty="0" err="1">
                <a:solidFill>
                  <a:srgbClr val="000000"/>
                </a:solidFill>
                <a:latin typeface="Arial"/>
              </a:rPr>
              <a:t>Yellow-orange</a:t>
            </a:r>
            <a:r>
              <a:rPr lang="uk-UA" sz="2000" spc="-1" dirty="0">
                <a:solidFill>
                  <a:srgbClr val="000000"/>
                </a:solidFill>
                <a:latin typeface="Arial"/>
              </a:rPr>
              <a:t> </a:t>
            </a:r>
            <a:r>
              <a:rPr lang="uk-UA" sz="2000" spc="-1" dirty="0" err="1">
                <a:solidFill>
                  <a:srgbClr val="000000"/>
                </a:solidFill>
                <a:latin typeface="Arial"/>
              </a:rPr>
              <a:t>crystalline</a:t>
            </a:r>
            <a:r>
              <a:rPr lang="uk-UA" sz="2000" spc="-1" dirty="0">
                <a:solidFill>
                  <a:srgbClr val="000000"/>
                </a:solidFill>
                <a:latin typeface="Arial"/>
              </a:rPr>
              <a:t> </a:t>
            </a:r>
            <a:r>
              <a:rPr lang="uk-UA" sz="2000" spc="-1" dirty="0" err="1">
                <a:solidFill>
                  <a:srgbClr val="000000"/>
                </a:solidFill>
                <a:latin typeface="Arial"/>
              </a:rPr>
              <a:t>powder</a:t>
            </a:r>
            <a:r>
              <a:rPr lang="uk-UA" sz="2000" spc="-1" dirty="0">
                <a:solidFill>
                  <a:srgbClr val="000000"/>
                </a:solidFill>
                <a:latin typeface="Arial"/>
              </a:rPr>
              <a:t> </a:t>
            </a:r>
            <a:r>
              <a:rPr lang="uk-UA" sz="2000" spc="-1" dirty="0" err="1">
                <a:solidFill>
                  <a:srgbClr val="000000"/>
                </a:solidFill>
                <a:latin typeface="Arial"/>
              </a:rPr>
              <a:t>with</a:t>
            </a:r>
            <a:r>
              <a:rPr lang="uk-UA" sz="2000" spc="-1" dirty="0">
                <a:solidFill>
                  <a:srgbClr val="000000"/>
                </a:solidFill>
                <a:latin typeface="Arial"/>
              </a:rPr>
              <a:t> a </a:t>
            </a:r>
            <a:r>
              <a:rPr lang="uk-UA" sz="2000" spc="-1" dirty="0" err="1">
                <a:solidFill>
                  <a:srgbClr val="000000"/>
                </a:solidFill>
                <a:latin typeface="Arial"/>
              </a:rPr>
              <a:t>faint</a:t>
            </a:r>
            <a:r>
              <a:rPr lang="uk-UA" sz="2000" spc="-1" dirty="0">
                <a:solidFill>
                  <a:srgbClr val="000000"/>
                </a:solidFill>
                <a:latin typeface="Arial"/>
              </a:rPr>
              <a:t> </a:t>
            </a:r>
            <a:r>
              <a:rPr lang="uk-UA" sz="2000" spc="-1" dirty="0" err="1">
                <a:solidFill>
                  <a:srgbClr val="000000"/>
                </a:solidFill>
                <a:latin typeface="Arial"/>
              </a:rPr>
              <a:t>specific</a:t>
            </a:r>
            <a:r>
              <a:rPr lang="uk-UA" sz="2000" spc="-1" dirty="0">
                <a:solidFill>
                  <a:srgbClr val="000000"/>
                </a:solidFill>
                <a:latin typeface="Arial"/>
              </a:rPr>
              <a:t> </a:t>
            </a:r>
            <a:r>
              <a:rPr lang="uk-UA" sz="2000" spc="-1" dirty="0" err="1">
                <a:solidFill>
                  <a:srgbClr val="000000"/>
                </a:solidFill>
                <a:latin typeface="Arial"/>
              </a:rPr>
              <a:t>odor</a:t>
            </a:r>
            <a:r>
              <a:rPr lang="uk-UA" sz="2000" spc="-1" dirty="0">
                <a:solidFill>
                  <a:srgbClr val="000000"/>
                </a:solidFill>
                <a:latin typeface="Arial"/>
              </a:rPr>
              <a:t>, </a:t>
            </a:r>
            <a:r>
              <a:rPr lang="uk-UA" sz="2000" spc="-1" dirty="0" err="1">
                <a:solidFill>
                  <a:srgbClr val="000000"/>
                </a:solidFill>
                <a:latin typeface="Arial"/>
              </a:rPr>
              <a:t>bitter</a:t>
            </a:r>
            <a:r>
              <a:rPr lang="uk-UA" sz="2000" spc="-1" dirty="0">
                <a:solidFill>
                  <a:srgbClr val="000000"/>
                </a:solidFill>
                <a:latin typeface="Arial"/>
              </a:rPr>
              <a:t> </a:t>
            </a:r>
            <a:r>
              <a:rPr lang="uk-UA" sz="2000" spc="-1" dirty="0" err="1">
                <a:solidFill>
                  <a:srgbClr val="000000"/>
                </a:solidFill>
                <a:latin typeface="Arial"/>
              </a:rPr>
              <a:t>in</a:t>
            </a:r>
            <a:r>
              <a:rPr lang="uk-UA" sz="2000" spc="-1" dirty="0">
                <a:solidFill>
                  <a:srgbClr val="000000"/>
                </a:solidFill>
                <a:latin typeface="Arial"/>
              </a:rPr>
              <a:t> </a:t>
            </a:r>
            <a:r>
              <a:rPr lang="uk-UA" sz="2000" spc="-1" dirty="0" err="1">
                <a:solidFill>
                  <a:srgbClr val="000000"/>
                </a:solidFill>
                <a:latin typeface="Arial"/>
              </a:rPr>
              <a:t>taste</a:t>
            </a:r>
            <a:r>
              <a:rPr lang="uk-UA" sz="2000" spc="-1" dirty="0">
                <a:solidFill>
                  <a:srgbClr val="000000"/>
                </a:solidFill>
                <a:latin typeface="Arial"/>
              </a:rPr>
              <a:t>. </a:t>
            </a:r>
            <a:r>
              <a:rPr lang="uk-UA" sz="2000" spc="-1" dirty="0" err="1">
                <a:solidFill>
                  <a:srgbClr val="000000"/>
                </a:solidFill>
                <a:latin typeface="Arial"/>
              </a:rPr>
              <a:t>Unstable</a:t>
            </a:r>
            <a:r>
              <a:rPr lang="uk-UA" sz="2000" spc="-1" dirty="0">
                <a:solidFill>
                  <a:srgbClr val="000000"/>
                </a:solidFill>
                <a:latin typeface="Arial"/>
              </a:rPr>
              <a:t> </a:t>
            </a:r>
            <a:r>
              <a:rPr lang="uk-UA" sz="2000" spc="-1" dirty="0" err="1">
                <a:solidFill>
                  <a:srgbClr val="000000"/>
                </a:solidFill>
                <a:latin typeface="Arial"/>
              </a:rPr>
              <a:t>to</a:t>
            </a:r>
            <a:r>
              <a:rPr lang="uk-UA" sz="2000" spc="-1" dirty="0">
                <a:solidFill>
                  <a:srgbClr val="000000"/>
                </a:solidFill>
                <a:latin typeface="Arial"/>
              </a:rPr>
              <a:t> </a:t>
            </a:r>
            <a:r>
              <a:rPr lang="uk-UA" sz="2000" spc="-1" dirty="0" err="1">
                <a:solidFill>
                  <a:srgbClr val="000000"/>
                </a:solidFill>
                <a:latin typeface="Arial"/>
              </a:rPr>
              <a:t>light</a:t>
            </a:r>
            <a:r>
              <a:rPr lang="uk-UA" sz="2000" spc="-1" dirty="0">
                <a:solidFill>
                  <a:srgbClr val="000000"/>
                </a:solidFill>
                <a:latin typeface="Arial"/>
              </a:rPr>
              <a:t>. </a:t>
            </a:r>
            <a:r>
              <a:rPr lang="uk-UA" sz="2000" spc="-1" dirty="0" err="1">
                <a:solidFill>
                  <a:srgbClr val="000000"/>
                </a:solidFill>
                <a:latin typeface="Arial"/>
              </a:rPr>
              <a:t>Insoluble</a:t>
            </a:r>
            <a:r>
              <a:rPr lang="uk-UA" sz="2000" spc="-1" dirty="0">
                <a:solidFill>
                  <a:srgbClr val="000000"/>
                </a:solidFill>
                <a:latin typeface="Arial"/>
              </a:rPr>
              <a:t> </a:t>
            </a:r>
            <a:r>
              <a:rPr lang="uk-UA" sz="2000" spc="-1" dirty="0" err="1">
                <a:solidFill>
                  <a:srgbClr val="000000"/>
                </a:solidFill>
                <a:latin typeface="Arial"/>
              </a:rPr>
              <a:t>in</a:t>
            </a:r>
            <a:r>
              <a:rPr lang="uk-UA" sz="2000" spc="-1" dirty="0">
                <a:solidFill>
                  <a:srgbClr val="000000"/>
                </a:solidFill>
                <a:latin typeface="Arial"/>
              </a:rPr>
              <a:t> </a:t>
            </a:r>
            <a:r>
              <a:rPr lang="uk-UA" sz="2000" spc="-1" dirty="0" err="1">
                <a:solidFill>
                  <a:srgbClr val="000000"/>
                </a:solidFill>
                <a:latin typeface="Arial"/>
              </a:rPr>
              <a:t>water</a:t>
            </a:r>
            <a:r>
              <a:rPr lang="uk-UA" sz="2000" spc="-1" dirty="0">
                <a:solidFill>
                  <a:srgbClr val="000000"/>
                </a:solidFill>
                <a:latin typeface="Arial"/>
              </a:rPr>
              <a:t>, </a:t>
            </a:r>
            <a:r>
              <a:rPr lang="uk-UA" sz="2000" spc="-1" dirty="0" err="1">
                <a:solidFill>
                  <a:srgbClr val="000000"/>
                </a:solidFill>
                <a:latin typeface="Arial"/>
              </a:rPr>
              <a:t>practically</a:t>
            </a:r>
            <a:r>
              <a:rPr lang="uk-UA" sz="2000" spc="-1" dirty="0">
                <a:solidFill>
                  <a:srgbClr val="000000"/>
                </a:solidFill>
                <a:latin typeface="Arial"/>
              </a:rPr>
              <a:t> </a:t>
            </a:r>
            <a:r>
              <a:rPr lang="uk-UA" sz="2000" spc="-1" dirty="0" err="1">
                <a:solidFill>
                  <a:srgbClr val="000000"/>
                </a:solidFill>
                <a:latin typeface="Arial"/>
              </a:rPr>
              <a:t>insoluble</a:t>
            </a:r>
            <a:r>
              <a:rPr lang="uk-UA" sz="2000" spc="-1" dirty="0">
                <a:solidFill>
                  <a:srgbClr val="000000"/>
                </a:solidFill>
                <a:latin typeface="Arial"/>
              </a:rPr>
              <a:t> </a:t>
            </a:r>
            <a:r>
              <a:rPr lang="uk-UA" sz="2000" spc="-1" dirty="0" err="1">
                <a:solidFill>
                  <a:srgbClr val="000000"/>
                </a:solidFill>
                <a:latin typeface="Arial"/>
              </a:rPr>
              <a:t>in</a:t>
            </a:r>
            <a:r>
              <a:rPr lang="uk-UA" sz="2000" spc="-1" dirty="0">
                <a:solidFill>
                  <a:srgbClr val="000000"/>
                </a:solidFill>
                <a:latin typeface="Arial"/>
              </a:rPr>
              <a:t> 95% </a:t>
            </a:r>
            <a:r>
              <a:rPr lang="uk-UA" sz="2000" spc="-1" dirty="0" err="1">
                <a:solidFill>
                  <a:srgbClr val="000000"/>
                </a:solidFill>
                <a:latin typeface="Arial"/>
              </a:rPr>
              <a:t>alcohol</a:t>
            </a:r>
            <a:r>
              <a:rPr lang="uk-UA" sz="2000" spc="-1" dirty="0">
                <a:solidFill>
                  <a:srgbClr val="000000"/>
                </a:solidFill>
                <a:latin typeface="Arial"/>
              </a:rPr>
              <a:t>, </a:t>
            </a:r>
            <a:r>
              <a:rPr lang="uk-UA" sz="2000" spc="-1" dirty="0" err="1">
                <a:solidFill>
                  <a:srgbClr val="000000"/>
                </a:solidFill>
                <a:latin typeface="Arial"/>
              </a:rPr>
              <a:t>ether</a:t>
            </a:r>
            <a:r>
              <a:rPr lang="uk-UA" sz="2000" spc="-1" dirty="0">
                <a:solidFill>
                  <a:srgbClr val="000000"/>
                </a:solidFill>
                <a:latin typeface="Arial"/>
              </a:rPr>
              <a:t>, </a:t>
            </a:r>
            <a:r>
              <a:rPr lang="uk-UA" sz="2000" spc="-1" dirty="0" err="1">
                <a:solidFill>
                  <a:srgbClr val="000000"/>
                </a:solidFill>
                <a:latin typeface="Arial"/>
              </a:rPr>
              <a:t>acetone</a:t>
            </a:r>
            <a:r>
              <a:rPr lang="uk-UA" sz="2000" spc="-1" dirty="0">
                <a:solidFill>
                  <a:srgbClr val="000000"/>
                </a:solidFill>
                <a:latin typeface="Arial"/>
              </a:rPr>
              <a:t>, </a:t>
            </a:r>
            <a:r>
              <a:rPr lang="uk-UA" sz="2000" spc="-1" dirty="0" err="1">
                <a:solidFill>
                  <a:srgbClr val="000000"/>
                </a:solidFill>
                <a:latin typeface="Arial"/>
              </a:rPr>
              <a:t>benzene</a:t>
            </a:r>
            <a:r>
              <a:rPr lang="uk-UA" sz="2000" spc="-1" dirty="0">
                <a:solidFill>
                  <a:srgbClr val="000000"/>
                </a:solidFill>
                <a:latin typeface="Arial"/>
              </a:rPr>
              <a:t> </a:t>
            </a:r>
            <a:r>
              <a:rPr lang="uk-UA" sz="2000" spc="-1" dirty="0" err="1">
                <a:solidFill>
                  <a:srgbClr val="000000"/>
                </a:solidFill>
                <a:latin typeface="Arial"/>
              </a:rPr>
              <a:t>and</a:t>
            </a:r>
            <a:r>
              <a:rPr lang="uk-UA" sz="2000" spc="-1" dirty="0">
                <a:solidFill>
                  <a:srgbClr val="000000"/>
                </a:solidFill>
                <a:latin typeface="Arial"/>
              </a:rPr>
              <a:t> </a:t>
            </a:r>
            <a:r>
              <a:rPr lang="uk-UA" sz="2000" spc="-1" dirty="0" err="1">
                <a:solidFill>
                  <a:srgbClr val="000000"/>
                </a:solidFill>
                <a:latin typeface="Arial"/>
              </a:rPr>
              <a:t>chloroform</a:t>
            </a:r>
            <a:r>
              <a:rPr lang="uk-UA" sz="2000" spc="-1" dirty="0">
                <a:solidFill>
                  <a:srgbClr val="000000"/>
                </a:solidFill>
                <a:latin typeface="Arial"/>
              </a:rPr>
              <a:t>, </a:t>
            </a:r>
            <a:r>
              <a:rPr lang="uk-UA" sz="2000" spc="-1" dirty="0" err="1">
                <a:solidFill>
                  <a:srgbClr val="000000"/>
                </a:solidFill>
                <a:latin typeface="Arial"/>
              </a:rPr>
              <a:t>soluble</a:t>
            </a:r>
            <a:r>
              <a:rPr lang="uk-UA" sz="2000" spc="-1" dirty="0">
                <a:solidFill>
                  <a:srgbClr val="000000"/>
                </a:solidFill>
                <a:latin typeface="Arial"/>
              </a:rPr>
              <a:t> </a:t>
            </a:r>
            <a:r>
              <a:rPr lang="uk-UA" sz="2000" spc="-1" dirty="0" err="1">
                <a:solidFill>
                  <a:srgbClr val="000000"/>
                </a:solidFill>
                <a:latin typeface="Arial"/>
              </a:rPr>
              <a:t>in</a:t>
            </a:r>
            <a:r>
              <a:rPr lang="uk-UA" sz="2000" spc="-1" dirty="0">
                <a:solidFill>
                  <a:srgbClr val="000000"/>
                </a:solidFill>
                <a:latin typeface="Arial"/>
              </a:rPr>
              <a:t> </a:t>
            </a:r>
            <a:r>
              <a:rPr lang="uk-UA" sz="2000" spc="-1" dirty="0" err="1">
                <a:solidFill>
                  <a:srgbClr val="000000"/>
                </a:solidFill>
                <a:latin typeface="Arial"/>
              </a:rPr>
              <a:t>alkali</a:t>
            </a:r>
            <a:r>
              <a:rPr lang="uk-UA" sz="2000" spc="-1" dirty="0">
                <a:solidFill>
                  <a:srgbClr val="000000"/>
                </a:solidFill>
                <a:latin typeface="Arial"/>
              </a:rPr>
              <a:t> </a:t>
            </a:r>
            <a:r>
              <a:rPr lang="uk-UA" sz="2000" spc="-1" dirty="0" err="1">
                <a:solidFill>
                  <a:srgbClr val="000000"/>
                </a:solidFill>
                <a:latin typeface="Arial"/>
              </a:rPr>
              <a:t>solutions</a:t>
            </a:r>
            <a:r>
              <a:rPr lang="uk-UA" altLang="ru-RU" sz="2000" dirty="0" smtClean="0"/>
              <a:t>.</a:t>
            </a:r>
            <a:endParaRPr lang="uk-UA" altLang="ru-RU" sz="2000" dirty="0"/>
          </a:p>
        </p:txBody>
      </p:sp>
      <p:pic>
        <p:nvPicPr>
          <p:cNvPr id="19460"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83338" y="3208137"/>
            <a:ext cx="1981200"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796390">
            <a:off x="5434014" y="2967631"/>
            <a:ext cx="554037"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38979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41D18A76-0365-4C5D-A634-A5FC98BE158F}"/>
              </a:ext>
            </a:extLst>
          </p:cNvPr>
          <p:cNvSpPr/>
          <p:nvPr/>
        </p:nvSpPr>
        <p:spPr>
          <a:xfrm>
            <a:off x="736600" y="533400"/>
            <a:ext cx="7645400" cy="2032000"/>
          </a:xfrm>
          <a:prstGeom prst="rect">
            <a:avLst/>
          </a:prstGeom>
        </p:spPr>
        <p:txBody>
          <a:bodyPr wrap="square">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b="1" spc="-1" dirty="0" err="1">
                <a:solidFill>
                  <a:srgbClr val="000000"/>
                </a:solidFill>
              </a:rPr>
              <a:t>Identification</a:t>
            </a:r>
            <a:r>
              <a:rPr lang="uk-UA" b="1" spc="-1" dirty="0">
                <a:solidFill>
                  <a:srgbClr val="000000"/>
                </a:solidFill>
              </a:rPr>
              <a:t>: </a:t>
            </a:r>
            <a:endParaRPr lang="en-US" spc="-1" dirty="0">
              <a:solidFill>
                <a:srgbClr val="000000"/>
              </a:solidFill>
            </a:endParaRPr>
          </a:p>
          <a:p>
            <a:pPr>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pc="-1" dirty="0">
                <a:solidFill>
                  <a:srgbClr val="000000"/>
                </a:solidFill>
              </a:rPr>
              <a:t> </a:t>
            </a:r>
            <a:r>
              <a:rPr lang="uk-UA" spc="-1" dirty="0" err="1">
                <a:solidFill>
                  <a:srgbClr val="000000"/>
                </a:solidFill>
              </a:rPr>
              <a:t>physicochemical</a:t>
            </a:r>
            <a:r>
              <a:rPr lang="uk-UA" spc="-1" dirty="0">
                <a:solidFill>
                  <a:srgbClr val="000000"/>
                </a:solidFill>
              </a:rPr>
              <a:t> </a:t>
            </a:r>
            <a:r>
              <a:rPr lang="uk-UA" spc="-1" dirty="0" err="1">
                <a:solidFill>
                  <a:srgbClr val="000000"/>
                </a:solidFill>
              </a:rPr>
              <a:t>methods</a:t>
            </a:r>
            <a:r>
              <a:rPr lang="uk-UA" spc="-1" dirty="0">
                <a:solidFill>
                  <a:srgbClr val="000000"/>
                </a:solidFill>
              </a:rPr>
              <a:t>: </a:t>
            </a:r>
            <a:r>
              <a:rPr lang="uk-UA" spc="-1" dirty="0" err="1">
                <a:solidFill>
                  <a:srgbClr val="000000"/>
                </a:solidFill>
              </a:rPr>
              <a:t>determination</a:t>
            </a:r>
            <a:r>
              <a:rPr lang="uk-UA" spc="-1" dirty="0">
                <a:solidFill>
                  <a:srgbClr val="000000"/>
                </a:solidFill>
              </a:rPr>
              <a:t> </a:t>
            </a:r>
            <a:r>
              <a:rPr lang="uk-UA" spc="-1" dirty="0" err="1">
                <a:solidFill>
                  <a:srgbClr val="000000"/>
                </a:solidFill>
              </a:rPr>
              <a:t>of</a:t>
            </a:r>
            <a:r>
              <a:rPr lang="uk-UA" spc="-1" dirty="0">
                <a:solidFill>
                  <a:srgbClr val="000000"/>
                </a:solidFill>
              </a:rPr>
              <a:t> </a:t>
            </a:r>
            <a:r>
              <a:rPr lang="uk-UA" spc="-1" dirty="0" err="1">
                <a:solidFill>
                  <a:srgbClr val="000000"/>
                </a:solidFill>
              </a:rPr>
              <a:t>specific</a:t>
            </a:r>
            <a:r>
              <a:rPr lang="uk-UA" spc="-1" dirty="0">
                <a:solidFill>
                  <a:srgbClr val="000000"/>
                </a:solidFill>
              </a:rPr>
              <a:t> </a:t>
            </a:r>
            <a:r>
              <a:rPr lang="uk-UA" spc="-1" dirty="0" err="1">
                <a:solidFill>
                  <a:srgbClr val="000000"/>
                </a:solidFill>
              </a:rPr>
              <a:t>rotation</a:t>
            </a:r>
            <a:r>
              <a:rPr lang="uk-UA" spc="-1" dirty="0">
                <a:solidFill>
                  <a:srgbClr val="000000"/>
                </a:solidFill>
              </a:rPr>
              <a:t>, IR</a:t>
            </a:r>
            <a:endParaRPr lang="en-US" spc="-1" dirty="0">
              <a:solidFill>
                <a:srgbClr val="000000"/>
              </a:solidFill>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pc="-1" dirty="0">
                <a:solidFill>
                  <a:srgbClr val="000000"/>
                </a:solidFill>
              </a:rPr>
              <a:t> </a:t>
            </a:r>
            <a:r>
              <a:rPr lang="uk-UA" spc="-1" dirty="0" err="1">
                <a:solidFill>
                  <a:srgbClr val="000000"/>
                </a:solidFill>
              </a:rPr>
              <a:t>spectroscopy</a:t>
            </a:r>
            <a:r>
              <a:rPr lang="uk-UA" spc="-1" dirty="0">
                <a:solidFill>
                  <a:srgbClr val="000000"/>
                </a:solidFill>
              </a:rPr>
              <a:t>, TLC;</a:t>
            </a:r>
            <a:endParaRPr lang="en-US" spc="-1" dirty="0">
              <a:solidFill>
                <a:srgbClr val="000000"/>
              </a:solidFill>
            </a:endParaRPr>
          </a:p>
          <a:p>
            <a:pPr>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pc="-1" dirty="0">
                <a:solidFill>
                  <a:srgbClr val="000000"/>
                </a:solidFill>
              </a:rPr>
              <a:t> </a:t>
            </a:r>
            <a:r>
              <a:rPr lang="uk-UA" spc="-1" dirty="0" err="1">
                <a:solidFill>
                  <a:srgbClr val="000000"/>
                </a:solidFill>
              </a:rPr>
              <a:t>the</a:t>
            </a:r>
            <a:r>
              <a:rPr lang="uk-UA" spc="-1" dirty="0">
                <a:solidFill>
                  <a:srgbClr val="000000"/>
                </a:solidFill>
              </a:rPr>
              <a:t> </a:t>
            </a:r>
            <a:r>
              <a:rPr lang="uk-UA" spc="-1" dirty="0" err="1">
                <a:solidFill>
                  <a:srgbClr val="000000"/>
                </a:solidFill>
              </a:rPr>
              <a:t>solution</a:t>
            </a:r>
            <a:r>
              <a:rPr lang="uk-UA" spc="-1" dirty="0">
                <a:solidFill>
                  <a:srgbClr val="000000"/>
                </a:solidFill>
              </a:rPr>
              <a:t> </a:t>
            </a:r>
            <a:r>
              <a:rPr lang="uk-UA" spc="-1" dirty="0" err="1">
                <a:solidFill>
                  <a:srgbClr val="000000"/>
                </a:solidFill>
              </a:rPr>
              <a:t>of</a:t>
            </a:r>
            <a:r>
              <a:rPr lang="uk-UA" spc="-1" dirty="0">
                <a:solidFill>
                  <a:srgbClr val="000000"/>
                </a:solidFill>
              </a:rPr>
              <a:t> </a:t>
            </a:r>
            <a:r>
              <a:rPr lang="uk-UA" spc="-1" dirty="0" err="1">
                <a:solidFill>
                  <a:srgbClr val="000000"/>
                </a:solidFill>
              </a:rPr>
              <a:t>the</a:t>
            </a:r>
            <a:r>
              <a:rPr lang="uk-UA" spc="-1" dirty="0">
                <a:solidFill>
                  <a:srgbClr val="000000"/>
                </a:solidFill>
              </a:rPr>
              <a:t> </a:t>
            </a:r>
            <a:r>
              <a:rPr lang="uk-UA" spc="-1" dirty="0" err="1">
                <a:solidFill>
                  <a:srgbClr val="000000"/>
                </a:solidFill>
              </a:rPr>
              <a:t>substance</a:t>
            </a:r>
            <a:r>
              <a:rPr lang="uk-UA" spc="-1" dirty="0">
                <a:solidFill>
                  <a:srgbClr val="000000"/>
                </a:solidFill>
              </a:rPr>
              <a:t> </a:t>
            </a:r>
            <a:r>
              <a:rPr lang="uk-UA" spc="-1" dirty="0" err="1">
                <a:solidFill>
                  <a:srgbClr val="000000"/>
                </a:solidFill>
              </a:rPr>
              <a:t>in</a:t>
            </a:r>
            <a:r>
              <a:rPr lang="uk-UA" spc="-1" dirty="0">
                <a:solidFill>
                  <a:srgbClr val="000000"/>
                </a:solidFill>
              </a:rPr>
              <a:t> </a:t>
            </a:r>
            <a:r>
              <a:rPr lang="uk-UA" spc="-1" dirty="0" err="1">
                <a:solidFill>
                  <a:srgbClr val="000000"/>
                </a:solidFill>
              </a:rPr>
              <a:t>penetrating</a:t>
            </a:r>
            <a:r>
              <a:rPr lang="uk-UA" spc="-1" dirty="0">
                <a:solidFill>
                  <a:srgbClr val="000000"/>
                </a:solidFill>
              </a:rPr>
              <a:t> </a:t>
            </a:r>
            <a:r>
              <a:rPr lang="uk-UA" spc="-1" dirty="0" err="1">
                <a:solidFill>
                  <a:srgbClr val="000000"/>
                </a:solidFill>
              </a:rPr>
              <a:t>light</a:t>
            </a:r>
            <a:r>
              <a:rPr lang="uk-UA" spc="-1" dirty="0">
                <a:solidFill>
                  <a:srgbClr val="000000"/>
                </a:solidFill>
              </a:rPr>
              <a:t> </a:t>
            </a:r>
            <a:r>
              <a:rPr lang="uk-UA" spc="-1" dirty="0" err="1">
                <a:solidFill>
                  <a:srgbClr val="000000"/>
                </a:solidFill>
              </a:rPr>
              <a:t>has</a:t>
            </a:r>
            <a:r>
              <a:rPr lang="uk-UA" spc="-1" dirty="0">
                <a:solidFill>
                  <a:srgbClr val="000000"/>
                </a:solidFill>
              </a:rPr>
              <a:t> a </a:t>
            </a:r>
            <a:r>
              <a:rPr lang="uk-UA" spc="-1" dirty="0" err="1">
                <a:solidFill>
                  <a:srgbClr val="000000"/>
                </a:solidFill>
              </a:rPr>
              <a:t>pale</a:t>
            </a:r>
            <a:r>
              <a:rPr lang="uk-UA" spc="-1" dirty="0">
                <a:solidFill>
                  <a:srgbClr val="000000"/>
                </a:solidFill>
              </a:rPr>
              <a:t> </a:t>
            </a:r>
            <a:r>
              <a:rPr lang="uk-UA" spc="-1" dirty="0" err="1">
                <a:solidFill>
                  <a:srgbClr val="000000"/>
                </a:solidFill>
              </a:rPr>
              <a:t>greenish-yellow</a:t>
            </a:r>
            <a:r>
              <a:rPr lang="uk-UA" spc="-1" dirty="0">
                <a:solidFill>
                  <a:srgbClr val="000000"/>
                </a:solidFill>
              </a:rPr>
              <a:t> </a:t>
            </a:r>
            <a:r>
              <a:rPr lang="uk-UA" spc="-1" dirty="0" err="1">
                <a:solidFill>
                  <a:srgbClr val="000000"/>
                </a:solidFill>
              </a:rPr>
              <a:t>color</a:t>
            </a:r>
            <a:r>
              <a:rPr lang="uk-UA" spc="-1" dirty="0">
                <a:solidFill>
                  <a:srgbClr val="000000"/>
                </a:solidFill>
              </a:rPr>
              <a:t>, </a:t>
            </a:r>
            <a:r>
              <a:rPr lang="uk-UA" spc="-1" dirty="0" err="1">
                <a:solidFill>
                  <a:srgbClr val="000000"/>
                </a:solidFill>
              </a:rPr>
              <a:t>in</a:t>
            </a:r>
            <a:r>
              <a:rPr lang="uk-UA" spc="-1" dirty="0">
                <a:solidFill>
                  <a:srgbClr val="000000"/>
                </a:solidFill>
              </a:rPr>
              <a:t> </a:t>
            </a:r>
            <a:r>
              <a:rPr lang="uk-UA" spc="-1" dirty="0" err="1">
                <a:solidFill>
                  <a:srgbClr val="000000"/>
                </a:solidFill>
              </a:rPr>
              <a:t>reflected</a:t>
            </a:r>
            <a:r>
              <a:rPr lang="uk-UA" spc="-1" dirty="0">
                <a:solidFill>
                  <a:srgbClr val="000000"/>
                </a:solidFill>
              </a:rPr>
              <a:t> </a:t>
            </a:r>
            <a:r>
              <a:rPr lang="uk-UA" spc="-1" dirty="0" err="1">
                <a:solidFill>
                  <a:srgbClr val="000000"/>
                </a:solidFill>
              </a:rPr>
              <a:t>light</a:t>
            </a:r>
            <a:r>
              <a:rPr lang="uk-UA" spc="-1" dirty="0">
                <a:solidFill>
                  <a:srgbClr val="000000"/>
                </a:solidFill>
              </a:rPr>
              <a:t> - </a:t>
            </a:r>
            <a:r>
              <a:rPr lang="uk-UA" spc="-1" dirty="0" err="1">
                <a:solidFill>
                  <a:srgbClr val="000000"/>
                </a:solidFill>
              </a:rPr>
              <a:t>intense</a:t>
            </a:r>
            <a:r>
              <a:rPr lang="uk-UA" spc="-1" dirty="0">
                <a:solidFill>
                  <a:srgbClr val="000000"/>
                </a:solidFill>
              </a:rPr>
              <a:t> </a:t>
            </a:r>
            <a:r>
              <a:rPr lang="uk-UA" spc="-1" dirty="0" err="1">
                <a:solidFill>
                  <a:srgbClr val="000000"/>
                </a:solidFill>
              </a:rPr>
              <a:t>yellowish-green</a:t>
            </a:r>
            <a:r>
              <a:rPr lang="uk-UA" spc="-1" dirty="0">
                <a:solidFill>
                  <a:srgbClr val="000000"/>
                </a:solidFill>
              </a:rPr>
              <a:t> </a:t>
            </a:r>
            <a:r>
              <a:rPr lang="uk-UA" spc="-1" dirty="0" err="1">
                <a:solidFill>
                  <a:srgbClr val="000000"/>
                </a:solidFill>
              </a:rPr>
              <a:t>fluorescence</a:t>
            </a:r>
            <a:r>
              <a:rPr lang="uk-UA" spc="-1" dirty="0">
                <a:solidFill>
                  <a:srgbClr val="000000"/>
                </a:solidFill>
              </a:rPr>
              <a:t>, </a:t>
            </a:r>
            <a:r>
              <a:rPr lang="uk-UA" spc="-1" dirty="0" err="1">
                <a:solidFill>
                  <a:srgbClr val="000000"/>
                </a:solidFill>
              </a:rPr>
              <a:t>which</a:t>
            </a:r>
            <a:r>
              <a:rPr lang="uk-UA" spc="-1" dirty="0">
                <a:solidFill>
                  <a:srgbClr val="000000"/>
                </a:solidFill>
              </a:rPr>
              <a:t> </a:t>
            </a:r>
            <a:r>
              <a:rPr lang="uk-UA" spc="-1" dirty="0" err="1">
                <a:solidFill>
                  <a:srgbClr val="000000"/>
                </a:solidFill>
              </a:rPr>
              <a:t>disappears</a:t>
            </a:r>
            <a:r>
              <a:rPr lang="uk-UA" spc="-1" dirty="0">
                <a:solidFill>
                  <a:srgbClr val="000000"/>
                </a:solidFill>
              </a:rPr>
              <a:t> </a:t>
            </a:r>
            <a:r>
              <a:rPr lang="uk-UA" spc="-1" dirty="0" err="1">
                <a:solidFill>
                  <a:srgbClr val="000000"/>
                </a:solidFill>
              </a:rPr>
              <a:t>with</a:t>
            </a:r>
            <a:r>
              <a:rPr lang="uk-UA" spc="-1" dirty="0">
                <a:solidFill>
                  <a:srgbClr val="000000"/>
                </a:solidFill>
              </a:rPr>
              <a:t> </a:t>
            </a:r>
            <a:r>
              <a:rPr lang="uk-UA" spc="-1" dirty="0" err="1">
                <a:solidFill>
                  <a:srgbClr val="000000"/>
                </a:solidFill>
              </a:rPr>
              <a:t>the</a:t>
            </a:r>
            <a:r>
              <a:rPr lang="uk-UA" spc="-1" dirty="0">
                <a:solidFill>
                  <a:srgbClr val="000000"/>
                </a:solidFill>
              </a:rPr>
              <a:t> </a:t>
            </a:r>
            <a:r>
              <a:rPr lang="uk-UA" spc="-1" dirty="0" err="1">
                <a:solidFill>
                  <a:srgbClr val="000000"/>
                </a:solidFill>
              </a:rPr>
              <a:t>addition</a:t>
            </a:r>
            <a:r>
              <a:rPr lang="uk-UA" spc="-1" dirty="0">
                <a:solidFill>
                  <a:srgbClr val="000000"/>
                </a:solidFill>
              </a:rPr>
              <a:t> </a:t>
            </a:r>
            <a:r>
              <a:rPr lang="uk-UA" spc="-1" dirty="0" err="1">
                <a:solidFill>
                  <a:srgbClr val="000000"/>
                </a:solidFill>
              </a:rPr>
              <a:t>of</a:t>
            </a:r>
            <a:r>
              <a:rPr lang="uk-UA" spc="-1" dirty="0">
                <a:solidFill>
                  <a:srgbClr val="000000"/>
                </a:solidFill>
              </a:rPr>
              <a:t> </a:t>
            </a:r>
            <a:r>
              <a:rPr lang="uk-UA" spc="-1" dirty="0" err="1">
                <a:solidFill>
                  <a:srgbClr val="000000"/>
                </a:solidFill>
              </a:rPr>
              <a:t>solutions</a:t>
            </a:r>
            <a:r>
              <a:rPr lang="uk-UA" spc="-1" dirty="0">
                <a:solidFill>
                  <a:srgbClr val="000000"/>
                </a:solidFill>
              </a:rPr>
              <a:t> </a:t>
            </a:r>
            <a:r>
              <a:rPr lang="uk-UA" spc="-1" dirty="0" err="1">
                <a:solidFill>
                  <a:srgbClr val="000000"/>
                </a:solidFill>
              </a:rPr>
              <a:t>of</a:t>
            </a:r>
            <a:r>
              <a:rPr lang="uk-UA" spc="-1" dirty="0">
                <a:solidFill>
                  <a:srgbClr val="000000"/>
                </a:solidFill>
              </a:rPr>
              <a:t> </a:t>
            </a:r>
            <a:r>
              <a:rPr lang="uk-UA" spc="-1" dirty="0" err="1">
                <a:solidFill>
                  <a:srgbClr val="000000"/>
                </a:solidFill>
              </a:rPr>
              <a:t>mineral</a:t>
            </a:r>
            <a:r>
              <a:rPr lang="uk-UA" spc="-1" dirty="0">
                <a:solidFill>
                  <a:srgbClr val="000000"/>
                </a:solidFill>
              </a:rPr>
              <a:t> </a:t>
            </a:r>
            <a:r>
              <a:rPr lang="uk-UA" spc="-1" dirty="0" err="1">
                <a:solidFill>
                  <a:srgbClr val="000000"/>
                </a:solidFill>
              </a:rPr>
              <a:t>acids</a:t>
            </a:r>
            <a:r>
              <a:rPr lang="uk-UA" spc="-1" dirty="0">
                <a:solidFill>
                  <a:srgbClr val="000000"/>
                </a:solidFill>
              </a:rPr>
              <a:t> </a:t>
            </a:r>
            <a:r>
              <a:rPr lang="uk-UA" spc="-1" dirty="0" err="1">
                <a:solidFill>
                  <a:srgbClr val="000000"/>
                </a:solidFill>
              </a:rPr>
              <a:t>or</a:t>
            </a:r>
            <a:r>
              <a:rPr lang="uk-UA" spc="-1" dirty="0">
                <a:solidFill>
                  <a:srgbClr val="000000"/>
                </a:solidFill>
              </a:rPr>
              <a:t> </a:t>
            </a:r>
            <a:r>
              <a:rPr lang="uk-UA" spc="-1" dirty="0" err="1">
                <a:solidFill>
                  <a:srgbClr val="000000"/>
                </a:solidFill>
              </a:rPr>
              <a:t>alkali</a:t>
            </a:r>
            <a:r>
              <a:rPr lang="uk-UA" spc="-1" dirty="0">
                <a:solidFill>
                  <a:srgbClr val="000000"/>
                </a:solidFill>
              </a:rPr>
              <a:t> </a:t>
            </a:r>
            <a:r>
              <a:rPr lang="uk-UA" spc="-1" dirty="0" err="1">
                <a:solidFill>
                  <a:srgbClr val="000000"/>
                </a:solidFill>
              </a:rPr>
              <a:t>metal</a:t>
            </a:r>
            <a:r>
              <a:rPr lang="uk-UA" spc="-1" dirty="0">
                <a:solidFill>
                  <a:srgbClr val="000000"/>
                </a:solidFill>
              </a:rPr>
              <a:t> </a:t>
            </a:r>
            <a:r>
              <a:rPr lang="uk-UA" spc="-1" dirty="0" err="1">
                <a:solidFill>
                  <a:srgbClr val="000000"/>
                </a:solidFill>
              </a:rPr>
              <a:t>hydroxides</a:t>
            </a:r>
            <a:r>
              <a:rPr lang="uk-UA" spc="-1" dirty="0">
                <a:solidFill>
                  <a:srgbClr val="000000"/>
                </a:solidFill>
              </a:rPr>
              <a:t> (</a:t>
            </a:r>
            <a:r>
              <a:rPr lang="en-US" spc="-1" dirty="0" err="1" smtClean="0">
                <a:solidFill>
                  <a:srgbClr val="000000"/>
                </a:solidFill>
              </a:rPr>
              <a:t>SPhU</a:t>
            </a:r>
            <a:r>
              <a:rPr lang="uk-UA" altLang="ru-RU" dirty="0" smtClean="0"/>
              <a:t>).</a:t>
            </a:r>
            <a:endParaRPr lang="ru-RU" altLang="ru-RU" dirty="0"/>
          </a:p>
        </p:txBody>
      </p:sp>
      <p:pic>
        <p:nvPicPr>
          <p:cNvPr id="20483" name="Picture 2" descr="https://www.chemicalbook.com/Spectrum/83-88-5_IR1_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667000"/>
            <a:ext cx="5024438"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34365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CustomShape 1"/>
          <p:cNvSpPr/>
          <p:nvPr/>
        </p:nvSpPr>
        <p:spPr>
          <a:xfrm>
            <a:off x="914400" y="609120"/>
            <a:ext cx="7467480" cy="6426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marL="285750" indent="-285750" algn="l" rtl="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When</a:t>
            </a:r>
            <a:r>
              <a:rPr lang="uk-UA" sz="1800" b="0" strike="noStrike" spc="-1" dirty="0">
                <a:solidFill>
                  <a:srgbClr val="000000"/>
                </a:solidFill>
                <a:latin typeface="Arial"/>
              </a:rPr>
              <a:t> </a:t>
            </a:r>
            <a:r>
              <a:rPr lang="uk-UA" sz="1800" b="0" strike="noStrike" spc="-1" dirty="0" err="1">
                <a:solidFill>
                  <a:srgbClr val="000000"/>
                </a:solidFill>
                <a:latin typeface="Arial"/>
              </a:rPr>
              <a:t>sodium</a:t>
            </a:r>
            <a:r>
              <a:rPr lang="uk-UA" sz="1800" b="0" strike="noStrike" spc="-1" dirty="0">
                <a:solidFill>
                  <a:srgbClr val="000000"/>
                </a:solidFill>
                <a:latin typeface="Arial"/>
              </a:rPr>
              <a:t> </a:t>
            </a:r>
            <a:r>
              <a:rPr lang="uk-UA" sz="1800" b="0" strike="noStrike" spc="-1" dirty="0" err="1">
                <a:solidFill>
                  <a:srgbClr val="000000"/>
                </a:solidFill>
                <a:latin typeface="Arial"/>
              </a:rPr>
              <a:t>hydrosulfite</a:t>
            </a:r>
            <a:r>
              <a:rPr lang="uk-UA" sz="1800" b="0" strike="noStrike" spc="-1" dirty="0">
                <a:solidFill>
                  <a:srgbClr val="000000"/>
                </a:solidFill>
                <a:latin typeface="Arial"/>
              </a:rPr>
              <a:t> </a:t>
            </a:r>
            <a:r>
              <a:rPr lang="uk-UA" sz="1800" b="0" strike="noStrike" spc="-1" dirty="0" err="1">
                <a:solidFill>
                  <a:srgbClr val="000000"/>
                </a:solidFill>
                <a:latin typeface="Arial"/>
              </a:rPr>
              <a:t>is</a:t>
            </a:r>
            <a:r>
              <a:rPr lang="uk-UA" sz="1800" b="0" strike="noStrike" spc="-1" dirty="0">
                <a:solidFill>
                  <a:srgbClr val="000000"/>
                </a:solidFill>
                <a:latin typeface="Arial"/>
              </a:rPr>
              <a:t> </a:t>
            </a:r>
            <a:r>
              <a:rPr lang="uk-UA" sz="1800" b="0" strike="noStrike" spc="-1" dirty="0" err="1">
                <a:solidFill>
                  <a:srgbClr val="000000"/>
                </a:solidFill>
                <a:latin typeface="Arial"/>
              </a:rPr>
              <a:t>added</a:t>
            </a:r>
            <a:r>
              <a:rPr lang="uk-UA" sz="1800" b="0" strike="noStrike" spc="-1" dirty="0">
                <a:solidFill>
                  <a:srgbClr val="000000"/>
                </a:solidFill>
                <a:latin typeface="Arial"/>
              </a:rPr>
              <a:t>, </a:t>
            </a:r>
            <a:r>
              <a:rPr lang="uk-UA" sz="1800" b="0" strike="noStrike" spc="-1" dirty="0" err="1">
                <a:solidFill>
                  <a:srgbClr val="000000"/>
                </a:solidFill>
                <a:latin typeface="Arial"/>
              </a:rPr>
              <a:t>both</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fluorescence</a:t>
            </a:r>
            <a:r>
              <a:rPr lang="uk-UA" sz="1800" b="0" strike="noStrike" spc="-1" dirty="0">
                <a:solidFill>
                  <a:srgbClr val="000000"/>
                </a:solidFill>
                <a:latin typeface="Arial"/>
              </a:rPr>
              <a:t> </a:t>
            </a:r>
            <a:r>
              <a:rPr lang="uk-UA" sz="1800" b="0" strike="noStrike" spc="-1" dirty="0" err="1">
                <a:solidFill>
                  <a:srgbClr val="000000"/>
                </a:solidFill>
                <a:latin typeface="Arial"/>
              </a:rPr>
              <a:t>and</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color</a:t>
            </a:r>
            <a:r>
              <a:rPr lang="uk-UA" sz="1800" b="0" strike="noStrike" spc="-1" dirty="0">
                <a:solidFill>
                  <a:srgbClr val="000000"/>
                </a:solidFill>
                <a:latin typeface="Arial"/>
              </a:rPr>
              <a:t> </a:t>
            </a:r>
            <a:r>
              <a:rPr lang="uk-UA" sz="1800" b="0" strike="noStrike" spc="-1" dirty="0" err="1">
                <a:solidFill>
                  <a:srgbClr val="000000"/>
                </a:solidFill>
                <a:latin typeface="Arial"/>
              </a:rPr>
              <a:t>of</a:t>
            </a:r>
            <a:r>
              <a:rPr lang="uk-UA" sz="1800" b="0" strike="noStrike" spc="-1" dirty="0">
                <a:solidFill>
                  <a:srgbClr val="000000"/>
                </a:solidFill>
                <a:latin typeface="Arial"/>
              </a:rPr>
              <a:t> </a:t>
            </a:r>
            <a:r>
              <a:rPr lang="uk-UA" sz="1800" b="0" strike="noStrike" spc="-1" dirty="0" err="1">
                <a:solidFill>
                  <a:srgbClr val="000000"/>
                </a:solidFill>
                <a:latin typeface="Arial"/>
              </a:rPr>
              <a:t>the</a:t>
            </a:r>
            <a:r>
              <a:rPr lang="uk-UA" sz="1800" b="0" strike="noStrike" spc="-1" dirty="0">
                <a:solidFill>
                  <a:srgbClr val="000000"/>
                </a:solidFill>
                <a:latin typeface="Arial"/>
              </a:rPr>
              <a:t> </a:t>
            </a:r>
            <a:r>
              <a:rPr lang="uk-UA" sz="1800" b="0" strike="noStrike" spc="-1" dirty="0" err="1">
                <a:solidFill>
                  <a:srgbClr val="000000"/>
                </a:solidFill>
                <a:latin typeface="Arial"/>
              </a:rPr>
              <a:t>solution</a:t>
            </a:r>
            <a:r>
              <a:rPr lang="uk-UA" sz="1800" b="0" strike="noStrike" spc="-1" dirty="0">
                <a:solidFill>
                  <a:srgbClr val="000000"/>
                </a:solidFill>
                <a:latin typeface="Arial"/>
              </a:rPr>
              <a:t> </a:t>
            </a:r>
            <a:r>
              <a:rPr lang="uk-UA" sz="1800" b="0" strike="noStrike" spc="-1" dirty="0" err="1">
                <a:solidFill>
                  <a:srgbClr val="000000"/>
                </a:solidFill>
                <a:latin typeface="Arial"/>
              </a:rPr>
              <a:t>disappear</a:t>
            </a:r>
            <a:r>
              <a:rPr lang="uk-UA" sz="1800" b="0" strike="noStrike" spc="-1" dirty="0">
                <a:solidFill>
                  <a:srgbClr val="000000"/>
                </a:solidFill>
                <a:latin typeface="Arial"/>
              </a:rPr>
              <a:t>:</a:t>
            </a:r>
            <a:endParaRPr lang="en-US" sz="1800" b="0" strike="noStrike" spc="-1" dirty="0">
              <a:solidFill>
                <a:srgbClr val="000000"/>
              </a:solidFill>
              <a:latin typeface="Arial"/>
            </a:endParaRPr>
          </a:p>
        </p:txBody>
      </p:sp>
      <p:pic>
        <p:nvPicPr>
          <p:cNvPr id="166" name="Picture 7"/>
          <p:cNvPicPr/>
          <p:nvPr/>
        </p:nvPicPr>
        <p:blipFill>
          <a:blip r:embed="rId2" cstate="print"/>
          <a:stretch/>
        </p:blipFill>
        <p:spPr>
          <a:xfrm>
            <a:off x="2133720" y="1219320"/>
            <a:ext cx="5029200" cy="2408040"/>
          </a:xfrm>
          <a:prstGeom prst="rect">
            <a:avLst/>
          </a:prstGeom>
          <a:ln w="0">
            <a:noFill/>
          </a:ln>
        </p:spPr>
      </p:pic>
      <p:sp>
        <p:nvSpPr>
          <p:cNvPr id="167" name="CustomShape 2"/>
          <p:cNvSpPr/>
          <p:nvPr/>
        </p:nvSpPr>
        <p:spPr>
          <a:xfrm>
            <a:off x="914400" y="3733560"/>
            <a:ext cx="7696080" cy="91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Cleanliness test. </a:t>
            </a:r>
            <a:r>
              <a:rPr lang="uk-UA" sz="1800" b="0" strike="noStrike" spc="-1">
                <a:solidFill>
                  <a:srgbClr val="000000"/>
                </a:solidFill>
                <a:latin typeface="Arial"/>
              </a:rPr>
              <a:t>Determine lumiflavin, which is formed due to changes in the chemical structure of the substance under the action of light and alkaline environment:</a:t>
            </a:r>
            <a:endParaRPr lang="en-US" sz="1800" b="0" strike="noStrike" spc="-1">
              <a:solidFill>
                <a:srgbClr val="000000"/>
              </a:solidFill>
              <a:latin typeface="Arial"/>
            </a:endParaRPr>
          </a:p>
        </p:txBody>
      </p:sp>
      <p:pic>
        <p:nvPicPr>
          <p:cNvPr id="168" name="Picture 9"/>
          <p:cNvPicPr/>
          <p:nvPr/>
        </p:nvPicPr>
        <p:blipFill>
          <a:blip r:embed="rId3" cstate="print"/>
          <a:stretch/>
        </p:blipFill>
        <p:spPr>
          <a:xfrm>
            <a:off x="1066680" y="4800600"/>
            <a:ext cx="1828800" cy="977760"/>
          </a:xfrm>
          <a:prstGeom prst="rect">
            <a:avLst/>
          </a:prstGeom>
          <a:ln w="0">
            <a:noFill/>
          </a:ln>
        </p:spPr>
      </p:pic>
      <p:sp>
        <p:nvSpPr>
          <p:cNvPr id="169" name="CustomShape 3"/>
          <p:cNvSpPr/>
          <p:nvPr/>
        </p:nvSpPr>
        <p:spPr>
          <a:xfrm>
            <a:off x="3200400" y="4724280"/>
            <a:ext cx="5334120" cy="14655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Determination of lumiflavin impurity is carried out by TLC method: it is based on its solubility in chloroform (riboflavin is insoluble in chloroform) - the color of the filtrate should not exceed the standard.</a:t>
            </a:r>
            <a:r>
              <a:rPr lang="ru-RU" sz="1800" b="0" strike="noStrike" spc="-1">
                <a:solidFill>
                  <a:srgbClr val="000000"/>
                </a:solidFill>
                <a:latin typeface="Arial"/>
              </a:rPr>
              <a:t> </a:t>
            </a:r>
            <a:endParaRPr lang="en-US" sz="1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CustomShape 1"/>
          <p:cNvSpPr/>
          <p:nvPr/>
        </p:nvSpPr>
        <p:spPr>
          <a:xfrm>
            <a:off x="838080" y="685800"/>
            <a:ext cx="7925040" cy="34232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Quantitative definition.</a:t>
            </a:r>
            <a:endParaRPr lang="en-US" sz="1800" b="0" strike="noStrike" spc="-1" dirty="0">
              <a:solidFill>
                <a:srgbClr val="000000"/>
              </a:solidFill>
              <a:latin typeface="Arial"/>
            </a:endParaRPr>
          </a:p>
          <a:p>
            <a:pPr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Spectrophotometry </a:t>
            </a:r>
            <a:r>
              <a:rPr lang="uk-UA" sz="1800" b="0" strike="noStrike" spc="-1" dirty="0" smtClean="0">
                <a:solidFill>
                  <a:srgbClr val="000000"/>
                </a:solidFill>
                <a:latin typeface="Arial"/>
              </a:rPr>
              <a:t>(</a:t>
            </a:r>
            <a:r>
              <a:rPr lang="en-US" spc="-1" dirty="0" smtClean="0">
                <a:solidFill>
                  <a:srgbClr val="000000"/>
                </a:solidFill>
                <a:latin typeface="Arial"/>
              </a:rPr>
              <a:t>SPhU</a:t>
            </a:r>
            <a:r>
              <a:rPr lang="uk-UA" sz="1800" b="0" strike="noStrike" spc="-1" dirty="0" smtClean="0">
                <a:solidFill>
                  <a:srgbClr val="000000"/>
                </a:solidFill>
                <a:latin typeface="Arial"/>
              </a:rPr>
              <a:t>). </a:t>
            </a:r>
            <a:endParaRPr lang="en-US" sz="1800" b="0" strike="noStrike" spc="-1" dirty="0">
              <a:solidFill>
                <a:srgbClr val="000000"/>
              </a:solidFill>
              <a:latin typeface="Arial"/>
            </a:endParaRPr>
          </a:p>
          <a:p>
            <a:pPr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Photocolorimetry.</a:t>
            </a:r>
            <a:endParaRPr lang="en-US" sz="1800" b="0" strike="noStrike" spc="-1" dirty="0">
              <a:solidFill>
                <a:srgbClr val="000000"/>
              </a:solidFill>
              <a:latin typeface="Arial"/>
            </a:endParaRPr>
          </a:p>
          <a:p>
            <a:pPr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Fluorometry.</a:t>
            </a:r>
            <a:endParaRPr lang="en-US" sz="1800" b="0" strike="noStrike" spc="-1" dirty="0">
              <a:solidFill>
                <a:srgbClr val="000000"/>
              </a:solidFill>
              <a:latin typeface="Arial"/>
            </a:endParaRPr>
          </a:p>
          <a:p>
            <a:pPr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Alkalimetry by substitution after oxidation of </a:t>
            </a:r>
            <a:r>
              <a:rPr lang="uk-UA" sz="1800" b="0" strike="noStrike" spc="-1" dirty="0" smtClean="0">
                <a:solidFill>
                  <a:srgbClr val="000000"/>
                </a:solidFill>
                <a:latin typeface="Arial"/>
              </a:rPr>
              <a:t>potassium periodate</a:t>
            </a:r>
            <a:r>
              <a:rPr lang="en-US" sz="1800" b="0" strike="noStrike" spc="-1" dirty="0" smtClean="0">
                <a:solidFill>
                  <a:srgbClr val="000000"/>
                </a:solidFill>
                <a:latin typeface="Arial"/>
              </a:rPr>
              <a:t> (KIO4)</a:t>
            </a:r>
            <a:r>
              <a:rPr lang="uk-UA" sz="1800" b="0" strike="noStrike" spc="-1" dirty="0" smtClean="0">
                <a:solidFill>
                  <a:srgbClr val="000000"/>
                </a:solidFill>
                <a:latin typeface="Arial"/>
              </a:rPr>
              <a:t>. </a:t>
            </a:r>
            <a:endParaRPr lang="en-US" sz="1800" b="0" strike="noStrike" spc="-1" dirty="0">
              <a:solidFill>
                <a:srgbClr val="000000"/>
              </a:solidFill>
              <a:latin typeface="Arial"/>
            </a:endParaRPr>
          </a:p>
          <a:p>
            <a:pPr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Alkalimetry by substitution after interaction with </a:t>
            </a:r>
            <a:r>
              <a:rPr lang="uk-UA" sz="1800" b="0" strike="noStrike" spc="-1" dirty="0" smtClean="0">
                <a:solidFill>
                  <a:srgbClr val="000000"/>
                </a:solidFill>
                <a:latin typeface="Arial"/>
              </a:rPr>
              <a:t>solution</a:t>
            </a:r>
            <a:r>
              <a:rPr lang="en-US" sz="1800" b="0" strike="noStrike" spc="-1" dirty="0" smtClean="0">
                <a:solidFill>
                  <a:srgbClr val="000000"/>
                </a:solidFill>
                <a:latin typeface="Arial"/>
              </a:rPr>
              <a:t> of silver</a:t>
            </a:r>
            <a:r>
              <a:rPr lang="uk-UA" sz="1800" b="0" strike="noStrike" spc="-1" dirty="0" smtClean="0">
                <a:solidFill>
                  <a:srgbClr val="000000"/>
                </a:solidFill>
                <a:latin typeface="Arial"/>
              </a:rPr>
              <a:t> </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 nitrate, </a:t>
            </a:r>
            <a:r>
              <a:rPr lang="en-US" sz="1800" b="0" strike="noStrike" spc="-1" dirty="0">
                <a:solidFill>
                  <a:srgbClr val="000000"/>
                </a:solidFill>
                <a:latin typeface="Arial"/>
              </a:rPr>
              <a:t>s</a:t>
            </a:r>
            <a:r>
              <a:rPr lang="uk-UA" sz="1800" b="0" i="1" strike="noStrike" spc="-1" dirty="0">
                <a:solidFill>
                  <a:srgbClr val="000000"/>
                </a:solidFill>
                <a:latin typeface="Arial"/>
              </a:rPr>
              <a:t> =</a:t>
            </a:r>
            <a:r>
              <a:rPr lang="uk-UA" sz="1800" b="0" strike="noStrike" spc="-1" dirty="0">
                <a:solidFill>
                  <a:srgbClr val="000000"/>
                </a:solidFill>
                <a:latin typeface="Arial"/>
              </a:rPr>
              <a:t> 1.</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Storage. </a:t>
            </a:r>
            <a:r>
              <a:rPr lang="uk-UA" sz="1800" b="0" strike="noStrike" spc="-1" dirty="0">
                <a:solidFill>
                  <a:srgbClr val="000000"/>
                </a:solidFill>
                <a:latin typeface="Arial"/>
              </a:rPr>
              <a:t>In a sealed container, protected from light.</a:t>
            </a:r>
            <a:endParaRPr lang="en-US" sz="1800" b="0" strike="noStrike" spc="-1" dirty="0">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a:solidFill>
                  <a:srgbClr val="000000"/>
                </a:solidFill>
                <a:latin typeface="Arial"/>
              </a:rPr>
              <a:t>Application. </a:t>
            </a:r>
            <a:r>
              <a:rPr lang="uk-UA" sz="1800" b="0" strike="noStrike" spc="-1" dirty="0">
                <a:solidFill>
                  <a:srgbClr val="000000"/>
                </a:solidFill>
                <a:latin typeface="Arial"/>
              </a:rPr>
              <a:t>Hypo- and avitaminosis B</a:t>
            </a:r>
            <a:r>
              <a:rPr lang="uk-UA" sz="1800" b="0" strike="noStrike" spc="-1" baseline="-25000" dirty="0">
                <a:solidFill>
                  <a:srgbClr val="000000"/>
                </a:solidFill>
                <a:latin typeface="Arial"/>
              </a:rPr>
              <a:t>2</a:t>
            </a:r>
            <a:r>
              <a:rPr lang="uk-UA" sz="1800" b="0" strike="noStrike" spc="-1" dirty="0">
                <a:solidFill>
                  <a:srgbClr val="000000"/>
                </a:solidFill>
                <a:latin typeface="Arial"/>
              </a:rPr>
              <a:t>, gemeralopia, conjunctivitis, keratitis, iritis, corneal opacity, cataracts, ulcers that do not heal for a long time, radiation sickness, malnutrition, asthenia, hepatitis, liver cirrhosis, gastrointestinal disorders, anemia, leukemia</a:t>
            </a:r>
            <a:r>
              <a:rPr lang="ru-RU" sz="1800" b="0" strike="noStrike" spc="-1" dirty="0">
                <a:solidFill>
                  <a:srgbClr val="000000"/>
                </a:solidFill>
                <a:latin typeface="Arial"/>
              </a:rPr>
              <a:t> </a:t>
            </a:r>
            <a:endParaRPr lang="en-US" sz="1800" b="0" strike="noStrike" spc="-1" dirty="0">
              <a:solidFill>
                <a:srgbClr val="000000"/>
              </a:solidFill>
              <a:latin typeface="Arial"/>
            </a:endParaRPr>
          </a:p>
        </p:txBody>
      </p:sp>
      <p:sp>
        <p:nvSpPr>
          <p:cNvPr id="171" name="CustomShape 2"/>
          <p:cNvSpPr/>
          <p:nvPr/>
        </p:nvSpPr>
        <p:spPr>
          <a:xfrm>
            <a:off x="3506760" y="4190400"/>
            <a:ext cx="200952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Pterin derivatives</a:t>
            </a:r>
            <a:endParaRPr lang="en-US" sz="1800" b="0" strike="noStrike" spc="-1">
              <a:solidFill>
                <a:srgbClr val="000000"/>
              </a:solidFill>
              <a:latin typeface="Arial"/>
            </a:endParaRPr>
          </a:p>
        </p:txBody>
      </p:sp>
      <p:sp>
        <p:nvSpPr>
          <p:cNvPr id="172" name="CustomShape 3"/>
          <p:cNvSpPr/>
          <p:nvPr/>
        </p:nvSpPr>
        <p:spPr>
          <a:xfrm>
            <a:off x="838080" y="4855805"/>
            <a:ext cx="7543800" cy="120251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Pterin vitamins, which include folic acid (vitamin </a:t>
            </a:r>
            <a:r>
              <a:rPr lang="uk-UA" sz="1800" b="0" strike="noStrike" spc="-1" dirty="0" smtClean="0">
                <a:solidFill>
                  <a:srgbClr val="000000"/>
                </a:solidFill>
                <a:latin typeface="Arial"/>
              </a:rPr>
              <a:t>B</a:t>
            </a:r>
            <a:r>
              <a:rPr lang="en-US" spc="-1" baseline="-25000" smtClean="0">
                <a:solidFill>
                  <a:srgbClr val="000000"/>
                </a:solidFill>
                <a:latin typeface="Arial"/>
              </a:rPr>
              <a:t>c</a:t>
            </a:r>
            <a:r>
              <a:rPr lang="uk-UA" sz="1800" b="0" strike="noStrike" spc="-1" smtClean="0">
                <a:solidFill>
                  <a:srgbClr val="000000"/>
                </a:solidFill>
                <a:latin typeface="Arial"/>
              </a:rPr>
              <a:t>) </a:t>
            </a:r>
            <a:r>
              <a:rPr lang="uk-UA" sz="1800" b="0" strike="noStrike" spc="-1">
                <a:solidFill>
                  <a:srgbClr val="000000"/>
                </a:solidFill>
                <a:latin typeface="Arial"/>
              </a:rPr>
              <a:t>contained in the green leaves of spinach, parsley, lettuce; in legumes and cereals (wheat, rye, corn), as well as in yeast, liver. </a:t>
            </a:r>
            <a:r>
              <a:rPr lang="uk-UA" sz="1800" b="0" strike="noStrike" spc="-1" dirty="0">
                <a:solidFill>
                  <a:srgbClr val="000000"/>
                </a:solidFill>
                <a:latin typeface="Arial"/>
              </a:rPr>
              <a:t>Folic acid plays an important role in hematopoiesis and is also a factor in the growth of microorganisms</a:t>
            </a:r>
            <a:r>
              <a:rPr lang="ru-RU" sz="1800" b="0" strike="noStrike" spc="-1" dirty="0">
                <a:solidFill>
                  <a:srgbClr val="000000"/>
                </a:solidFill>
                <a:latin typeface="Arial"/>
              </a:rPr>
              <a:t> </a:t>
            </a:r>
            <a:endParaRPr lang="en-US" sz="18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 name="Picture 2"/>
          <p:cNvPicPr/>
          <p:nvPr/>
        </p:nvPicPr>
        <p:blipFill>
          <a:blip r:embed="rId2" cstate="print"/>
          <a:stretch/>
        </p:blipFill>
        <p:spPr>
          <a:xfrm>
            <a:off x="1600200" y="2133720"/>
            <a:ext cx="6324480" cy="3952800"/>
          </a:xfrm>
          <a:prstGeom prst="rect">
            <a:avLst/>
          </a:prstGeom>
          <a:ln w="0">
            <a:noFill/>
          </a:ln>
        </p:spPr>
      </p:pic>
      <p:sp>
        <p:nvSpPr>
          <p:cNvPr id="174" name="CustomShape 1"/>
          <p:cNvSpPr/>
          <p:nvPr/>
        </p:nvSpPr>
        <p:spPr>
          <a:xfrm>
            <a:off x="2440080" y="380160"/>
            <a:ext cx="411264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1" strike="noStrike" spc="-1">
                <a:solidFill>
                  <a:srgbClr val="000000"/>
                </a:solidFill>
                <a:latin typeface="Arial"/>
              </a:rPr>
              <a:t>Acid</a:t>
            </a:r>
            <a:r>
              <a:rPr lang="en-US" sz="1800" b="1" strike="noStrike" spc="-1">
                <a:solidFill>
                  <a:srgbClr val="000000"/>
                </a:solidFill>
                <a:latin typeface="Arial"/>
              </a:rPr>
              <a:t> </a:t>
            </a:r>
            <a:r>
              <a:rPr lang="ru-RU" sz="1800" b="1" strike="noStrike" spc="-1">
                <a:solidFill>
                  <a:srgbClr val="000000"/>
                </a:solidFill>
                <a:latin typeface="Arial"/>
              </a:rPr>
              <a:t>foil</a:t>
            </a:r>
            <a:r>
              <a:rPr lang="en-US" sz="1800" b="1" strike="noStrike" spc="-1">
                <a:solidFill>
                  <a:srgbClr val="000000"/>
                </a:solidFill>
                <a:latin typeface="Arial"/>
              </a:rPr>
              <a:t> (Acidum folicum)</a:t>
            </a:r>
            <a:r>
              <a:rPr lang="ru-RU" sz="1800" b="0" strike="noStrike" spc="-1">
                <a:solidFill>
                  <a:srgbClr val="000000"/>
                </a:solidFill>
                <a:latin typeface="Arial"/>
              </a:rPr>
              <a:t> </a:t>
            </a:r>
            <a:endParaRPr lang="en-US" sz="1800" b="0" strike="noStrike" spc="-1">
              <a:solidFill>
                <a:srgbClr val="000000"/>
              </a:solidFill>
              <a:latin typeface="Arial"/>
            </a:endParaRPr>
          </a:p>
        </p:txBody>
      </p:sp>
      <p:pic>
        <p:nvPicPr>
          <p:cNvPr id="175" name="Picture 7"/>
          <p:cNvPicPr/>
          <p:nvPr/>
        </p:nvPicPr>
        <p:blipFill>
          <a:blip r:embed="rId3" cstate="print"/>
          <a:stretch/>
        </p:blipFill>
        <p:spPr>
          <a:xfrm>
            <a:off x="2286000" y="838080"/>
            <a:ext cx="4495680" cy="1276560"/>
          </a:xfrm>
          <a:prstGeom prst="rect">
            <a:avLst/>
          </a:prstGeom>
          <a:ln w="0">
            <a:noFill/>
          </a:ln>
        </p:spPr>
      </p:pic>
      <p:sp>
        <p:nvSpPr>
          <p:cNvPr id="176" name="CustomShape 2"/>
          <p:cNvSpPr/>
          <p:nvPr/>
        </p:nvSpPr>
        <p:spPr>
          <a:xfrm>
            <a:off x="2369880" y="6095880"/>
            <a:ext cx="4425120" cy="33732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a:solidFill>
                  <a:srgbClr val="000000"/>
                </a:solidFill>
                <a:latin typeface="Arial"/>
              </a:rPr>
              <a:t>The daily requirement of folic acid is 400 mcg</a:t>
            </a:r>
            <a:endParaRPr lang="en-US" sz="16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CustomShape 1"/>
          <p:cNvSpPr/>
          <p:nvPr/>
        </p:nvSpPr>
        <p:spPr>
          <a:xfrm>
            <a:off x="990720" y="533520"/>
            <a:ext cx="7467480" cy="4246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Mechanism of action.</a:t>
            </a:r>
            <a:r>
              <a:rPr lang="en-US" sz="1800" b="1" strike="noStrike" spc="-1">
                <a:solidFill>
                  <a:srgbClr val="000000"/>
                </a:solidFill>
                <a:latin typeface="Arial"/>
              </a:rPr>
              <a:t> </a:t>
            </a:r>
            <a:r>
              <a:rPr lang="uk-UA" sz="1800" b="0" strike="noStrike" spc="-1">
                <a:solidFill>
                  <a:srgbClr val="000000"/>
                </a:solidFill>
                <a:latin typeface="Arial"/>
              </a:rPr>
              <a:t>Folic acid belongs to the B vitamins and is synthesized in the human body by the intestinal microflora. After taking the drug, folic acid is reduced to tetrahydrofolic acid, which is a coenzyme involved in various metabolic processes. It is necessary for the normal development of other blood cells, including the formation and maturation of megaloblasts and the formation of normoblasts. In combination with vitamin B</a:t>
            </a:r>
            <a:r>
              <a:rPr lang="uk-UA" sz="1800" b="0" strike="noStrike" spc="-1" baseline="-25000">
                <a:solidFill>
                  <a:srgbClr val="000000"/>
                </a:solidFill>
                <a:latin typeface="Arial"/>
              </a:rPr>
              <a:t>12</a:t>
            </a:r>
            <a:r>
              <a:rPr lang="uk-UA" sz="1800" b="0" strike="noStrike" spc="-1">
                <a:solidFill>
                  <a:srgbClr val="000000"/>
                </a:solidFill>
                <a:latin typeface="Arial"/>
              </a:rPr>
              <a:t>(cyanocobalamin) stimulates hematopoiesis, in part - erythropoiesis. Participates in the synthesis of amino acids (including methionine, serine, glycine and histidine), nucleic acids, purines, pyrimidines, participates in the metabolism of choline.</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Properties.</a:t>
            </a:r>
            <a:r>
              <a:rPr lang="en-US" sz="1800" b="1" strike="noStrike" spc="-1">
                <a:solidFill>
                  <a:srgbClr val="000000"/>
                </a:solidFill>
                <a:latin typeface="Arial"/>
              </a:rPr>
              <a:t> </a:t>
            </a:r>
            <a:r>
              <a:rPr lang="uk-UA" sz="1800" b="0" strike="noStrike" spc="-1">
                <a:solidFill>
                  <a:srgbClr val="000000"/>
                </a:solidFill>
                <a:latin typeface="Arial"/>
              </a:rPr>
              <a:t>Crystalline powder of yellowish or orange color. Practically insoluble in water and most organic solvents. Soluble in dilute acids and alkali solutions. Decomposes under the action of light, hygroscopic.</a:t>
            </a:r>
            <a:endParaRPr lang="en-US" sz="1800" b="0" strike="noStrike" spc="-1">
              <a:solidFill>
                <a:srgbClr val="000000"/>
              </a:solidFill>
              <a:latin typeface="Arial"/>
            </a:endParaRPr>
          </a:p>
        </p:txBody>
      </p:sp>
      <p:sp>
        <p:nvSpPr>
          <p:cNvPr id="178" name="CustomShape 2"/>
          <p:cNvSpPr/>
          <p:nvPr/>
        </p:nvSpPr>
        <p:spPr>
          <a:xfrm>
            <a:off x="990720" y="4800600"/>
            <a:ext cx="3809880" cy="14655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spcBef>
                <a:spcPts val="112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Folic acid is an amphoteric compound: the main properties are due to pteridine nitrogen, acid - carboxyl groups and hydroxyl in position 4.</a:t>
            </a:r>
            <a:endParaRPr lang="en-US" sz="1800" b="0" strike="noStrike" spc="-1">
              <a:solidFill>
                <a:srgbClr val="000000"/>
              </a:solidFill>
              <a:latin typeface="Arial"/>
            </a:endParaRPr>
          </a:p>
        </p:txBody>
      </p:sp>
      <p:pic>
        <p:nvPicPr>
          <p:cNvPr id="179" name="Picture 6" descr="China Folic Acid - China Acidum Folicum, Cytofol"/>
          <p:cNvPicPr/>
          <p:nvPr/>
        </p:nvPicPr>
        <p:blipFill>
          <a:blip r:embed="rId2" cstate="print"/>
          <a:stretch/>
        </p:blipFill>
        <p:spPr>
          <a:xfrm>
            <a:off x="6705720" y="4724280"/>
            <a:ext cx="1638360" cy="1638360"/>
          </a:xfrm>
          <a:prstGeom prst="rect">
            <a:avLst/>
          </a:prstGeom>
          <a:ln w="0">
            <a:noFill/>
          </a:ln>
        </p:spPr>
      </p:pic>
      <p:pic>
        <p:nvPicPr>
          <p:cNvPr id="180" name="Picture 15"/>
          <p:cNvPicPr/>
          <p:nvPr/>
        </p:nvPicPr>
        <p:blipFill>
          <a:blip r:embed="rId3" cstate="print"/>
          <a:stretch/>
        </p:blipFill>
        <p:spPr>
          <a:xfrm rot="2013600">
            <a:off x="5943240" y="4724280"/>
            <a:ext cx="554040" cy="4809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CustomShape 1"/>
          <p:cNvSpPr/>
          <p:nvPr/>
        </p:nvSpPr>
        <p:spPr>
          <a:xfrm>
            <a:off x="914400" y="609480"/>
            <a:ext cx="7315200" cy="22885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Identification:</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strike="noStrike" spc="-1">
                <a:solidFill>
                  <a:srgbClr val="000000"/>
                </a:solidFill>
                <a:latin typeface="Arial"/>
              </a:rPr>
              <a:t> </a:t>
            </a:r>
            <a:r>
              <a:rPr lang="uk-UA" sz="1800" b="0" strike="noStrike" spc="-1">
                <a:solidFill>
                  <a:srgbClr val="000000"/>
                </a:solidFill>
                <a:latin typeface="Arial"/>
              </a:rPr>
              <a:t>physico-chemical methods: determination of specific rotation,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Arial"/>
              </a:rPr>
              <a:t> </a:t>
            </a:r>
            <a:r>
              <a:rPr lang="uk-UA" sz="1800" b="0" strike="noStrike" spc="-1">
                <a:solidFill>
                  <a:srgbClr val="000000"/>
                </a:solidFill>
                <a:latin typeface="Arial"/>
              </a:rPr>
              <a:t>liquid chromatography, TLC.</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Non-pharmacopoeial reactions:</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 </a:t>
            </a:r>
            <a:r>
              <a:rPr lang="uk-UA" sz="1800" b="0" strike="noStrike" spc="-1">
                <a:solidFill>
                  <a:srgbClr val="000000"/>
                </a:solidFill>
                <a:latin typeface="Arial"/>
              </a:rPr>
              <a:t>oxidation reaction under the action of potassium permanganate with the formation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pteridine-6-carboxylic acid (2-amino-4-hydroxy-6-</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pteridinecarboxylic acid), which has a blue fluorescence in</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UV light:</a:t>
            </a:r>
            <a:r>
              <a:rPr lang="ru-RU" sz="1800" b="0" strike="noStrike" spc="-1">
                <a:solidFill>
                  <a:srgbClr val="000000"/>
                </a:solidFill>
                <a:latin typeface="Arial"/>
              </a:rPr>
              <a:t> </a:t>
            </a:r>
            <a:endParaRPr lang="en-US" sz="1800" b="0" strike="noStrike" spc="-1">
              <a:solidFill>
                <a:srgbClr val="000000"/>
              </a:solidFill>
              <a:latin typeface="Arial"/>
            </a:endParaRPr>
          </a:p>
        </p:txBody>
      </p:sp>
      <p:pic>
        <p:nvPicPr>
          <p:cNvPr id="182" name="Picture 7"/>
          <p:cNvPicPr/>
          <p:nvPr/>
        </p:nvPicPr>
        <p:blipFill>
          <a:blip r:embed="rId2" cstate="print"/>
          <a:stretch/>
        </p:blipFill>
        <p:spPr>
          <a:xfrm>
            <a:off x="2286000" y="2898000"/>
            <a:ext cx="2286000" cy="1150920"/>
          </a:xfrm>
          <a:prstGeom prst="rect">
            <a:avLst/>
          </a:prstGeom>
          <a:ln w="0">
            <a:noFill/>
          </a:ln>
        </p:spPr>
      </p:pic>
      <p:pic>
        <p:nvPicPr>
          <p:cNvPr id="183" name="Picture 10" descr="Без названия"/>
          <p:cNvPicPr/>
          <p:nvPr/>
        </p:nvPicPr>
        <p:blipFill>
          <a:blip r:embed="rId3" cstate="print"/>
          <a:stretch/>
        </p:blipFill>
        <p:spPr>
          <a:xfrm>
            <a:off x="5486400" y="2819520"/>
            <a:ext cx="1542960" cy="1162080"/>
          </a:xfrm>
          <a:prstGeom prst="rect">
            <a:avLst/>
          </a:prstGeom>
          <a:ln w="0">
            <a:noFill/>
          </a:ln>
        </p:spPr>
      </p:pic>
      <p:pic>
        <p:nvPicPr>
          <p:cNvPr id="184" name="Picture 15"/>
          <p:cNvPicPr/>
          <p:nvPr/>
        </p:nvPicPr>
        <p:blipFill>
          <a:blip r:embed="rId4" cstate="print"/>
          <a:stretch/>
        </p:blipFill>
        <p:spPr>
          <a:xfrm>
            <a:off x="4800600" y="3124080"/>
            <a:ext cx="554040" cy="480960"/>
          </a:xfrm>
          <a:prstGeom prst="rect">
            <a:avLst/>
          </a:prstGeom>
          <a:ln w="0">
            <a:noFill/>
          </a:ln>
        </p:spPr>
      </p:pic>
      <p:sp>
        <p:nvSpPr>
          <p:cNvPr id="185" name="CustomShape 2"/>
          <p:cNvSpPr/>
          <p:nvPr/>
        </p:nvSpPr>
        <p:spPr>
          <a:xfrm>
            <a:off x="1143000" y="4267080"/>
            <a:ext cx="5334120" cy="18147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determination of UV spectral characteristics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folic acid;</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forms insoluble colored complexes</a:t>
            </a:r>
            <a:r>
              <a:rPr lang="ru-RU" sz="1800" b="0" strike="noStrike" spc="-1">
                <a:solidFill>
                  <a:srgbClr val="000000"/>
                </a:solidFill>
                <a:latin typeface="Arial"/>
              </a:rPr>
              <a:t>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a:solidFill>
                  <a:srgbClr val="000000"/>
                </a:solidFill>
                <a:latin typeface="Arial"/>
              </a:rPr>
              <a:t> </a:t>
            </a:r>
            <a:r>
              <a:rPr lang="uk-UA" sz="1800" b="0" strike="noStrike" spc="-1">
                <a:solidFill>
                  <a:srgbClr val="000000"/>
                </a:solidFill>
                <a:latin typeface="Arial"/>
              </a:rPr>
              <a:t>with salts of heavy metals: </a:t>
            </a:r>
            <a:r>
              <a:rPr lang="en-US" sz="1800" b="0" strike="noStrike" spc="-1">
                <a:solidFill>
                  <a:srgbClr val="000000"/>
                </a:solidFill>
                <a:latin typeface="Arial"/>
              </a:rPr>
              <a:t>i</a:t>
            </a:r>
            <a:r>
              <a:rPr lang="uk-UA" sz="1800" b="0" strike="noStrike" spc="-1">
                <a:solidFill>
                  <a:srgbClr val="000000"/>
                </a:solidFill>
                <a:latin typeface="Arial"/>
              </a:rPr>
              <a:t>with </a:t>
            </a:r>
            <a:r>
              <a:rPr lang="en-US" sz="1800" b="0" strike="noStrike" spc="-1">
                <a:solidFill>
                  <a:srgbClr val="000000"/>
                </a:solidFill>
                <a:latin typeface="Arial"/>
              </a:rPr>
              <a:t>CuSO</a:t>
            </a:r>
            <a:r>
              <a:rPr lang="en-US" sz="1800" b="0" strike="noStrike" spc="-1" baseline="-25000">
                <a:solidFill>
                  <a:srgbClr val="000000"/>
                </a:solidFill>
                <a:latin typeface="Arial"/>
              </a:rPr>
              <a:t>4</a:t>
            </a:r>
            <a:r>
              <a:rPr lang="uk-UA" sz="1800" b="0" strike="noStrike" spc="-1">
                <a:solidFill>
                  <a:srgbClr val="000000"/>
                </a:solidFill>
                <a:latin typeface="Arial"/>
              </a:rPr>
              <a:t> - green,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Arial"/>
              </a:rPr>
              <a:t> </a:t>
            </a:r>
            <a:r>
              <a:rPr lang="uk-UA" sz="1800" b="0" strike="noStrike" spc="-1">
                <a:solidFill>
                  <a:srgbClr val="000000"/>
                </a:solidFill>
                <a:latin typeface="Arial"/>
              </a:rPr>
              <a:t>with </a:t>
            </a:r>
            <a:r>
              <a:rPr lang="en-US" sz="1800" b="0" strike="noStrike" spc="-1">
                <a:solidFill>
                  <a:srgbClr val="000000"/>
                </a:solidFill>
                <a:latin typeface="Arial"/>
              </a:rPr>
              <a:t>Co (NO</a:t>
            </a:r>
            <a:r>
              <a:rPr lang="en-US" sz="1800" b="0" strike="noStrike" spc="-1" baseline="-25000">
                <a:solidFill>
                  <a:srgbClr val="000000"/>
                </a:solidFill>
                <a:latin typeface="Arial"/>
              </a:rPr>
              <a:t>3</a:t>
            </a:r>
            <a:r>
              <a:rPr lang="en-US" sz="1800" b="0" strike="noStrike" spc="-1">
                <a:solidFill>
                  <a:srgbClr val="000000"/>
                </a:solidFill>
                <a:latin typeface="Arial"/>
              </a:rPr>
              <a:t>)</a:t>
            </a:r>
            <a:r>
              <a:rPr lang="en-US" sz="1800" b="0" strike="noStrike" spc="-1" baseline="-25000">
                <a:solidFill>
                  <a:srgbClr val="000000"/>
                </a:solidFill>
                <a:latin typeface="Arial"/>
              </a:rPr>
              <a:t>2</a:t>
            </a:r>
            <a:r>
              <a:rPr lang="en-US" sz="1800" b="0" strike="noStrike" spc="-1">
                <a:solidFill>
                  <a:srgbClr val="000000"/>
                </a:solidFill>
                <a:latin typeface="Arial"/>
              </a:rPr>
              <a:t> </a:t>
            </a:r>
            <a:r>
              <a:rPr lang="uk-UA" sz="1800" b="0" strike="noStrike" spc="-1">
                <a:solidFill>
                  <a:srgbClr val="000000"/>
                </a:solidFill>
                <a:latin typeface="Arial"/>
              </a:rPr>
              <a:t>-</a:t>
            </a:r>
            <a:r>
              <a:rPr lang="ru-RU" sz="1800" b="0" strike="noStrike" spc="-1">
                <a:solidFill>
                  <a:srgbClr val="000000"/>
                </a:solidFill>
                <a:latin typeface="Arial"/>
              </a:rPr>
              <a:t> </a:t>
            </a:r>
            <a:r>
              <a:rPr lang="uk-UA" sz="1800" b="0" strike="noStrike" spc="-1">
                <a:solidFill>
                  <a:srgbClr val="000000"/>
                </a:solidFill>
                <a:latin typeface="Arial"/>
              </a:rPr>
              <a:t>dark yellow, with </a:t>
            </a:r>
            <a:r>
              <a:rPr lang="en-US" sz="1800" b="0" strike="noStrike" spc="-1">
                <a:solidFill>
                  <a:srgbClr val="000000"/>
                </a:solidFill>
                <a:latin typeface="Arial"/>
              </a:rPr>
              <a:t>FeCl</a:t>
            </a:r>
            <a:r>
              <a:rPr lang="en-US" sz="1800" b="0" strike="noStrike" spc="-1" baseline="-25000">
                <a:solidFill>
                  <a:srgbClr val="000000"/>
                </a:solidFill>
                <a:latin typeface="Arial"/>
              </a:rPr>
              <a:t>3</a:t>
            </a:r>
            <a:r>
              <a:rPr lang="en-US" sz="1800" b="0" strike="noStrike" spc="-1">
                <a:solidFill>
                  <a:srgbClr val="000000"/>
                </a:solidFill>
                <a:latin typeface="Arial"/>
              </a:rPr>
              <a:t> </a:t>
            </a:r>
            <a:r>
              <a:rPr lang="uk-UA" sz="1800" b="0" strike="noStrike" spc="-1">
                <a:solidFill>
                  <a:srgbClr val="000000"/>
                </a:solidFill>
                <a:latin typeface="Arial"/>
              </a:rPr>
              <a:t>-</a:t>
            </a:r>
            <a:r>
              <a:rPr lang="ru-RU" sz="1800" b="0" strike="noStrike" spc="-1">
                <a:solidFill>
                  <a:srgbClr val="000000"/>
                </a:solidFill>
                <a:latin typeface="Arial"/>
              </a:rPr>
              <a:t> </a:t>
            </a:r>
            <a:r>
              <a:rPr lang="uk-UA" sz="1800" b="0" strike="noStrike" spc="-1">
                <a:solidFill>
                  <a:srgbClr val="000000"/>
                </a:solidFill>
                <a:latin typeface="Arial"/>
              </a:rPr>
              <a:t>red</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yellow. </a:t>
            </a:r>
            <a:endParaRPr lang="en-US" sz="1800" b="0" strike="noStrike" spc="-1">
              <a:solidFill>
                <a:srgbClr val="000000"/>
              </a:solidFill>
              <a:latin typeface="Arial"/>
            </a:endParaRPr>
          </a:p>
        </p:txBody>
      </p:sp>
      <p:pic>
        <p:nvPicPr>
          <p:cNvPr id="186" name="Picture 14"/>
          <p:cNvPicPr/>
          <p:nvPr/>
        </p:nvPicPr>
        <p:blipFill>
          <a:blip r:embed="rId5" cstate="print"/>
          <a:stretch/>
        </p:blipFill>
        <p:spPr>
          <a:xfrm>
            <a:off x="6705720" y="4495680"/>
            <a:ext cx="2057400" cy="1782720"/>
          </a:xfrm>
          <a:prstGeom prst="rect">
            <a:avLst/>
          </a:prstGeom>
          <a:ln w="0">
            <a:noFill/>
          </a:ln>
        </p:spPr>
      </p:pic>
      <p:pic>
        <p:nvPicPr>
          <p:cNvPr id="187" name="Picture 15"/>
          <p:cNvPicPr/>
          <p:nvPr/>
        </p:nvPicPr>
        <p:blipFill>
          <a:blip r:embed="rId4" cstate="print"/>
          <a:stretch/>
        </p:blipFill>
        <p:spPr>
          <a:xfrm rot="820800">
            <a:off x="6477120" y="5029200"/>
            <a:ext cx="554040" cy="4809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4" descr="FT-IR spectra of folic acid. | Download Scientific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6163" y="1447800"/>
            <a:ext cx="4510087" cy="424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Прямокутник 3"/>
          <p:cNvSpPr>
            <a:spLocks noChangeArrowheads="1"/>
          </p:cNvSpPr>
          <p:nvPr/>
        </p:nvSpPr>
        <p:spPr bwMode="auto">
          <a:xfrm>
            <a:off x="2176463" y="914400"/>
            <a:ext cx="41216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ru-RU" sz="1800" b="1" dirty="0"/>
              <a:t>IR absorption spectrum of folic acid</a:t>
            </a:r>
            <a:endParaRPr lang="uk-UA" altLang="uk-UA" sz="1800" dirty="0"/>
          </a:p>
        </p:txBody>
      </p:sp>
    </p:spTree>
    <p:extLst>
      <p:ext uri="{BB962C8B-B14F-4D97-AF65-F5344CB8AC3E}">
        <p14:creationId xmlns:p14="http://schemas.microsoft.com/office/powerpoint/2010/main" val="17583183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Подзаголовок 2"/>
          <p:cNvSpPr>
            <a:spLocks noGrp="1"/>
          </p:cNvSpPr>
          <p:nvPr>
            <p:ph type="subTitle"/>
          </p:nvPr>
        </p:nvSpPr>
        <p:spPr/>
        <p:txBody>
          <a:bodyPr/>
          <a:lstStyle/>
          <a:p>
            <a:endParaRPr lang="uk-UA"/>
          </a:p>
        </p:txBody>
      </p:sp>
    </p:spTree>
    <p:extLst>
      <p:ext uri="{BB962C8B-B14F-4D97-AF65-F5344CB8AC3E}">
        <p14:creationId xmlns:p14="http://schemas.microsoft.com/office/powerpoint/2010/main" val="34749291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g.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7200" y="1600200"/>
            <a:ext cx="5689600" cy="412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Прямокутник 1"/>
          <p:cNvSpPr>
            <a:spLocks noChangeArrowheads="1"/>
          </p:cNvSpPr>
          <p:nvPr/>
        </p:nvSpPr>
        <p:spPr bwMode="auto">
          <a:xfrm>
            <a:off x="2895600" y="949325"/>
            <a:ext cx="4724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ru-RU" sz="1800" b="1" dirty="0"/>
              <a:t>UV spectrum of folic acid</a:t>
            </a:r>
            <a:endParaRPr lang="uk-UA" altLang="uk-UA" sz="1800" dirty="0"/>
          </a:p>
        </p:txBody>
      </p:sp>
    </p:spTree>
    <p:extLst>
      <p:ext uri="{BB962C8B-B14F-4D97-AF65-F5344CB8AC3E}">
        <p14:creationId xmlns:p14="http://schemas.microsoft.com/office/powerpoint/2010/main" val="14745693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CustomShape 1"/>
          <p:cNvSpPr/>
          <p:nvPr/>
        </p:nvSpPr>
        <p:spPr>
          <a:xfrm>
            <a:off x="990720" y="685800"/>
            <a:ext cx="4800600" cy="91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Arial"/>
              </a:rPr>
              <a:t>Quantitative</a:t>
            </a:r>
            <a:r>
              <a:rPr lang="uk-UA" sz="1800" b="1" strike="noStrike" spc="-1" dirty="0">
                <a:solidFill>
                  <a:srgbClr val="000000"/>
                </a:solidFill>
                <a:latin typeface="Arial"/>
              </a:rPr>
              <a:t> </a:t>
            </a:r>
            <a:r>
              <a:rPr lang="uk-UA" sz="1800" b="1" strike="noStrike" spc="-1" dirty="0" err="1">
                <a:solidFill>
                  <a:srgbClr val="000000"/>
                </a:solidFill>
                <a:latin typeface="Arial"/>
              </a:rPr>
              <a:t>definition</a:t>
            </a:r>
            <a:r>
              <a:rPr lang="uk-UA" sz="1800" b="1" strike="noStrike" spc="-1" dirty="0">
                <a:solidFill>
                  <a:srgbClr val="000000"/>
                </a:solidFill>
                <a:latin typeface="Arial"/>
              </a:rPr>
              <a:t>.</a:t>
            </a:r>
            <a:endParaRPr lang="en-US" sz="1800" b="0" strike="noStrike" spc="-1" dirty="0">
              <a:solidFill>
                <a:srgbClr val="000000"/>
              </a:solidFill>
              <a:latin typeface="Arial"/>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Liquid</a:t>
            </a:r>
            <a:r>
              <a:rPr lang="uk-UA" sz="1800" b="0" strike="noStrike" spc="-1" dirty="0">
                <a:solidFill>
                  <a:srgbClr val="000000"/>
                </a:solidFill>
                <a:latin typeface="Arial"/>
              </a:rPr>
              <a:t> </a:t>
            </a:r>
            <a:r>
              <a:rPr lang="uk-UA" sz="1800" b="0" strike="noStrike" spc="-1" dirty="0" err="1">
                <a:solidFill>
                  <a:srgbClr val="000000"/>
                </a:solidFill>
                <a:latin typeface="Arial"/>
              </a:rPr>
              <a:t>chromatography</a:t>
            </a:r>
            <a:r>
              <a:rPr lang="uk-UA" sz="1800" b="0" strike="noStrike" spc="-1" dirty="0">
                <a:solidFill>
                  <a:srgbClr val="000000"/>
                </a:solidFill>
                <a:latin typeface="Arial"/>
              </a:rPr>
              <a:t> </a:t>
            </a:r>
            <a:r>
              <a:rPr lang="uk-UA" sz="1800" b="0" strike="noStrike" spc="-1" dirty="0" smtClean="0">
                <a:solidFill>
                  <a:srgbClr val="000000"/>
                </a:solidFill>
                <a:latin typeface="Arial"/>
              </a:rPr>
              <a:t>(</a:t>
            </a:r>
            <a:r>
              <a:rPr lang="en-US" spc="-1" dirty="0" smtClean="0">
                <a:solidFill>
                  <a:srgbClr val="000000"/>
                </a:solidFill>
                <a:latin typeface="Arial"/>
              </a:rPr>
              <a:t>SPU</a:t>
            </a:r>
            <a:r>
              <a:rPr lang="uk-UA" sz="1800" b="0" strike="noStrike" spc="-1" dirty="0" smtClean="0">
                <a:solidFill>
                  <a:srgbClr val="000000"/>
                </a:solidFill>
                <a:latin typeface="Arial"/>
              </a:rPr>
              <a:t>).</a:t>
            </a:r>
            <a:endParaRPr lang="en-US" sz="1800" b="0" strike="noStrike" spc="-1" dirty="0">
              <a:solidFill>
                <a:srgbClr val="000000"/>
              </a:solidFill>
              <a:latin typeface="Arial"/>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Arial"/>
              </a:rPr>
              <a:t>Photocolorimetric</a:t>
            </a:r>
            <a:r>
              <a:rPr lang="ru-RU" sz="1800" b="0" strike="noStrike" spc="-1" dirty="0">
                <a:solidFill>
                  <a:srgbClr val="000000"/>
                </a:solidFill>
                <a:latin typeface="Arial"/>
              </a:rPr>
              <a:t> </a:t>
            </a:r>
            <a:r>
              <a:rPr lang="ru-RU" sz="1800" b="0" strike="noStrike" spc="-1" dirty="0" err="1">
                <a:solidFill>
                  <a:srgbClr val="000000"/>
                </a:solidFill>
                <a:latin typeface="Arial"/>
              </a:rPr>
              <a:t>method</a:t>
            </a:r>
            <a:r>
              <a:rPr lang="ru-RU" sz="1800" b="0" strike="noStrike" spc="-1" dirty="0">
                <a:solidFill>
                  <a:srgbClr val="000000"/>
                </a:solidFill>
                <a:latin typeface="Arial"/>
              </a:rPr>
              <a:t>:</a:t>
            </a:r>
            <a:r>
              <a:rPr lang="uk-UA" sz="1800" b="0" strike="noStrike" spc="-1" dirty="0">
                <a:solidFill>
                  <a:srgbClr val="000000"/>
                </a:solidFill>
                <a:latin typeface="Arial"/>
              </a:rPr>
              <a:t> </a:t>
            </a:r>
            <a:endParaRPr lang="en-US" sz="1800" b="0" strike="noStrike" spc="-1" dirty="0">
              <a:solidFill>
                <a:srgbClr val="000000"/>
              </a:solidFill>
              <a:latin typeface="Arial"/>
            </a:endParaRPr>
          </a:p>
        </p:txBody>
      </p:sp>
      <p:pic>
        <p:nvPicPr>
          <p:cNvPr id="189" name="Picture 5"/>
          <p:cNvPicPr/>
          <p:nvPr/>
        </p:nvPicPr>
        <p:blipFill>
          <a:blip r:embed="rId2" cstate="print"/>
          <a:stretch/>
        </p:blipFill>
        <p:spPr>
          <a:xfrm>
            <a:off x="990720" y="1676520"/>
            <a:ext cx="4333680" cy="4438440"/>
          </a:xfrm>
          <a:prstGeom prst="rect">
            <a:avLst/>
          </a:prstGeom>
          <a:ln w="0">
            <a:noFill/>
          </a:ln>
        </p:spPr>
      </p:pic>
      <p:pic>
        <p:nvPicPr>
          <p:cNvPr id="190" name="Picture 6"/>
          <p:cNvPicPr/>
          <p:nvPr/>
        </p:nvPicPr>
        <p:blipFill>
          <a:blip r:embed="rId3" cstate="print"/>
          <a:stretch/>
        </p:blipFill>
        <p:spPr>
          <a:xfrm>
            <a:off x="4952880" y="5257800"/>
            <a:ext cx="3962520" cy="80964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CustomShape 1"/>
          <p:cNvSpPr/>
          <p:nvPr/>
        </p:nvSpPr>
        <p:spPr>
          <a:xfrm>
            <a:off x="990720" y="685440"/>
            <a:ext cx="7467480" cy="91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3. Polarographic method. Use the ability of acid</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folate reduced in sodium carbonate medium to 7.8-</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dihydrofolic acid:</a:t>
            </a:r>
            <a:r>
              <a:rPr lang="ru-RU" sz="1800" b="0" strike="noStrike" spc="-1">
                <a:solidFill>
                  <a:srgbClr val="000000"/>
                </a:solidFill>
                <a:latin typeface="Arial"/>
              </a:rPr>
              <a:t> </a:t>
            </a:r>
            <a:endParaRPr lang="en-US" sz="1800" b="0" strike="noStrike" spc="-1">
              <a:solidFill>
                <a:srgbClr val="000000"/>
              </a:solidFill>
              <a:latin typeface="Arial"/>
            </a:endParaRPr>
          </a:p>
        </p:txBody>
      </p:sp>
      <p:pic>
        <p:nvPicPr>
          <p:cNvPr id="192" name="Picture 5"/>
          <p:cNvPicPr/>
          <p:nvPr/>
        </p:nvPicPr>
        <p:blipFill>
          <a:blip r:embed="rId2" cstate="print"/>
          <a:stretch/>
        </p:blipFill>
        <p:spPr>
          <a:xfrm>
            <a:off x="1981080" y="1676520"/>
            <a:ext cx="5508720" cy="1306440"/>
          </a:xfrm>
          <a:prstGeom prst="rect">
            <a:avLst/>
          </a:prstGeom>
          <a:ln w="0">
            <a:noFill/>
          </a:ln>
        </p:spPr>
      </p:pic>
      <p:sp>
        <p:nvSpPr>
          <p:cNvPr id="193" name="CustomShape 2"/>
          <p:cNvSpPr/>
          <p:nvPr/>
        </p:nvSpPr>
        <p:spPr>
          <a:xfrm>
            <a:off x="1066680" y="3459240"/>
            <a:ext cx="7391520" cy="366480"/>
          </a:xfrm>
          <a:prstGeom prst="rect">
            <a:avLst/>
          </a:prstGeom>
          <a:noFill/>
          <a:ln w="0">
            <a:noFill/>
          </a:ln>
        </p:spPr>
        <p:style>
          <a:lnRef idx="0">
            <a:scrgbClr r="0" g="0" b="0"/>
          </a:lnRef>
          <a:fillRef idx="0">
            <a:scrgbClr r="0" g="0" b="0"/>
          </a:fillRef>
          <a:effectRef idx="0">
            <a:scrgbClr r="0" g="0" b="0"/>
          </a:effectRef>
          <a:fontRef idx="minor"/>
        </p:style>
      </p:sp>
      <p:sp>
        <p:nvSpPr>
          <p:cNvPr id="194" name="CustomShape 3"/>
          <p:cNvSpPr/>
          <p:nvPr/>
        </p:nvSpPr>
        <p:spPr>
          <a:xfrm>
            <a:off x="1066680" y="3124080"/>
            <a:ext cx="7391520" cy="2014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7,8-Dihydrofolic acid is easily oxidized to folic acid even by oxygen, so the polarographic cell is constantly purged with nitrogen.</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Storage. </a:t>
            </a:r>
            <a:r>
              <a:rPr lang="uk-UA" sz="1800" b="0" strike="noStrike" spc="-1">
                <a:solidFill>
                  <a:srgbClr val="000000"/>
                </a:solidFill>
                <a:latin typeface="Arial"/>
              </a:rPr>
              <a:t>In a well-sealed container that protects from light.</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Application. </a:t>
            </a:r>
            <a:r>
              <a:rPr lang="uk-UA" sz="1800" b="0" strike="noStrike" spc="-1">
                <a:solidFill>
                  <a:srgbClr val="000000"/>
                </a:solidFill>
                <a:latin typeface="Arial"/>
              </a:rPr>
              <a:t>To enhance erythropoiesis, in some types of anemia, including anemia and leukopenia caused by drugs and ionizing radiation.</a:t>
            </a:r>
            <a:endParaRPr lang="en-US" sz="1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CustomShape 1"/>
          <p:cNvSpPr/>
          <p:nvPr/>
        </p:nvSpPr>
        <p:spPr>
          <a:xfrm>
            <a:off x="3658320" y="532800"/>
            <a:ext cx="188748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Corin derivatives</a:t>
            </a:r>
            <a:endParaRPr lang="en-US" sz="1800" b="0" strike="noStrike" spc="-1">
              <a:solidFill>
                <a:srgbClr val="000000"/>
              </a:solidFill>
              <a:latin typeface="Arial"/>
            </a:endParaRPr>
          </a:p>
        </p:txBody>
      </p:sp>
      <p:sp>
        <p:nvSpPr>
          <p:cNvPr id="196" name="CustomShape 2"/>
          <p:cNvSpPr/>
          <p:nvPr/>
        </p:nvSpPr>
        <p:spPr>
          <a:xfrm>
            <a:off x="990720" y="934560"/>
            <a:ext cx="7696080" cy="1852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Corin vitamins (group B</a:t>
            </a:r>
            <a:r>
              <a:rPr lang="uk-UA" sz="1800" b="0" strike="noStrike" spc="-1" baseline="-25000">
                <a:solidFill>
                  <a:srgbClr val="000000"/>
                </a:solidFill>
                <a:latin typeface="Arial"/>
              </a:rPr>
              <a:t>12</a:t>
            </a:r>
            <a:r>
              <a:rPr lang="uk-UA" sz="1800" b="0" strike="noStrike" spc="-1">
                <a:solidFill>
                  <a:srgbClr val="000000"/>
                </a:solidFill>
                <a:latin typeface="Arial"/>
              </a:rPr>
              <a:t>) was found in natural products of animal origin, mainly in the internal organs. Yes, the richest source of vitamin B.</a:t>
            </a:r>
            <a:r>
              <a:rPr lang="uk-UA" sz="1800" b="0" strike="noStrike" spc="-1" baseline="-25000">
                <a:solidFill>
                  <a:srgbClr val="000000"/>
                </a:solidFill>
                <a:latin typeface="Arial"/>
              </a:rPr>
              <a:t>12</a:t>
            </a:r>
            <a:r>
              <a:rPr lang="uk-UA" sz="1800" b="0" strike="noStrike" spc="-1">
                <a:solidFill>
                  <a:srgbClr val="000000"/>
                </a:solidFill>
                <a:latin typeface="Arial"/>
              </a:rPr>
              <a:t>there are the entrails of fish, its high content in the liver of whales and even greater in the meat of mollusks. In humans and animals</a:t>
            </a:r>
            <a:r>
              <a:rPr lang="uk-UA" sz="1800" b="0" strike="noStrike" spc="-1" baseline="-25000">
                <a:solidFill>
                  <a:srgbClr val="000000"/>
                </a:solidFill>
                <a:latin typeface="Arial"/>
              </a:rPr>
              <a:t>12</a:t>
            </a:r>
            <a:r>
              <a:rPr lang="uk-UA" sz="1800" b="0" strike="noStrike" spc="-1">
                <a:solidFill>
                  <a:srgbClr val="000000"/>
                </a:solidFill>
                <a:latin typeface="Arial"/>
              </a:rPr>
              <a:t> synthesized by the intestinal microflora and accumulates in the liver, kidneys, intestinal wall.</a:t>
            </a:r>
            <a:r>
              <a:rPr lang="ru-RU" sz="1800" b="0" strike="noStrike" spc="-1">
                <a:solidFill>
                  <a:srgbClr val="000000"/>
                </a:solidFill>
                <a:latin typeface="Arial"/>
              </a:rPr>
              <a:t> </a:t>
            </a:r>
            <a:endParaRPr lang="en-US" sz="1800" b="0" strike="noStrike" spc="-1">
              <a:solidFill>
                <a:srgbClr val="000000"/>
              </a:solidFill>
              <a:latin typeface="Arial"/>
            </a:endParaRPr>
          </a:p>
        </p:txBody>
      </p:sp>
      <p:pic>
        <p:nvPicPr>
          <p:cNvPr id="197" name="Picture 7" descr="В каких продуктах содержится витамин В12? Vovet.ru"/>
          <p:cNvPicPr/>
          <p:nvPr/>
        </p:nvPicPr>
        <p:blipFill>
          <a:blip r:embed="rId2" cstate="print"/>
          <a:stretch/>
        </p:blipFill>
        <p:spPr>
          <a:xfrm>
            <a:off x="1828800" y="2819520"/>
            <a:ext cx="5562720" cy="3205080"/>
          </a:xfrm>
          <a:prstGeom prst="rect">
            <a:avLst/>
          </a:prstGeom>
          <a:ln w="0">
            <a:noFill/>
          </a:ln>
        </p:spPr>
      </p:pic>
      <p:sp>
        <p:nvSpPr>
          <p:cNvPr id="198" name="CustomShape 3"/>
          <p:cNvSpPr/>
          <p:nvPr/>
        </p:nvSpPr>
        <p:spPr>
          <a:xfrm>
            <a:off x="2451960" y="6095880"/>
            <a:ext cx="4034880" cy="40572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Daily requirement of vitamin B</a:t>
            </a:r>
            <a:r>
              <a:rPr lang="uk-UA" sz="1800" b="0" strike="noStrike" spc="-1" baseline="-25000">
                <a:solidFill>
                  <a:srgbClr val="000000"/>
                </a:solidFill>
                <a:latin typeface="Arial"/>
              </a:rPr>
              <a:t>12</a:t>
            </a:r>
            <a:r>
              <a:rPr lang="uk-UA" sz="1800" b="0" strike="noStrike" spc="-1">
                <a:solidFill>
                  <a:srgbClr val="000000"/>
                </a:solidFill>
                <a:latin typeface="Arial"/>
              </a:rPr>
              <a:t> - 3 mcg</a:t>
            </a:r>
            <a:endParaRPr lang="en-US" sz="1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CustomShape 1"/>
          <p:cNvSpPr/>
          <p:nvPr/>
        </p:nvSpPr>
        <p:spPr>
          <a:xfrm>
            <a:off x="2438280" y="532800"/>
            <a:ext cx="4371840" cy="3682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1" strike="noStrike" spc="-1">
                <a:solidFill>
                  <a:srgbClr val="000000"/>
                </a:solidFill>
                <a:latin typeface="Arial"/>
              </a:rPr>
              <a:t>Cyanocobalamin (Cyanocobalaminum)</a:t>
            </a:r>
            <a:endParaRPr lang="en-US" sz="1800" b="0" strike="noStrike" spc="-1">
              <a:solidFill>
                <a:srgbClr val="000000"/>
              </a:solidFill>
              <a:latin typeface="Arial"/>
            </a:endParaRPr>
          </a:p>
        </p:txBody>
      </p:sp>
      <p:sp>
        <p:nvSpPr>
          <p:cNvPr id="200" name="CustomShape 2"/>
          <p:cNvSpPr/>
          <p:nvPr/>
        </p:nvSpPr>
        <p:spPr>
          <a:xfrm>
            <a:off x="914400" y="3886200"/>
            <a:ext cx="7772400" cy="2600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Mechanism of action. </a:t>
            </a:r>
            <a:r>
              <a:rPr lang="uk-UA" sz="1800" b="0" strike="noStrike" spc="-1">
                <a:solidFill>
                  <a:srgbClr val="000000"/>
                </a:solidFill>
                <a:latin typeface="Arial"/>
              </a:rPr>
              <a:t>In the body (mainly in the liver) is converted into a coenzyme form - adenosylcobalamin, or cobamamide, which is the active form of vitamin B</a:t>
            </a:r>
            <a:r>
              <a:rPr lang="uk-UA" sz="1800" b="0" strike="noStrike" spc="-1" baseline="-25000">
                <a:solidFill>
                  <a:srgbClr val="000000"/>
                </a:solidFill>
                <a:latin typeface="Arial"/>
              </a:rPr>
              <a:t>12</a:t>
            </a:r>
            <a:r>
              <a:rPr lang="uk-UA" sz="1800" b="0" strike="noStrike" spc="-1">
                <a:solidFill>
                  <a:srgbClr val="000000"/>
                </a:solidFill>
                <a:latin typeface="Arial"/>
              </a:rPr>
              <a:t>. Cobamamide is part of many enzymes, including reductase, which reduces folic acid to tetrahydrofolic.</a:t>
            </a:r>
            <a:r>
              <a:rPr lang="ru-RU" sz="1800" b="0" strike="noStrike" spc="-1">
                <a:solidFill>
                  <a:srgbClr val="000000"/>
                </a:solidFill>
                <a:latin typeface="Arial"/>
              </a:rPr>
              <a:t> </a:t>
            </a:r>
            <a:r>
              <a:rPr lang="uk-UA" sz="1800" b="0" strike="noStrike" spc="-1">
                <a:solidFill>
                  <a:srgbClr val="000000"/>
                </a:solidFill>
                <a:latin typeface="Arial"/>
              </a:rPr>
              <a:t>Kobamamide is necessary for normal hematopoiesis because it promotes the maturation of red blood cells.</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Activates the blood coagulation system, lowers blood cholesterol. Positively affects the function of the liver and nervous system. Increases the ability of tissues to regenerate.</a:t>
            </a:r>
            <a:endParaRPr lang="en-US" sz="1800" b="0" strike="noStrike" spc="-1">
              <a:solidFill>
                <a:srgbClr val="000000"/>
              </a:solidFill>
              <a:latin typeface="Arial"/>
            </a:endParaRPr>
          </a:p>
        </p:txBody>
      </p:sp>
      <p:pic>
        <p:nvPicPr>
          <p:cNvPr id="201" name="Picture 10"/>
          <p:cNvPicPr/>
          <p:nvPr/>
        </p:nvPicPr>
        <p:blipFill>
          <a:blip r:embed="rId2" cstate="print"/>
          <a:stretch/>
        </p:blipFill>
        <p:spPr>
          <a:xfrm>
            <a:off x="3276720" y="1066680"/>
            <a:ext cx="2523960" cy="274320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CustomShape 1"/>
          <p:cNvSpPr/>
          <p:nvPr/>
        </p:nvSpPr>
        <p:spPr>
          <a:xfrm>
            <a:off x="1066680" y="609480"/>
            <a:ext cx="7467840" cy="680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Extraction. </a:t>
            </a:r>
            <a:r>
              <a:rPr lang="uk-UA" sz="1800" b="0" strike="noStrike" spc="-1">
                <a:solidFill>
                  <a:srgbClr val="000000"/>
                </a:solidFill>
                <a:latin typeface="Arial"/>
              </a:rPr>
              <a:t>Vitamin B</a:t>
            </a:r>
            <a:r>
              <a:rPr lang="uk-UA" sz="1800" b="0" strike="noStrike" spc="-1" baseline="-25000">
                <a:solidFill>
                  <a:srgbClr val="000000"/>
                </a:solidFill>
                <a:latin typeface="Arial"/>
              </a:rPr>
              <a:t>12</a:t>
            </a:r>
            <a:r>
              <a:rPr lang="uk-UA" sz="1800" b="0" strike="noStrike" spc="-1">
                <a:solidFill>
                  <a:srgbClr val="000000"/>
                </a:solidFill>
                <a:latin typeface="Arial"/>
              </a:rPr>
              <a:t> (cyanocobalamin) is extracted from waste in the production of antibiotics streptomycin and chlortetracycline.</a:t>
            </a:r>
            <a:endParaRPr lang="en-US" sz="1800" b="0" strike="noStrike" spc="-1">
              <a:solidFill>
                <a:srgbClr val="000000"/>
              </a:solidFill>
              <a:latin typeface="Arial"/>
            </a:endParaRPr>
          </a:p>
        </p:txBody>
      </p:sp>
      <p:sp>
        <p:nvSpPr>
          <p:cNvPr id="203" name="CustomShape 2"/>
          <p:cNvSpPr/>
          <p:nvPr/>
        </p:nvSpPr>
        <p:spPr>
          <a:xfrm>
            <a:off x="1066680" y="1295280"/>
            <a:ext cx="4953240" cy="14655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Properties. </a:t>
            </a:r>
            <a:r>
              <a:rPr lang="uk-UA" sz="1800" b="0" strike="noStrike" spc="-1">
                <a:solidFill>
                  <a:srgbClr val="000000"/>
                </a:solidFill>
                <a:latin typeface="Arial"/>
              </a:rPr>
              <a:t>Crystal powder of dark red color, odorless, hygroscopic. Insoluble in water, soluble in 95% alcohol, practically insoluble in ether, chloroform, acetone.</a:t>
            </a:r>
            <a:endParaRPr lang="en-US" sz="1800" b="0" strike="noStrike" spc="-1">
              <a:solidFill>
                <a:srgbClr val="000000"/>
              </a:solidFill>
              <a:latin typeface="Arial"/>
            </a:endParaRPr>
          </a:p>
        </p:txBody>
      </p:sp>
      <p:pic>
        <p:nvPicPr>
          <p:cNvPr id="204" name="Picture 3"/>
          <p:cNvPicPr/>
          <p:nvPr/>
        </p:nvPicPr>
        <p:blipFill>
          <a:blip r:embed="rId2" cstate="print"/>
          <a:stretch/>
        </p:blipFill>
        <p:spPr>
          <a:xfrm>
            <a:off x="6629400" y="1371600"/>
            <a:ext cx="1757520" cy="1554120"/>
          </a:xfrm>
          <a:prstGeom prst="rect">
            <a:avLst/>
          </a:prstGeom>
          <a:ln w="0">
            <a:noFill/>
          </a:ln>
        </p:spPr>
      </p:pic>
      <p:sp>
        <p:nvSpPr>
          <p:cNvPr id="205" name="CustomShape 3"/>
          <p:cNvSpPr/>
          <p:nvPr/>
        </p:nvSpPr>
        <p:spPr>
          <a:xfrm>
            <a:off x="1066680" y="2971800"/>
            <a:ext cx="7467840" cy="31114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Identification:</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determination of UV spectral characteristics;</a:t>
            </a:r>
            <a:endParaRPr lang="en-US" sz="1800" b="0" strike="noStrike" spc="-1">
              <a:solidFill>
                <a:srgbClr val="000000"/>
              </a:solidFill>
              <a:latin typeface="Arial"/>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cobalt ions are determined after mineralization by fusion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with potassium hydrosulfate by interaction with sodium 1-nitroso-2-</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a:solidFill>
                  <a:srgbClr val="000000"/>
                </a:solidFill>
                <a:latin typeface="Arial"/>
              </a:rPr>
              <a:t> naphthol-3,6-disulfonate - a red color appears.</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Quantitative definition. </a:t>
            </a:r>
            <a:r>
              <a:rPr lang="uk-UA" sz="1800" b="0" strike="noStrike" spc="-1">
                <a:solidFill>
                  <a:srgbClr val="000000"/>
                </a:solidFill>
                <a:latin typeface="Arial"/>
              </a:rPr>
              <a:t>Spectrophotometry. </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Storage. </a:t>
            </a:r>
            <a:r>
              <a:rPr lang="uk-UA" sz="1800" b="0" strike="noStrike" spc="-1">
                <a:solidFill>
                  <a:srgbClr val="000000"/>
                </a:solidFill>
                <a:latin typeface="Arial"/>
              </a:rPr>
              <a:t>In a well-sealed container, in aseptic conditions, in a dark place.</a:t>
            </a:r>
            <a:endParaRPr lang="en-US" sz="1800" b="0" strike="noStrike" spc="-1">
              <a:solidFill>
                <a:srgbClr val="000000"/>
              </a:solidFill>
              <a:latin typeface="Arial"/>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a:solidFill>
                  <a:srgbClr val="000000"/>
                </a:solidFill>
                <a:latin typeface="Arial"/>
              </a:rPr>
              <a:t>Application. </a:t>
            </a:r>
            <a:r>
              <a:rPr lang="uk-UA" sz="1800" b="0" strike="noStrike" spc="-1">
                <a:solidFill>
                  <a:srgbClr val="000000"/>
                </a:solidFill>
                <a:latin typeface="Arial"/>
              </a:rPr>
              <a:t>With malignant anemia, various types of anemia, liver disease, nervous system, skin diseases</a:t>
            </a:r>
            <a:r>
              <a:rPr lang="en-US" sz="1800" b="0" strike="noStrike" spc="-1">
                <a:solidFill>
                  <a:srgbClr val="000000"/>
                </a:solidFill>
                <a:latin typeface="Arial"/>
              </a:rPr>
              <a:t> </a:t>
            </a:r>
            <a:r>
              <a:rPr lang="uk-UA" sz="1800" b="0" strike="noStrike" spc="-1">
                <a:solidFill>
                  <a:srgbClr val="000000"/>
                </a:solidFill>
                <a:latin typeface="Arial"/>
              </a:rPr>
              <a:t>etc. </a:t>
            </a:r>
            <a:endParaRPr lang="en-US" sz="1800" b="0" strike="noStrike" spc="-1">
              <a:solidFill>
                <a:srgbClr val="000000"/>
              </a:solidFill>
              <a:latin typeface="Arial"/>
            </a:endParaRPr>
          </a:p>
        </p:txBody>
      </p:sp>
      <p:pic>
        <p:nvPicPr>
          <p:cNvPr id="206" name="Picture 15"/>
          <p:cNvPicPr/>
          <p:nvPr/>
        </p:nvPicPr>
        <p:blipFill>
          <a:blip r:embed="rId3" cstate="print"/>
          <a:stretch/>
        </p:blipFill>
        <p:spPr>
          <a:xfrm rot="1050000">
            <a:off x="6019560" y="1676520"/>
            <a:ext cx="554040" cy="4809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5" name="Picture 4" descr="Cyanocobalam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143000"/>
            <a:ext cx="666750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Прямокутник 2"/>
          <p:cNvSpPr>
            <a:spLocks noChangeArrowheads="1"/>
          </p:cNvSpPr>
          <p:nvPr/>
        </p:nvSpPr>
        <p:spPr bwMode="auto">
          <a:xfrm>
            <a:off x="2362200" y="685800"/>
            <a:ext cx="49295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ru-RU" sz="1800" b="1" dirty="0"/>
              <a:t>IR absorption spectrum of cyanocobalamin</a:t>
            </a:r>
            <a:endParaRPr lang="uk-UA" altLang="uk-UA" sz="1800" b="1" dirty="0"/>
          </a:p>
        </p:txBody>
      </p:sp>
    </p:spTree>
    <p:extLst>
      <p:ext uri="{BB962C8B-B14F-4D97-AF65-F5344CB8AC3E}">
        <p14:creationId xmlns:p14="http://schemas.microsoft.com/office/powerpoint/2010/main" val="36851713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9" name="Picture 4" descr="USP-Compliant Analysis of Vitamin in Dietary Supplement : Analysis of  Cyanocobalamin : Shimadzu (Euro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371600"/>
            <a:ext cx="5618163"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Прямокутник 2"/>
          <p:cNvSpPr>
            <a:spLocks noChangeArrowheads="1"/>
          </p:cNvSpPr>
          <p:nvPr/>
        </p:nvSpPr>
        <p:spPr bwMode="auto">
          <a:xfrm>
            <a:off x="3200400" y="715963"/>
            <a:ext cx="37625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ru-RU" sz="1800" b="1" dirty="0"/>
              <a:t>UV spectrum of cyanocobalamin</a:t>
            </a:r>
            <a:endParaRPr lang="uk-UA" altLang="uk-UA" sz="1800" dirty="0"/>
          </a:p>
        </p:txBody>
      </p:sp>
    </p:spTree>
    <p:extLst>
      <p:ext uri="{BB962C8B-B14F-4D97-AF65-F5344CB8AC3E}">
        <p14:creationId xmlns:p14="http://schemas.microsoft.com/office/powerpoint/2010/main" val="34252905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CustomShape 1"/>
          <p:cNvSpPr/>
          <p:nvPr/>
        </p:nvSpPr>
        <p:spPr>
          <a:xfrm>
            <a:off x="4540320" y="914400"/>
            <a:ext cx="453960" cy="366840"/>
          </a:xfrm>
          <a:prstGeom prst="rect">
            <a:avLst/>
          </a:prstGeom>
          <a:noFill/>
          <a:ln w="0">
            <a:noFill/>
          </a:ln>
        </p:spPr>
        <p:style>
          <a:lnRef idx="0">
            <a:scrgbClr r="0" g="0" b="0"/>
          </a:lnRef>
          <a:fillRef idx="0">
            <a:scrgbClr r="0" g="0" b="0"/>
          </a:fillRef>
          <a:effectRef idx="0">
            <a:scrgbClr r="0" g="0" b="0"/>
          </a:effectRef>
          <a:fontRef idx="minor"/>
        </p:style>
      </p:sp>
      <p:sp>
        <p:nvSpPr>
          <p:cNvPr id="153" name="CustomShape 2"/>
          <p:cNvSpPr/>
          <p:nvPr/>
        </p:nvSpPr>
        <p:spPr>
          <a:xfrm>
            <a:off x="3872160" y="609480"/>
            <a:ext cx="1244869" cy="371513"/>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spc="-1" dirty="0">
                <a:solidFill>
                  <a:srgbClr val="000000"/>
                </a:solidFill>
                <a:latin typeface="Arial"/>
              </a:rPr>
              <a:t>L</a:t>
            </a:r>
            <a:r>
              <a:rPr lang="uk-UA" sz="1800" b="1" strike="noStrike" spc="-1" dirty="0" err="1" smtClean="0">
                <a:solidFill>
                  <a:srgbClr val="000000"/>
                </a:solidFill>
                <a:latin typeface="Arial"/>
              </a:rPr>
              <a:t>iterature</a:t>
            </a:r>
            <a:endParaRPr lang="en-US" sz="1800" b="0" strike="noStrike" spc="-1" dirty="0">
              <a:solidFill>
                <a:srgbClr val="000000"/>
              </a:solidFill>
              <a:latin typeface="Arial"/>
            </a:endParaRPr>
          </a:p>
        </p:txBody>
      </p:sp>
      <p:sp>
        <p:nvSpPr>
          <p:cNvPr id="154" name="CustomShape 3"/>
          <p:cNvSpPr/>
          <p:nvPr/>
        </p:nvSpPr>
        <p:spPr>
          <a:xfrm>
            <a:off x="381000" y="1279322"/>
            <a:ext cx="8458200" cy="4280275"/>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Pharmaceutical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Chemistry</a:t>
            </a:r>
            <a:r>
              <a:rPr lang="uk-UA" sz="1600" b="0" strike="noStrike" spc="-1" dirty="0">
                <a:solidFill>
                  <a:srgbClr val="000000"/>
                </a:solidFill>
                <a:latin typeface="Times New Roman" panose="02020603050405020304" pitchFamily="18" charset="0"/>
                <a:cs typeface="Times New Roman" panose="02020603050405020304" pitchFamily="18" charset="0"/>
              </a:rPr>
              <a:t>: A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Students</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higher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lock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a:t>
            </a:r>
            <a:r>
              <a:rPr lang="uk-UA" sz="1600" b="0" strike="noStrike" spc="-1" dirty="0">
                <a:solidFill>
                  <a:srgbClr val="000000"/>
                </a:solidFill>
                <a:latin typeface="Times New Roman" panose="02020603050405020304" pitchFamily="18" charset="0"/>
                <a:cs typeface="Times New Roman" panose="02020603050405020304" pitchFamily="18" charset="0"/>
              </a:rPr>
              <a:t>. f-</a:t>
            </a:r>
            <a:r>
              <a:rPr lang="uk-UA" sz="1600" b="0" strike="noStrike" spc="-1" dirty="0" err="1">
                <a:solidFill>
                  <a:srgbClr val="000000"/>
                </a:solidFill>
                <a:latin typeface="Times New Roman" panose="02020603050405020304" pitchFamily="18" charset="0"/>
                <a:cs typeface="Times New Roman" panose="02020603050405020304" pitchFamily="18" charset="0"/>
              </a:rPr>
              <a:t>tiv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higher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honey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lock</a:t>
            </a:r>
            <a:r>
              <a:rPr lang="uk-UA" sz="1600" b="0" strike="noStrike" spc="-1" dirty="0">
                <a:solidFill>
                  <a:srgbClr val="000000"/>
                </a:solidFill>
                <a:latin typeface="Times New Roman" panose="02020603050405020304" pitchFamily="18" charset="0"/>
                <a:cs typeface="Times New Roman" panose="02020603050405020304" pitchFamily="18" charset="0"/>
              </a:rPr>
              <a:t> ІІІ – ІV </a:t>
            </a:r>
            <a:r>
              <a:rPr lang="uk-UA" sz="1600" b="0" strike="noStrike" spc="-1" dirty="0" err="1">
                <a:solidFill>
                  <a:srgbClr val="000000"/>
                </a:solidFill>
                <a:latin typeface="Times New Roman" panose="02020603050405020304" pitchFamily="18" charset="0"/>
                <a:cs typeface="Times New Roman" panose="02020603050405020304" pitchFamily="18" charset="0"/>
              </a:rPr>
              <a:t>levels</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accreditation</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en-US" sz="1600" b="0" strike="noStrike" spc="-1" dirty="0" smtClean="0">
                <a:solidFill>
                  <a:srgbClr val="000000"/>
                </a:solidFill>
                <a:latin typeface="Times New Roman" panose="02020603050405020304" pitchFamily="18" charset="0"/>
                <a:cs typeface="Times New Roman" panose="02020603050405020304" pitchFamily="18" charset="0"/>
              </a:rPr>
              <a:t>P</a:t>
            </a:r>
            <a:r>
              <a:rPr lang="uk-UA" sz="1600" b="0" strike="noStrike" spc="-1" dirty="0" smtClean="0">
                <a:solidFill>
                  <a:srgbClr val="000000"/>
                </a:solidFill>
                <a:latin typeface="Times New Roman" panose="02020603050405020304" pitchFamily="18" charset="0"/>
                <a:cs typeface="Times New Roman" panose="02020603050405020304" pitchFamily="18" charset="0"/>
              </a:rPr>
              <a:t>.О</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Bezugly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smtClean="0">
                <a:solidFill>
                  <a:srgbClr val="000000"/>
                </a:solidFill>
                <a:latin typeface="Times New Roman" panose="02020603050405020304" pitchFamily="18" charset="0"/>
                <a:cs typeface="Times New Roman" panose="02020603050405020304" pitchFamily="18" charset="0"/>
              </a:rPr>
              <a:t>I</a:t>
            </a:r>
            <a:r>
              <a:rPr lang="en-US" sz="1600" spc="-1" dirty="0">
                <a:solidFill>
                  <a:srgbClr val="000000"/>
                </a:solidFill>
                <a:latin typeface="Times New Roman" panose="02020603050405020304" pitchFamily="18" charset="0"/>
                <a:cs typeface="Times New Roman" panose="02020603050405020304" pitchFamily="18" charset="0"/>
              </a:rPr>
              <a:t>.</a:t>
            </a:r>
            <a:r>
              <a:rPr lang="uk-UA" sz="1600" b="0" strike="noStrike" spc="-1" dirty="0" smtClean="0">
                <a:solidFill>
                  <a:srgbClr val="000000"/>
                </a:solidFill>
                <a:latin typeface="Times New Roman" panose="02020603050405020304" pitchFamily="18" charset="0"/>
                <a:cs typeface="Times New Roman" panose="02020603050405020304" pitchFamily="18" charset="0"/>
              </a:rPr>
              <a:t>S</a:t>
            </a:r>
            <a:r>
              <a:rPr lang="en-US" sz="1600" b="0" strike="noStrike" spc="-1" dirty="0" smtClean="0">
                <a:solidFill>
                  <a:srgbClr val="000000"/>
                </a:solidFill>
                <a:latin typeface="Times New Roman" panose="02020603050405020304" pitchFamily="18" charset="0"/>
                <a:cs typeface="Times New Roman" panose="02020603050405020304" pitchFamily="18" charset="0"/>
              </a:rPr>
              <a:t>.</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en-US" sz="1600" b="0" strike="noStrike" spc="-1" dirty="0" err="1" smtClean="0">
                <a:solidFill>
                  <a:srgbClr val="000000"/>
                </a:solidFill>
                <a:latin typeface="Times New Roman" panose="02020603050405020304" pitchFamily="18" charset="0"/>
                <a:cs typeface="Times New Roman" panose="02020603050405020304" pitchFamily="18" charset="0"/>
              </a:rPr>
              <a:t>Gritsenko</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uk-UA" sz="1600" b="0" strike="noStrike" spc="-1" dirty="0">
                <a:solidFill>
                  <a:srgbClr val="000000"/>
                </a:solidFill>
                <a:latin typeface="Times New Roman" panose="02020603050405020304" pitchFamily="18" charset="0"/>
                <a:cs typeface="Times New Roman" panose="02020603050405020304" pitchFamily="18" charset="0"/>
              </a:rPr>
              <a:t>І.В. </a:t>
            </a:r>
            <a:r>
              <a:rPr lang="uk-UA" sz="1600" b="0" strike="noStrike" spc="-1" dirty="0" err="1" smtClean="0">
                <a:solidFill>
                  <a:srgbClr val="000000"/>
                </a:solidFill>
                <a:latin typeface="Times New Roman" panose="02020603050405020304" pitchFamily="18" charset="0"/>
                <a:cs typeface="Times New Roman" panose="02020603050405020304" pitchFamily="18" charset="0"/>
              </a:rPr>
              <a:t>Ukrain</a:t>
            </a:r>
            <a:r>
              <a:rPr lang="en-US" sz="1600" b="0" strike="noStrike" spc="-1" dirty="0" err="1" smtClean="0">
                <a:solidFill>
                  <a:srgbClr val="000000"/>
                </a:solidFill>
                <a:latin typeface="Times New Roman" panose="02020603050405020304" pitchFamily="18" charset="0"/>
                <a:cs typeface="Times New Roman" panose="02020603050405020304" pitchFamily="18" charset="0"/>
              </a:rPr>
              <a:t>ets'</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others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Vinnytsia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New</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book</a:t>
            </a:r>
            <a:r>
              <a:rPr lang="uk-UA" sz="1600" b="0" strike="noStrike" spc="-1" dirty="0">
                <a:solidFill>
                  <a:srgbClr val="000000"/>
                </a:solidFill>
                <a:latin typeface="Times New Roman" panose="02020603050405020304" pitchFamily="18" charset="0"/>
                <a:cs typeface="Times New Roman" panose="02020603050405020304" pitchFamily="18" charset="0"/>
              </a:rPr>
              <a:t>, 2011. - 560 p</a:t>
            </a:r>
            <a:r>
              <a:rPr lang="uk-UA" sz="1600" b="0" strike="noStrike" spc="-1" dirty="0" smtClean="0">
                <a:solidFill>
                  <a:srgbClr val="000000"/>
                </a:solidFill>
                <a:latin typeface="Times New Roman" panose="02020603050405020304" pitchFamily="18" charset="0"/>
                <a:cs typeface="Times New Roman" panose="02020603050405020304" pitchFamily="18" charset="0"/>
              </a:rPr>
              <a:t>.</a:t>
            </a:r>
            <a:endParaRPr lang="en-US" sz="1600" b="0" strike="noStrike" spc="-1" dirty="0" smtClean="0">
              <a:solidFill>
                <a:srgbClr val="000000"/>
              </a:solidFill>
              <a:latin typeface="Times New Roman" panose="02020603050405020304" pitchFamily="18" charset="0"/>
              <a:cs typeface="Times New Roman" panose="02020603050405020304" pitchFamily="18" charset="0"/>
            </a:endParaRPr>
          </a:p>
          <a:p>
            <a:pPr marL="342720" indent="-34272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ru-RU" sz="1600" dirty="0">
                <a:latin typeface="Arial" panose="020B0604020202020204" pitchFamily="34" charset="0"/>
              </a:rPr>
              <a:t>Pharmaceutical chemistry. Lectures for </a:t>
            </a:r>
            <a:r>
              <a:rPr lang="en-US" altLang="ru-RU" sz="1600" dirty="0" err="1">
                <a:latin typeface="Arial" panose="020B0604020202020204" pitchFamily="34" charset="0"/>
              </a:rPr>
              <a:t>english-speaking</a:t>
            </a:r>
            <a:r>
              <a:rPr lang="en-US" altLang="ru-RU" sz="1600" dirty="0">
                <a:latin typeface="Arial" panose="020B0604020202020204" pitchFamily="34" charset="0"/>
              </a:rPr>
              <a:t> students: the study guide for students of higher schools / V. A. </a:t>
            </a:r>
            <a:r>
              <a:rPr lang="en-US" altLang="ru-RU" sz="1600" dirty="0" err="1">
                <a:latin typeface="Arial" panose="020B0604020202020204" pitchFamily="34" charset="0"/>
              </a:rPr>
              <a:t>Georgiyants</a:t>
            </a:r>
            <a:r>
              <a:rPr lang="en-US" altLang="ru-RU" sz="1600" dirty="0">
                <a:latin typeface="Arial" panose="020B0604020202020204" pitchFamily="34" charset="0"/>
              </a:rPr>
              <a:t> [et al.] ; ed. by: V. A. </a:t>
            </a:r>
            <a:r>
              <a:rPr lang="en-US" altLang="ru-RU" sz="1600" dirty="0" err="1">
                <a:latin typeface="Arial" panose="020B0604020202020204" pitchFamily="34" charset="0"/>
              </a:rPr>
              <a:t>Georgiyants</a:t>
            </a:r>
            <a:r>
              <a:rPr lang="en-US" altLang="ru-RU" sz="1600" dirty="0">
                <a:latin typeface="Arial" panose="020B0604020202020204" pitchFamily="34" charset="0"/>
              </a:rPr>
              <a:t>, P. O. </a:t>
            </a:r>
            <a:r>
              <a:rPr lang="en-US" altLang="ru-RU" sz="1600" dirty="0" err="1">
                <a:latin typeface="Arial" panose="020B0604020202020204" pitchFamily="34" charset="0"/>
              </a:rPr>
              <a:t>Bezugly</a:t>
            </a:r>
            <a:r>
              <a:rPr lang="en-US" altLang="ru-RU" sz="1600" dirty="0">
                <a:latin typeface="Arial" panose="020B0604020202020204" pitchFamily="34" charset="0"/>
              </a:rPr>
              <a:t> ; </a:t>
            </a:r>
            <a:r>
              <a:rPr lang="en-US" altLang="ru-RU" sz="1600" dirty="0" err="1">
                <a:latin typeface="Arial" panose="020B0604020202020204" pitchFamily="34" charset="0"/>
              </a:rPr>
              <a:t>NUPh</a:t>
            </a:r>
            <a:r>
              <a:rPr lang="en-US" altLang="ru-RU" sz="1600" dirty="0">
                <a:latin typeface="Arial" panose="020B0604020202020204" pitchFamily="34" charset="0"/>
              </a:rPr>
              <a:t>. – </a:t>
            </a:r>
            <a:r>
              <a:rPr lang="en-US" altLang="ru-RU" sz="1600" dirty="0" err="1">
                <a:latin typeface="Arial" panose="020B0604020202020204" pitchFamily="34" charset="0"/>
              </a:rPr>
              <a:t>Kharkiv</a:t>
            </a:r>
            <a:r>
              <a:rPr lang="en-US" altLang="ru-RU" sz="1600" dirty="0">
                <a:latin typeface="Arial" panose="020B0604020202020204" pitchFamily="34" charset="0"/>
              </a:rPr>
              <a:t> : </a:t>
            </a:r>
            <a:r>
              <a:rPr lang="en-US" altLang="ru-RU" sz="1600" dirty="0" err="1">
                <a:latin typeface="Arial" panose="020B0604020202020204" pitchFamily="34" charset="0"/>
              </a:rPr>
              <a:t>NPhaU</a:t>
            </a:r>
            <a:r>
              <a:rPr lang="en-US" altLang="ru-RU" sz="1600" dirty="0">
                <a:latin typeface="Arial" panose="020B0604020202020204" pitchFamily="34" charset="0"/>
              </a:rPr>
              <a:t> : Original, 2013. – 528 </a:t>
            </a:r>
            <a:r>
              <a:rPr lang="en-US" altLang="ru-RU" sz="1600" dirty="0" smtClean="0">
                <a:latin typeface="Arial" panose="020B0604020202020204" pitchFamily="34" charset="0"/>
              </a:rPr>
              <a:t>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Pharmaceutical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Encyclopedia</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council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the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author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the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foreword</a:t>
            </a:r>
            <a:r>
              <a:rPr lang="uk-UA" sz="1600" b="0" strike="noStrike" spc="-1" dirty="0">
                <a:solidFill>
                  <a:srgbClr val="000000"/>
                </a:solidFill>
                <a:latin typeface="Times New Roman" panose="02020603050405020304" pitchFamily="18" charset="0"/>
                <a:cs typeface="Times New Roman" panose="02020603050405020304" pitchFamily="18" charset="0"/>
              </a:rPr>
              <a:t> VP </a:t>
            </a:r>
            <a:r>
              <a:rPr lang="uk-UA" sz="1600" b="0" strike="noStrike" spc="-1" dirty="0" err="1">
                <a:solidFill>
                  <a:srgbClr val="000000"/>
                </a:solidFill>
                <a:latin typeface="Times New Roman" panose="02020603050405020304" pitchFamily="18" charset="0"/>
                <a:cs typeface="Times New Roman" panose="02020603050405020304" pitchFamily="18" charset="0"/>
              </a:rPr>
              <a:t>Black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Nat</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University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Reworked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add</a:t>
            </a:r>
            <a:r>
              <a:rPr lang="uk-UA" sz="1600" b="0" strike="noStrike" spc="-1" dirty="0">
                <a:solidFill>
                  <a:srgbClr val="000000"/>
                </a:solidFill>
                <a:latin typeface="Times New Roman" panose="02020603050405020304" pitchFamily="18" charset="0"/>
                <a:cs typeface="Times New Roman" panose="02020603050405020304" pitchFamily="18" charset="0"/>
              </a:rPr>
              <a:t>. - Київ: МОРІОН, 2010. - 1632 с.</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SE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type</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2015. - Vol.1. –1135 s.</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2014. - </a:t>
            </a:r>
            <a:r>
              <a:rPr lang="uk-UA" sz="1600" b="0" strike="noStrike" spc="-1" dirty="0" err="1">
                <a:solidFill>
                  <a:srgbClr val="000000"/>
                </a:solidFill>
                <a:latin typeface="Times New Roman" panose="02020603050405020304" pitchFamily="18" charset="0"/>
                <a:cs typeface="Times New Roman" panose="02020603050405020304" pitchFamily="18" charset="0"/>
              </a:rPr>
              <a:t>Vol</a:t>
            </a:r>
            <a:r>
              <a:rPr lang="uk-UA" sz="1600" b="0" strike="noStrike" spc="-1" dirty="0">
                <a:solidFill>
                  <a:srgbClr val="000000"/>
                </a:solidFill>
                <a:latin typeface="Times New Roman" panose="02020603050405020304" pitchFamily="18" charset="0"/>
                <a:cs typeface="Times New Roman" panose="02020603050405020304" pitchFamily="18" charset="0"/>
              </a:rPr>
              <a:t>. 2. - 724 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2014. - </a:t>
            </a:r>
            <a:r>
              <a:rPr lang="uk-UA" sz="1600" b="0" strike="noStrike" spc="-1" dirty="0" err="1">
                <a:solidFill>
                  <a:srgbClr val="000000"/>
                </a:solidFill>
                <a:latin typeface="Times New Roman" panose="02020603050405020304" pitchFamily="18" charset="0"/>
                <a:cs typeface="Times New Roman" panose="02020603050405020304" pitchFamily="18" charset="0"/>
              </a:rPr>
              <a:t>Vol</a:t>
            </a:r>
            <a:r>
              <a:rPr lang="uk-UA" sz="1600" b="0" strike="noStrike" spc="-1" dirty="0">
                <a:solidFill>
                  <a:srgbClr val="000000"/>
                </a:solidFill>
                <a:latin typeface="Times New Roman" panose="02020603050405020304" pitchFamily="18" charset="0"/>
                <a:cs typeface="Times New Roman" panose="02020603050405020304" pitchFamily="18" charset="0"/>
              </a:rPr>
              <a:t>. 3. - 732 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55409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1357</TotalTime>
  <Words>2303</Words>
  <Application>Microsoft Office PowerPoint</Application>
  <PresentationFormat>Экран (4:3)</PresentationFormat>
  <Paragraphs>147</Paragraphs>
  <Slides>35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35</vt:i4>
      </vt:variant>
    </vt:vector>
  </HeadingPairs>
  <TitlesOfParts>
    <vt:vector size="39" baseType="lpstr">
      <vt:lpstr>Arial</vt:lpstr>
      <vt:lpstr>DejaVu Sans</vt:lpstr>
      <vt:lpstr>Times New Roman</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Client</dc:creator>
  <dc:description/>
  <cp:lastModifiedBy>Осійчук Ольга Володимирівна</cp:lastModifiedBy>
  <cp:revision>154</cp:revision>
  <dcterms:created xsi:type="dcterms:W3CDTF">2020-07-16T15:16:32Z</dcterms:created>
  <dcterms:modified xsi:type="dcterms:W3CDTF">2025-01-24T14:23:03Z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ies>
</file>