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91" r:id="rId2"/>
    <p:sldId id="290" r:id="rId3"/>
    <p:sldId id="257" r:id="rId4"/>
    <p:sldId id="294" r:id="rId5"/>
    <p:sldId id="296" r:id="rId6"/>
    <p:sldId id="258" r:id="rId7"/>
    <p:sldId id="259" r:id="rId8"/>
    <p:sldId id="260" r:id="rId9"/>
    <p:sldId id="298" r:id="rId10"/>
    <p:sldId id="300" r:id="rId11"/>
    <p:sldId id="261" r:id="rId12"/>
    <p:sldId id="262" r:id="rId13"/>
    <p:sldId id="263" r:id="rId14"/>
    <p:sldId id="264" r:id="rId15"/>
    <p:sldId id="265" r:id="rId16"/>
    <p:sldId id="266" r:id="rId17"/>
    <p:sldId id="267" r:id="rId18"/>
    <p:sldId id="268" r:id="rId19"/>
    <p:sldId id="269" r:id="rId20"/>
    <p:sldId id="302" r:id="rId21"/>
    <p:sldId id="306" r:id="rId22"/>
    <p:sldId id="304" r:id="rId23"/>
    <p:sldId id="270" r:id="rId24"/>
    <p:sldId id="308" r:id="rId25"/>
    <p:sldId id="271" r:id="rId26"/>
    <p:sldId id="310" r:id="rId27"/>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15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6" name="PlaceHolder 2"/>
          <p:cNvSpPr>
            <a:spLocks noGrp="1"/>
          </p:cNvSpPr>
          <p:nvPr>
            <p:ph type="subTitle"/>
          </p:nvPr>
        </p:nvSpPr>
        <p:spPr>
          <a:xfrm>
            <a:off x="457200" y="1600200"/>
            <a:ext cx="8229600" cy="452592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8"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0"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1"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5"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6"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7"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9"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0"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1" name="PlaceHolder 4"/>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3"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4"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5" name="PlaceHolder 4"/>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7" name="PlaceHolder 2"/>
          <p:cNvSpPr>
            <a:spLocks noGrp="1"/>
          </p:cNvSpPr>
          <p:nvPr>
            <p:ph type="body"/>
          </p:nvPr>
        </p:nvSpPr>
        <p:spPr>
          <a:xfrm>
            <a:off x="457200" y="160020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8" name="PlaceHolder 3"/>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0"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1"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2"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3" name="PlaceHolder 5"/>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5" name="PlaceHolder 2"/>
          <p:cNvSpPr>
            <a:spLocks noGrp="1"/>
          </p:cNvSpPr>
          <p:nvPr>
            <p:ph type="body"/>
          </p:nvPr>
        </p:nvSpPr>
        <p:spPr>
          <a:xfrm>
            <a:off x="45720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6" name="PlaceHolder 3"/>
          <p:cNvSpPr>
            <a:spLocks noGrp="1"/>
          </p:cNvSpPr>
          <p:nvPr>
            <p:ph type="body"/>
          </p:nvPr>
        </p:nvSpPr>
        <p:spPr>
          <a:xfrm>
            <a:off x="323964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7" name="PlaceHolder 4"/>
          <p:cNvSpPr>
            <a:spLocks noGrp="1"/>
          </p:cNvSpPr>
          <p:nvPr>
            <p:ph type="body"/>
          </p:nvPr>
        </p:nvSpPr>
        <p:spPr>
          <a:xfrm>
            <a:off x="602208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8" name="PlaceHolder 5"/>
          <p:cNvSpPr>
            <a:spLocks noGrp="1"/>
          </p:cNvSpPr>
          <p:nvPr>
            <p:ph type="body"/>
          </p:nvPr>
        </p:nvSpPr>
        <p:spPr>
          <a:xfrm>
            <a:off x="45720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9" name="PlaceHolder 6"/>
          <p:cNvSpPr>
            <a:spLocks noGrp="1"/>
          </p:cNvSpPr>
          <p:nvPr>
            <p:ph type="body"/>
          </p:nvPr>
        </p:nvSpPr>
        <p:spPr>
          <a:xfrm>
            <a:off x="323964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40" name="PlaceHolder 7"/>
          <p:cNvSpPr>
            <a:spLocks noGrp="1"/>
          </p:cNvSpPr>
          <p:nvPr>
            <p:ph type="body"/>
          </p:nvPr>
        </p:nvSpPr>
        <p:spPr>
          <a:xfrm>
            <a:off x="602208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Arial"/>
              </a:rPr>
              <a:t>Click to edit the title text format</a:t>
            </a:r>
          </a:p>
        </p:txBody>
      </p:sp>
      <p:sp>
        <p:nvSpPr>
          <p:cNvPr id="6"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pPr marL="342720" indent="-34272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Click to edit the outline text format</a:t>
            </a:r>
          </a:p>
          <a:p>
            <a:pPr marL="742680" lvl="1" indent="-28548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Second Outline Level</a:t>
            </a:r>
          </a:p>
          <a:p>
            <a:pPr marL="1143000" lvl="2"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Third Outline Level</a:t>
            </a:r>
          </a:p>
          <a:p>
            <a:pPr marL="1600200" lvl="3"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Fourth Outline Level</a:t>
            </a:r>
          </a:p>
          <a:p>
            <a:pPr marL="2057400" lvl="4"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Fifth Outline Level</a:t>
            </a:r>
          </a:p>
          <a:p>
            <a:pPr marL="2057400" lvl="5"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Sixth Outline Level</a:t>
            </a:r>
          </a:p>
          <a:p>
            <a:pPr marL="2057400" lvl="6"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Seventh Outline Level</a:t>
            </a:r>
          </a:p>
        </p:txBody>
      </p:sp>
      <p:sp>
        <p:nvSpPr>
          <p:cNvPr id="2" name="PlaceHolder 3"/>
          <p:cNvSpPr>
            <a:spLocks noGrp="1"/>
          </p:cNvSpPr>
          <p:nvPr>
            <p:ph type="dt"/>
          </p:nvPr>
        </p:nvSpPr>
        <p:spPr>
          <a:xfrm>
            <a:off x="456840" y="6244920"/>
            <a:ext cx="213372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3" name="PlaceHolder 4"/>
          <p:cNvSpPr>
            <a:spLocks noGrp="1"/>
          </p:cNvSpPr>
          <p:nvPr>
            <p:ph type="ftr"/>
          </p:nvPr>
        </p:nvSpPr>
        <p:spPr>
          <a:xfrm>
            <a:off x="3124080" y="6244920"/>
            <a:ext cx="289584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4" name="PlaceHolder 5"/>
          <p:cNvSpPr>
            <a:spLocks noGrp="1"/>
          </p:cNvSpPr>
          <p:nvPr>
            <p:ph type="sldNum"/>
          </p:nvPr>
        </p:nvSpPr>
        <p:spPr>
          <a:xfrm>
            <a:off x="6552720" y="6244920"/>
            <a:ext cx="2133720" cy="476280"/>
          </a:xfrm>
          <a:prstGeom prst="rect">
            <a:avLst/>
          </a:prstGeom>
        </p:spPr>
        <p:txBody>
          <a:bodyPr lIns="90000" tIns="46800" rIns="90000" bIns="46800">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B5B1C28-1051-4BF8-B096-9F4B7428365F}" type="slidenum">
              <a:rPr lang="ru-RU" sz="1400" b="0" strike="noStrike" spc="-1">
                <a:solidFill>
                  <a:srgbClr val="000000"/>
                </a:solidFill>
                <a:latin typeface="Aria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a:t>
            </a:fld>
            <a:endParaRPr lang="en-US"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990600"/>
            <a:ext cx="7162800" cy="4955203"/>
          </a:xfrm>
          <a:prstGeom prst="rect">
            <a:avLst/>
          </a:prstGeom>
        </p:spPr>
        <p:txBody>
          <a:bodyPr wrap="square">
            <a:spAutoFit/>
          </a:bodyPr>
          <a:lstStyle/>
          <a:p>
            <a:pPr algn="ctr"/>
            <a:r>
              <a:rPr lang="en-US" sz="3600" b="1" dirty="0" err="1" smtClean="0">
                <a:solidFill>
                  <a:srgbClr val="006600"/>
                </a:solidFill>
                <a:effectLst/>
                <a:latin typeface="Times New Roman" panose="02020603050405020304" pitchFamily="18" charset="0"/>
                <a:ea typeface="Times New Roman" panose="02020603050405020304" pitchFamily="18" charset="0"/>
              </a:rPr>
              <a:t>Anorexigenic</a:t>
            </a:r>
            <a:r>
              <a:rPr lang="en-US" sz="3600" b="1" dirty="0" smtClean="0">
                <a:solidFill>
                  <a:srgbClr val="006600"/>
                </a:solidFill>
                <a:effectLst/>
                <a:latin typeface="Times New Roman" panose="02020603050405020304" pitchFamily="18" charset="0"/>
                <a:ea typeface="Times New Roman" panose="02020603050405020304" pitchFamily="18" charset="0"/>
              </a:rPr>
              <a:t> means. Characteristics, classification, relationship between structure and pharmacological action, mechanism of action, methods of </a:t>
            </a:r>
            <a:r>
              <a:rPr lang="uk-UA" sz="3600" b="1" dirty="0" err="1" smtClean="0">
                <a:solidFill>
                  <a:srgbClr val="006600"/>
                </a:solidFill>
                <a:effectLst/>
                <a:latin typeface="Times New Roman" panose="02020603050405020304" pitchFamily="18" charset="0"/>
                <a:ea typeface="Times New Roman" panose="02020603050405020304" pitchFamily="18" charset="0"/>
              </a:rPr>
              <a:t>obtaining</a:t>
            </a:r>
            <a:r>
              <a:rPr lang="en-US" sz="3600" b="1" dirty="0" smtClean="0">
                <a:solidFill>
                  <a:srgbClr val="006600"/>
                </a:solidFill>
                <a:effectLst/>
                <a:latin typeface="Times New Roman" panose="02020603050405020304" pitchFamily="18" charset="0"/>
                <a:ea typeface="Times New Roman" panose="02020603050405020304" pitchFamily="18" charset="0"/>
              </a:rPr>
              <a:t>, methods of analysis, application in medicine.</a:t>
            </a:r>
          </a:p>
          <a:p>
            <a:pPr algn="ctr"/>
            <a:endParaRPr lang="en-US" sz="3200" dirty="0" smtClean="0">
              <a:latin typeface="Times New Roman" panose="02020603050405020304" pitchFamily="18" charset="0"/>
            </a:endParaRPr>
          </a:p>
          <a:p>
            <a:pPr algn="ctr"/>
            <a:r>
              <a:rPr lang="en-US" sz="3200" dirty="0" smtClean="0">
                <a:latin typeface="Times New Roman" panose="02020603050405020304" pitchFamily="18" charset="0"/>
              </a:rPr>
              <a:t>LECTURE 9</a:t>
            </a:r>
            <a:endParaRPr lang="uk-UA" sz="3200" dirty="0"/>
          </a:p>
        </p:txBody>
      </p:sp>
    </p:spTree>
    <p:extLst>
      <p:ext uri="{BB962C8B-B14F-4D97-AF65-F5344CB8AC3E}">
        <p14:creationId xmlns:p14="http://schemas.microsoft.com/office/powerpoint/2010/main" val="2507234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ustomShape 2"/>
          <p:cNvSpPr/>
          <p:nvPr/>
        </p:nvSpPr>
        <p:spPr>
          <a:xfrm>
            <a:off x="762120" y="1569809"/>
            <a:ext cx="7924680" cy="3418501"/>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Anorexigenic</a:t>
            </a:r>
            <a:r>
              <a:rPr lang="uk-UA" sz="1800" b="1" strike="noStrike" spc="-1" dirty="0">
                <a:solidFill>
                  <a:srgbClr val="000000"/>
                </a:solidFill>
                <a:latin typeface="Arial"/>
              </a:rPr>
              <a:t> </a:t>
            </a:r>
            <a:r>
              <a:rPr lang="uk-UA" sz="1800" b="1" strike="noStrike" spc="-1" dirty="0" err="1">
                <a:solidFill>
                  <a:srgbClr val="000000"/>
                </a:solidFill>
                <a:latin typeface="Arial"/>
              </a:rPr>
              <a:t>drugs</a:t>
            </a:r>
            <a:r>
              <a:rPr lang="uk-UA" sz="1800" b="0" strike="noStrike" spc="-1" dirty="0">
                <a:solidFill>
                  <a:srgbClr val="000000"/>
                </a:solidFill>
                <a:latin typeface="Arial"/>
              </a:rPr>
              <a:t> (</a:t>
            </a:r>
            <a:r>
              <a:rPr lang="uk-UA" sz="1800" b="0" strike="noStrike" spc="-1" dirty="0" err="1">
                <a:solidFill>
                  <a:srgbClr val="000000"/>
                </a:solidFill>
                <a:latin typeface="Arial"/>
              </a:rPr>
              <a:t>Greek</a:t>
            </a:r>
            <a:r>
              <a:rPr lang="uk-UA" sz="1800" b="0" strike="noStrike" spc="-1" dirty="0">
                <a:solidFill>
                  <a:srgbClr val="000000"/>
                </a:solidFill>
                <a:latin typeface="Arial"/>
              </a:rPr>
              <a:t>. </a:t>
            </a:r>
            <a:r>
              <a:rPr lang="uk-UA" sz="1800" b="0" i="1" strike="noStrike" spc="-1" dirty="0" err="1">
                <a:solidFill>
                  <a:srgbClr val="000000"/>
                </a:solidFill>
                <a:latin typeface="Arial"/>
              </a:rPr>
              <a:t>an</a:t>
            </a:r>
            <a:r>
              <a:rPr lang="uk-UA" sz="1800" b="0" strike="noStrike" spc="-1" dirty="0">
                <a:solidFill>
                  <a:srgbClr val="000000"/>
                </a:solidFill>
                <a:latin typeface="Arial"/>
              </a:rPr>
              <a:t> - </a:t>
            </a:r>
            <a:r>
              <a:rPr lang="uk-UA" sz="1800" b="0" strike="noStrike" spc="-1" dirty="0" err="1">
                <a:solidFill>
                  <a:srgbClr val="000000"/>
                </a:solidFill>
                <a:latin typeface="Arial"/>
              </a:rPr>
              <a:t>negative</a:t>
            </a:r>
            <a:r>
              <a:rPr lang="uk-UA" sz="1800" b="0" strike="noStrike" spc="-1" dirty="0">
                <a:solidFill>
                  <a:srgbClr val="000000"/>
                </a:solidFill>
                <a:latin typeface="Arial"/>
              </a:rPr>
              <a:t> </a:t>
            </a:r>
            <a:r>
              <a:rPr lang="uk-UA" sz="1800" b="0" strike="noStrike" spc="-1" dirty="0" err="1">
                <a:solidFill>
                  <a:srgbClr val="000000"/>
                </a:solidFill>
                <a:latin typeface="Arial"/>
              </a:rPr>
              <a:t>part</a:t>
            </a:r>
            <a:r>
              <a:rPr lang="uk-UA" sz="1800" b="0" strike="noStrike" spc="-1" dirty="0">
                <a:solidFill>
                  <a:srgbClr val="000000"/>
                </a:solidFill>
                <a:latin typeface="Arial"/>
              </a:rPr>
              <a:t> + </a:t>
            </a:r>
            <a:r>
              <a:rPr lang="uk-UA" sz="1800" b="0" i="1" strike="noStrike" spc="-1" dirty="0" err="1">
                <a:solidFill>
                  <a:srgbClr val="000000"/>
                </a:solidFill>
                <a:latin typeface="Arial"/>
              </a:rPr>
              <a:t>orexis</a:t>
            </a:r>
            <a:r>
              <a:rPr lang="uk-UA" sz="1800" b="0" strike="noStrike" spc="-1" dirty="0">
                <a:solidFill>
                  <a:srgbClr val="000000"/>
                </a:solidFill>
                <a:latin typeface="Arial"/>
              </a:rPr>
              <a:t> - </a:t>
            </a:r>
            <a:r>
              <a:rPr lang="uk-UA" sz="1800" b="0" strike="noStrike" spc="-1" dirty="0" err="1">
                <a:solidFill>
                  <a:srgbClr val="000000"/>
                </a:solidFill>
                <a:latin typeface="Arial"/>
              </a:rPr>
              <a:t>appetite</a:t>
            </a:r>
            <a:r>
              <a:rPr lang="uk-UA" sz="1800" b="0" strike="noStrike" spc="-1" dirty="0">
                <a:solidFill>
                  <a:srgbClr val="000000"/>
                </a:solidFill>
                <a:latin typeface="Arial"/>
              </a:rPr>
              <a:t>), a </a:t>
            </a:r>
            <a:r>
              <a:rPr lang="uk-UA" sz="1800" b="0" strike="noStrike" spc="-1" dirty="0" err="1">
                <a:solidFill>
                  <a:srgbClr val="000000"/>
                </a:solidFill>
                <a:latin typeface="Arial"/>
              </a:rPr>
              <a:t>group</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drugs</a:t>
            </a:r>
            <a:r>
              <a:rPr lang="uk-UA" sz="1800" b="0" strike="noStrike" spc="-1" dirty="0">
                <a:solidFill>
                  <a:srgbClr val="000000"/>
                </a:solidFill>
                <a:latin typeface="Arial"/>
              </a:rPr>
              <a:t> </a:t>
            </a:r>
            <a:r>
              <a:rPr lang="uk-UA" sz="1800" b="0" strike="noStrike" spc="-1" dirty="0" err="1">
                <a:solidFill>
                  <a:srgbClr val="000000"/>
                </a:solidFill>
                <a:latin typeface="Arial"/>
              </a:rPr>
              <a:t>that</a:t>
            </a:r>
            <a:r>
              <a:rPr lang="uk-UA" sz="1800" b="0" strike="noStrike" spc="-1" dirty="0">
                <a:solidFill>
                  <a:srgbClr val="000000"/>
                </a:solidFill>
                <a:latin typeface="Arial"/>
              </a:rPr>
              <a:t> </a:t>
            </a:r>
            <a:r>
              <a:rPr lang="uk-UA" sz="1800" b="0" strike="noStrike" spc="-1" dirty="0" err="1">
                <a:solidFill>
                  <a:srgbClr val="000000"/>
                </a:solidFill>
                <a:latin typeface="Arial"/>
              </a:rPr>
              <a:t>suppress</a:t>
            </a:r>
            <a:r>
              <a:rPr lang="uk-UA" sz="1800" b="0" strike="noStrike" spc="-1" dirty="0">
                <a:solidFill>
                  <a:srgbClr val="000000"/>
                </a:solidFill>
                <a:latin typeface="Arial"/>
              </a:rPr>
              <a:t> </a:t>
            </a:r>
            <a:r>
              <a:rPr lang="uk-UA" sz="1800" b="0" strike="noStrike" spc="-1" dirty="0" err="1">
                <a:solidFill>
                  <a:srgbClr val="000000"/>
                </a:solidFill>
                <a:latin typeface="Arial"/>
              </a:rPr>
              <a:t>appetite</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are</a:t>
            </a:r>
            <a:r>
              <a:rPr lang="uk-UA" sz="1800" b="0" strike="noStrike" spc="-1" dirty="0">
                <a:solidFill>
                  <a:srgbClr val="000000"/>
                </a:solidFill>
                <a:latin typeface="Arial"/>
              </a:rPr>
              <a:t> </a:t>
            </a:r>
            <a:r>
              <a:rPr lang="uk-UA" sz="1800" b="0" strike="noStrike" spc="-1" dirty="0" err="1">
                <a:solidFill>
                  <a:srgbClr val="000000"/>
                </a:solidFill>
                <a:latin typeface="Arial"/>
              </a:rPr>
              <a:t>used</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treat</a:t>
            </a:r>
            <a:r>
              <a:rPr lang="uk-UA" sz="1800" b="0" strike="noStrike" spc="-1" dirty="0">
                <a:solidFill>
                  <a:srgbClr val="000000"/>
                </a:solidFill>
                <a:latin typeface="Arial"/>
              </a:rPr>
              <a:t> </a:t>
            </a:r>
            <a:r>
              <a:rPr lang="uk-UA" sz="1800" b="0" strike="noStrike" spc="-1" dirty="0" err="1">
                <a:solidFill>
                  <a:srgbClr val="000000"/>
                </a:solidFill>
                <a:latin typeface="Arial"/>
              </a:rPr>
              <a:t>obesity</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Classification</a:t>
            </a:r>
            <a:r>
              <a:rPr lang="uk-UA" sz="1800" b="1" strike="noStrike" spc="-1" dirty="0">
                <a:solidFill>
                  <a:srgbClr val="000000"/>
                </a:solidFill>
                <a:latin typeface="Arial"/>
              </a:rPr>
              <a:t>. </a:t>
            </a:r>
            <a:r>
              <a:rPr lang="uk-UA" sz="1800" b="0" strike="noStrike" spc="-1" dirty="0" err="1">
                <a:solidFill>
                  <a:srgbClr val="000000"/>
                </a:solidFill>
                <a:latin typeface="Arial"/>
              </a:rPr>
              <a:t>Anorexigenic</a:t>
            </a:r>
            <a:r>
              <a:rPr lang="uk-UA" sz="1800" b="0" strike="noStrike" spc="-1" dirty="0">
                <a:solidFill>
                  <a:srgbClr val="000000"/>
                </a:solidFill>
                <a:latin typeface="Arial"/>
              </a:rPr>
              <a:t> </a:t>
            </a:r>
            <a:r>
              <a:rPr lang="uk-UA" sz="1800" b="0" strike="noStrike" spc="-1" dirty="0" err="1">
                <a:solidFill>
                  <a:srgbClr val="000000"/>
                </a:solidFill>
                <a:latin typeface="Arial"/>
              </a:rPr>
              <a:t>drugs</a:t>
            </a:r>
            <a:r>
              <a:rPr lang="uk-UA" sz="1800" b="0" strike="noStrike" spc="-1" dirty="0">
                <a:solidFill>
                  <a:srgbClr val="000000"/>
                </a:solidFill>
                <a:latin typeface="Arial"/>
              </a:rPr>
              <a:t> </a:t>
            </a:r>
            <a:r>
              <a:rPr lang="uk-UA" sz="1800" b="0" strike="noStrike" spc="-1" dirty="0" err="1">
                <a:solidFill>
                  <a:srgbClr val="000000"/>
                </a:solidFill>
                <a:latin typeface="Arial"/>
              </a:rPr>
              <a:t>are</a:t>
            </a:r>
            <a:r>
              <a:rPr lang="uk-UA" sz="1800" b="0" strike="noStrike" spc="-1" dirty="0">
                <a:solidFill>
                  <a:srgbClr val="000000"/>
                </a:solidFill>
                <a:latin typeface="Arial"/>
              </a:rPr>
              <a:t> </a:t>
            </a:r>
            <a:r>
              <a:rPr lang="uk-UA" sz="1800" b="0" strike="noStrike" spc="-1" dirty="0" err="1">
                <a:solidFill>
                  <a:srgbClr val="000000"/>
                </a:solidFill>
                <a:latin typeface="Arial"/>
              </a:rPr>
              <a:t>divided</a:t>
            </a:r>
            <a:r>
              <a:rPr lang="uk-UA" sz="1800" b="0" strike="noStrike" spc="-1" dirty="0">
                <a:solidFill>
                  <a:srgbClr val="000000"/>
                </a:solidFill>
                <a:latin typeface="Arial"/>
              </a:rPr>
              <a:t> </a:t>
            </a:r>
            <a:r>
              <a:rPr lang="uk-UA" sz="1800" b="0" strike="noStrike" spc="-1" dirty="0" err="1">
                <a:solidFill>
                  <a:srgbClr val="000000"/>
                </a:solidFill>
                <a:latin typeface="Arial"/>
              </a:rPr>
              <a:t>into</a:t>
            </a:r>
            <a:r>
              <a:rPr lang="uk-UA" sz="1800" b="0" strike="noStrike" spc="-1" dirty="0">
                <a:solidFill>
                  <a:srgbClr val="000000"/>
                </a:solidFill>
                <a:latin typeface="Arial"/>
              </a:rPr>
              <a:t>: </a:t>
            </a:r>
            <a:endParaRPr lang="en-US" sz="1800" b="0" strike="noStrike" spc="-1" dirty="0">
              <a:solidFill>
                <a:srgbClr val="000000"/>
              </a:solidFill>
              <a:latin typeface="Arial"/>
            </a:endParaRPr>
          </a:p>
          <a:p>
            <a:pPr indent="442800"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drugs</a:t>
            </a:r>
            <a:r>
              <a:rPr lang="uk-UA" sz="1800" b="0" strike="noStrike" spc="-1" dirty="0">
                <a:solidFill>
                  <a:srgbClr val="000000"/>
                </a:solidFill>
                <a:latin typeface="Arial"/>
              </a:rPr>
              <a:t> </a:t>
            </a:r>
            <a:r>
              <a:rPr lang="uk-UA" sz="1800" b="0" strike="noStrike" spc="-1" dirty="0" err="1">
                <a:solidFill>
                  <a:srgbClr val="000000"/>
                </a:solidFill>
                <a:latin typeface="Arial"/>
              </a:rPr>
              <a:t>that</a:t>
            </a:r>
            <a:r>
              <a:rPr lang="uk-UA" sz="1800" b="0" strike="noStrike" spc="-1" dirty="0">
                <a:solidFill>
                  <a:srgbClr val="000000"/>
                </a:solidFill>
                <a:latin typeface="Arial"/>
              </a:rPr>
              <a:t> </a:t>
            </a:r>
            <a:r>
              <a:rPr lang="uk-UA" sz="1800" b="0" strike="noStrike" spc="-1" dirty="0" err="1">
                <a:solidFill>
                  <a:srgbClr val="000000"/>
                </a:solidFill>
                <a:latin typeface="Arial"/>
              </a:rPr>
              <a:t>affect</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catecholaminergic</a:t>
            </a:r>
            <a:r>
              <a:rPr lang="uk-UA" sz="1800" b="0" strike="noStrike" spc="-1" dirty="0">
                <a:solidFill>
                  <a:srgbClr val="000000"/>
                </a:solidFill>
                <a:latin typeface="Arial"/>
              </a:rPr>
              <a:t> </a:t>
            </a:r>
            <a:r>
              <a:rPr lang="uk-UA" sz="1800" b="0" strike="noStrike" spc="-1" dirty="0" err="1">
                <a:solidFill>
                  <a:srgbClr val="000000"/>
                </a:solidFill>
                <a:latin typeface="Arial"/>
              </a:rPr>
              <a:t>system</a:t>
            </a:r>
            <a:r>
              <a:rPr lang="uk-UA" sz="1800" b="0" strike="noStrike" spc="-1" dirty="0">
                <a:solidFill>
                  <a:srgbClr val="000000"/>
                </a:solidFill>
                <a:latin typeface="Arial"/>
              </a:rPr>
              <a:t>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(CNS </a:t>
            </a:r>
            <a:r>
              <a:rPr lang="uk-UA" sz="1800" b="0" strike="noStrike" spc="-1" dirty="0" err="1">
                <a:solidFill>
                  <a:srgbClr val="000000"/>
                </a:solidFill>
                <a:latin typeface="Arial"/>
              </a:rPr>
              <a:t>stimulants</a:t>
            </a:r>
            <a:r>
              <a:rPr lang="uk-UA" sz="1800" b="0" strike="noStrike" spc="-1" dirty="0">
                <a:solidFill>
                  <a:srgbClr val="000000"/>
                </a:solidFill>
                <a:latin typeface="Arial"/>
              </a:rPr>
              <a:t>) - </a:t>
            </a:r>
            <a:r>
              <a:rPr lang="uk-UA" sz="1800" b="0" strike="noStrike" spc="-1" dirty="0" err="1">
                <a:solidFill>
                  <a:srgbClr val="FF0000"/>
                </a:solidFill>
                <a:latin typeface="Arial"/>
              </a:rPr>
              <a:t>amphetamine</a:t>
            </a:r>
            <a:r>
              <a:rPr lang="uk-UA" sz="1800" b="0" strike="noStrike" spc="-1" dirty="0">
                <a:solidFill>
                  <a:srgbClr val="FF0000"/>
                </a:solidFill>
                <a:latin typeface="Arial"/>
              </a:rPr>
              <a:t>, </a:t>
            </a:r>
            <a:r>
              <a:rPr lang="uk-UA" sz="1800" b="0" strike="noStrike" spc="-1" dirty="0" err="1">
                <a:solidFill>
                  <a:srgbClr val="FF0000"/>
                </a:solidFill>
                <a:latin typeface="Arial"/>
              </a:rPr>
              <a:t>fepranon</a:t>
            </a:r>
            <a:r>
              <a:rPr lang="uk-UA" sz="1800" b="0" strike="noStrike" spc="-1" dirty="0">
                <a:solidFill>
                  <a:srgbClr val="FF0000"/>
                </a:solidFill>
                <a:latin typeface="Arial"/>
              </a:rPr>
              <a:t>, </a:t>
            </a:r>
            <a:r>
              <a:rPr lang="uk-UA" sz="1800" b="0" strike="noStrike" spc="-1" dirty="0" err="1">
                <a:solidFill>
                  <a:srgbClr val="FF0000"/>
                </a:solidFill>
                <a:latin typeface="Arial"/>
              </a:rPr>
              <a:t>desopimon</a:t>
            </a:r>
            <a:r>
              <a:rPr lang="uk-UA" sz="1800" b="0" strike="noStrike" spc="-1" dirty="0">
                <a:solidFill>
                  <a:srgbClr val="FF0000"/>
                </a:solidFill>
                <a:latin typeface="Arial"/>
              </a:rPr>
              <a:t>;</a:t>
            </a:r>
            <a:endParaRPr lang="en-US" sz="1800" b="0" strike="noStrike" spc="-1" dirty="0">
              <a:solidFill>
                <a:srgbClr val="FF0000"/>
              </a:solidFill>
              <a:latin typeface="Arial"/>
            </a:endParaRPr>
          </a:p>
          <a:p>
            <a:pPr indent="442800"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drugs</a:t>
            </a:r>
            <a:r>
              <a:rPr lang="uk-UA" sz="1800" b="0" strike="noStrike" spc="-1" dirty="0">
                <a:solidFill>
                  <a:srgbClr val="000000"/>
                </a:solidFill>
                <a:latin typeface="Arial"/>
              </a:rPr>
              <a:t> </a:t>
            </a:r>
            <a:r>
              <a:rPr lang="uk-UA" sz="1800" b="0" strike="noStrike" spc="-1" dirty="0" err="1">
                <a:solidFill>
                  <a:srgbClr val="000000"/>
                </a:solidFill>
                <a:latin typeface="Arial"/>
              </a:rPr>
              <a:t>that</a:t>
            </a:r>
            <a:r>
              <a:rPr lang="uk-UA" sz="1800" b="0" strike="noStrike" spc="-1" dirty="0">
                <a:solidFill>
                  <a:srgbClr val="000000"/>
                </a:solidFill>
                <a:latin typeface="Arial"/>
              </a:rPr>
              <a:t> </a:t>
            </a:r>
            <a:r>
              <a:rPr lang="uk-UA" sz="1800" b="0" strike="noStrike" spc="-1" dirty="0" err="1">
                <a:solidFill>
                  <a:srgbClr val="000000"/>
                </a:solidFill>
                <a:latin typeface="Arial"/>
              </a:rPr>
              <a:t>act</a:t>
            </a:r>
            <a:r>
              <a:rPr lang="uk-UA" sz="1800" b="0" strike="noStrike" spc="-1" dirty="0">
                <a:solidFill>
                  <a:srgbClr val="000000"/>
                </a:solidFill>
                <a:latin typeface="Arial"/>
              </a:rPr>
              <a:t> </a:t>
            </a:r>
            <a:r>
              <a:rPr lang="uk-UA" sz="1800" b="0" strike="noStrike" spc="-1" dirty="0" err="1">
                <a:solidFill>
                  <a:srgbClr val="000000"/>
                </a:solidFill>
                <a:latin typeface="Arial"/>
              </a:rPr>
              <a:t>on</a:t>
            </a:r>
            <a:r>
              <a:rPr lang="uk-UA" sz="1800" b="0" strike="noStrike" spc="-1" dirty="0">
                <a:solidFill>
                  <a:srgbClr val="000000"/>
                </a:solidFill>
                <a:latin typeface="Arial"/>
              </a:rPr>
              <a:t> </a:t>
            </a:r>
            <a:r>
              <a:rPr lang="uk-UA" sz="1800" b="0" strike="noStrike" spc="-1" dirty="0" err="1">
                <a:solidFill>
                  <a:srgbClr val="000000"/>
                </a:solidFill>
                <a:latin typeface="Arial"/>
              </a:rPr>
              <a:t>catecholaminergic</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serotonergic</a:t>
            </a:r>
            <a:r>
              <a:rPr lang="uk-UA" sz="1800" b="0" strike="noStrike" spc="-1" dirty="0">
                <a:solidFill>
                  <a:srgbClr val="000000"/>
                </a:solidFill>
                <a:latin typeface="Arial"/>
              </a:rPr>
              <a:t>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system</a:t>
            </a:r>
            <a:r>
              <a:rPr lang="uk-UA" sz="1800" b="0" strike="noStrike" spc="-1" dirty="0">
                <a:solidFill>
                  <a:srgbClr val="000000"/>
                </a:solidFill>
                <a:latin typeface="Arial"/>
              </a:rPr>
              <a:t> - </a:t>
            </a:r>
            <a:r>
              <a:rPr lang="uk-UA" sz="1800" b="0" strike="noStrike" spc="-1" dirty="0" err="1">
                <a:solidFill>
                  <a:srgbClr val="FF0000"/>
                </a:solidFill>
                <a:latin typeface="Arial"/>
              </a:rPr>
              <a:t>sibutramine</a:t>
            </a:r>
            <a:r>
              <a:rPr lang="uk-UA" sz="1800" b="0" strike="noStrike" spc="-1" dirty="0">
                <a:solidFill>
                  <a:srgbClr val="FF0000"/>
                </a:solidFill>
                <a:latin typeface="Arial"/>
              </a:rPr>
              <a:t>.</a:t>
            </a:r>
            <a:r>
              <a:rPr lang="uk-UA" sz="1800" b="0" strike="noStrike" spc="-1" dirty="0">
                <a:solidFill>
                  <a:srgbClr val="000000"/>
                </a:solidFill>
                <a:latin typeface="Arial"/>
              </a:rPr>
              <a:t> </a:t>
            </a:r>
            <a:r>
              <a:rPr lang="uk-UA" sz="1800" b="0" strike="noStrike" spc="-1" dirty="0" err="1">
                <a:solidFill>
                  <a:srgbClr val="000000"/>
                </a:solidFill>
                <a:latin typeface="Arial"/>
              </a:rPr>
              <a:t>These</a:t>
            </a:r>
            <a:r>
              <a:rPr lang="uk-UA" sz="1800" b="0" strike="noStrike" spc="-1" dirty="0">
                <a:solidFill>
                  <a:srgbClr val="000000"/>
                </a:solidFill>
                <a:latin typeface="Arial"/>
              </a:rPr>
              <a:t> </a:t>
            </a:r>
            <a:r>
              <a:rPr lang="uk-UA" sz="1800" b="0" strike="noStrike" spc="-1" dirty="0" err="1">
                <a:solidFill>
                  <a:srgbClr val="000000"/>
                </a:solidFill>
                <a:latin typeface="Arial"/>
              </a:rPr>
              <a:t>drugs</a:t>
            </a:r>
            <a:r>
              <a:rPr lang="uk-UA" sz="1800" b="0" strike="noStrike" spc="-1" dirty="0">
                <a:solidFill>
                  <a:srgbClr val="000000"/>
                </a:solidFill>
                <a:latin typeface="Arial"/>
              </a:rPr>
              <a:t> </a:t>
            </a:r>
            <a:r>
              <a:rPr lang="uk-UA" sz="1800" b="0" strike="noStrike" spc="-1" dirty="0" err="1">
                <a:solidFill>
                  <a:srgbClr val="000000"/>
                </a:solidFill>
                <a:latin typeface="Arial"/>
              </a:rPr>
              <a:t>have</a:t>
            </a:r>
            <a:r>
              <a:rPr lang="uk-UA" sz="1800" b="0" strike="noStrike" spc="-1" dirty="0">
                <a:solidFill>
                  <a:srgbClr val="000000"/>
                </a:solidFill>
                <a:latin typeface="Arial"/>
              </a:rPr>
              <a:t> </a:t>
            </a:r>
            <a:r>
              <a:rPr lang="uk-UA" sz="1800" b="0" strike="noStrike" spc="-1" dirty="0" err="1">
                <a:solidFill>
                  <a:srgbClr val="000000"/>
                </a:solidFill>
                <a:latin typeface="Arial"/>
              </a:rPr>
              <a:t>an</a:t>
            </a:r>
            <a:r>
              <a:rPr lang="uk-UA" sz="1800" b="0" strike="noStrike" spc="-1" dirty="0">
                <a:solidFill>
                  <a:srgbClr val="000000"/>
                </a:solidFill>
                <a:latin typeface="Arial"/>
              </a:rPr>
              <a:t> </a:t>
            </a:r>
            <a:r>
              <a:rPr lang="uk-UA" sz="1800" b="0" strike="noStrike" spc="-1" dirty="0" err="1">
                <a:solidFill>
                  <a:srgbClr val="000000"/>
                </a:solidFill>
                <a:latin typeface="Arial"/>
              </a:rPr>
              <a:t>effect</a:t>
            </a:r>
            <a:r>
              <a:rPr lang="uk-UA" sz="1800" b="0" strike="noStrike" spc="-1" dirty="0">
                <a:solidFill>
                  <a:srgbClr val="000000"/>
                </a:solidFill>
                <a:latin typeface="Arial"/>
              </a:rPr>
              <a:t> </a:t>
            </a:r>
            <a:r>
              <a:rPr lang="uk-UA" sz="1800" b="0" strike="noStrike" spc="-1" dirty="0" err="1">
                <a:solidFill>
                  <a:srgbClr val="000000"/>
                </a:solidFill>
                <a:latin typeface="Arial"/>
              </a:rPr>
              <a:t>on</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central</a:t>
            </a:r>
            <a:r>
              <a:rPr lang="uk-UA" sz="1800" b="0" strike="noStrike" spc="-1" dirty="0">
                <a:solidFill>
                  <a:srgbClr val="000000"/>
                </a:solidFill>
                <a:latin typeface="Arial"/>
              </a:rPr>
              <a:t> </a:t>
            </a:r>
            <a:r>
              <a:rPr lang="uk-UA" sz="1800" b="0" strike="noStrike" spc="-1" dirty="0" err="1">
                <a:solidFill>
                  <a:srgbClr val="000000"/>
                </a:solidFill>
                <a:latin typeface="Arial"/>
              </a:rPr>
              <a:t>mechanisms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appetite</a:t>
            </a:r>
            <a:r>
              <a:rPr lang="uk-UA" sz="1800" b="0" strike="noStrike" spc="-1" dirty="0">
                <a:solidFill>
                  <a:srgbClr val="000000"/>
                </a:solidFill>
                <a:latin typeface="Arial"/>
              </a:rPr>
              <a:t> </a:t>
            </a:r>
            <a:r>
              <a:rPr lang="uk-UA" sz="1800" b="0" strike="noStrike" spc="-1" dirty="0" err="1">
                <a:solidFill>
                  <a:srgbClr val="000000"/>
                </a:solidFill>
                <a:latin typeface="Arial"/>
              </a:rPr>
              <a:t>regulation</a:t>
            </a:r>
            <a:r>
              <a:rPr lang="uk-UA" sz="1800" b="0" strike="noStrike" spc="-1" dirty="0">
                <a:solidFill>
                  <a:srgbClr val="000000"/>
                </a:solidFill>
                <a:latin typeface="Arial"/>
              </a:rPr>
              <a:t>, </a:t>
            </a:r>
            <a:r>
              <a:rPr lang="uk-UA" sz="1800" b="0" strike="noStrike" spc="-1" dirty="0" err="1">
                <a:solidFill>
                  <a:srgbClr val="000000"/>
                </a:solidFill>
                <a:latin typeface="Arial"/>
              </a:rPr>
              <a:t>localized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hypothalamus</a:t>
            </a:r>
            <a:r>
              <a:rPr lang="uk-UA" sz="1800" b="0" strike="noStrike" spc="-1" dirty="0">
                <a:solidFill>
                  <a:srgbClr val="000000"/>
                </a:solidFill>
                <a:latin typeface="Arial"/>
              </a:rPr>
              <a:t>, </a:t>
            </a:r>
            <a:r>
              <a:rPr lang="uk-UA" sz="1800" b="0" strike="noStrike" spc="-1" dirty="0" err="1">
                <a:solidFill>
                  <a:srgbClr val="000000"/>
                </a:solidFill>
                <a:latin typeface="Arial"/>
              </a:rPr>
              <a:t>activate</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saturation</a:t>
            </a:r>
            <a:r>
              <a:rPr lang="uk-UA" sz="1800" b="0" strike="noStrike" spc="-1" dirty="0">
                <a:solidFill>
                  <a:srgbClr val="000000"/>
                </a:solidFill>
                <a:latin typeface="Arial"/>
              </a:rPr>
              <a:t> </a:t>
            </a:r>
            <a:r>
              <a:rPr lang="uk-UA" sz="1800" b="0" strike="noStrike" spc="-1" dirty="0" err="1">
                <a:solidFill>
                  <a:srgbClr val="000000"/>
                </a:solidFill>
                <a:latin typeface="Arial"/>
              </a:rPr>
              <a:t>center</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reduce</a:t>
            </a:r>
            <a:r>
              <a:rPr lang="uk-UA" sz="1800" b="0" strike="noStrike" spc="-1" dirty="0">
                <a:solidFill>
                  <a:srgbClr val="000000"/>
                </a:solidFill>
                <a:latin typeface="Arial"/>
              </a:rPr>
              <a:t>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work</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hunger</a:t>
            </a:r>
            <a:r>
              <a:rPr lang="uk-UA" sz="1800" b="0" strike="noStrike" spc="-1" dirty="0">
                <a:solidFill>
                  <a:srgbClr val="000000"/>
                </a:solidFill>
                <a:latin typeface="Arial"/>
              </a:rPr>
              <a:t> </a:t>
            </a:r>
            <a:r>
              <a:rPr lang="uk-UA" sz="1800" b="0" strike="noStrike" spc="-1" dirty="0" err="1">
                <a:solidFill>
                  <a:srgbClr val="000000"/>
                </a:solidFill>
                <a:latin typeface="Arial"/>
              </a:rPr>
              <a:t>center</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t>
            </a:r>
            <a:endParaRPr lang="en-US" sz="1800" b="0" strike="noStrike" spc="-1" dirty="0">
              <a:solidFill>
                <a:srgbClr val="000000"/>
              </a:solidFill>
              <a:latin typeface="Arial"/>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t>
            </a:r>
            <a:r>
              <a:rPr lang="uk-UA" sz="1800" b="1" strike="noStrike" spc="-1" dirty="0" err="1">
                <a:solidFill>
                  <a:srgbClr val="000000"/>
                </a:solidFill>
                <a:latin typeface="Arial"/>
              </a:rPr>
              <a:t>Amphetamine</a:t>
            </a:r>
            <a:r>
              <a:rPr lang="uk-UA" sz="1800" b="1" strike="noStrike" spc="-1" dirty="0">
                <a:solidFill>
                  <a:srgbClr val="000000"/>
                </a:solidFill>
                <a:latin typeface="Arial"/>
              </a:rPr>
              <a:t> </a:t>
            </a:r>
            <a:r>
              <a:rPr lang="uk-UA" sz="1800" b="1" strike="noStrike" spc="-1" dirty="0" err="1">
                <a:solidFill>
                  <a:srgbClr val="000000"/>
                </a:solidFill>
                <a:latin typeface="Arial"/>
              </a:rPr>
              <a:t>sulfate</a:t>
            </a:r>
            <a:r>
              <a:rPr lang="uk-UA" sz="1800" b="1" strike="noStrike" spc="-1" dirty="0">
                <a:solidFill>
                  <a:srgbClr val="000000"/>
                </a:solidFill>
                <a:latin typeface="Arial"/>
              </a:rPr>
              <a:t> (</a:t>
            </a:r>
            <a:r>
              <a:rPr lang="ru-RU" sz="1800" b="1" strike="noStrike" spc="-1" dirty="0" err="1">
                <a:solidFill>
                  <a:srgbClr val="000000"/>
                </a:solidFill>
                <a:latin typeface="Arial"/>
              </a:rPr>
              <a:t>Amphetamine</a:t>
            </a:r>
            <a:r>
              <a:rPr lang="ru-RU" sz="1800" b="1" strike="noStrike" spc="-1" dirty="0">
                <a:solidFill>
                  <a:srgbClr val="000000"/>
                </a:solidFill>
                <a:latin typeface="Arial"/>
              </a:rPr>
              <a:t> </a:t>
            </a:r>
            <a:r>
              <a:rPr lang="ru-RU" sz="1800" b="1" strike="noStrike" spc="-1" dirty="0" err="1">
                <a:solidFill>
                  <a:srgbClr val="000000"/>
                </a:solidFill>
                <a:latin typeface="Arial"/>
              </a:rPr>
              <a:t>sulfas</a:t>
            </a:r>
            <a:r>
              <a:rPr lang="uk-UA" sz="1800" b="1" strike="noStrike" spc="-1" dirty="0">
                <a:solidFill>
                  <a:srgbClr val="000000"/>
                </a:solidFill>
                <a:latin typeface="Arial"/>
              </a:rPr>
              <a:t>)</a:t>
            </a:r>
            <a:endParaRPr lang="en-US" sz="1800" b="0" strike="noStrike" spc="-1" dirty="0">
              <a:solidFill>
                <a:srgbClr val="000000"/>
              </a:solidFill>
              <a:latin typeface="Arial"/>
            </a:endParaRPr>
          </a:p>
        </p:txBody>
      </p:sp>
      <p:sp>
        <p:nvSpPr>
          <p:cNvPr id="43" name="CustomShape 3"/>
          <p:cNvSpPr/>
          <p:nvPr/>
        </p:nvSpPr>
        <p:spPr>
          <a:xfrm>
            <a:off x="3543480" y="3157560"/>
            <a:ext cx="1371600" cy="360"/>
          </a:xfrm>
          <a:prstGeom prst="rect">
            <a:avLst/>
          </a:prstGeom>
          <a:noFill/>
          <a:ln w="0">
            <a:noFill/>
          </a:ln>
        </p:spPr>
        <p:style>
          <a:lnRef idx="0">
            <a:scrgbClr r="0" g="0" b="0"/>
          </a:lnRef>
          <a:fillRef idx="0">
            <a:scrgbClr r="0" g="0" b="0"/>
          </a:fillRef>
          <a:effectRef idx="0">
            <a:scrgbClr r="0" g="0" b="0"/>
          </a:effectRef>
          <a:fontRef idx="minor"/>
        </p:style>
      </p:sp>
      <p:pic>
        <p:nvPicPr>
          <p:cNvPr id="45" name="Picture 21" descr="Amphetamine - Wikipedia"/>
          <p:cNvPicPr/>
          <p:nvPr/>
        </p:nvPicPr>
        <p:blipFill>
          <a:blip r:embed="rId2" cstate="print"/>
          <a:stretch/>
        </p:blipFill>
        <p:spPr>
          <a:xfrm>
            <a:off x="3200580" y="5004720"/>
            <a:ext cx="1523880" cy="689040"/>
          </a:xfrm>
          <a:prstGeom prst="rect">
            <a:avLst/>
          </a:prstGeom>
          <a:ln w="0">
            <a:noFill/>
          </a:ln>
        </p:spPr>
      </p:pic>
      <p:sp>
        <p:nvSpPr>
          <p:cNvPr id="46" name="CustomShape 5"/>
          <p:cNvSpPr/>
          <p:nvPr/>
        </p:nvSpPr>
        <p:spPr>
          <a:xfrm>
            <a:off x="4577400" y="5407743"/>
            <a:ext cx="1180621"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a:t>
            </a:r>
            <a:r>
              <a:rPr lang="en-US" sz="1400" b="1" strike="noStrike" spc="-1" dirty="0">
                <a:solidFill>
                  <a:srgbClr val="000000"/>
                </a:solidFill>
                <a:latin typeface="Arial"/>
              </a:rPr>
              <a:t>1 / </a:t>
            </a:r>
            <a:r>
              <a:rPr lang="en-US" sz="1400" b="1" strike="noStrike" spc="-1" dirty="0" smtClean="0">
                <a:solidFill>
                  <a:srgbClr val="000000"/>
                </a:solidFill>
                <a:latin typeface="Arial"/>
              </a:rPr>
              <a:t>2H</a:t>
            </a:r>
            <a:r>
              <a:rPr lang="en-US" sz="1400" b="1" strike="noStrike" spc="-1" baseline="-25000" dirty="0" smtClean="0">
                <a:solidFill>
                  <a:srgbClr val="000000"/>
                </a:solidFill>
                <a:latin typeface="Arial"/>
              </a:rPr>
              <a:t>2</a:t>
            </a:r>
            <a:r>
              <a:rPr lang="en-US" sz="1400" b="1" strike="noStrike" spc="-1" dirty="0" smtClean="0">
                <a:solidFill>
                  <a:srgbClr val="000000"/>
                </a:solidFill>
                <a:latin typeface="Arial"/>
              </a:rPr>
              <a:t>SO</a:t>
            </a:r>
            <a:r>
              <a:rPr lang="en-US" sz="1400" b="1" strike="noStrike" spc="-1" baseline="-25000" dirty="0" smtClean="0">
                <a:solidFill>
                  <a:srgbClr val="000000"/>
                </a:solidFill>
                <a:latin typeface="Arial"/>
              </a:rPr>
              <a:t>4</a:t>
            </a:r>
            <a:r>
              <a:rPr lang="ru-RU" sz="1800" b="0" strike="noStrike" spc="-1" dirty="0" smtClean="0">
                <a:solidFill>
                  <a:srgbClr val="000000"/>
                </a:solidFill>
                <a:latin typeface="Arial"/>
              </a:rPr>
              <a:t> </a:t>
            </a:r>
            <a:endParaRPr lang="en-US" sz="1800" b="0" strike="noStrike" spc="-1" dirty="0">
              <a:solidFill>
                <a:srgbClr val="000000"/>
              </a:solidFill>
              <a:latin typeface="Arial"/>
            </a:endParaRPr>
          </a:p>
        </p:txBody>
      </p:sp>
    </p:spTree>
    <p:extLst>
      <p:ext uri="{BB962C8B-B14F-4D97-AF65-F5344CB8AC3E}">
        <p14:creationId xmlns:p14="http://schemas.microsoft.com/office/powerpoint/2010/main" val="3218918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ustomShape 1"/>
          <p:cNvSpPr/>
          <p:nvPr/>
        </p:nvSpPr>
        <p:spPr>
          <a:xfrm>
            <a:off x="1066680" y="685800"/>
            <a:ext cx="7543800" cy="2014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err="1">
                <a:solidFill>
                  <a:srgbClr val="000000"/>
                </a:solidFill>
                <a:latin typeface="Arial"/>
              </a:rPr>
              <a:t>Mechanism</a:t>
            </a:r>
            <a:r>
              <a:rPr lang="uk-UA" sz="1800" b="1" strike="noStrike" spc="-1" dirty="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1"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drug</a:t>
            </a:r>
            <a:r>
              <a:rPr lang="uk-UA" sz="1800" b="0" strike="noStrike" spc="-1" dirty="0">
                <a:solidFill>
                  <a:srgbClr val="000000"/>
                </a:solidFill>
                <a:latin typeface="Arial"/>
              </a:rPr>
              <a:t> </a:t>
            </a:r>
            <a:r>
              <a:rPr lang="uk-UA" sz="1800" b="0" strike="noStrike" spc="-1" dirty="0" err="1">
                <a:solidFill>
                  <a:srgbClr val="000000"/>
                </a:solidFill>
                <a:latin typeface="Arial"/>
              </a:rPr>
              <a:t>enhances</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release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norepinephrine</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dopamine</a:t>
            </a:r>
            <a:r>
              <a:rPr lang="uk-UA" sz="1800" b="0" strike="noStrike" spc="-1" dirty="0">
                <a:solidFill>
                  <a:srgbClr val="000000"/>
                </a:solidFill>
                <a:latin typeface="Arial"/>
              </a:rPr>
              <a:t> </a:t>
            </a:r>
            <a:r>
              <a:rPr lang="uk-UA" sz="1800" b="0" strike="noStrike" spc="-1" dirty="0" err="1">
                <a:solidFill>
                  <a:srgbClr val="000000"/>
                </a:solidFill>
                <a:latin typeface="Arial"/>
              </a:rPr>
              <a:t>from</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nerve</a:t>
            </a:r>
            <a:r>
              <a:rPr lang="uk-UA" sz="1800" b="0" strike="noStrike" spc="-1" dirty="0">
                <a:solidFill>
                  <a:srgbClr val="000000"/>
                </a:solidFill>
                <a:latin typeface="Arial"/>
              </a:rPr>
              <a:t> </a:t>
            </a:r>
            <a:r>
              <a:rPr lang="uk-UA" sz="1800" b="0" strike="noStrike" spc="-1" dirty="0" err="1">
                <a:solidFill>
                  <a:srgbClr val="000000"/>
                </a:solidFill>
                <a:latin typeface="Arial"/>
              </a:rPr>
              <a:t>endings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inhibits</a:t>
            </a:r>
            <a:r>
              <a:rPr lang="uk-UA" sz="1800" b="0" strike="noStrike" spc="-1" dirty="0">
                <a:solidFill>
                  <a:srgbClr val="000000"/>
                </a:solidFill>
                <a:latin typeface="Arial"/>
              </a:rPr>
              <a:t> </a:t>
            </a:r>
            <a:r>
              <a:rPr lang="uk-UA" sz="1800" b="0" strike="noStrike" spc="-1" dirty="0" err="1">
                <a:solidFill>
                  <a:srgbClr val="000000"/>
                </a:solidFill>
                <a:latin typeface="Arial"/>
              </a:rPr>
              <a:t>their</a:t>
            </a:r>
            <a:r>
              <a:rPr lang="uk-UA" sz="1800" b="0" strike="noStrike" spc="-1" dirty="0">
                <a:solidFill>
                  <a:srgbClr val="000000"/>
                </a:solidFill>
                <a:latin typeface="Arial"/>
              </a:rPr>
              <a:t> </a:t>
            </a:r>
            <a:r>
              <a:rPr lang="uk-UA" sz="1800" b="0" strike="noStrike" spc="-1" dirty="0" err="1">
                <a:solidFill>
                  <a:srgbClr val="000000"/>
                </a:solidFill>
                <a:latin typeface="Arial"/>
              </a:rPr>
              <a:t>reuptake</a:t>
            </a:r>
            <a:r>
              <a:rPr lang="uk-UA" sz="1800" b="0" strike="noStrike" spc="-1" dirty="0">
                <a:solidFill>
                  <a:srgbClr val="000000"/>
                </a:solidFill>
                <a:latin typeface="Arial"/>
              </a:rPr>
              <a:t>. </a:t>
            </a:r>
            <a:r>
              <a:rPr lang="uk-UA" sz="1800" b="0" strike="noStrike" spc="-1" dirty="0" err="1">
                <a:solidFill>
                  <a:srgbClr val="000000"/>
                </a:solidFill>
                <a:latin typeface="Arial"/>
              </a:rPr>
              <a:t>This</a:t>
            </a:r>
            <a:r>
              <a:rPr lang="uk-UA" sz="1800" b="0" strike="noStrike" spc="-1" dirty="0">
                <a:solidFill>
                  <a:srgbClr val="000000"/>
                </a:solidFill>
                <a:latin typeface="Arial"/>
              </a:rPr>
              <a:t> </a:t>
            </a:r>
            <a:r>
              <a:rPr lang="uk-UA" sz="1800" b="0" strike="noStrike" spc="-1" dirty="0" err="1">
                <a:solidFill>
                  <a:srgbClr val="000000"/>
                </a:solidFill>
                <a:latin typeface="Arial"/>
              </a:rPr>
              <a:t>leads</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stimulation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central</a:t>
            </a:r>
            <a:r>
              <a:rPr lang="uk-UA" sz="1800" b="0" strike="noStrike" spc="-1" dirty="0">
                <a:solidFill>
                  <a:srgbClr val="000000"/>
                </a:solidFill>
                <a:latin typeface="Arial"/>
              </a:rPr>
              <a:t> </a:t>
            </a:r>
            <a:r>
              <a:rPr lang="uk-UA" sz="1800" b="0" strike="noStrike" spc="-1" dirty="0" err="1">
                <a:solidFill>
                  <a:srgbClr val="000000"/>
                </a:solidFill>
                <a:latin typeface="Arial"/>
              </a:rPr>
              <a:t>adreno</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dopamine</a:t>
            </a:r>
            <a:r>
              <a:rPr lang="uk-UA" sz="1800" b="0" strike="noStrike" spc="-1" dirty="0">
                <a:solidFill>
                  <a:srgbClr val="000000"/>
                </a:solidFill>
                <a:latin typeface="Arial"/>
              </a:rPr>
              <a:t> </a:t>
            </a:r>
            <a:r>
              <a:rPr lang="uk-UA" sz="1800" b="0" strike="noStrike" spc="-1" dirty="0" err="1">
                <a:solidFill>
                  <a:srgbClr val="000000"/>
                </a:solidFill>
                <a:latin typeface="Arial"/>
              </a:rPr>
              <a:t>receptors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suppression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hunger</a:t>
            </a:r>
            <a:r>
              <a:rPr lang="uk-UA" sz="1800" b="0" strike="noStrike" spc="-1" dirty="0">
                <a:solidFill>
                  <a:srgbClr val="000000"/>
                </a:solidFill>
                <a:latin typeface="Arial"/>
              </a:rPr>
              <a:t> </a:t>
            </a:r>
            <a:r>
              <a:rPr lang="uk-UA" sz="1800" b="0" strike="noStrike" spc="-1" dirty="0" err="1">
                <a:solidFill>
                  <a:srgbClr val="000000"/>
                </a:solidFill>
                <a:latin typeface="Arial"/>
              </a:rPr>
              <a:t>center</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addition</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anorexigenic</a:t>
            </a:r>
            <a:r>
              <a:rPr lang="uk-UA" sz="1800" b="0" strike="noStrike" spc="-1" dirty="0">
                <a:solidFill>
                  <a:srgbClr val="000000"/>
                </a:solidFill>
                <a:latin typeface="Arial"/>
              </a:rPr>
              <a:t> </a:t>
            </a:r>
            <a:r>
              <a:rPr lang="uk-UA" sz="1800" b="0" strike="noStrike" spc="-1" dirty="0" err="1">
                <a:solidFill>
                  <a:srgbClr val="000000"/>
                </a:solidFill>
                <a:latin typeface="Arial"/>
              </a:rPr>
              <a:t>action</a:t>
            </a:r>
            <a:r>
              <a:rPr lang="uk-UA" sz="1800" b="0" strike="noStrike" spc="-1" dirty="0">
                <a:solidFill>
                  <a:srgbClr val="000000"/>
                </a:solidFill>
                <a:latin typeface="Arial"/>
              </a:rPr>
              <a:t>, </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has</a:t>
            </a:r>
            <a:r>
              <a:rPr lang="uk-UA" sz="1800" b="0" strike="noStrike" spc="-1" dirty="0">
                <a:solidFill>
                  <a:srgbClr val="000000"/>
                </a:solidFill>
                <a:latin typeface="Arial"/>
              </a:rPr>
              <a:t> a </a:t>
            </a:r>
            <a:r>
              <a:rPr lang="uk-UA" sz="1800" b="0" strike="noStrike" spc="-1" dirty="0" err="1">
                <a:solidFill>
                  <a:srgbClr val="000000"/>
                </a:solidFill>
                <a:latin typeface="Arial"/>
              </a:rPr>
              <a:t>psychostimulant</a:t>
            </a:r>
            <a:r>
              <a:rPr lang="uk-UA" sz="1800" b="0" strike="noStrike" spc="-1" dirty="0">
                <a:solidFill>
                  <a:srgbClr val="000000"/>
                </a:solidFill>
                <a:latin typeface="Arial"/>
              </a:rPr>
              <a:t> </a:t>
            </a:r>
            <a:r>
              <a:rPr lang="uk-UA" sz="1800" b="0" strike="noStrike" spc="-1" dirty="0" err="1">
                <a:solidFill>
                  <a:srgbClr val="000000"/>
                </a:solidFill>
                <a:latin typeface="Arial"/>
              </a:rPr>
              <a:t>effect</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 </a:t>
            </a:r>
            <a:r>
              <a:rPr lang="uk-UA" sz="1800" b="0" strike="noStrike" spc="-1" dirty="0" err="1">
                <a:solidFill>
                  <a:srgbClr val="000000"/>
                </a:solidFill>
                <a:latin typeface="Arial"/>
              </a:rPr>
              <a:t>pronounced</a:t>
            </a:r>
            <a:r>
              <a:rPr lang="uk-UA" sz="1800" b="0" strike="noStrike" spc="-1" dirty="0">
                <a:solidFill>
                  <a:srgbClr val="000000"/>
                </a:solidFill>
                <a:latin typeface="Arial"/>
              </a:rPr>
              <a:t> </a:t>
            </a:r>
            <a:r>
              <a:rPr lang="uk-UA" sz="1800" b="0" strike="noStrike" spc="-1" dirty="0" err="1">
                <a:solidFill>
                  <a:srgbClr val="000000"/>
                </a:solidFill>
                <a:latin typeface="Arial"/>
              </a:rPr>
              <a:t>peripheral</a:t>
            </a:r>
            <a:r>
              <a:rPr lang="uk-UA" sz="1800" b="0" strike="noStrike" spc="-1" dirty="0">
                <a:solidFill>
                  <a:srgbClr val="000000"/>
                </a:solidFill>
                <a:latin typeface="Arial"/>
              </a:rPr>
              <a:t> </a:t>
            </a:r>
            <a:r>
              <a:rPr lang="uk-UA" sz="1800" b="0" strike="noStrike" spc="-1" dirty="0" err="1">
                <a:solidFill>
                  <a:srgbClr val="000000"/>
                </a:solidFill>
                <a:latin typeface="Arial"/>
              </a:rPr>
              <a:t>sympathomimetic</a:t>
            </a:r>
            <a:r>
              <a:rPr lang="uk-UA" sz="1800" b="0" strike="noStrike" spc="-1" dirty="0">
                <a:solidFill>
                  <a:srgbClr val="000000"/>
                </a:solidFill>
                <a:latin typeface="Arial"/>
              </a:rPr>
              <a:t> </a:t>
            </a:r>
            <a:r>
              <a:rPr lang="uk-UA" sz="1800" b="0" strike="noStrike" spc="-1" dirty="0" err="1">
                <a:solidFill>
                  <a:srgbClr val="000000"/>
                </a:solidFill>
                <a:latin typeface="Arial"/>
              </a:rPr>
              <a:t>effect</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err="1">
                <a:solidFill>
                  <a:srgbClr val="000000"/>
                </a:solidFill>
                <a:latin typeface="Arial"/>
              </a:rPr>
              <a:t>Synthesis</a:t>
            </a:r>
            <a:r>
              <a:rPr lang="uk-UA" sz="1800" b="1" strike="noStrike" spc="-1" dirty="0">
                <a:solidFill>
                  <a:srgbClr val="000000"/>
                </a:solidFill>
                <a:latin typeface="Arial"/>
              </a:rPr>
              <a:t>.</a:t>
            </a:r>
            <a:endParaRPr lang="en-US" sz="1800" b="0" strike="noStrike" spc="-1" dirty="0">
              <a:solidFill>
                <a:srgbClr val="000000"/>
              </a:solidFill>
              <a:latin typeface="Arial"/>
            </a:endParaRPr>
          </a:p>
        </p:txBody>
      </p:sp>
      <p:pic>
        <p:nvPicPr>
          <p:cNvPr id="48" name="Picture 5" descr="Dual role of drugs: beneficial and harmful aspects - ScienceDirect"/>
          <p:cNvPicPr/>
          <p:nvPr/>
        </p:nvPicPr>
        <p:blipFill>
          <a:blip r:embed="rId2" cstate="print"/>
          <a:stretch/>
        </p:blipFill>
        <p:spPr>
          <a:xfrm>
            <a:off x="1295280" y="2743200"/>
            <a:ext cx="7239240" cy="2517840"/>
          </a:xfrm>
          <a:prstGeom prst="rect">
            <a:avLst/>
          </a:prstGeom>
          <a:ln w="0">
            <a:noFill/>
          </a:ln>
        </p:spPr>
      </p:pic>
      <p:sp>
        <p:nvSpPr>
          <p:cNvPr id="49" name="CustomShape 2"/>
          <p:cNvSpPr/>
          <p:nvPr/>
        </p:nvSpPr>
        <p:spPr>
          <a:xfrm>
            <a:off x="1066680" y="5409720"/>
            <a:ext cx="746784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a:t>
            </a:r>
            <a:r>
              <a:rPr lang="en-US" sz="1800" b="1" strike="noStrike" spc="-1">
                <a:solidFill>
                  <a:srgbClr val="000000"/>
                </a:solidFill>
                <a:latin typeface="Arial"/>
              </a:rPr>
              <a:t> </a:t>
            </a:r>
            <a:r>
              <a:rPr lang="uk-UA" sz="1800" b="1" strike="noStrike" spc="-1">
                <a:solidFill>
                  <a:srgbClr val="000000"/>
                </a:solidFill>
                <a:latin typeface="Arial"/>
              </a:rPr>
              <a:t>Properties. </a:t>
            </a:r>
            <a:r>
              <a:rPr lang="uk-UA" sz="1800" b="0" strike="noStrike" spc="-1">
                <a:solidFill>
                  <a:srgbClr val="000000"/>
                </a:solidFill>
                <a:latin typeface="Arial"/>
              </a:rPr>
              <a:t>White powder, easily soluble in water, slightly soluble in alcohol, practically insoluble in ether.</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990600" y="714836"/>
            <a:ext cx="7467600" cy="1034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tabLst>
                <a:tab pos="685800" algn="l"/>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tabLst>
                <a:tab pos="685800" algn="l"/>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tabLst>
                <a:tab pos="685800" algn="l"/>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tabLst>
                <a:tab pos="685800" algn="l"/>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tabLst>
                <a:tab pos="685800" algn="l"/>
              </a:tabLst>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9pPr>
          </a:lstStyle>
          <a:p>
            <a:pPr>
              <a:buNone/>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pc="-1" dirty="0" err="1" smtClean="0">
                <a:solidFill>
                  <a:srgbClr val="000000"/>
                </a:solidFill>
                <a:latin typeface="Arial"/>
              </a:rPr>
              <a:t>Identification</a:t>
            </a:r>
            <a:r>
              <a:rPr lang="uk-UA" sz="1800" b="1" spc="-1" dirty="0">
                <a:solidFill>
                  <a:srgbClr val="000000"/>
                </a:solidFill>
                <a:latin typeface="Arial"/>
              </a:rPr>
              <a:t>:</a:t>
            </a:r>
            <a:endParaRPr lang="en-US" sz="1800" spc="-1" dirty="0">
              <a:solidFill>
                <a:srgbClr val="000000"/>
              </a:solidFill>
              <a:latin typeface="Arial"/>
            </a:endParaRPr>
          </a:p>
          <a:p>
            <a:pPr>
              <a:buClr>
                <a:srgbClr val="000000"/>
              </a:buClr>
              <a:buFont typeface="Arial"/>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spc="-1" dirty="0">
                <a:solidFill>
                  <a:srgbClr val="000000"/>
                </a:solidFill>
                <a:latin typeface="Arial"/>
              </a:rPr>
              <a:t> </a:t>
            </a:r>
            <a:r>
              <a:rPr lang="uk-UA" sz="1800" spc="-1" dirty="0" err="1">
                <a:solidFill>
                  <a:srgbClr val="000000"/>
                </a:solidFill>
                <a:latin typeface="Arial"/>
              </a:rPr>
              <a:t>by</a:t>
            </a:r>
            <a:r>
              <a:rPr lang="uk-UA" sz="1800" spc="-1" dirty="0">
                <a:solidFill>
                  <a:srgbClr val="000000"/>
                </a:solidFill>
                <a:latin typeface="Arial"/>
              </a:rPr>
              <a:t> </a:t>
            </a:r>
            <a:r>
              <a:rPr lang="uk-UA" sz="1800" spc="-1" dirty="0" err="1">
                <a:solidFill>
                  <a:srgbClr val="000000"/>
                </a:solidFill>
                <a:latin typeface="Arial"/>
              </a:rPr>
              <a:t>the</a:t>
            </a:r>
            <a:r>
              <a:rPr lang="uk-UA" sz="1800" spc="-1" dirty="0">
                <a:solidFill>
                  <a:srgbClr val="000000"/>
                </a:solidFill>
                <a:latin typeface="Arial"/>
              </a:rPr>
              <a:t> </a:t>
            </a:r>
            <a:r>
              <a:rPr lang="uk-UA" sz="1800" spc="-1" dirty="0" err="1">
                <a:solidFill>
                  <a:srgbClr val="000000"/>
                </a:solidFill>
                <a:latin typeface="Arial"/>
              </a:rPr>
              <a:t>magnitude</a:t>
            </a:r>
            <a:r>
              <a:rPr lang="uk-UA" sz="1800" spc="-1" dirty="0">
                <a:solidFill>
                  <a:srgbClr val="000000"/>
                </a:solidFill>
                <a:latin typeface="Arial"/>
              </a:rPr>
              <a:t> </a:t>
            </a:r>
            <a:r>
              <a:rPr lang="uk-UA" sz="1800" spc="-1" dirty="0" err="1">
                <a:solidFill>
                  <a:srgbClr val="000000"/>
                </a:solidFill>
                <a:latin typeface="Arial"/>
              </a:rPr>
              <a:t>of</a:t>
            </a:r>
            <a:r>
              <a:rPr lang="uk-UA" sz="1800" spc="-1" dirty="0">
                <a:solidFill>
                  <a:srgbClr val="000000"/>
                </a:solidFill>
                <a:latin typeface="Arial"/>
              </a:rPr>
              <a:t> </a:t>
            </a:r>
            <a:r>
              <a:rPr lang="uk-UA" sz="1800" spc="-1" dirty="0" err="1">
                <a:solidFill>
                  <a:srgbClr val="000000"/>
                </a:solidFill>
                <a:latin typeface="Arial"/>
              </a:rPr>
              <a:t>the</a:t>
            </a:r>
            <a:r>
              <a:rPr lang="uk-UA" sz="1800" spc="-1" dirty="0">
                <a:solidFill>
                  <a:srgbClr val="000000"/>
                </a:solidFill>
                <a:latin typeface="Arial"/>
              </a:rPr>
              <a:t> </a:t>
            </a:r>
            <a:r>
              <a:rPr lang="uk-UA" sz="1800" spc="-1" dirty="0" err="1">
                <a:solidFill>
                  <a:srgbClr val="000000"/>
                </a:solidFill>
                <a:latin typeface="Arial"/>
              </a:rPr>
              <a:t>specific</a:t>
            </a:r>
            <a:r>
              <a:rPr lang="uk-UA" sz="1800" spc="-1" dirty="0">
                <a:solidFill>
                  <a:srgbClr val="000000"/>
                </a:solidFill>
                <a:latin typeface="Arial"/>
              </a:rPr>
              <a:t> </a:t>
            </a:r>
            <a:r>
              <a:rPr lang="uk-UA" sz="1800" spc="-1" dirty="0" err="1">
                <a:solidFill>
                  <a:srgbClr val="000000"/>
                </a:solidFill>
                <a:latin typeface="Arial"/>
              </a:rPr>
              <a:t>optical</a:t>
            </a:r>
            <a:r>
              <a:rPr lang="uk-UA" sz="1800" spc="-1" dirty="0">
                <a:solidFill>
                  <a:srgbClr val="000000"/>
                </a:solidFill>
                <a:latin typeface="Arial"/>
              </a:rPr>
              <a:t> </a:t>
            </a:r>
            <a:r>
              <a:rPr lang="uk-UA" sz="1800" spc="-1" dirty="0" err="1">
                <a:solidFill>
                  <a:srgbClr val="000000"/>
                </a:solidFill>
                <a:latin typeface="Arial"/>
              </a:rPr>
              <a:t>rotation</a:t>
            </a:r>
            <a:r>
              <a:rPr lang="uk-UA" sz="1800" spc="-1" dirty="0">
                <a:solidFill>
                  <a:srgbClr val="000000"/>
                </a:solidFill>
                <a:latin typeface="Arial"/>
              </a:rPr>
              <a:t>;</a:t>
            </a:r>
            <a:r>
              <a:rPr lang="en-US" sz="1800" spc="-1" dirty="0">
                <a:solidFill>
                  <a:srgbClr val="000000"/>
                </a:solidFill>
                <a:latin typeface="Arial"/>
              </a:rPr>
              <a:t>(</a:t>
            </a:r>
            <a:r>
              <a:rPr lang="en-US" sz="1800" spc="-1" dirty="0" err="1">
                <a:solidFill>
                  <a:srgbClr val="000000"/>
                </a:solidFill>
                <a:latin typeface="Arial"/>
              </a:rPr>
              <a:t>Polarimetrty</a:t>
            </a:r>
            <a:r>
              <a:rPr lang="en-US" sz="1800" spc="-1" dirty="0">
                <a:solidFill>
                  <a:srgbClr val="000000"/>
                </a:solidFill>
                <a:latin typeface="Arial"/>
              </a:rPr>
              <a:t>)</a:t>
            </a:r>
          </a:p>
          <a:p>
            <a:pPr>
              <a:buClr>
                <a:srgbClr val="000000"/>
              </a:buClr>
              <a:buFont typeface="Arial"/>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spc="-1" dirty="0">
                <a:solidFill>
                  <a:srgbClr val="000000"/>
                </a:solidFill>
                <a:latin typeface="Arial"/>
              </a:rPr>
              <a:t> </a:t>
            </a:r>
            <a:r>
              <a:rPr lang="uk-UA" sz="1800" spc="-1" dirty="0" err="1">
                <a:solidFill>
                  <a:srgbClr val="000000"/>
                </a:solidFill>
                <a:latin typeface="Arial"/>
              </a:rPr>
              <a:t>by</a:t>
            </a:r>
            <a:r>
              <a:rPr lang="uk-UA" sz="1800" spc="-1" dirty="0">
                <a:solidFill>
                  <a:srgbClr val="000000"/>
                </a:solidFill>
                <a:latin typeface="Arial"/>
              </a:rPr>
              <a:t> </a:t>
            </a:r>
            <a:r>
              <a:rPr lang="uk-UA" sz="1800" spc="-1" dirty="0" err="1">
                <a:solidFill>
                  <a:srgbClr val="000000"/>
                </a:solidFill>
                <a:latin typeface="Arial"/>
              </a:rPr>
              <a:t>the</a:t>
            </a:r>
            <a:r>
              <a:rPr lang="uk-UA" sz="1800" spc="-1" dirty="0">
                <a:solidFill>
                  <a:srgbClr val="000000"/>
                </a:solidFill>
                <a:latin typeface="Arial"/>
              </a:rPr>
              <a:t> IR </a:t>
            </a:r>
            <a:r>
              <a:rPr lang="uk-UA" sz="1800" spc="-1" dirty="0" err="1">
                <a:solidFill>
                  <a:srgbClr val="000000"/>
                </a:solidFill>
                <a:latin typeface="Arial"/>
              </a:rPr>
              <a:t>absorption</a:t>
            </a:r>
            <a:r>
              <a:rPr lang="uk-UA" sz="1800" spc="-1" dirty="0">
                <a:solidFill>
                  <a:srgbClr val="000000"/>
                </a:solidFill>
                <a:latin typeface="Arial"/>
              </a:rPr>
              <a:t> </a:t>
            </a:r>
            <a:r>
              <a:rPr lang="uk-UA" sz="1800" spc="-1" dirty="0" err="1">
                <a:solidFill>
                  <a:srgbClr val="000000"/>
                </a:solidFill>
                <a:latin typeface="Arial"/>
              </a:rPr>
              <a:t>spectrum</a:t>
            </a:r>
            <a:r>
              <a:rPr lang="uk-UA" sz="1800" spc="-1" dirty="0">
                <a:solidFill>
                  <a:srgbClr val="000000"/>
                </a:solidFill>
                <a:latin typeface="Arial"/>
              </a:rPr>
              <a:t> </a:t>
            </a:r>
            <a:r>
              <a:rPr lang="uk-UA" sz="1800" spc="-1" dirty="0" err="1">
                <a:solidFill>
                  <a:srgbClr val="000000"/>
                </a:solidFill>
                <a:latin typeface="Arial"/>
              </a:rPr>
              <a:t>of</a:t>
            </a:r>
            <a:r>
              <a:rPr lang="uk-UA" sz="1800" spc="-1" dirty="0">
                <a:solidFill>
                  <a:srgbClr val="000000"/>
                </a:solidFill>
                <a:latin typeface="Arial"/>
              </a:rPr>
              <a:t> </a:t>
            </a:r>
            <a:r>
              <a:rPr lang="uk-UA" sz="1800" spc="-1" dirty="0" err="1">
                <a:solidFill>
                  <a:srgbClr val="000000"/>
                </a:solidFill>
                <a:latin typeface="Arial"/>
              </a:rPr>
              <a:t>the</a:t>
            </a:r>
            <a:r>
              <a:rPr lang="uk-UA" sz="1800" spc="-1" dirty="0">
                <a:solidFill>
                  <a:srgbClr val="000000"/>
                </a:solidFill>
                <a:latin typeface="Arial"/>
              </a:rPr>
              <a:t> </a:t>
            </a:r>
            <a:r>
              <a:rPr lang="uk-UA" sz="1800" spc="-1" dirty="0" err="1">
                <a:solidFill>
                  <a:srgbClr val="000000"/>
                </a:solidFill>
                <a:latin typeface="Arial"/>
              </a:rPr>
              <a:t>substance</a:t>
            </a:r>
            <a:r>
              <a:rPr lang="uk-UA" sz="1800" spc="-1" dirty="0">
                <a:solidFill>
                  <a:srgbClr val="000000"/>
                </a:solidFill>
                <a:latin typeface="Arial"/>
              </a:rPr>
              <a:t>; </a:t>
            </a:r>
            <a:r>
              <a:rPr lang="uk-UA" altLang="uk-UA" sz="1800" dirty="0"/>
              <a:t> </a:t>
            </a:r>
            <a:endParaRPr lang="ru-RU" altLang="uk-UA" sz="1800" dirty="0"/>
          </a:p>
        </p:txBody>
      </p:sp>
      <p:pic>
        <p:nvPicPr>
          <p:cNvPr id="5123" name="Picture 2" descr="Amphetam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50" y="2209800"/>
            <a:ext cx="692150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Прямокутник 1"/>
          <p:cNvSpPr>
            <a:spLocks noChangeArrowheads="1"/>
          </p:cNvSpPr>
          <p:nvPr/>
        </p:nvSpPr>
        <p:spPr bwMode="auto">
          <a:xfrm>
            <a:off x="2438400" y="1768475"/>
            <a:ext cx="4608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uk-UA" sz="1800" b="1" dirty="0"/>
              <a:t>IR absorption spectrum of amphetamine</a:t>
            </a:r>
            <a:endParaRPr lang="uk-UA" altLang="uk-UA" sz="1800" b="1" dirty="0"/>
          </a:p>
        </p:txBody>
      </p:sp>
    </p:spTree>
    <p:extLst>
      <p:ext uri="{BB962C8B-B14F-4D97-AF65-F5344CB8AC3E}">
        <p14:creationId xmlns:p14="http://schemas.microsoft.com/office/powerpoint/2010/main" val="34287756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рямокутник 1"/>
          <p:cNvSpPr>
            <a:spLocks noChangeArrowheads="1"/>
          </p:cNvSpPr>
          <p:nvPr/>
        </p:nvSpPr>
        <p:spPr bwMode="auto">
          <a:xfrm>
            <a:off x="3048000" y="762000"/>
            <a:ext cx="3788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uk-UA" sz="1800" b="1"/>
              <a:t>UV spectrum of amphetamine (a)</a:t>
            </a:r>
            <a:endParaRPr lang="uk-UA" altLang="uk-UA" sz="1800" b="1" dirty="0"/>
          </a:p>
        </p:txBody>
      </p:sp>
      <p:pic>
        <p:nvPicPr>
          <p:cNvPr id="6147" name="Picture 6" descr="Identification and determination of amphetamine and methamphetamine in  street drugs - ScienceDir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76400"/>
            <a:ext cx="8005763"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2101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ustomShape 1"/>
          <p:cNvSpPr/>
          <p:nvPr/>
        </p:nvSpPr>
        <p:spPr>
          <a:xfrm>
            <a:off x="482600" y="1230144"/>
            <a:ext cx="7975600" cy="925511"/>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marL="285750" indent="-285750" algn="l" rtl="0">
              <a:buFont typeface="Arial" panose="020B0604020202020204" pitchFamily="34" charset="0"/>
              <a:buChar char="•"/>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smtClean="0">
                <a:solidFill>
                  <a:srgbClr val="000000"/>
                </a:solidFill>
                <a:latin typeface="Arial"/>
              </a:rPr>
              <a:t>when</a:t>
            </a:r>
            <a:r>
              <a:rPr lang="uk-UA" sz="1800" b="0" strike="noStrike" spc="-1" dirty="0" smtClean="0">
                <a:solidFill>
                  <a:srgbClr val="000000"/>
                </a:solidFill>
                <a:latin typeface="Arial"/>
              </a:rPr>
              <a:t> </a:t>
            </a:r>
            <a:r>
              <a:rPr lang="uk-UA" sz="1800" b="0" strike="noStrike" spc="-1" dirty="0">
                <a:solidFill>
                  <a:srgbClr val="000000"/>
                </a:solidFill>
                <a:latin typeface="Arial"/>
              </a:rPr>
              <a:t>heating the substance with a solution of </a:t>
            </a:r>
            <a:r>
              <a:rPr lang="uk-UA" sz="1800" b="0" strike="noStrike" spc="-1" dirty="0" err="1">
                <a:solidFill>
                  <a:srgbClr val="000000"/>
                </a:solidFill>
                <a:latin typeface="Arial"/>
              </a:rPr>
              <a:t>formaldehyde</a:t>
            </a:r>
            <a:r>
              <a:rPr lang="uk-UA" sz="1800" b="0" strike="noStrike" spc="-1" dirty="0">
                <a:solidFill>
                  <a:srgbClr val="000000"/>
                </a:solidFill>
                <a:latin typeface="Arial"/>
              </a:rPr>
              <a:t> </a:t>
            </a:r>
            <a:r>
              <a:rPr lang="uk-UA" sz="1800" b="0" strike="noStrike" spc="-1" dirty="0" err="1" smtClean="0">
                <a:solidFill>
                  <a:srgbClr val="000000"/>
                </a:solidFill>
                <a:latin typeface="Arial"/>
              </a:rPr>
              <a:t>in</a:t>
            </a:r>
            <a:r>
              <a:rPr lang="en-US" sz="1800" b="0" strike="noStrike" spc="-1" dirty="0" smtClean="0">
                <a:solidFill>
                  <a:srgbClr val="000000"/>
                </a:solidFill>
                <a:latin typeface="Arial"/>
              </a:rPr>
              <a:t> </a:t>
            </a:r>
            <a:r>
              <a:rPr lang="en-US" spc="-1" dirty="0" smtClean="0">
                <a:solidFill>
                  <a:srgbClr val="000000"/>
                </a:solidFill>
                <a:latin typeface="Arial"/>
              </a:rPr>
              <a:t>concentrated sulfuric </a:t>
            </a:r>
            <a:r>
              <a:rPr lang="uk-UA" sz="1800" b="0" strike="noStrike" spc="-1" dirty="0" smtClean="0">
                <a:solidFill>
                  <a:srgbClr val="000000"/>
                </a:solidFill>
                <a:latin typeface="Arial"/>
              </a:rPr>
              <a:t>acid  </a:t>
            </a:r>
            <a:r>
              <a:rPr lang="uk-UA" sz="1800" b="0" strike="noStrike" spc="-1" dirty="0">
                <a:solidFill>
                  <a:srgbClr val="000000"/>
                </a:solidFill>
                <a:latin typeface="Arial"/>
              </a:rPr>
              <a:t>produces an orange color, </a:t>
            </a:r>
            <a:r>
              <a:rPr lang="uk-UA" sz="1800" b="0" strike="noStrike" spc="-1" dirty="0" smtClean="0">
                <a:solidFill>
                  <a:srgbClr val="000000"/>
                </a:solidFill>
                <a:latin typeface="Arial"/>
              </a:rPr>
              <a:t>turning </a:t>
            </a:r>
            <a:r>
              <a:rPr lang="uk-UA" sz="1800" b="0" strike="noStrike" spc="-1" dirty="0">
                <a:solidFill>
                  <a:srgbClr val="000000"/>
                </a:solidFill>
                <a:latin typeface="Arial"/>
              </a:rPr>
              <a:t>dark brown; </a:t>
            </a:r>
            <a:endParaRPr lang="en-US" sz="1800" b="0" strike="noStrike" spc="-1" dirty="0">
              <a:solidFill>
                <a:srgbClr val="000000"/>
              </a:solidFill>
              <a:latin typeface="Arial"/>
            </a:endParaRPr>
          </a:p>
          <a:p>
            <a:pPr algn="l" rtl="0">
              <a:buClr>
                <a:srgbClr val="000000"/>
              </a:buClr>
              <a:buFont typeface="Arial"/>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the substance </a:t>
            </a:r>
            <a:r>
              <a:rPr lang="en-US" sz="1800" b="0" strike="noStrike" spc="-1" dirty="0" smtClean="0">
                <a:solidFill>
                  <a:srgbClr val="000000"/>
                </a:solidFill>
                <a:latin typeface="Arial"/>
              </a:rPr>
              <a:t>gives the reactions on </a:t>
            </a:r>
            <a:r>
              <a:rPr lang="uk-UA" sz="1800" b="0" strike="noStrike" spc="-1" dirty="0" smtClean="0">
                <a:solidFill>
                  <a:srgbClr val="000000"/>
                </a:solidFill>
                <a:latin typeface="Arial"/>
              </a:rPr>
              <a:t>sulfates</a:t>
            </a:r>
            <a:r>
              <a:rPr lang="ru-RU" sz="1800" b="0" strike="noStrike" spc="-1" dirty="0">
                <a:solidFill>
                  <a:srgbClr val="000000"/>
                </a:solidFill>
                <a:latin typeface="Arial"/>
              </a:rPr>
              <a:t>: </a:t>
            </a:r>
            <a:endParaRPr lang="en-US" sz="1800" b="0" strike="noStrike" spc="-1" dirty="0">
              <a:solidFill>
                <a:srgbClr val="000000"/>
              </a:solidFill>
              <a:latin typeface="Arial"/>
            </a:endParaRPr>
          </a:p>
        </p:txBody>
      </p:sp>
      <p:pic>
        <p:nvPicPr>
          <p:cNvPr id="51" name="Picture 7"/>
          <p:cNvPicPr/>
          <p:nvPr/>
        </p:nvPicPr>
        <p:blipFill>
          <a:blip r:embed="rId2" cstate="print"/>
          <a:stretch/>
        </p:blipFill>
        <p:spPr>
          <a:xfrm>
            <a:off x="3124080" y="2743200"/>
            <a:ext cx="2183040" cy="493560"/>
          </a:xfrm>
          <a:prstGeom prst="rect">
            <a:avLst/>
          </a:prstGeom>
          <a:ln w="0">
            <a:noFill/>
          </a:ln>
        </p:spPr>
      </p:pic>
      <p:sp>
        <p:nvSpPr>
          <p:cNvPr id="52" name="CustomShape 2"/>
          <p:cNvSpPr/>
          <p:nvPr/>
        </p:nvSpPr>
        <p:spPr>
          <a:xfrm>
            <a:off x="990720" y="3277080"/>
            <a:ext cx="7619760" cy="28371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Quantitative definition. </a:t>
            </a:r>
            <a:r>
              <a:rPr lang="uk-UA" sz="1800" b="0" strike="noStrike" spc="-1" dirty="0">
                <a:solidFill>
                  <a:srgbClr val="000000"/>
                </a:solidFill>
                <a:latin typeface="Arial"/>
              </a:rPr>
              <a:t>By the method of acidimetry in a non-aqueous medium (anhydrous acetic acid) potentiometrically.</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Storage. </a:t>
            </a:r>
            <a:r>
              <a:rPr lang="uk-UA" sz="1800" b="0" strike="noStrike" spc="-1" dirty="0">
                <a:solidFill>
                  <a:srgbClr val="000000"/>
                </a:solidFill>
                <a:latin typeface="Arial"/>
              </a:rPr>
              <a:t>Store in a well-sealed container, in a dark place.</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Application. </a:t>
            </a:r>
            <a:r>
              <a:rPr lang="uk-UA" sz="1800" b="0" strike="noStrike" spc="-1" dirty="0">
                <a:solidFill>
                  <a:srgbClr val="000000"/>
                </a:solidFill>
                <a:latin typeface="Arial"/>
              </a:rPr>
              <a:t>With narcolepsy, mental depression, to improve mental and physical performance in healthy people. Due to possible side effects, it is used very rarely.</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Side effects.</a:t>
            </a:r>
            <a:r>
              <a:rPr lang="uk-UA" sz="1800" b="0" strike="noStrike" spc="-1" dirty="0">
                <a:solidFill>
                  <a:srgbClr val="000000"/>
                </a:solidFill>
                <a:latin typeface="Arial"/>
              </a:rPr>
              <a:t> Dizziness, chills, nausea, </a:t>
            </a:r>
            <a:r>
              <a:rPr lang="uk-UA" sz="1800" b="1" strike="noStrike" spc="-1" dirty="0">
                <a:solidFill>
                  <a:srgbClr val="000000"/>
                </a:solidFill>
                <a:latin typeface="Arial"/>
              </a:rPr>
              <a:t>anorexia</a:t>
            </a:r>
            <a:r>
              <a:rPr lang="uk-UA" sz="1800" b="0" strike="noStrike" spc="-1" dirty="0">
                <a:solidFill>
                  <a:srgbClr val="000000"/>
                </a:solidFill>
                <a:latin typeface="Arial"/>
              </a:rPr>
              <a:t>, insomnia, tachycardia, arrhythmia, hypertension, allergic reactions.</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CustomShape 1"/>
          <p:cNvSpPr/>
          <p:nvPr/>
        </p:nvSpPr>
        <p:spPr>
          <a:xfrm>
            <a:off x="3048120" y="607144"/>
            <a:ext cx="3000222" cy="371513"/>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Fepranon</a:t>
            </a:r>
            <a:r>
              <a:rPr lang="uk-UA" sz="1800" b="1" strike="noStrike" spc="-1" dirty="0">
                <a:solidFill>
                  <a:srgbClr val="000000"/>
                </a:solidFill>
                <a:latin typeface="Arial"/>
              </a:rPr>
              <a:t> (</a:t>
            </a:r>
            <a:r>
              <a:rPr lang="uk-UA" sz="1800" b="1" strike="noStrike" spc="-1" dirty="0" smtClean="0">
                <a:solidFill>
                  <a:srgbClr val="000000"/>
                </a:solidFill>
                <a:latin typeface="Arial"/>
              </a:rPr>
              <a:t>P</a:t>
            </a:r>
            <a:r>
              <a:rPr lang="en-US" sz="1800" b="1" strike="noStrike" spc="-1" dirty="0" smtClean="0">
                <a:solidFill>
                  <a:srgbClr val="000000"/>
                </a:solidFill>
                <a:latin typeface="Arial"/>
              </a:rPr>
              <a:t>h</a:t>
            </a:r>
            <a:r>
              <a:rPr lang="uk-UA" sz="1800" b="1" strike="noStrike" spc="-1" dirty="0" smtClean="0">
                <a:solidFill>
                  <a:srgbClr val="000000"/>
                </a:solidFill>
                <a:latin typeface="Arial"/>
              </a:rPr>
              <a:t>e</a:t>
            </a:r>
            <a:r>
              <a:rPr lang="en-US" sz="1800" b="1" strike="noStrike" spc="-1" dirty="0" smtClean="0">
                <a:solidFill>
                  <a:srgbClr val="000000"/>
                </a:solidFill>
                <a:latin typeface="Arial"/>
              </a:rPr>
              <a:t>p</a:t>
            </a:r>
            <a:r>
              <a:rPr lang="uk-UA" sz="1800" b="1" strike="noStrike" spc="-1" dirty="0" err="1" smtClean="0">
                <a:solidFill>
                  <a:srgbClr val="000000"/>
                </a:solidFill>
                <a:latin typeface="Arial"/>
              </a:rPr>
              <a:t>ranonum</a:t>
            </a:r>
            <a:r>
              <a:rPr lang="uk-UA" sz="1800" b="1" strike="noStrike" spc="-1" dirty="0">
                <a:solidFill>
                  <a:srgbClr val="000000"/>
                </a:solidFill>
                <a:latin typeface="Arial"/>
              </a:rPr>
              <a:t>)</a:t>
            </a:r>
            <a:endParaRPr lang="en-US" sz="1800" b="0" strike="noStrike" spc="-1" dirty="0">
              <a:solidFill>
                <a:srgbClr val="000000"/>
              </a:solidFill>
              <a:latin typeface="Arial"/>
            </a:endParaRPr>
          </a:p>
        </p:txBody>
      </p:sp>
      <p:pic>
        <p:nvPicPr>
          <p:cNvPr id="54" name="Picture 5" descr="Diethylpropion hydrochloride United States Pharmacopeia (USP ..."/>
          <p:cNvPicPr/>
          <p:nvPr/>
        </p:nvPicPr>
        <p:blipFill>
          <a:blip r:embed="rId2" cstate="print"/>
          <a:stretch/>
        </p:blipFill>
        <p:spPr>
          <a:xfrm>
            <a:off x="3657600" y="1066680"/>
            <a:ext cx="2362320" cy="1044720"/>
          </a:xfrm>
          <a:prstGeom prst="rect">
            <a:avLst/>
          </a:prstGeom>
          <a:ln w="0">
            <a:noFill/>
          </a:ln>
        </p:spPr>
      </p:pic>
      <p:sp>
        <p:nvSpPr>
          <p:cNvPr id="55" name="CustomShape 2"/>
          <p:cNvSpPr/>
          <p:nvPr/>
        </p:nvSpPr>
        <p:spPr>
          <a:xfrm>
            <a:off x="914400" y="2209680"/>
            <a:ext cx="769608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Mechanism of action. </a:t>
            </a:r>
            <a:r>
              <a:rPr lang="uk-UA" sz="1800" b="0" strike="noStrike" spc="-1">
                <a:solidFill>
                  <a:srgbClr val="000000"/>
                </a:solidFill>
                <a:latin typeface="Arial"/>
              </a:rPr>
              <a:t>Stimulates the center of satiety and inhibits the center of hunger; stimulates the cortex of the cerebral hemispheres, has virtually no peripheral adrenostimulatory effect. Increases metabolism (slightly),</a:t>
            </a:r>
            <a:r>
              <a:rPr lang="uk-UA" sz="1800" b="0" i="1" strike="noStrike" spc="-1">
                <a:solidFill>
                  <a:srgbClr val="000000"/>
                </a:solidFill>
                <a:latin typeface="Arial"/>
              </a:rPr>
              <a:t>contributes to weight loss</a:t>
            </a:r>
            <a:r>
              <a:rPr lang="uk-UA" sz="1800" b="0" strike="noStrike" spc="-1">
                <a:solidFill>
                  <a:srgbClr val="000000"/>
                </a:solidFill>
                <a:latin typeface="Arial"/>
              </a:rPr>
              <a:t>.</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Synthesis.</a:t>
            </a:r>
            <a:r>
              <a:rPr lang="uk-UA" sz="1800" b="0" strike="noStrike" spc="-1">
                <a:solidFill>
                  <a:srgbClr val="000000"/>
                </a:solidFill>
                <a:latin typeface="Arial"/>
              </a:rPr>
              <a:t> </a:t>
            </a:r>
            <a:endParaRPr lang="en-US" sz="1800" b="0" strike="noStrike" spc="-1">
              <a:solidFill>
                <a:srgbClr val="000000"/>
              </a:solidFill>
              <a:latin typeface="Arial"/>
            </a:endParaRPr>
          </a:p>
        </p:txBody>
      </p:sp>
      <p:pic>
        <p:nvPicPr>
          <p:cNvPr id="56" name="Picture 7" descr="Thieme Pharmaceutical Substances"/>
          <p:cNvPicPr/>
          <p:nvPr/>
        </p:nvPicPr>
        <p:blipFill>
          <a:blip r:embed="rId3" cstate="print"/>
          <a:stretch/>
        </p:blipFill>
        <p:spPr>
          <a:xfrm>
            <a:off x="1828800" y="3657600"/>
            <a:ext cx="5362560" cy="1343160"/>
          </a:xfrm>
          <a:prstGeom prst="rect">
            <a:avLst/>
          </a:prstGeom>
          <a:ln w="0">
            <a:noFill/>
          </a:ln>
        </p:spPr>
      </p:pic>
      <p:sp>
        <p:nvSpPr>
          <p:cNvPr id="57" name="CustomShape 3"/>
          <p:cNvSpPr/>
          <p:nvPr/>
        </p:nvSpPr>
        <p:spPr>
          <a:xfrm>
            <a:off x="914400" y="5105520"/>
            <a:ext cx="777240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 </a:t>
            </a:r>
            <a:r>
              <a:rPr lang="uk-UA" sz="1800" b="0" strike="noStrike" spc="-1">
                <a:solidFill>
                  <a:srgbClr val="000000"/>
                </a:solidFill>
                <a:latin typeface="Arial"/>
              </a:rPr>
              <a:t>White or white with a slightly creamy tint crystalline powder of bitter taste. Easily soluble in water and alcohol.</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In a dry, dark place.</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 </a:t>
            </a:r>
            <a:r>
              <a:rPr lang="uk-UA" sz="1800" b="0" strike="noStrike" spc="-1">
                <a:solidFill>
                  <a:srgbClr val="000000"/>
                </a:solidFill>
                <a:latin typeface="Arial"/>
              </a:rPr>
              <a:t>Treatment of alimentary obesity (occurs due to excessive food intake).</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CustomShape 1"/>
          <p:cNvSpPr/>
          <p:nvPr/>
        </p:nvSpPr>
        <p:spPr>
          <a:xfrm>
            <a:off x="3050640" y="456480"/>
            <a:ext cx="30412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Sibutramine</a:t>
            </a:r>
            <a:endParaRPr lang="en-US" sz="1800" b="0" strike="noStrike" spc="-1">
              <a:solidFill>
                <a:srgbClr val="000000"/>
              </a:solidFill>
              <a:latin typeface="Arial"/>
            </a:endParaRPr>
          </a:p>
        </p:txBody>
      </p:sp>
      <p:pic>
        <p:nvPicPr>
          <p:cNvPr id="59" name="Picture 5" descr="Без названия (1)"/>
          <p:cNvPicPr/>
          <p:nvPr/>
        </p:nvPicPr>
        <p:blipFill>
          <a:blip r:embed="rId2" cstate="print"/>
          <a:stretch/>
        </p:blipFill>
        <p:spPr>
          <a:xfrm>
            <a:off x="3010710" y="856034"/>
            <a:ext cx="2457360" cy="1226766"/>
          </a:xfrm>
          <a:prstGeom prst="rect">
            <a:avLst/>
          </a:prstGeom>
          <a:ln w="0">
            <a:noFill/>
          </a:ln>
        </p:spPr>
      </p:pic>
      <p:sp>
        <p:nvSpPr>
          <p:cNvPr id="60" name="CustomShape 2"/>
          <p:cNvSpPr/>
          <p:nvPr/>
        </p:nvSpPr>
        <p:spPr>
          <a:xfrm>
            <a:off x="457200" y="1886760"/>
            <a:ext cx="8229600" cy="20516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Mechanism of action. </a:t>
            </a:r>
            <a:r>
              <a:rPr lang="uk-UA" sz="1800" b="0" strike="noStrike" spc="-1">
                <a:solidFill>
                  <a:srgbClr val="000000"/>
                </a:solidFill>
                <a:latin typeface="Arial"/>
              </a:rPr>
              <a:t>Due to selective inhibition of reuptake of serotonin and norepinephrine, to a lesser extent - dopamine. Accelerates the onset and prolongs the feeling of satiety, which reduces food intake. Increases energy consumption by stimulating thermogenesis by indirect activation of β</a:t>
            </a:r>
            <a:r>
              <a:rPr lang="uk-UA" sz="1800" b="0" strike="noStrike" spc="-1" baseline="-25000">
                <a:solidFill>
                  <a:srgbClr val="000000"/>
                </a:solidFill>
                <a:latin typeface="Arial"/>
              </a:rPr>
              <a:t>3</a:t>
            </a:r>
            <a:r>
              <a:rPr lang="uk-UA" sz="1800" b="0" strike="noStrike" spc="-1">
                <a:solidFill>
                  <a:srgbClr val="000000"/>
                </a:solidFill>
                <a:latin typeface="Arial"/>
              </a:rPr>
              <a:t>-blockers. Acts on both sides of the energy balance and helps to reduce body weight.</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Synthesis.</a:t>
            </a:r>
            <a:endParaRPr lang="en-US" sz="1800" b="0" strike="noStrike" spc="-1">
              <a:solidFill>
                <a:srgbClr val="000000"/>
              </a:solidFill>
              <a:latin typeface="Arial"/>
            </a:endParaRPr>
          </a:p>
        </p:txBody>
      </p:sp>
      <p:pic>
        <p:nvPicPr>
          <p:cNvPr id="61" name="Picture 9" descr="KR20060019351A - An improved synthetic method of sibutramine ..."/>
          <p:cNvPicPr/>
          <p:nvPr/>
        </p:nvPicPr>
        <p:blipFill>
          <a:blip r:embed="rId3" cstate="print"/>
          <a:stretch/>
        </p:blipFill>
        <p:spPr>
          <a:xfrm>
            <a:off x="2438280" y="3733920"/>
            <a:ext cx="4438800" cy="1123920"/>
          </a:xfrm>
          <a:prstGeom prst="rect">
            <a:avLst/>
          </a:prstGeom>
          <a:ln w="0">
            <a:noFill/>
          </a:ln>
        </p:spPr>
      </p:pic>
      <p:sp>
        <p:nvSpPr>
          <p:cNvPr id="62" name="CustomShape 3"/>
          <p:cNvSpPr/>
          <p:nvPr/>
        </p:nvSpPr>
        <p:spPr>
          <a:xfrm>
            <a:off x="457200" y="4952880"/>
            <a:ext cx="838188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Properties. </a:t>
            </a:r>
            <a:r>
              <a:rPr lang="uk-UA" sz="1800" b="0" strike="noStrike" spc="-1" dirty="0">
                <a:solidFill>
                  <a:srgbClr val="000000"/>
                </a:solidFill>
                <a:latin typeface="Arial"/>
              </a:rPr>
              <a:t>Crystalline powder from white to </a:t>
            </a:r>
            <a:r>
              <a:rPr lang="uk-UA" sz="1800" b="0" strike="noStrike" spc="-1" dirty="0" smtClean="0">
                <a:solidFill>
                  <a:srgbClr val="000000"/>
                </a:solidFill>
                <a:latin typeface="Arial"/>
              </a:rPr>
              <a:t>cream</a:t>
            </a:r>
            <a:r>
              <a:rPr lang="en-US" sz="1800" b="0" strike="noStrike" spc="-1" dirty="0" smtClean="0">
                <a:solidFill>
                  <a:srgbClr val="000000"/>
                </a:solidFill>
                <a:latin typeface="Arial"/>
              </a:rPr>
              <a:t>-white</a:t>
            </a:r>
            <a:r>
              <a:rPr lang="uk-UA" sz="1800" b="0" strike="noStrike" spc="-1" dirty="0" smtClean="0">
                <a:solidFill>
                  <a:srgbClr val="000000"/>
                </a:solidFill>
                <a:latin typeface="Arial"/>
              </a:rPr>
              <a:t> </a:t>
            </a:r>
            <a:r>
              <a:rPr lang="uk-UA" sz="1800" b="0" strike="noStrike" spc="-1" dirty="0">
                <a:solidFill>
                  <a:srgbClr val="000000"/>
                </a:solidFill>
                <a:latin typeface="Arial"/>
              </a:rPr>
              <a:t>color. Solubility in water: 2.9 mg / ml </a:t>
            </a:r>
            <a:r>
              <a:rPr lang="en-US" sz="1800" b="0" strike="noStrike" spc="-1" dirty="0" smtClean="0">
                <a:solidFill>
                  <a:srgbClr val="000000"/>
                </a:solidFill>
                <a:latin typeface="Arial"/>
              </a:rPr>
              <a:t>(</a:t>
            </a:r>
            <a:r>
              <a:rPr lang="uk-UA" sz="1800" b="0" strike="noStrike" spc="-1" dirty="0" smtClean="0">
                <a:solidFill>
                  <a:srgbClr val="000000"/>
                </a:solidFill>
                <a:latin typeface="Arial"/>
              </a:rPr>
              <a:t>at </a:t>
            </a:r>
            <a:r>
              <a:rPr lang="uk-UA" sz="1800" b="0" strike="noStrike" spc="-1" dirty="0">
                <a:solidFill>
                  <a:srgbClr val="000000"/>
                </a:solidFill>
                <a:latin typeface="Arial"/>
              </a:rPr>
              <a:t>pH </a:t>
            </a:r>
            <a:r>
              <a:rPr lang="uk-UA" sz="1800" b="0" strike="noStrike" spc="-1" dirty="0" smtClean="0">
                <a:solidFill>
                  <a:srgbClr val="000000"/>
                </a:solidFill>
                <a:latin typeface="Arial"/>
              </a:rPr>
              <a:t>5.2</a:t>
            </a:r>
            <a:r>
              <a:rPr lang="en-US" sz="1800" b="0" strike="noStrike" spc="-1" dirty="0" smtClean="0">
                <a:solidFill>
                  <a:srgbClr val="000000"/>
                </a:solidFill>
                <a:latin typeface="Arial"/>
              </a:rPr>
              <a:t>)</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Storage.</a:t>
            </a:r>
            <a:r>
              <a:rPr lang="uk-UA" sz="1800" b="0" strike="noStrike" spc="-1" dirty="0">
                <a:solidFill>
                  <a:srgbClr val="000000"/>
                </a:solidFill>
                <a:latin typeface="Arial"/>
              </a:rPr>
              <a:t> In a dry place at a temperature not exceeding 25 ° C.</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Application. </a:t>
            </a:r>
            <a:r>
              <a:rPr lang="uk-UA" sz="1800" b="0" strike="noStrike" spc="-1" dirty="0">
                <a:solidFill>
                  <a:srgbClr val="000000"/>
                </a:solidFill>
                <a:latin typeface="Arial"/>
              </a:rPr>
              <a:t>Comprehensive maintenance therapy for overweight patients with alimentary obesity</a:t>
            </a:r>
            <a:r>
              <a:rPr lang="ru-RU" sz="1800" b="0" strike="noStrike" spc="-1" dirty="0">
                <a:solidFill>
                  <a:srgbClr val="000000"/>
                </a:solidFill>
                <a:latin typeface="Arial"/>
              </a:rPr>
              <a:t>.</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https://encrypted-tbn2.gstatic.com/images?q=tbn:ANd9GcQqWjxFt_FsDpO6KCM_9CyiLVkflyeRdXyzbHn2peHEisxGoQh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825" y="1371600"/>
            <a:ext cx="6864350"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Прямокутник 2"/>
          <p:cNvSpPr>
            <a:spLocks noChangeArrowheads="1"/>
          </p:cNvSpPr>
          <p:nvPr/>
        </p:nvSpPr>
        <p:spPr bwMode="auto">
          <a:xfrm>
            <a:off x="2425700" y="609600"/>
            <a:ext cx="44294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uk-UA" sz="1800" b="1" dirty="0"/>
              <a:t>IR absorption spectrum of </a:t>
            </a:r>
            <a:r>
              <a:rPr lang="en-US" altLang="uk-UA" sz="1800" b="1" dirty="0" err="1"/>
              <a:t>sibutramine</a:t>
            </a:r>
            <a:endParaRPr lang="uk-UA" altLang="uk-UA" sz="1800" dirty="0"/>
          </a:p>
        </p:txBody>
      </p:sp>
    </p:spTree>
    <p:extLst>
      <p:ext uri="{BB962C8B-B14F-4D97-AF65-F5344CB8AC3E}">
        <p14:creationId xmlns:p14="http://schemas.microsoft.com/office/powerpoint/2010/main" val="28272694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6" descr="b: UV absorbance spectrums of sibutramine in wate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71600"/>
            <a:ext cx="6527800"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Прямокутник 3"/>
          <p:cNvSpPr>
            <a:spLocks noChangeArrowheads="1"/>
          </p:cNvSpPr>
          <p:nvPr/>
        </p:nvSpPr>
        <p:spPr bwMode="auto">
          <a:xfrm>
            <a:off x="3200400" y="1001713"/>
            <a:ext cx="3262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uk-UA" sz="1800" b="1" dirty="0"/>
              <a:t>UV spectrum of </a:t>
            </a:r>
            <a:r>
              <a:rPr lang="en-US" altLang="uk-UA" sz="1800" b="1" dirty="0" err="1"/>
              <a:t>sibutramine</a:t>
            </a:r>
            <a:endParaRPr lang="uk-UA" altLang="uk-UA" sz="1800" dirty="0"/>
          </a:p>
        </p:txBody>
      </p:sp>
    </p:spTree>
    <p:extLst>
      <p:ext uri="{BB962C8B-B14F-4D97-AF65-F5344CB8AC3E}">
        <p14:creationId xmlns:p14="http://schemas.microsoft.com/office/powerpoint/2010/main" val="2598706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CustomShape 1"/>
          <p:cNvSpPr/>
          <p:nvPr/>
        </p:nvSpPr>
        <p:spPr>
          <a:xfrm>
            <a:off x="3964680" y="380160"/>
            <a:ext cx="128412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Sorbents</a:t>
            </a:r>
            <a:endParaRPr lang="en-US" sz="1800" b="0" strike="noStrike" spc="-1">
              <a:solidFill>
                <a:srgbClr val="000000"/>
              </a:solidFill>
              <a:latin typeface="Arial"/>
            </a:endParaRPr>
          </a:p>
        </p:txBody>
      </p:sp>
      <p:sp>
        <p:nvSpPr>
          <p:cNvPr id="64" name="CustomShape 2"/>
          <p:cNvSpPr/>
          <p:nvPr/>
        </p:nvSpPr>
        <p:spPr>
          <a:xfrm>
            <a:off x="990720" y="1144800"/>
            <a:ext cx="7772400" cy="4757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Sorbents</a:t>
            </a:r>
            <a:r>
              <a:rPr lang="uk-UA" sz="1800" b="0" strike="noStrike" spc="-1" dirty="0">
                <a:solidFill>
                  <a:srgbClr val="000000"/>
                </a:solidFill>
                <a:latin typeface="Arial"/>
              </a:rPr>
              <a:t>- solids or liquids capable of absorbing gases, vapors and solutes. Solid sorbents are </a:t>
            </a:r>
            <a:r>
              <a:rPr lang="uk-UA" sz="1800" b="0" strike="noStrike" spc="-1" dirty="0" smtClean="0">
                <a:solidFill>
                  <a:srgbClr val="000000"/>
                </a:solidFill>
                <a:latin typeface="Arial"/>
              </a:rPr>
              <a:t>called</a:t>
            </a:r>
            <a:r>
              <a:rPr lang="en-US" sz="1800" b="0" strike="noStrike" spc="-1" dirty="0" smtClean="0">
                <a:solidFill>
                  <a:srgbClr val="000000"/>
                </a:solidFill>
                <a:latin typeface="Arial"/>
              </a:rPr>
              <a:t> </a:t>
            </a:r>
            <a:r>
              <a:rPr lang="uk-UA" sz="1800" b="1" i="1" strike="noStrike" spc="-1" dirty="0" smtClean="0">
                <a:solidFill>
                  <a:srgbClr val="0000FF"/>
                </a:solidFill>
                <a:latin typeface="Arial"/>
              </a:rPr>
              <a:t>adsorbents</a:t>
            </a:r>
            <a:r>
              <a:rPr lang="uk-UA" sz="1800" b="0" strike="noStrike" spc="-1" dirty="0">
                <a:solidFill>
                  <a:srgbClr val="000000"/>
                </a:solidFill>
                <a:latin typeface="Arial"/>
              </a:rPr>
              <a:t>. Sorbents that form a chemical </a:t>
            </a:r>
            <a:r>
              <a:rPr lang="uk-UA" sz="1800" b="0" strike="noStrike" spc="-1" dirty="0" smtClean="0">
                <a:solidFill>
                  <a:srgbClr val="000000"/>
                </a:solidFill>
                <a:latin typeface="Arial"/>
              </a:rPr>
              <a:t>compound</a:t>
            </a:r>
            <a:r>
              <a:rPr lang="en-US" sz="1800" b="0" strike="noStrike" spc="-1" dirty="0" smtClean="0">
                <a:solidFill>
                  <a:srgbClr val="000000"/>
                </a:solidFill>
                <a:latin typeface="Arial"/>
              </a:rPr>
              <a:t>s</a:t>
            </a:r>
            <a:r>
              <a:rPr lang="uk-UA" sz="1800" b="0" strike="noStrike" spc="-1" dirty="0" smtClean="0">
                <a:solidFill>
                  <a:srgbClr val="000000"/>
                </a:solidFill>
                <a:latin typeface="Arial"/>
              </a:rPr>
              <a:t> </a:t>
            </a:r>
            <a:r>
              <a:rPr lang="uk-UA" sz="1800" b="0" strike="noStrike" spc="-1" dirty="0">
                <a:solidFill>
                  <a:srgbClr val="000000"/>
                </a:solidFill>
                <a:latin typeface="Arial"/>
              </a:rPr>
              <a:t>with the absorbed substance are </a:t>
            </a:r>
            <a:r>
              <a:rPr lang="uk-UA" sz="1800" b="0" strike="noStrike" spc="-1" dirty="0" smtClean="0">
                <a:solidFill>
                  <a:srgbClr val="000000"/>
                </a:solidFill>
                <a:latin typeface="Arial"/>
              </a:rPr>
              <a:t>called</a:t>
            </a:r>
            <a:r>
              <a:rPr lang="en-US" sz="1800" b="0" strike="noStrike" spc="-1" dirty="0" smtClean="0">
                <a:solidFill>
                  <a:srgbClr val="000000"/>
                </a:solidFill>
                <a:latin typeface="Arial"/>
              </a:rPr>
              <a:t> </a:t>
            </a:r>
            <a:r>
              <a:rPr lang="uk-UA" sz="1800" b="1" i="1" strike="noStrike" spc="-1" dirty="0" smtClean="0">
                <a:solidFill>
                  <a:srgbClr val="00FF00"/>
                </a:solidFill>
                <a:latin typeface="Arial"/>
              </a:rPr>
              <a:t>chemosorbents</a:t>
            </a:r>
            <a:r>
              <a:rPr lang="uk-UA" sz="1800" b="0" i="1"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The term "</a:t>
            </a:r>
            <a:r>
              <a:rPr lang="uk-UA" sz="1800" b="0" i="1" strike="noStrike" spc="-1" dirty="0">
                <a:solidFill>
                  <a:srgbClr val="000000"/>
                </a:solidFill>
                <a:latin typeface="Arial"/>
              </a:rPr>
              <a:t>enterosorption</a:t>
            </a:r>
            <a:r>
              <a:rPr lang="uk-UA" sz="1800" b="0" strike="noStrike" spc="-1" dirty="0">
                <a:solidFill>
                  <a:srgbClr val="000000"/>
                </a:solidFill>
                <a:latin typeface="Arial"/>
              </a:rPr>
              <a:t>"(" Entero "- inside) proposed in 1983 by Ukrainian scientists to designate a new method of sorption therapy, which consisted in daily oral administration of highly active synthetic coal spherical granulation</a:t>
            </a:r>
            <a:r>
              <a:rPr lang="uk-UA" sz="1800" b="0" i="1"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Classification.</a:t>
            </a:r>
            <a:r>
              <a:rPr lang="uk-UA" sz="1800" b="0" strike="noStrike" spc="-1" dirty="0">
                <a:solidFill>
                  <a:srgbClr val="000000"/>
                </a:solidFill>
                <a:latin typeface="Arial"/>
              </a:rPr>
              <a:t> According to the physicochemical (pharmaceutical) principle </a:t>
            </a:r>
            <a:r>
              <a:rPr lang="uk-UA" sz="1800" b="1" strike="noStrike" spc="-1" dirty="0">
                <a:solidFill>
                  <a:srgbClr val="FF0000"/>
                </a:solidFill>
                <a:latin typeface="Arial"/>
              </a:rPr>
              <a:t>enterosorbents</a:t>
            </a:r>
            <a:r>
              <a:rPr lang="uk-UA" sz="1800" b="0" strike="noStrike" spc="-1" dirty="0">
                <a:solidFill>
                  <a:srgbClr val="000000"/>
                </a:solidFill>
                <a:latin typeface="Arial"/>
              </a:rPr>
              <a:t> are classified:</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by dosage form and physical properties - granules,</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powders, tablets, pastes, gels, suspensions, colloids, encapsulated</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materials, food additives, fibers. Application sorbents</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used in the form of bandages, napkins, etc .;</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by chemical structure - activated carbon, silica gels, zeolites,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aluminogels, oxide and other inorganic sorbents, dietary fibers,</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organo-mineral and composite sorbents;</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CustomShape 1"/>
          <p:cNvSpPr/>
          <p:nvPr/>
        </p:nvSpPr>
        <p:spPr>
          <a:xfrm>
            <a:off x="1219320" y="763560"/>
            <a:ext cx="7391160" cy="4757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by sorption mechanisms - adsorbents, absorbents, ion exchange</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materials, sorbents-complexing agents, sorbents with</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catalytic properties;</a:t>
            </a:r>
            <a:endParaRPr lang="en-US" sz="1800" b="0" strike="noStrike" spc="-1" dirty="0">
              <a:solidFill>
                <a:srgbClr val="000000"/>
              </a:solidFill>
              <a:latin typeface="Arial"/>
            </a:endParaRPr>
          </a:p>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by selectivity - non-selective, selective mono-, bit- and </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multifunctional sorbents.</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Some experts consider the most acceptable chemical classification for </a:t>
            </a:r>
            <a:r>
              <a:rPr lang="uk-UA" sz="1800" b="1" strike="noStrike" spc="-1" dirty="0">
                <a:solidFill>
                  <a:srgbClr val="FF0000"/>
                </a:solidFill>
                <a:latin typeface="Arial"/>
              </a:rPr>
              <a:t>enterosorbents:</a:t>
            </a:r>
            <a:endParaRPr lang="en-US" sz="1800" b="1" strike="noStrike" spc="-1" dirty="0">
              <a:solidFill>
                <a:srgbClr val="FF0000"/>
              </a:solidFill>
              <a:latin typeface="Arial"/>
            </a:endParaRPr>
          </a:p>
          <a:p>
            <a:pPr algn="l" rtl="0">
              <a:buClr>
                <a:srgbClr val="000000"/>
              </a:buClr>
              <a:buFont typeface="Arial"/>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uk-UA" sz="1800" b="0" i="1" strike="noStrike" spc="-1" dirty="0">
                <a:solidFill>
                  <a:srgbClr val="000000"/>
                </a:solidFill>
                <a:latin typeface="Arial"/>
              </a:rPr>
              <a:t>carbon</a:t>
            </a:r>
            <a:r>
              <a:rPr lang="uk-UA" sz="1800" b="0" strike="noStrike" spc="-1" dirty="0">
                <a:solidFill>
                  <a:srgbClr val="000000"/>
                </a:solidFill>
                <a:latin typeface="Arial"/>
              </a:rPr>
              <a:t> enterosorbents of I – IV generations;</a:t>
            </a:r>
            <a:endParaRPr lang="en-US" sz="1800" b="0" strike="noStrike" spc="-1" dirty="0">
              <a:solidFill>
                <a:srgbClr val="000000"/>
              </a:solidFill>
              <a:latin typeface="Arial"/>
            </a:endParaRPr>
          </a:p>
          <a:p>
            <a:pPr algn="l" rtl="0">
              <a:buClr>
                <a:srgbClr val="000000"/>
              </a:buClr>
              <a:buFont typeface="Arial"/>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enterosorbents based </a:t>
            </a:r>
            <a:r>
              <a:rPr lang="uk-UA" sz="1800" b="0" i="1" strike="noStrike" spc="-1" dirty="0">
                <a:solidFill>
                  <a:srgbClr val="000000"/>
                </a:solidFill>
                <a:latin typeface="Arial"/>
              </a:rPr>
              <a:t>natural and synthetic resins</a:t>
            </a:r>
            <a:r>
              <a:rPr lang="uk-UA" sz="1800" b="0" strike="noStrike" spc="-1" dirty="0">
                <a:solidFill>
                  <a:srgbClr val="000000"/>
                </a:solidFill>
                <a:latin typeface="Arial"/>
              </a:rPr>
              <a:t>,, </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uk-UA" sz="1800" b="0" i="1" strike="noStrike" spc="-1" dirty="0">
                <a:solidFill>
                  <a:srgbClr val="000000"/>
                </a:solidFill>
                <a:latin typeface="Arial"/>
              </a:rPr>
              <a:t>synthetic polymers and lipids</a:t>
            </a:r>
            <a:r>
              <a:rPr lang="uk-UA" sz="1800" b="0" strike="noStrike" spc="-1" dirty="0">
                <a:solidFill>
                  <a:srgbClr val="000000"/>
                </a:solidFill>
                <a:latin typeface="Arial"/>
              </a:rPr>
              <a:t>not amenable </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digestion; </a:t>
            </a:r>
            <a:endParaRPr lang="en-US" sz="1800" b="0" strike="noStrike" spc="-1" dirty="0">
              <a:solidFill>
                <a:srgbClr val="000000"/>
              </a:solidFill>
              <a:latin typeface="Arial"/>
            </a:endParaRPr>
          </a:p>
          <a:p>
            <a:pPr algn="l" rtl="0">
              <a:buClr>
                <a:srgbClr val="000000"/>
              </a:buClr>
              <a:buFont typeface="Arial"/>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uk-UA" sz="1800" b="0" i="1" strike="noStrike" spc="-1" dirty="0">
                <a:solidFill>
                  <a:srgbClr val="000000"/>
                </a:solidFill>
                <a:latin typeface="Arial"/>
              </a:rPr>
              <a:t>silicon-containing </a:t>
            </a:r>
            <a:r>
              <a:rPr lang="uk-UA" sz="1800" b="0" strike="noStrike" spc="-1" dirty="0">
                <a:solidFill>
                  <a:srgbClr val="000000"/>
                </a:solidFill>
                <a:latin typeface="Arial"/>
              </a:rPr>
              <a:t>enterosorbents, including organosilicon, </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aerosols and clays;</a:t>
            </a:r>
            <a:endParaRPr lang="en-US" sz="1800" b="0" strike="noStrike" spc="-1" dirty="0">
              <a:solidFill>
                <a:srgbClr val="000000"/>
              </a:solidFill>
              <a:latin typeface="Arial"/>
            </a:endParaRPr>
          </a:p>
          <a:p>
            <a:pPr algn="l" rtl="0">
              <a:buClr>
                <a:srgbClr val="000000"/>
              </a:buClr>
              <a:buFont typeface="Arial"/>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uk-UA" sz="1800" b="0" i="1" strike="noStrike" spc="-1" dirty="0">
                <a:solidFill>
                  <a:srgbClr val="000000"/>
                </a:solidFill>
                <a:latin typeface="Arial"/>
              </a:rPr>
              <a:t>natural organic enterosorbents</a:t>
            </a:r>
            <a:r>
              <a:rPr lang="uk-UA" sz="1800" b="0" strike="noStrike" spc="-1" dirty="0">
                <a:solidFill>
                  <a:srgbClr val="000000"/>
                </a:solidFill>
                <a:latin typeface="Arial"/>
              </a:rPr>
              <a:t> food-based </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fibers, hydrolyzed lignin, chitin, pectins and alginates; </a:t>
            </a:r>
            <a:endParaRPr lang="en-US" sz="1800" b="0" strike="noStrike" spc="-1" dirty="0">
              <a:solidFill>
                <a:srgbClr val="000000"/>
              </a:solidFill>
              <a:latin typeface="Arial"/>
            </a:endParaRPr>
          </a:p>
          <a:p>
            <a:pPr algn="l" rtl="0">
              <a:buClr>
                <a:srgbClr val="000000"/>
              </a:buClr>
              <a:buFont typeface="Arial"/>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uk-UA" sz="1800" b="0" i="1" strike="noStrike" spc="-1" dirty="0">
                <a:solidFill>
                  <a:srgbClr val="000000"/>
                </a:solidFill>
                <a:latin typeface="Arial"/>
              </a:rPr>
              <a:t>combined enterosorbents</a:t>
            </a:r>
            <a:r>
              <a:rPr lang="uk-UA" sz="1800" b="0" strike="noStrike" spc="-1" dirty="0">
                <a:solidFill>
                  <a:srgbClr val="000000"/>
                </a:solidFill>
                <a:latin typeface="Arial"/>
              </a:rPr>
              <a:t>, which include two and </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more types of the mentioned enterosorbents.</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CustomShape 1"/>
          <p:cNvSpPr/>
          <p:nvPr/>
        </p:nvSpPr>
        <p:spPr>
          <a:xfrm>
            <a:off x="2366640" y="456840"/>
            <a:ext cx="4352040" cy="64260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Carbon enterosorbents</a:t>
            </a:r>
            <a:endParaRPr lang="en-US" sz="1800" b="0" strike="noStrike" spc="-1">
              <a:solidFill>
                <a:srgbClr val="000000"/>
              </a:solidFill>
              <a:latin typeface="Arial"/>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Activated charcoal (Carbo activatus)</a:t>
            </a:r>
            <a:endParaRPr lang="en-US" sz="1800" b="0" strike="noStrike" spc="-1">
              <a:solidFill>
                <a:srgbClr val="000000"/>
              </a:solidFill>
              <a:latin typeface="Arial"/>
            </a:endParaRPr>
          </a:p>
        </p:txBody>
      </p:sp>
      <p:sp>
        <p:nvSpPr>
          <p:cNvPr id="67" name="CustomShape 2"/>
          <p:cNvSpPr/>
          <p:nvPr/>
        </p:nvSpPr>
        <p:spPr>
          <a:xfrm>
            <a:off x="609480" y="1688191"/>
            <a:ext cx="8077320" cy="4249498"/>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Pharmacological properties.</a:t>
            </a:r>
            <a:r>
              <a:rPr lang="uk-UA" sz="1800" b="0" strike="noStrike" spc="-1" dirty="0">
                <a:solidFill>
                  <a:srgbClr val="000000"/>
                </a:solidFill>
                <a:latin typeface="Arial"/>
              </a:rPr>
              <a:t>Adsorbent. Has high surface activity and high sorption capacity. Absorbs toxic substances from the digestive tract, salts of heavy metals, alkaloids and glycosides, drugs, promoting their excretion from the body. Adsorbs gases on its surface. </a:t>
            </a:r>
            <a:r>
              <a:rPr lang="en-US" spc="-1" dirty="0" smtClean="0">
                <a:solidFill>
                  <a:srgbClr val="000000"/>
                </a:solidFill>
                <a:latin typeface="Arial"/>
              </a:rPr>
              <a:t>AC</a:t>
            </a:r>
            <a:r>
              <a:rPr lang="uk-UA" sz="1800" b="0" strike="noStrike" spc="-1" dirty="0" smtClean="0">
                <a:solidFill>
                  <a:srgbClr val="000000"/>
                </a:solidFill>
                <a:latin typeface="Arial"/>
              </a:rPr>
              <a:t> </a:t>
            </a:r>
            <a:r>
              <a:rPr lang="uk-UA" sz="1800" b="0" strike="noStrike" spc="-1" dirty="0">
                <a:solidFill>
                  <a:srgbClr val="000000"/>
                </a:solidFill>
                <a:latin typeface="Arial"/>
              </a:rPr>
              <a:t>in tablets has a lower adsorption capacity compared to powder, but more convenient to use. The drug is not toxic. </a:t>
            </a:r>
            <a:r>
              <a:rPr lang="uk-UA" sz="1800" b="0" strike="noStrike" spc="-1" dirty="0" smtClean="0">
                <a:solidFill>
                  <a:srgbClr val="000000"/>
                </a:solidFill>
                <a:latin typeface="Arial"/>
              </a:rPr>
              <a:t>A</a:t>
            </a:r>
            <a:r>
              <a:rPr lang="en-US" sz="1800" b="0" strike="noStrike" spc="-1" dirty="0" smtClean="0">
                <a:solidFill>
                  <a:srgbClr val="000000"/>
                </a:solidFill>
                <a:latin typeface="Arial"/>
              </a:rPr>
              <a:t>C</a:t>
            </a:r>
            <a:r>
              <a:rPr lang="uk-UA" sz="1800" b="0" strike="noStrike" spc="-1" dirty="0" smtClean="0">
                <a:solidFill>
                  <a:srgbClr val="000000"/>
                </a:solidFill>
                <a:latin typeface="Arial"/>
              </a:rPr>
              <a:t> </a:t>
            </a:r>
            <a:r>
              <a:rPr lang="uk-UA" sz="1800" b="0" strike="noStrike" spc="-1" dirty="0">
                <a:solidFill>
                  <a:srgbClr val="000000"/>
                </a:solidFill>
                <a:latin typeface="Arial"/>
              </a:rPr>
              <a:t>is not absorbed, well excreted by the intestines.</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ru-RU" sz="1800" b="1" strike="noStrike" spc="-1" dirty="0">
                <a:solidFill>
                  <a:srgbClr val="000000"/>
                </a:solidFill>
                <a:latin typeface="Arial"/>
              </a:rPr>
              <a:t>Receiving.</a:t>
            </a:r>
            <a:r>
              <a:rPr lang="ru-RU" sz="1800" b="0" strike="noStrike" spc="-1" dirty="0">
                <a:solidFill>
                  <a:srgbClr val="000000"/>
                </a:solidFill>
                <a:latin typeface="Arial"/>
              </a:rPr>
              <a:t> </a:t>
            </a:r>
            <a:r>
              <a:rPr lang="uk-UA" sz="1800" b="0" strike="noStrike" spc="-1" dirty="0">
                <a:solidFill>
                  <a:srgbClr val="000000"/>
                </a:solidFill>
                <a:latin typeface="Arial"/>
              </a:rPr>
              <a:t>Obtained by pyrolysis of hardwood without air access. To increase the adsorption capacity of coal is treated with superheated steam at 800 ° C. Then the coal is treated with solutions of zinc chloride, magnesium chloride, sodium hydroxide or phosphoric acid, followed by heating to 300-400 ° C. Next, the coal is thoroughly washed with water to clean the impurities and dried. The drug has micropores - visible under a microscope d = </a:t>
            </a:r>
            <a:r>
              <a:rPr lang="en-US" sz="1800" b="0" strike="noStrike" spc="-1" dirty="0" smtClean="0">
                <a:solidFill>
                  <a:srgbClr val="000000"/>
                </a:solidFill>
                <a:latin typeface="Arial"/>
              </a:rPr>
              <a:t>1∙</a:t>
            </a:r>
            <a:r>
              <a:rPr lang="uk-UA" sz="1800" b="0" strike="noStrike" spc="-1" dirty="0" smtClean="0">
                <a:solidFill>
                  <a:srgbClr val="000000"/>
                </a:solidFill>
                <a:latin typeface="Arial"/>
              </a:rPr>
              <a:t>10</a:t>
            </a:r>
            <a:r>
              <a:rPr lang="uk-UA" sz="1800" b="0" strike="noStrike" spc="-1" baseline="30000" dirty="0" smtClean="0">
                <a:solidFill>
                  <a:srgbClr val="000000"/>
                </a:solidFill>
                <a:latin typeface="Arial"/>
              </a:rPr>
              <a:t>–1</a:t>
            </a:r>
            <a:r>
              <a:rPr lang="uk-UA" sz="1800" b="0" strike="noStrike" spc="-1" dirty="0" smtClean="0">
                <a:solidFill>
                  <a:srgbClr val="000000"/>
                </a:solidFill>
                <a:latin typeface="Arial"/>
              </a:rPr>
              <a:t> </a:t>
            </a:r>
            <a:r>
              <a:rPr lang="uk-UA" sz="1800" b="0" strike="noStrike" spc="-1" dirty="0">
                <a:solidFill>
                  <a:srgbClr val="000000"/>
                </a:solidFill>
                <a:latin typeface="Arial"/>
              </a:rPr>
              <a:t>to </a:t>
            </a:r>
            <a:r>
              <a:rPr lang="en-US" sz="1800" b="0" strike="noStrike" spc="-1" dirty="0" smtClean="0">
                <a:solidFill>
                  <a:srgbClr val="000000"/>
                </a:solidFill>
                <a:latin typeface="Arial"/>
              </a:rPr>
              <a:t>1∙</a:t>
            </a:r>
            <a:r>
              <a:rPr lang="uk-UA" sz="1800" b="0" strike="noStrike" spc="-1" dirty="0" smtClean="0">
                <a:solidFill>
                  <a:srgbClr val="000000"/>
                </a:solidFill>
                <a:latin typeface="Arial"/>
              </a:rPr>
              <a:t>10</a:t>
            </a:r>
            <a:r>
              <a:rPr lang="uk-UA" sz="1800" b="0" strike="noStrike" spc="-1" baseline="30000" dirty="0" smtClean="0">
                <a:solidFill>
                  <a:srgbClr val="000000"/>
                </a:solidFill>
                <a:latin typeface="Arial"/>
              </a:rPr>
              <a:t>–3</a:t>
            </a:r>
            <a:r>
              <a:rPr lang="uk-UA" sz="1800" b="0" strike="noStrike" spc="-1" dirty="0" smtClean="0">
                <a:solidFill>
                  <a:srgbClr val="000000"/>
                </a:solidFill>
                <a:latin typeface="Arial"/>
              </a:rPr>
              <a:t>cm</a:t>
            </a:r>
            <a:r>
              <a:rPr lang="uk-UA" sz="1800" b="0" strike="noStrike" spc="-1" dirty="0">
                <a:solidFill>
                  <a:srgbClr val="000000"/>
                </a:solidFill>
                <a:latin typeface="Arial"/>
              </a:rPr>
              <a:t>; ultrapores - invisible under a microscope d = 9.2</a:t>
            </a:r>
            <a:r>
              <a:rPr lang="uk-UA" sz="1800" b="0" strike="noStrike" spc="-1" dirty="0">
                <a:solidFill>
                  <a:srgbClr val="000000"/>
                </a:solidFill>
                <a:latin typeface="Times New Roman"/>
                <a:ea typeface="Times New Roman"/>
              </a:rPr>
              <a:t>∙</a:t>
            </a:r>
            <a:r>
              <a:rPr lang="uk-UA" sz="1800" b="0" strike="noStrike" spc="-1" dirty="0" smtClean="0">
                <a:solidFill>
                  <a:srgbClr val="000000"/>
                </a:solidFill>
                <a:latin typeface="Arial"/>
              </a:rPr>
              <a:t>10</a:t>
            </a:r>
            <a:r>
              <a:rPr lang="uk-UA" sz="1800" b="0" strike="noStrike" spc="-1" baseline="30000" dirty="0" smtClean="0">
                <a:solidFill>
                  <a:srgbClr val="000000"/>
                </a:solidFill>
                <a:latin typeface="Arial"/>
              </a:rPr>
              <a:t>–7</a:t>
            </a:r>
            <a:r>
              <a:rPr lang="en-US" spc="-1" dirty="0" smtClean="0">
                <a:solidFill>
                  <a:srgbClr val="000000"/>
                </a:solidFill>
                <a:latin typeface="Arial"/>
              </a:rPr>
              <a:t>cm. </a:t>
            </a:r>
            <a:r>
              <a:rPr lang="uk-UA" sz="1800" b="0" strike="noStrike" spc="-1" dirty="0" smtClean="0">
                <a:solidFill>
                  <a:srgbClr val="000000"/>
                </a:solidFill>
                <a:latin typeface="Arial"/>
              </a:rPr>
              <a:t> </a:t>
            </a:r>
            <a:r>
              <a:rPr lang="uk-UA" sz="1800" b="0" strike="noStrike" spc="-1" dirty="0">
                <a:solidFill>
                  <a:srgbClr val="000000"/>
                </a:solidFill>
                <a:latin typeface="Arial"/>
              </a:rPr>
              <a:t>Ultrapores play a major role in adsorption processes. Their total surface area of ​​1 g of activated carbon is more than 1000 m</a:t>
            </a:r>
            <a:r>
              <a:rPr lang="uk-UA" sz="1800" b="0" strike="noStrike" spc="-1" baseline="30000" dirty="0">
                <a:solidFill>
                  <a:srgbClr val="000000"/>
                </a:solidFill>
                <a:latin typeface="Arial"/>
              </a:rPr>
              <a:t>2</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CustomShape 1"/>
          <p:cNvSpPr/>
          <p:nvPr/>
        </p:nvSpPr>
        <p:spPr>
          <a:xfrm>
            <a:off x="990720" y="670170"/>
            <a:ext cx="7543800" cy="3418501"/>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Cleanliness test. </a:t>
            </a:r>
            <a:r>
              <a:rPr lang="uk-UA" sz="1800" b="0" strike="noStrike" spc="-1" dirty="0">
                <a:solidFill>
                  <a:srgbClr val="000000"/>
                </a:solidFill>
                <a:latin typeface="Arial"/>
              </a:rPr>
              <a:t>Because the drug is used in large doses, AND pays great attention to the purity of activated carbon. The content of impurities of chlorides, sulfates, heavy metals, iron, arsenic is regulated. There should be no sulfides, </a:t>
            </a:r>
            <a:r>
              <a:rPr lang="uk-UA" sz="1800" b="0" strike="noStrike" spc="-1" dirty="0" smtClean="0">
                <a:solidFill>
                  <a:srgbClr val="000000"/>
                </a:solidFill>
                <a:latin typeface="Arial"/>
              </a:rPr>
              <a:t>cyanides</a:t>
            </a:r>
            <a:r>
              <a:rPr lang="en-US" sz="1800" b="0" strike="noStrike" spc="-1" smtClean="0">
                <a:solidFill>
                  <a:srgbClr val="000000"/>
                </a:solidFill>
                <a:latin typeface="Arial"/>
              </a:rPr>
              <a:t> CN(-)</a:t>
            </a:r>
            <a:r>
              <a:rPr lang="uk-UA" sz="1800" b="0" strike="noStrike" spc="-1" smtClean="0">
                <a:solidFill>
                  <a:srgbClr val="000000"/>
                </a:solidFill>
                <a:latin typeface="Arial"/>
              </a:rPr>
              <a:t>. </a:t>
            </a:r>
            <a:r>
              <a:rPr lang="uk-UA" sz="1800" b="0" strike="noStrike" spc="-1" dirty="0">
                <a:solidFill>
                  <a:srgbClr val="000000"/>
                </a:solidFill>
                <a:latin typeface="Arial"/>
              </a:rPr>
              <a:t>Determine the adsorption capacity of activated carbon with methylene blue and the degree of grinding.</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Storage. </a:t>
            </a:r>
            <a:r>
              <a:rPr lang="uk-UA" sz="1800" b="0" strike="noStrike" spc="-1" dirty="0">
                <a:solidFill>
                  <a:srgbClr val="000000"/>
                </a:solidFill>
                <a:latin typeface="Arial"/>
              </a:rPr>
              <a:t>In the original packaging, separately from substances and materials that emit vapors and gases, at a temperature not exceeding 25 ° C</a:t>
            </a:r>
            <a:r>
              <a:rPr lang="ru-RU"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Application. </a:t>
            </a:r>
            <a:r>
              <a:rPr lang="uk-UA" sz="1800" b="0" strike="noStrike" spc="-1" dirty="0">
                <a:solidFill>
                  <a:srgbClr val="000000"/>
                </a:solidFill>
                <a:latin typeface="Arial"/>
              </a:rPr>
              <a:t>Food poisoning, acute poisoning by food, household and industrial poisons, alkaloids, drugs, salts of heavy metals; dyspepsia, flatulence; preparation for X-ray examinations.</a:t>
            </a:r>
            <a:endParaRPr lang="en-US" sz="1800" b="0" strike="noStrike" spc="-1" dirty="0">
              <a:solidFill>
                <a:srgbClr val="000000"/>
              </a:solidFill>
              <a:latin typeface="Arial"/>
            </a:endParaRPr>
          </a:p>
        </p:txBody>
      </p:sp>
      <p:pic>
        <p:nvPicPr>
          <p:cNvPr id="69" name="Picture 5" descr="ÐÐ°ÑÑÐ¸Ð½ÐºÐ¸ Ð¿Ð¾ Ð·Ð°Ð¿ÑÐ¾ÑÑ ÐÑÐ³ÑÐ»Ð»Ñ Ð°ÐºÑÐ¸Ð²Ð¾Ð²Ð°Ð½Ðµ ÐºÐ°ÑÑÐ¸Ð½ÐºÐ¸"/>
          <p:cNvPicPr/>
          <p:nvPr/>
        </p:nvPicPr>
        <p:blipFill>
          <a:blip r:embed="rId2" cstate="print"/>
          <a:stretch/>
        </p:blipFill>
        <p:spPr>
          <a:xfrm>
            <a:off x="6629400" y="4191120"/>
            <a:ext cx="2071800" cy="917280"/>
          </a:xfrm>
          <a:prstGeom prst="rect">
            <a:avLst/>
          </a:prstGeom>
          <a:ln w="0">
            <a:noFill/>
          </a:ln>
        </p:spPr>
      </p:pic>
      <p:pic>
        <p:nvPicPr>
          <p:cNvPr id="70" name="Picture 6" descr="ÐÐ°ÑÑÐ¸Ð½ÐºÐ¸ Ð¿Ð¾ Ð·Ð°Ð¿ÑÐ¾ÑÑ ÐÑÐ³ÑÐ»Ð»Ñ Ð°ÐºÑÐ¸Ð²Ð¾Ð²Ð°Ð½Ðµ ÐºÐ°ÑÑÐ¸Ð½ÐºÐ¸"/>
          <p:cNvPicPr/>
          <p:nvPr/>
        </p:nvPicPr>
        <p:blipFill>
          <a:blip r:embed="rId3" cstate="print"/>
          <a:stretch/>
        </p:blipFill>
        <p:spPr>
          <a:xfrm>
            <a:off x="6172200" y="5334120"/>
            <a:ext cx="1219320" cy="9745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CustomShape 1"/>
          <p:cNvSpPr/>
          <p:nvPr/>
        </p:nvSpPr>
        <p:spPr>
          <a:xfrm>
            <a:off x="3962880" y="380160"/>
            <a:ext cx="138780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Carbolong</a:t>
            </a:r>
            <a:endParaRPr lang="en-US" sz="1800" b="0" strike="noStrike" spc="-1">
              <a:solidFill>
                <a:srgbClr val="000000"/>
              </a:solidFill>
              <a:latin typeface="Arial"/>
            </a:endParaRPr>
          </a:p>
        </p:txBody>
      </p:sp>
      <p:sp>
        <p:nvSpPr>
          <p:cNvPr id="72" name="CustomShape 2"/>
          <p:cNvSpPr/>
          <p:nvPr/>
        </p:nvSpPr>
        <p:spPr>
          <a:xfrm>
            <a:off x="838080" y="1228672"/>
            <a:ext cx="8001000" cy="4803495"/>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Pharmacological properties.</a:t>
            </a:r>
            <a:r>
              <a:rPr lang="uk-UA" sz="1800" b="0" strike="noStrike" spc="-1" dirty="0">
                <a:solidFill>
                  <a:srgbClr val="000000"/>
                </a:solidFill>
                <a:latin typeface="Arial"/>
              </a:rPr>
              <a:t>Carbolong provides efficient absorption of endo- and exotoxins, gases, alkaloids and other chemical compounds due to their physical sorption in the pores and subsequent removal from the body with a mass of sorbent in the intestinal contents. Carbolong stimulates motility and improves intestinal circulation. Unlike ordinary activated carbon, Carbolong </a:t>
            </a:r>
            <a:r>
              <a:rPr lang="uk-UA" sz="1800" b="0" strike="noStrike" spc="-1" dirty="0" smtClean="0">
                <a:solidFill>
                  <a:srgbClr val="000000"/>
                </a:solidFill>
                <a:latin typeface="Arial"/>
              </a:rPr>
              <a:t>has</a:t>
            </a:r>
            <a:r>
              <a:rPr lang="en-US" sz="1800" b="0" strike="noStrike" spc="-1" dirty="0" smtClean="0">
                <a:solidFill>
                  <a:srgbClr val="000000"/>
                </a:solidFill>
                <a:latin typeface="Arial"/>
              </a:rPr>
              <a:t> </a:t>
            </a:r>
            <a:r>
              <a:rPr lang="uk-UA" sz="1800" b="0" i="1" strike="noStrike" spc="-1" dirty="0" smtClean="0">
                <a:solidFill>
                  <a:srgbClr val="000000"/>
                </a:solidFill>
                <a:latin typeface="Arial"/>
              </a:rPr>
              <a:t>prolonged </a:t>
            </a:r>
            <a:r>
              <a:rPr lang="uk-UA" sz="1800" b="0" i="1" strike="noStrike" spc="-1" dirty="0">
                <a:solidFill>
                  <a:srgbClr val="000000"/>
                </a:solidFill>
                <a:latin typeface="Arial"/>
              </a:rPr>
              <a:t>action</a:t>
            </a:r>
            <a:r>
              <a:rPr lang="uk-UA" sz="1800" b="0" strike="noStrike" spc="-1" dirty="0">
                <a:solidFill>
                  <a:srgbClr val="000000"/>
                </a:solidFill>
                <a:latin typeface="Arial"/>
              </a:rPr>
              <a:t> (36-48 hours) and shows high adsorption activity throughout the passage through the digestive tract.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ru-RU" sz="1800" b="1" strike="noStrike" spc="-1" dirty="0">
                <a:solidFill>
                  <a:srgbClr val="000000"/>
                </a:solidFill>
                <a:latin typeface="Arial"/>
              </a:rPr>
              <a:t>Receiving.</a:t>
            </a:r>
            <a:r>
              <a:rPr lang="uk-UA" sz="1800" b="1" strike="noStrike" spc="-1" dirty="0">
                <a:solidFill>
                  <a:srgbClr val="000000"/>
                </a:solidFill>
                <a:latin typeface="Arial"/>
              </a:rPr>
              <a:t> </a:t>
            </a:r>
            <a:r>
              <a:rPr lang="uk-UA" sz="1800" b="0" strike="noStrike" spc="-1" dirty="0">
                <a:solidFill>
                  <a:srgbClr val="000000"/>
                </a:solidFill>
                <a:latin typeface="Arial"/>
              </a:rPr>
              <a:t>(Ukrainian consortium "Ecosorb", Kyiv) The drug is made on the basis of granular activated carbon, which, in turn, is obtained from the seeds of apricots, plums, peaches, walnut or coconut shells. This raw material is burned without access to oxygen, and then activated. The obtained activated carbon undergoes several stages of processing in order to remove minor impurities of substances that pose a potential threat to the body.</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Storage. </a:t>
            </a:r>
            <a:r>
              <a:rPr lang="uk-UA" sz="1800" b="0" strike="noStrike" spc="-1" dirty="0">
                <a:solidFill>
                  <a:srgbClr val="000000"/>
                </a:solidFill>
                <a:latin typeface="Arial"/>
              </a:rPr>
              <a:t>In a dry place at a temperature not exceeding 30 ° C, separate from substances and materials that emit gases and vapors.</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Application. </a:t>
            </a:r>
            <a:r>
              <a:rPr lang="uk-UA" sz="1800" b="0" strike="noStrike" spc="-1" dirty="0">
                <a:solidFill>
                  <a:srgbClr val="000000"/>
                </a:solidFill>
                <a:latin typeface="Arial"/>
              </a:rPr>
              <a:t>Acute poisoning by household, industrial and food poisons, drugs, alkaloids, salts of heavy metals, dyspepsia, flatulence, food poisoning.</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CustomShape 1"/>
          <p:cNvSpPr/>
          <p:nvPr/>
        </p:nvSpPr>
        <p:spPr>
          <a:xfrm>
            <a:off x="2746080" y="456840"/>
            <a:ext cx="3714840" cy="64260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Silicon-containing enterosorbents</a:t>
            </a:r>
            <a:endParaRPr lang="en-US" sz="1800" b="0" strike="noStrike" spc="-1">
              <a:solidFill>
                <a:srgbClr val="000000"/>
              </a:solidFill>
              <a:latin typeface="Arial"/>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White coal</a:t>
            </a:r>
            <a:endParaRPr lang="en-US" sz="1800" b="0" strike="noStrike" spc="-1">
              <a:solidFill>
                <a:srgbClr val="000000"/>
              </a:solidFill>
              <a:latin typeface="Arial"/>
            </a:endParaRPr>
          </a:p>
        </p:txBody>
      </p:sp>
      <p:sp>
        <p:nvSpPr>
          <p:cNvPr id="74" name="CustomShape 2"/>
          <p:cNvSpPr/>
          <p:nvPr/>
        </p:nvSpPr>
        <p:spPr>
          <a:xfrm>
            <a:off x="838080" y="1506960"/>
            <a:ext cx="7925040" cy="45205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Pharmacological properties. </a:t>
            </a:r>
            <a:r>
              <a:rPr lang="uk-UA" sz="1800" b="0" strike="noStrike" spc="-1" dirty="0">
                <a:solidFill>
                  <a:srgbClr val="000000"/>
                </a:solidFill>
                <a:latin typeface="Arial"/>
              </a:rPr>
              <a:t>"White Coal®" - enterosorbent, the active substance of which is silicon dioxide (</a:t>
            </a:r>
            <a:r>
              <a:rPr lang="ru-RU" sz="1800" b="0" strike="noStrike" spc="-1" dirty="0">
                <a:solidFill>
                  <a:srgbClr val="000000"/>
                </a:solidFill>
                <a:latin typeface="Arial"/>
              </a:rPr>
              <a:t>SiO</a:t>
            </a:r>
            <a:r>
              <a:rPr lang="uk-UA" sz="1800" b="0" strike="noStrike" spc="-1" baseline="-25000" dirty="0">
                <a:solidFill>
                  <a:srgbClr val="000000"/>
                </a:solidFill>
                <a:latin typeface="Arial"/>
              </a:rPr>
              <a:t>2</a:t>
            </a:r>
            <a:r>
              <a:rPr lang="uk-UA" sz="1800" b="0" strike="noStrike" spc="-1" dirty="0">
                <a:solidFill>
                  <a:srgbClr val="000000"/>
                </a:solidFill>
                <a:latin typeface="Arial"/>
              </a:rPr>
              <a:t>) with a particle size of 7-10 nm, which allows to reach the area of ​​the active sorption surface 300-400 m</a:t>
            </a:r>
            <a:r>
              <a:rPr lang="uk-UA" sz="1800" b="0" strike="noStrike" spc="-1" baseline="30000" dirty="0">
                <a:solidFill>
                  <a:srgbClr val="000000"/>
                </a:solidFill>
                <a:latin typeface="Arial"/>
              </a:rPr>
              <a:t>2</a:t>
            </a:r>
            <a:r>
              <a:rPr lang="uk-UA" sz="1800" b="0" strike="noStrike" spc="-1" dirty="0">
                <a:solidFill>
                  <a:srgbClr val="000000"/>
                </a:solidFill>
                <a:latin typeface="Arial"/>
              </a:rPr>
              <a:t>per 1 g. High dispersion of silicon dioxide provides a large active sorption surface and sorption capacity of the drug. The non-porous structure of silicon dioxide particles provides a high rate of sorption. The lack of pores also explains the weak sorption of low molecular weight compounds, including minerals and vitamins.</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It has significant adsorption activity against substances of protein nature, which promotes the excretion of exo- and endotoxins, toxic products of incomplete decomposition of large organic compounds, pathogenic antigens and allergens of microbial or other origin.</a:t>
            </a:r>
            <a:r>
              <a:rPr lang="ru-RU" sz="1800" b="0" strike="noStrike" spc="-1" dirty="0">
                <a:solidFill>
                  <a:srgbClr val="000000"/>
                </a:solidFill>
                <a:latin typeface="Arial"/>
              </a:rPr>
              <a:t> </a:t>
            </a:r>
            <a:r>
              <a:rPr lang="uk-UA" sz="1800" b="0" strike="noStrike" spc="-1" dirty="0">
                <a:solidFill>
                  <a:srgbClr val="000000"/>
                </a:solidFill>
                <a:latin typeface="Arial"/>
              </a:rPr>
              <a:t>Actively sorbs pathogenic microflora in the intestine - up to 10</a:t>
            </a:r>
            <a:r>
              <a:rPr lang="uk-UA" sz="1800" b="0" strike="noStrike" spc="-1" baseline="30000" dirty="0">
                <a:solidFill>
                  <a:srgbClr val="000000"/>
                </a:solidFill>
                <a:latin typeface="Arial"/>
              </a:rPr>
              <a:t>10</a:t>
            </a:r>
            <a:r>
              <a:rPr lang="uk-UA" sz="1800" b="0" strike="noStrike" spc="-1" dirty="0">
                <a:solidFill>
                  <a:srgbClr val="000000"/>
                </a:solidFill>
                <a:latin typeface="Arial"/>
              </a:rPr>
              <a:t> microbial bodies per 1 gram of substance, which provides pronounced antimicrobial and antidiarrheal effects.</a:t>
            </a:r>
            <a:r>
              <a:rPr lang="ru-RU" sz="1800" b="0" strike="noStrike" spc="-1" dirty="0">
                <a:solidFill>
                  <a:srgbClr val="000000"/>
                </a:solidFill>
                <a:latin typeface="Arial"/>
              </a:rPr>
              <a:t> </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CustomShape 1"/>
          <p:cNvSpPr/>
          <p:nvPr/>
        </p:nvSpPr>
        <p:spPr>
          <a:xfrm>
            <a:off x="685800" y="961309"/>
            <a:ext cx="8077320" cy="3141502"/>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Silicon dioxide </a:t>
            </a:r>
            <a:r>
              <a:rPr lang="en-US" sz="1800" b="0" strike="noStrike" spc="-1" dirty="0" smtClean="0">
                <a:solidFill>
                  <a:srgbClr val="000000"/>
                </a:solidFill>
                <a:latin typeface="Arial"/>
              </a:rPr>
              <a:t>(Silicon (IV) oxide) </a:t>
            </a:r>
            <a:r>
              <a:rPr lang="uk-UA" sz="1800" b="0" strike="noStrike" spc="-1" dirty="0" smtClean="0">
                <a:solidFill>
                  <a:srgbClr val="000000"/>
                </a:solidFill>
                <a:latin typeface="Arial"/>
              </a:rPr>
              <a:t>exhibits </a:t>
            </a:r>
            <a:r>
              <a:rPr lang="uk-UA" sz="1800" b="0" strike="noStrike" spc="-1" dirty="0">
                <a:solidFill>
                  <a:srgbClr val="000000"/>
                </a:solidFill>
                <a:latin typeface="Arial"/>
              </a:rPr>
              <a:t>chemical and microbiological resistance: it does not decompose in organic solvents and biological fluids, including gastric juice, and the structure of its particles does not change with changing pH.</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Storage. </a:t>
            </a:r>
            <a:r>
              <a:rPr lang="uk-UA" sz="1800" b="0" strike="noStrike" spc="-1" dirty="0">
                <a:solidFill>
                  <a:srgbClr val="000000"/>
                </a:solidFill>
                <a:latin typeface="Arial"/>
              </a:rPr>
              <a:t>In the original packaging at a temperature not exceeding 25 ° C.</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a:solidFill>
                  <a:srgbClr val="000000"/>
                </a:solidFill>
                <a:latin typeface="Arial"/>
              </a:rPr>
              <a:t>Application. </a:t>
            </a:r>
            <a:r>
              <a:rPr lang="uk-UA" sz="1800" b="0" strike="noStrike" spc="-1" dirty="0">
                <a:solidFill>
                  <a:srgbClr val="000000"/>
                </a:solidFill>
                <a:latin typeface="Arial"/>
              </a:rPr>
              <a:t>In 2017, White Coal® tablets, which have been known since their inception (2008), were received </a:t>
            </a:r>
            <a:r>
              <a:rPr lang="uk-UA" sz="1800" b="0" i="1" strike="noStrike" spc="-1" dirty="0">
                <a:solidFill>
                  <a:srgbClr val="000000"/>
                </a:solidFill>
                <a:latin typeface="Arial"/>
              </a:rPr>
              <a:t>drug status</a:t>
            </a:r>
            <a:r>
              <a:rPr lang="uk-UA" sz="1800" b="0" strike="noStrike" spc="-1" dirty="0">
                <a:solidFill>
                  <a:srgbClr val="000000"/>
                </a:solidFill>
                <a:latin typeface="Arial"/>
              </a:rPr>
              <a:t>.</a:t>
            </a:r>
            <a:r>
              <a:rPr lang="ru-RU" sz="1800" b="0" strike="noStrike" spc="-1" dirty="0">
                <a:solidFill>
                  <a:srgbClr val="000000"/>
                </a:solidFill>
                <a:latin typeface="Arial"/>
              </a:rPr>
              <a:t>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As monotherapy or in complex therapy: acute intestinal diseases (salmonellosis, food poisoning); acute diarrhea of ​​various etiologies; exogenous intoxication with household and industrial toxins (alkaloids, salts of heavy metals, other substances), drugs, alcohol and food overload.</a:t>
            </a:r>
            <a:endParaRPr lang="en-US" sz="1800" b="0" strike="noStrike" spc="-1" dirty="0">
              <a:solidFill>
                <a:srgbClr val="000000"/>
              </a:solidFill>
              <a:latin typeface="Arial"/>
            </a:endParaRPr>
          </a:p>
        </p:txBody>
      </p:sp>
      <p:pic>
        <p:nvPicPr>
          <p:cNvPr id="76" name="Picture 11" descr="Без названия"/>
          <p:cNvPicPr/>
          <p:nvPr/>
        </p:nvPicPr>
        <p:blipFill>
          <a:blip r:embed="rId2" cstate="print"/>
          <a:stretch/>
        </p:blipFill>
        <p:spPr>
          <a:xfrm>
            <a:off x="2999482" y="4429447"/>
            <a:ext cx="3028680" cy="15145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stomShape 1"/>
          <p:cNvSpPr/>
          <p:nvPr/>
        </p:nvSpPr>
        <p:spPr>
          <a:xfrm>
            <a:off x="3583800" y="608760"/>
            <a:ext cx="20170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Silix (Atoxil)</a:t>
            </a:r>
            <a:endParaRPr lang="en-US" sz="1800" b="0" strike="noStrike" spc="-1">
              <a:solidFill>
                <a:srgbClr val="000000"/>
              </a:solidFill>
              <a:latin typeface="Arial"/>
            </a:endParaRPr>
          </a:p>
        </p:txBody>
      </p:sp>
      <p:sp>
        <p:nvSpPr>
          <p:cNvPr id="78" name="CustomShape 2"/>
          <p:cNvSpPr/>
          <p:nvPr/>
        </p:nvSpPr>
        <p:spPr>
          <a:xfrm>
            <a:off x="914400" y="1202400"/>
            <a:ext cx="7772400" cy="50691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Pharmacological properties. </a:t>
            </a:r>
            <a:r>
              <a:rPr lang="uk-UA" sz="1800" b="0" strike="noStrike" spc="-1">
                <a:solidFill>
                  <a:srgbClr val="000000"/>
                </a:solidFill>
                <a:latin typeface="Arial"/>
              </a:rPr>
              <a:t>Silix is ​​an inorganic polymer with the General formula (SiO</a:t>
            </a:r>
            <a:r>
              <a:rPr lang="uk-UA" sz="1800" b="0" strike="noStrike" spc="-1" baseline="-25000">
                <a:solidFill>
                  <a:srgbClr val="000000"/>
                </a:solidFill>
                <a:latin typeface="Arial"/>
              </a:rPr>
              <a:t>2</a:t>
            </a:r>
            <a:r>
              <a:rPr lang="uk-UA" sz="1800" b="0" strike="noStrike" spc="-1">
                <a:solidFill>
                  <a:srgbClr val="000000"/>
                </a:solidFill>
                <a:latin typeface="Arial"/>
              </a:rPr>
              <a:t>)</a:t>
            </a:r>
            <a:r>
              <a:rPr lang="uk-UA" sz="1800" b="0" strike="noStrike" spc="-1" baseline="-25000">
                <a:solidFill>
                  <a:srgbClr val="000000"/>
                </a:solidFill>
                <a:latin typeface="Arial"/>
              </a:rPr>
              <a:t>n</a:t>
            </a:r>
            <a:r>
              <a:rPr lang="uk-UA" sz="1800" b="0" strike="noStrike" spc="-1">
                <a:solidFill>
                  <a:srgbClr val="000000"/>
                </a:solidFill>
                <a:latin typeface="Arial"/>
              </a:rPr>
              <a:t>, has high chemical purity, homogeneity, biological and thermal stability, physiologically harmless. The particle size ranges from 5 to 20 nm, in connection with which the drug is considered to be highly dispersed silica. The drug has a sorption effect. By adsorption binds and removes from the body toxins of exogenous and endogenous origin, food and bacterial allergens, microbial endotoxins, toxic products formed during the breakdown of proteins in the intestine.</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Storage. </a:t>
            </a:r>
            <a:r>
              <a:rPr lang="uk-UA" sz="1800" b="0" strike="noStrike" spc="-1">
                <a:solidFill>
                  <a:srgbClr val="000000"/>
                </a:solidFill>
                <a:latin typeface="Arial"/>
              </a:rPr>
              <a:t>Store at a temperature not exceeding 25 ° C.</a:t>
            </a:r>
            <a:r>
              <a:rPr lang="ru-RU" sz="1800" b="0" strike="noStrike" spc="-1">
                <a:solidFill>
                  <a:srgbClr val="000000"/>
                </a:solidFill>
                <a:latin typeface="Arial"/>
              </a:rPr>
              <a:t>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Application. </a:t>
            </a:r>
            <a:r>
              <a:rPr lang="uk-UA" sz="1800" b="0" strike="noStrike" spc="-1">
                <a:solidFill>
                  <a:srgbClr val="000000"/>
                </a:solidFill>
                <a:latin typeface="Arial"/>
              </a:rPr>
              <a:t>In the complex therapy of acute intestinal infections of any genesis, including food poisoning, diarrhea of ​​non-infectious origin, dysbacteriosis, purulent-septic diseases, acute poisoning by potent and toxic substances, including drugs and ethyl alcohol, in exogenous and endogenous intoxications, which develop acutely (influenza, SARS, etc.); with food and drug allergies, viral hepatitis and chronic renal failure.</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CustomShape 1"/>
          <p:cNvSpPr/>
          <p:nvPr/>
        </p:nvSpPr>
        <p:spPr>
          <a:xfrm>
            <a:off x="3813840" y="304200"/>
            <a:ext cx="12718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Antidotes</a:t>
            </a:r>
            <a:endParaRPr lang="en-US" sz="1800" b="0" strike="noStrike" spc="-1">
              <a:solidFill>
                <a:srgbClr val="000000"/>
              </a:solidFill>
              <a:latin typeface="Arial"/>
            </a:endParaRPr>
          </a:p>
        </p:txBody>
      </p:sp>
      <p:sp>
        <p:nvSpPr>
          <p:cNvPr id="80" name="CustomShape 2"/>
          <p:cNvSpPr/>
          <p:nvPr/>
        </p:nvSpPr>
        <p:spPr>
          <a:xfrm>
            <a:off x="762120" y="916560"/>
            <a:ext cx="8001000" cy="5306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Antidotes </a:t>
            </a:r>
            <a:r>
              <a:rPr lang="uk-UA" sz="1800" b="0" strike="noStrike" spc="-1">
                <a:solidFill>
                  <a:srgbClr val="000000"/>
                </a:solidFill>
                <a:latin typeface="Arial"/>
              </a:rPr>
              <a:t>(Greek. </a:t>
            </a:r>
            <a:r>
              <a:rPr lang="uk-UA" sz="1800" b="0" i="1" strike="noStrike" spc="-1">
                <a:solidFill>
                  <a:srgbClr val="000000"/>
                </a:solidFill>
                <a:latin typeface="Arial"/>
              </a:rPr>
              <a:t>anti </a:t>
            </a:r>
            <a:r>
              <a:rPr lang="uk-UA" sz="1800" b="0" strike="noStrike" spc="-1">
                <a:solidFill>
                  <a:srgbClr val="000000"/>
                </a:solidFill>
                <a:latin typeface="Arial"/>
              </a:rPr>
              <a:t>- against + </a:t>
            </a:r>
            <a:r>
              <a:rPr lang="uk-UA" sz="1800" b="0" i="1" strike="noStrike" spc="-1">
                <a:solidFill>
                  <a:srgbClr val="000000"/>
                </a:solidFill>
                <a:latin typeface="Arial"/>
              </a:rPr>
              <a:t>didonai</a:t>
            </a:r>
            <a:r>
              <a:rPr lang="uk-UA" sz="1800" b="0" strike="noStrike" spc="-1">
                <a:solidFill>
                  <a:srgbClr val="000000"/>
                </a:solidFill>
                <a:latin typeface="Arial"/>
              </a:rPr>
              <a:t>- give) - drugs that have the ability to eliminate or reduce the specific effects of xenobiotics due to its immobilization (eg chelating agents), reducing the concentration (adsorbents) or counteracting at the level of effective systems (pharmacological antagonists). A. are used to treat poisoning. The best therapeutic effect is when A. is administered immediately or in the first hours after the poison enters the body.</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Classification.</a:t>
            </a:r>
            <a:r>
              <a:rPr lang="ru-RU" sz="1800" b="0" strike="noStrike" spc="-1">
                <a:solidFill>
                  <a:srgbClr val="000000"/>
                </a:solidFill>
                <a:latin typeface="Arial"/>
              </a:rPr>
              <a:t> </a:t>
            </a:r>
            <a:r>
              <a:rPr lang="uk-UA" sz="1800" b="0" strike="noStrike" spc="-1">
                <a:solidFill>
                  <a:srgbClr val="000000"/>
                </a:solidFill>
                <a:latin typeface="Arial"/>
              </a:rPr>
              <a:t>Has a conditional nature; in clinical toxicology:</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Adsorbents, the action of which is based on physical processes.</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Chemicals that neutralize the poison as a result of chemical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reactions (reducing agents, oxidants, chelating agents, etc.).</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Antidotes that form in the body compounds with high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affinity for the toxicant (amyl nitrite, methylene blue, nitrite</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sodium). </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Biochemical (metabolic, toxic-kinetic) substances having</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the ability to modify the metabolism of the poison. </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Pharmacological antagonists competing with the poison in action on</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enzymes, receptors and physiological systems. </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Immunological antidotes. </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2" descr="ᐉ Антидоти у Коломиї купити в Аптека 100+ • Ціна в Україні"/>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3" y="1081088"/>
            <a:ext cx="1463675"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8" descr="Метионин: инструкция + цена от 36 грн в аптеках | Tabletki.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2400" y="703263"/>
            <a:ext cx="2001838"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Прямокутник 2"/>
          <p:cNvSpPr>
            <a:spLocks noChangeArrowheads="1"/>
          </p:cNvSpPr>
          <p:nvPr/>
        </p:nvSpPr>
        <p:spPr bwMode="auto">
          <a:xfrm>
            <a:off x="2886075" y="434975"/>
            <a:ext cx="33861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en-US" altLang="uk-UA" sz="1800" b="1" dirty="0"/>
              <a:t>Some common antidotes</a:t>
            </a:r>
            <a:endParaRPr lang="uk-UA" altLang="uk-UA" sz="1800" b="1" dirty="0"/>
          </a:p>
        </p:txBody>
      </p:sp>
      <p:pic>
        <p:nvPicPr>
          <p:cNvPr id="22534" name="Picture 12" descr="Метионин — Википеди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9550" y="2449513"/>
            <a:ext cx="1887538"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6" descr="Легалон 140 капсули по 140 мг №30 (10х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525" y="3027363"/>
            <a:ext cx="188595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8" descr="Кальцію глюконат таблетки по 500 мг, 10 шт. - Артеріум"/>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3450" y="920750"/>
            <a:ext cx="2455863"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24" descr="Вугілля активоване Екстра Моя Аптечка у таблетках, 20 шт.: інструкція,  ціна, відгуки, аналоги. Купити Вугілля активоване Екстра Моя Аптечка у  таблетках, 20 шт. від Здравофарм (Україна) в Україні: Київ, Харків, Одеса |  Подорожник"/>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24275" y="2943225"/>
            <a:ext cx="188595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Прямокутник 4"/>
          <p:cNvSpPr>
            <a:spLocks noChangeArrowheads="1"/>
          </p:cNvSpPr>
          <p:nvPr/>
        </p:nvSpPr>
        <p:spPr bwMode="auto">
          <a:xfrm>
            <a:off x="1289050" y="2628900"/>
            <a:ext cx="10683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a:t>Na</a:t>
            </a:r>
            <a:r>
              <a:rPr lang="en-US" altLang="uk-UA" sz="1800" baseline="-25000"/>
              <a:t>2</a:t>
            </a:r>
            <a:r>
              <a:rPr lang="en-US" altLang="uk-UA" sz="1800"/>
              <a:t>S</a:t>
            </a:r>
            <a:r>
              <a:rPr lang="en-US" altLang="uk-UA" sz="1800" baseline="-25000"/>
              <a:t>2</a:t>
            </a:r>
            <a:r>
              <a:rPr lang="en-US" altLang="uk-UA" sz="1800"/>
              <a:t>O</a:t>
            </a:r>
            <a:r>
              <a:rPr lang="en-US" altLang="uk-UA" sz="1800" baseline="-25000"/>
              <a:t>7</a:t>
            </a:r>
            <a:endParaRPr lang="uk-UA" altLang="uk-UA" sz="1800" baseline="-25000"/>
          </a:p>
        </p:txBody>
      </p:sp>
      <p:sp>
        <p:nvSpPr>
          <p:cNvPr id="22539" name="Прямокутник 5"/>
          <p:cNvSpPr>
            <a:spLocks noChangeArrowheads="1"/>
          </p:cNvSpPr>
          <p:nvPr/>
        </p:nvSpPr>
        <p:spPr bwMode="auto">
          <a:xfrm>
            <a:off x="3743325" y="2805113"/>
            <a:ext cx="1657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a:solidFill>
                  <a:srgbClr val="474747"/>
                </a:solidFill>
              </a:rPr>
              <a:t>Ca</a:t>
            </a:r>
            <a:r>
              <a:rPr lang="uk-UA" altLang="uk-UA" sz="1800">
                <a:solidFill>
                  <a:srgbClr val="474747"/>
                </a:solidFill>
              </a:rPr>
              <a:t>(</a:t>
            </a:r>
            <a:r>
              <a:rPr lang="en-US" altLang="uk-UA" sz="1800">
                <a:solidFill>
                  <a:srgbClr val="474747"/>
                </a:solidFill>
              </a:rPr>
              <a:t>C</a:t>
            </a:r>
            <a:r>
              <a:rPr lang="en-US" altLang="uk-UA" sz="1800" baseline="-25000">
                <a:solidFill>
                  <a:srgbClr val="474747"/>
                </a:solidFill>
              </a:rPr>
              <a:t>12</a:t>
            </a:r>
            <a:r>
              <a:rPr lang="en-US" altLang="uk-UA" sz="1800">
                <a:solidFill>
                  <a:srgbClr val="474747"/>
                </a:solidFill>
              </a:rPr>
              <a:t>H</a:t>
            </a:r>
            <a:r>
              <a:rPr lang="en-US" altLang="uk-UA" sz="1800" baseline="-25000">
                <a:solidFill>
                  <a:srgbClr val="474747"/>
                </a:solidFill>
              </a:rPr>
              <a:t>22</a:t>
            </a:r>
            <a:r>
              <a:rPr lang="en-US" altLang="uk-UA" sz="1800">
                <a:solidFill>
                  <a:srgbClr val="474747"/>
                </a:solidFill>
              </a:rPr>
              <a:t>O</a:t>
            </a:r>
            <a:r>
              <a:rPr lang="en-US" altLang="uk-UA" sz="1800" baseline="-25000">
                <a:solidFill>
                  <a:srgbClr val="474747"/>
                </a:solidFill>
              </a:rPr>
              <a:t>14</a:t>
            </a:r>
            <a:r>
              <a:rPr lang="uk-UA" altLang="uk-UA" sz="1800">
                <a:solidFill>
                  <a:srgbClr val="474747"/>
                </a:solidFill>
              </a:rPr>
              <a:t>)</a:t>
            </a:r>
            <a:endParaRPr lang="uk-UA" altLang="uk-UA" sz="1800"/>
          </a:p>
        </p:txBody>
      </p:sp>
      <p:sp>
        <p:nvSpPr>
          <p:cNvPr id="22540" name="Прямокутник 7"/>
          <p:cNvSpPr>
            <a:spLocks noChangeArrowheads="1"/>
          </p:cNvSpPr>
          <p:nvPr/>
        </p:nvSpPr>
        <p:spPr bwMode="auto">
          <a:xfrm>
            <a:off x="4200525" y="4460875"/>
            <a:ext cx="889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dirty="0">
                <a:solidFill>
                  <a:srgbClr val="474747"/>
                </a:solidFill>
              </a:rPr>
              <a:t>carbon</a:t>
            </a:r>
            <a:endParaRPr lang="uk-UA" altLang="uk-UA" sz="1800" dirty="0"/>
          </a:p>
        </p:txBody>
      </p:sp>
      <p:pic>
        <p:nvPicPr>
          <p:cNvPr id="22541" name="Picture 10" descr="Витамин Е для кожи лица - как использовать и применять в капсулах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77063" y="3625850"/>
            <a:ext cx="1470025"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28" descr="Токоферолу ацетат, опис активної речовини та структурна формула |  Фармацевтична енциклопедія"/>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78538" y="5472113"/>
            <a:ext cx="2849562"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3" name="Прямокутник 8"/>
          <p:cNvSpPr>
            <a:spLocks noChangeArrowheads="1"/>
          </p:cNvSpPr>
          <p:nvPr/>
        </p:nvSpPr>
        <p:spPr bwMode="auto">
          <a:xfrm>
            <a:off x="6543675" y="5103813"/>
            <a:ext cx="21339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dirty="0">
                <a:solidFill>
                  <a:srgbClr val="474747"/>
                </a:solidFill>
              </a:rPr>
              <a:t>Tocopherol acetate</a:t>
            </a:r>
            <a:endParaRPr lang="uk-UA" altLang="uk-UA" sz="1800" dirty="0"/>
          </a:p>
        </p:txBody>
      </p:sp>
      <p:pic>
        <p:nvPicPr>
          <p:cNvPr id="22544" name="Picture 30" descr="Изображение химической структуры"/>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36750" y="5856288"/>
            <a:ext cx="15367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5" name="Picture 32" descr="Унитиол Ферейн ампулы 5% , 5 мл , 10 шт. цена, купить в Киеве (Украина)"/>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60775" y="4921250"/>
            <a:ext cx="17018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2049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3128D074-1E74-4620-8907-E6C0899593A7}"/>
              </a:ext>
            </a:extLst>
          </p:cNvPr>
          <p:cNvSpPr/>
          <p:nvPr/>
        </p:nvSpPr>
        <p:spPr>
          <a:xfrm>
            <a:off x="685800" y="393700"/>
            <a:ext cx="8001000" cy="369888"/>
          </a:xfrm>
          <a:prstGeom prst="rect">
            <a:avLst/>
          </a:prstGeom>
        </p:spPr>
        <p:txBody>
          <a:bodyPr>
            <a:spAutoFit/>
          </a:bodyPr>
          <a:lstStyle/>
          <a:p>
            <a:pPr algn="ctr">
              <a:defRPr/>
            </a:pPr>
            <a:r>
              <a:rPr lang="en-US" b="1" dirty="0">
                <a:solidFill>
                  <a:srgbClr val="3C4043"/>
                </a:solidFill>
              </a:rPr>
              <a:t>Antidotes most commonly used in acute poisonings</a:t>
            </a:r>
            <a:endParaRPr lang="uk-UA" b="1" dirty="0">
              <a:latin typeface="+mn-lt"/>
            </a:endParaRPr>
          </a:p>
        </p:txBody>
      </p:sp>
      <p:sp>
        <p:nvSpPr>
          <p:cNvPr id="4" name="Прямокутник 3">
            <a:extLst>
              <a:ext uri="{FF2B5EF4-FFF2-40B4-BE49-F238E27FC236}">
                <a16:creationId xmlns:a16="http://schemas.microsoft.com/office/drawing/2014/main" id="{85CFEBA8-3B08-49EE-8E34-B194753AE87D}"/>
              </a:ext>
            </a:extLst>
          </p:cNvPr>
          <p:cNvSpPr/>
          <p:nvPr/>
        </p:nvSpPr>
        <p:spPr>
          <a:xfrm>
            <a:off x="495300" y="876300"/>
            <a:ext cx="8191500" cy="5632311"/>
          </a:xfrm>
          <a:prstGeom prst="rect">
            <a:avLst/>
          </a:prstGeom>
        </p:spPr>
        <p:txBody>
          <a:bodyPr wrap="square">
            <a:spAutoFit/>
          </a:bodyPr>
          <a:lstStyle/>
          <a:p>
            <a:pPr algn="just">
              <a:defRPr/>
            </a:pPr>
            <a:r>
              <a:rPr lang="en-US" b="1" dirty="0" err="1">
                <a:solidFill>
                  <a:srgbClr val="373737"/>
                </a:solidFill>
              </a:rPr>
              <a:t>Unitiol</a:t>
            </a:r>
            <a:r>
              <a:rPr lang="en-US" b="1" dirty="0">
                <a:solidFill>
                  <a:srgbClr val="373737"/>
                </a:solidFill>
              </a:rPr>
              <a:t>. </a:t>
            </a:r>
            <a:r>
              <a:rPr lang="en-US" dirty="0">
                <a:solidFill>
                  <a:srgbClr val="373737"/>
                </a:solidFill>
              </a:rPr>
              <a:t>It belongs to the universal type of antidotes, does not have high toxicity. It is used for poisoning with salts of heavy metals (mercury, lead, etc.), in case of overdose with cardiac glycosides, in case of poisoning with chlorinated hydrocarbons</a:t>
            </a:r>
            <a:r>
              <a:rPr lang="en-US" dirty="0" smtClean="0">
                <a:solidFill>
                  <a:srgbClr val="373737"/>
                </a:solidFill>
              </a:rPr>
              <a:t>.</a:t>
            </a:r>
          </a:p>
          <a:p>
            <a:pPr algn="just">
              <a:defRPr/>
            </a:pPr>
            <a:r>
              <a:rPr lang="en-US" b="1" dirty="0" err="1" smtClean="0">
                <a:solidFill>
                  <a:srgbClr val="373737"/>
                </a:solidFill>
              </a:rPr>
              <a:t>Lipoic</a:t>
            </a:r>
            <a:r>
              <a:rPr lang="en-US" b="1" dirty="0" smtClean="0">
                <a:solidFill>
                  <a:srgbClr val="373737"/>
                </a:solidFill>
              </a:rPr>
              <a:t> </a:t>
            </a:r>
            <a:r>
              <a:rPr lang="en-US" b="1" dirty="0">
                <a:solidFill>
                  <a:srgbClr val="373737"/>
                </a:solidFill>
              </a:rPr>
              <a:t>acid. </a:t>
            </a:r>
            <a:r>
              <a:rPr lang="en-US" dirty="0">
                <a:solidFill>
                  <a:srgbClr val="373737"/>
                </a:solidFill>
              </a:rPr>
              <a:t>It is most often used as an antidote for poisoning with toxins of pale toadstool. The effect of using </a:t>
            </a:r>
            <a:r>
              <a:rPr lang="en-US" dirty="0" err="1">
                <a:solidFill>
                  <a:srgbClr val="373737"/>
                </a:solidFill>
              </a:rPr>
              <a:t>lipoic</a:t>
            </a:r>
            <a:r>
              <a:rPr lang="en-US" dirty="0">
                <a:solidFill>
                  <a:srgbClr val="373737"/>
                </a:solidFill>
              </a:rPr>
              <a:t> acid for mushroom poisoning is possible only when the antidote is administered in the first few hours after poisoning</a:t>
            </a:r>
            <a:r>
              <a:rPr lang="en-US" dirty="0" smtClean="0">
                <a:solidFill>
                  <a:srgbClr val="373737"/>
                </a:solidFill>
              </a:rPr>
              <a:t>.</a:t>
            </a:r>
          </a:p>
          <a:p>
            <a:pPr algn="just">
              <a:defRPr/>
            </a:pPr>
            <a:r>
              <a:rPr lang="en-US" b="1" dirty="0" smtClean="0">
                <a:solidFill>
                  <a:srgbClr val="373737"/>
                </a:solidFill>
              </a:rPr>
              <a:t>Tocopherol </a:t>
            </a:r>
            <a:r>
              <a:rPr lang="en-US" b="1" dirty="0">
                <a:solidFill>
                  <a:srgbClr val="373737"/>
                </a:solidFill>
              </a:rPr>
              <a:t>acetate. </a:t>
            </a:r>
            <a:r>
              <a:rPr lang="en-US" dirty="0">
                <a:solidFill>
                  <a:srgbClr val="373737"/>
                </a:solidFill>
              </a:rPr>
              <a:t>The drug is an antidote for poisoning with cardiac glycosides, nicotine, </a:t>
            </a:r>
            <a:r>
              <a:rPr lang="en-US" dirty="0" err="1">
                <a:solidFill>
                  <a:srgbClr val="373737"/>
                </a:solidFill>
              </a:rPr>
              <a:t>dichloroethane</a:t>
            </a:r>
            <a:r>
              <a:rPr lang="en-US" dirty="0">
                <a:solidFill>
                  <a:srgbClr val="373737"/>
                </a:solidFill>
              </a:rPr>
              <a:t>, potassium and ergot</a:t>
            </a:r>
            <a:r>
              <a:rPr lang="en-US" dirty="0" smtClean="0">
                <a:solidFill>
                  <a:srgbClr val="373737"/>
                </a:solidFill>
              </a:rPr>
              <a:t>.</a:t>
            </a:r>
          </a:p>
          <a:p>
            <a:pPr algn="just">
              <a:defRPr/>
            </a:pPr>
            <a:r>
              <a:rPr lang="en-US" b="1" dirty="0" smtClean="0">
                <a:solidFill>
                  <a:srgbClr val="373737"/>
                </a:solidFill>
              </a:rPr>
              <a:t>Calcium </a:t>
            </a:r>
            <a:r>
              <a:rPr lang="en-US" b="1" dirty="0">
                <a:solidFill>
                  <a:srgbClr val="373737"/>
                </a:solidFill>
              </a:rPr>
              <a:t>gluconate. </a:t>
            </a:r>
            <a:r>
              <a:rPr lang="en-US" dirty="0">
                <a:solidFill>
                  <a:srgbClr val="373737"/>
                </a:solidFill>
              </a:rPr>
              <a:t>This substance is well known to everyone and is often perceived as the simplest and most harmless drug. And in fact, it is calcium gluconate that is most often used as an antidote for snake bites and stinging insects</a:t>
            </a:r>
            <a:r>
              <a:rPr lang="en-US" dirty="0" smtClean="0">
                <a:solidFill>
                  <a:srgbClr val="373737"/>
                </a:solidFill>
              </a:rPr>
              <a:t>.</a:t>
            </a:r>
          </a:p>
          <a:p>
            <a:pPr algn="just">
              <a:defRPr/>
            </a:pPr>
            <a:r>
              <a:rPr lang="en-US" b="1" dirty="0" smtClean="0">
                <a:solidFill>
                  <a:srgbClr val="373737"/>
                </a:solidFill>
              </a:rPr>
              <a:t>Potassium </a:t>
            </a:r>
            <a:r>
              <a:rPr lang="en-US" b="1" dirty="0">
                <a:solidFill>
                  <a:srgbClr val="373737"/>
                </a:solidFill>
              </a:rPr>
              <a:t>chloride. </a:t>
            </a:r>
            <a:r>
              <a:rPr lang="en-US" dirty="0">
                <a:solidFill>
                  <a:srgbClr val="373737"/>
                </a:solidFill>
              </a:rPr>
              <a:t>Most effective as an antidote for cardiac glycoside poisoning. Side effects include irritation of the gastric mucosa and hyperkalemia. </a:t>
            </a:r>
            <a:endParaRPr lang="en-US" dirty="0" smtClean="0">
              <a:solidFill>
                <a:srgbClr val="373737"/>
              </a:solidFill>
            </a:endParaRPr>
          </a:p>
          <a:p>
            <a:pPr algn="just">
              <a:defRPr/>
            </a:pPr>
            <a:r>
              <a:rPr lang="en-US" b="1" dirty="0" smtClean="0">
                <a:solidFill>
                  <a:srgbClr val="373737"/>
                </a:solidFill>
              </a:rPr>
              <a:t>Sodium </a:t>
            </a:r>
            <a:r>
              <a:rPr lang="en-US" b="1" dirty="0">
                <a:solidFill>
                  <a:srgbClr val="373737"/>
                </a:solidFill>
              </a:rPr>
              <a:t>thiosulfate. </a:t>
            </a:r>
            <a:r>
              <a:rPr lang="en-US" dirty="0">
                <a:solidFill>
                  <a:srgbClr val="373737"/>
                </a:solidFill>
              </a:rPr>
              <a:t>An antidote used for lead, arsenic, hydrocyanic acid, mercury, and iodine poisoning. Side effects of sodium thiosulfate include nausea, skin rashes of various types, and thrombocytopenia.</a:t>
            </a:r>
            <a:endParaRPr lang="uk-UA" dirty="0"/>
          </a:p>
        </p:txBody>
      </p:sp>
    </p:spTree>
    <p:extLst>
      <p:ext uri="{BB962C8B-B14F-4D97-AF65-F5344CB8AC3E}">
        <p14:creationId xmlns:p14="http://schemas.microsoft.com/office/powerpoint/2010/main" val="4132008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кутник 1"/>
          <p:cNvSpPr>
            <a:spLocks noChangeArrowheads="1"/>
          </p:cNvSpPr>
          <p:nvPr/>
        </p:nvSpPr>
        <p:spPr bwMode="auto">
          <a:xfrm>
            <a:off x="762000" y="609600"/>
            <a:ext cx="800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uk-UA" sz="1800" b="1" dirty="0">
                <a:solidFill>
                  <a:srgbClr val="3C4043"/>
                </a:solidFill>
              </a:rPr>
              <a:t>Antidotes most commonly used in acute poisonings</a:t>
            </a:r>
            <a:endParaRPr lang="uk-UA" altLang="uk-UA" sz="1800" b="1" dirty="0"/>
          </a:p>
        </p:txBody>
      </p:sp>
      <p:sp>
        <p:nvSpPr>
          <p:cNvPr id="3" name="Прямокутник 2">
            <a:extLst>
              <a:ext uri="{FF2B5EF4-FFF2-40B4-BE49-F238E27FC236}">
                <a16:creationId xmlns:a16="http://schemas.microsoft.com/office/drawing/2014/main" id="{B768C724-E7FD-4CCA-97BD-FFF4AF90311A}"/>
              </a:ext>
            </a:extLst>
          </p:cNvPr>
          <p:cNvSpPr/>
          <p:nvPr/>
        </p:nvSpPr>
        <p:spPr>
          <a:xfrm>
            <a:off x="609600" y="1295400"/>
            <a:ext cx="8077200" cy="4524315"/>
          </a:xfrm>
          <a:prstGeom prst="rect">
            <a:avLst/>
          </a:prstGeom>
        </p:spPr>
        <p:txBody>
          <a:bodyPr wrap="square">
            <a:spAutoFit/>
          </a:bodyPr>
          <a:lstStyle/>
          <a:p>
            <a:pPr algn="just">
              <a:defRPr/>
            </a:pPr>
            <a:r>
              <a:rPr lang="en-US" b="1" dirty="0">
                <a:solidFill>
                  <a:srgbClr val="373737"/>
                </a:solidFill>
              </a:rPr>
              <a:t>EDTA (calcium </a:t>
            </a:r>
            <a:r>
              <a:rPr lang="en-US" b="1" dirty="0" err="1" smtClean="0">
                <a:solidFill>
                  <a:srgbClr val="373737"/>
                </a:solidFill>
              </a:rPr>
              <a:t>tetacin</a:t>
            </a:r>
            <a:r>
              <a:rPr lang="en-US" b="1" dirty="0">
                <a:solidFill>
                  <a:srgbClr val="373737"/>
                </a:solidFill>
              </a:rPr>
              <a:t>). </a:t>
            </a:r>
            <a:r>
              <a:rPr lang="en-US" dirty="0">
                <a:solidFill>
                  <a:srgbClr val="373737"/>
                </a:solidFill>
              </a:rPr>
              <a:t>Used only for poisoning with heavy metal salts (mercury, lead, etc.). The antidote is able to form complexes with metals that are easily soluble. It is this ability that allows for the rapid and most complete elimination of heavy metal salt compounds from the body through the urinary system</a:t>
            </a:r>
            <a:r>
              <a:rPr lang="en-US" dirty="0" smtClean="0">
                <a:solidFill>
                  <a:srgbClr val="373737"/>
                </a:solidFill>
              </a:rPr>
              <a:t>.</a:t>
            </a:r>
          </a:p>
          <a:p>
            <a:pPr algn="just">
              <a:defRPr/>
            </a:pPr>
            <a:r>
              <a:rPr lang="en-US" b="1" dirty="0" err="1" smtClean="0">
                <a:solidFill>
                  <a:srgbClr val="373737"/>
                </a:solidFill>
              </a:rPr>
              <a:t>Nalorphine</a:t>
            </a:r>
            <a:r>
              <a:rPr lang="en-US" b="1" dirty="0">
                <a:solidFill>
                  <a:srgbClr val="373737"/>
                </a:solidFill>
              </a:rPr>
              <a:t>. </a:t>
            </a:r>
            <a:r>
              <a:rPr lang="en-US" dirty="0">
                <a:solidFill>
                  <a:srgbClr val="373737"/>
                </a:solidFill>
              </a:rPr>
              <a:t>Used for poisoning with drugs from the morphine group. When using </a:t>
            </a:r>
            <a:r>
              <a:rPr lang="en-US" dirty="0" err="1">
                <a:solidFill>
                  <a:srgbClr val="373737"/>
                </a:solidFill>
              </a:rPr>
              <a:t>nalorphine</a:t>
            </a:r>
            <a:r>
              <a:rPr lang="en-US" dirty="0">
                <a:solidFill>
                  <a:srgbClr val="373737"/>
                </a:solidFill>
              </a:rPr>
              <a:t>, a drug withdrawal syndrome is subsequently noted - the patient is worried about headaches, sleep disturbances, nausea, and depressive states</a:t>
            </a:r>
            <a:r>
              <a:rPr lang="en-US" dirty="0" smtClean="0">
                <a:solidFill>
                  <a:srgbClr val="373737"/>
                </a:solidFill>
              </a:rPr>
              <a:t>.</a:t>
            </a:r>
          </a:p>
          <a:p>
            <a:pPr algn="just">
              <a:defRPr/>
            </a:pPr>
            <a:r>
              <a:rPr lang="en-US" b="1" dirty="0" smtClean="0">
                <a:solidFill>
                  <a:srgbClr val="373737"/>
                </a:solidFill>
              </a:rPr>
              <a:t>Methylene </a:t>
            </a:r>
            <a:r>
              <a:rPr lang="en-US" b="1" dirty="0">
                <a:solidFill>
                  <a:srgbClr val="373737"/>
                </a:solidFill>
              </a:rPr>
              <a:t>blue. </a:t>
            </a:r>
            <a:r>
              <a:rPr lang="en-US" dirty="0">
                <a:solidFill>
                  <a:srgbClr val="373737"/>
                </a:solidFill>
              </a:rPr>
              <a:t>Used for poisoning with hydrogen sulfide, cyanides, sulfonamides, nitrates, and naphthalene</a:t>
            </a:r>
            <a:r>
              <a:rPr lang="en-US" dirty="0" smtClean="0">
                <a:solidFill>
                  <a:srgbClr val="373737"/>
                </a:solidFill>
              </a:rPr>
              <a:t>.</a:t>
            </a:r>
          </a:p>
          <a:p>
            <a:pPr algn="just">
              <a:defRPr/>
            </a:pPr>
            <a:r>
              <a:rPr lang="en-US" b="1" dirty="0" smtClean="0">
                <a:solidFill>
                  <a:srgbClr val="373737"/>
                </a:solidFill>
              </a:rPr>
              <a:t>Ethyl </a:t>
            </a:r>
            <a:r>
              <a:rPr lang="en-US" b="1" dirty="0">
                <a:solidFill>
                  <a:srgbClr val="373737"/>
                </a:solidFill>
              </a:rPr>
              <a:t>alcohol. </a:t>
            </a:r>
            <a:r>
              <a:rPr lang="en-US" dirty="0">
                <a:solidFill>
                  <a:srgbClr val="373737"/>
                </a:solidFill>
              </a:rPr>
              <a:t>Antidote for poisoning with methyl alcohol and ethylene glycol. As a side effect, myocardial activity is impaired (its contractility decreases</a:t>
            </a:r>
            <a:r>
              <a:rPr lang="en-US" dirty="0" smtClean="0">
                <a:solidFill>
                  <a:srgbClr val="373737"/>
                </a:solidFill>
              </a:rPr>
              <a:t>).</a:t>
            </a:r>
          </a:p>
          <a:p>
            <a:pPr algn="just">
              <a:defRPr/>
            </a:pPr>
            <a:r>
              <a:rPr lang="en-US" b="1" dirty="0" smtClean="0">
                <a:solidFill>
                  <a:srgbClr val="373737"/>
                </a:solidFill>
              </a:rPr>
              <a:t>Potassium </a:t>
            </a:r>
            <a:r>
              <a:rPr lang="en-US" b="1" dirty="0">
                <a:solidFill>
                  <a:srgbClr val="373737"/>
                </a:solidFill>
              </a:rPr>
              <a:t>chloride. </a:t>
            </a:r>
            <a:r>
              <a:rPr lang="en-US" dirty="0">
                <a:solidFill>
                  <a:srgbClr val="373737"/>
                </a:solidFill>
              </a:rPr>
              <a:t>Most effective as an antidote for cardiac glycoside poisoning. Side effects include irritation of the gastric mucosa and hyperkalemia.</a:t>
            </a:r>
            <a:endParaRPr lang="uk-UA" dirty="0"/>
          </a:p>
        </p:txBody>
      </p:sp>
    </p:spTree>
    <p:extLst>
      <p:ext uri="{BB962C8B-B14F-4D97-AF65-F5344CB8AC3E}">
        <p14:creationId xmlns:p14="http://schemas.microsoft.com/office/powerpoint/2010/main" val="5918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ustomShape 1"/>
          <p:cNvSpPr/>
          <p:nvPr/>
        </p:nvSpPr>
        <p:spPr>
          <a:xfrm>
            <a:off x="3735360" y="532800"/>
            <a:ext cx="17002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err="1">
                <a:solidFill>
                  <a:srgbClr val="000000"/>
                </a:solidFill>
              </a:rPr>
              <a:t>Complexones</a:t>
            </a:r>
            <a:endParaRPr lang="en-US" sz="1800" b="0" strike="noStrike" spc="-1" dirty="0">
              <a:solidFill>
                <a:srgbClr val="000000"/>
              </a:solidFill>
              <a:latin typeface="Arial"/>
            </a:endParaRPr>
          </a:p>
        </p:txBody>
      </p:sp>
      <p:sp>
        <p:nvSpPr>
          <p:cNvPr id="82" name="CustomShape 2"/>
          <p:cNvSpPr/>
          <p:nvPr/>
        </p:nvSpPr>
        <p:spPr>
          <a:xfrm>
            <a:off x="609480" y="1119566"/>
            <a:ext cx="7925040" cy="1756508"/>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most</a:t>
            </a:r>
            <a:r>
              <a:rPr lang="uk-UA" sz="1800" b="0" strike="noStrike" spc="-1" dirty="0">
                <a:solidFill>
                  <a:srgbClr val="000000"/>
                </a:solidFill>
                <a:latin typeface="Arial"/>
              </a:rPr>
              <a:t> </a:t>
            </a:r>
            <a:r>
              <a:rPr lang="uk-UA" sz="1800" b="0" strike="noStrike" spc="-1" dirty="0" err="1">
                <a:solidFill>
                  <a:srgbClr val="000000"/>
                </a:solidFill>
                <a:latin typeface="Arial"/>
              </a:rPr>
              <a:t>effective</a:t>
            </a:r>
            <a:r>
              <a:rPr lang="uk-UA" sz="1800" b="0" strike="noStrike" spc="-1" dirty="0">
                <a:solidFill>
                  <a:srgbClr val="000000"/>
                </a:solidFill>
                <a:latin typeface="Arial"/>
              </a:rPr>
              <a:t> </a:t>
            </a:r>
            <a:r>
              <a:rPr lang="uk-UA" sz="1800" b="0" strike="noStrike" spc="-1" dirty="0" err="1">
                <a:solidFill>
                  <a:srgbClr val="000000"/>
                </a:solidFill>
                <a:latin typeface="Arial"/>
              </a:rPr>
              <a:t>antidotes</a:t>
            </a:r>
            <a:r>
              <a:rPr lang="uk-UA" sz="1800" b="0" strike="noStrike" spc="-1" dirty="0">
                <a:solidFill>
                  <a:srgbClr val="000000"/>
                </a:solidFill>
                <a:latin typeface="Arial"/>
              </a:rPr>
              <a:t> </a:t>
            </a:r>
            <a:r>
              <a:rPr lang="uk-UA" sz="1800" b="0" strike="noStrike" spc="-1" dirty="0" err="1">
                <a:solidFill>
                  <a:srgbClr val="000000"/>
                </a:solidFill>
                <a:latin typeface="Arial"/>
              </a:rPr>
              <a:t>for</a:t>
            </a:r>
            <a:r>
              <a:rPr lang="uk-UA" sz="1800" b="0" strike="noStrike" spc="-1" dirty="0">
                <a:solidFill>
                  <a:srgbClr val="000000"/>
                </a:solidFill>
                <a:latin typeface="Arial"/>
              </a:rPr>
              <a:t> </a:t>
            </a:r>
            <a:r>
              <a:rPr lang="uk-UA" sz="1800" b="0" strike="noStrike" spc="-1" dirty="0" err="1">
                <a:solidFill>
                  <a:srgbClr val="000000"/>
                </a:solidFill>
                <a:latin typeface="Arial"/>
              </a:rPr>
              <a:t>acute</a:t>
            </a:r>
            <a:r>
              <a:rPr lang="uk-UA" sz="1800" b="0" strike="noStrike" spc="-1" dirty="0">
                <a:solidFill>
                  <a:srgbClr val="000000"/>
                </a:solidFill>
                <a:latin typeface="Arial"/>
              </a:rPr>
              <a:t> </a:t>
            </a:r>
            <a:r>
              <a:rPr lang="uk-UA" sz="1800" b="0" strike="noStrike" spc="-1" dirty="0" err="1">
                <a:solidFill>
                  <a:srgbClr val="000000"/>
                </a:solidFill>
                <a:latin typeface="Arial"/>
              </a:rPr>
              <a:t>poisoning</a:t>
            </a:r>
            <a:r>
              <a:rPr lang="uk-UA" sz="1800" b="0" strike="noStrike" spc="-1" dirty="0">
                <a:solidFill>
                  <a:srgbClr val="000000"/>
                </a:solidFill>
                <a:latin typeface="Arial"/>
              </a:rPr>
              <a:t> </a:t>
            </a:r>
            <a:r>
              <a:rPr lang="uk-UA" sz="1800" b="0" strike="noStrike" spc="-1" dirty="0" err="1">
                <a:solidFill>
                  <a:srgbClr val="000000"/>
                </a:solidFill>
                <a:latin typeface="Arial"/>
              </a:rPr>
              <a:t>are</a:t>
            </a:r>
            <a:r>
              <a:rPr lang="uk-UA" sz="1800" b="0" strike="noStrike" spc="-1" dirty="0">
                <a:solidFill>
                  <a:srgbClr val="000000"/>
                </a:solidFill>
                <a:latin typeface="Arial"/>
              </a:rPr>
              <a:t> </a:t>
            </a:r>
            <a:r>
              <a:rPr lang="uk-UA" sz="1800" b="0" strike="noStrike" spc="-1" dirty="0" err="1">
                <a:solidFill>
                  <a:srgbClr val="000000"/>
                </a:solidFill>
                <a:latin typeface="Arial"/>
              </a:rPr>
              <a:t>considered</a:t>
            </a:r>
            <a:r>
              <a:rPr lang="uk-UA" sz="1800" b="0" strike="noStrike" spc="-1" dirty="0">
                <a:solidFill>
                  <a:srgbClr val="000000"/>
                </a:solidFill>
                <a:latin typeface="Arial"/>
              </a:rPr>
              <a:t> </a:t>
            </a:r>
            <a:r>
              <a:rPr lang="en-US" i="1" spc="-1" dirty="0" err="1" smtClean="0">
                <a:solidFill>
                  <a:srgbClr val="000000"/>
                </a:solidFill>
              </a:rPr>
              <a:t>Complexones</a:t>
            </a:r>
            <a:r>
              <a:rPr lang="en-US" spc="-1" dirty="0">
                <a:solidFill>
                  <a:srgbClr val="000000"/>
                </a:solidFill>
                <a:latin typeface="Arial"/>
              </a:rPr>
              <a:t> </a:t>
            </a:r>
            <a:r>
              <a:rPr lang="en-US" spc="-1" dirty="0" smtClean="0">
                <a:solidFill>
                  <a:srgbClr val="000000"/>
                </a:solidFill>
                <a:latin typeface="Arial"/>
              </a:rPr>
              <a:t>-</a:t>
            </a:r>
            <a:r>
              <a:rPr lang="uk-UA" sz="1800" b="0" strike="noStrike" spc="-1" dirty="0" smtClean="0">
                <a:solidFill>
                  <a:srgbClr val="000000"/>
                </a:solidFill>
                <a:latin typeface="Arial"/>
              </a:rPr>
              <a:t> </a:t>
            </a:r>
            <a:r>
              <a:rPr lang="uk-UA" sz="1800" b="0" strike="noStrike" spc="-1" dirty="0" err="1">
                <a:solidFill>
                  <a:srgbClr val="000000"/>
                </a:solidFill>
                <a:latin typeface="Arial"/>
              </a:rPr>
              <a:t>chelating</a:t>
            </a:r>
            <a:r>
              <a:rPr lang="uk-UA" sz="1800" b="0" strike="noStrike" spc="-1" dirty="0">
                <a:solidFill>
                  <a:srgbClr val="000000"/>
                </a:solidFill>
                <a:latin typeface="Arial"/>
              </a:rPr>
              <a:t> </a:t>
            </a:r>
            <a:r>
              <a:rPr lang="uk-UA" sz="1800" b="0" strike="noStrike" spc="-1" dirty="0" err="1">
                <a:solidFill>
                  <a:srgbClr val="000000"/>
                </a:solidFill>
                <a:latin typeface="Arial"/>
              </a:rPr>
              <a:t>compounds</a:t>
            </a:r>
            <a:r>
              <a:rPr lang="uk-UA" sz="1800" b="0" strike="noStrike" spc="-1" dirty="0">
                <a:solidFill>
                  <a:srgbClr val="000000"/>
                </a:solidFill>
                <a:latin typeface="Arial"/>
              </a:rPr>
              <a:t> (</a:t>
            </a:r>
            <a:r>
              <a:rPr lang="uk-UA" sz="1800" b="0" strike="noStrike" spc="-1" dirty="0" err="1">
                <a:solidFill>
                  <a:srgbClr val="000000"/>
                </a:solidFill>
                <a:latin typeface="Arial"/>
              </a:rPr>
              <a:t>deferoxamine</a:t>
            </a:r>
            <a:r>
              <a:rPr lang="uk-UA" sz="1800" b="0" strike="noStrike" spc="-1" dirty="0">
                <a:solidFill>
                  <a:srgbClr val="000000"/>
                </a:solidFill>
                <a:latin typeface="Arial"/>
              </a:rPr>
              <a:t>, </a:t>
            </a:r>
            <a:r>
              <a:rPr lang="uk-UA" sz="1800" b="0" strike="noStrike" spc="-1" dirty="0" err="1">
                <a:solidFill>
                  <a:srgbClr val="000000"/>
                </a:solidFill>
                <a:latin typeface="Arial"/>
              </a:rPr>
              <a:t>edetate</a:t>
            </a:r>
            <a:r>
              <a:rPr lang="uk-UA" sz="1800" b="0" strike="noStrike" spc="-1" dirty="0">
                <a:solidFill>
                  <a:srgbClr val="000000"/>
                </a:solidFill>
                <a:latin typeface="Arial"/>
              </a:rPr>
              <a:t> </a:t>
            </a:r>
            <a:r>
              <a:rPr lang="uk-UA" sz="1800" b="0" strike="noStrike" spc="-1" dirty="0" err="1">
                <a:solidFill>
                  <a:srgbClr val="000000"/>
                </a:solidFill>
                <a:latin typeface="Arial"/>
              </a:rPr>
              <a:t>sodium</a:t>
            </a:r>
            <a:r>
              <a:rPr lang="uk-UA" sz="1800" b="0" strike="noStrike" spc="-1" dirty="0">
                <a:solidFill>
                  <a:srgbClr val="000000"/>
                </a:solidFill>
                <a:latin typeface="Arial"/>
              </a:rPr>
              <a:t> </a:t>
            </a:r>
            <a:r>
              <a:rPr lang="uk-UA" sz="1800" b="0" strike="noStrike" spc="-1" dirty="0" err="1">
                <a:solidFill>
                  <a:srgbClr val="000000"/>
                </a:solidFill>
                <a:latin typeface="Arial"/>
              </a:rPr>
              <a:t>calcium</a:t>
            </a:r>
            <a:r>
              <a:rPr lang="uk-UA" sz="1800" b="0" strike="noStrike" spc="-1" dirty="0">
                <a:solidFill>
                  <a:srgbClr val="000000"/>
                </a:solidFill>
                <a:latin typeface="Arial"/>
              </a:rPr>
              <a:t>, </a:t>
            </a:r>
            <a:r>
              <a:rPr lang="uk-UA" sz="1800" b="0" strike="noStrike" spc="-1" dirty="0" err="1">
                <a:solidFill>
                  <a:srgbClr val="000000"/>
                </a:solidFill>
                <a:latin typeface="Arial"/>
              </a:rPr>
              <a:t>penicillamine</a:t>
            </a:r>
            <a:r>
              <a:rPr lang="uk-UA" sz="1800" b="0" strike="noStrike" spc="-1" dirty="0">
                <a:solidFill>
                  <a:srgbClr val="000000"/>
                </a:solidFill>
                <a:latin typeface="Arial"/>
              </a:rPr>
              <a:t>, </a:t>
            </a:r>
            <a:r>
              <a:rPr lang="uk-UA" sz="1800" b="0" strike="noStrike" spc="-1" dirty="0" err="1">
                <a:solidFill>
                  <a:srgbClr val="000000"/>
                </a:solidFill>
                <a:latin typeface="Arial"/>
              </a:rPr>
              <a:t>unithiol</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1" strike="noStrike" spc="-1" dirty="0" err="1">
                <a:solidFill>
                  <a:srgbClr val="000000"/>
                </a:solidFill>
                <a:latin typeface="Arial"/>
              </a:rPr>
              <a:t>Mechanism</a:t>
            </a:r>
            <a:r>
              <a:rPr lang="uk-UA" sz="1800" b="1" strike="noStrike" spc="-1" dirty="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1" strike="noStrike" spc="-1" dirty="0">
                <a:solidFill>
                  <a:srgbClr val="000000"/>
                </a:solidFill>
                <a:latin typeface="Arial"/>
              </a:rPr>
              <a:t>.</a:t>
            </a:r>
            <a:r>
              <a:rPr lang="uk-UA" sz="1800" b="0" strike="noStrike" spc="-1" dirty="0">
                <a:solidFill>
                  <a:srgbClr val="000000"/>
                </a:solidFill>
                <a:latin typeface="Arial"/>
              </a:rPr>
              <a:t> </a:t>
            </a:r>
            <a:r>
              <a:rPr lang="uk-UA" sz="1800" b="0" strike="noStrike" spc="-1" dirty="0" err="1">
                <a:solidFill>
                  <a:srgbClr val="000000"/>
                </a:solidFill>
                <a:latin typeface="Arial"/>
              </a:rPr>
              <a:t>Complexons</a:t>
            </a:r>
            <a:r>
              <a:rPr lang="uk-UA" sz="1800" b="0" strike="noStrike" spc="-1" dirty="0">
                <a:solidFill>
                  <a:srgbClr val="000000"/>
                </a:solidFill>
                <a:latin typeface="Arial"/>
              </a:rPr>
              <a:t> </a:t>
            </a:r>
            <a:r>
              <a:rPr lang="uk-UA" sz="1800" b="0" strike="noStrike" spc="-1" dirty="0" err="1">
                <a:solidFill>
                  <a:srgbClr val="000000"/>
                </a:solidFill>
                <a:latin typeface="Arial"/>
              </a:rPr>
              <a:t>due</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presence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their</a:t>
            </a:r>
            <a:r>
              <a:rPr lang="uk-UA" sz="1800" b="0" strike="noStrike" spc="-1" dirty="0">
                <a:solidFill>
                  <a:srgbClr val="000000"/>
                </a:solidFill>
                <a:latin typeface="Arial"/>
              </a:rPr>
              <a:t> </a:t>
            </a:r>
            <a:r>
              <a:rPr lang="uk-UA" sz="1800" b="0" strike="noStrike" spc="-1" dirty="0" err="1">
                <a:solidFill>
                  <a:srgbClr val="000000"/>
                </a:solidFill>
                <a:latin typeface="Arial"/>
              </a:rPr>
              <a:t>structure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such</a:t>
            </a:r>
            <a:r>
              <a:rPr lang="uk-UA" sz="1800" b="0" strike="noStrike" spc="-1" dirty="0">
                <a:solidFill>
                  <a:srgbClr val="000000"/>
                </a:solidFill>
                <a:latin typeface="Arial"/>
              </a:rPr>
              <a:t> </a:t>
            </a:r>
            <a:r>
              <a:rPr lang="uk-UA" sz="1800" b="0" strike="noStrike" spc="-1" dirty="0" err="1">
                <a:solidFill>
                  <a:srgbClr val="000000"/>
                </a:solidFill>
                <a:latin typeface="Arial"/>
              </a:rPr>
              <a:t>functional</a:t>
            </a:r>
            <a:r>
              <a:rPr lang="uk-UA" sz="1800" b="0" strike="noStrike" spc="-1" dirty="0">
                <a:solidFill>
                  <a:srgbClr val="000000"/>
                </a:solidFill>
                <a:latin typeface="Arial"/>
              </a:rPr>
              <a:t> </a:t>
            </a:r>
            <a:r>
              <a:rPr lang="uk-UA" sz="1800" b="0" strike="noStrike" spc="-1" dirty="0" err="1">
                <a:solidFill>
                  <a:srgbClr val="000000"/>
                </a:solidFill>
                <a:latin typeface="Arial"/>
              </a:rPr>
              <a:t>groups</a:t>
            </a:r>
            <a:r>
              <a:rPr lang="uk-UA" sz="1800" b="0" strike="noStrike" spc="-1" dirty="0">
                <a:solidFill>
                  <a:srgbClr val="000000"/>
                </a:solidFill>
                <a:latin typeface="Arial"/>
              </a:rPr>
              <a:t> </a:t>
            </a:r>
            <a:r>
              <a:rPr lang="uk-UA" sz="1800" b="0" strike="noStrike" spc="-1" dirty="0" err="1">
                <a:solidFill>
                  <a:srgbClr val="000000"/>
                </a:solidFill>
                <a:latin typeface="Arial"/>
              </a:rPr>
              <a:t>as</a:t>
            </a:r>
            <a:r>
              <a:rPr lang="uk-UA" sz="1800" b="0" strike="noStrike" spc="-1" dirty="0">
                <a:solidFill>
                  <a:srgbClr val="000000"/>
                </a:solidFill>
                <a:latin typeface="Arial"/>
              </a:rPr>
              <a:t> -OH, -CH </a:t>
            </a:r>
            <a:r>
              <a:rPr lang="uk-UA" sz="1800" b="0" strike="noStrike" spc="-1" dirty="0" err="1">
                <a:solidFill>
                  <a:srgbClr val="000000"/>
                </a:solidFill>
                <a:latin typeface="Arial"/>
              </a:rPr>
              <a:t>and</a:t>
            </a:r>
            <a:r>
              <a:rPr lang="uk-UA" sz="1800" b="0" strike="noStrike" spc="-1" dirty="0">
                <a:solidFill>
                  <a:srgbClr val="000000"/>
                </a:solidFill>
                <a:latin typeface="Arial"/>
              </a:rPr>
              <a:t> -NH, </a:t>
            </a:r>
            <a:r>
              <a:rPr lang="uk-UA" sz="1800" b="0" strike="noStrike" spc="-1" dirty="0" err="1">
                <a:solidFill>
                  <a:srgbClr val="000000"/>
                </a:solidFill>
                <a:latin typeface="Arial"/>
              </a:rPr>
              <a:t>can</a:t>
            </a:r>
            <a:r>
              <a:rPr lang="uk-UA" sz="1800" b="0" strike="noStrike" spc="-1" dirty="0">
                <a:solidFill>
                  <a:srgbClr val="000000"/>
                </a:solidFill>
                <a:latin typeface="Arial"/>
              </a:rPr>
              <a:t> </a:t>
            </a:r>
            <a:r>
              <a:rPr lang="uk-UA" sz="1800" b="0" strike="noStrike" spc="-1" dirty="0" err="1">
                <a:solidFill>
                  <a:srgbClr val="000000"/>
                </a:solidFill>
                <a:latin typeface="Arial"/>
              </a:rPr>
              <a:t>give</a:t>
            </a:r>
            <a:r>
              <a:rPr lang="uk-UA" sz="1800" b="0" strike="noStrike" spc="-1" dirty="0">
                <a:solidFill>
                  <a:srgbClr val="000000"/>
                </a:solidFill>
                <a:latin typeface="Arial"/>
              </a:rPr>
              <a:t> </a:t>
            </a:r>
            <a:r>
              <a:rPr lang="uk-UA" sz="1800" b="0" strike="noStrike" spc="-1" dirty="0" err="1">
                <a:solidFill>
                  <a:srgbClr val="000000"/>
                </a:solidFill>
                <a:latin typeface="Arial"/>
              </a:rPr>
              <a:t>electrons</a:t>
            </a:r>
            <a:r>
              <a:rPr lang="uk-UA" sz="1800" b="0" strike="noStrike" spc="-1" dirty="0">
                <a:solidFill>
                  <a:srgbClr val="000000"/>
                </a:solidFill>
                <a:latin typeface="Arial"/>
              </a:rPr>
              <a:t> </a:t>
            </a:r>
            <a:r>
              <a:rPr lang="uk-UA" sz="1800" b="0" strike="noStrike" spc="-1" dirty="0" err="1">
                <a:solidFill>
                  <a:srgbClr val="000000"/>
                </a:solidFill>
                <a:latin typeface="Arial"/>
              </a:rPr>
              <a:t>for</a:t>
            </a:r>
            <a:r>
              <a:rPr lang="uk-UA" sz="1800" b="0" strike="noStrike" spc="-1" dirty="0">
                <a:solidFill>
                  <a:srgbClr val="000000"/>
                </a:solidFill>
                <a:latin typeface="Arial"/>
              </a:rPr>
              <a:t> </a:t>
            </a:r>
            <a:r>
              <a:rPr lang="uk-UA" sz="1800" b="0" strike="noStrike" spc="-1" dirty="0" err="1">
                <a:solidFill>
                  <a:srgbClr val="000000"/>
                </a:solidFill>
                <a:latin typeface="Arial"/>
              </a:rPr>
              <a:t>binding</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metal</a:t>
            </a:r>
            <a:r>
              <a:rPr lang="uk-UA" sz="1800" b="0" strike="noStrike" spc="-1" dirty="0">
                <a:solidFill>
                  <a:srgbClr val="000000"/>
                </a:solidFill>
                <a:latin typeface="Arial"/>
              </a:rPr>
              <a:t> </a:t>
            </a:r>
            <a:r>
              <a:rPr lang="uk-UA" sz="1800" b="0" strike="noStrike" spc="-1" dirty="0" err="1">
                <a:solidFill>
                  <a:srgbClr val="000000"/>
                </a:solidFill>
                <a:latin typeface="Arial"/>
              </a:rPr>
              <a:t>cations</a:t>
            </a:r>
            <a:r>
              <a:rPr lang="uk-UA" sz="1800" b="0" strike="noStrike" spc="-1" dirty="0">
                <a:solidFill>
                  <a:srgbClr val="000000"/>
                </a:solidFill>
                <a:latin typeface="Arial"/>
              </a:rPr>
              <a:t>, </a:t>
            </a:r>
            <a:r>
              <a:rPr lang="uk-UA" sz="1800" b="0" strike="noStrike" spc="-1" dirty="0" err="1">
                <a:solidFill>
                  <a:srgbClr val="000000"/>
                </a:solidFill>
                <a:latin typeface="Arial"/>
              </a:rPr>
              <a:t>ie</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form</a:t>
            </a:r>
            <a:r>
              <a:rPr lang="uk-UA" sz="1800" b="0" strike="noStrike" spc="-1" dirty="0">
                <a:solidFill>
                  <a:srgbClr val="000000"/>
                </a:solidFill>
                <a:latin typeface="Arial"/>
              </a:rPr>
              <a:t> </a:t>
            </a:r>
            <a:r>
              <a:rPr lang="uk-UA" sz="1800" b="0" strike="noStrike" spc="-1" dirty="0" err="1">
                <a:solidFill>
                  <a:srgbClr val="000000"/>
                </a:solidFill>
                <a:latin typeface="Arial"/>
              </a:rPr>
              <a:t>coordination-covalent</a:t>
            </a:r>
            <a:r>
              <a:rPr lang="uk-UA" sz="1800" b="0" strike="noStrike" spc="-1" dirty="0">
                <a:solidFill>
                  <a:srgbClr val="000000"/>
                </a:solidFill>
                <a:latin typeface="Arial"/>
              </a:rPr>
              <a:t> </a:t>
            </a:r>
            <a:r>
              <a:rPr lang="uk-UA" sz="1800" b="0" strike="noStrike" spc="-1" dirty="0" err="1">
                <a:solidFill>
                  <a:srgbClr val="000000"/>
                </a:solidFill>
                <a:latin typeface="Arial"/>
              </a:rPr>
              <a:t>bonds</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pic>
        <p:nvPicPr>
          <p:cNvPr id="83" name="Picture 6" descr="Chelation Therapy in Medicinal Chemistry | The Complete Guide!"/>
          <p:cNvPicPr/>
          <p:nvPr/>
        </p:nvPicPr>
        <p:blipFill>
          <a:blip r:embed="rId2" cstate="print"/>
          <a:stretch/>
        </p:blipFill>
        <p:spPr>
          <a:xfrm>
            <a:off x="533520" y="3048120"/>
            <a:ext cx="4419360" cy="2384280"/>
          </a:xfrm>
          <a:prstGeom prst="rect">
            <a:avLst/>
          </a:prstGeom>
          <a:ln w="0">
            <a:noFill/>
          </a:ln>
        </p:spPr>
      </p:pic>
      <p:sp>
        <p:nvSpPr>
          <p:cNvPr id="84" name="CustomShape 3"/>
          <p:cNvSpPr/>
          <p:nvPr/>
        </p:nvSpPr>
        <p:spPr>
          <a:xfrm>
            <a:off x="2667960" y="5637960"/>
            <a:ext cx="7948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1" strike="noStrike" spc="-1">
                <a:solidFill>
                  <a:srgbClr val="000000"/>
                </a:solidFill>
                <a:latin typeface="Arial"/>
              </a:rPr>
              <a:t>EDTA</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85" name="Picture 8" descr="Effect of Microbial Siderophore DFOB on Pb, Zn, and Cd Sorption ..."/>
          <p:cNvPicPr/>
          <p:nvPr/>
        </p:nvPicPr>
        <p:blipFill>
          <a:blip r:embed="rId3" cstate="print"/>
          <a:stretch/>
        </p:blipFill>
        <p:spPr>
          <a:xfrm>
            <a:off x="5105520" y="3048120"/>
            <a:ext cx="3657600" cy="2100240"/>
          </a:xfrm>
          <a:prstGeom prst="rect">
            <a:avLst/>
          </a:prstGeom>
          <a:ln w="0">
            <a:noFill/>
          </a:ln>
        </p:spPr>
      </p:pic>
      <p:sp>
        <p:nvSpPr>
          <p:cNvPr id="86" name="CustomShape 4"/>
          <p:cNvSpPr/>
          <p:nvPr/>
        </p:nvSpPr>
        <p:spPr>
          <a:xfrm>
            <a:off x="5946480" y="5637960"/>
            <a:ext cx="169416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1" strike="noStrike" spc="-1">
                <a:solidFill>
                  <a:srgbClr val="000000"/>
                </a:solidFill>
                <a:latin typeface="Arial"/>
              </a:rPr>
              <a:t>Deferoxamine</a:t>
            </a:r>
            <a:r>
              <a:rPr lang="ru-RU" sz="1800" b="0" strike="noStrike" spc="-1">
                <a:solidFill>
                  <a:srgbClr val="000000"/>
                </a:solidFill>
                <a:latin typeface="Arial"/>
              </a:rPr>
              <a:t> </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Прямокутник 2"/>
          <p:cNvSpPr>
            <a:spLocks noChangeArrowheads="1"/>
          </p:cNvSpPr>
          <p:nvPr/>
        </p:nvSpPr>
        <p:spPr bwMode="auto">
          <a:xfrm>
            <a:off x="2149475" y="401638"/>
            <a:ext cx="57759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err="1"/>
              <a:t>Aminopolycarboxylic</a:t>
            </a:r>
            <a:r>
              <a:rPr lang="en-US" altLang="uk-UA" b="1" dirty="0"/>
              <a:t> acids as complexing agents </a:t>
            </a:r>
            <a:r>
              <a:rPr lang="uk-UA" altLang="uk-UA" dirty="0">
                <a:solidFill>
                  <a:srgbClr val="202122"/>
                </a:solidFill>
              </a:rPr>
              <a:t> </a:t>
            </a:r>
            <a:endParaRPr lang="uk-UA" altLang="uk-UA" dirty="0"/>
          </a:p>
        </p:txBody>
      </p:sp>
      <p:pic>
        <p:nvPicPr>
          <p:cNvPr id="26628" name="Picture 4" descr="https://upload.wikimedia.org/wikipedia/commons/thumb/9/9c/Iminodiacetic_acid.svg/150px-Iminodiacetic_acid.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0" y="1309688"/>
            <a:ext cx="19050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descr="https://upload.wikimedia.org/wikipedia/commons/thumb/6/66/Nitrilotriacetic-acid-2D-skeletal.png/130px-Nitrilotriacetic-acid-2D-skeleta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2275" y="960438"/>
            <a:ext cx="17526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8" descr="https://upload.wikimedia.org/wikipedia/commons/thumb/3/3c/EDTA.svg/160px-EDTA.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79" y="3148052"/>
            <a:ext cx="2162175"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10" descr="https://upload.wikimedia.org/wikipedia/commons/thumb/5/50/Diethylentriaminpentaessigs%C3%A4ure.svg/200px-Diethylentriaminpentaessigs%C3%A4ure.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3649" y="2919154"/>
            <a:ext cx="3171825"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12" descr="https://upload.wikimedia.org/wikipedia/commons/thumb/6/67/EGTA.svg/200px-EGTA.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5962" y="3148052"/>
            <a:ext cx="33147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Прямокутник 3"/>
          <p:cNvSpPr>
            <a:spLocks noChangeArrowheads="1"/>
          </p:cNvSpPr>
          <p:nvPr/>
        </p:nvSpPr>
        <p:spPr bwMode="auto">
          <a:xfrm>
            <a:off x="1158095" y="5021798"/>
            <a:ext cx="7279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uk-UA" altLang="uk-UA" sz="1600" b="1" dirty="0" smtClean="0">
                <a:solidFill>
                  <a:srgbClr val="202122"/>
                </a:solidFill>
              </a:rPr>
              <a:t>Е</a:t>
            </a:r>
            <a:r>
              <a:rPr lang="en-US" altLang="uk-UA" sz="1600" b="1" dirty="0" smtClean="0">
                <a:solidFill>
                  <a:srgbClr val="202122"/>
                </a:solidFill>
              </a:rPr>
              <a:t>D</a:t>
            </a:r>
            <a:r>
              <a:rPr lang="uk-UA" altLang="uk-UA" sz="1600" b="1" dirty="0" smtClean="0">
                <a:solidFill>
                  <a:srgbClr val="202122"/>
                </a:solidFill>
              </a:rPr>
              <a:t>ТА</a:t>
            </a:r>
            <a:endParaRPr lang="uk-UA" altLang="uk-UA" sz="1600" b="1" dirty="0"/>
          </a:p>
        </p:txBody>
      </p:sp>
      <p:sp>
        <p:nvSpPr>
          <p:cNvPr id="26634" name="Прямокутник 4"/>
          <p:cNvSpPr>
            <a:spLocks noChangeArrowheads="1"/>
          </p:cNvSpPr>
          <p:nvPr/>
        </p:nvSpPr>
        <p:spPr bwMode="auto">
          <a:xfrm>
            <a:off x="4209176" y="4900770"/>
            <a:ext cx="7256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sz="1600" b="1" dirty="0" smtClean="0">
                <a:solidFill>
                  <a:srgbClr val="202122"/>
                </a:solidFill>
              </a:rPr>
              <a:t>DTPA</a:t>
            </a:r>
            <a:endParaRPr lang="uk-UA" altLang="uk-UA" sz="1600" b="1" dirty="0"/>
          </a:p>
        </p:txBody>
      </p:sp>
      <p:sp>
        <p:nvSpPr>
          <p:cNvPr id="26635" name="Прямокутник 5"/>
          <p:cNvSpPr>
            <a:spLocks noChangeArrowheads="1"/>
          </p:cNvSpPr>
          <p:nvPr/>
        </p:nvSpPr>
        <p:spPr bwMode="auto">
          <a:xfrm>
            <a:off x="4303713" y="1992313"/>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sz="1600" b="1" dirty="0" smtClean="0">
                <a:solidFill>
                  <a:srgbClr val="202122"/>
                </a:solidFill>
              </a:rPr>
              <a:t>IDCA</a:t>
            </a:r>
            <a:endParaRPr lang="uk-UA" altLang="uk-UA" sz="1600" b="1" dirty="0"/>
          </a:p>
        </p:txBody>
      </p:sp>
      <p:sp>
        <p:nvSpPr>
          <p:cNvPr id="26636" name="Прямокутник 6"/>
          <p:cNvSpPr>
            <a:spLocks noChangeArrowheads="1"/>
          </p:cNvSpPr>
          <p:nvPr/>
        </p:nvSpPr>
        <p:spPr bwMode="auto">
          <a:xfrm>
            <a:off x="7648575" y="4957524"/>
            <a:ext cx="7279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uk-UA" altLang="uk-UA" sz="1600" b="1" dirty="0" smtClean="0">
                <a:solidFill>
                  <a:srgbClr val="202122"/>
                </a:solidFill>
              </a:rPr>
              <a:t>Е</a:t>
            </a:r>
            <a:r>
              <a:rPr lang="en-US" altLang="uk-UA" sz="1600" b="1" dirty="0" smtClean="0">
                <a:solidFill>
                  <a:srgbClr val="202122"/>
                </a:solidFill>
              </a:rPr>
              <a:t>H</a:t>
            </a:r>
            <a:r>
              <a:rPr lang="uk-UA" altLang="uk-UA" sz="1600" b="1" dirty="0" smtClean="0">
                <a:solidFill>
                  <a:srgbClr val="202122"/>
                </a:solidFill>
              </a:rPr>
              <a:t>ТА</a:t>
            </a:r>
            <a:endParaRPr lang="uk-UA" altLang="uk-UA" sz="1600" b="1" dirty="0"/>
          </a:p>
        </p:txBody>
      </p:sp>
      <p:sp>
        <p:nvSpPr>
          <p:cNvPr id="26637" name="Прямокутник 13"/>
          <p:cNvSpPr>
            <a:spLocks noChangeArrowheads="1"/>
          </p:cNvSpPr>
          <p:nvPr/>
        </p:nvSpPr>
        <p:spPr bwMode="auto">
          <a:xfrm>
            <a:off x="7300913" y="2549525"/>
            <a:ext cx="590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uk-UA" altLang="uk-UA" sz="1600" b="1">
                <a:solidFill>
                  <a:srgbClr val="202122"/>
                </a:solidFill>
              </a:rPr>
              <a:t>НТА</a:t>
            </a:r>
            <a:endParaRPr lang="uk-UA" altLang="uk-UA" sz="1600" b="1"/>
          </a:p>
        </p:txBody>
      </p:sp>
      <p:pic>
        <p:nvPicPr>
          <p:cNvPr id="26638" name="Picture 16" descr="https://upload.wikimedia.org/wikipedia/commons/thumb/d/d3/EDDHA.png/220px-EDDHA.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4454" y="790575"/>
            <a:ext cx="20955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9" name="Прямокутник 16"/>
          <p:cNvSpPr>
            <a:spLocks noChangeArrowheads="1"/>
          </p:cNvSpPr>
          <p:nvPr/>
        </p:nvSpPr>
        <p:spPr bwMode="auto">
          <a:xfrm>
            <a:off x="510771" y="2511484"/>
            <a:ext cx="27065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uk-UA" altLang="uk-UA" sz="1600" b="1" dirty="0" smtClean="0">
                <a:solidFill>
                  <a:srgbClr val="202122"/>
                </a:solidFill>
              </a:rPr>
              <a:t>Е</a:t>
            </a:r>
            <a:r>
              <a:rPr lang="en-US" altLang="uk-UA" sz="1600" b="1" dirty="0" smtClean="0">
                <a:solidFill>
                  <a:srgbClr val="202122"/>
                </a:solidFill>
              </a:rPr>
              <a:t>DD</a:t>
            </a:r>
            <a:r>
              <a:rPr lang="uk-UA" altLang="uk-UA" sz="1600" b="1" dirty="0" smtClean="0">
                <a:solidFill>
                  <a:srgbClr val="202122"/>
                </a:solidFill>
              </a:rPr>
              <a:t>НА</a:t>
            </a:r>
            <a:r>
              <a:rPr lang="en-US" altLang="uk-UA" sz="1600" b="1" dirty="0">
                <a:solidFill>
                  <a:srgbClr val="202122"/>
                </a:solidFill>
              </a:rPr>
              <a:t>(</a:t>
            </a:r>
            <a:r>
              <a:rPr lang="en-US" altLang="uk-UA" sz="1600" b="1" dirty="0" err="1">
                <a:solidFill>
                  <a:srgbClr val="202122"/>
                </a:solidFill>
              </a:rPr>
              <a:t>Ethylenediamine</a:t>
            </a:r>
            <a:r>
              <a:rPr lang="en-US" altLang="uk-UA" sz="1600" b="1" dirty="0">
                <a:solidFill>
                  <a:srgbClr val="202122"/>
                </a:solidFill>
              </a:rPr>
              <a:t> </a:t>
            </a:r>
            <a:endParaRPr lang="en-US" altLang="uk-UA" sz="1600" b="1" dirty="0" smtClean="0">
              <a:solidFill>
                <a:srgbClr val="202122"/>
              </a:solidFill>
            </a:endParaRPr>
          </a:p>
          <a:p>
            <a:r>
              <a:rPr lang="en-US" altLang="uk-UA" sz="1600" b="1" dirty="0" err="1" smtClean="0">
                <a:solidFill>
                  <a:srgbClr val="202122"/>
                </a:solidFill>
              </a:rPr>
              <a:t>Dihydroxyphenyl</a:t>
            </a:r>
            <a:r>
              <a:rPr lang="en-US" altLang="uk-UA" sz="1600" b="1" dirty="0" smtClean="0">
                <a:solidFill>
                  <a:srgbClr val="202122"/>
                </a:solidFill>
              </a:rPr>
              <a:t> </a:t>
            </a:r>
            <a:r>
              <a:rPr lang="en-US" altLang="uk-UA" sz="1600" b="1" dirty="0">
                <a:solidFill>
                  <a:srgbClr val="202122"/>
                </a:solidFill>
              </a:rPr>
              <a:t>Acetate)</a:t>
            </a:r>
            <a:endParaRPr lang="uk-UA" altLang="uk-UA" sz="1600" b="1" dirty="0"/>
          </a:p>
        </p:txBody>
      </p:sp>
      <p:sp>
        <p:nvSpPr>
          <p:cNvPr id="8" name="Прямокутник 7">
            <a:extLst>
              <a:ext uri="{FF2B5EF4-FFF2-40B4-BE49-F238E27FC236}">
                <a16:creationId xmlns:a16="http://schemas.microsoft.com/office/drawing/2014/main" id="{B13B76E3-DCB4-486D-9D10-BB74C942C6F5}"/>
              </a:ext>
            </a:extLst>
          </p:cNvPr>
          <p:cNvSpPr/>
          <p:nvPr/>
        </p:nvSpPr>
        <p:spPr>
          <a:xfrm>
            <a:off x="448858" y="5124548"/>
            <a:ext cx="8261350" cy="1323439"/>
          </a:xfrm>
          <a:prstGeom prst="rect">
            <a:avLst/>
          </a:prstGeom>
        </p:spPr>
        <p:txBody>
          <a:bodyPr>
            <a:spAutoFit/>
          </a:bodyPr>
          <a:lstStyle/>
          <a:p>
            <a:pPr algn="just">
              <a:defRPr/>
            </a:pPr>
            <a:endParaRPr lang="en-US" sz="1600" dirty="0" smtClean="0"/>
          </a:p>
          <a:p>
            <a:pPr algn="just">
              <a:defRPr/>
            </a:pPr>
            <a:r>
              <a:rPr lang="en-US" sz="1600" dirty="0" err="1" smtClean="0"/>
              <a:t>Aminopolycarboxylic</a:t>
            </a:r>
            <a:r>
              <a:rPr lang="en-US" sz="1600" dirty="0" smtClean="0"/>
              <a:t> </a:t>
            </a:r>
            <a:r>
              <a:rPr lang="en-US" sz="1600" dirty="0"/>
              <a:t>acids (APCAs) are chemical compounds containing one or more nitrogen atoms linked through carbon atoms to two or more carboxyl groups. APCAs that have lost acidic protons form strong complexes with metal ions. This property makes APCAs useful </a:t>
            </a:r>
            <a:r>
              <a:rPr lang="en-US" sz="1600" dirty="0" err="1"/>
              <a:t>chelators</a:t>
            </a:r>
            <a:r>
              <a:rPr lang="en-US" sz="1600" dirty="0"/>
              <a:t> in a wide range of medical and environmental applications</a:t>
            </a:r>
            <a:r>
              <a:rPr lang="uk-UA" sz="1600" dirty="0" smtClean="0">
                <a:latin typeface="+mn-lt"/>
              </a:rPr>
              <a:t>.</a:t>
            </a:r>
            <a:endParaRPr lang="uk-UA" sz="1600" dirty="0">
              <a:latin typeface="+mn-lt"/>
            </a:endParaRPr>
          </a:p>
        </p:txBody>
      </p:sp>
    </p:spTree>
    <p:extLst>
      <p:ext uri="{BB962C8B-B14F-4D97-AF65-F5344CB8AC3E}">
        <p14:creationId xmlns:p14="http://schemas.microsoft.com/office/powerpoint/2010/main" val="946448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6" descr="Frontiers | Chemosensitivity of U251 Cells to the Co-treatment of ..."/>
          <p:cNvPicPr/>
          <p:nvPr/>
        </p:nvPicPr>
        <p:blipFill>
          <a:blip r:embed="rId2" cstate="print"/>
          <a:stretch/>
        </p:blipFill>
        <p:spPr>
          <a:xfrm>
            <a:off x="5943600" y="685800"/>
            <a:ext cx="2055960" cy="2286000"/>
          </a:xfrm>
          <a:prstGeom prst="rect">
            <a:avLst/>
          </a:prstGeom>
          <a:ln w="0">
            <a:noFill/>
          </a:ln>
        </p:spPr>
      </p:pic>
      <p:sp>
        <p:nvSpPr>
          <p:cNvPr id="88" name="CustomShape 1"/>
          <p:cNvSpPr/>
          <p:nvPr/>
        </p:nvSpPr>
        <p:spPr>
          <a:xfrm>
            <a:off x="6100200" y="3200040"/>
            <a:ext cx="1492920" cy="3373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1" strike="noStrike" spc="-1">
                <a:solidFill>
                  <a:srgbClr val="000000"/>
                </a:solidFill>
                <a:latin typeface="Arial"/>
              </a:rPr>
              <a:t>Penicillamine</a:t>
            </a:r>
            <a:r>
              <a:rPr lang="ru-RU" sz="1600" b="0" strike="noStrike" spc="-1">
                <a:solidFill>
                  <a:srgbClr val="000000"/>
                </a:solidFill>
                <a:latin typeface="Arial"/>
              </a:rPr>
              <a:t> </a:t>
            </a:r>
            <a:endParaRPr lang="en-US" sz="1600" b="0" strike="noStrike" spc="-1">
              <a:solidFill>
                <a:srgbClr val="000000"/>
              </a:solidFill>
              <a:latin typeface="Arial"/>
            </a:endParaRPr>
          </a:p>
        </p:txBody>
      </p:sp>
      <p:pic>
        <p:nvPicPr>
          <p:cNvPr id="89" name="Picture 8" descr="Унитиол [1982 Осенгендлер Г.И. - Яды и противоядия]"/>
          <p:cNvPicPr/>
          <p:nvPr/>
        </p:nvPicPr>
        <p:blipFill>
          <a:blip r:embed="rId3" cstate="print"/>
          <a:stretch/>
        </p:blipFill>
        <p:spPr>
          <a:xfrm>
            <a:off x="914400" y="1523880"/>
            <a:ext cx="3886200" cy="1051200"/>
          </a:xfrm>
          <a:prstGeom prst="rect">
            <a:avLst/>
          </a:prstGeom>
          <a:ln w="0">
            <a:noFill/>
          </a:ln>
        </p:spPr>
      </p:pic>
      <p:sp>
        <p:nvSpPr>
          <p:cNvPr id="90" name="CustomShape 2"/>
          <p:cNvSpPr/>
          <p:nvPr/>
        </p:nvSpPr>
        <p:spPr>
          <a:xfrm>
            <a:off x="2289960" y="3200040"/>
            <a:ext cx="948960" cy="3373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1" strike="noStrike" spc="-1">
                <a:solidFill>
                  <a:srgbClr val="000000"/>
                </a:solidFill>
                <a:latin typeface="Arial"/>
              </a:rPr>
              <a:t>Unithiol</a:t>
            </a:r>
            <a:r>
              <a:rPr lang="ru-RU" sz="1600" b="0" strike="noStrike" spc="-1">
                <a:solidFill>
                  <a:srgbClr val="000000"/>
                </a:solidFill>
                <a:latin typeface="Arial"/>
              </a:rPr>
              <a:t> </a:t>
            </a:r>
            <a:endParaRPr lang="en-US" sz="1600" b="0" strike="noStrike" spc="-1">
              <a:solidFill>
                <a:srgbClr val="000000"/>
              </a:solidFill>
              <a:latin typeface="Arial"/>
            </a:endParaRPr>
          </a:p>
        </p:txBody>
      </p:sp>
      <p:sp>
        <p:nvSpPr>
          <p:cNvPr id="91" name="CustomShape 3"/>
          <p:cNvSpPr/>
          <p:nvPr/>
        </p:nvSpPr>
        <p:spPr>
          <a:xfrm>
            <a:off x="838080" y="3937747"/>
            <a:ext cx="7772400" cy="2033506"/>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effectiveness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 </a:t>
            </a:r>
            <a:r>
              <a:rPr lang="uk-UA" sz="1800" b="0" strike="noStrike" spc="-1" dirty="0" err="1">
                <a:solidFill>
                  <a:srgbClr val="000000"/>
                </a:solidFill>
                <a:latin typeface="Arial"/>
              </a:rPr>
              <a:t>chelate</a:t>
            </a:r>
            <a:r>
              <a:rPr lang="uk-UA" sz="1800" b="0" strike="noStrike" spc="-1" dirty="0">
                <a:solidFill>
                  <a:srgbClr val="000000"/>
                </a:solidFill>
                <a:latin typeface="Arial"/>
              </a:rPr>
              <a:t> </a:t>
            </a:r>
            <a:r>
              <a:rPr lang="uk-UA" sz="1800" b="0" strike="noStrike" spc="-1" dirty="0" err="1">
                <a:solidFill>
                  <a:srgbClr val="000000"/>
                </a:solidFill>
                <a:latin typeface="Arial"/>
              </a:rPr>
              <a:t>compound</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determined</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number</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ligands</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its</a:t>
            </a:r>
            <a:r>
              <a:rPr lang="uk-UA" sz="1800" b="0" strike="noStrike" spc="-1" dirty="0">
                <a:solidFill>
                  <a:srgbClr val="000000"/>
                </a:solidFill>
                <a:latin typeface="Arial"/>
              </a:rPr>
              <a:t> </a:t>
            </a:r>
            <a:r>
              <a:rPr lang="uk-UA" sz="1800" b="0" strike="noStrike" spc="-1" dirty="0" err="1">
                <a:solidFill>
                  <a:srgbClr val="000000"/>
                </a:solidFill>
                <a:latin typeface="Arial"/>
              </a:rPr>
              <a:t>base</a:t>
            </a:r>
            <a:r>
              <a:rPr lang="uk-UA" sz="1800" b="0" strike="noStrike" spc="-1" dirty="0">
                <a:solidFill>
                  <a:srgbClr val="000000"/>
                </a:solidFill>
                <a:latin typeface="Arial"/>
              </a:rPr>
              <a:t> </a:t>
            </a:r>
            <a:r>
              <a:rPr lang="uk-UA" sz="1800" b="0" strike="noStrike" spc="-1" dirty="0" err="1">
                <a:solidFill>
                  <a:srgbClr val="000000"/>
                </a:solidFill>
                <a:latin typeface="Arial"/>
              </a:rPr>
              <a:t>capable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binding</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metal</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more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them</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more</a:t>
            </a:r>
            <a:r>
              <a:rPr lang="uk-UA" sz="1800" b="0" strike="noStrike" spc="-1" dirty="0">
                <a:solidFill>
                  <a:srgbClr val="000000"/>
                </a:solidFill>
                <a:latin typeface="Arial"/>
              </a:rPr>
              <a:t> </a:t>
            </a:r>
            <a:r>
              <a:rPr lang="uk-UA" sz="1800" b="0" strike="noStrike" spc="-1" dirty="0" err="1">
                <a:solidFill>
                  <a:srgbClr val="000000"/>
                </a:solidFill>
                <a:latin typeface="Arial"/>
              </a:rPr>
              <a:t>stable</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metal-chelate</a:t>
            </a:r>
            <a:r>
              <a:rPr lang="uk-UA" sz="1800" b="0" strike="noStrike" spc="-1" dirty="0">
                <a:solidFill>
                  <a:srgbClr val="000000"/>
                </a:solidFill>
                <a:latin typeface="Arial"/>
              </a:rPr>
              <a:t> </a:t>
            </a:r>
            <a:r>
              <a:rPr lang="uk-UA" sz="1800" b="0" strike="noStrike" spc="-1" dirty="0" err="1">
                <a:solidFill>
                  <a:srgbClr val="000000"/>
                </a:solidFill>
                <a:latin typeface="Arial"/>
              </a:rPr>
              <a:t>complex</a:t>
            </a:r>
            <a:r>
              <a:rPr lang="uk-UA" sz="1800" b="0" strike="noStrike" spc="-1" dirty="0" smtClean="0">
                <a:solidFill>
                  <a:srgbClr val="000000"/>
                </a:solidFill>
                <a:latin typeface="Arial"/>
              </a:rPr>
              <a:t>.</a:t>
            </a:r>
            <a:r>
              <a:rPr lang="en-US" sz="1800" b="0" strike="noStrike" spc="-1" dirty="0" smtClean="0">
                <a:solidFill>
                  <a:srgbClr val="000000"/>
                </a:solidFill>
                <a:latin typeface="Arial"/>
              </a:rPr>
              <a:t> </a:t>
            </a:r>
            <a:r>
              <a:rPr lang="uk-UA" sz="1800" b="0" i="1" strike="noStrike" spc="-1" dirty="0" err="1" smtClean="0">
                <a:solidFill>
                  <a:srgbClr val="000000"/>
                </a:solidFill>
                <a:latin typeface="Arial"/>
              </a:rPr>
              <a:t>But</a:t>
            </a:r>
            <a:r>
              <a:rPr lang="uk-UA" sz="1800" b="0" i="1" strike="noStrike" spc="-1" dirty="0" smtClean="0">
                <a:solidFill>
                  <a:srgbClr val="000000"/>
                </a:solidFill>
                <a:latin typeface="Arial"/>
              </a:rPr>
              <a:t> </a:t>
            </a:r>
            <a:r>
              <a:rPr lang="uk-UA" sz="1800" b="0" i="1" strike="noStrike" spc="-1" dirty="0" err="1">
                <a:solidFill>
                  <a:srgbClr val="000000"/>
                </a:solidFill>
                <a:latin typeface="Arial"/>
              </a:rPr>
              <a:t>complexones</a:t>
            </a:r>
            <a:r>
              <a:rPr lang="uk-UA" sz="1800" b="0" i="1" strike="noStrike" spc="-1" dirty="0">
                <a:solidFill>
                  <a:srgbClr val="000000"/>
                </a:solidFill>
                <a:latin typeface="Arial"/>
              </a:rPr>
              <a:t> </a:t>
            </a:r>
            <a:r>
              <a:rPr lang="uk-UA" sz="1800" b="0" i="1" strike="noStrike" spc="-1" dirty="0" err="1">
                <a:solidFill>
                  <a:srgbClr val="000000"/>
                </a:solidFill>
                <a:latin typeface="Arial"/>
              </a:rPr>
              <a:t>have</a:t>
            </a:r>
            <a:r>
              <a:rPr lang="uk-UA" sz="1800" b="0" i="1" strike="noStrike" spc="-1" dirty="0">
                <a:solidFill>
                  <a:srgbClr val="000000"/>
                </a:solidFill>
                <a:latin typeface="Arial"/>
              </a:rPr>
              <a:t> </a:t>
            </a:r>
            <a:r>
              <a:rPr lang="uk-UA" sz="1800" b="0" i="1" strike="noStrike" spc="-1" dirty="0" err="1">
                <a:solidFill>
                  <a:srgbClr val="000000"/>
                </a:solidFill>
                <a:latin typeface="Arial"/>
              </a:rPr>
              <a:t>low</a:t>
            </a:r>
            <a:r>
              <a:rPr lang="uk-UA" sz="1800" b="0" i="1" strike="noStrike" spc="-1" dirty="0">
                <a:solidFill>
                  <a:srgbClr val="000000"/>
                </a:solidFill>
                <a:latin typeface="Arial"/>
              </a:rPr>
              <a:t> </a:t>
            </a:r>
            <a:r>
              <a:rPr lang="uk-UA" sz="1800" b="0" i="1" strike="noStrike" spc="-1" dirty="0" err="1">
                <a:solidFill>
                  <a:srgbClr val="000000"/>
                </a:solidFill>
                <a:latin typeface="Arial"/>
              </a:rPr>
              <a:t>selectivity</a:t>
            </a:r>
            <a:r>
              <a:rPr lang="uk-UA" sz="1800" b="0" strike="noStrike" spc="-1" dirty="0">
                <a:solidFill>
                  <a:srgbClr val="000000"/>
                </a:solidFill>
                <a:latin typeface="Arial"/>
              </a:rPr>
              <a:t>. </a:t>
            </a:r>
            <a:r>
              <a:rPr lang="uk-UA" sz="1800" b="0" strike="noStrike" spc="-1" dirty="0" err="1">
                <a:solidFill>
                  <a:srgbClr val="000000"/>
                </a:solidFill>
                <a:latin typeface="Arial"/>
              </a:rPr>
              <a:t>Along</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t>
            </a:r>
            <a:r>
              <a:rPr lang="uk-UA" sz="1800" b="0" strike="noStrike" spc="-1" dirty="0" err="1">
                <a:solidFill>
                  <a:srgbClr val="000000"/>
                </a:solidFill>
                <a:latin typeface="Arial"/>
              </a:rPr>
              <a:t>toxic</a:t>
            </a:r>
            <a:r>
              <a:rPr lang="uk-UA" sz="1800" b="0" strike="noStrike" spc="-1" dirty="0">
                <a:solidFill>
                  <a:srgbClr val="000000"/>
                </a:solidFill>
                <a:latin typeface="Arial"/>
              </a:rPr>
              <a:t> </a:t>
            </a:r>
            <a:r>
              <a:rPr lang="uk-UA" sz="1800" b="0" strike="noStrike" spc="-1" dirty="0" err="1">
                <a:solidFill>
                  <a:srgbClr val="000000"/>
                </a:solidFill>
                <a:latin typeface="Arial"/>
              </a:rPr>
              <a:t>agents</a:t>
            </a:r>
            <a:r>
              <a:rPr lang="uk-UA" sz="1800" b="0" strike="noStrike" spc="-1" dirty="0">
                <a:solidFill>
                  <a:srgbClr val="000000"/>
                </a:solidFill>
                <a:latin typeface="Arial"/>
              </a:rPr>
              <a:t>, </a:t>
            </a:r>
            <a:r>
              <a:rPr lang="uk-UA" sz="1800" b="0" strike="noStrike" spc="-1" dirty="0" err="1">
                <a:solidFill>
                  <a:srgbClr val="000000"/>
                </a:solidFill>
                <a:latin typeface="Arial"/>
              </a:rPr>
              <a:t>they</a:t>
            </a:r>
            <a:r>
              <a:rPr lang="uk-UA" sz="1800" b="0" strike="noStrike" spc="-1" dirty="0">
                <a:solidFill>
                  <a:srgbClr val="000000"/>
                </a:solidFill>
                <a:latin typeface="Arial"/>
              </a:rPr>
              <a:t> </a:t>
            </a:r>
            <a:r>
              <a:rPr lang="uk-UA" sz="1800" b="0" strike="noStrike" spc="-1" dirty="0" err="1">
                <a:solidFill>
                  <a:srgbClr val="000000"/>
                </a:solidFill>
                <a:latin typeface="Arial"/>
              </a:rPr>
              <a:t>can</a:t>
            </a:r>
            <a:r>
              <a:rPr lang="uk-UA" sz="1800" b="0" strike="noStrike" spc="-1" dirty="0">
                <a:solidFill>
                  <a:srgbClr val="000000"/>
                </a:solidFill>
                <a:latin typeface="Arial"/>
              </a:rPr>
              <a:t> </a:t>
            </a:r>
            <a:r>
              <a:rPr lang="uk-UA" sz="1800" b="0" strike="noStrike" spc="-1" dirty="0" err="1">
                <a:solidFill>
                  <a:srgbClr val="000000"/>
                </a:solidFill>
                <a:latin typeface="Arial"/>
              </a:rPr>
              <a:t>bind</a:t>
            </a:r>
            <a:r>
              <a:rPr lang="uk-UA" sz="1800" b="0" strike="noStrike" spc="-1" dirty="0">
                <a:solidFill>
                  <a:srgbClr val="000000"/>
                </a:solidFill>
                <a:latin typeface="Arial"/>
              </a:rPr>
              <a:t> </a:t>
            </a:r>
            <a:r>
              <a:rPr lang="uk-UA" sz="1800" b="0" strike="noStrike" spc="-1" dirty="0" err="1">
                <a:solidFill>
                  <a:srgbClr val="000000"/>
                </a:solidFill>
                <a:latin typeface="Arial"/>
              </a:rPr>
              <a:t>endogenous</a:t>
            </a:r>
            <a:r>
              <a:rPr lang="uk-UA" sz="1800" b="0" strike="noStrike" spc="-1" dirty="0">
                <a:solidFill>
                  <a:srgbClr val="000000"/>
                </a:solidFill>
                <a:latin typeface="Arial"/>
              </a:rPr>
              <a:t> </a:t>
            </a:r>
            <a:r>
              <a:rPr lang="uk-UA" sz="1800" b="0" strike="noStrike" spc="-1" dirty="0" err="1">
                <a:solidFill>
                  <a:srgbClr val="000000"/>
                </a:solidFill>
                <a:latin typeface="Arial"/>
              </a:rPr>
              <a:t>ions</a:t>
            </a:r>
            <a:r>
              <a:rPr lang="uk-UA" sz="1800" b="0" strike="noStrike" spc="-1" dirty="0">
                <a:solidFill>
                  <a:srgbClr val="000000"/>
                </a:solidFill>
                <a:latin typeface="Arial"/>
              </a:rPr>
              <a:t> </a:t>
            </a:r>
            <a:r>
              <a:rPr lang="uk-UA" sz="1800" b="0" strike="noStrike" spc="-1" dirty="0" err="1">
                <a:solidFill>
                  <a:srgbClr val="000000"/>
                </a:solidFill>
                <a:latin typeface="Arial"/>
              </a:rPr>
              <a:t>necessary</a:t>
            </a:r>
            <a:r>
              <a:rPr lang="uk-UA" sz="1800" b="0" strike="noStrike" spc="-1" dirty="0">
                <a:solidFill>
                  <a:srgbClr val="000000"/>
                </a:solidFill>
                <a:latin typeface="Arial"/>
              </a:rPr>
              <a:t> </a:t>
            </a:r>
            <a:r>
              <a:rPr lang="uk-UA" sz="1800" b="0" strike="noStrike" spc="-1" dirty="0" err="1">
                <a:solidFill>
                  <a:srgbClr val="000000"/>
                </a:solidFill>
                <a:latin typeface="Arial"/>
              </a:rPr>
              <a:t>for</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body</a:t>
            </a:r>
            <a:r>
              <a:rPr lang="uk-UA" sz="1800" b="0" strike="noStrike" spc="-1" dirty="0">
                <a:solidFill>
                  <a:srgbClr val="000000"/>
                </a:solidFill>
                <a:latin typeface="Arial"/>
              </a:rPr>
              <a:t>, </a:t>
            </a:r>
            <a:r>
              <a:rPr lang="uk-UA" sz="1800" b="0" strike="noStrike" spc="-1" dirty="0" err="1">
                <a:solidFill>
                  <a:srgbClr val="000000"/>
                </a:solidFill>
                <a:latin typeface="Arial"/>
              </a:rPr>
              <a:t>such</a:t>
            </a:r>
            <a:r>
              <a:rPr lang="uk-UA" sz="1800" b="0" strike="noStrike" spc="-1" dirty="0">
                <a:solidFill>
                  <a:srgbClr val="000000"/>
                </a:solidFill>
                <a:latin typeface="Arial"/>
              </a:rPr>
              <a:t> </a:t>
            </a:r>
            <a:r>
              <a:rPr lang="uk-UA" sz="1800" b="0" strike="noStrike" spc="-1" dirty="0" err="1">
                <a:solidFill>
                  <a:srgbClr val="000000"/>
                </a:solidFill>
                <a:latin typeface="Arial"/>
              </a:rPr>
              <a:t>as</a:t>
            </a:r>
            <a:r>
              <a:rPr lang="uk-UA" sz="1800" b="0" strike="noStrike" spc="-1" dirty="0">
                <a:solidFill>
                  <a:srgbClr val="000000"/>
                </a:solidFill>
                <a:latin typeface="Arial"/>
              </a:rPr>
              <a:t> </a:t>
            </a:r>
            <a:r>
              <a:rPr lang="uk-UA" sz="1800" b="0" strike="noStrike" spc="-1" dirty="0" err="1">
                <a:solidFill>
                  <a:srgbClr val="000000"/>
                </a:solidFill>
                <a:latin typeface="Arial"/>
              </a:rPr>
              <a:t>calcium</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zinc</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end</a:t>
            </a:r>
            <a:r>
              <a:rPr lang="uk-UA" sz="1800" b="0" strike="noStrike" spc="-1" dirty="0">
                <a:solidFill>
                  <a:srgbClr val="000000"/>
                </a:solidFill>
                <a:latin typeface="Arial"/>
              </a:rPr>
              <a:t> </a:t>
            </a:r>
            <a:r>
              <a:rPr lang="uk-UA" sz="1800" b="0" strike="noStrike" spc="-1" dirty="0" err="1">
                <a:solidFill>
                  <a:srgbClr val="000000"/>
                </a:solidFill>
                <a:latin typeface="Arial"/>
              </a:rPr>
              <a:t>result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such</a:t>
            </a:r>
            <a:r>
              <a:rPr lang="uk-UA" sz="1800" b="0" strike="noStrike" spc="-1" dirty="0">
                <a:solidFill>
                  <a:srgbClr val="000000"/>
                </a:solidFill>
                <a:latin typeface="Arial"/>
              </a:rPr>
              <a:t> </a:t>
            </a:r>
            <a:r>
              <a:rPr lang="uk-UA" sz="1800" b="0" strike="noStrike" spc="-1" dirty="0" err="1">
                <a:solidFill>
                  <a:srgbClr val="000000"/>
                </a:solidFill>
                <a:latin typeface="Arial"/>
              </a:rPr>
              <a:t>interaction</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determined</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affinity</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toxic</a:t>
            </a:r>
            <a:r>
              <a:rPr lang="uk-UA" sz="1800" b="0" strike="noStrike" spc="-1" dirty="0">
                <a:solidFill>
                  <a:srgbClr val="000000"/>
                </a:solidFill>
                <a:latin typeface="Arial"/>
              </a:rPr>
              <a:t> </a:t>
            </a:r>
            <a:r>
              <a:rPr lang="uk-UA" sz="1800" b="0" strike="noStrike" spc="-1" dirty="0" err="1">
                <a:solidFill>
                  <a:srgbClr val="000000"/>
                </a:solidFill>
                <a:latin typeface="Arial"/>
              </a:rPr>
              <a:t>exogenous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essential</a:t>
            </a:r>
            <a:r>
              <a:rPr lang="uk-UA" sz="1800" b="0" strike="noStrike" spc="-1" dirty="0">
                <a:solidFill>
                  <a:srgbClr val="000000"/>
                </a:solidFill>
                <a:latin typeface="Arial"/>
              </a:rPr>
              <a:t> (</a:t>
            </a:r>
            <a:r>
              <a:rPr lang="uk-UA" sz="1800" b="0" strike="noStrike" spc="-1" dirty="0" err="1">
                <a:solidFill>
                  <a:srgbClr val="000000"/>
                </a:solidFill>
                <a:latin typeface="Arial"/>
              </a:rPr>
              <a:t>endogenous</a:t>
            </a:r>
            <a:r>
              <a:rPr lang="uk-UA" sz="1800" b="0" strike="noStrike" spc="-1" dirty="0">
                <a:solidFill>
                  <a:srgbClr val="000000"/>
                </a:solidFill>
                <a:latin typeface="Arial"/>
              </a:rPr>
              <a:t>) </a:t>
            </a:r>
            <a:r>
              <a:rPr lang="uk-UA" sz="1800" b="0" strike="noStrike" spc="-1" dirty="0" err="1">
                <a:solidFill>
                  <a:srgbClr val="000000"/>
                </a:solidFill>
                <a:latin typeface="Arial"/>
              </a:rPr>
              <a:t>metals</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chelating</a:t>
            </a:r>
            <a:r>
              <a:rPr lang="uk-UA" sz="1800" b="0" strike="noStrike" spc="-1" dirty="0">
                <a:solidFill>
                  <a:srgbClr val="000000"/>
                </a:solidFill>
                <a:latin typeface="Arial"/>
              </a:rPr>
              <a:t> </a:t>
            </a:r>
            <a:r>
              <a:rPr lang="uk-UA" sz="1800" b="0" strike="noStrike" spc="-1" dirty="0" err="1">
                <a:solidFill>
                  <a:srgbClr val="000000"/>
                </a:solidFill>
                <a:latin typeface="Arial"/>
              </a:rPr>
              <a:t>drugs</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
        <p:nvSpPr>
          <p:cNvPr id="92" name="CustomShape 4"/>
          <p:cNvSpPr/>
          <p:nvPr/>
        </p:nvSpPr>
        <p:spPr>
          <a:xfrm>
            <a:off x="3738710" y="533520"/>
            <a:ext cx="1693583"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Complex</a:t>
            </a:r>
            <a:r>
              <a:rPr lang="en-US" sz="1800" b="1" strike="noStrike" spc="-1" dirty="0" smtClean="0">
                <a:solidFill>
                  <a:srgbClr val="000000"/>
                </a:solidFill>
                <a:latin typeface="Arial"/>
              </a:rPr>
              <a:t>ones</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4540320" y="914400"/>
            <a:ext cx="453960" cy="366840"/>
          </a:xfrm>
          <a:prstGeom prst="rect">
            <a:avLst/>
          </a:prstGeom>
          <a:noFill/>
          <a:ln w="0">
            <a:noFill/>
          </a:ln>
        </p:spPr>
        <p:style>
          <a:lnRef idx="0">
            <a:scrgbClr r="0" g="0" b="0"/>
          </a:lnRef>
          <a:fillRef idx="0">
            <a:scrgbClr r="0" g="0" b="0"/>
          </a:fillRef>
          <a:effectRef idx="0">
            <a:scrgbClr r="0" g="0" b="0"/>
          </a:effectRef>
          <a:fontRef idx="minor"/>
        </p:style>
      </p:sp>
      <p:sp>
        <p:nvSpPr>
          <p:cNvPr id="153" name="CustomShape 2"/>
          <p:cNvSpPr/>
          <p:nvPr/>
        </p:nvSpPr>
        <p:spPr>
          <a:xfrm>
            <a:off x="3872160" y="609480"/>
            <a:ext cx="124486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a:solidFill>
                  <a:srgbClr val="000000"/>
                </a:solidFill>
                <a:latin typeface="Arial"/>
              </a:rPr>
              <a:t>L</a:t>
            </a:r>
            <a:r>
              <a:rPr lang="uk-UA" sz="1800" b="1" strike="noStrike" spc="-1" dirty="0" err="1" smtClean="0">
                <a:solidFill>
                  <a:srgbClr val="000000"/>
                </a:solidFill>
                <a:latin typeface="Arial"/>
              </a:rPr>
              <a:t>iterature</a:t>
            </a:r>
            <a:endParaRPr lang="en-US" sz="1800" b="0" strike="noStrike" spc="-1" dirty="0">
              <a:solidFill>
                <a:srgbClr val="000000"/>
              </a:solidFill>
              <a:latin typeface="Arial"/>
            </a:endParaRPr>
          </a:p>
        </p:txBody>
      </p:sp>
      <p:sp>
        <p:nvSpPr>
          <p:cNvPr id="154" name="CustomShape 3"/>
          <p:cNvSpPr/>
          <p:nvPr/>
        </p:nvSpPr>
        <p:spPr>
          <a:xfrm>
            <a:off x="381000" y="1279322"/>
            <a:ext cx="8458200" cy="428027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Chemistry</a:t>
            </a:r>
            <a:r>
              <a:rPr lang="uk-UA" sz="1600" b="0" strike="noStrike" spc="-1" dirty="0">
                <a:solidFill>
                  <a:srgbClr val="000000"/>
                </a:solidFill>
                <a:latin typeface="Times New Roman" panose="02020603050405020304" pitchFamily="18" charset="0"/>
                <a:cs typeface="Times New Roman" panose="02020603050405020304" pitchFamily="18" charset="0"/>
              </a:rPr>
              <a:t>: A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Students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a:t>
            </a:r>
            <a:r>
              <a:rPr lang="uk-UA" sz="1600" b="0" strike="noStrike" spc="-1" dirty="0">
                <a:solidFill>
                  <a:srgbClr val="000000"/>
                </a:solidFill>
                <a:latin typeface="Times New Roman" panose="02020603050405020304" pitchFamily="18" charset="0"/>
                <a:cs typeface="Times New Roman" panose="02020603050405020304" pitchFamily="18" charset="0"/>
              </a:rPr>
              <a:t>. f-</a:t>
            </a:r>
            <a:r>
              <a:rPr lang="uk-UA" sz="1600" b="0" strike="noStrike" spc="-1" dirty="0" err="1">
                <a:solidFill>
                  <a:srgbClr val="000000"/>
                </a:solidFill>
                <a:latin typeface="Times New Roman" panose="02020603050405020304" pitchFamily="18" charset="0"/>
                <a:cs typeface="Times New Roman" panose="02020603050405020304" pitchFamily="18" charset="0"/>
              </a:rPr>
              <a:t>tiv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honey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ІІІ – ІV </a:t>
            </a:r>
            <a:r>
              <a:rPr lang="uk-UA" sz="1600" b="0" strike="noStrike" spc="-1" dirty="0" err="1">
                <a:solidFill>
                  <a:srgbClr val="000000"/>
                </a:solidFill>
                <a:latin typeface="Times New Roman" panose="02020603050405020304" pitchFamily="18" charset="0"/>
                <a:cs typeface="Times New Roman" panose="02020603050405020304" pitchFamily="18" charset="0"/>
              </a:rPr>
              <a:t>levels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accreditation</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en-US" sz="1600" b="0" strike="noStrike" spc="-1" dirty="0" smtClean="0">
                <a:solidFill>
                  <a:srgbClr val="000000"/>
                </a:solidFill>
                <a:latin typeface="Times New Roman" panose="02020603050405020304" pitchFamily="18" charset="0"/>
                <a:cs typeface="Times New Roman" panose="02020603050405020304" pitchFamily="18" charset="0"/>
              </a:rPr>
              <a:t>P</a:t>
            </a:r>
            <a:r>
              <a:rPr lang="uk-UA" sz="1600" b="0" strike="noStrike" spc="-1" dirty="0" smtClean="0">
                <a:solidFill>
                  <a:srgbClr val="000000"/>
                </a:solidFill>
                <a:latin typeface="Times New Roman" panose="02020603050405020304" pitchFamily="18" charset="0"/>
                <a:cs typeface="Times New Roman" panose="02020603050405020304" pitchFamily="18" charset="0"/>
              </a:rPr>
              <a:t>.О</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Bezugly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smtClean="0">
                <a:solidFill>
                  <a:srgbClr val="000000"/>
                </a:solidFill>
                <a:latin typeface="Times New Roman" panose="02020603050405020304" pitchFamily="18" charset="0"/>
                <a:cs typeface="Times New Roman" panose="02020603050405020304" pitchFamily="18" charset="0"/>
              </a:rPr>
              <a:t>I</a:t>
            </a:r>
            <a:r>
              <a:rPr lang="en-US" sz="1600" spc="-1" dirty="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S</a:t>
            </a:r>
            <a:r>
              <a:rPr lang="en-US" sz="1600" b="0" strike="noStrike" spc="-1" dirty="0" smtClean="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Gritsenko</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a:solidFill>
                  <a:srgbClr val="000000"/>
                </a:solidFill>
                <a:latin typeface="Times New Roman" panose="02020603050405020304" pitchFamily="18" charset="0"/>
                <a:cs typeface="Times New Roman" panose="02020603050405020304" pitchFamily="18" charset="0"/>
              </a:rPr>
              <a:t>І.В. </a:t>
            </a:r>
            <a:r>
              <a:rPr lang="uk-UA" sz="1600" b="0" strike="noStrike" spc="-1" dirty="0" err="1" smtClean="0">
                <a:solidFill>
                  <a:srgbClr val="000000"/>
                </a:solidFill>
                <a:latin typeface="Times New Roman" panose="02020603050405020304" pitchFamily="18" charset="0"/>
                <a:cs typeface="Times New Roman" panose="02020603050405020304" pitchFamily="18" charset="0"/>
              </a:rPr>
              <a:t>Ukrain</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ets'</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others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Vinnytsia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New</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book</a:t>
            </a:r>
            <a:r>
              <a:rPr lang="uk-UA" sz="1600" b="0" strike="noStrike" spc="-1" dirty="0">
                <a:solidFill>
                  <a:srgbClr val="000000"/>
                </a:solidFill>
                <a:latin typeface="Times New Roman" panose="02020603050405020304" pitchFamily="18" charset="0"/>
                <a:cs typeface="Times New Roman" panose="02020603050405020304" pitchFamily="18" charset="0"/>
              </a:rPr>
              <a:t>, 2011. - 560 p</a:t>
            </a:r>
            <a:r>
              <a:rPr lang="uk-UA" sz="1600" b="0" strike="noStrike" spc="-1" dirty="0" smtClean="0">
                <a:solidFill>
                  <a:srgbClr val="000000"/>
                </a:solidFill>
                <a:latin typeface="Times New Roman" panose="02020603050405020304" pitchFamily="18" charset="0"/>
                <a:cs typeface="Times New Roman" panose="02020603050405020304" pitchFamily="18" charset="0"/>
              </a:rPr>
              <a:t>.</a:t>
            </a:r>
            <a:endParaRPr lang="en-US" sz="1600" b="0" strike="noStrike" spc="-1" dirty="0" smtClean="0">
              <a:solidFill>
                <a:srgbClr val="000000"/>
              </a:solidFill>
              <a:latin typeface="Times New Roman" panose="02020603050405020304" pitchFamily="18" charset="0"/>
              <a:cs typeface="Times New Roman" panose="02020603050405020304" pitchFamily="18" charset="0"/>
            </a:endParaRPr>
          </a:p>
          <a:p>
            <a:pPr marL="342720" indent="-34272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ru-RU" sz="1600" dirty="0">
                <a:latin typeface="Arial" panose="020B0604020202020204" pitchFamily="34" charset="0"/>
              </a:rPr>
              <a:t>Pharmaceutical chemistry. Lectures for </a:t>
            </a:r>
            <a:r>
              <a:rPr lang="en-US" altLang="ru-RU" sz="1600" dirty="0" err="1">
                <a:latin typeface="Arial" panose="020B0604020202020204" pitchFamily="34" charset="0"/>
              </a:rPr>
              <a:t>english-speaking</a:t>
            </a:r>
            <a:r>
              <a:rPr lang="en-US" altLang="ru-RU" sz="1600" dirty="0">
                <a:latin typeface="Arial" panose="020B0604020202020204" pitchFamily="34" charset="0"/>
              </a:rPr>
              <a:t> students: the study guide for students of higher schools / V. A. </a:t>
            </a:r>
            <a:r>
              <a:rPr lang="en-US" altLang="ru-RU" sz="1600" dirty="0" err="1">
                <a:latin typeface="Arial" panose="020B0604020202020204" pitchFamily="34" charset="0"/>
              </a:rPr>
              <a:t>Georgiyants</a:t>
            </a:r>
            <a:r>
              <a:rPr lang="en-US" altLang="ru-RU" sz="1600" dirty="0">
                <a:latin typeface="Arial" panose="020B0604020202020204" pitchFamily="34" charset="0"/>
              </a:rPr>
              <a:t> [et al.] ; ed. by: V. A. </a:t>
            </a:r>
            <a:r>
              <a:rPr lang="en-US" altLang="ru-RU" sz="1600" dirty="0" err="1">
                <a:latin typeface="Arial" panose="020B0604020202020204" pitchFamily="34" charset="0"/>
              </a:rPr>
              <a:t>Georgiyants</a:t>
            </a:r>
            <a:r>
              <a:rPr lang="en-US" altLang="ru-RU" sz="1600" dirty="0">
                <a:latin typeface="Arial" panose="020B0604020202020204" pitchFamily="34" charset="0"/>
              </a:rPr>
              <a:t>, P. O. </a:t>
            </a:r>
            <a:r>
              <a:rPr lang="en-US" altLang="ru-RU" sz="1600" dirty="0" err="1">
                <a:latin typeface="Arial" panose="020B0604020202020204" pitchFamily="34" charset="0"/>
              </a:rPr>
              <a:t>Bezugly</a:t>
            </a:r>
            <a:r>
              <a:rPr lang="en-US" altLang="ru-RU" sz="1600" dirty="0">
                <a:latin typeface="Arial" panose="020B0604020202020204" pitchFamily="34" charset="0"/>
              </a:rPr>
              <a:t> ; </a:t>
            </a:r>
            <a:r>
              <a:rPr lang="en-US" altLang="ru-RU" sz="1600" dirty="0" err="1">
                <a:latin typeface="Arial" panose="020B0604020202020204" pitchFamily="34" charset="0"/>
              </a:rPr>
              <a:t>NUPh</a:t>
            </a:r>
            <a:r>
              <a:rPr lang="en-US" altLang="ru-RU" sz="1600" dirty="0">
                <a:latin typeface="Arial" panose="020B0604020202020204" pitchFamily="34" charset="0"/>
              </a:rPr>
              <a:t>. – </a:t>
            </a:r>
            <a:r>
              <a:rPr lang="en-US" altLang="ru-RU" sz="1600" dirty="0" err="1">
                <a:latin typeface="Arial" panose="020B0604020202020204" pitchFamily="34" charset="0"/>
              </a:rPr>
              <a:t>Kharkiv</a:t>
            </a:r>
            <a:r>
              <a:rPr lang="en-US" altLang="ru-RU" sz="1600" dirty="0">
                <a:latin typeface="Arial" panose="020B0604020202020204" pitchFamily="34" charset="0"/>
              </a:rPr>
              <a:t> : </a:t>
            </a:r>
            <a:r>
              <a:rPr lang="en-US" altLang="ru-RU" sz="1600" dirty="0" err="1">
                <a:latin typeface="Arial" panose="020B0604020202020204" pitchFamily="34" charset="0"/>
              </a:rPr>
              <a:t>NPhaU</a:t>
            </a:r>
            <a:r>
              <a:rPr lang="en-US" altLang="ru-RU" sz="1600" dirty="0">
                <a:latin typeface="Arial" panose="020B0604020202020204" pitchFamily="34" charset="0"/>
              </a:rPr>
              <a:t> : Original, 2013. – 528 </a:t>
            </a:r>
            <a:r>
              <a:rPr lang="en-US" altLang="ru-RU" sz="1600" dirty="0" smtClean="0">
                <a:latin typeface="Arial" panose="020B0604020202020204" pitchFamily="34" charset="0"/>
              </a:rPr>
              <a:t>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Encyclopedia</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council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author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foreword</a:t>
            </a:r>
            <a:r>
              <a:rPr lang="uk-UA" sz="1600" b="0" strike="noStrike" spc="-1" dirty="0">
                <a:solidFill>
                  <a:srgbClr val="000000"/>
                </a:solidFill>
                <a:latin typeface="Times New Roman" panose="02020603050405020304" pitchFamily="18" charset="0"/>
                <a:cs typeface="Times New Roman" panose="02020603050405020304" pitchFamily="18" charset="0"/>
              </a:rPr>
              <a:t> VP </a:t>
            </a:r>
            <a:r>
              <a:rPr lang="uk-UA" sz="1600" b="0" strike="noStrike" spc="-1" dirty="0" err="1">
                <a:solidFill>
                  <a:srgbClr val="000000"/>
                </a:solidFill>
                <a:latin typeface="Times New Roman" panose="02020603050405020304" pitchFamily="18" charset="0"/>
                <a:cs typeface="Times New Roman" panose="02020603050405020304" pitchFamily="18" charset="0"/>
              </a:rPr>
              <a:t>Black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Nat</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University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Reworked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add</a:t>
            </a:r>
            <a:r>
              <a:rPr lang="uk-UA" sz="1600" b="0" strike="noStrike" spc="-1" dirty="0">
                <a:solidFill>
                  <a:srgbClr val="000000"/>
                </a:solidFill>
                <a:latin typeface="Times New Roman" panose="02020603050405020304" pitchFamily="18" charset="0"/>
                <a:cs typeface="Times New Roman" panose="02020603050405020304" pitchFamily="18" charset="0"/>
              </a:rPr>
              <a:t>. - Київ: МОРІОН, 2010. - 1632 с.</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SE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type</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2015. - Vol.1. –1135 s.</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2. - 724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3. - 732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5834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1131</TotalTime>
  <Words>3107</Words>
  <Application>Microsoft Office PowerPoint</Application>
  <PresentationFormat>Экран (4:3)</PresentationFormat>
  <Paragraphs>152</Paragraphs>
  <Slides>26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26</vt:i4>
      </vt:variant>
    </vt:vector>
  </HeadingPairs>
  <TitlesOfParts>
    <vt:vector size="31" baseType="lpstr">
      <vt:lpstr>Arial</vt:lpstr>
      <vt:lpstr>DejaVu Sans</vt:lpstr>
      <vt:lpstr>Symbol</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Client</dc:creator>
  <dc:description/>
  <cp:lastModifiedBy>Осійчук Ольга Володимирівна</cp:lastModifiedBy>
  <cp:revision>139</cp:revision>
  <dcterms:created xsi:type="dcterms:W3CDTF">2020-07-15T07:59:10Z</dcterms:created>
  <dcterms:modified xsi:type="dcterms:W3CDTF">2025-01-27T14:36:18Z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ies>
</file>