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311" r:id="rId2"/>
    <p:sldId id="272" r:id="rId3"/>
    <p:sldId id="273" r:id="rId4"/>
    <p:sldId id="314" r:id="rId5"/>
    <p:sldId id="315" r:id="rId6"/>
    <p:sldId id="274" r:id="rId7"/>
    <p:sldId id="312" r:id="rId8"/>
    <p:sldId id="275" r:id="rId9"/>
    <p:sldId id="319" r:id="rId10"/>
    <p:sldId id="318" r:id="rId11"/>
    <p:sldId id="317" r:id="rId12"/>
    <p:sldId id="276" r:id="rId13"/>
    <p:sldId id="321" r:id="rId14"/>
    <p:sldId id="277" r:id="rId15"/>
    <p:sldId id="323" r:id="rId16"/>
    <p:sldId id="278" r:id="rId17"/>
    <p:sldId id="325" r:id="rId18"/>
    <p:sldId id="279" r:id="rId19"/>
    <p:sldId id="328" r:id="rId20"/>
    <p:sldId id="327" r:id="rId21"/>
    <p:sldId id="280" r:id="rId22"/>
    <p:sldId id="329" r:id="rId23"/>
    <p:sldId id="281" r:id="rId24"/>
    <p:sldId id="282" r:id="rId25"/>
    <p:sldId id="331" r:id="rId26"/>
    <p:sldId id="283" r:id="rId27"/>
    <p:sldId id="284" r:id="rId28"/>
    <p:sldId id="333" r:id="rId29"/>
    <p:sldId id="334" r:id="rId30"/>
    <p:sldId id="335" r:id="rId31"/>
    <p:sldId id="285" r:id="rId32"/>
    <p:sldId id="337" r:id="rId33"/>
    <p:sldId id="338" r:id="rId34"/>
    <p:sldId id="286" r:id="rId35"/>
    <p:sldId id="292" r:id="rId36"/>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6" d="100"/>
          <a:sy n="76" d="100"/>
        </p:scale>
        <p:origin x="342"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6" name="PlaceHolder 2"/>
          <p:cNvSpPr>
            <a:spLocks noGrp="1"/>
          </p:cNvSpPr>
          <p:nvPr>
            <p:ph type="subTitle"/>
          </p:nvPr>
        </p:nvSpPr>
        <p:spPr>
          <a:xfrm>
            <a:off x="457200" y="1600200"/>
            <a:ext cx="8229600" cy="4525920"/>
          </a:xfrm>
          <a:prstGeom prst="rect">
            <a:avLst/>
          </a:prstGeom>
        </p:spPr>
        <p:txBody>
          <a:bodyPr lIns="0" tIns="0" rIns="0" bIns="0" anchor="ctr">
            <a:noAutofit/>
          </a:bodyPr>
          <a:lstStyle/>
          <a:p>
            <a:pPr algn="ctr">
              <a:spcBef>
                <a:spcPts val="7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200" b="0" strike="noStrike" spc="-1">
              <a:solidFill>
                <a:srgbClr val="000000"/>
              </a:solid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8" name="PlaceHolder 2"/>
          <p:cNvSpPr>
            <a:spLocks noGrp="1"/>
          </p:cNvSpPr>
          <p:nvPr>
            <p:ph type="body"/>
          </p:nvPr>
        </p:nvSpPr>
        <p:spPr>
          <a:xfrm>
            <a:off x="457200" y="1600200"/>
            <a:ext cx="82296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10" name="PlaceHolder 2"/>
          <p:cNvSpPr>
            <a:spLocks noGrp="1"/>
          </p:cNvSpPr>
          <p:nvPr>
            <p:ph type="body"/>
          </p:nvPr>
        </p:nvSpPr>
        <p:spPr>
          <a:xfrm>
            <a:off x="457200" y="1600200"/>
            <a:ext cx="40158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11" name="PlaceHolder 3"/>
          <p:cNvSpPr>
            <a:spLocks noGrp="1"/>
          </p:cNvSpPr>
          <p:nvPr>
            <p:ph type="body"/>
          </p:nvPr>
        </p:nvSpPr>
        <p:spPr>
          <a:xfrm>
            <a:off x="4674240" y="1600200"/>
            <a:ext cx="40158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74320"/>
            <a:ext cx="8229600" cy="5299560"/>
          </a:xfrm>
          <a:prstGeom prst="rect">
            <a:avLst/>
          </a:prstGeom>
        </p:spPr>
        <p:txBody>
          <a:bodyPr lIns="0" tIns="0" rIns="0" bIns="0" anchor="ctr">
            <a:noAutofit/>
          </a:bodyPr>
          <a:lstStyle/>
          <a:p>
            <a:pPr algn="ctr">
              <a:spcBef>
                <a:spcPts val="7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200" b="0" strike="noStrike" spc="-1">
              <a:solidFill>
                <a:srgbClr val="000000"/>
              </a:solid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15" name="PlaceHolder 2"/>
          <p:cNvSpPr>
            <a:spLocks noGrp="1"/>
          </p:cNvSpPr>
          <p:nvPr>
            <p:ph type="body"/>
          </p:nvPr>
        </p:nvSpPr>
        <p:spPr>
          <a:xfrm>
            <a:off x="45720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16" name="PlaceHolder 3"/>
          <p:cNvSpPr>
            <a:spLocks noGrp="1"/>
          </p:cNvSpPr>
          <p:nvPr>
            <p:ph type="body"/>
          </p:nvPr>
        </p:nvSpPr>
        <p:spPr>
          <a:xfrm>
            <a:off x="4674240" y="1600200"/>
            <a:ext cx="40158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17" name="PlaceHolder 4"/>
          <p:cNvSpPr>
            <a:spLocks noGrp="1"/>
          </p:cNvSpPr>
          <p:nvPr>
            <p:ph type="body"/>
          </p:nvPr>
        </p:nvSpPr>
        <p:spPr>
          <a:xfrm>
            <a:off x="457200" y="396432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19" name="PlaceHolder 2"/>
          <p:cNvSpPr>
            <a:spLocks noGrp="1"/>
          </p:cNvSpPr>
          <p:nvPr>
            <p:ph type="body"/>
          </p:nvPr>
        </p:nvSpPr>
        <p:spPr>
          <a:xfrm>
            <a:off x="457200" y="1600200"/>
            <a:ext cx="40158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0" name="PlaceHolder 3"/>
          <p:cNvSpPr>
            <a:spLocks noGrp="1"/>
          </p:cNvSpPr>
          <p:nvPr>
            <p:ph type="body"/>
          </p:nvPr>
        </p:nvSpPr>
        <p:spPr>
          <a:xfrm>
            <a:off x="467424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1" name="PlaceHolder 4"/>
          <p:cNvSpPr>
            <a:spLocks noGrp="1"/>
          </p:cNvSpPr>
          <p:nvPr>
            <p:ph type="body"/>
          </p:nvPr>
        </p:nvSpPr>
        <p:spPr>
          <a:xfrm>
            <a:off x="4674240" y="396432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23" name="PlaceHolder 2"/>
          <p:cNvSpPr>
            <a:spLocks noGrp="1"/>
          </p:cNvSpPr>
          <p:nvPr>
            <p:ph type="body"/>
          </p:nvPr>
        </p:nvSpPr>
        <p:spPr>
          <a:xfrm>
            <a:off x="45720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4" name="PlaceHolder 3"/>
          <p:cNvSpPr>
            <a:spLocks noGrp="1"/>
          </p:cNvSpPr>
          <p:nvPr>
            <p:ph type="body"/>
          </p:nvPr>
        </p:nvSpPr>
        <p:spPr>
          <a:xfrm>
            <a:off x="467424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5" name="PlaceHolder 4"/>
          <p:cNvSpPr>
            <a:spLocks noGrp="1"/>
          </p:cNvSpPr>
          <p:nvPr>
            <p:ph type="body"/>
          </p:nvPr>
        </p:nvSpPr>
        <p:spPr>
          <a:xfrm>
            <a:off x="457200" y="3964320"/>
            <a:ext cx="822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27" name="PlaceHolder 2"/>
          <p:cNvSpPr>
            <a:spLocks noGrp="1"/>
          </p:cNvSpPr>
          <p:nvPr>
            <p:ph type="body"/>
          </p:nvPr>
        </p:nvSpPr>
        <p:spPr>
          <a:xfrm>
            <a:off x="457200" y="1600200"/>
            <a:ext cx="822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8" name="PlaceHolder 3"/>
          <p:cNvSpPr>
            <a:spLocks noGrp="1"/>
          </p:cNvSpPr>
          <p:nvPr>
            <p:ph type="body"/>
          </p:nvPr>
        </p:nvSpPr>
        <p:spPr>
          <a:xfrm>
            <a:off x="457200" y="3964320"/>
            <a:ext cx="822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30" name="PlaceHolder 2"/>
          <p:cNvSpPr>
            <a:spLocks noGrp="1"/>
          </p:cNvSpPr>
          <p:nvPr>
            <p:ph type="body"/>
          </p:nvPr>
        </p:nvSpPr>
        <p:spPr>
          <a:xfrm>
            <a:off x="45720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1" name="PlaceHolder 3"/>
          <p:cNvSpPr>
            <a:spLocks noGrp="1"/>
          </p:cNvSpPr>
          <p:nvPr>
            <p:ph type="body"/>
          </p:nvPr>
        </p:nvSpPr>
        <p:spPr>
          <a:xfrm>
            <a:off x="467424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2" name="PlaceHolder 4"/>
          <p:cNvSpPr>
            <a:spLocks noGrp="1"/>
          </p:cNvSpPr>
          <p:nvPr>
            <p:ph type="body"/>
          </p:nvPr>
        </p:nvSpPr>
        <p:spPr>
          <a:xfrm>
            <a:off x="457200" y="396432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3" name="PlaceHolder 5"/>
          <p:cNvSpPr>
            <a:spLocks noGrp="1"/>
          </p:cNvSpPr>
          <p:nvPr>
            <p:ph type="body"/>
          </p:nvPr>
        </p:nvSpPr>
        <p:spPr>
          <a:xfrm>
            <a:off x="4674240" y="396432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35" name="PlaceHolder 2"/>
          <p:cNvSpPr>
            <a:spLocks noGrp="1"/>
          </p:cNvSpPr>
          <p:nvPr>
            <p:ph type="body"/>
          </p:nvPr>
        </p:nvSpPr>
        <p:spPr>
          <a:xfrm>
            <a:off x="457200" y="160020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6" name="PlaceHolder 3"/>
          <p:cNvSpPr>
            <a:spLocks noGrp="1"/>
          </p:cNvSpPr>
          <p:nvPr>
            <p:ph type="body"/>
          </p:nvPr>
        </p:nvSpPr>
        <p:spPr>
          <a:xfrm>
            <a:off x="3239640" y="160020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7" name="PlaceHolder 4"/>
          <p:cNvSpPr>
            <a:spLocks noGrp="1"/>
          </p:cNvSpPr>
          <p:nvPr>
            <p:ph type="body"/>
          </p:nvPr>
        </p:nvSpPr>
        <p:spPr>
          <a:xfrm>
            <a:off x="6022080" y="160020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8" name="PlaceHolder 5"/>
          <p:cNvSpPr>
            <a:spLocks noGrp="1"/>
          </p:cNvSpPr>
          <p:nvPr>
            <p:ph type="body"/>
          </p:nvPr>
        </p:nvSpPr>
        <p:spPr>
          <a:xfrm>
            <a:off x="457200" y="396432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9" name="PlaceHolder 6"/>
          <p:cNvSpPr>
            <a:spLocks noGrp="1"/>
          </p:cNvSpPr>
          <p:nvPr>
            <p:ph type="body"/>
          </p:nvPr>
        </p:nvSpPr>
        <p:spPr>
          <a:xfrm>
            <a:off x="3239640" y="396432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40" name="PlaceHolder 7"/>
          <p:cNvSpPr>
            <a:spLocks noGrp="1"/>
          </p:cNvSpPr>
          <p:nvPr>
            <p:ph type="body"/>
          </p:nvPr>
        </p:nvSpPr>
        <p:spPr>
          <a:xfrm>
            <a:off x="6022080" y="396432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strike="noStrike" spc="-1">
                <a:solidFill>
                  <a:srgbClr val="000000"/>
                </a:solidFill>
                <a:latin typeface="Arial"/>
              </a:rPr>
              <a:t>Click to edit the title text format</a:t>
            </a:r>
          </a:p>
        </p:txBody>
      </p:sp>
      <p:sp>
        <p:nvSpPr>
          <p:cNvPr id="6" name="PlaceHolder 2"/>
          <p:cNvSpPr>
            <a:spLocks noGrp="1"/>
          </p:cNvSpPr>
          <p:nvPr>
            <p:ph type="body"/>
          </p:nvPr>
        </p:nvSpPr>
        <p:spPr>
          <a:xfrm>
            <a:off x="457200" y="1600200"/>
            <a:ext cx="8229600" cy="4525920"/>
          </a:xfrm>
          <a:prstGeom prst="rect">
            <a:avLst/>
          </a:prstGeom>
        </p:spPr>
        <p:txBody>
          <a:bodyPr lIns="90000" tIns="46800" rIns="90000" bIns="46800">
            <a:normAutofit/>
          </a:bodyPr>
          <a:lstStyle/>
          <a:p>
            <a:pPr marL="342720" indent="-34272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Click to edit the outline text format</a:t>
            </a:r>
          </a:p>
          <a:p>
            <a:pPr marL="742680" lvl="1" indent="-28548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Second Outline Level</a:t>
            </a:r>
          </a:p>
          <a:p>
            <a:pPr marL="1143000" lvl="2"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Third Outline Level</a:t>
            </a:r>
          </a:p>
          <a:p>
            <a:pPr marL="1600200" lvl="3"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Fourth Outline Level</a:t>
            </a:r>
          </a:p>
          <a:p>
            <a:pPr marL="2057400" lvl="4"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Fifth Outline Level</a:t>
            </a:r>
          </a:p>
          <a:p>
            <a:pPr marL="2057400" lvl="5"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Sixth Outline Level</a:t>
            </a:r>
          </a:p>
          <a:p>
            <a:pPr marL="2057400" lvl="6"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Seventh Outline Level</a:t>
            </a:r>
          </a:p>
        </p:txBody>
      </p:sp>
      <p:sp>
        <p:nvSpPr>
          <p:cNvPr id="2" name="PlaceHolder 3"/>
          <p:cNvSpPr>
            <a:spLocks noGrp="1"/>
          </p:cNvSpPr>
          <p:nvPr>
            <p:ph type="dt"/>
          </p:nvPr>
        </p:nvSpPr>
        <p:spPr>
          <a:xfrm>
            <a:off x="456840" y="6244920"/>
            <a:ext cx="2133720" cy="476280"/>
          </a:xfrm>
          <a:prstGeom prst="rect">
            <a:avLst/>
          </a:prstGeom>
        </p:spPr>
        <p:txBody>
          <a:bodyPr lIns="90000" tIns="46800" rIns="90000" bIns="46800">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Arial"/>
            </a:endParaRPr>
          </a:p>
        </p:txBody>
      </p:sp>
      <p:sp>
        <p:nvSpPr>
          <p:cNvPr id="3" name="PlaceHolder 4"/>
          <p:cNvSpPr>
            <a:spLocks noGrp="1"/>
          </p:cNvSpPr>
          <p:nvPr>
            <p:ph type="ftr"/>
          </p:nvPr>
        </p:nvSpPr>
        <p:spPr>
          <a:xfrm>
            <a:off x="3124080" y="6244920"/>
            <a:ext cx="2895840" cy="476280"/>
          </a:xfrm>
          <a:prstGeom prst="rect">
            <a:avLst/>
          </a:prstGeom>
        </p:spPr>
        <p:txBody>
          <a:bodyPr lIns="90000" tIns="46800" rIns="90000" bIns="46800">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Arial"/>
            </a:endParaRPr>
          </a:p>
        </p:txBody>
      </p:sp>
      <p:sp>
        <p:nvSpPr>
          <p:cNvPr id="4" name="PlaceHolder 5"/>
          <p:cNvSpPr>
            <a:spLocks noGrp="1"/>
          </p:cNvSpPr>
          <p:nvPr>
            <p:ph type="sldNum"/>
          </p:nvPr>
        </p:nvSpPr>
        <p:spPr>
          <a:xfrm>
            <a:off x="6552720" y="6244920"/>
            <a:ext cx="2133720" cy="476280"/>
          </a:xfrm>
          <a:prstGeom prst="rect">
            <a:avLst/>
          </a:prstGeom>
        </p:spPr>
        <p:txBody>
          <a:bodyPr lIns="90000" tIns="46800" rIns="90000" bIns="46800">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B5B1C28-1051-4BF8-B096-9F4B7428365F}" type="slidenum">
              <a:rPr lang="ru-RU" sz="1400" b="0" strike="noStrike" spc="-1">
                <a:solidFill>
                  <a:srgbClr val="000000"/>
                </a:solidFill>
                <a:latin typeface="Aria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a:t>
            </a:fld>
            <a:endParaRPr lang="en-US" sz="1400" b="0" strike="noStrike" spc="-1">
              <a:solidFill>
                <a:srgbClr val="000000"/>
              </a:solidFill>
              <a:latin typeface="Aria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p:nvPr>
        </p:nvSpPr>
        <p:spPr>
          <a:xfrm>
            <a:off x="304800" y="774700"/>
            <a:ext cx="8229600" cy="4525920"/>
          </a:xfrm>
        </p:spPr>
        <p:txBody>
          <a:bodyPr/>
          <a:lstStyle/>
          <a:p>
            <a:pPr marL="0" indent="0" algn="ctr">
              <a:buNone/>
            </a:pPr>
            <a:r>
              <a:rPr lang="en-US" sz="3200" b="1" dirty="0">
                <a:solidFill>
                  <a:schemeClr val="accent3">
                    <a:lumMod val="75000"/>
                  </a:schemeClr>
                </a:solidFill>
              </a:rPr>
              <a:t>Anti-ulcer drugs. Characteristics, classification, relationship between structure and pharmacological action, mechanism of action, methods of </a:t>
            </a:r>
            <a:r>
              <a:rPr lang="uk-UA" sz="3200" b="1" dirty="0" err="1">
                <a:solidFill>
                  <a:schemeClr val="accent3">
                    <a:lumMod val="75000"/>
                  </a:schemeClr>
                </a:solidFill>
              </a:rPr>
              <a:t>obtaining</a:t>
            </a:r>
            <a:r>
              <a:rPr lang="en-US" sz="3200" b="1" dirty="0">
                <a:solidFill>
                  <a:schemeClr val="accent3">
                    <a:lumMod val="75000"/>
                  </a:schemeClr>
                </a:solidFill>
              </a:rPr>
              <a:t>, methods of analysis, application in </a:t>
            </a:r>
            <a:r>
              <a:rPr lang="en-US" sz="3200" b="1" dirty="0" smtClean="0">
                <a:solidFill>
                  <a:schemeClr val="accent3">
                    <a:lumMod val="75000"/>
                  </a:schemeClr>
                </a:solidFill>
              </a:rPr>
              <a:t>medicine</a:t>
            </a:r>
          </a:p>
          <a:p>
            <a:pPr marL="0" indent="0" algn="ctr">
              <a:buNone/>
            </a:pPr>
            <a:endParaRPr lang="en-US" dirty="0" smtClean="0"/>
          </a:p>
          <a:p>
            <a:pPr marL="0" indent="0" algn="ctr">
              <a:buNone/>
            </a:pPr>
            <a:r>
              <a:rPr lang="en-US" b="1" dirty="0" smtClean="0"/>
              <a:t>LECTURE 10</a:t>
            </a:r>
            <a:endParaRPr lang="uk-UA" b="1" dirty="0"/>
          </a:p>
        </p:txBody>
      </p:sp>
    </p:spTree>
    <p:extLst>
      <p:ext uri="{BB962C8B-B14F-4D97-AF65-F5344CB8AC3E}">
        <p14:creationId xmlns:p14="http://schemas.microsoft.com/office/powerpoint/2010/main" val="181662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CustomShape 1"/>
          <p:cNvSpPr/>
          <p:nvPr/>
        </p:nvSpPr>
        <p:spPr>
          <a:xfrm>
            <a:off x="3702905" y="607144"/>
            <a:ext cx="1885429" cy="371513"/>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Antiulcer</a:t>
            </a:r>
            <a:r>
              <a:rPr lang="uk-UA" sz="1800" b="1" strike="noStrike" spc="-1" dirty="0">
                <a:solidFill>
                  <a:srgbClr val="000000"/>
                </a:solidFill>
                <a:latin typeface="Arial"/>
              </a:rPr>
              <a:t> </a:t>
            </a:r>
            <a:r>
              <a:rPr lang="uk-UA" sz="1800" b="1" strike="noStrike" spc="-1" dirty="0" err="1">
                <a:solidFill>
                  <a:srgbClr val="000000"/>
                </a:solidFill>
                <a:latin typeface="Arial"/>
              </a:rPr>
              <a:t>drugs</a:t>
            </a:r>
            <a:endParaRPr lang="en-US" sz="1800" b="0" strike="noStrike" spc="-1" dirty="0">
              <a:solidFill>
                <a:srgbClr val="000000"/>
              </a:solidFill>
              <a:latin typeface="Arial"/>
            </a:endParaRPr>
          </a:p>
        </p:txBody>
      </p:sp>
      <p:sp>
        <p:nvSpPr>
          <p:cNvPr id="94" name="CustomShape 2"/>
          <p:cNvSpPr/>
          <p:nvPr/>
        </p:nvSpPr>
        <p:spPr>
          <a:xfrm>
            <a:off x="759418" y="1151146"/>
            <a:ext cx="8003702" cy="1479509"/>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Antiulcer</a:t>
            </a:r>
            <a:r>
              <a:rPr lang="uk-UA" sz="1800" b="1" strike="noStrike" spc="-1" dirty="0">
                <a:solidFill>
                  <a:srgbClr val="000000"/>
                </a:solidFill>
                <a:latin typeface="Arial"/>
              </a:rPr>
              <a:t> </a:t>
            </a:r>
            <a:r>
              <a:rPr lang="uk-UA" sz="1800" b="1" strike="noStrike" spc="-1" dirty="0" err="1">
                <a:solidFill>
                  <a:srgbClr val="000000"/>
                </a:solidFill>
                <a:latin typeface="Arial"/>
              </a:rPr>
              <a:t>drugs</a:t>
            </a:r>
            <a:r>
              <a:rPr lang="uk-UA" sz="1800" b="1" strike="noStrike" spc="-1" dirty="0">
                <a:solidFill>
                  <a:srgbClr val="000000"/>
                </a:solidFill>
                <a:latin typeface="Arial"/>
              </a:rPr>
              <a:t> </a:t>
            </a:r>
            <a:r>
              <a:rPr lang="uk-UA" sz="1800" b="0" strike="noStrike" spc="-1" dirty="0">
                <a:solidFill>
                  <a:srgbClr val="000000"/>
                </a:solidFill>
                <a:latin typeface="Arial"/>
              </a:rPr>
              <a:t> - a </a:t>
            </a:r>
            <a:r>
              <a:rPr lang="uk-UA" sz="1800" b="0" strike="noStrike" spc="-1" dirty="0" err="1">
                <a:solidFill>
                  <a:srgbClr val="000000"/>
                </a:solidFill>
                <a:latin typeface="Arial"/>
              </a:rPr>
              <a:t>group</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drugs</a:t>
            </a:r>
            <a:r>
              <a:rPr lang="uk-UA" sz="1800" b="0" strike="noStrike" spc="-1" dirty="0">
                <a:solidFill>
                  <a:srgbClr val="000000"/>
                </a:solidFill>
                <a:latin typeface="Arial"/>
              </a:rPr>
              <a:t> </a:t>
            </a:r>
            <a:r>
              <a:rPr lang="uk-UA" sz="1800" b="0" strike="noStrike" spc="-1" dirty="0" err="1">
                <a:solidFill>
                  <a:srgbClr val="000000"/>
                </a:solidFill>
                <a:latin typeface="Arial"/>
              </a:rPr>
              <a:t>used</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treatment</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gastric</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duodenal</a:t>
            </a:r>
            <a:r>
              <a:rPr lang="uk-UA" sz="1800" b="0" strike="noStrike" spc="-1" dirty="0">
                <a:solidFill>
                  <a:srgbClr val="000000"/>
                </a:solidFill>
                <a:latin typeface="Arial"/>
              </a:rPr>
              <a:t> </a:t>
            </a:r>
            <a:r>
              <a:rPr lang="uk-UA" sz="1800" b="0" strike="noStrike" spc="-1" dirty="0" err="1">
                <a:solidFill>
                  <a:srgbClr val="000000"/>
                </a:solidFill>
                <a:latin typeface="Arial"/>
              </a:rPr>
              <a:t>ulcers</a:t>
            </a:r>
            <a:r>
              <a:rPr lang="uk-UA" sz="1800" b="0" strike="noStrike" spc="-1" dirty="0">
                <a:solidFill>
                  <a:srgbClr val="000000"/>
                </a:solidFill>
                <a:latin typeface="Arial"/>
              </a:rPr>
              <a:t>, </a:t>
            </a:r>
            <a:r>
              <a:rPr lang="uk-UA" sz="1800" b="0" strike="noStrike" spc="-1" dirty="0" err="1">
                <a:solidFill>
                  <a:srgbClr val="000000"/>
                </a:solidFill>
                <a:latin typeface="Arial"/>
              </a:rPr>
              <a:t>gastroesophageal</a:t>
            </a:r>
            <a:r>
              <a:rPr lang="uk-UA" sz="1800" b="0" strike="noStrike" spc="-1" dirty="0">
                <a:solidFill>
                  <a:srgbClr val="000000"/>
                </a:solidFill>
                <a:latin typeface="Arial"/>
              </a:rPr>
              <a:t> </a:t>
            </a:r>
            <a:r>
              <a:rPr lang="uk-UA" sz="1800" b="0" strike="noStrike" spc="-1" dirty="0" err="1">
                <a:solidFill>
                  <a:srgbClr val="000000"/>
                </a:solidFill>
                <a:latin typeface="Arial"/>
              </a:rPr>
              <a:t>reflux</a:t>
            </a:r>
            <a:r>
              <a:rPr lang="uk-UA" sz="1800" b="0" strike="noStrike" spc="-1" dirty="0">
                <a:solidFill>
                  <a:srgbClr val="000000"/>
                </a:solidFill>
                <a:latin typeface="Arial"/>
              </a:rPr>
              <a:t>, </a:t>
            </a:r>
            <a:r>
              <a:rPr lang="uk-UA" sz="1800" b="0" strike="noStrike" spc="-1" dirty="0" err="1">
                <a:solidFill>
                  <a:srgbClr val="000000"/>
                </a:solidFill>
                <a:latin typeface="Arial"/>
              </a:rPr>
              <a:t>hyperacid</a:t>
            </a:r>
            <a:r>
              <a:rPr lang="uk-UA" sz="1800" b="0" strike="noStrike" spc="-1" dirty="0">
                <a:solidFill>
                  <a:srgbClr val="000000"/>
                </a:solidFill>
                <a:latin typeface="Arial"/>
              </a:rPr>
              <a:t> </a:t>
            </a:r>
            <a:r>
              <a:rPr lang="uk-UA" sz="1800" b="0" strike="noStrike" spc="-1" dirty="0" err="1">
                <a:solidFill>
                  <a:srgbClr val="000000"/>
                </a:solidFill>
                <a:latin typeface="Arial"/>
              </a:rPr>
              <a:t>gastritis</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other</a:t>
            </a:r>
            <a:r>
              <a:rPr lang="uk-UA" sz="1800" b="0" strike="noStrike" spc="-1" dirty="0">
                <a:solidFill>
                  <a:srgbClr val="000000"/>
                </a:solidFill>
                <a:latin typeface="Arial"/>
              </a:rPr>
              <a:t> </a:t>
            </a:r>
            <a:r>
              <a:rPr lang="uk-UA" sz="1800" b="0" strike="noStrike" spc="-1" dirty="0" err="1">
                <a:solidFill>
                  <a:srgbClr val="000000"/>
                </a:solidFill>
                <a:latin typeface="Arial"/>
              </a:rPr>
              <a:t>gastrointestinal</a:t>
            </a:r>
            <a:r>
              <a:rPr lang="uk-UA" sz="1800" b="0" strike="noStrike" spc="-1" dirty="0">
                <a:solidFill>
                  <a:srgbClr val="000000"/>
                </a:solidFill>
                <a:latin typeface="Arial"/>
              </a:rPr>
              <a:t> </a:t>
            </a:r>
            <a:r>
              <a:rPr lang="uk-UA" sz="1800" b="0" strike="noStrike" spc="-1" dirty="0" err="1">
                <a:solidFill>
                  <a:srgbClr val="000000"/>
                </a:solidFill>
                <a:latin typeface="Arial"/>
              </a:rPr>
              <a:t>diseases</a:t>
            </a:r>
            <a:r>
              <a:rPr lang="uk-UA" sz="1800" b="0" strike="noStrike" spc="-1" dirty="0">
                <a:solidFill>
                  <a:srgbClr val="000000"/>
                </a:solidFill>
                <a:latin typeface="Arial"/>
              </a:rPr>
              <a:t> </a:t>
            </a:r>
            <a:r>
              <a:rPr lang="uk-UA" sz="1800" b="0" strike="noStrike" spc="-1" dirty="0" err="1">
                <a:solidFill>
                  <a:srgbClr val="000000"/>
                </a:solidFill>
                <a:latin typeface="Arial"/>
              </a:rPr>
              <a:t>caused</a:t>
            </a:r>
            <a:r>
              <a:rPr lang="uk-UA" sz="1800" b="0" strike="noStrike" spc="-1" dirty="0">
                <a:solidFill>
                  <a:srgbClr val="000000"/>
                </a:solidFill>
                <a:latin typeface="Arial"/>
              </a:rPr>
              <a:t> </a:t>
            </a:r>
            <a:r>
              <a:rPr lang="uk-UA" sz="1800" b="0" strike="noStrike" spc="-1" dirty="0" err="1">
                <a:solidFill>
                  <a:srgbClr val="000000"/>
                </a:solidFill>
                <a:latin typeface="Arial"/>
              </a:rPr>
              <a:t>by</a:t>
            </a:r>
            <a:r>
              <a:rPr lang="uk-UA" sz="1800" b="0" strike="noStrike" spc="-1" dirty="0">
                <a:solidFill>
                  <a:srgbClr val="000000"/>
                </a:solidFill>
                <a:latin typeface="Arial"/>
              </a:rPr>
              <a:t> </a:t>
            </a:r>
            <a:r>
              <a:rPr lang="uk-UA" sz="1800" b="0" strike="noStrike" spc="-1" dirty="0" err="1">
                <a:solidFill>
                  <a:srgbClr val="000000"/>
                </a:solidFill>
                <a:latin typeface="Arial"/>
              </a:rPr>
              <a:t>hypersecretion</a:t>
            </a:r>
            <a:r>
              <a:rPr lang="uk-UA" sz="1800" b="0" strike="noStrike" spc="-1" dirty="0" smtClean="0">
                <a:solidFill>
                  <a:srgbClr val="000000"/>
                </a:solidFill>
                <a:latin typeface="Arial"/>
              </a:rPr>
              <a:t>.</a:t>
            </a:r>
            <a:endParaRPr lang="en-US" sz="1800" b="0" strike="noStrike" spc="-1" dirty="0" smtClean="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dirty="0" smtClean="0">
                <a:solidFill>
                  <a:srgbClr val="000000"/>
                </a:solidFill>
                <a:latin typeface="Arial"/>
              </a:rPr>
              <a:t>Table. Classification of antiulcer drugs</a:t>
            </a:r>
            <a:endParaRPr lang="en-US" sz="1800" b="0" strike="noStrike" spc="-1" dirty="0">
              <a:solidFill>
                <a:srgbClr val="000000"/>
              </a:solidFill>
              <a:latin typeface="Aria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3839341735"/>
              </p:ext>
            </p:extLst>
          </p:nvPr>
        </p:nvGraphicFramePr>
        <p:xfrm>
          <a:off x="759418" y="3235331"/>
          <a:ext cx="8003701" cy="3173089"/>
        </p:xfrm>
        <a:graphic>
          <a:graphicData uri="http://schemas.openxmlformats.org/drawingml/2006/table">
            <a:tbl>
              <a:tblPr firstRow="1" firstCol="1" bandRow="1">
                <a:tableStyleId>{5C22544A-7EE6-4342-B048-85BDC9FD1C3A}</a:tableStyleId>
              </a:tblPr>
              <a:tblGrid>
                <a:gridCol w="1084962">
                  <a:extLst>
                    <a:ext uri="{9D8B030D-6E8A-4147-A177-3AD203B41FA5}">
                      <a16:colId xmlns:a16="http://schemas.microsoft.com/office/drawing/2014/main" val="724292055"/>
                    </a:ext>
                  </a:extLst>
                </a:gridCol>
                <a:gridCol w="1084962">
                  <a:extLst>
                    <a:ext uri="{9D8B030D-6E8A-4147-A177-3AD203B41FA5}">
                      <a16:colId xmlns:a16="http://schemas.microsoft.com/office/drawing/2014/main" val="2732307984"/>
                    </a:ext>
                  </a:extLst>
                </a:gridCol>
                <a:gridCol w="1084962">
                  <a:extLst>
                    <a:ext uri="{9D8B030D-6E8A-4147-A177-3AD203B41FA5}">
                      <a16:colId xmlns:a16="http://schemas.microsoft.com/office/drawing/2014/main" val="949627051"/>
                    </a:ext>
                  </a:extLst>
                </a:gridCol>
                <a:gridCol w="4748815">
                  <a:extLst>
                    <a:ext uri="{9D8B030D-6E8A-4147-A177-3AD203B41FA5}">
                      <a16:colId xmlns:a16="http://schemas.microsoft.com/office/drawing/2014/main" val="2311818267"/>
                    </a:ext>
                  </a:extLst>
                </a:gridCol>
              </a:tblGrid>
              <a:tr h="247009">
                <a:tc gridSpan="3">
                  <a:txBody>
                    <a:bodyPr/>
                    <a:lstStyle/>
                    <a:p>
                      <a:pPr algn="ctr">
                        <a:spcAft>
                          <a:spcPts val="0"/>
                        </a:spcAft>
                      </a:pPr>
                      <a:r>
                        <a:rPr lang="ru-RU" sz="1200">
                          <a:effectLst/>
                        </a:rPr>
                        <a:t>Antisecretory drugs</a:t>
                      </a:r>
                      <a:endParaRPr lang="uk-UA" sz="1200">
                        <a:effectLst/>
                        <a:latin typeface="Times New Roman" panose="02020603050405020304" pitchFamily="18" charset="0"/>
                        <a:ea typeface="Times New Roman" panose="02020603050405020304" pitchFamily="18" charset="0"/>
                      </a:endParaRPr>
                    </a:p>
                  </a:txBody>
                  <a:tcPr marL="59844" marR="59844" marT="0" marB="0"/>
                </a:tc>
                <a:tc hMerge="1">
                  <a:txBody>
                    <a:bodyPr/>
                    <a:lstStyle/>
                    <a:p>
                      <a:endParaRPr lang="uk-UA"/>
                    </a:p>
                  </a:txBody>
                  <a:tcPr/>
                </a:tc>
                <a:tc hMerge="1">
                  <a:txBody>
                    <a:bodyPr/>
                    <a:lstStyle/>
                    <a:p>
                      <a:endParaRPr lang="uk-UA"/>
                    </a:p>
                  </a:txBody>
                  <a:tcPr/>
                </a:tc>
                <a:tc rowSpan="2">
                  <a:txBody>
                    <a:bodyPr/>
                    <a:lstStyle/>
                    <a:p>
                      <a:pPr algn="ctr">
                        <a:spcAft>
                          <a:spcPts val="0"/>
                        </a:spcAft>
                      </a:pPr>
                      <a:r>
                        <a:rPr lang="en-US" sz="1200">
                          <a:effectLst/>
                        </a:rPr>
                        <a:t>Antacids and enveloping drugs (monocomponent and combined)</a:t>
                      </a:r>
                      <a:endParaRPr lang="uk-UA" sz="1200">
                        <a:effectLst/>
                        <a:latin typeface="Times New Roman" panose="02020603050405020304" pitchFamily="18" charset="0"/>
                        <a:ea typeface="Times New Roman" panose="02020603050405020304" pitchFamily="18" charset="0"/>
                      </a:endParaRPr>
                    </a:p>
                  </a:txBody>
                  <a:tcPr marL="59844" marR="59844" marT="0" marB="0"/>
                </a:tc>
                <a:extLst>
                  <a:ext uri="{0D108BD9-81ED-4DB2-BD59-A6C34878D82A}">
                    <a16:rowId xmlns:a16="http://schemas.microsoft.com/office/drawing/2014/main" val="3295560927"/>
                  </a:ext>
                </a:extLst>
              </a:tr>
              <a:tr h="247009">
                <a:tc>
                  <a:txBody>
                    <a:bodyPr/>
                    <a:lstStyle/>
                    <a:p>
                      <a:pPr algn="ctr">
                        <a:spcAft>
                          <a:spcPts val="0"/>
                        </a:spcAft>
                      </a:pPr>
                      <a:r>
                        <a:rPr lang="en-US" sz="1200">
                          <a:effectLst/>
                        </a:rPr>
                        <a:t>H</a:t>
                      </a:r>
                      <a:r>
                        <a:rPr lang="en-US" sz="1200" baseline="30000">
                          <a:effectLst/>
                        </a:rPr>
                        <a:t>+</a:t>
                      </a:r>
                      <a:r>
                        <a:rPr lang="en-US" sz="1200">
                          <a:effectLst/>
                        </a:rPr>
                        <a:t>/K</a:t>
                      </a:r>
                      <a:r>
                        <a:rPr lang="en-US" sz="1200" baseline="30000">
                          <a:effectLst/>
                        </a:rPr>
                        <a:t>+</a:t>
                      </a:r>
                      <a:r>
                        <a:rPr lang="en-US" sz="1200">
                          <a:effectLst/>
                        </a:rPr>
                        <a:t> </a:t>
                      </a:r>
                      <a:r>
                        <a:rPr lang="uk-UA" sz="1200">
                          <a:effectLst/>
                        </a:rPr>
                        <a:t>-</a:t>
                      </a:r>
                      <a:r>
                        <a:rPr lang="en-US" sz="1200">
                          <a:effectLst/>
                        </a:rPr>
                        <a:t>ATPase inhibitors</a:t>
                      </a:r>
                      <a:endParaRPr lang="uk-UA" sz="1200">
                        <a:effectLst/>
                        <a:latin typeface="Times New Roman" panose="02020603050405020304" pitchFamily="18" charset="0"/>
                        <a:ea typeface="Times New Roman" panose="02020603050405020304" pitchFamily="18" charset="0"/>
                      </a:endParaRPr>
                    </a:p>
                  </a:txBody>
                  <a:tcPr marL="59844" marR="59844" marT="0" marB="0"/>
                </a:tc>
                <a:tc>
                  <a:txBody>
                    <a:bodyPr/>
                    <a:lstStyle/>
                    <a:p>
                      <a:pPr algn="ctr">
                        <a:spcAft>
                          <a:spcPts val="0"/>
                        </a:spcAft>
                      </a:pPr>
                      <a:r>
                        <a:rPr lang="en-US" sz="1200">
                          <a:effectLst/>
                        </a:rPr>
                        <a:t>H</a:t>
                      </a:r>
                      <a:r>
                        <a:rPr lang="en-US" sz="1200" baseline="-25000">
                          <a:effectLst/>
                        </a:rPr>
                        <a:t>2</a:t>
                      </a:r>
                      <a:r>
                        <a:rPr lang="en-US" sz="1200">
                          <a:effectLst/>
                        </a:rPr>
                        <a:t>-histamine blockers</a:t>
                      </a:r>
                      <a:endParaRPr lang="uk-UA" sz="1200">
                        <a:effectLst/>
                        <a:latin typeface="Times New Roman" panose="02020603050405020304" pitchFamily="18" charset="0"/>
                        <a:ea typeface="Times New Roman" panose="02020603050405020304" pitchFamily="18" charset="0"/>
                      </a:endParaRPr>
                    </a:p>
                  </a:txBody>
                  <a:tcPr marL="59844" marR="59844" marT="0" marB="0"/>
                </a:tc>
                <a:tc>
                  <a:txBody>
                    <a:bodyPr/>
                    <a:lstStyle/>
                    <a:p>
                      <a:pPr algn="ctr">
                        <a:spcAft>
                          <a:spcPts val="0"/>
                        </a:spcAft>
                      </a:pPr>
                      <a:r>
                        <a:rPr lang="en-US" sz="1200">
                          <a:effectLst/>
                        </a:rPr>
                        <a:t>M</a:t>
                      </a:r>
                      <a:r>
                        <a:rPr lang="en-US" sz="1200" baseline="-25000">
                          <a:effectLst/>
                        </a:rPr>
                        <a:t>1</a:t>
                      </a:r>
                      <a:r>
                        <a:rPr lang="en-US" sz="1200">
                          <a:effectLst/>
                        </a:rPr>
                        <a:t>- anticholinergics</a:t>
                      </a:r>
                      <a:endParaRPr lang="uk-UA" sz="1200">
                        <a:effectLst/>
                        <a:latin typeface="Times New Roman" panose="02020603050405020304" pitchFamily="18" charset="0"/>
                        <a:ea typeface="Times New Roman" panose="02020603050405020304" pitchFamily="18" charset="0"/>
                      </a:endParaRPr>
                    </a:p>
                  </a:txBody>
                  <a:tcPr marL="59844" marR="59844" marT="0" marB="0"/>
                </a:tc>
                <a:tc vMerge="1">
                  <a:txBody>
                    <a:bodyPr/>
                    <a:lstStyle/>
                    <a:p>
                      <a:endParaRPr lang="uk-UA"/>
                    </a:p>
                  </a:txBody>
                  <a:tcPr/>
                </a:tc>
                <a:extLst>
                  <a:ext uri="{0D108BD9-81ED-4DB2-BD59-A6C34878D82A}">
                    <a16:rowId xmlns:a16="http://schemas.microsoft.com/office/drawing/2014/main" val="2279641531"/>
                  </a:ext>
                </a:extLst>
              </a:tr>
              <a:tr h="634934">
                <a:tc>
                  <a:txBody>
                    <a:bodyPr/>
                    <a:lstStyle/>
                    <a:p>
                      <a:pPr>
                        <a:spcAft>
                          <a:spcPts val="0"/>
                        </a:spcAft>
                      </a:pPr>
                      <a:r>
                        <a:rPr lang="en-US" sz="1200">
                          <a:effectLst/>
                        </a:rPr>
                        <a:t>Omeprazole</a:t>
                      </a:r>
                      <a:endParaRPr lang="uk-UA" sz="1200">
                        <a:effectLst/>
                      </a:endParaRPr>
                    </a:p>
                    <a:p>
                      <a:pPr>
                        <a:spcAft>
                          <a:spcPts val="0"/>
                        </a:spcAft>
                      </a:pPr>
                      <a:r>
                        <a:rPr lang="en-US" sz="1200">
                          <a:effectLst/>
                        </a:rPr>
                        <a:t> Pantoprazole </a:t>
                      </a:r>
                      <a:endParaRPr lang="uk-UA" sz="1200">
                        <a:effectLst/>
                      </a:endParaRPr>
                    </a:p>
                    <a:p>
                      <a:pPr>
                        <a:spcAft>
                          <a:spcPts val="0"/>
                        </a:spcAft>
                      </a:pPr>
                      <a:r>
                        <a:rPr lang="en-US" sz="1200">
                          <a:effectLst/>
                        </a:rPr>
                        <a:t>Lansoprazole Rabeprazole</a:t>
                      </a:r>
                      <a:endParaRPr lang="uk-UA" sz="1200">
                        <a:effectLst/>
                        <a:latin typeface="Times New Roman" panose="02020603050405020304" pitchFamily="18" charset="0"/>
                        <a:ea typeface="Times New Roman" panose="02020603050405020304" pitchFamily="18" charset="0"/>
                      </a:endParaRPr>
                    </a:p>
                  </a:txBody>
                  <a:tcPr marL="59844" marR="59844" marT="0" marB="0"/>
                </a:tc>
                <a:tc>
                  <a:txBody>
                    <a:bodyPr/>
                    <a:lstStyle/>
                    <a:p>
                      <a:pPr>
                        <a:spcAft>
                          <a:spcPts val="0"/>
                        </a:spcAft>
                      </a:pPr>
                      <a:r>
                        <a:rPr lang="en-US" sz="1200">
                          <a:effectLst/>
                        </a:rPr>
                        <a:t>Ranitidine </a:t>
                      </a:r>
                      <a:endParaRPr lang="uk-UA" sz="1200">
                        <a:effectLst/>
                      </a:endParaRPr>
                    </a:p>
                    <a:p>
                      <a:pPr>
                        <a:spcAft>
                          <a:spcPts val="0"/>
                        </a:spcAft>
                      </a:pPr>
                      <a:r>
                        <a:rPr lang="en-US" sz="1200">
                          <a:effectLst/>
                        </a:rPr>
                        <a:t>Famotidine Nizatidine</a:t>
                      </a:r>
                      <a:endParaRPr lang="uk-UA" sz="1200">
                        <a:effectLst/>
                        <a:latin typeface="Times New Roman" panose="02020603050405020304" pitchFamily="18" charset="0"/>
                        <a:ea typeface="Times New Roman" panose="02020603050405020304" pitchFamily="18" charset="0"/>
                      </a:endParaRPr>
                    </a:p>
                  </a:txBody>
                  <a:tcPr marL="59844" marR="59844" marT="0" marB="0"/>
                </a:tc>
                <a:tc>
                  <a:txBody>
                    <a:bodyPr/>
                    <a:lstStyle/>
                    <a:p>
                      <a:pPr>
                        <a:spcAft>
                          <a:spcPts val="0"/>
                        </a:spcAft>
                      </a:pPr>
                      <a:r>
                        <a:rPr lang="en-US" sz="1200">
                          <a:effectLst/>
                        </a:rPr>
                        <a:t>Pirenzepine Telenzepine</a:t>
                      </a:r>
                      <a:endParaRPr lang="uk-UA" sz="1200">
                        <a:effectLst/>
                        <a:latin typeface="Times New Roman" panose="02020603050405020304" pitchFamily="18" charset="0"/>
                        <a:ea typeface="Times New Roman" panose="02020603050405020304" pitchFamily="18" charset="0"/>
                      </a:endParaRPr>
                    </a:p>
                  </a:txBody>
                  <a:tcPr marL="59844" marR="59844" marT="0" marB="0"/>
                </a:tc>
                <a:tc>
                  <a:txBody>
                    <a:bodyPr/>
                    <a:lstStyle/>
                    <a:p>
                      <a:pPr>
                        <a:spcAft>
                          <a:spcPts val="0"/>
                        </a:spcAft>
                      </a:pPr>
                      <a:r>
                        <a:rPr lang="en-US" sz="1200">
                          <a:effectLst/>
                        </a:rPr>
                        <a:t>Aluminum phosphate </a:t>
                      </a:r>
                      <a:endParaRPr lang="uk-UA" sz="1200">
                        <a:effectLst/>
                      </a:endParaRPr>
                    </a:p>
                    <a:p>
                      <a:pPr>
                        <a:spcAft>
                          <a:spcPts val="0"/>
                        </a:spcAft>
                      </a:pPr>
                      <a:r>
                        <a:rPr lang="en-US" sz="1200">
                          <a:effectLst/>
                        </a:rPr>
                        <a:t>Simaldrate </a:t>
                      </a:r>
                      <a:endParaRPr lang="uk-UA" sz="1200">
                        <a:effectLst/>
                      </a:endParaRPr>
                    </a:p>
                    <a:p>
                      <a:pPr>
                        <a:spcAft>
                          <a:spcPts val="0"/>
                        </a:spcAft>
                      </a:pPr>
                      <a:r>
                        <a:rPr lang="en-US" sz="1200">
                          <a:effectLst/>
                        </a:rPr>
                        <a:t>Aluminum hydroxide+ Magnesium hydroxide </a:t>
                      </a:r>
                      <a:endParaRPr lang="uk-UA" sz="1200">
                        <a:effectLst/>
                      </a:endParaRPr>
                    </a:p>
                    <a:p>
                      <a:pPr>
                        <a:spcAft>
                          <a:spcPts val="0"/>
                        </a:spcAft>
                      </a:pPr>
                      <a:r>
                        <a:rPr lang="en-US" sz="1200">
                          <a:effectLst/>
                        </a:rPr>
                        <a:t>Carbaldrate Calcium carbonate+Magnesium carbonate</a:t>
                      </a:r>
                      <a:endParaRPr lang="uk-UA" sz="1200">
                        <a:effectLst/>
                        <a:latin typeface="Times New Roman" panose="02020603050405020304" pitchFamily="18" charset="0"/>
                        <a:ea typeface="Times New Roman" panose="02020603050405020304" pitchFamily="18" charset="0"/>
                      </a:endParaRPr>
                    </a:p>
                  </a:txBody>
                  <a:tcPr marL="59844" marR="59844" marT="0" marB="0"/>
                </a:tc>
                <a:extLst>
                  <a:ext uri="{0D108BD9-81ED-4DB2-BD59-A6C34878D82A}">
                    <a16:rowId xmlns:a16="http://schemas.microsoft.com/office/drawing/2014/main" val="2614734251"/>
                  </a:ext>
                </a:extLst>
              </a:tr>
              <a:tr h="258887">
                <a:tc>
                  <a:txBody>
                    <a:bodyPr/>
                    <a:lstStyle/>
                    <a:p>
                      <a:pPr algn="ctr">
                        <a:spcAft>
                          <a:spcPts val="0"/>
                        </a:spcAft>
                      </a:pPr>
                      <a:r>
                        <a:rPr lang="en-US" sz="1200">
                          <a:effectLst/>
                        </a:rPr>
                        <a:t>Gastroprotectors</a:t>
                      </a:r>
                      <a:endParaRPr lang="uk-UA" sz="1200">
                        <a:effectLst/>
                        <a:latin typeface="Times New Roman" panose="02020603050405020304" pitchFamily="18" charset="0"/>
                        <a:ea typeface="Times New Roman" panose="02020603050405020304" pitchFamily="18" charset="0"/>
                      </a:endParaRPr>
                    </a:p>
                  </a:txBody>
                  <a:tcPr marL="59844" marR="59844" marT="0" marB="0"/>
                </a:tc>
                <a:tc>
                  <a:txBody>
                    <a:bodyPr/>
                    <a:lstStyle/>
                    <a:p>
                      <a:pPr algn="ctr">
                        <a:spcAft>
                          <a:spcPts val="0"/>
                        </a:spcAft>
                      </a:pPr>
                      <a:r>
                        <a:rPr lang="en-US" sz="1200">
                          <a:effectLst/>
                        </a:rPr>
                        <a:t>Antihelicobacter drugs</a:t>
                      </a:r>
                      <a:endParaRPr lang="uk-UA" sz="1200">
                        <a:effectLst/>
                        <a:latin typeface="Times New Roman" panose="02020603050405020304" pitchFamily="18" charset="0"/>
                        <a:ea typeface="Times New Roman" panose="02020603050405020304" pitchFamily="18" charset="0"/>
                      </a:endParaRPr>
                    </a:p>
                  </a:txBody>
                  <a:tcPr marL="59844" marR="59844" marT="0" marB="0"/>
                </a:tc>
                <a:tc gridSpan="2">
                  <a:txBody>
                    <a:bodyPr/>
                    <a:lstStyle/>
                    <a:p>
                      <a:pPr algn="ctr">
                        <a:spcAft>
                          <a:spcPts val="0"/>
                        </a:spcAft>
                      </a:pPr>
                      <a:r>
                        <a:rPr lang="en-US" sz="1200">
                          <a:effectLst/>
                        </a:rPr>
                        <a:t> </a:t>
                      </a:r>
                      <a:endParaRPr lang="uk-UA" sz="1200">
                        <a:effectLst/>
                      </a:endParaRPr>
                    </a:p>
                    <a:p>
                      <a:pPr algn="ctr">
                        <a:spcAft>
                          <a:spcPts val="0"/>
                        </a:spcAft>
                      </a:pPr>
                      <a:r>
                        <a:rPr lang="en-US" sz="1200">
                          <a:effectLst/>
                        </a:rPr>
                        <a:t>Combined and other antiulcer drugs</a:t>
                      </a:r>
                      <a:endParaRPr lang="uk-UA" sz="1200">
                        <a:effectLst/>
                        <a:latin typeface="Times New Roman" panose="02020603050405020304" pitchFamily="18" charset="0"/>
                        <a:ea typeface="Times New Roman" panose="02020603050405020304" pitchFamily="18" charset="0"/>
                      </a:endParaRPr>
                    </a:p>
                  </a:txBody>
                  <a:tcPr marL="59844" marR="59844" marT="0" marB="0"/>
                </a:tc>
                <a:tc hMerge="1">
                  <a:txBody>
                    <a:bodyPr/>
                    <a:lstStyle/>
                    <a:p>
                      <a:endParaRPr lang="uk-UA"/>
                    </a:p>
                  </a:txBody>
                  <a:tcPr/>
                </a:tc>
                <a:extLst>
                  <a:ext uri="{0D108BD9-81ED-4DB2-BD59-A6C34878D82A}">
                    <a16:rowId xmlns:a16="http://schemas.microsoft.com/office/drawing/2014/main" val="1909800337"/>
                  </a:ext>
                </a:extLst>
              </a:tr>
              <a:tr h="453525">
                <a:tc>
                  <a:txBody>
                    <a:bodyPr/>
                    <a:lstStyle/>
                    <a:p>
                      <a:pPr>
                        <a:spcAft>
                          <a:spcPts val="0"/>
                        </a:spcAft>
                      </a:pPr>
                      <a:r>
                        <a:rPr lang="en-US" sz="1200">
                          <a:effectLst/>
                        </a:rPr>
                        <a:t>Bismuth preparations </a:t>
                      </a:r>
                      <a:endParaRPr lang="uk-UA" sz="1200">
                        <a:effectLst/>
                      </a:endParaRPr>
                    </a:p>
                    <a:p>
                      <a:pPr>
                        <a:spcAft>
                          <a:spcPts val="0"/>
                        </a:spcAft>
                      </a:pPr>
                      <a:r>
                        <a:rPr lang="en-US" sz="1200">
                          <a:effectLst/>
                        </a:rPr>
                        <a:t>Sucralfate </a:t>
                      </a:r>
                      <a:endParaRPr lang="uk-UA" sz="1200">
                        <a:effectLst/>
                      </a:endParaRPr>
                    </a:p>
                    <a:p>
                      <a:pPr>
                        <a:spcAft>
                          <a:spcPts val="0"/>
                        </a:spcAft>
                      </a:pPr>
                      <a:r>
                        <a:rPr lang="en-US" sz="1200">
                          <a:effectLst/>
                        </a:rPr>
                        <a:t>Misoprostol Methyluracil</a:t>
                      </a:r>
                      <a:endParaRPr lang="uk-UA" sz="1200">
                        <a:effectLst/>
                        <a:latin typeface="Times New Roman" panose="02020603050405020304" pitchFamily="18" charset="0"/>
                        <a:ea typeface="Times New Roman" panose="02020603050405020304" pitchFamily="18" charset="0"/>
                      </a:endParaRPr>
                    </a:p>
                  </a:txBody>
                  <a:tcPr marL="59844" marR="59844" marT="0" marB="0"/>
                </a:tc>
                <a:tc>
                  <a:txBody>
                    <a:bodyPr/>
                    <a:lstStyle/>
                    <a:p>
                      <a:pPr>
                        <a:spcAft>
                          <a:spcPts val="0"/>
                        </a:spcAft>
                      </a:pPr>
                      <a:r>
                        <a:rPr lang="en-US" sz="1200">
                          <a:effectLst/>
                        </a:rPr>
                        <a:t>Bismuth preparations </a:t>
                      </a:r>
                      <a:endParaRPr lang="uk-UA" sz="1200">
                        <a:effectLst/>
                      </a:endParaRPr>
                    </a:p>
                    <a:p>
                      <a:pPr>
                        <a:spcAft>
                          <a:spcPts val="0"/>
                        </a:spcAft>
                      </a:pPr>
                      <a:r>
                        <a:rPr lang="en-US" sz="1200">
                          <a:effectLst/>
                        </a:rPr>
                        <a:t>Metronidazole </a:t>
                      </a:r>
                      <a:endParaRPr lang="uk-UA" sz="1200">
                        <a:effectLst/>
                      </a:endParaRPr>
                    </a:p>
                    <a:p>
                      <a:pPr>
                        <a:spcAft>
                          <a:spcPts val="0"/>
                        </a:spcAft>
                      </a:pPr>
                      <a:r>
                        <a:rPr lang="en-US" sz="1200">
                          <a:effectLst/>
                        </a:rPr>
                        <a:t>Tinidazole Amoxicillin</a:t>
                      </a:r>
                      <a:endParaRPr lang="uk-UA" sz="1200">
                        <a:effectLst/>
                        <a:latin typeface="Times New Roman" panose="02020603050405020304" pitchFamily="18" charset="0"/>
                        <a:ea typeface="Times New Roman" panose="02020603050405020304" pitchFamily="18" charset="0"/>
                      </a:endParaRPr>
                    </a:p>
                  </a:txBody>
                  <a:tcPr marL="59844" marR="59844" marT="0" marB="0"/>
                </a:tc>
                <a:tc gridSpan="2">
                  <a:txBody>
                    <a:bodyPr/>
                    <a:lstStyle/>
                    <a:p>
                      <a:pPr>
                        <a:spcAft>
                          <a:spcPts val="0"/>
                        </a:spcAft>
                      </a:pPr>
                      <a:r>
                        <a:rPr lang="en-US" sz="1200" dirty="0">
                          <a:effectLst/>
                        </a:rPr>
                        <a:t>Bismuth preparations </a:t>
                      </a:r>
                      <a:endParaRPr lang="uk-UA" sz="1200" dirty="0">
                        <a:effectLst/>
                      </a:endParaRPr>
                    </a:p>
                    <a:p>
                      <a:pPr>
                        <a:spcAft>
                          <a:spcPts val="0"/>
                        </a:spcAft>
                      </a:pPr>
                      <a:r>
                        <a:rPr lang="en-US" sz="1200" dirty="0" err="1">
                          <a:effectLst/>
                        </a:rPr>
                        <a:t>Drotaverine</a:t>
                      </a:r>
                      <a:r>
                        <a:rPr lang="en-US" sz="1200" dirty="0">
                          <a:effectLst/>
                        </a:rPr>
                        <a:t> </a:t>
                      </a:r>
                      <a:endParaRPr lang="uk-UA" sz="1200" dirty="0">
                        <a:effectLst/>
                      </a:endParaRPr>
                    </a:p>
                    <a:p>
                      <a:pPr>
                        <a:spcAft>
                          <a:spcPts val="0"/>
                        </a:spcAft>
                      </a:pPr>
                      <a:r>
                        <a:rPr lang="en-US" sz="1200" dirty="0">
                          <a:effectLst/>
                        </a:rPr>
                        <a:t>Licorice extract </a:t>
                      </a:r>
                      <a:endParaRPr lang="uk-UA" sz="1200" dirty="0">
                        <a:effectLst/>
                      </a:endParaRPr>
                    </a:p>
                    <a:p>
                      <a:pPr>
                        <a:spcAft>
                          <a:spcPts val="0"/>
                        </a:spcAft>
                      </a:pPr>
                      <a:r>
                        <a:rPr lang="en-US" sz="1200" dirty="0">
                          <a:effectLst/>
                        </a:rPr>
                        <a:t>Mebeverine </a:t>
                      </a:r>
                      <a:endParaRPr lang="uk-UA" sz="1200" dirty="0">
                        <a:effectLst/>
                      </a:endParaRPr>
                    </a:p>
                    <a:p>
                      <a:pPr>
                        <a:spcAft>
                          <a:spcPts val="0"/>
                        </a:spcAft>
                      </a:pPr>
                      <a:r>
                        <a:rPr lang="en-US" sz="1200" dirty="0" err="1">
                          <a:effectLst/>
                        </a:rPr>
                        <a:t>Plantaglucid</a:t>
                      </a:r>
                      <a:endParaRPr lang="uk-UA" sz="1200" dirty="0">
                        <a:effectLst/>
                        <a:latin typeface="Times New Roman" panose="02020603050405020304" pitchFamily="18" charset="0"/>
                        <a:ea typeface="Times New Roman" panose="02020603050405020304" pitchFamily="18" charset="0"/>
                      </a:endParaRPr>
                    </a:p>
                  </a:txBody>
                  <a:tcPr marL="59844" marR="59844" marT="0" marB="0"/>
                </a:tc>
                <a:tc hMerge="1">
                  <a:txBody>
                    <a:bodyPr/>
                    <a:lstStyle/>
                    <a:p>
                      <a:endParaRPr lang="uk-UA"/>
                    </a:p>
                  </a:txBody>
                  <a:tcPr/>
                </a:tc>
                <a:extLst>
                  <a:ext uri="{0D108BD9-81ED-4DB2-BD59-A6C34878D82A}">
                    <a16:rowId xmlns:a16="http://schemas.microsoft.com/office/drawing/2014/main" val="1954453117"/>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CustomShape 1"/>
          <p:cNvSpPr/>
          <p:nvPr/>
        </p:nvSpPr>
        <p:spPr>
          <a:xfrm>
            <a:off x="3049560" y="456480"/>
            <a:ext cx="310680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Rabeprazole (</a:t>
            </a:r>
            <a:r>
              <a:rPr lang="en-US" sz="1800" b="1" strike="noStrike" spc="-1">
                <a:solidFill>
                  <a:srgbClr val="000000"/>
                </a:solidFill>
                <a:latin typeface="Arial"/>
              </a:rPr>
              <a:t>Rabeprazole</a:t>
            </a:r>
            <a:r>
              <a:rPr lang="uk-UA" sz="1800" b="1" strike="noStrike" spc="-1">
                <a:solidFill>
                  <a:srgbClr val="000000"/>
                </a:solidFill>
                <a:latin typeface="Arial"/>
              </a:rPr>
              <a:t>)</a:t>
            </a:r>
            <a:endParaRPr lang="en-US" sz="1800" b="0" strike="noStrike" spc="-1">
              <a:solidFill>
                <a:srgbClr val="000000"/>
              </a:solidFill>
              <a:latin typeface="Arial"/>
            </a:endParaRPr>
          </a:p>
        </p:txBody>
      </p:sp>
      <p:pic>
        <p:nvPicPr>
          <p:cNvPr id="97" name="Picture 5" descr="Rabeprazole.png"/>
          <p:cNvPicPr/>
          <p:nvPr/>
        </p:nvPicPr>
        <p:blipFill>
          <a:blip r:embed="rId2" cstate="print"/>
          <a:stretch/>
        </p:blipFill>
        <p:spPr>
          <a:xfrm>
            <a:off x="3352680" y="990720"/>
            <a:ext cx="2667240" cy="1442880"/>
          </a:xfrm>
          <a:prstGeom prst="rect">
            <a:avLst/>
          </a:prstGeom>
          <a:ln w="0">
            <a:noFill/>
          </a:ln>
        </p:spPr>
      </p:pic>
      <p:sp>
        <p:nvSpPr>
          <p:cNvPr id="98" name="CustomShape 2"/>
          <p:cNvSpPr/>
          <p:nvPr/>
        </p:nvSpPr>
        <p:spPr>
          <a:xfrm>
            <a:off x="914400" y="2514600"/>
            <a:ext cx="7772400" cy="17398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Mechanism of action. </a:t>
            </a:r>
            <a:r>
              <a:rPr lang="uk-UA" sz="1800" b="0" strike="noStrike" spc="-1">
                <a:solidFill>
                  <a:srgbClr val="000000"/>
                </a:solidFill>
                <a:latin typeface="Arial"/>
              </a:rPr>
              <a:t>The mechanism of action of the drug is to inhibit the enzyme of parietal cells of the stomach H + / K + ATPase (also called proton pump), which blocks the transfer of hydrogen ions from parietal cells into the gastric cavity and inhibits the final stage of hydrochloric acid secretion.</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Synthesis.</a:t>
            </a:r>
            <a:r>
              <a:rPr lang="ru-RU" sz="1800" b="0" strike="noStrike" spc="-1">
                <a:solidFill>
                  <a:srgbClr val="000000"/>
                </a:solidFill>
                <a:latin typeface="Arial"/>
              </a:rPr>
              <a:t> </a:t>
            </a:r>
            <a:endParaRPr lang="en-US" sz="1800" b="0" strike="noStrike" spc="-1">
              <a:solidFill>
                <a:srgbClr val="000000"/>
              </a:solidFill>
              <a:latin typeface="Arial"/>
            </a:endParaRPr>
          </a:p>
        </p:txBody>
      </p:sp>
      <p:pic>
        <p:nvPicPr>
          <p:cNvPr id="99" name="Picture 7" descr="File:Rabeprazole synthesis.png - Wikimedia Commons"/>
          <p:cNvPicPr/>
          <p:nvPr/>
        </p:nvPicPr>
        <p:blipFill>
          <a:blip r:embed="rId3" cstate="print"/>
          <a:stretch/>
        </p:blipFill>
        <p:spPr>
          <a:xfrm>
            <a:off x="2438280" y="4038480"/>
            <a:ext cx="4629240" cy="237168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6">
            <a:extLst>
              <a:ext uri="{FF2B5EF4-FFF2-40B4-BE49-F238E27FC236}">
                <a16:creationId xmlns:a16="http://schemas.microsoft.com/office/drawing/2014/main" id="{5F33CE97-9F31-4F78-9216-9EDCC4F86266}"/>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ru-RU"/>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r>
              <a:rPr lang="ru-RU" b="1" dirty="0"/>
              <a:t>4</a:t>
            </a:r>
          </a:p>
        </p:txBody>
      </p:sp>
      <p:pic>
        <p:nvPicPr>
          <p:cNvPr id="6147" name="Picture 2" descr="Rabeprazole: A comprehensive profile - ScienceDirec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0438" y="1752600"/>
            <a:ext cx="7223125"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рямокутник 3"/>
          <p:cNvSpPr>
            <a:spLocks noChangeArrowheads="1"/>
          </p:cNvSpPr>
          <p:nvPr/>
        </p:nvSpPr>
        <p:spPr bwMode="auto">
          <a:xfrm>
            <a:off x="2743200" y="762000"/>
            <a:ext cx="44165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en-US" altLang="uk-UA" sz="1800" b="1" dirty="0"/>
              <a:t>IR absorption spectrum of </a:t>
            </a:r>
            <a:r>
              <a:rPr lang="en-US" altLang="uk-UA" sz="1800" b="1" dirty="0" err="1"/>
              <a:t>rabeprazole</a:t>
            </a:r>
            <a:endParaRPr lang="uk-UA" altLang="uk-UA" sz="1800" dirty="0"/>
          </a:p>
        </p:txBody>
      </p:sp>
    </p:spTree>
    <p:extLst>
      <p:ext uri="{BB962C8B-B14F-4D97-AF65-F5344CB8AC3E}">
        <p14:creationId xmlns:p14="http://schemas.microsoft.com/office/powerpoint/2010/main" val="20961970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6">
            <a:extLst>
              <a:ext uri="{FF2B5EF4-FFF2-40B4-BE49-F238E27FC236}">
                <a16:creationId xmlns:a16="http://schemas.microsoft.com/office/drawing/2014/main" id="{B1C90651-0D7E-40F9-A0F8-F7313C3031AC}"/>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ru-RU"/>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r>
              <a:rPr lang="ru-RU" b="1" dirty="0"/>
              <a:t>5</a:t>
            </a:r>
          </a:p>
        </p:txBody>
      </p:sp>
      <p:sp>
        <p:nvSpPr>
          <p:cNvPr id="7171" name="Прямокутник 2"/>
          <p:cNvSpPr>
            <a:spLocks noChangeArrowheads="1"/>
          </p:cNvSpPr>
          <p:nvPr/>
        </p:nvSpPr>
        <p:spPr bwMode="auto">
          <a:xfrm>
            <a:off x="3094038" y="762000"/>
            <a:ext cx="29559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uk-UA" altLang="uk-UA" sz="1800" b="1" dirty="0"/>
              <a:t>УФ-спектр </a:t>
            </a:r>
            <a:r>
              <a:rPr lang="uk-UA" altLang="uk-UA" sz="1800" b="1" dirty="0" err="1"/>
              <a:t>рабепразолу</a:t>
            </a:r>
            <a:r>
              <a:rPr lang="uk-UA" altLang="uk-UA" sz="1800" b="1" dirty="0"/>
              <a:t> </a:t>
            </a:r>
            <a:endParaRPr lang="uk-UA" altLang="uk-UA" sz="1800" dirty="0"/>
          </a:p>
        </p:txBody>
      </p:sp>
      <p:pic>
        <p:nvPicPr>
          <p:cNvPr id="7172" name="Picture 4" descr="Rabeprazole: A comprehensive profile - ScienceDirec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5888" y="1417638"/>
            <a:ext cx="6372225"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9107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CustomShape 1"/>
          <p:cNvSpPr/>
          <p:nvPr/>
        </p:nvSpPr>
        <p:spPr>
          <a:xfrm>
            <a:off x="1066680" y="610200"/>
            <a:ext cx="7696440" cy="28371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Properties</a:t>
            </a:r>
            <a:r>
              <a:rPr lang="uk-UA" sz="1800" b="1" strike="noStrike" spc="-1" dirty="0">
                <a:solidFill>
                  <a:srgbClr val="000000"/>
                </a:solidFill>
                <a:latin typeface="Arial"/>
              </a:rPr>
              <a:t>. </a:t>
            </a:r>
            <a:r>
              <a:rPr lang="uk-UA" sz="1800" b="0" strike="noStrike" spc="-1" dirty="0" err="1">
                <a:solidFill>
                  <a:srgbClr val="000000"/>
                </a:solidFill>
                <a:latin typeface="Arial"/>
              </a:rPr>
              <a:t>White</a:t>
            </a:r>
            <a:r>
              <a:rPr lang="uk-UA" sz="1800" b="0" strike="noStrike" spc="-1" dirty="0">
                <a:solidFill>
                  <a:srgbClr val="000000"/>
                </a:solidFill>
                <a:latin typeface="Arial"/>
              </a:rPr>
              <a:t> </a:t>
            </a:r>
            <a:r>
              <a:rPr lang="uk-UA" sz="1800" b="0" strike="noStrike" spc="-1" dirty="0" err="1">
                <a:solidFill>
                  <a:srgbClr val="000000"/>
                </a:solidFill>
                <a:latin typeface="Arial"/>
              </a:rPr>
              <a:t>or</a:t>
            </a:r>
            <a:r>
              <a:rPr lang="uk-UA" sz="1800" b="0" strike="noStrike" spc="-1" dirty="0">
                <a:solidFill>
                  <a:srgbClr val="000000"/>
                </a:solidFill>
                <a:latin typeface="Arial"/>
              </a:rPr>
              <a:t> </a:t>
            </a:r>
            <a:r>
              <a:rPr lang="uk-UA" sz="1800" b="0" strike="noStrike" spc="-1" dirty="0" err="1">
                <a:solidFill>
                  <a:srgbClr val="000000"/>
                </a:solidFill>
                <a:latin typeface="Arial"/>
              </a:rPr>
              <a:t>yellowish-white</a:t>
            </a:r>
            <a:r>
              <a:rPr lang="uk-UA" sz="1800" b="0" strike="noStrike" spc="-1" dirty="0">
                <a:solidFill>
                  <a:srgbClr val="000000"/>
                </a:solidFill>
                <a:latin typeface="Arial"/>
              </a:rPr>
              <a:t> </a:t>
            </a:r>
            <a:r>
              <a:rPr lang="uk-UA" sz="1800" b="0" strike="noStrike" spc="-1" dirty="0" err="1">
                <a:solidFill>
                  <a:srgbClr val="000000"/>
                </a:solidFill>
                <a:latin typeface="Arial"/>
              </a:rPr>
              <a:t>crystalline</a:t>
            </a:r>
            <a:r>
              <a:rPr lang="uk-UA" sz="1800" b="0" strike="noStrike" spc="-1" dirty="0">
                <a:solidFill>
                  <a:srgbClr val="000000"/>
                </a:solidFill>
                <a:latin typeface="Arial"/>
              </a:rPr>
              <a:t> </a:t>
            </a:r>
            <a:r>
              <a:rPr lang="uk-UA" sz="1800" b="0" strike="noStrike" spc="-1" dirty="0" err="1">
                <a:solidFill>
                  <a:srgbClr val="000000"/>
                </a:solidFill>
                <a:latin typeface="Arial"/>
              </a:rPr>
              <a:t>powder</a:t>
            </a:r>
            <a:r>
              <a:rPr lang="uk-UA" sz="1800" b="0" strike="noStrike" spc="-1" dirty="0">
                <a:solidFill>
                  <a:srgbClr val="000000"/>
                </a:solidFill>
                <a:latin typeface="Arial"/>
              </a:rPr>
              <a:t>. </a:t>
            </a:r>
            <a:r>
              <a:rPr lang="uk-UA" sz="1800" b="0" strike="noStrike" spc="-1" dirty="0" err="1">
                <a:solidFill>
                  <a:srgbClr val="000000"/>
                </a:solidFill>
                <a:latin typeface="Arial"/>
              </a:rPr>
              <a:t>Very</a:t>
            </a:r>
            <a:r>
              <a:rPr lang="uk-UA" sz="1800" b="0" strike="noStrike" spc="-1" dirty="0">
                <a:solidFill>
                  <a:srgbClr val="000000"/>
                </a:solidFill>
                <a:latin typeface="Arial"/>
              </a:rPr>
              <a:t> </a:t>
            </a:r>
            <a:r>
              <a:rPr lang="uk-UA" sz="1800" b="0" strike="noStrike" spc="-1" dirty="0" err="1">
                <a:solidFill>
                  <a:srgbClr val="000000"/>
                </a:solidFill>
                <a:latin typeface="Arial"/>
              </a:rPr>
              <a:t>soluble</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water</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methanol</a:t>
            </a:r>
            <a:r>
              <a:rPr lang="uk-UA" sz="1800" b="0" strike="noStrike" spc="-1" dirty="0">
                <a:solidFill>
                  <a:srgbClr val="000000"/>
                </a:solidFill>
                <a:latin typeface="Arial"/>
              </a:rPr>
              <a:t>, </a:t>
            </a:r>
            <a:r>
              <a:rPr lang="uk-UA" sz="1800" b="0" strike="noStrike" spc="-1" dirty="0" err="1">
                <a:solidFill>
                  <a:srgbClr val="000000"/>
                </a:solidFill>
                <a:latin typeface="Arial"/>
              </a:rPr>
              <a:t>freely</a:t>
            </a:r>
            <a:r>
              <a:rPr lang="uk-UA" sz="1800" b="0" strike="noStrike" spc="-1" dirty="0">
                <a:solidFill>
                  <a:srgbClr val="000000"/>
                </a:solidFill>
                <a:latin typeface="Arial"/>
              </a:rPr>
              <a:t> </a:t>
            </a:r>
            <a:r>
              <a:rPr lang="uk-UA" sz="1800" b="0" strike="noStrike" spc="-1" dirty="0" err="1">
                <a:solidFill>
                  <a:srgbClr val="000000"/>
                </a:solidFill>
                <a:latin typeface="Arial"/>
              </a:rPr>
              <a:t>soluble</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ethanol</a:t>
            </a:r>
            <a:r>
              <a:rPr lang="uk-UA" sz="1800" b="0" strike="noStrike" spc="-1" dirty="0">
                <a:solidFill>
                  <a:srgbClr val="000000"/>
                </a:solidFill>
                <a:latin typeface="Arial"/>
              </a:rPr>
              <a:t>, </a:t>
            </a:r>
            <a:r>
              <a:rPr lang="uk-UA" sz="1800" b="0" strike="noStrike" spc="-1" dirty="0" err="1">
                <a:solidFill>
                  <a:srgbClr val="000000"/>
                </a:solidFill>
                <a:latin typeface="Arial"/>
              </a:rPr>
              <a:t>chloroform</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ethyl</a:t>
            </a:r>
            <a:r>
              <a:rPr lang="uk-UA" sz="1800" b="0" strike="noStrike" spc="-1" dirty="0">
                <a:solidFill>
                  <a:srgbClr val="000000"/>
                </a:solidFill>
                <a:latin typeface="Arial"/>
              </a:rPr>
              <a:t> </a:t>
            </a:r>
            <a:r>
              <a:rPr lang="uk-UA" sz="1800" b="0" strike="noStrike" spc="-1" dirty="0" err="1">
                <a:solidFill>
                  <a:srgbClr val="000000"/>
                </a:solidFill>
                <a:latin typeface="Arial"/>
              </a:rPr>
              <a:t>acetate</a:t>
            </a:r>
            <a:r>
              <a:rPr lang="uk-UA" sz="1800" b="0" strike="noStrike" spc="-1" dirty="0">
                <a:solidFill>
                  <a:srgbClr val="000000"/>
                </a:solidFill>
                <a:latin typeface="Arial"/>
              </a:rPr>
              <a:t>, </a:t>
            </a:r>
            <a:r>
              <a:rPr lang="uk-UA" sz="1800" b="0" strike="noStrike" spc="-1" dirty="0" err="1">
                <a:solidFill>
                  <a:srgbClr val="000000"/>
                </a:solidFill>
                <a:latin typeface="Arial"/>
              </a:rPr>
              <a:t>insoluble</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ether</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i="1" strike="noStrike" spc="-1" dirty="0" err="1">
                <a:solidFill>
                  <a:srgbClr val="000000"/>
                </a:solidFill>
                <a:latin typeface="Arial"/>
              </a:rPr>
              <a:t>N</a:t>
            </a:r>
            <a:r>
              <a:rPr lang="uk-UA" sz="1800" b="0" strike="noStrike" spc="-1" dirty="0" err="1">
                <a:solidFill>
                  <a:srgbClr val="000000"/>
                </a:solidFill>
                <a:latin typeface="Arial"/>
              </a:rPr>
              <a:t>-hexanes</a:t>
            </a:r>
            <a:r>
              <a:rPr lang="uk-UA" sz="1800" b="0" strike="noStrike" spc="-1" dirty="0">
                <a:solidFill>
                  <a:srgbClr val="000000"/>
                </a:solidFill>
                <a:latin typeface="Arial"/>
              </a:rPr>
              <a:t>.</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Storage</a:t>
            </a:r>
            <a:r>
              <a:rPr lang="uk-UA" sz="1800" b="1" strike="noStrike" spc="-1" dirty="0">
                <a:solidFill>
                  <a:srgbClr val="000000"/>
                </a:solidFill>
                <a:latin typeface="Arial"/>
              </a:rPr>
              <a:t>. </a:t>
            </a:r>
            <a:r>
              <a:rPr lang="uk-UA" sz="1800" b="0" strike="noStrike" spc="-1" dirty="0" err="1">
                <a:solidFill>
                  <a:srgbClr val="000000"/>
                </a:solidFill>
                <a:latin typeface="Arial"/>
              </a:rPr>
              <a:t>Store</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original</a:t>
            </a:r>
            <a:r>
              <a:rPr lang="uk-UA" sz="1800" b="0" strike="noStrike" spc="-1" dirty="0">
                <a:solidFill>
                  <a:srgbClr val="000000"/>
                </a:solidFill>
                <a:latin typeface="Arial"/>
              </a:rPr>
              <a:t> </a:t>
            </a:r>
            <a:r>
              <a:rPr lang="uk-UA" sz="1800" b="0" strike="noStrike" spc="-1" dirty="0" err="1">
                <a:solidFill>
                  <a:srgbClr val="000000"/>
                </a:solidFill>
                <a:latin typeface="Arial"/>
              </a:rPr>
              <a:t>package</a:t>
            </a:r>
            <a:r>
              <a:rPr lang="uk-UA" sz="1800" b="0" strike="noStrike" spc="-1" dirty="0">
                <a:solidFill>
                  <a:srgbClr val="000000"/>
                </a:solidFill>
                <a:latin typeface="Arial"/>
              </a:rPr>
              <a:t> </a:t>
            </a:r>
            <a:r>
              <a:rPr lang="uk-UA" sz="1800" b="0" strike="noStrike" spc="-1" dirty="0" err="1">
                <a:solidFill>
                  <a:srgbClr val="000000"/>
                </a:solidFill>
                <a:latin typeface="Arial"/>
              </a:rPr>
              <a:t>at</a:t>
            </a:r>
            <a:r>
              <a:rPr lang="uk-UA" sz="1800" b="0" strike="noStrike" spc="-1" dirty="0">
                <a:solidFill>
                  <a:srgbClr val="000000"/>
                </a:solidFill>
                <a:latin typeface="Arial"/>
              </a:rPr>
              <a:t> a </a:t>
            </a:r>
            <a:r>
              <a:rPr lang="uk-UA" sz="1800" b="0" strike="noStrike" spc="-1" dirty="0" err="1">
                <a:solidFill>
                  <a:srgbClr val="000000"/>
                </a:solidFill>
                <a:latin typeface="Arial"/>
              </a:rPr>
              <a:t>temperature</a:t>
            </a:r>
            <a:r>
              <a:rPr lang="uk-UA" sz="1800" b="0" strike="noStrike" spc="-1" dirty="0">
                <a:solidFill>
                  <a:srgbClr val="000000"/>
                </a:solidFill>
                <a:latin typeface="Arial"/>
              </a:rPr>
              <a:t> </a:t>
            </a:r>
            <a:r>
              <a:rPr lang="uk-UA" sz="1800" b="0" strike="noStrike" spc="-1" dirty="0" err="1">
                <a:solidFill>
                  <a:srgbClr val="000000"/>
                </a:solidFill>
                <a:latin typeface="Arial"/>
              </a:rPr>
              <a:t>not</a:t>
            </a:r>
            <a:r>
              <a:rPr lang="uk-UA" sz="1800" b="0" strike="noStrike" spc="-1" dirty="0">
                <a:solidFill>
                  <a:srgbClr val="000000"/>
                </a:solidFill>
                <a:latin typeface="Arial"/>
              </a:rPr>
              <a:t> </a:t>
            </a:r>
            <a:r>
              <a:rPr lang="uk-UA" sz="1800" b="0" strike="noStrike" spc="-1" dirty="0" err="1">
                <a:solidFill>
                  <a:srgbClr val="000000"/>
                </a:solidFill>
                <a:latin typeface="Arial"/>
              </a:rPr>
              <a:t>exceeding</a:t>
            </a:r>
            <a:r>
              <a:rPr lang="uk-UA" sz="1800" b="0" strike="noStrike" spc="-1" dirty="0">
                <a:solidFill>
                  <a:srgbClr val="000000"/>
                </a:solidFill>
                <a:latin typeface="Arial"/>
              </a:rPr>
              <a:t> 25 ° C.</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Application</a:t>
            </a:r>
            <a:r>
              <a:rPr lang="uk-UA" sz="1800" b="1" strike="noStrike" spc="-1" dirty="0">
                <a:solidFill>
                  <a:srgbClr val="000000"/>
                </a:solidFill>
                <a:latin typeface="Arial"/>
              </a:rPr>
              <a:t>. </a:t>
            </a:r>
            <a:r>
              <a:rPr lang="uk-UA" sz="1800" b="0" strike="noStrike" spc="-1" dirty="0" err="1">
                <a:solidFill>
                  <a:srgbClr val="000000"/>
                </a:solidFill>
                <a:latin typeface="Arial"/>
              </a:rPr>
              <a:t>Active</a:t>
            </a:r>
            <a:r>
              <a:rPr lang="uk-UA" sz="1800" b="0" strike="noStrike" spc="-1" dirty="0">
                <a:solidFill>
                  <a:srgbClr val="000000"/>
                </a:solidFill>
                <a:latin typeface="Arial"/>
              </a:rPr>
              <a:t> </a:t>
            </a:r>
            <a:r>
              <a:rPr lang="uk-UA" sz="1800" b="0" strike="noStrike" spc="-1" dirty="0" err="1">
                <a:solidFill>
                  <a:srgbClr val="000000"/>
                </a:solidFill>
                <a:latin typeface="Arial"/>
              </a:rPr>
              <a:t>peptic</a:t>
            </a:r>
            <a:r>
              <a:rPr lang="uk-UA" sz="1800" b="0" strike="noStrike" spc="-1" dirty="0">
                <a:solidFill>
                  <a:srgbClr val="000000"/>
                </a:solidFill>
                <a:latin typeface="Arial"/>
              </a:rPr>
              <a:t> </a:t>
            </a:r>
            <a:r>
              <a:rPr lang="uk-UA" sz="1800" b="0" strike="noStrike" spc="-1" dirty="0" err="1">
                <a:solidFill>
                  <a:srgbClr val="000000"/>
                </a:solidFill>
                <a:latin typeface="Arial"/>
              </a:rPr>
              <a:t>ulcer</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duodenum</a:t>
            </a:r>
            <a:r>
              <a:rPr lang="uk-UA" sz="1800" b="0" strike="noStrike" spc="-1" dirty="0">
                <a:solidFill>
                  <a:srgbClr val="000000"/>
                </a:solidFill>
                <a:latin typeface="Arial"/>
              </a:rPr>
              <a:t>, </a:t>
            </a:r>
            <a:r>
              <a:rPr lang="uk-UA" sz="1800" b="0" strike="noStrike" spc="-1" dirty="0" err="1">
                <a:solidFill>
                  <a:srgbClr val="000000"/>
                </a:solidFill>
                <a:latin typeface="Arial"/>
              </a:rPr>
              <a:t>active</a:t>
            </a:r>
            <a:r>
              <a:rPr lang="uk-UA" sz="1800" b="0" strike="noStrike" spc="-1" dirty="0">
                <a:solidFill>
                  <a:srgbClr val="000000"/>
                </a:solidFill>
                <a:latin typeface="Arial"/>
              </a:rPr>
              <a:t> </a:t>
            </a:r>
            <a:r>
              <a:rPr lang="uk-UA" sz="1800" b="0" strike="noStrike" spc="-1" dirty="0" err="1">
                <a:solidFill>
                  <a:srgbClr val="000000"/>
                </a:solidFill>
                <a:latin typeface="Arial"/>
              </a:rPr>
              <a:t>benign</a:t>
            </a:r>
            <a:r>
              <a:rPr lang="uk-UA" sz="1800" b="0" strike="noStrike" spc="-1" dirty="0">
                <a:solidFill>
                  <a:srgbClr val="000000"/>
                </a:solidFill>
                <a:latin typeface="Arial"/>
              </a:rPr>
              <a:t> </a:t>
            </a:r>
            <a:r>
              <a:rPr lang="uk-UA" sz="1800" b="0" strike="noStrike" spc="-1" dirty="0" err="1">
                <a:solidFill>
                  <a:srgbClr val="000000"/>
                </a:solidFill>
                <a:latin typeface="Arial"/>
              </a:rPr>
              <a:t>gastric</a:t>
            </a:r>
            <a:r>
              <a:rPr lang="uk-UA" sz="1800" b="0" strike="noStrike" spc="-1" dirty="0">
                <a:solidFill>
                  <a:srgbClr val="000000"/>
                </a:solidFill>
                <a:latin typeface="Arial"/>
              </a:rPr>
              <a:t> </a:t>
            </a:r>
            <a:r>
              <a:rPr lang="uk-UA" sz="1800" b="0" strike="noStrike" spc="-1" dirty="0" err="1">
                <a:solidFill>
                  <a:srgbClr val="000000"/>
                </a:solidFill>
                <a:latin typeface="Arial"/>
              </a:rPr>
              <a:t>ulcer</a:t>
            </a:r>
            <a:r>
              <a:rPr lang="uk-UA" sz="1800" b="0" strike="noStrike" spc="-1" dirty="0">
                <a:solidFill>
                  <a:srgbClr val="000000"/>
                </a:solidFill>
                <a:latin typeface="Arial"/>
              </a:rPr>
              <a:t>. </a:t>
            </a:r>
            <a:r>
              <a:rPr lang="uk-UA" sz="1800" b="0" strike="noStrike" spc="-1" dirty="0" err="1">
                <a:solidFill>
                  <a:srgbClr val="000000"/>
                </a:solidFill>
                <a:latin typeface="Arial"/>
              </a:rPr>
              <a:t>It</a:t>
            </a:r>
            <a:r>
              <a:rPr lang="uk-UA" sz="1800" b="0" strike="noStrike" spc="-1" dirty="0">
                <a:solidFill>
                  <a:srgbClr val="000000"/>
                </a:solidFill>
                <a:latin typeface="Arial"/>
              </a:rPr>
              <a:t> </a:t>
            </a:r>
            <a:r>
              <a:rPr lang="uk-UA" sz="1800" b="0" strike="noStrike" spc="-1" dirty="0" err="1">
                <a:solidFill>
                  <a:srgbClr val="000000"/>
                </a:solidFill>
                <a:latin typeface="Arial"/>
              </a:rPr>
              <a:t>is</a:t>
            </a:r>
            <a:r>
              <a:rPr lang="uk-UA" sz="1800" b="0" strike="noStrike" spc="-1" dirty="0">
                <a:solidFill>
                  <a:srgbClr val="000000"/>
                </a:solidFill>
                <a:latin typeface="Arial"/>
              </a:rPr>
              <a:t> </a:t>
            </a:r>
            <a:r>
              <a:rPr lang="uk-UA" sz="1800" b="0" strike="noStrike" spc="-1" dirty="0" err="1">
                <a:solidFill>
                  <a:srgbClr val="000000"/>
                </a:solidFill>
                <a:latin typeface="Arial"/>
              </a:rPr>
              <a:t>also</a:t>
            </a:r>
            <a:r>
              <a:rPr lang="uk-UA" sz="1800" b="0" strike="noStrike" spc="-1" dirty="0">
                <a:solidFill>
                  <a:srgbClr val="000000"/>
                </a:solidFill>
                <a:latin typeface="Arial"/>
              </a:rPr>
              <a:t> </a:t>
            </a:r>
            <a:r>
              <a:rPr lang="uk-UA" sz="1800" b="0" strike="noStrike" spc="-1" dirty="0" err="1">
                <a:solidFill>
                  <a:srgbClr val="000000"/>
                </a:solidFill>
                <a:latin typeface="Arial"/>
              </a:rPr>
              <a:t>used</a:t>
            </a:r>
            <a:r>
              <a:rPr lang="uk-UA" sz="1800" b="0" strike="noStrike" spc="-1" dirty="0">
                <a:solidFill>
                  <a:srgbClr val="000000"/>
                </a:solidFill>
                <a:latin typeface="Arial"/>
              </a:rPr>
              <a:t> </a:t>
            </a:r>
            <a:r>
              <a:rPr lang="uk-UA" sz="1800" b="0" strike="noStrike" spc="-1" dirty="0" err="1">
                <a:solidFill>
                  <a:srgbClr val="000000"/>
                </a:solidFill>
                <a:latin typeface="Arial"/>
              </a:rPr>
              <a:t>for</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prevention</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treatment</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medical</a:t>
            </a:r>
            <a:r>
              <a:rPr lang="uk-UA" sz="1800" b="0" strike="noStrike" spc="-1" dirty="0">
                <a:solidFill>
                  <a:srgbClr val="000000"/>
                </a:solidFill>
                <a:latin typeface="Arial"/>
              </a:rPr>
              <a:t> </a:t>
            </a:r>
            <a:r>
              <a:rPr lang="uk-UA" sz="1800" b="0" strike="noStrike" spc="-1" dirty="0" err="1">
                <a:solidFill>
                  <a:srgbClr val="000000"/>
                </a:solidFill>
                <a:latin typeface="Arial"/>
              </a:rPr>
              <a:t>lesions</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stomach</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duodenum</a:t>
            </a:r>
            <a:r>
              <a:rPr lang="uk-UA" sz="1800" b="0" strike="noStrike" spc="-1" dirty="0">
                <a:solidFill>
                  <a:srgbClr val="000000"/>
                </a:solidFill>
                <a:latin typeface="Arial"/>
              </a:rPr>
              <a:t> </a:t>
            </a:r>
            <a:r>
              <a:rPr lang="uk-UA" sz="1800" b="0" strike="noStrike" spc="-1" dirty="0" err="1">
                <a:solidFill>
                  <a:srgbClr val="000000"/>
                </a:solidFill>
                <a:latin typeface="Arial"/>
              </a:rPr>
              <a:t>caused</a:t>
            </a:r>
            <a:r>
              <a:rPr lang="uk-UA" sz="1800" b="0" strike="noStrike" spc="-1" dirty="0">
                <a:solidFill>
                  <a:srgbClr val="000000"/>
                </a:solidFill>
                <a:latin typeface="Arial"/>
              </a:rPr>
              <a:t> </a:t>
            </a:r>
            <a:r>
              <a:rPr lang="uk-UA" sz="1800" b="0" strike="noStrike" spc="-1" dirty="0" err="1">
                <a:solidFill>
                  <a:srgbClr val="000000"/>
                </a:solidFill>
                <a:latin typeface="Arial"/>
              </a:rPr>
              <a:t>by</a:t>
            </a:r>
            <a:r>
              <a:rPr lang="uk-UA" sz="1800" b="0" strike="noStrike" spc="-1" dirty="0">
                <a:solidFill>
                  <a:srgbClr val="000000"/>
                </a:solidFill>
                <a:latin typeface="Arial"/>
              </a:rPr>
              <a:t> </a:t>
            </a:r>
            <a:r>
              <a:rPr lang="uk-UA" sz="1800" b="0" strike="noStrike" spc="-1" dirty="0" err="1">
                <a:solidFill>
                  <a:srgbClr val="000000"/>
                </a:solidFill>
                <a:latin typeface="Arial"/>
              </a:rPr>
              <a:t>nonsteroidal</a:t>
            </a:r>
            <a:r>
              <a:rPr lang="uk-UA" sz="1800" b="0" strike="noStrike" spc="-1" dirty="0">
                <a:solidFill>
                  <a:srgbClr val="000000"/>
                </a:solidFill>
                <a:latin typeface="Arial"/>
              </a:rPr>
              <a:t> </a:t>
            </a:r>
            <a:r>
              <a:rPr lang="uk-UA" sz="1800" b="0" strike="noStrike" spc="-1" dirty="0" err="1">
                <a:solidFill>
                  <a:srgbClr val="000000"/>
                </a:solidFill>
                <a:latin typeface="Arial"/>
              </a:rPr>
              <a:t>anti-inflammatory</a:t>
            </a:r>
            <a:r>
              <a:rPr lang="uk-UA" sz="1800" b="0" strike="noStrike" spc="-1" dirty="0">
                <a:solidFill>
                  <a:srgbClr val="000000"/>
                </a:solidFill>
                <a:latin typeface="Arial"/>
              </a:rPr>
              <a:t> </a:t>
            </a:r>
            <a:r>
              <a:rPr lang="uk-UA" sz="1800" b="0" strike="noStrike" spc="-1" dirty="0" err="1">
                <a:solidFill>
                  <a:srgbClr val="000000"/>
                </a:solidFill>
                <a:latin typeface="Arial"/>
              </a:rPr>
              <a:t>drugs</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thienopyridines</a:t>
            </a:r>
            <a:r>
              <a:rPr lang="uk-UA" sz="1800" b="0" strike="noStrike" spc="-1" dirty="0">
                <a:solidFill>
                  <a:srgbClr val="000000"/>
                </a:solidFill>
                <a:latin typeface="Arial"/>
              </a:rPr>
              <a:t>.</a:t>
            </a:r>
            <a:endParaRPr lang="en-US" sz="1800" b="0" strike="noStrike" spc="-1" dirty="0">
              <a:solidFill>
                <a:srgbClr val="000000"/>
              </a:solidFill>
              <a:latin typeface="Arial"/>
            </a:endParaRPr>
          </a:p>
        </p:txBody>
      </p:sp>
      <p:pic>
        <p:nvPicPr>
          <p:cNvPr id="6" name="Picture 5" descr="Рабепразол-Здоровье: инструкция, цены, аналоги, как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9300" y="3505200"/>
            <a:ext cx="2814638"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CustomShape 2"/>
          <p:cNvSpPr/>
          <p:nvPr/>
        </p:nvSpPr>
        <p:spPr>
          <a:xfrm>
            <a:off x="1401800" y="773860"/>
            <a:ext cx="586080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Ranitidine</a:t>
            </a:r>
            <a:r>
              <a:rPr lang="uk-UA" sz="1800" b="1" strike="noStrike" spc="-1" dirty="0">
                <a:solidFill>
                  <a:srgbClr val="000000"/>
                </a:solidFill>
                <a:latin typeface="Arial"/>
              </a:rPr>
              <a:t> </a:t>
            </a:r>
            <a:r>
              <a:rPr lang="uk-UA" sz="1800" b="1" strike="noStrike" spc="-1" dirty="0" err="1">
                <a:solidFill>
                  <a:srgbClr val="000000"/>
                </a:solidFill>
                <a:latin typeface="Arial"/>
              </a:rPr>
              <a:t>hydrochloride</a:t>
            </a:r>
            <a:r>
              <a:rPr lang="uk-UA" sz="1800" b="1" strike="noStrike" spc="-1" dirty="0">
                <a:solidFill>
                  <a:srgbClr val="000000"/>
                </a:solidFill>
                <a:latin typeface="Arial"/>
              </a:rPr>
              <a:t> (</a:t>
            </a:r>
            <a:r>
              <a:rPr lang="en-US" sz="1800" b="1" strike="noStrike" spc="-1" dirty="0">
                <a:solidFill>
                  <a:srgbClr val="000000"/>
                </a:solidFill>
                <a:latin typeface="Arial"/>
              </a:rPr>
              <a:t>R</a:t>
            </a:r>
            <a:r>
              <a:rPr lang="uk-UA" sz="1800" b="1" strike="noStrike" spc="-1" dirty="0" err="1">
                <a:solidFill>
                  <a:srgbClr val="000000"/>
                </a:solidFill>
                <a:latin typeface="Arial"/>
              </a:rPr>
              <a:t>anitidine</a:t>
            </a:r>
            <a:r>
              <a:rPr lang="en-US" sz="1800" b="1" strike="noStrike" spc="-1" dirty="0">
                <a:solidFill>
                  <a:srgbClr val="000000"/>
                </a:solidFill>
                <a:latin typeface="Arial"/>
              </a:rPr>
              <a:t> </a:t>
            </a:r>
            <a:r>
              <a:rPr lang="ru-RU" sz="1800" b="1" strike="noStrike" spc="-1" dirty="0" err="1">
                <a:solidFill>
                  <a:srgbClr val="000000"/>
                </a:solidFill>
                <a:latin typeface="Arial"/>
              </a:rPr>
              <a:t>hydrochloride</a:t>
            </a:r>
            <a:r>
              <a:rPr lang="uk-UA" sz="1800" b="1" strike="noStrike" spc="-1" dirty="0">
                <a:solidFill>
                  <a:srgbClr val="000000"/>
                </a:solidFill>
                <a:latin typeface="Arial"/>
              </a:rPr>
              <a:t>)</a:t>
            </a:r>
            <a:endParaRPr lang="en-US" sz="1800" b="0" strike="noStrike" spc="-1" dirty="0">
              <a:solidFill>
                <a:srgbClr val="000000"/>
              </a:solidFill>
              <a:latin typeface="Arial"/>
            </a:endParaRPr>
          </a:p>
        </p:txBody>
      </p:sp>
      <p:sp>
        <p:nvSpPr>
          <p:cNvPr id="102" name="CustomShape 3"/>
          <p:cNvSpPr/>
          <p:nvPr/>
        </p:nvSpPr>
        <p:spPr>
          <a:xfrm>
            <a:off x="939680" y="4494220"/>
            <a:ext cx="7772400" cy="12286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a:solidFill>
                  <a:srgbClr val="000000"/>
                </a:solidFill>
                <a:latin typeface="Arial"/>
              </a:rPr>
              <a:t> </a:t>
            </a:r>
            <a:r>
              <a:rPr lang="uk-UA" sz="1800" b="1" strike="noStrike" spc="-1">
                <a:solidFill>
                  <a:srgbClr val="000000"/>
                </a:solidFill>
                <a:latin typeface="Arial"/>
              </a:rPr>
              <a:t>Mechanism of action. </a:t>
            </a:r>
            <a:r>
              <a:rPr lang="uk-UA" sz="1800" b="0" strike="noStrike" spc="-1">
                <a:solidFill>
                  <a:srgbClr val="000000"/>
                </a:solidFill>
                <a:latin typeface="Arial"/>
              </a:rPr>
              <a:t>The mechanism of action is due to competitive inhibition of H</a:t>
            </a:r>
            <a:r>
              <a:rPr lang="uk-UA" sz="1800" b="0" strike="noStrike" spc="-1" baseline="-25000">
                <a:solidFill>
                  <a:srgbClr val="000000"/>
                </a:solidFill>
                <a:latin typeface="Arial"/>
              </a:rPr>
              <a:t>2</a:t>
            </a:r>
            <a:r>
              <a:rPr lang="uk-UA" sz="1800" b="0" strike="noStrike" spc="-1">
                <a:solidFill>
                  <a:srgbClr val="000000"/>
                </a:solidFill>
                <a:latin typeface="Arial"/>
              </a:rPr>
              <a:t>-histamine receptors on the membranes of parietal cells of the gastric mucosa.</a:t>
            </a:r>
            <a:r>
              <a:rPr lang="en-US" sz="1800" b="0" strike="noStrike" spc="-1">
                <a:solidFill>
                  <a:srgbClr val="000000"/>
                </a:solidFill>
                <a:latin typeface="Arial"/>
              </a:rPr>
              <a:t> </a:t>
            </a:r>
            <a:r>
              <a:rPr lang="uk-UA" sz="1800" b="0" strike="noStrike" spc="-1">
                <a:solidFill>
                  <a:srgbClr val="000000"/>
                </a:solidFill>
                <a:latin typeface="Arial"/>
              </a:rPr>
              <a:t>Reduces basal and stimulated secretion of hydrochloric acid</a:t>
            </a:r>
            <a:r>
              <a:rPr lang="en-US" sz="1800" b="0" strike="noStrike" spc="-1">
                <a:solidFill>
                  <a:srgbClr val="000000"/>
                </a:solidFill>
                <a:latin typeface="Arial"/>
              </a:rPr>
              <a:t>,, </a:t>
            </a:r>
            <a:r>
              <a:rPr lang="uk-UA" sz="1800" b="0" strike="noStrike" spc="-1">
                <a:solidFill>
                  <a:srgbClr val="000000"/>
                </a:solidFill>
                <a:latin typeface="Arial"/>
              </a:rPr>
              <a:t>reducing the volume of gastric juice</a:t>
            </a:r>
            <a:r>
              <a:rPr lang="en-US" sz="1800" b="0" strike="noStrike" spc="-1">
                <a:solidFill>
                  <a:srgbClr val="000000"/>
                </a:solidFill>
                <a:latin typeface="Arial"/>
              </a:rPr>
              <a:t>.</a:t>
            </a:r>
          </a:p>
        </p:txBody>
      </p:sp>
      <p:pic>
        <p:nvPicPr>
          <p:cNvPr id="103" name="Picture 9" descr="66357-59-3 | Ranitidine Hydrochloride | N-[2-[[[-5-[(Dimethylamino ..."/>
          <p:cNvPicPr/>
          <p:nvPr/>
        </p:nvPicPr>
        <p:blipFill>
          <a:blip r:embed="rId2" cstate="print"/>
          <a:stretch/>
        </p:blipFill>
        <p:spPr>
          <a:xfrm>
            <a:off x="1130300" y="1877160"/>
            <a:ext cx="7277100" cy="2186840"/>
          </a:xfrm>
          <a:prstGeom prst="rect">
            <a:avLst/>
          </a:prstGeom>
          <a:ln w="0">
            <a:noFill/>
          </a:ln>
        </p:spPr>
      </p:pic>
    </p:spTree>
    <p:extLst>
      <p:ext uri="{BB962C8B-B14F-4D97-AF65-F5344CB8AC3E}">
        <p14:creationId xmlns:p14="http://schemas.microsoft.com/office/powerpoint/2010/main" val="1018148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 name="Picture 5" descr="Ranitidine – Drug Approvals International"/>
          <p:cNvPicPr/>
          <p:nvPr/>
        </p:nvPicPr>
        <p:blipFill>
          <a:blip r:embed="rId2" cstate="print"/>
          <a:stretch/>
        </p:blipFill>
        <p:spPr>
          <a:xfrm>
            <a:off x="1003300" y="1231900"/>
            <a:ext cx="7239000" cy="3352800"/>
          </a:xfrm>
          <a:prstGeom prst="rect">
            <a:avLst/>
          </a:prstGeom>
          <a:ln w="0">
            <a:noFill/>
          </a:ln>
        </p:spPr>
      </p:pic>
      <p:sp>
        <p:nvSpPr>
          <p:cNvPr id="105" name="CustomShape 1"/>
          <p:cNvSpPr/>
          <p:nvPr/>
        </p:nvSpPr>
        <p:spPr>
          <a:xfrm>
            <a:off x="685980" y="4996345"/>
            <a:ext cx="8076960" cy="120251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 </a:t>
            </a:r>
            <a:r>
              <a:rPr lang="uk-UA" sz="1800" b="1" strike="noStrike" spc="-1" dirty="0" err="1">
                <a:solidFill>
                  <a:srgbClr val="000000"/>
                </a:solidFill>
                <a:latin typeface="Arial"/>
              </a:rPr>
              <a:t>Properties</a:t>
            </a:r>
            <a:r>
              <a:rPr lang="uk-UA" sz="1800" b="1" strike="noStrike" spc="-1" dirty="0">
                <a:solidFill>
                  <a:srgbClr val="000000"/>
                </a:solidFill>
                <a:latin typeface="Arial"/>
              </a:rPr>
              <a:t>.</a:t>
            </a:r>
            <a:r>
              <a:rPr lang="uk-UA" sz="1800" b="0" strike="noStrike" spc="-1" dirty="0">
                <a:solidFill>
                  <a:srgbClr val="000000"/>
                </a:solidFill>
                <a:latin typeface="Arial"/>
              </a:rPr>
              <a:t> </a:t>
            </a:r>
            <a:r>
              <a:rPr lang="uk-UA" sz="1800" b="0" strike="noStrike" spc="-1" dirty="0" err="1">
                <a:solidFill>
                  <a:srgbClr val="000000"/>
                </a:solidFill>
                <a:latin typeface="Arial"/>
              </a:rPr>
              <a:t>White</a:t>
            </a:r>
            <a:r>
              <a:rPr lang="uk-UA" sz="1800" b="0" strike="noStrike" spc="-1" dirty="0">
                <a:solidFill>
                  <a:srgbClr val="000000"/>
                </a:solidFill>
                <a:latin typeface="Arial"/>
              </a:rPr>
              <a:t> </a:t>
            </a:r>
            <a:r>
              <a:rPr lang="uk-UA" sz="1800" b="0" strike="noStrike" spc="-1" dirty="0" err="1">
                <a:solidFill>
                  <a:srgbClr val="000000"/>
                </a:solidFill>
                <a:latin typeface="Arial"/>
              </a:rPr>
              <a:t>or</a:t>
            </a:r>
            <a:r>
              <a:rPr lang="uk-UA" sz="1800" b="0" strike="noStrike" spc="-1" dirty="0">
                <a:solidFill>
                  <a:srgbClr val="000000"/>
                </a:solidFill>
                <a:latin typeface="Arial"/>
              </a:rPr>
              <a:t> </a:t>
            </a:r>
            <a:r>
              <a:rPr lang="uk-UA" sz="1800" b="0" strike="noStrike" spc="-1" dirty="0" err="1">
                <a:solidFill>
                  <a:srgbClr val="000000"/>
                </a:solidFill>
                <a:latin typeface="Arial"/>
              </a:rPr>
              <a:t>pale</a:t>
            </a:r>
            <a:r>
              <a:rPr lang="uk-UA" sz="1800" b="0" strike="noStrike" spc="-1" dirty="0">
                <a:solidFill>
                  <a:srgbClr val="000000"/>
                </a:solidFill>
                <a:latin typeface="Arial"/>
              </a:rPr>
              <a:t> </a:t>
            </a:r>
            <a:r>
              <a:rPr lang="uk-UA" sz="1800" b="0" strike="noStrike" spc="-1" dirty="0" err="1">
                <a:solidFill>
                  <a:srgbClr val="000000"/>
                </a:solidFill>
                <a:latin typeface="Arial"/>
              </a:rPr>
              <a:t>yellow</a:t>
            </a:r>
            <a:r>
              <a:rPr lang="uk-UA" sz="1800" b="0" strike="noStrike" spc="-1" dirty="0">
                <a:solidFill>
                  <a:srgbClr val="000000"/>
                </a:solidFill>
                <a:latin typeface="Arial"/>
              </a:rPr>
              <a:t> </a:t>
            </a:r>
            <a:r>
              <a:rPr lang="uk-UA" sz="1800" b="0" strike="noStrike" spc="-1" dirty="0" err="1">
                <a:solidFill>
                  <a:srgbClr val="000000"/>
                </a:solidFill>
                <a:latin typeface="Arial"/>
              </a:rPr>
              <a:t>crystalline</a:t>
            </a:r>
            <a:r>
              <a:rPr lang="uk-UA" sz="1800" b="0" strike="noStrike" spc="-1" dirty="0">
                <a:solidFill>
                  <a:srgbClr val="000000"/>
                </a:solidFill>
                <a:latin typeface="Arial"/>
              </a:rPr>
              <a:t> </a:t>
            </a:r>
            <a:r>
              <a:rPr lang="uk-UA" sz="1800" b="0" strike="noStrike" spc="-1" dirty="0" err="1">
                <a:solidFill>
                  <a:srgbClr val="000000"/>
                </a:solidFill>
                <a:latin typeface="Arial"/>
              </a:rPr>
              <a:t>powder</a:t>
            </a:r>
            <a:r>
              <a:rPr lang="ru-RU" sz="1800" b="0" strike="noStrike" spc="-1" dirty="0">
                <a:solidFill>
                  <a:srgbClr val="000000"/>
                </a:solidFill>
                <a:latin typeface="Arial"/>
              </a:rPr>
              <a:t>. </a:t>
            </a:r>
            <a:r>
              <a:rPr lang="uk-UA" sz="1800" b="0" strike="noStrike" spc="-1" dirty="0" err="1">
                <a:solidFill>
                  <a:srgbClr val="000000"/>
                </a:solidFill>
                <a:latin typeface="Arial"/>
              </a:rPr>
              <a:t>Easily</a:t>
            </a:r>
            <a:r>
              <a:rPr lang="uk-UA" sz="1800" b="0" strike="noStrike" spc="-1" dirty="0">
                <a:solidFill>
                  <a:srgbClr val="000000"/>
                </a:solidFill>
                <a:latin typeface="Arial"/>
              </a:rPr>
              <a:t> </a:t>
            </a:r>
            <a:r>
              <a:rPr lang="uk-UA" sz="1800" b="0" strike="noStrike" spc="-1" dirty="0" err="1">
                <a:solidFill>
                  <a:srgbClr val="000000"/>
                </a:solidFill>
                <a:latin typeface="Arial"/>
              </a:rPr>
              <a:t>soluble</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water</a:t>
            </a:r>
            <a:r>
              <a:rPr lang="uk-UA" sz="1800" b="0" strike="noStrike" spc="-1" dirty="0">
                <a:solidFill>
                  <a:srgbClr val="000000"/>
                </a:solidFill>
                <a:latin typeface="Arial"/>
              </a:rPr>
              <a:t>, </a:t>
            </a:r>
            <a:r>
              <a:rPr lang="uk-UA" sz="1800" b="0" strike="noStrike" spc="-1" dirty="0" err="1">
                <a:solidFill>
                  <a:srgbClr val="000000"/>
                </a:solidFill>
                <a:latin typeface="Arial"/>
              </a:rPr>
              <a:t>slightly</a:t>
            </a:r>
            <a:r>
              <a:rPr lang="uk-UA" sz="1800" b="0" strike="noStrike" spc="-1" dirty="0">
                <a:solidFill>
                  <a:srgbClr val="000000"/>
                </a:solidFill>
                <a:latin typeface="Arial"/>
              </a:rPr>
              <a:t> </a:t>
            </a:r>
            <a:r>
              <a:rPr lang="uk-UA" sz="1800" b="0" strike="noStrike" spc="-1" dirty="0" err="1">
                <a:solidFill>
                  <a:srgbClr val="000000"/>
                </a:solidFill>
                <a:latin typeface="Arial"/>
              </a:rPr>
              <a:t>soluble</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dehydrated</a:t>
            </a:r>
            <a:r>
              <a:rPr lang="uk-UA" sz="1800" b="0" strike="noStrike" spc="-1" dirty="0">
                <a:solidFill>
                  <a:srgbClr val="000000"/>
                </a:solidFill>
                <a:latin typeface="Arial"/>
              </a:rPr>
              <a:t> </a:t>
            </a:r>
            <a:r>
              <a:rPr lang="uk-UA" sz="1800" b="0" strike="noStrike" spc="-1" dirty="0" err="1">
                <a:solidFill>
                  <a:srgbClr val="000000"/>
                </a:solidFill>
                <a:latin typeface="Arial"/>
              </a:rPr>
              <a:t>alcohol</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very</a:t>
            </a:r>
            <a:r>
              <a:rPr lang="uk-UA" sz="1800" b="0" strike="noStrike" spc="-1" dirty="0">
                <a:solidFill>
                  <a:srgbClr val="000000"/>
                </a:solidFill>
                <a:latin typeface="Arial"/>
              </a:rPr>
              <a:t> </a:t>
            </a:r>
            <a:r>
              <a:rPr lang="uk-UA" sz="1800" b="0" strike="noStrike" spc="-1" dirty="0" err="1">
                <a:solidFill>
                  <a:srgbClr val="000000"/>
                </a:solidFill>
                <a:latin typeface="Arial"/>
              </a:rPr>
              <a:t>slightly</a:t>
            </a:r>
            <a:r>
              <a:rPr lang="uk-UA" sz="1800" b="0" strike="noStrike" spc="-1" dirty="0">
                <a:solidFill>
                  <a:srgbClr val="000000"/>
                </a:solidFill>
                <a:latin typeface="Arial"/>
              </a:rPr>
              <a:t> </a:t>
            </a:r>
            <a:r>
              <a:rPr lang="uk-UA" sz="1800" b="0" strike="noStrike" spc="-1" dirty="0" err="1">
                <a:solidFill>
                  <a:srgbClr val="000000"/>
                </a:solidFill>
                <a:latin typeface="Arial"/>
              </a:rPr>
              <a:t>soluble</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dichloromethane</a:t>
            </a:r>
            <a:r>
              <a:rPr lang="uk-UA" sz="1800" b="0" strike="noStrike" spc="-1" dirty="0">
                <a:solidFill>
                  <a:srgbClr val="000000"/>
                </a:solidFill>
                <a:latin typeface="Arial"/>
              </a:rPr>
              <a:t>.</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a:solidFill>
                  <a:srgbClr val="000000"/>
                </a:solidFill>
                <a:latin typeface="Arial"/>
              </a:rPr>
              <a:t> </a:t>
            </a:r>
            <a:endParaRPr lang="en-US" sz="1800" b="0" strike="noStrike" spc="-1" dirty="0">
              <a:solidFill>
                <a:srgbClr val="000000"/>
              </a:solidFill>
              <a:latin typeface="Arial"/>
            </a:endParaRPr>
          </a:p>
        </p:txBody>
      </p:sp>
      <p:sp>
        <p:nvSpPr>
          <p:cNvPr id="106" name="CustomShape 2"/>
          <p:cNvSpPr/>
          <p:nvPr/>
        </p:nvSpPr>
        <p:spPr>
          <a:xfrm>
            <a:off x="828380" y="546120"/>
            <a:ext cx="104040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Synthesis.</a:t>
            </a:r>
            <a:endParaRPr lang="en-US" sz="18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CustomShape 1"/>
          <p:cNvSpPr/>
          <p:nvPr/>
        </p:nvSpPr>
        <p:spPr>
          <a:xfrm>
            <a:off x="444620" y="1226846"/>
            <a:ext cx="8076960" cy="1756508"/>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smtClean="0">
                <a:solidFill>
                  <a:srgbClr val="000000"/>
                </a:solidFill>
                <a:latin typeface="Times New Roman" panose="02020603050405020304" pitchFamily="18" charset="0"/>
                <a:cs typeface="Times New Roman" panose="02020603050405020304" pitchFamily="18" charset="0"/>
              </a:rPr>
              <a:t>Storage</a:t>
            </a:r>
            <a:r>
              <a:rPr lang="ru-RU" sz="1800" b="1"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Store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original</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package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at</a:t>
            </a:r>
            <a:r>
              <a:rPr lang="uk-UA" sz="1800" b="0" strike="noStrike" spc="-1" dirty="0">
                <a:solidFill>
                  <a:srgbClr val="000000"/>
                </a:solidFill>
                <a:latin typeface="Times New Roman" panose="02020603050405020304" pitchFamily="18" charset="0"/>
                <a:cs typeface="Times New Roman" panose="02020603050405020304" pitchFamily="18" charset="0"/>
              </a:rPr>
              <a:t> a </a:t>
            </a:r>
            <a:r>
              <a:rPr lang="uk-UA" sz="1800" b="0" strike="noStrike" spc="-1" dirty="0" err="1">
                <a:solidFill>
                  <a:srgbClr val="000000"/>
                </a:solidFill>
                <a:latin typeface="Times New Roman" panose="02020603050405020304" pitchFamily="18" charset="0"/>
                <a:cs typeface="Times New Roman" panose="02020603050405020304" pitchFamily="18" charset="0"/>
              </a:rPr>
              <a:t>temperature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not</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exceeding</a:t>
            </a:r>
            <a:r>
              <a:rPr lang="uk-UA" sz="1800" b="0" strike="noStrike" spc="-1" dirty="0">
                <a:solidFill>
                  <a:srgbClr val="000000"/>
                </a:solidFill>
                <a:latin typeface="Times New Roman" panose="02020603050405020304" pitchFamily="18" charset="0"/>
                <a:cs typeface="Times New Roman" panose="02020603050405020304" pitchFamily="18" charset="0"/>
              </a:rPr>
              <a:t> 25 ° C.</a:t>
            </a:r>
            <a:endParaRPr lang="en-US" sz="18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1" strike="noStrike" spc="-1" dirty="0" smtClean="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smtClean="0">
                <a:solidFill>
                  <a:srgbClr val="000000"/>
                </a:solidFill>
                <a:latin typeface="Times New Roman" panose="02020603050405020304" pitchFamily="18" charset="0"/>
                <a:cs typeface="Times New Roman" panose="02020603050405020304" pitchFamily="18" charset="0"/>
              </a:rPr>
              <a:t> </a:t>
            </a:r>
            <a:r>
              <a:rPr lang="uk-UA" sz="1800" b="1" strike="noStrike" spc="-1" dirty="0" err="1">
                <a:solidFill>
                  <a:srgbClr val="000000"/>
                </a:solidFill>
                <a:latin typeface="Times New Roman" panose="02020603050405020304" pitchFamily="18" charset="0"/>
                <a:cs typeface="Times New Roman" panose="02020603050405020304" pitchFamily="18" charset="0"/>
              </a:rPr>
              <a:t>Application</a:t>
            </a:r>
            <a:r>
              <a:rPr lang="uk-UA" sz="1800" b="1"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Peptic</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ulcer</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of</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stomach</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and</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duodenum</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not</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associated</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with</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i="1" strike="noStrike" spc="-1" dirty="0" err="1">
                <a:solidFill>
                  <a:srgbClr val="000000"/>
                </a:solidFill>
                <a:latin typeface="Times New Roman" panose="02020603050405020304" pitchFamily="18" charset="0"/>
                <a:cs typeface="Times New Roman" panose="02020603050405020304" pitchFamily="18" charset="0"/>
              </a:rPr>
              <a:t>Helicobacter</a:t>
            </a:r>
            <a:r>
              <a:rPr lang="uk-UA" sz="1800" b="0" i="1" strike="noStrike" spc="-1" dirty="0">
                <a:solidFill>
                  <a:srgbClr val="000000"/>
                </a:solidFill>
                <a:latin typeface="Times New Roman" panose="02020603050405020304" pitchFamily="18" charset="0"/>
                <a:cs typeface="Times New Roman" panose="02020603050405020304" pitchFamily="18" charset="0"/>
              </a:rPr>
              <a:t> </a:t>
            </a:r>
            <a:r>
              <a:rPr lang="uk-UA" sz="1800" b="0" i="1" strike="noStrike" spc="-1" dirty="0" err="1">
                <a:solidFill>
                  <a:srgbClr val="000000"/>
                </a:solidFill>
                <a:latin typeface="Times New Roman" panose="02020603050405020304" pitchFamily="18" charset="0"/>
                <a:cs typeface="Times New Roman" panose="02020603050405020304" pitchFamily="18" charset="0"/>
              </a:rPr>
              <a:t>pylori</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acute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phase</a:t>
            </a:r>
            <a:r>
              <a:rPr lang="uk-UA" sz="1800" b="0" strike="noStrike" spc="-1" dirty="0">
                <a:solidFill>
                  <a:srgbClr val="000000"/>
                </a:solidFill>
                <a:latin typeface="Times New Roman" panose="02020603050405020304" pitchFamily="18" charset="0"/>
                <a:cs typeface="Times New Roman" panose="02020603050405020304" pitchFamily="18" charset="0"/>
              </a:rPr>
              <a:t>)</a:t>
            </a:r>
            <a:r>
              <a:rPr lang="uk-UA" sz="1800" b="0" i="1"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including</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ulcers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associated</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with</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non-steroidal</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anti-inflammatory</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drugs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functional</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dyspepsia</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chronic</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gastritis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with</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increased</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acid-forming</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function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of</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stomach</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acute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stage</a:t>
            </a:r>
            <a:r>
              <a:rPr lang="uk-UA" sz="1800" b="0" strike="noStrike" spc="-1" dirty="0">
                <a:solidFill>
                  <a:srgbClr val="000000"/>
                </a:solidFill>
                <a:latin typeface="Times New Roman" panose="02020603050405020304" pitchFamily="18" charset="0"/>
                <a:cs typeface="Times New Roman" panose="02020603050405020304" pitchFamily="18" charset="0"/>
              </a:rPr>
              <a:t>.</a:t>
            </a:r>
            <a:endParaRPr lang="en-US" sz="1800"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5" name="Picture 5" descr="Ранітидин-Дарниця (Ranitidinum-Darnits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1000" y="3048000"/>
            <a:ext cx="3182938"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73198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6" descr="Analytical Method Development and Validation for Estimation of Ranitidine  in Solid Dosage Form by UV-Spectrophotometric Method : Oriental Journal of  Chemist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162050"/>
            <a:ext cx="4257675"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Прямокутник 4"/>
          <p:cNvSpPr>
            <a:spLocks noChangeArrowheads="1"/>
          </p:cNvSpPr>
          <p:nvPr/>
        </p:nvSpPr>
        <p:spPr bwMode="auto">
          <a:xfrm>
            <a:off x="1549400" y="685800"/>
            <a:ext cx="6464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en-US" altLang="uk-UA" sz="1800" b="1" dirty="0"/>
              <a:t>UV absorption spectrum of ranitidine hydrochloride</a:t>
            </a:r>
            <a:endParaRPr lang="uk-UA" altLang="uk-UA" sz="1800" dirty="0"/>
          </a:p>
        </p:txBody>
      </p:sp>
    </p:spTree>
    <p:extLst>
      <p:ext uri="{BB962C8B-B14F-4D97-AF65-F5344CB8AC3E}">
        <p14:creationId xmlns:p14="http://schemas.microsoft.com/office/powerpoint/2010/main" val="38657553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Formulation and Evaluation of Ranitidine Hydrochloride Floating Tablets by  Using Co-Processed Excipie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185863"/>
            <a:ext cx="6257925" cy="448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Прямокутник 2"/>
          <p:cNvSpPr>
            <a:spLocks noChangeArrowheads="1"/>
          </p:cNvSpPr>
          <p:nvPr/>
        </p:nvSpPr>
        <p:spPr bwMode="auto">
          <a:xfrm>
            <a:off x="2057400" y="609600"/>
            <a:ext cx="57631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en-US" altLang="uk-UA" sz="1800" b="1" dirty="0"/>
              <a:t>IR absorption spectrum of ranitidine hydrochloride</a:t>
            </a:r>
            <a:endParaRPr lang="uk-UA" altLang="uk-UA" sz="1800" dirty="0"/>
          </a:p>
        </p:txBody>
      </p:sp>
    </p:spTree>
    <p:extLst>
      <p:ext uri="{BB962C8B-B14F-4D97-AF65-F5344CB8AC3E}">
        <p14:creationId xmlns:p14="http://schemas.microsoft.com/office/powerpoint/2010/main" val="33915363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CustomShape 1"/>
          <p:cNvSpPr/>
          <p:nvPr/>
        </p:nvSpPr>
        <p:spPr>
          <a:xfrm>
            <a:off x="2972520" y="594933"/>
            <a:ext cx="3301280" cy="371513"/>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Pirenzepinum</a:t>
            </a:r>
            <a:endParaRPr lang="en-US" sz="1800" b="0" strike="noStrike" spc="-1" dirty="0">
              <a:solidFill>
                <a:srgbClr val="000000"/>
              </a:solidFill>
              <a:latin typeface="Arial"/>
            </a:endParaRPr>
          </a:p>
        </p:txBody>
      </p:sp>
      <p:pic>
        <p:nvPicPr>
          <p:cNvPr id="108" name="Picture 11" descr="Pirenzepine dihydrochloride | ≥99%(HPLC) | Selleck | AChR inhibitor"/>
          <p:cNvPicPr/>
          <p:nvPr/>
        </p:nvPicPr>
        <p:blipFill>
          <a:blip r:embed="rId2" cstate="print"/>
          <a:stretch/>
        </p:blipFill>
        <p:spPr>
          <a:xfrm>
            <a:off x="1930400" y="1209385"/>
            <a:ext cx="5600700" cy="2959100"/>
          </a:xfrm>
          <a:prstGeom prst="rect">
            <a:avLst/>
          </a:prstGeom>
          <a:ln w="0">
            <a:noFill/>
          </a:ln>
        </p:spPr>
      </p:pic>
      <p:sp>
        <p:nvSpPr>
          <p:cNvPr id="109" name="CustomShape 2"/>
          <p:cNvSpPr/>
          <p:nvPr/>
        </p:nvSpPr>
        <p:spPr>
          <a:xfrm>
            <a:off x="698800" y="4728924"/>
            <a:ext cx="7848720" cy="120251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Mechanism</a:t>
            </a:r>
            <a:r>
              <a:rPr lang="uk-UA" sz="1800" b="1" strike="noStrike" spc="-1" dirty="0">
                <a:solidFill>
                  <a:srgbClr val="000000"/>
                </a:solidFill>
                <a:latin typeface="Arial"/>
              </a:rPr>
              <a:t> </a:t>
            </a:r>
            <a:r>
              <a:rPr lang="uk-UA" sz="1800" b="1" strike="noStrike" spc="-1" dirty="0" err="1">
                <a:solidFill>
                  <a:srgbClr val="000000"/>
                </a:solidFill>
                <a:latin typeface="Arial"/>
              </a:rPr>
              <a:t>of</a:t>
            </a:r>
            <a:r>
              <a:rPr lang="uk-UA" sz="1800" b="1" strike="noStrike" spc="-1" dirty="0">
                <a:solidFill>
                  <a:srgbClr val="000000"/>
                </a:solidFill>
                <a:latin typeface="Arial"/>
              </a:rPr>
              <a:t> </a:t>
            </a:r>
            <a:r>
              <a:rPr lang="uk-UA" sz="1800" b="1" strike="noStrike" spc="-1" dirty="0" err="1">
                <a:solidFill>
                  <a:srgbClr val="000000"/>
                </a:solidFill>
                <a:latin typeface="Arial"/>
              </a:rPr>
              <a:t>action</a:t>
            </a:r>
            <a:r>
              <a:rPr lang="uk-UA" sz="1800" b="1" strike="noStrike" spc="-1" dirty="0">
                <a:solidFill>
                  <a:srgbClr val="000000"/>
                </a:solidFill>
                <a:latin typeface="Arial"/>
              </a:rPr>
              <a:t>. </a:t>
            </a:r>
            <a:r>
              <a:rPr lang="uk-UA" sz="1800" b="0" strike="noStrike" spc="-1" dirty="0" err="1">
                <a:solidFill>
                  <a:srgbClr val="000000"/>
                </a:solidFill>
                <a:latin typeface="Arial"/>
              </a:rPr>
              <a:t>Selective</a:t>
            </a:r>
            <a:r>
              <a:rPr lang="uk-UA" sz="1800" b="0" strike="noStrike" spc="-1" dirty="0">
                <a:solidFill>
                  <a:srgbClr val="000000"/>
                </a:solidFill>
                <a:latin typeface="Arial"/>
              </a:rPr>
              <a:t> </a:t>
            </a:r>
            <a:r>
              <a:rPr lang="uk-UA" sz="1800" b="0" strike="noStrike" spc="-1" dirty="0" err="1">
                <a:solidFill>
                  <a:srgbClr val="000000"/>
                </a:solidFill>
                <a:latin typeface="Arial"/>
              </a:rPr>
              <a:t>blocker</a:t>
            </a:r>
            <a:r>
              <a:rPr lang="uk-UA" sz="1800" b="0" strike="noStrike" spc="-1" dirty="0">
                <a:solidFill>
                  <a:srgbClr val="000000"/>
                </a:solidFill>
                <a:latin typeface="Arial"/>
              </a:rPr>
              <a:t> M</a:t>
            </a:r>
            <a:r>
              <a:rPr lang="uk-UA" sz="1800" b="0" strike="noStrike" spc="-1" baseline="-25000" dirty="0">
                <a:solidFill>
                  <a:srgbClr val="000000"/>
                </a:solidFill>
                <a:latin typeface="Arial"/>
              </a:rPr>
              <a:t>1</a:t>
            </a:r>
            <a:r>
              <a:rPr lang="uk-UA" sz="1800" b="0" strike="noStrike" spc="-1" dirty="0">
                <a:solidFill>
                  <a:srgbClr val="000000"/>
                </a:solidFill>
                <a:latin typeface="Arial"/>
              </a:rPr>
              <a:t>-cholinoreceptors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lining</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main</a:t>
            </a:r>
            <a:r>
              <a:rPr lang="uk-UA" sz="1800" b="0" strike="noStrike" spc="-1" dirty="0">
                <a:solidFill>
                  <a:srgbClr val="000000"/>
                </a:solidFill>
                <a:latin typeface="Arial"/>
              </a:rPr>
              <a:t> </a:t>
            </a:r>
            <a:r>
              <a:rPr lang="uk-UA" sz="1800" b="0" strike="noStrike" spc="-1" dirty="0" err="1">
                <a:solidFill>
                  <a:srgbClr val="000000"/>
                </a:solidFill>
                <a:latin typeface="Arial"/>
              </a:rPr>
              <a:t>cells</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gastric</a:t>
            </a:r>
            <a:r>
              <a:rPr lang="uk-UA" sz="1800" b="0" strike="noStrike" spc="-1" dirty="0">
                <a:solidFill>
                  <a:srgbClr val="000000"/>
                </a:solidFill>
                <a:latin typeface="Arial"/>
              </a:rPr>
              <a:t> </a:t>
            </a:r>
            <a:r>
              <a:rPr lang="uk-UA" sz="1800" b="0" strike="noStrike" spc="-1" dirty="0" err="1">
                <a:solidFill>
                  <a:srgbClr val="000000"/>
                </a:solidFill>
                <a:latin typeface="Arial"/>
              </a:rPr>
              <a:t>mucosa</a:t>
            </a:r>
            <a:r>
              <a:rPr lang="uk-UA" sz="1800" b="0" strike="noStrike" spc="-1" dirty="0">
                <a:solidFill>
                  <a:srgbClr val="000000"/>
                </a:solidFill>
                <a:latin typeface="Arial"/>
              </a:rPr>
              <a:t>. </a:t>
            </a:r>
            <a:r>
              <a:rPr lang="uk-UA" sz="1800" b="0" strike="noStrike" spc="-1" dirty="0" err="1">
                <a:solidFill>
                  <a:srgbClr val="000000"/>
                </a:solidFill>
                <a:latin typeface="Arial"/>
              </a:rPr>
              <a:t>Reduces</a:t>
            </a:r>
            <a:r>
              <a:rPr lang="uk-UA" sz="1800" b="0" strike="noStrike" spc="-1" dirty="0">
                <a:solidFill>
                  <a:srgbClr val="000000"/>
                </a:solidFill>
                <a:latin typeface="Arial"/>
              </a:rPr>
              <a:t> </a:t>
            </a:r>
            <a:r>
              <a:rPr lang="uk-UA" sz="1800" b="0" strike="noStrike" spc="-1" dirty="0" err="1">
                <a:solidFill>
                  <a:srgbClr val="000000"/>
                </a:solidFill>
                <a:latin typeface="Arial"/>
              </a:rPr>
              <a:t>basal</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stimulated</a:t>
            </a:r>
            <a:r>
              <a:rPr lang="uk-UA" sz="1800" b="0" strike="noStrike" spc="-1" dirty="0">
                <a:solidFill>
                  <a:srgbClr val="000000"/>
                </a:solidFill>
                <a:latin typeface="Arial"/>
              </a:rPr>
              <a:t> </a:t>
            </a:r>
            <a:r>
              <a:rPr lang="uk-UA" sz="1800" b="0" strike="noStrike" spc="-1" dirty="0" err="1">
                <a:solidFill>
                  <a:srgbClr val="000000"/>
                </a:solidFill>
                <a:latin typeface="Arial"/>
              </a:rPr>
              <a:t>secretion</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hydrochloric</a:t>
            </a:r>
            <a:r>
              <a:rPr lang="uk-UA" sz="1800" b="0" strike="noStrike" spc="-1" dirty="0">
                <a:solidFill>
                  <a:srgbClr val="000000"/>
                </a:solidFill>
                <a:latin typeface="Arial"/>
              </a:rPr>
              <a:t> </a:t>
            </a:r>
            <a:r>
              <a:rPr lang="uk-UA" sz="1800" b="0" strike="noStrike" spc="-1" dirty="0" err="1">
                <a:solidFill>
                  <a:srgbClr val="000000"/>
                </a:solidFill>
                <a:latin typeface="Arial"/>
              </a:rPr>
              <a:t>acid</a:t>
            </a:r>
            <a:r>
              <a:rPr lang="uk-UA" sz="1800" b="0" strike="noStrike" spc="-1" dirty="0">
                <a:solidFill>
                  <a:srgbClr val="000000"/>
                </a:solidFill>
                <a:latin typeface="Arial"/>
              </a:rPr>
              <a:t>, </a:t>
            </a:r>
            <a:r>
              <a:rPr lang="uk-UA" sz="1800" b="0" strike="noStrike" spc="-1" dirty="0" err="1">
                <a:solidFill>
                  <a:srgbClr val="000000"/>
                </a:solidFill>
                <a:latin typeface="Arial"/>
              </a:rPr>
              <a:t>peptic</a:t>
            </a:r>
            <a:r>
              <a:rPr lang="uk-UA" sz="1800" b="0" strike="noStrike" spc="-1" dirty="0">
                <a:solidFill>
                  <a:srgbClr val="000000"/>
                </a:solidFill>
                <a:latin typeface="Arial"/>
              </a:rPr>
              <a:t> </a:t>
            </a:r>
            <a:r>
              <a:rPr lang="uk-UA" sz="1800" b="0" strike="noStrike" spc="-1" dirty="0" err="1">
                <a:solidFill>
                  <a:srgbClr val="000000"/>
                </a:solidFill>
                <a:latin typeface="Arial"/>
              </a:rPr>
              <a:t>activity</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gastric</a:t>
            </a:r>
            <a:r>
              <a:rPr lang="uk-UA" sz="1800" b="0" strike="noStrike" spc="-1" dirty="0">
                <a:solidFill>
                  <a:srgbClr val="000000"/>
                </a:solidFill>
                <a:latin typeface="Arial"/>
              </a:rPr>
              <a:t> </a:t>
            </a:r>
            <a:r>
              <a:rPr lang="uk-UA" sz="1800" b="0" strike="noStrike" spc="-1" dirty="0" err="1">
                <a:solidFill>
                  <a:srgbClr val="000000"/>
                </a:solidFill>
                <a:latin typeface="Arial"/>
              </a:rPr>
              <a:t>juice</a:t>
            </a:r>
            <a:r>
              <a:rPr lang="uk-UA" sz="1800" b="0" strike="noStrike" spc="-1" dirty="0">
                <a:solidFill>
                  <a:srgbClr val="000000"/>
                </a:solidFill>
                <a:latin typeface="Arial"/>
              </a:rPr>
              <a:t>, </a:t>
            </a:r>
            <a:r>
              <a:rPr lang="uk-UA" sz="1800" b="0" strike="noStrike" spc="-1" dirty="0" err="1">
                <a:solidFill>
                  <a:srgbClr val="000000"/>
                </a:solidFill>
                <a:latin typeface="Arial"/>
              </a:rPr>
              <a:t>slightly</a:t>
            </a:r>
            <a:r>
              <a:rPr lang="uk-UA" sz="1800" b="0" strike="noStrike" spc="-1" dirty="0">
                <a:solidFill>
                  <a:srgbClr val="000000"/>
                </a:solidFill>
                <a:latin typeface="Arial"/>
              </a:rPr>
              <a:t> </a:t>
            </a:r>
            <a:r>
              <a:rPr lang="uk-UA" sz="1800" b="0" strike="noStrike" spc="-1" dirty="0" err="1">
                <a:solidFill>
                  <a:srgbClr val="000000"/>
                </a:solidFill>
                <a:latin typeface="Arial"/>
              </a:rPr>
              <a:t>reduces</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tone</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gastric</a:t>
            </a:r>
            <a:r>
              <a:rPr lang="uk-UA" sz="1800" b="0" strike="noStrike" spc="-1" dirty="0">
                <a:solidFill>
                  <a:srgbClr val="000000"/>
                </a:solidFill>
                <a:latin typeface="Arial"/>
              </a:rPr>
              <a:t> </a:t>
            </a:r>
            <a:r>
              <a:rPr lang="uk-UA" sz="1800" b="0" strike="noStrike" spc="-1" dirty="0" err="1">
                <a:solidFill>
                  <a:srgbClr val="000000"/>
                </a:solidFill>
                <a:latin typeface="Arial"/>
              </a:rPr>
              <a:t>smooth</a:t>
            </a:r>
            <a:r>
              <a:rPr lang="uk-UA" sz="1800" b="0" strike="noStrike" spc="-1" dirty="0">
                <a:solidFill>
                  <a:srgbClr val="000000"/>
                </a:solidFill>
                <a:latin typeface="Arial"/>
              </a:rPr>
              <a:t> </a:t>
            </a:r>
            <a:r>
              <a:rPr lang="uk-UA" sz="1800" b="0" strike="noStrike" spc="-1" dirty="0" err="1">
                <a:solidFill>
                  <a:srgbClr val="000000"/>
                </a:solidFill>
                <a:latin typeface="Arial"/>
              </a:rPr>
              <a:t>muscle</a:t>
            </a:r>
            <a:r>
              <a:rPr lang="uk-UA" sz="1800" b="0" strike="noStrike" spc="-1" dirty="0" smtClean="0">
                <a:solidFill>
                  <a:srgbClr val="000000"/>
                </a:solidFill>
                <a:latin typeface="Arial"/>
              </a:rPr>
              <a:t>.</a:t>
            </a:r>
            <a:endParaRPr lang="en-US" sz="18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Прямокутник 1"/>
          <p:cNvSpPr>
            <a:spLocks noChangeArrowheads="1"/>
          </p:cNvSpPr>
          <p:nvPr/>
        </p:nvSpPr>
        <p:spPr bwMode="auto">
          <a:xfrm>
            <a:off x="924921" y="838200"/>
            <a:ext cx="1402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eaLnBrk="1" hangingPunct="1">
              <a:spcBef>
                <a:spcPct val="0"/>
              </a:spcBef>
              <a:buFontTx/>
              <a:buNone/>
            </a:pPr>
            <a:r>
              <a:rPr lang="en-US" altLang="uk-UA" sz="1800" b="1" dirty="0" smtClean="0"/>
              <a:t>Synthesis</a:t>
            </a:r>
            <a:r>
              <a:rPr lang="uk-UA" altLang="uk-UA" sz="1800" b="1" dirty="0" smtClean="0"/>
              <a:t>.</a:t>
            </a:r>
            <a:r>
              <a:rPr lang="uk-UA" altLang="uk-UA" sz="1800" dirty="0" smtClean="0"/>
              <a:t> </a:t>
            </a:r>
            <a:endParaRPr lang="uk-UA" altLang="uk-UA" sz="1800" dirty="0"/>
          </a:p>
        </p:txBody>
      </p:sp>
      <p:pic>
        <p:nvPicPr>
          <p:cNvPr id="15363" name="Picture 14" descr="File:Pirenzepine synthesis01.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371600"/>
            <a:ext cx="7038975" cy="412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31935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CustomShape 1"/>
          <p:cNvSpPr/>
          <p:nvPr/>
        </p:nvSpPr>
        <p:spPr>
          <a:xfrm>
            <a:off x="990720" y="839520"/>
            <a:ext cx="7619760" cy="42087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a:solidFill>
                  <a:srgbClr val="000000"/>
                </a:solidFill>
                <a:latin typeface="Arial"/>
              </a:rPr>
              <a:t> </a:t>
            </a:r>
            <a:r>
              <a:rPr lang="uk-UA" sz="1800" b="1" strike="noStrike" spc="-1">
                <a:solidFill>
                  <a:srgbClr val="000000"/>
                </a:solidFill>
                <a:latin typeface="Arial"/>
              </a:rPr>
              <a:t>Properties. </a:t>
            </a:r>
            <a:r>
              <a:rPr lang="uk-UA" sz="1800" b="0" strike="noStrike" spc="-1">
                <a:solidFill>
                  <a:srgbClr val="000000"/>
                </a:solidFill>
                <a:latin typeface="Arial"/>
              </a:rPr>
              <a:t>White powder, slightly soluble in water, practically insoluble in ether, easily soluble in methanol. </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a:solidFill>
                  <a:srgbClr val="000000"/>
                </a:solidFill>
                <a:latin typeface="Arial"/>
              </a:rPr>
              <a:t> </a:t>
            </a:r>
            <a:r>
              <a:rPr lang="uk-UA" sz="1800" b="1" strike="noStrike" spc="-1">
                <a:solidFill>
                  <a:srgbClr val="000000"/>
                </a:solidFill>
                <a:latin typeface="Arial"/>
              </a:rPr>
              <a:t>Identification:</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Arial"/>
              </a:rPr>
              <a:t> </a:t>
            </a:r>
            <a:r>
              <a:rPr lang="uk-UA" sz="1800" b="0" strike="noStrike" spc="-1">
                <a:solidFill>
                  <a:srgbClr val="000000"/>
                </a:solidFill>
                <a:latin typeface="Arial"/>
              </a:rPr>
              <a:t>identified by the IR absorption spectrum of the substance; </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Arial"/>
              </a:rPr>
              <a:t> </a:t>
            </a:r>
            <a:r>
              <a:rPr lang="uk-UA" sz="1800" b="0" strike="noStrike" spc="-1">
                <a:solidFill>
                  <a:srgbClr val="000000"/>
                </a:solidFill>
                <a:latin typeface="Arial"/>
              </a:rPr>
              <a:t>by HPLC, spectrophotometric method. </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a:solidFill>
                  <a:srgbClr val="000000"/>
                </a:solidFill>
                <a:latin typeface="Arial"/>
              </a:rPr>
              <a:t> </a:t>
            </a:r>
            <a:r>
              <a:rPr lang="uk-UA" sz="1800" b="1" strike="noStrike" spc="-1">
                <a:solidFill>
                  <a:srgbClr val="000000"/>
                </a:solidFill>
                <a:latin typeface="Arial"/>
              </a:rPr>
              <a:t>Quantitative definition. </a:t>
            </a:r>
            <a:r>
              <a:rPr lang="uk-UA" sz="1800" b="0" strike="noStrike" spc="-1">
                <a:solidFill>
                  <a:srgbClr val="000000"/>
                </a:solidFill>
                <a:latin typeface="Arial"/>
              </a:rPr>
              <a:t>Quantitatively determined by alkalimetric titration with potentiometric fixation of the end point of the titration.</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a:solidFill>
                  <a:srgbClr val="000000"/>
                </a:solidFill>
                <a:latin typeface="Arial"/>
              </a:rPr>
              <a:t> </a:t>
            </a:r>
            <a:r>
              <a:rPr lang="uk-UA" sz="1800" b="1" strike="noStrike" spc="-1">
                <a:solidFill>
                  <a:srgbClr val="000000"/>
                </a:solidFill>
                <a:latin typeface="Arial"/>
              </a:rPr>
              <a:t>Storage. </a:t>
            </a:r>
            <a:r>
              <a:rPr lang="uk-UA" sz="1800" b="0" strike="noStrike" spc="-1">
                <a:solidFill>
                  <a:srgbClr val="000000"/>
                </a:solidFill>
                <a:latin typeface="Arial"/>
              </a:rPr>
              <a:t>Store in a dark place.</a:t>
            </a:r>
            <a:r>
              <a:rPr lang="ru-RU" sz="1800" b="0" strike="noStrike" spc="-1">
                <a:solidFill>
                  <a:srgbClr val="000000"/>
                </a:solidFill>
                <a:latin typeface="Arial"/>
              </a:rPr>
              <a:t> </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a:solidFill>
                  <a:srgbClr val="000000"/>
                </a:solidFill>
                <a:latin typeface="Arial"/>
              </a:rPr>
              <a:t> </a:t>
            </a:r>
            <a:r>
              <a:rPr lang="uk-UA" sz="1800" b="1" strike="noStrike" spc="-1">
                <a:solidFill>
                  <a:srgbClr val="000000"/>
                </a:solidFill>
                <a:latin typeface="Arial"/>
              </a:rPr>
              <a:t>Application.</a:t>
            </a:r>
            <a:r>
              <a:rPr lang="uk-UA" sz="1800" b="0" strike="noStrike" spc="-1">
                <a:solidFill>
                  <a:srgbClr val="000000"/>
                </a:solidFill>
                <a:latin typeface="Arial"/>
              </a:rPr>
              <a:t>With peptic ulcer of the stomach and duodenum; erosive-ulcerative lesions of the gastrointestinal tract; stress ulcers; chronic hyperacid gastritis, duodenitis; erosive gastritis, esophagitis; reflux esophagitis; Zollinger-Ellison syndrome; bleeding from erosions and ulcerative lesions in the upper gastrointestinal tract; peptic ulcers of the intestine.</a:t>
            </a:r>
            <a:endParaRPr lang="en-US" sz="1800" b="0" strike="noStrike" spc="-1">
              <a:solidFill>
                <a:srgbClr val="000000"/>
              </a:solidFill>
              <a:latin typeface="Arial"/>
            </a:endParaRPr>
          </a:p>
        </p:txBody>
      </p:sp>
      <p:pic>
        <p:nvPicPr>
          <p:cNvPr id="3" name="Picture 5" descr="Гастроцепин раствор д/ин. 10 мг/2 мл по 2 мл №5 в амп. : инструкция + цена  в аптеках | Tabletki.u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1325" y="50292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Рисунок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990600"/>
            <a:ext cx="6342063"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Прямокутник 4"/>
          <p:cNvSpPr>
            <a:spLocks noChangeArrowheads="1"/>
          </p:cNvSpPr>
          <p:nvPr/>
        </p:nvSpPr>
        <p:spPr bwMode="auto">
          <a:xfrm>
            <a:off x="2667000" y="425450"/>
            <a:ext cx="4403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b="1" dirty="0"/>
              <a:t>IR absorption spectrum of </a:t>
            </a:r>
            <a:r>
              <a:rPr lang="en-US" altLang="uk-UA" sz="1800" b="1" dirty="0" err="1"/>
              <a:t>pirenzepine</a:t>
            </a:r>
            <a:endParaRPr lang="uk-UA" altLang="uk-UA" sz="1800" dirty="0"/>
          </a:p>
        </p:txBody>
      </p:sp>
    </p:spTree>
    <p:extLst>
      <p:ext uri="{BB962C8B-B14F-4D97-AF65-F5344CB8AC3E}">
        <p14:creationId xmlns:p14="http://schemas.microsoft.com/office/powerpoint/2010/main" val="41850648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CustomShape 1"/>
          <p:cNvSpPr/>
          <p:nvPr/>
        </p:nvSpPr>
        <p:spPr>
          <a:xfrm>
            <a:off x="2666880" y="676220"/>
            <a:ext cx="373356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Metronidazole</a:t>
            </a:r>
            <a:r>
              <a:rPr lang="uk-UA" sz="1800" b="1" strike="noStrike" spc="-1" dirty="0">
                <a:solidFill>
                  <a:srgbClr val="000000"/>
                </a:solidFill>
                <a:latin typeface="Arial"/>
              </a:rPr>
              <a:t> (</a:t>
            </a:r>
            <a:r>
              <a:rPr lang="ru-RU" sz="1800" b="1" strike="noStrike" spc="-1" dirty="0" err="1">
                <a:solidFill>
                  <a:srgbClr val="000000"/>
                </a:solidFill>
                <a:latin typeface="Arial"/>
              </a:rPr>
              <a:t>Metronidazole</a:t>
            </a:r>
            <a:r>
              <a:rPr lang="uk-UA" sz="1800" b="1" strike="noStrike" spc="-1" dirty="0">
                <a:solidFill>
                  <a:srgbClr val="000000"/>
                </a:solidFill>
                <a:latin typeface="Arial"/>
              </a:rPr>
              <a:t>)</a:t>
            </a:r>
            <a:endParaRPr lang="en-US" sz="1800" b="0" strike="noStrike" spc="-1" dirty="0">
              <a:solidFill>
                <a:srgbClr val="000000"/>
              </a:solidFill>
              <a:latin typeface="Arial"/>
            </a:endParaRPr>
          </a:p>
        </p:txBody>
      </p:sp>
      <p:pic>
        <p:nvPicPr>
          <p:cNvPr id="113" name="Picture 5"/>
          <p:cNvPicPr/>
          <p:nvPr/>
        </p:nvPicPr>
        <p:blipFill>
          <a:blip r:embed="rId2" cstate="print"/>
          <a:stretch/>
        </p:blipFill>
        <p:spPr>
          <a:xfrm>
            <a:off x="2184400" y="1346200"/>
            <a:ext cx="4572000" cy="2374900"/>
          </a:xfrm>
          <a:prstGeom prst="rect">
            <a:avLst/>
          </a:prstGeom>
          <a:ln w="0">
            <a:noFill/>
          </a:ln>
        </p:spPr>
      </p:pic>
      <p:sp>
        <p:nvSpPr>
          <p:cNvPr id="114" name="CustomShape 2"/>
          <p:cNvSpPr/>
          <p:nvPr/>
        </p:nvSpPr>
        <p:spPr>
          <a:xfrm>
            <a:off x="609300" y="4280020"/>
            <a:ext cx="7848720" cy="17398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Mechanism</a:t>
            </a:r>
            <a:r>
              <a:rPr lang="uk-UA" sz="1800" b="1" strike="noStrike" spc="-1" dirty="0">
                <a:solidFill>
                  <a:srgbClr val="000000"/>
                </a:solidFill>
                <a:latin typeface="Arial"/>
              </a:rPr>
              <a:t> </a:t>
            </a:r>
            <a:r>
              <a:rPr lang="uk-UA" sz="1800" b="1" strike="noStrike" spc="-1" dirty="0" err="1">
                <a:solidFill>
                  <a:srgbClr val="000000"/>
                </a:solidFill>
                <a:latin typeface="Arial"/>
              </a:rPr>
              <a:t>of</a:t>
            </a:r>
            <a:r>
              <a:rPr lang="uk-UA" sz="1800" b="1" strike="noStrike" spc="-1" dirty="0">
                <a:solidFill>
                  <a:srgbClr val="000000"/>
                </a:solidFill>
                <a:latin typeface="Arial"/>
              </a:rPr>
              <a:t> </a:t>
            </a:r>
            <a:r>
              <a:rPr lang="uk-UA" sz="1800" b="1" strike="noStrike" spc="-1" dirty="0" err="1">
                <a:solidFill>
                  <a:srgbClr val="000000"/>
                </a:solidFill>
                <a:latin typeface="Arial"/>
              </a:rPr>
              <a:t>action.</a:t>
            </a:r>
            <a:r>
              <a:rPr lang="uk-UA" sz="1800" b="0" strike="noStrike" spc="-1" dirty="0" err="1">
                <a:solidFill>
                  <a:srgbClr val="000000"/>
                </a:solidFill>
                <a:latin typeface="Arial"/>
              </a:rPr>
              <a:t>It</a:t>
            </a:r>
            <a:r>
              <a:rPr lang="uk-UA" sz="1800" b="0" strike="noStrike" spc="-1" dirty="0">
                <a:solidFill>
                  <a:srgbClr val="000000"/>
                </a:solidFill>
                <a:latin typeface="Arial"/>
              </a:rPr>
              <a:t> </a:t>
            </a:r>
            <a:r>
              <a:rPr lang="uk-UA" sz="1800" b="0" strike="noStrike" spc="-1" dirty="0" err="1">
                <a:solidFill>
                  <a:srgbClr val="000000"/>
                </a:solidFill>
                <a:latin typeface="Arial"/>
              </a:rPr>
              <a:t>consists</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biochemical</a:t>
            </a:r>
            <a:r>
              <a:rPr lang="uk-UA" sz="1800" b="0" strike="noStrike" spc="-1" dirty="0">
                <a:solidFill>
                  <a:srgbClr val="000000"/>
                </a:solidFill>
                <a:latin typeface="Arial"/>
              </a:rPr>
              <a:t> </a:t>
            </a:r>
            <a:r>
              <a:rPr lang="uk-UA" sz="1800" b="0" strike="noStrike" spc="-1" dirty="0" err="1">
                <a:solidFill>
                  <a:srgbClr val="000000"/>
                </a:solidFill>
                <a:latin typeface="Arial"/>
              </a:rPr>
              <a:t>reduction</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5-nitro </a:t>
            </a:r>
            <a:r>
              <a:rPr lang="uk-UA" sz="1800" b="0" strike="noStrike" spc="-1" dirty="0" err="1">
                <a:solidFill>
                  <a:srgbClr val="000000"/>
                </a:solidFill>
                <a:latin typeface="Arial"/>
              </a:rPr>
              <a:t>group</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metronidazole</a:t>
            </a:r>
            <a:r>
              <a:rPr lang="uk-UA" sz="1800" b="0" strike="noStrike" spc="-1" dirty="0">
                <a:solidFill>
                  <a:srgbClr val="000000"/>
                </a:solidFill>
                <a:latin typeface="Arial"/>
              </a:rPr>
              <a:t> </a:t>
            </a:r>
            <a:r>
              <a:rPr lang="uk-UA" sz="1800" b="0" strike="noStrike" spc="-1" dirty="0" err="1">
                <a:solidFill>
                  <a:srgbClr val="000000"/>
                </a:solidFill>
                <a:latin typeface="Arial"/>
              </a:rPr>
              <a:t>by</a:t>
            </a:r>
            <a:r>
              <a:rPr lang="uk-UA" sz="1800" b="0" strike="noStrike" spc="-1" dirty="0">
                <a:solidFill>
                  <a:srgbClr val="000000"/>
                </a:solidFill>
                <a:latin typeface="Arial"/>
              </a:rPr>
              <a:t> </a:t>
            </a:r>
            <a:r>
              <a:rPr lang="uk-UA" sz="1800" b="0" strike="noStrike" spc="-1" dirty="0" err="1">
                <a:solidFill>
                  <a:srgbClr val="000000"/>
                </a:solidFill>
                <a:latin typeface="Arial"/>
              </a:rPr>
              <a:t>intracellular</a:t>
            </a:r>
            <a:r>
              <a:rPr lang="uk-UA" sz="1800" b="0" strike="noStrike" spc="-1" dirty="0">
                <a:solidFill>
                  <a:srgbClr val="000000"/>
                </a:solidFill>
                <a:latin typeface="Arial"/>
              </a:rPr>
              <a:t> </a:t>
            </a:r>
            <a:r>
              <a:rPr lang="uk-UA" sz="1800" b="0" strike="noStrike" spc="-1" dirty="0" err="1">
                <a:solidFill>
                  <a:srgbClr val="000000"/>
                </a:solidFill>
                <a:latin typeface="Arial"/>
              </a:rPr>
              <a:t>transport</a:t>
            </a:r>
            <a:r>
              <a:rPr lang="uk-UA" sz="1800" b="0" strike="noStrike" spc="-1" dirty="0">
                <a:solidFill>
                  <a:srgbClr val="000000"/>
                </a:solidFill>
                <a:latin typeface="Arial"/>
              </a:rPr>
              <a:t> </a:t>
            </a:r>
            <a:r>
              <a:rPr lang="uk-UA" sz="1800" b="0" strike="noStrike" spc="-1" dirty="0" err="1">
                <a:solidFill>
                  <a:srgbClr val="000000"/>
                </a:solidFill>
                <a:latin typeface="Arial"/>
              </a:rPr>
              <a:t>proteins</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anaerobic</a:t>
            </a:r>
            <a:r>
              <a:rPr lang="uk-UA" sz="1800" b="0" strike="noStrike" spc="-1" dirty="0">
                <a:solidFill>
                  <a:srgbClr val="000000"/>
                </a:solidFill>
                <a:latin typeface="Arial"/>
              </a:rPr>
              <a:t> </a:t>
            </a:r>
            <a:r>
              <a:rPr lang="uk-UA" sz="1800" b="0" strike="noStrike" spc="-1" dirty="0" err="1">
                <a:solidFill>
                  <a:srgbClr val="000000"/>
                </a:solidFill>
                <a:latin typeface="Arial"/>
              </a:rPr>
              <a:t>microorganisms</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protozoa</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reduced</a:t>
            </a:r>
            <a:r>
              <a:rPr lang="uk-UA" sz="1800" b="0" strike="noStrike" spc="-1" dirty="0">
                <a:solidFill>
                  <a:srgbClr val="000000"/>
                </a:solidFill>
                <a:latin typeface="Arial"/>
              </a:rPr>
              <a:t> 5-nitro </a:t>
            </a:r>
            <a:r>
              <a:rPr lang="uk-UA" sz="1800" b="0" strike="noStrike" spc="-1" dirty="0" err="1">
                <a:solidFill>
                  <a:srgbClr val="000000"/>
                </a:solidFill>
                <a:latin typeface="Arial"/>
              </a:rPr>
              <a:t>group</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metronidazole</a:t>
            </a:r>
            <a:r>
              <a:rPr lang="uk-UA" sz="1800" b="0" strike="noStrike" spc="-1" dirty="0">
                <a:solidFill>
                  <a:srgbClr val="000000"/>
                </a:solidFill>
                <a:latin typeface="Arial"/>
              </a:rPr>
              <a:t> </a:t>
            </a:r>
            <a:r>
              <a:rPr lang="uk-UA" sz="1800" b="0" strike="noStrike" spc="-1" dirty="0" err="1">
                <a:solidFill>
                  <a:srgbClr val="000000"/>
                </a:solidFill>
                <a:latin typeface="Arial"/>
              </a:rPr>
              <a:t>interacts</a:t>
            </a:r>
            <a:r>
              <a:rPr lang="uk-UA" sz="1800" b="0" strike="noStrike" spc="-1" dirty="0">
                <a:solidFill>
                  <a:srgbClr val="000000"/>
                </a:solidFill>
                <a:latin typeface="Arial"/>
              </a:rPr>
              <a:t> </a:t>
            </a:r>
            <a:r>
              <a:rPr lang="uk-UA" sz="1800" b="0" strike="noStrike" spc="-1" dirty="0" err="1">
                <a:solidFill>
                  <a:srgbClr val="000000"/>
                </a:solidFill>
                <a:latin typeface="Arial"/>
              </a:rPr>
              <a:t>with</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DNA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microorganisms</a:t>
            </a:r>
            <a:r>
              <a:rPr lang="uk-UA" sz="1800" b="0" strike="noStrike" spc="-1" dirty="0">
                <a:solidFill>
                  <a:srgbClr val="000000"/>
                </a:solidFill>
                <a:latin typeface="Arial"/>
              </a:rPr>
              <a:t>, </a:t>
            </a:r>
            <a:r>
              <a:rPr lang="uk-UA" sz="1800" b="0" strike="noStrike" spc="-1" dirty="0" err="1">
                <a:solidFill>
                  <a:srgbClr val="000000"/>
                </a:solidFill>
                <a:latin typeface="Arial"/>
              </a:rPr>
              <a:t>inhibiting</a:t>
            </a:r>
            <a:r>
              <a:rPr lang="uk-UA" sz="1800" b="0" strike="noStrike" spc="-1" dirty="0">
                <a:solidFill>
                  <a:srgbClr val="000000"/>
                </a:solidFill>
                <a:latin typeface="Arial"/>
              </a:rPr>
              <a:t> </a:t>
            </a:r>
            <a:r>
              <a:rPr lang="uk-UA" sz="1800" b="0" strike="noStrike" spc="-1" dirty="0" err="1">
                <a:solidFill>
                  <a:srgbClr val="000000"/>
                </a:solidFill>
                <a:latin typeface="Arial"/>
              </a:rPr>
              <a:t>its</a:t>
            </a:r>
            <a:r>
              <a:rPr lang="uk-UA" sz="1800" b="0" strike="noStrike" spc="-1" dirty="0">
                <a:solidFill>
                  <a:srgbClr val="000000"/>
                </a:solidFill>
                <a:latin typeface="Arial"/>
              </a:rPr>
              <a:t> </a:t>
            </a:r>
            <a:r>
              <a:rPr lang="uk-UA" sz="1800" b="0" strike="noStrike" spc="-1" dirty="0" err="1">
                <a:solidFill>
                  <a:srgbClr val="000000"/>
                </a:solidFill>
                <a:latin typeface="Arial"/>
              </a:rPr>
              <a:t>synthesis</a:t>
            </a:r>
            <a:r>
              <a:rPr lang="uk-UA" sz="1800" b="0" strike="noStrike" spc="-1" dirty="0">
                <a:solidFill>
                  <a:srgbClr val="000000"/>
                </a:solidFill>
                <a:latin typeface="Arial"/>
              </a:rPr>
              <a:t>, </a:t>
            </a:r>
            <a:r>
              <a:rPr lang="uk-UA" sz="1800" b="0" strike="noStrike" spc="-1" dirty="0" err="1">
                <a:solidFill>
                  <a:srgbClr val="000000"/>
                </a:solidFill>
                <a:latin typeface="Arial"/>
              </a:rPr>
              <a:t>which</a:t>
            </a:r>
            <a:r>
              <a:rPr lang="uk-UA" sz="1800" b="0" strike="noStrike" spc="-1" dirty="0">
                <a:solidFill>
                  <a:srgbClr val="000000"/>
                </a:solidFill>
                <a:latin typeface="Arial"/>
              </a:rPr>
              <a:t> </a:t>
            </a:r>
            <a:r>
              <a:rPr lang="uk-UA" sz="1800" b="0" strike="noStrike" spc="-1" dirty="0" err="1">
                <a:solidFill>
                  <a:srgbClr val="000000"/>
                </a:solidFill>
                <a:latin typeface="Arial"/>
              </a:rPr>
              <a:t>leads</a:t>
            </a:r>
            <a:r>
              <a:rPr lang="uk-UA" sz="1800" b="0" strike="noStrike" spc="-1" dirty="0">
                <a:solidFill>
                  <a:srgbClr val="000000"/>
                </a:solidFill>
                <a:latin typeface="Arial"/>
              </a:rPr>
              <a:t> </a:t>
            </a:r>
            <a:r>
              <a:rPr lang="uk-UA" sz="1800" b="0" strike="noStrike" spc="-1" dirty="0" err="1">
                <a:solidFill>
                  <a:srgbClr val="000000"/>
                </a:solidFill>
                <a:latin typeface="Arial"/>
              </a:rPr>
              <a:t>to</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death</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microorganisms</a:t>
            </a:r>
            <a:r>
              <a:rPr lang="uk-UA" sz="1800" b="0" strike="noStrike" spc="-1" dirty="0">
                <a:solidFill>
                  <a:srgbClr val="000000"/>
                </a:solidFill>
                <a:latin typeface="Arial"/>
              </a:rPr>
              <a:t>.</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7" descr="Synthesis_of_metronidazo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1524000"/>
            <a:ext cx="791845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Прямокутник 2"/>
          <p:cNvSpPr>
            <a:spLocks noChangeArrowheads="1"/>
          </p:cNvSpPr>
          <p:nvPr/>
        </p:nvSpPr>
        <p:spPr bwMode="auto">
          <a:xfrm>
            <a:off x="880781" y="838200"/>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eaLnBrk="1" hangingPunct="1">
              <a:spcBef>
                <a:spcPct val="0"/>
              </a:spcBef>
              <a:buFontTx/>
              <a:buNone/>
            </a:pPr>
            <a:r>
              <a:rPr lang="en-US" altLang="uk-UA" sz="1800" b="1" dirty="0" smtClean="0"/>
              <a:t>Synthesis</a:t>
            </a:r>
            <a:r>
              <a:rPr lang="uk-UA" altLang="uk-UA" sz="1800" dirty="0" smtClean="0"/>
              <a:t> </a:t>
            </a:r>
            <a:endParaRPr lang="uk-UA" altLang="uk-UA" sz="1800" dirty="0"/>
          </a:p>
        </p:txBody>
      </p:sp>
    </p:spTree>
    <p:extLst>
      <p:ext uri="{BB962C8B-B14F-4D97-AF65-F5344CB8AC3E}">
        <p14:creationId xmlns:p14="http://schemas.microsoft.com/office/powerpoint/2010/main" val="19298257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CustomShape 1"/>
          <p:cNvSpPr/>
          <p:nvPr/>
        </p:nvSpPr>
        <p:spPr>
          <a:xfrm>
            <a:off x="1066680" y="732709"/>
            <a:ext cx="7543800" cy="3141502"/>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Properties</a:t>
            </a:r>
            <a:r>
              <a:rPr lang="uk-UA" sz="1800" b="1" strike="noStrike" spc="-1" dirty="0">
                <a:solidFill>
                  <a:srgbClr val="000000"/>
                </a:solidFill>
                <a:latin typeface="Arial"/>
              </a:rPr>
              <a:t>. </a:t>
            </a:r>
            <a:r>
              <a:rPr lang="uk-UA" sz="1800" b="0" strike="noStrike" spc="-1" dirty="0" err="1">
                <a:solidFill>
                  <a:srgbClr val="000000"/>
                </a:solidFill>
                <a:latin typeface="Arial"/>
              </a:rPr>
              <a:t>White</a:t>
            </a:r>
            <a:r>
              <a:rPr lang="uk-UA" sz="1800" b="0" strike="noStrike" spc="-1" dirty="0">
                <a:solidFill>
                  <a:srgbClr val="000000"/>
                </a:solidFill>
                <a:latin typeface="Arial"/>
              </a:rPr>
              <a:t> </a:t>
            </a:r>
            <a:r>
              <a:rPr lang="uk-UA" sz="1800" b="0" strike="noStrike" spc="-1" dirty="0" err="1">
                <a:solidFill>
                  <a:srgbClr val="000000"/>
                </a:solidFill>
                <a:latin typeface="Arial"/>
              </a:rPr>
              <a:t>or</a:t>
            </a:r>
            <a:r>
              <a:rPr lang="uk-UA" sz="1800" b="0" strike="noStrike" spc="-1" dirty="0">
                <a:solidFill>
                  <a:srgbClr val="000000"/>
                </a:solidFill>
                <a:latin typeface="Arial"/>
              </a:rPr>
              <a:t> </a:t>
            </a:r>
            <a:r>
              <a:rPr lang="uk-UA" sz="1800" b="0" strike="noStrike" spc="-1" dirty="0" err="1">
                <a:solidFill>
                  <a:srgbClr val="000000"/>
                </a:solidFill>
                <a:latin typeface="Arial"/>
              </a:rPr>
              <a:t>slightly</a:t>
            </a:r>
            <a:r>
              <a:rPr lang="uk-UA" sz="1800" b="0" strike="noStrike" spc="-1" dirty="0">
                <a:solidFill>
                  <a:srgbClr val="000000"/>
                </a:solidFill>
                <a:latin typeface="Arial"/>
              </a:rPr>
              <a:t> </a:t>
            </a:r>
            <a:r>
              <a:rPr lang="uk-UA" sz="1800" b="0" strike="noStrike" spc="-1" dirty="0" err="1">
                <a:solidFill>
                  <a:srgbClr val="000000"/>
                </a:solidFill>
                <a:latin typeface="Arial"/>
              </a:rPr>
              <a:t>greenish-yellowish</a:t>
            </a:r>
            <a:r>
              <a:rPr lang="uk-UA" sz="1800" b="0" strike="noStrike" spc="-1" dirty="0">
                <a:solidFill>
                  <a:srgbClr val="000000"/>
                </a:solidFill>
                <a:latin typeface="Arial"/>
              </a:rPr>
              <a:t> </a:t>
            </a:r>
            <a:r>
              <a:rPr lang="uk-UA" sz="1800" b="0" strike="noStrike" spc="-1" dirty="0" err="1">
                <a:solidFill>
                  <a:srgbClr val="000000"/>
                </a:solidFill>
                <a:latin typeface="Arial"/>
              </a:rPr>
              <a:t>odorless</a:t>
            </a:r>
            <a:r>
              <a:rPr lang="uk-UA" sz="1800" b="0" strike="noStrike" spc="-1" dirty="0">
                <a:solidFill>
                  <a:srgbClr val="000000"/>
                </a:solidFill>
                <a:latin typeface="Arial"/>
              </a:rPr>
              <a:t> </a:t>
            </a:r>
            <a:r>
              <a:rPr lang="uk-UA" sz="1800" b="0" strike="noStrike" spc="-1" dirty="0" err="1">
                <a:solidFill>
                  <a:srgbClr val="000000"/>
                </a:solidFill>
                <a:latin typeface="Arial"/>
              </a:rPr>
              <a:t>crystalline</a:t>
            </a:r>
            <a:r>
              <a:rPr lang="uk-UA" sz="1800" b="0" strike="noStrike" spc="-1" dirty="0">
                <a:solidFill>
                  <a:srgbClr val="000000"/>
                </a:solidFill>
                <a:latin typeface="Arial"/>
              </a:rPr>
              <a:t> </a:t>
            </a:r>
            <a:r>
              <a:rPr lang="uk-UA" sz="1800" b="0" strike="noStrike" spc="-1" dirty="0" err="1">
                <a:solidFill>
                  <a:srgbClr val="000000"/>
                </a:solidFill>
                <a:latin typeface="Arial"/>
              </a:rPr>
              <a:t>powder</a:t>
            </a:r>
            <a:r>
              <a:rPr lang="uk-UA" sz="1800" b="0" strike="noStrike" spc="-1" dirty="0">
                <a:solidFill>
                  <a:srgbClr val="000000"/>
                </a:solidFill>
                <a:latin typeface="Arial"/>
              </a:rPr>
              <a:t>. </a:t>
            </a:r>
            <a:r>
              <a:rPr lang="uk-UA" sz="1800" b="0" strike="noStrike" spc="-1" dirty="0" err="1">
                <a:solidFill>
                  <a:srgbClr val="000000"/>
                </a:solidFill>
                <a:latin typeface="Arial"/>
              </a:rPr>
              <a:t>Insoluble</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water</a:t>
            </a:r>
            <a:r>
              <a:rPr lang="uk-UA" sz="1800" b="0" strike="noStrike" spc="-1" dirty="0">
                <a:solidFill>
                  <a:srgbClr val="000000"/>
                </a:solidFill>
                <a:latin typeface="Arial"/>
              </a:rPr>
              <a:t>, </a:t>
            </a:r>
            <a:r>
              <a:rPr lang="uk-UA" sz="1800" b="0" strike="noStrike" spc="-1" dirty="0" err="1">
                <a:solidFill>
                  <a:srgbClr val="000000"/>
                </a:solidFill>
                <a:latin typeface="Arial"/>
              </a:rPr>
              <a:t>sparingly</a:t>
            </a:r>
            <a:r>
              <a:rPr lang="uk-UA" sz="1800" b="0" strike="noStrike" spc="-1" dirty="0">
                <a:solidFill>
                  <a:srgbClr val="000000"/>
                </a:solidFill>
                <a:latin typeface="Arial"/>
              </a:rPr>
              <a:t> </a:t>
            </a:r>
            <a:r>
              <a:rPr lang="uk-UA" sz="1800" b="0" strike="noStrike" spc="-1" dirty="0" err="1">
                <a:solidFill>
                  <a:srgbClr val="000000"/>
                </a:solidFill>
                <a:latin typeface="Arial"/>
              </a:rPr>
              <a:t>soluble</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ethanol</a:t>
            </a:r>
            <a:r>
              <a:rPr lang="uk-UA" sz="1800" b="0" strike="noStrike" spc="-1" dirty="0">
                <a:solidFill>
                  <a:srgbClr val="000000"/>
                </a:solidFill>
                <a:latin typeface="Arial"/>
              </a:rPr>
              <a:t>.</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Identification</a:t>
            </a:r>
            <a:r>
              <a:rPr lang="uk-UA" sz="1800" b="1" strike="noStrike" spc="-1" dirty="0">
                <a:solidFill>
                  <a:srgbClr val="000000"/>
                </a:solidFill>
                <a:latin typeface="Arial"/>
              </a:rPr>
              <a:t>:</a:t>
            </a:r>
            <a:endParaRPr lang="en-US" sz="1800" b="0" strike="noStrike" spc="-1" dirty="0">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Arial"/>
              </a:rPr>
              <a:t>physicochemical</a:t>
            </a:r>
            <a:r>
              <a:rPr lang="uk-UA" sz="1800" b="0" strike="noStrike" spc="-1" dirty="0">
                <a:solidFill>
                  <a:srgbClr val="000000"/>
                </a:solidFill>
                <a:latin typeface="Arial"/>
              </a:rPr>
              <a:t> </a:t>
            </a:r>
            <a:r>
              <a:rPr lang="uk-UA" sz="1800" b="0" strike="noStrike" spc="-1" dirty="0" err="1">
                <a:solidFill>
                  <a:srgbClr val="000000"/>
                </a:solidFill>
                <a:latin typeface="Arial"/>
              </a:rPr>
              <a:t>methods</a:t>
            </a:r>
            <a:r>
              <a:rPr lang="uk-UA" sz="1800" b="0" strike="noStrike" spc="-1" dirty="0">
                <a:solidFill>
                  <a:srgbClr val="000000"/>
                </a:solidFill>
                <a:latin typeface="Arial"/>
              </a:rPr>
              <a:t>: </a:t>
            </a:r>
            <a:r>
              <a:rPr lang="uk-UA" sz="1800" b="0" strike="noStrike" spc="-1" dirty="0" err="1">
                <a:solidFill>
                  <a:srgbClr val="000000"/>
                </a:solidFill>
                <a:latin typeface="Arial"/>
              </a:rPr>
              <a:t>determination</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so-called</a:t>
            </a:r>
            <a:r>
              <a:rPr lang="uk-UA" sz="1800" b="0" strike="noStrike" spc="-1" dirty="0">
                <a:solidFill>
                  <a:srgbClr val="000000"/>
                </a:solidFill>
                <a:latin typeface="Arial"/>
              </a:rPr>
              <a:t> </a:t>
            </a:r>
            <a:r>
              <a:rPr lang="uk-UA" sz="1800" b="0" strike="noStrike" spc="-1" dirty="0" err="1">
                <a:solidFill>
                  <a:srgbClr val="000000"/>
                </a:solidFill>
                <a:latin typeface="Arial"/>
              </a:rPr>
              <a:t>area</a:t>
            </a:r>
            <a:r>
              <a:rPr lang="uk-UA" sz="1800" b="0" strike="noStrike" spc="-1" dirty="0">
                <a:solidFill>
                  <a:srgbClr val="000000"/>
                </a:solidFill>
                <a:latin typeface="Arial"/>
              </a:rPr>
              <a:t>, IR </a:t>
            </a:r>
            <a:r>
              <a:rPr lang="uk-UA" sz="1800" b="0" strike="noStrike" spc="-1" dirty="0" err="1">
                <a:solidFill>
                  <a:srgbClr val="000000"/>
                </a:solidFill>
                <a:latin typeface="Arial"/>
              </a:rPr>
              <a:t>and</a:t>
            </a:r>
            <a:r>
              <a:rPr lang="uk-UA" sz="1800" b="0" strike="noStrike" spc="-1" dirty="0">
                <a:solidFill>
                  <a:srgbClr val="000000"/>
                </a:solidFill>
                <a:latin typeface="Arial"/>
              </a:rPr>
              <a:t> UV</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Arial"/>
              </a:rPr>
              <a:t>spectroscopy</a:t>
            </a:r>
            <a:r>
              <a:rPr lang="ru-RU" sz="1800" b="0" strike="noStrike" spc="-1" dirty="0">
                <a:solidFill>
                  <a:srgbClr val="000000"/>
                </a:solidFill>
                <a:latin typeface="Arial"/>
              </a:rPr>
              <a:t>;</a:t>
            </a:r>
            <a:endParaRPr lang="en-US" sz="1800" b="0" strike="noStrike" spc="-1" dirty="0">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Arial"/>
              </a:rPr>
              <a:t>when</a:t>
            </a:r>
            <a:r>
              <a:rPr lang="uk-UA" sz="1800" b="0" strike="noStrike" spc="-1" dirty="0">
                <a:solidFill>
                  <a:srgbClr val="000000"/>
                </a:solidFill>
                <a:latin typeface="Arial"/>
              </a:rPr>
              <a:t> </a:t>
            </a:r>
            <a:r>
              <a:rPr lang="uk-UA" sz="1800" b="0" strike="noStrike" spc="-1" dirty="0" err="1">
                <a:solidFill>
                  <a:srgbClr val="000000"/>
                </a:solidFill>
                <a:latin typeface="Arial"/>
              </a:rPr>
              <a:t>heated</a:t>
            </a:r>
            <a:r>
              <a:rPr lang="uk-UA" sz="1800" b="0" strike="noStrike" spc="-1" dirty="0">
                <a:solidFill>
                  <a:srgbClr val="000000"/>
                </a:solidFill>
                <a:latin typeface="Arial"/>
              </a:rPr>
              <a:t> </a:t>
            </a:r>
            <a:r>
              <a:rPr lang="uk-UA" sz="1800" b="0" strike="noStrike" spc="-1" dirty="0" err="1">
                <a:solidFill>
                  <a:srgbClr val="000000"/>
                </a:solidFill>
                <a:latin typeface="Arial"/>
              </a:rPr>
              <a:t>with</a:t>
            </a:r>
            <a:r>
              <a:rPr lang="uk-UA" sz="1800" b="0" strike="noStrike" spc="-1" dirty="0">
                <a:solidFill>
                  <a:srgbClr val="000000"/>
                </a:solidFill>
                <a:latin typeface="Arial"/>
              </a:rPr>
              <a:t> 4% </a:t>
            </a:r>
            <a:r>
              <a:rPr lang="uk-UA" sz="1800" b="0" strike="noStrike" spc="-1" dirty="0" err="1">
                <a:solidFill>
                  <a:srgbClr val="000000"/>
                </a:solidFill>
                <a:latin typeface="Arial"/>
              </a:rPr>
              <a:t>solution</a:t>
            </a:r>
            <a:r>
              <a:rPr lang="uk-UA" sz="1800" b="0" strike="noStrike" spc="-1" dirty="0">
                <a:solidFill>
                  <a:srgbClr val="000000"/>
                </a:solidFill>
                <a:latin typeface="Arial"/>
              </a:rPr>
              <a:t> </a:t>
            </a:r>
            <a:r>
              <a:rPr lang="en-US" sz="1800" b="0" strike="noStrike" spc="-1" dirty="0" err="1">
                <a:solidFill>
                  <a:srgbClr val="000000"/>
                </a:solidFill>
                <a:latin typeface="Arial"/>
              </a:rPr>
              <a:t>NaOH</a:t>
            </a:r>
            <a:r>
              <a:rPr lang="uk-UA" sz="1800" b="0" strike="noStrike" spc="-1" dirty="0">
                <a:solidFill>
                  <a:srgbClr val="000000"/>
                </a:solidFill>
                <a:latin typeface="Arial"/>
              </a:rPr>
              <a:t> </a:t>
            </a:r>
            <a:r>
              <a:rPr lang="uk-UA" sz="1800" b="0" strike="noStrike" spc="-1" dirty="0" err="1">
                <a:solidFill>
                  <a:srgbClr val="000000"/>
                </a:solidFill>
                <a:latin typeface="Arial"/>
              </a:rPr>
              <a:t>red</a:t>
            </a:r>
            <a:r>
              <a:rPr lang="uk-UA" sz="1800" b="0" strike="noStrike" spc="-1" dirty="0">
                <a:solidFill>
                  <a:srgbClr val="000000"/>
                </a:solidFill>
                <a:latin typeface="Arial"/>
              </a:rPr>
              <a:t> </a:t>
            </a:r>
            <a:r>
              <a:rPr lang="uk-UA" sz="1800" b="0" strike="noStrike" spc="-1" dirty="0" err="1">
                <a:solidFill>
                  <a:srgbClr val="000000"/>
                </a:solidFill>
                <a:latin typeface="Arial"/>
              </a:rPr>
              <a:t>appears</a:t>
            </a:r>
            <a:r>
              <a:rPr lang="en-US" sz="1800" b="0" strike="noStrike" spc="-1" dirty="0">
                <a:solidFill>
                  <a:srgbClr val="000000"/>
                </a:solidFill>
                <a:latin typeface="Arial"/>
              </a:rPr>
              <a:t> </a:t>
            </a:r>
            <a:r>
              <a:rPr lang="uk-UA" sz="1800" b="0" strike="noStrike" spc="-1" dirty="0" err="1">
                <a:solidFill>
                  <a:srgbClr val="000000"/>
                </a:solidFill>
                <a:latin typeface="Arial"/>
              </a:rPr>
              <a:t>violet</a:t>
            </a:r>
            <a:r>
              <a:rPr lang="uk-UA" sz="1800" b="0" strike="noStrike" spc="-1" dirty="0">
                <a:solidFill>
                  <a:srgbClr val="000000"/>
                </a:solidFill>
                <a:latin typeface="Arial"/>
              </a:rPr>
              <a:t> </a:t>
            </a:r>
            <a:r>
              <a:rPr lang="uk-UA" sz="1800" b="0" strike="noStrike" spc="-1" dirty="0" err="1">
                <a:solidFill>
                  <a:srgbClr val="000000"/>
                </a:solidFill>
                <a:latin typeface="Arial"/>
              </a:rPr>
              <a:t>color</a:t>
            </a:r>
            <a:r>
              <a:rPr lang="uk-UA" sz="1800" b="0" strike="noStrike" spc="-1" dirty="0">
                <a:solidFill>
                  <a:srgbClr val="000000"/>
                </a:solidFill>
                <a:latin typeface="Arial"/>
              </a:rPr>
              <a:t>, </a:t>
            </a:r>
            <a:r>
              <a:rPr lang="uk-UA" sz="1800" b="0" strike="noStrike" spc="-1" dirty="0" err="1">
                <a:solidFill>
                  <a:srgbClr val="000000"/>
                </a:solidFill>
                <a:latin typeface="Arial"/>
              </a:rPr>
              <a:t>which</a:t>
            </a:r>
            <a:r>
              <a:rPr lang="uk-UA" sz="1800" b="0" strike="noStrike" spc="-1" dirty="0">
                <a:solidFill>
                  <a:srgbClr val="000000"/>
                </a:solidFill>
                <a:latin typeface="Arial"/>
              </a:rPr>
              <a:t> </a:t>
            </a:r>
            <a:r>
              <a:rPr lang="uk-UA" sz="1800" b="0" strike="noStrike" spc="-1" dirty="0" err="1">
                <a:solidFill>
                  <a:srgbClr val="000000"/>
                </a:solidFill>
                <a:latin typeface="Arial"/>
              </a:rPr>
              <a:t>turns</a:t>
            </a:r>
            <a:r>
              <a:rPr lang="uk-UA" sz="1800" b="0" strike="noStrike" spc="-1" dirty="0">
                <a:solidFill>
                  <a:srgbClr val="000000"/>
                </a:solidFill>
                <a:latin typeface="Arial"/>
              </a:rPr>
              <a:t> </a:t>
            </a:r>
            <a:r>
              <a:rPr lang="uk-UA" sz="1800" b="0" strike="noStrike" spc="-1" dirty="0" err="1">
                <a:solidFill>
                  <a:srgbClr val="000000"/>
                </a:solidFill>
                <a:latin typeface="Arial"/>
              </a:rPr>
              <a:t>yellow</a:t>
            </a:r>
            <a:r>
              <a:rPr lang="uk-UA" sz="1800" b="0" strike="noStrike" spc="-1" dirty="0">
                <a:solidFill>
                  <a:srgbClr val="000000"/>
                </a:solidFill>
                <a:latin typeface="Arial"/>
              </a:rPr>
              <a:t> </a:t>
            </a:r>
            <a:r>
              <a:rPr lang="uk-UA" sz="1800" b="0" strike="noStrike" spc="-1" dirty="0" err="1">
                <a:solidFill>
                  <a:srgbClr val="000000"/>
                </a:solidFill>
                <a:latin typeface="Arial"/>
              </a:rPr>
              <a:t>with</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addition</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hydrochloric</a:t>
            </a:r>
            <a:r>
              <a:rPr lang="uk-UA" sz="1800" b="0" strike="noStrike" spc="-1" dirty="0">
                <a:solidFill>
                  <a:srgbClr val="000000"/>
                </a:solidFill>
                <a:latin typeface="Arial"/>
              </a:rPr>
              <a:t> </a:t>
            </a:r>
            <a:r>
              <a:rPr lang="uk-UA" sz="1800" b="0" strike="noStrike" spc="-1" dirty="0" err="1">
                <a:solidFill>
                  <a:srgbClr val="000000"/>
                </a:solidFill>
                <a:latin typeface="Arial"/>
              </a:rPr>
              <a:t>acid</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when</a:t>
            </a:r>
            <a:r>
              <a:rPr lang="uk-UA" sz="1800" b="0" strike="noStrike" spc="-1" dirty="0">
                <a:solidFill>
                  <a:srgbClr val="000000"/>
                </a:solidFill>
                <a:latin typeface="Arial"/>
              </a:rPr>
              <a:t> </a:t>
            </a:r>
            <a:r>
              <a:rPr lang="uk-UA" sz="1800" b="0" strike="noStrike" spc="-1" dirty="0" err="1">
                <a:solidFill>
                  <a:srgbClr val="000000"/>
                </a:solidFill>
                <a:latin typeface="Arial"/>
              </a:rPr>
              <a:t>alkalized</a:t>
            </a:r>
            <a:r>
              <a:rPr lang="uk-UA" sz="1800" b="0" strike="noStrike" spc="-1" dirty="0">
                <a:solidFill>
                  <a:srgbClr val="000000"/>
                </a:solidFill>
                <a:latin typeface="Arial"/>
              </a:rPr>
              <a:t> </a:t>
            </a:r>
            <a:r>
              <a:rPr lang="uk-UA" sz="1800" b="0" strike="noStrike" spc="-1" dirty="0" err="1">
                <a:solidFill>
                  <a:srgbClr val="000000"/>
                </a:solidFill>
                <a:latin typeface="Arial"/>
              </a:rPr>
              <a:t>occurs</a:t>
            </a:r>
            <a:r>
              <a:rPr lang="uk-UA" sz="1800" b="0" strike="noStrike" spc="-1" dirty="0">
                <a:solidFill>
                  <a:srgbClr val="000000"/>
                </a:solidFill>
                <a:latin typeface="Arial"/>
              </a:rPr>
              <a:t> </a:t>
            </a:r>
            <a:r>
              <a:rPr lang="uk-UA" sz="1800" b="0" strike="noStrike" spc="-1" dirty="0" err="1">
                <a:solidFill>
                  <a:srgbClr val="000000"/>
                </a:solidFill>
                <a:latin typeface="Arial"/>
              </a:rPr>
              <a:t>again</a:t>
            </a:r>
            <a:r>
              <a:rPr lang="uk-UA" sz="1800" b="0" strike="noStrike" spc="-1" dirty="0">
                <a:solidFill>
                  <a:srgbClr val="000000"/>
                </a:solidFill>
                <a:latin typeface="Arial"/>
              </a:rPr>
              <a:t>;</a:t>
            </a:r>
            <a:endParaRPr lang="en-US" sz="1800" b="0" strike="noStrike" spc="-1" dirty="0">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dirty="0" smtClean="0">
                <a:solidFill>
                  <a:srgbClr val="000000"/>
                </a:solidFill>
                <a:latin typeface="Arial"/>
              </a:rPr>
              <a:t>F</a:t>
            </a:r>
            <a:r>
              <a:rPr lang="ru-RU" sz="1800" b="0" strike="noStrike" spc="-1" dirty="0" err="1" smtClean="0">
                <a:solidFill>
                  <a:srgbClr val="000000"/>
                </a:solidFill>
                <a:latin typeface="Arial"/>
              </a:rPr>
              <a:t>or</a:t>
            </a:r>
            <a:r>
              <a:rPr lang="en-US" spc="-1" dirty="0" smtClean="0">
                <a:solidFill>
                  <a:srgbClr val="000000"/>
                </a:solidFill>
                <a:latin typeface="Arial"/>
              </a:rPr>
              <a:t> melting point</a:t>
            </a:r>
            <a:r>
              <a:rPr lang="en-US" spc="-1" dirty="0">
                <a:solidFill>
                  <a:srgbClr val="000000"/>
                </a:solidFill>
                <a:latin typeface="Arial"/>
              </a:rPr>
              <a:t> </a:t>
            </a:r>
            <a:r>
              <a:rPr lang="en-US" spc="-1" dirty="0" smtClean="0">
                <a:solidFill>
                  <a:srgbClr val="000000"/>
                </a:solidFill>
                <a:latin typeface="Arial"/>
              </a:rPr>
              <a:t>of </a:t>
            </a:r>
            <a:r>
              <a:rPr lang="ru-RU" sz="1800" b="0" strike="noStrike" spc="-1" dirty="0" smtClean="0">
                <a:solidFill>
                  <a:srgbClr val="000000"/>
                </a:solidFill>
                <a:latin typeface="Arial"/>
              </a:rPr>
              <a:t> </a:t>
            </a:r>
            <a:r>
              <a:rPr lang="ru-RU" sz="1800" b="0" strike="noStrike" spc="-1" dirty="0" err="1">
                <a:solidFill>
                  <a:srgbClr val="000000"/>
                </a:solidFill>
                <a:latin typeface="Arial"/>
              </a:rPr>
              <a:t>picrate</a:t>
            </a:r>
            <a:r>
              <a:rPr lang="ru-RU" sz="1800" b="0" strike="noStrike" spc="-1" dirty="0">
                <a:solidFill>
                  <a:srgbClr val="000000"/>
                </a:solidFill>
                <a:latin typeface="Arial"/>
              </a:rPr>
              <a:t> (148–153 ° С);</a:t>
            </a:r>
            <a:endParaRPr lang="en-US" sz="1800" b="0" strike="noStrike" spc="-1" dirty="0">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reaction</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azo</a:t>
            </a:r>
            <a:r>
              <a:rPr lang="uk-UA" sz="1800" b="0" strike="noStrike" spc="-1" dirty="0">
                <a:solidFill>
                  <a:srgbClr val="000000"/>
                </a:solidFill>
                <a:latin typeface="Arial"/>
              </a:rPr>
              <a:t> </a:t>
            </a:r>
            <a:r>
              <a:rPr lang="uk-UA" sz="1800" b="0" strike="noStrike" spc="-1" dirty="0" err="1">
                <a:solidFill>
                  <a:srgbClr val="000000"/>
                </a:solidFill>
                <a:latin typeface="Arial"/>
              </a:rPr>
              <a:t>dye</a:t>
            </a:r>
            <a:r>
              <a:rPr lang="uk-UA" sz="1800" b="0" strike="noStrike" spc="-1" dirty="0">
                <a:solidFill>
                  <a:srgbClr val="000000"/>
                </a:solidFill>
                <a:latin typeface="Arial"/>
              </a:rPr>
              <a:t> </a:t>
            </a:r>
            <a:r>
              <a:rPr lang="uk-UA" sz="1800" b="0" strike="noStrike" spc="-1" dirty="0" err="1">
                <a:solidFill>
                  <a:srgbClr val="000000"/>
                </a:solidFill>
                <a:latin typeface="Arial"/>
              </a:rPr>
              <a:t>formation</a:t>
            </a:r>
            <a:r>
              <a:rPr lang="uk-UA" sz="1800" b="0" strike="noStrike" spc="-1" dirty="0">
                <a:solidFill>
                  <a:srgbClr val="000000"/>
                </a:solidFill>
                <a:latin typeface="Arial"/>
              </a:rPr>
              <a:t> </a:t>
            </a:r>
            <a:r>
              <a:rPr lang="uk-UA" sz="1800" b="0" strike="noStrike" spc="-1" dirty="0" err="1">
                <a:solidFill>
                  <a:srgbClr val="000000"/>
                </a:solidFill>
                <a:latin typeface="Arial"/>
              </a:rPr>
              <a:t>after</a:t>
            </a:r>
            <a:r>
              <a:rPr lang="uk-UA" sz="1800" b="0" strike="noStrike" spc="-1" dirty="0">
                <a:solidFill>
                  <a:srgbClr val="000000"/>
                </a:solidFill>
                <a:latin typeface="Arial"/>
              </a:rPr>
              <a:t> </a:t>
            </a:r>
            <a:r>
              <a:rPr lang="uk-UA" sz="1800" b="0" strike="noStrike" spc="-1" dirty="0" err="1">
                <a:solidFill>
                  <a:srgbClr val="000000"/>
                </a:solidFill>
                <a:latin typeface="Arial"/>
              </a:rPr>
              <a:t>preliminary</a:t>
            </a:r>
            <a:r>
              <a:rPr lang="uk-UA" sz="1800" b="0" strike="noStrike" spc="-1" dirty="0">
                <a:solidFill>
                  <a:srgbClr val="000000"/>
                </a:solidFill>
                <a:latin typeface="Arial"/>
              </a:rPr>
              <a:t> </a:t>
            </a:r>
            <a:r>
              <a:rPr lang="uk-UA" sz="1800" b="0" strike="noStrike" spc="-1" dirty="0" err="1">
                <a:solidFill>
                  <a:srgbClr val="000000"/>
                </a:solidFill>
                <a:latin typeface="Arial"/>
              </a:rPr>
              <a:t>reduction</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nitro</a:t>
            </a:r>
            <a:r>
              <a:rPr lang="uk-UA" sz="1800" b="0" strike="noStrike" spc="-1" dirty="0">
                <a:solidFill>
                  <a:srgbClr val="000000"/>
                </a:solidFill>
                <a:latin typeface="Arial"/>
              </a:rPr>
              <a:t> </a:t>
            </a:r>
            <a:r>
              <a:rPr lang="uk-UA" sz="1800" b="0" strike="noStrike" spc="-1" dirty="0" err="1">
                <a:solidFill>
                  <a:srgbClr val="000000"/>
                </a:solidFill>
                <a:latin typeface="Arial"/>
              </a:rPr>
              <a:t>group</a:t>
            </a:r>
            <a:r>
              <a:rPr lang="uk-UA" sz="1800" b="0" strike="noStrike" spc="-1" dirty="0">
                <a:solidFill>
                  <a:srgbClr val="000000"/>
                </a:solidFill>
                <a:latin typeface="Arial"/>
              </a:rPr>
              <a:t> </a:t>
            </a:r>
            <a:r>
              <a:rPr lang="uk-UA" sz="1800" b="0" strike="noStrike" spc="-1" dirty="0" err="1">
                <a:solidFill>
                  <a:srgbClr val="000000"/>
                </a:solidFill>
                <a:latin typeface="Arial"/>
              </a:rPr>
              <a:t>to</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amino</a:t>
            </a:r>
            <a:r>
              <a:rPr lang="uk-UA" sz="1800" b="0" strike="noStrike" spc="-1" dirty="0">
                <a:solidFill>
                  <a:srgbClr val="000000"/>
                </a:solidFill>
                <a:latin typeface="Arial"/>
              </a:rPr>
              <a:t> </a:t>
            </a:r>
            <a:r>
              <a:rPr lang="uk-UA" sz="1800" b="0" strike="noStrike" spc="-1" dirty="0" err="1">
                <a:solidFill>
                  <a:srgbClr val="000000"/>
                </a:solidFill>
                <a:latin typeface="Arial"/>
              </a:rPr>
              <a:t>group</a:t>
            </a:r>
            <a:r>
              <a:rPr lang="uk-UA" sz="1800" b="0" strike="noStrike" spc="-1" dirty="0">
                <a:solidFill>
                  <a:srgbClr val="000000"/>
                </a:solidFill>
                <a:latin typeface="Arial"/>
              </a:rPr>
              <a:t>:</a:t>
            </a:r>
            <a:endParaRPr lang="en-US" sz="1800" b="0" strike="noStrike" spc="-1" dirty="0">
              <a:solidFill>
                <a:srgbClr val="000000"/>
              </a:solidFill>
              <a:latin typeface="Arial"/>
            </a:endParaRPr>
          </a:p>
        </p:txBody>
      </p:sp>
      <p:pic>
        <p:nvPicPr>
          <p:cNvPr id="117" name="Picture 5"/>
          <p:cNvPicPr/>
          <p:nvPr/>
        </p:nvPicPr>
        <p:blipFill>
          <a:blip r:embed="rId2" cstate="print"/>
          <a:stretch/>
        </p:blipFill>
        <p:spPr>
          <a:xfrm>
            <a:off x="1600200" y="4038480"/>
            <a:ext cx="5943600" cy="213372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Прямокутник 1"/>
          <p:cNvSpPr>
            <a:spLocks noChangeArrowheads="1"/>
          </p:cNvSpPr>
          <p:nvPr/>
        </p:nvSpPr>
        <p:spPr bwMode="auto">
          <a:xfrm>
            <a:off x="2982913" y="685800"/>
            <a:ext cx="35189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b="1" dirty="0"/>
              <a:t>UV spectrum of metronidazole</a:t>
            </a:r>
            <a:endParaRPr lang="uk-UA" altLang="uk-UA" sz="1800" dirty="0"/>
          </a:p>
        </p:txBody>
      </p:sp>
      <p:pic>
        <p:nvPicPr>
          <p:cNvPr id="22531" name="Рисунок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213" y="1219200"/>
            <a:ext cx="7267575" cy="467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50191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s://www.chemicalbook.com/Spectrum/443-48-1_IR1_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295400"/>
            <a:ext cx="6300788"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Прямокутник 1"/>
          <p:cNvSpPr>
            <a:spLocks noChangeArrowheads="1"/>
          </p:cNvSpPr>
          <p:nvPr/>
        </p:nvSpPr>
        <p:spPr bwMode="auto">
          <a:xfrm>
            <a:off x="2590800" y="688975"/>
            <a:ext cx="46858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b="1" dirty="0"/>
              <a:t>IR absorption spectrum of metronidazole</a:t>
            </a:r>
            <a:endParaRPr lang="uk-UA" altLang="uk-UA" sz="1800" dirty="0"/>
          </a:p>
        </p:txBody>
      </p:sp>
    </p:spTree>
    <p:extLst>
      <p:ext uri="{BB962C8B-B14F-4D97-AF65-F5344CB8AC3E}">
        <p14:creationId xmlns:p14="http://schemas.microsoft.com/office/powerpoint/2010/main" val="29489642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CustomShape 1"/>
          <p:cNvSpPr/>
          <p:nvPr/>
        </p:nvSpPr>
        <p:spPr>
          <a:xfrm>
            <a:off x="1038345" y="820440"/>
            <a:ext cx="7696080" cy="28371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 </a:t>
            </a:r>
            <a:r>
              <a:rPr lang="uk-UA" sz="1800" b="1" strike="noStrike" spc="-1" dirty="0" err="1">
                <a:solidFill>
                  <a:srgbClr val="000000"/>
                </a:solidFill>
                <a:latin typeface="Arial"/>
              </a:rPr>
              <a:t>Quantitative</a:t>
            </a:r>
            <a:r>
              <a:rPr lang="uk-UA" sz="1800" b="1" strike="noStrike" spc="-1" dirty="0">
                <a:solidFill>
                  <a:srgbClr val="000000"/>
                </a:solidFill>
                <a:latin typeface="Arial"/>
              </a:rPr>
              <a:t> </a:t>
            </a:r>
            <a:r>
              <a:rPr lang="uk-UA" sz="1800" b="1" strike="noStrike" spc="-1" dirty="0" err="1">
                <a:solidFill>
                  <a:srgbClr val="000000"/>
                </a:solidFill>
                <a:latin typeface="Arial"/>
              </a:rPr>
              <a:t>definition</a:t>
            </a:r>
            <a:r>
              <a:rPr lang="uk-UA" sz="1800" b="1" strike="noStrike" spc="-1" dirty="0">
                <a:solidFill>
                  <a:srgbClr val="000000"/>
                </a:solidFill>
                <a:latin typeface="Arial"/>
              </a:rPr>
              <a:t>.</a:t>
            </a:r>
            <a:endParaRPr lang="en-US" sz="1800" b="0" strike="noStrike" spc="-1" dirty="0">
              <a:solidFill>
                <a:srgbClr val="000000"/>
              </a:solidFill>
              <a:latin typeface="Arial"/>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Arial"/>
              </a:rPr>
              <a:t>Acidimetry</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non-aqueous</a:t>
            </a:r>
            <a:r>
              <a:rPr lang="uk-UA" sz="1800" b="0" strike="noStrike" spc="-1" dirty="0">
                <a:solidFill>
                  <a:srgbClr val="000000"/>
                </a:solidFill>
                <a:latin typeface="Arial"/>
              </a:rPr>
              <a:t> </a:t>
            </a:r>
            <a:r>
              <a:rPr lang="uk-UA" sz="1800" b="0" strike="noStrike" spc="-1" dirty="0" err="1">
                <a:solidFill>
                  <a:srgbClr val="000000"/>
                </a:solidFill>
                <a:latin typeface="Arial"/>
              </a:rPr>
              <a:t>medium</a:t>
            </a:r>
            <a:r>
              <a:rPr lang="uk-UA" sz="1800" b="0" strike="noStrike" spc="-1" dirty="0">
                <a:solidFill>
                  <a:srgbClr val="000000"/>
                </a:solidFill>
                <a:latin typeface="Arial"/>
              </a:rPr>
              <a:t>, </a:t>
            </a:r>
            <a:r>
              <a:rPr lang="uk-UA" sz="1800" b="0" strike="noStrike" spc="-1" dirty="0" err="1">
                <a:solidFill>
                  <a:srgbClr val="000000"/>
                </a:solidFill>
                <a:latin typeface="Arial"/>
              </a:rPr>
              <a:t>indicator</a:t>
            </a:r>
            <a:r>
              <a:rPr lang="uk-UA" sz="1800" b="0" strike="noStrike" spc="-1" dirty="0">
                <a:solidFill>
                  <a:srgbClr val="000000"/>
                </a:solidFill>
                <a:latin typeface="Arial"/>
              </a:rPr>
              <a:t> - </a:t>
            </a:r>
            <a:r>
              <a:rPr lang="uk-UA" sz="1800" b="0" strike="noStrike" spc="-1" dirty="0" err="1">
                <a:solidFill>
                  <a:srgbClr val="000000"/>
                </a:solidFill>
                <a:latin typeface="Arial"/>
              </a:rPr>
              <a:t>crystalline</a:t>
            </a:r>
            <a:r>
              <a:rPr lang="uk-UA" sz="1800" b="0" strike="noStrike" spc="-1" dirty="0">
                <a:solidFill>
                  <a:srgbClr val="000000"/>
                </a:solidFill>
                <a:latin typeface="Arial"/>
              </a:rPr>
              <a:t> </a:t>
            </a:r>
            <a:r>
              <a:rPr lang="uk-UA" sz="1800" b="0" strike="noStrike" spc="-1" dirty="0" err="1">
                <a:solidFill>
                  <a:srgbClr val="000000"/>
                </a:solidFill>
                <a:latin typeface="Arial"/>
              </a:rPr>
              <a:t>violet</a:t>
            </a:r>
            <a:r>
              <a:rPr lang="uk-UA" sz="1800" b="0" strike="noStrike" spc="-1" dirty="0">
                <a:solidFill>
                  <a:srgbClr val="000000"/>
                </a:solidFill>
                <a:latin typeface="Arial"/>
              </a:rPr>
              <a:t>, s = 1.</a:t>
            </a:r>
            <a:endParaRPr lang="en-US" sz="1800" b="0" strike="noStrike" spc="-1" dirty="0">
              <a:solidFill>
                <a:srgbClr val="000000"/>
              </a:solidFill>
              <a:latin typeface="Arial"/>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UV </a:t>
            </a:r>
            <a:r>
              <a:rPr lang="uk-UA" sz="1800" b="0" strike="noStrike" spc="-1" dirty="0" err="1">
                <a:solidFill>
                  <a:srgbClr val="000000"/>
                </a:solidFill>
                <a:latin typeface="Arial"/>
              </a:rPr>
              <a:t>spectrophotometry</a:t>
            </a:r>
            <a:r>
              <a:rPr lang="uk-UA" sz="1800" b="0" strike="noStrike" spc="-1" dirty="0">
                <a:solidFill>
                  <a:srgbClr val="000000"/>
                </a:solidFill>
                <a:latin typeface="Arial"/>
              </a:rPr>
              <a:t>.</a:t>
            </a:r>
            <a:endParaRPr lang="en-US" sz="1800" b="0" strike="noStrike" spc="-1" dirty="0">
              <a:solidFill>
                <a:srgbClr val="000000"/>
              </a:solidFill>
              <a:latin typeface="Arial"/>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dirty="0">
                <a:solidFill>
                  <a:srgbClr val="000000"/>
                </a:solidFill>
                <a:latin typeface="Arial"/>
              </a:rPr>
              <a:t> </a:t>
            </a:r>
            <a:r>
              <a:rPr lang="uk-UA" sz="1800" b="0" strike="noStrike" spc="-1" dirty="0" err="1">
                <a:solidFill>
                  <a:srgbClr val="000000"/>
                </a:solidFill>
                <a:latin typeface="Arial"/>
              </a:rPr>
              <a:t>Photocolorimetry</a:t>
            </a:r>
            <a:r>
              <a:rPr lang="ru-RU" sz="1800" b="0" strike="noStrike" spc="-1" dirty="0">
                <a:solidFill>
                  <a:srgbClr val="000000"/>
                </a:solidFill>
                <a:latin typeface="Arial"/>
              </a:rPr>
              <a:t>.</a:t>
            </a:r>
            <a:endParaRPr lang="en-US" sz="1800" b="0" strike="noStrike" spc="-1" dirty="0">
              <a:solidFill>
                <a:srgbClr val="000000"/>
              </a:solidFill>
              <a:latin typeface="Arial"/>
            </a:endParaRPr>
          </a:p>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 </a:t>
            </a:r>
            <a:r>
              <a:rPr lang="uk-UA" sz="1800" b="1" strike="noStrike" spc="-1" dirty="0" err="1">
                <a:solidFill>
                  <a:srgbClr val="000000"/>
                </a:solidFill>
                <a:latin typeface="Arial"/>
              </a:rPr>
              <a:t>Storage</a:t>
            </a:r>
            <a:r>
              <a:rPr lang="uk-UA" sz="1800" b="1"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 </a:t>
            </a:r>
            <a:r>
              <a:rPr lang="uk-UA" sz="1800" b="0" strike="noStrike" spc="-1" dirty="0" err="1">
                <a:solidFill>
                  <a:srgbClr val="000000"/>
                </a:solidFill>
                <a:latin typeface="Arial"/>
              </a:rPr>
              <a:t>sealed</a:t>
            </a:r>
            <a:r>
              <a:rPr lang="uk-UA" sz="1800" b="0" strike="noStrike" spc="-1" dirty="0">
                <a:solidFill>
                  <a:srgbClr val="000000"/>
                </a:solidFill>
                <a:latin typeface="Arial"/>
              </a:rPr>
              <a:t> </a:t>
            </a:r>
            <a:r>
              <a:rPr lang="uk-UA" sz="1800" b="0" strike="noStrike" spc="-1" dirty="0" err="1">
                <a:solidFill>
                  <a:srgbClr val="000000"/>
                </a:solidFill>
                <a:latin typeface="Arial"/>
              </a:rPr>
              <a:t>container</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 </a:t>
            </a:r>
            <a:r>
              <a:rPr lang="uk-UA" sz="1800" b="0" strike="noStrike" spc="-1" dirty="0" err="1">
                <a:solidFill>
                  <a:srgbClr val="000000"/>
                </a:solidFill>
                <a:latin typeface="Arial"/>
              </a:rPr>
              <a:t>dark</a:t>
            </a:r>
            <a:r>
              <a:rPr lang="uk-UA" sz="1800" b="0" strike="noStrike" spc="-1" dirty="0">
                <a:solidFill>
                  <a:srgbClr val="000000"/>
                </a:solidFill>
                <a:latin typeface="Arial"/>
              </a:rPr>
              <a:t> </a:t>
            </a:r>
            <a:r>
              <a:rPr lang="uk-UA" sz="1800" b="0" strike="noStrike" spc="-1" dirty="0" err="1">
                <a:solidFill>
                  <a:srgbClr val="000000"/>
                </a:solidFill>
                <a:latin typeface="Arial"/>
              </a:rPr>
              <a:t>place</a:t>
            </a:r>
            <a:r>
              <a:rPr lang="uk-UA" sz="1800" b="0" strike="noStrike" spc="-1" dirty="0">
                <a:solidFill>
                  <a:srgbClr val="000000"/>
                </a:solidFill>
                <a:latin typeface="Arial"/>
              </a:rPr>
              <a:t>.</a:t>
            </a:r>
            <a:endParaRPr lang="en-US" sz="1800" b="0" strike="noStrike" spc="-1" dirty="0">
              <a:solidFill>
                <a:srgbClr val="000000"/>
              </a:solidFill>
              <a:latin typeface="Arial"/>
            </a:endParaRPr>
          </a:p>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 </a:t>
            </a:r>
            <a:r>
              <a:rPr lang="uk-UA" sz="1800" b="1" strike="noStrike" spc="-1" dirty="0" err="1">
                <a:solidFill>
                  <a:srgbClr val="000000"/>
                </a:solidFill>
                <a:latin typeface="Arial"/>
              </a:rPr>
              <a:t>Application</a:t>
            </a:r>
            <a:r>
              <a:rPr lang="uk-UA" sz="1800" b="1" strike="noStrike" spc="-1" dirty="0">
                <a:solidFill>
                  <a:srgbClr val="000000"/>
                </a:solidFill>
                <a:latin typeface="Arial"/>
              </a:rPr>
              <a:t>.</a:t>
            </a:r>
            <a:r>
              <a:rPr lang="ru-RU" sz="1800" b="0" strike="noStrike" spc="-1" dirty="0">
                <a:solidFill>
                  <a:srgbClr val="000000"/>
                </a:solidFill>
                <a:latin typeface="Arial"/>
              </a:rPr>
              <a:t> </a:t>
            </a:r>
            <a:r>
              <a:rPr lang="uk-UA" sz="1800" b="0" strike="noStrike" spc="-1" dirty="0" err="1">
                <a:solidFill>
                  <a:srgbClr val="000000"/>
                </a:solidFill>
                <a:latin typeface="Arial"/>
              </a:rPr>
              <a:t>Antiprotozoal</a:t>
            </a:r>
            <a:r>
              <a:rPr lang="uk-UA" sz="1800" b="0" strike="noStrike" spc="-1" dirty="0">
                <a:solidFill>
                  <a:srgbClr val="000000"/>
                </a:solidFill>
                <a:latin typeface="Arial"/>
              </a:rPr>
              <a:t> </a:t>
            </a:r>
            <a:r>
              <a:rPr lang="uk-UA" sz="1800" b="0" strike="noStrike" spc="-1" dirty="0" err="1">
                <a:solidFill>
                  <a:srgbClr val="000000"/>
                </a:solidFill>
                <a:latin typeface="Arial"/>
              </a:rPr>
              <a:t>agent</a:t>
            </a:r>
            <a:r>
              <a:rPr lang="uk-UA" sz="1800" b="0" strike="noStrike" spc="-1" dirty="0">
                <a:solidFill>
                  <a:srgbClr val="000000"/>
                </a:solidFill>
                <a:latin typeface="Arial"/>
              </a:rPr>
              <a:t> </a:t>
            </a:r>
            <a:r>
              <a:rPr lang="uk-UA" sz="1800" b="0" strike="noStrike" spc="-1" dirty="0" err="1">
                <a:solidFill>
                  <a:srgbClr val="000000"/>
                </a:solidFill>
                <a:latin typeface="Arial"/>
              </a:rPr>
              <a:t>with</a:t>
            </a:r>
            <a:r>
              <a:rPr lang="uk-UA" sz="1800" b="0" strike="noStrike" spc="-1" dirty="0">
                <a:solidFill>
                  <a:srgbClr val="000000"/>
                </a:solidFill>
                <a:latin typeface="Arial"/>
              </a:rPr>
              <a:t> a </a:t>
            </a:r>
            <a:r>
              <a:rPr lang="uk-UA" sz="1800" b="0" strike="noStrike" spc="-1" dirty="0" err="1">
                <a:solidFill>
                  <a:srgbClr val="000000"/>
                </a:solidFill>
                <a:latin typeface="Arial"/>
              </a:rPr>
              <a:t>broad</a:t>
            </a:r>
            <a:r>
              <a:rPr lang="uk-UA" sz="1800" b="0" strike="noStrike" spc="-1" dirty="0">
                <a:solidFill>
                  <a:srgbClr val="000000"/>
                </a:solidFill>
                <a:latin typeface="Arial"/>
              </a:rPr>
              <a:t> </a:t>
            </a:r>
            <a:r>
              <a:rPr lang="uk-UA" sz="1800" b="0" strike="noStrike" spc="-1" dirty="0" err="1">
                <a:solidFill>
                  <a:srgbClr val="000000"/>
                </a:solidFill>
                <a:latin typeface="Arial"/>
              </a:rPr>
              <a:t>spectrum</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action</a:t>
            </a:r>
            <a:r>
              <a:rPr lang="uk-UA" sz="1800" b="0" strike="noStrike" spc="-1" dirty="0">
                <a:solidFill>
                  <a:srgbClr val="000000"/>
                </a:solidFill>
                <a:latin typeface="Arial"/>
              </a:rPr>
              <a:t>. </a:t>
            </a:r>
            <a:endParaRPr lang="en-US" sz="1800" b="0" strike="noStrike" spc="-1" dirty="0">
              <a:solidFill>
                <a:srgbClr val="000000"/>
              </a:solidFill>
              <a:latin typeface="Arial"/>
            </a:endParaRPr>
          </a:p>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Arial"/>
              </a:rPr>
              <a:t>Antibacterial</a:t>
            </a:r>
            <a:r>
              <a:rPr lang="uk-UA" sz="1800" b="0" strike="noStrike" spc="-1" dirty="0">
                <a:solidFill>
                  <a:srgbClr val="000000"/>
                </a:solidFill>
                <a:latin typeface="Arial"/>
              </a:rPr>
              <a:t> </a:t>
            </a:r>
            <a:r>
              <a:rPr lang="uk-UA" sz="1800" b="0" strike="noStrike" spc="-1" dirty="0" err="1">
                <a:solidFill>
                  <a:srgbClr val="000000"/>
                </a:solidFill>
                <a:latin typeface="Arial"/>
              </a:rPr>
              <a:t>agent</a:t>
            </a:r>
            <a:r>
              <a:rPr lang="uk-UA" sz="1800" b="0" strike="noStrike" spc="-1" dirty="0">
                <a:solidFill>
                  <a:srgbClr val="000000"/>
                </a:solidFill>
                <a:latin typeface="Arial"/>
              </a:rPr>
              <a:t> </a:t>
            </a:r>
            <a:r>
              <a:rPr lang="uk-UA" sz="1800" b="0" strike="noStrike" spc="-1" dirty="0" err="1">
                <a:solidFill>
                  <a:srgbClr val="000000"/>
                </a:solidFill>
                <a:latin typeface="Arial"/>
              </a:rPr>
              <a:t>for</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treatment</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anaerobic</a:t>
            </a:r>
            <a:r>
              <a:rPr lang="uk-UA" sz="1800" b="0" strike="noStrike" spc="-1" dirty="0">
                <a:solidFill>
                  <a:srgbClr val="000000"/>
                </a:solidFill>
                <a:latin typeface="Arial"/>
              </a:rPr>
              <a:t> </a:t>
            </a:r>
            <a:r>
              <a:rPr lang="uk-UA" sz="1800" b="0" strike="noStrike" spc="-1" dirty="0" err="1">
                <a:solidFill>
                  <a:srgbClr val="000000"/>
                </a:solidFill>
                <a:latin typeface="Arial"/>
              </a:rPr>
              <a:t>infections</a:t>
            </a:r>
            <a:r>
              <a:rPr lang="uk-UA" sz="1800" b="0" strike="noStrike" spc="-1" dirty="0">
                <a:solidFill>
                  <a:srgbClr val="000000"/>
                </a:solidFill>
                <a:latin typeface="Arial"/>
              </a:rPr>
              <a:t>. </a:t>
            </a:r>
            <a:endParaRPr lang="en-US" sz="1800" b="0" strike="noStrike" spc="-1" dirty="0">
              <a:solidFill>
                <a:srgbClr val="000000"/>
              </a:solidFill>
              <a:latin typeface="Arial"/>
            </a:endParaRPr>
          </a:p>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Arial"/>
              </a:rPr>
              <a:t>Also</a:t>
            </a:r>
            <a:r>
              <a:rPr lang="uk-UA" sz="1800" b="0" strike="noStrike" spc="-1" dirty="0">
                <a:solidFill>
                  <a:srgbClr val="000000"/>
                </a:solidFill>
                <a:latin typeface="Arial"/>
              </a:rPr>
              <a:t> </a:t>
            </a:r>
            <a:r>
              <a:rPr lang="uk-UA" sz="1800" b="0" strike="noStrike" spc="-1" dirty="0" err="1">
                <a:solidFill>
                  <a:srgbClr val="000000"/>
                </a:solidFill>
                <a:latin typeface="Arial"/>
              </a:rPr>
              <a:t>used</a:t>
            </a:r>
            <a:r>
              <a:rPr lang="uk-UA" sz="1800" b="0" strike="noStrike" spc="-1" dirty="0">
                <a:solidFill>
                  <a:srgbClr val="000000"/>
                </a:solidFill>
                <a:latin typeface="Arial"/>
              </a:rPr>
              <a:t> </a:t>
            </a:r>
            <a:r>
              <a:rPr lang="uk-UA" sz="1800" b="0" strike="noStrike" spc="-1" dirty="0" err="1">
                <a:solidFill>
                  <a:srgbClr val="000000"/>
                </a:solidFill>
                <a:latin typeface="Arial"/>
              </a:rPr>
              <a:t>to</a:t>
            </a:r>
            <a:r>
              <a:rPr lang="uk-UA" sz="1800" b="0" strike="noStrike" spc="-1" dirty="0">
                <a:solidFill>
                  <a:srgbClr val="000000"/>
                </a:solidFill>
                <a:latin typeface="Arial"/>
              </a:rPr>
              <a:t> </a:t>
            </a:r>
            <a:r>
              <a:rPr lang="uk-UA" sz="1800" b="0" strike="noStrike" spc="-1" dirty="0" err="1">
                <a:solidFill>
                  <a:srgbClr val="000000"/>
                </a:solidFill>
                <a:latin typeface="Arial"/>
              </a:rPr>
              <a:t>treat</a:t>
            </a:r>
            <a:r>
              <a:rPr lang="uk-UA" sz="1800" b="0" strike="noStrike" spc="-1" dirty="0">
                <a:solidFill>
                  <a:srgbClr val="000000"/>
                </a:solidFill>
                <a:latin typeface="Arial"/>
              </a:rPr>
              <a:t> </a:t>
            </a:r>
            <a:r>
              <a:rPr lang="uk-UA" sz="1800" b="0" strike="noStrike" spc="-1" dirty="0" err="1">
                <a:solidFill>
                  <a:srgbClr val="000000"/>
                </a:solidFill>
                <a:latin typeface="Arial"/>
              </a:rPr>
              <a:t>stomach</a:t>
            </a:r>
            <a:r>
              <a:rPr lang="uk-UA" sz="1800" b="0" strike="noStrike" spc="-1" dirty="0">
                <a:solidFill>
                  <a:srgbClr val="000000"/>
                </a:solidFill>
                <a:latin typeface="Arial"/>
              </a:rPr>
              <a:t> </a:t>
            </a:r>
            <a:r>
              <a:rPr lang="uk-UA" sz="1800" b="0" strike="noStrike" spc="-1" dirty="0" err="1">
                <a:solidFill>
                  <a:srgbClr val="000000"/>
                </a:solidFill>
                <a:latin typeface="Arial"/>
              </a:rPr>
              <a:t>ulcers</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for</a:t>
            </a:r>
            <a:r>
              <a:rPr lang="uk-UA" sz="1800" b="0" strike="noStrike" spc="-1" dirty="0">
                <a:solidFill>
                  <a:srgbClr val="000000"/>
                </a:solidFill>
                <a:latin typeface="Arial"/>
              </a:rPr>
              <a:t> </a:t>
            </a:r>
            <a:endParaRPr lang="en-US" sz="1800" b="0" strike="noStrike" spc="-1" dirty="0">
              <a:solidFill>
                <a:srgbClr val="000000"/>
              </a:solidFill>
              <a:latin typeface="Arial"/>
            </a:endParaRPr>
          </a:p>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Arial"/>
              </a:rPr>
              <a:t>sensitization</a:t>
            </a:r>
            <a:r>
              <a:rPr lang="uk-UA" sz="1800" b="0" strike="noStrike" spc="-1" dirty="0">
                <a:solidFill>
                  <a:srgbClr val="000000"/>
                </a:solidFill>
                <a:latin typeface="Arial"/>
              </a:rPr>
              <a:t> </a:t>
            </a:r>
            <a:r>
              <a:rPr lang="uk-UA" sz="1800" b="0" strike="noStrike" spc="-1" dirty="0" err="1">
                <a:solidFill>
                  <a:srgbClr val="000000"/>
                </a:solidFill>
                <a:latin typeface="Arial"/>
              </a:rPr>
              <a:t>to</a:t>
            </a:r>
            <a:r>
              <a:rPr lang="uk-UA" sz="1800" b="0" strike="noStrike" spc="-1" dirty="0">
                <a:solidFill>
                  <a:srgbClr val="000000"/>
                </a:solidFill>
                <a:latin typeface="Arial"/>
              </a:rPr>
              <a:t> </a:t>
            </a:r>
            <a:r>
              <a:rPr lang="uk-UA" sz="1800" b="0" strike="noStrike" spc="-1" dirty="0" err="1">
                <a:solidFill>
                  <a:srgbClr val="000000"/>
                </a:solidFill>
                <a:latin typeface="Arial"/>
              </a:rPr>
              <a:t>alcohol</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alcoholism</a:t>
            </a:r>
            <a:r>
              <a:rPr lang="uk-UA" sz="1800" b="0" strike="noStrike" spc="-1" dirty="0">
                <a:solidFill>
                  <a:srgbClr val="000000"/>
                </a:solidFill>
                <a:latin typeface="Arial"/>
              </a:rPr>
              <a:t>.</a:t>
            </a:r>
            <a:endParaRPr lang="en-US" sz="1800" b="0" strike="noStrike" spc="-1" dirty="0">
              <a:solidFill>
                <a:srgbClr val="000000"/>
              </a:solidFill>
              <a:latin typeface="Arial"/>
            </a:endParaRPr>
          </a:p>
        </p:txBody>
      </p:sp>
      <p:pic>
        <p:nvPicPr>
          <p:cNvPr id="5" name="Picture 7" descr="Метронідазол (Metronidaz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6100" y="3657600"/>
            <a:ext cx="2790825"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CustomShape 1"/>
          <p:cNvSpPr/>
          <p:nvPr/>
        </p:nvSpPr>
        <p:spPr>
          <a:xfrm>
            <a:off x="990720" y="457200"/>
            <a:ext cx="7696080" cy="28371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 Quantitative definition.</a:t>
            </a:r>
            <a:endParaRPr lang="en-US" sz="1800" b="0" strike="noStrike" spc="-1">
              <a:solidFill>
                <a:srgbClr val="000000"/>
              </a:solidFill>
              <a:latin typeface="Arial"/>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Acidimetry in non-aqueous medium, indicator - crystalline violet, s = 1.</a:t>
            </a:r>
            <a:endParaRPr lang="en-US" sz="1800" b="0" strike="noStrike" spc="-1">
              <a:solidFill>
                <a:srgbClr val="000000"/>
              </a:solidFill>
              <a:latin typeface="Arial"/>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UV spectrophotometry.</a:t>
            </a:r>
            <a:endParaRPr lang="en-US" sz="1800" b="0" strike="noStrike" spc="-1">
              <a:solidFill>
                <a:srgbClr val="000000"/>
              </a:solidFill>
              <a:latin typeface="Arial"/>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a:solidFill>
                  <a:srgbClr val="000000"/>
                </a:solidFill>
                <a:latin typeface="Arial"/>
              </a:rPr>
              <a:t> </a:t>
            </a:r>
            <a:r>
              <a:rPr lang="uk-UA" sz="1800" b="0" strike="noStrike" spc="-1">
                <a:solidFill>
                  <a:srgbClr val="000000"/>
                </a:solidFill>
                <a:latin typeface="Arial"/>
              </a:rPr>
              <a:t>Photocolorimetry</a:t>
            </a:r>
            <a:r>
              <a:rPr lang="ru-RU" sz="1800" b="0" strike="noStrike" spc="-1">
                <a:solidFill>
                  <a:srgbClr val="000000"/>
                </a:solidFill>
                <a:latin typeface="Arial"/>
              </a:rPr>
              <a:t>.</a:t>
            </a:r>
            <a:endParaRPr lang="en-US" sz="1800" b="0" strike="noStrike" spc="-1">
              <a:solidFill>
                <a:srgbClr val="000000"/>
              </a:solidFill>
              <a:latin typeface="Arial"/>
            </a:endParaRPr>
          </a:p>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 Storage. </a:t>
            </a:r>
            <a:r>
              <a:rPr lang="uk-UA" sz="1800" b="0" strike="noStrike" spc="-1">
                <a:solidFill>
                  <a:srgbClr val="000000"/>
                </a:solidFill>
                <a:latin typeface="Arial"/>
              </a:rPr>
              <a:t>In a sealed container, in a dark place.</a:t>
            </a:r>
            <a:endParaRPr lang="en-US" sz="1800" b="0" strike="noStrike" spc="-1">
              <a:solidFill>
                <a:srgbClr val="000000"/>
              </a:solidFill>
              <a:latin typeface="Arial"/>
            </a:endParaRPr>
          </a:p>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 Application.</a:t>
            </a:r>
            <a:r>
              <a:rPr lang="ru-RU" sz="1800" b="0" strike="noStrike" spc="-1">
                <a:solidFill>
                  <a:srgbClr val="000000"/>
                </a:solidFill>
                <a:latin typeface="Arial"/>
              </a:rPr>
              <a:t> </a:t>
            </a:r>
            <a:r>
              <a:rPr lang="uk-UA" sz="1800" b="0" strike="noStrike" spc="-1">
                <a:solidFill>
                  <a:srgbClr val="000000"/>
                </a:solidFill>
                <a:latin typeface="Arial"/>
              </a:rPr>
              <a:t>Antiprotozoal agent with a broad spectrum of action. </a:t>
            </a:r>
            <a:endParaRPr lang="en-US" sz="1800" b="0" strike="noStrike" spc="-1">
              <a:solidFill>
                <a:srgbClr val="000000"/>
              </a:solidFill>
              <a:latin typeface="Arial"/>
            </a:endParaRPr>
          </a:p>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Antibacterial agent for the treatment of anaerobic infections. </a:t>
            </a:r>
            <a:endParaRPr lang="en-US" sz="1800" b="0" strike="noStrike" spc="-1">
              <a:solidFill>
                <a:srgbClr val="000000"/>
              </a:solidFill>
              <a:latin typeface="Arial"/>
            </a:endParaRPr>
          </a:p>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Also used to treat stomach ulcers and for </a:t>
            </a:r>
            <a:endParaRPr lang="en-US" sz="1800" b="0" strike="noStrike" spc="-1">
              <a:solidFill>
                <a:srgbClr val="000000"/>
              </a:solidFill>
              <a:latin typeface="Arial"/>
            </a:endParaRPr>
          </a:p>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sensitization to alcohol in alcoholism.</a:t>
            </a:r>
            <a:endParaRPr lang="en-US" sz="1800" b="0" strike="noStrike" spc="-1">
              <a:solidFill>
                <a:srgbClr val="000000"/>
              </a:solidFill>
              <a:latin typeface="Arial"/>
            </a:endParaRPr>
          </a:p>
        </p:txBody>
      </p:sp>
      <p:sp>
        <p:nvSpPr>
          <p:cNvPr id="119" name="CustomShape 2"/>
          <p:cNvSpPr/>
          <p:nvPr/>
        </p:nvSpPr>
        <p:spPr>
          <a:xfrm>
            <a:off x="2286360" y="3351960"/>
            <a:ext cx="412164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Remedies for alcoholism</a:t>
            </a:r>
            <a:endParaRPr lang="en-US" sz="1800" b="0" strike="noStrike" spc="-1">
              <a:solidFill>
                <a:srgbClr val="000000"/>
              </a:solidFill>
              <a:latin typeface="Arial"/>
            </a:endParaRPr>
          </a:p>
        </p:txBody>
      </p:sp>
      <p:sp>
        <p:nvSpPr>
          <p:cNvPr id="120" name="CustomShape 3"/>
          <p:cNvSpPr/>
          <p:nvPr/>
        </p:nvSpPr>
        <p:spPr>
          <a:xfrm>
            <a:off x="914400" y="3810240"/>
            <a:ext cx="7924680" cy="25628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Classification. </a:t>
            </a:r>
            <a:r>
              <a:rPr lang="uk-UA" sz="1800" b="0" strike="noStrike" spc="-1">
                <a:solidFill>
                  <a:srgbClr val="000000"/>
                </a:solidFill>
                <a:latin typeface="Arial"/>
              </a:rPr>
              <a:t>Drug treatment of alcoholism involves the use of drugs, which can be divided into two groups:</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i="1" strike="noStrike" spc="-1">
                <a:solidFill>
                  <a:srgbClr val="000000"/>
                </a:solidFill>
                <a:latin typeface="Arial"/>
              </a:rPr>
              <a:t>aversive drugs</a:t>
            </a:r>
            <a:r>
              <a:rPr lang="uk-UA" sz="1800" b="0" strike="noStrike" spc="-1">
                <a:solidFill>
                  <a:srgbClr val="000000"/>
                </a:solidFill>
                <a:latin typeface="Arial"/>
              </a:rPr>
              <a:t> (from the Latin aversio - disgust) cause negative effects in combination with alcohol;</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i="1" strike="noStrike" spc="-1">
                <a:solidFill>
                  <a:srgbClr val="000000"/>
                </a:solidFill>
                <a:latin typeface="Arial"/>
              </a:rPr>
              <a:t>anticraving drugs</a:t>
            </a:r>
            <a:r>
              <a:rPr lang="uk-UA" sz="1800" b="0" strike="noStrike" spc="-1">
                <a:solidFill>
                  <a:srgbClr val="000000"/>
                </a:solidFill>
                <a:latin typeface="Arial"/>
              </a:rPr>
              <a:t> - do not cause adverse effects with alcohol, designed exclusively for the treatment of addiction, reduce pathological addiction to alcohol, increase the duration of remission, reduce alcohol consumption and the severity of alcohol excesses.</a:t>
            </a:r>
            <a:endParaRPr lang="en-US" sz="1800" b="0" strike="noStrike" spc="-1">
              <a:solidFill>
                <a:srgbClr val="000000"/>
              </a:solidFill>
              <a:latin typeface="Arial"/>
            </a:endParaRPr>
          </a:p>
        </p:txBody>
      </p:sp>
    </p:spTree>
    <p:extLst>
      <p:ext uri="{BB962C8B-B14F-4D97-AF65-F5344CB8AC3E}">
        <p14:creationId xmlns:p14="http://schemas.microsoft.com/office/powerpoint/2010/main" val="36308062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ustomShape 1"/>
          <p:cNvSpPr/>
          <p:nvPr/>
        </p:nvSpPr>
        <p:spPr>
          <a:xfrm>
            <a:off x="2823120" y="608760"/>
            <a:ext cx="339804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Disulfiramum</a:t>
            </a:r>
            <a:endParaRPr lang="en-US" sz="1800" b="0" strike="noStrike" spc="-1">
              <a:solidFill>
                <a:srgbClr val="000000"/>
              </a:solidFill>
              <a:latin typeface="Arial"/>
            </a:endParaRPr>
          </a:p>
        </p:txBody>
      </p:sp>
      <p:pic>
        <p:nvPicPr>
          <p:cNvPr id="122" name="Picture 5" descr="Без названия"/>
          <p:cNvPicPr/>
          <p:nvPr/>
        </p:nvPicPr>
        <p:blipFill>
          <a:blip r:embed="rId2" cstate="print"/>
          <a:stretch/>
        </p:blipFill>
        <p:spPr>
          <a:xfrm>
            <a:off x="3048120" y="1066680"/>
            <a:ext cx="2895480" cy="1252800"/>
          </a:xfrm>
          <a:prstGeom prst="rect">
            <a:avLst/>
          </a:prstGeom>
          <a:ln w="0">
            <a:noFill/>
          </a:ln>
        </p:spPr>
      </p:pic>
      <p:sp>
        <p:nvSpPr>
          <p:cNvPr id="123" name="CustomShape 2"/>
          <p:cNvSpPr/>
          <p:nvPr/>
        </p:nvSpPr>
        <p:spPr>
          <a:xfrm>
            <a:off x="1066680" y="2590560"/>
            <a:ext cx="7620120" cy="11912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 Mechanism of action.</a:t>
            </a:r>
            <a:r>
              <a:rPr lang="uk-UA" sz="1800" b="0" strike="noStrike" spc="-1">
                <a:solidFill>
                  <a:srgbClr val="000000"/>
                </a:solidFill>
                <a:latin typeface="Arial"/>
              </a:rPr>
              <a:t> It acts by inhibiting the enzyme acetaldehydrogenase (ALDH2), which leads to the unpleasant sensation of a hangover immediately after drinking alcohol.</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 Synthesis.</a:t>
            </a:r>
            <a:r>
              <a:rPr lang="ru-RU" sz="1800" b="0" strike="noStrike" spc="-1">
                <a:solidFill>
                  <a:srgbClr val="000000"/>
                </a:solidFill>
                <a:latin typeface="Arial"/>
              </a:rPr>
              <a:t> </a:t>
            </a:r>
            <a:endParaRPr lang="en-US" sz="1800" b="0" strike="noStrike" spc="-1">
              <a:solidFill>
                <a:srgbClr val="000000"/>
              </a:solidFill>
              <a:latin typeface="Arial"/>
            </a:endParaRPr>
          </a:p>
        </p:txBody>
      </p:sp>
      <p:pic>
        <p:nvPicPr>
          <p:cNvPr id="124" name="Picture 7" descr="Thieme Pharmaceutical Substances"/>
          <p:cNvPicPr/>
          <p:nvPr/>
        </p:nvPicPr>
        <p:blipFill>
          <a:blip r:embed="rId3" cstate="print"/>
          <a:stretch/>
        </p:blipFill>
        <p:spPr>
          <a:xfrm>
            <a:off x="914400" y="4038480"/>
            <a:ext cx="7924680" cy="158760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CustomShape 1"/>
          <p:cNvSpPr/>
          <p:nvPr/>
        </p:nvSpPr>
        <p:spPr>
          <a:xfrm>
            <a:off x="596780" y="695048"/>
            <a:ext cx="7810620" cy="3972499"/>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Properties. </a:t>
            </a:r>
            <a:r>
              <a:rPr lang="uk-UA" sz="1800" b="0" strike="noStrike" spc="-1">
                <a:solidFill>
                  <a:srgbClr val="000000"/>
                </a:solidFill>
                <a:latin typeface="Arial"/>
              </a:rPr>
              <a:t>White or almost white crystalline powder, practically insoluble in water, easily soluble in methylene chloride, soluble in ether, moderately soluble in 96% alcohol.</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Identification:</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identified by T PL, by the IR absorption spectrum of the substance;</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by TLC; </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by the reaction of a methanolic solution of the substance with a solution of copper (II) chloride - a yellow color appears, which turns greenish-yellow. </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Quantitative definition. </a:t>
            </a:r>
            <a:r>
              <a:rPr lang="uk-UA" sz="1800" b="0" strike="noStrike" spc="-1">
                <a:solidFill>
                  <a:srgbClr val="000000"/>
                </a:solidFill>
                <a:latin typeface="Arial"/>
              </a:rPr>
              <a:t>Quantitatively determined by argentometry in acetone in the presence of potassium nitrate potentiometrically.</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Storage. </a:t>
            </a:r>
            <a:r>
              <a:rPr lang="uk-UA" sz="1800" b="0" strike="noStrike" spc="-1">
                <a:solidFill>
                  <a:srgbClr val="000000"/>
                </a:solidFill>
                <a:latin typeface="Arial"/>
              </a:rPr>
              <a:t>Store at a temperature not exceeding 25 ºC.</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Application. </a:t>
            </a:r>
            <a:r>
              <a:rPr lang="uk-UA" sz="1800" b="0" strike="noStrike" spc="-1">
                <a:solidFill>
                  <a:srgbClr val="000000"/>
                </a:solidFill>
                <a:latin typeface="Arial"/>
              </a:rPr>
              <a:t>Treatment of chronic alcoholism in cases where it is not possible to obtain a therapeutic effect by other methods (psychotherapy, the use of apomorphine, etc.).</a:t>
            </a:r>
            <a:endParaRPr lang="en-US" sz="1800" b="0" strike="noStrike" spc="-1">
              <a:solidFill>
                <a:srgbClr val="000000"/>
              </a:solidFill>
              <a:latin typeface="Arial"/>
            </a:endParaRPr>
          </a:p>
        </p:txBody>
      </p:sp>
      <p:pic>
        <p:nvPicPr>
          <p:cNvPr id="3" name="Picture 4" descr="Дисульфірам: інструкція + ціна в аптеках | Tabletki.u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4450" y="4667547"/>
            <a:ext cx="2012950"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Рисунок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5413" y="1219200"/>
            <a:ext cx="6353175" cy="491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Прямокутник 2"/>
          <p:cNvSpPr>
            <a:spLocks noChangeArrowheads="1"/>
          </p:cNvSpPr>
          <p:nvPr/>
        </p:nvSpPr>
        <p:spPr bwMode="auto">
          <a:xfrm>
            <a:off x="2590800" y="539750"/>
            <a:ext cx="42242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b="1" dirty="0"/>
              <a:t>IR absorption spectrum of disulfiram</a:t>
            </a:r>
            <a:endParaRPr lang="uk-UA" altLang="uk-UA" sz="1800" dirty="0"/>
          </a:p>
        </p:txBody>
      </p:sp>
    </p:spTree>
    <p:extLst>
      <p:ext uri="{BB962C8B-B14F-4D97-AF65-F5344CB8AC3E}">
        <p14:creationId xmlns:p14="http://schemas.microsoft.com/office/powerpoint/2010/main" val="8680974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CustomShape 1"/>
          <p:cNvSpPr/>
          <p:nvPr/>
        </p:nvSpPr>
        <p:spPr>
          <a:xfrm>
            <a:off x="3277440" y="608760"/>
            <a:ext cx="255384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Cyanamide (</a:t>
            </a:r>
            <a:r>
              <a:rPr lang="en-US" sz="1800" b="1" strike="noStrike" spc="-1">
                <a:solidFill>
                  <a:srgbClr val="000000"/>
                </a:solidFill>
                <a:latin typeface="Arial"/>
              </a:rPr>
              <a:t>Cyanamide</a:t>
            </a:r>
            <a:r>
              <a:rPr lang="uk-UA" sz="1800" b="1" strike="noStrike" spc="-1">
                <a:solidFill>
                  <a:srgbClr val="000000"/>
                </a:solidFill>
                <a:latin typeface="Arial"/>
              </a:rPr>
              <a:t>)</a:t>
            </a:r>
            <a:endParaRPr lang="en-US" sz="1800" b="0" strike="noStrike" spc="-1">
              <a:solidFill>
                <a:srgbClr val="000000"/>
              </a:solidFill>
              <a:latin typeface="Arial"/>
            </a:endParaRPr>
          </a:p>
        </p:txBody>
      </p:sp>
      <p:pic>
        <p:nvPicPr>
          <p:cNvPr id="127" name="Picture 5" descr="Full skeletal formulas of cyanamide, both tautomers"/>
          <p:cNvPicPr/>
          <p:nvPr/>
        </p:nvPicPr>
        <p:blipFill>
          <a:blip r:embed="rId2" cstate="print"/>
          <a:stretch/>
        </p:blipFill>
        <p:spPr>
          <a:xfrm>
            <a:off x="3200400" y="1219320"/>
            <a:ext cx="2819520" cy="796680"/>
          </a:xfrm>
          <a:prstGeom prst="rect">
            <a:avLst/>
          </a:prstGeom>
          <a:ln w="0">
            <a:noFill/>
          </a:ln>
        </p:spPr>
      </p:pic>
      <p:sp>
        <p:nvSpPr>
          <p:cNvPr id="128" name="CustomShape 2"/>
          <p:cNvSpPr/>
          <p:nvPr/>
        </p:nvSpPr>
        <p:spPr>
          <a:xfrm>
            <a:off x="1066680" y="2209680"/>
            <a:ext cx="7620120" cy="2014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Mechanism of action. </a:t>
            </a:r>
            <a:r>
              <a:rPr lang="uk-UA" sz="1800" b="0" strike="noStrike" spc="-1">
                <a:solidFill>
                  <a:srgbClr val="000000"/>
                </a:solidFill>
                <a:latin typeface="Arial"/>
              </a:rPr>
              <a:t>The action of cyanamide is based on the blockade of enzymatic biotransformation of ethyl alcohol, leads to an increase in the concentration of the metabolite of ethyl alcohol - acetaldehyde, which causes negative sensations (hot flashes, nausea, tachycardia, shortness of breath), which make alcohol consumption extremely unpleasant.</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Synthesis.</a:t>
            </a:r>
            <a:endParaRPr lang="en-US" sz="1800" b="0" strike="noStrike" spc="-1">
              <a:solidFill>
                <a:srgbClr val="000000"/>
              </a:solidFill>
              <a:latin typeface="Arial"/>
            </a:endParaRPr>
          </a:p>
        </p:txBody>
      </p:sp>
      <p:sp>
        <p:nvSpPr>
          <p:cNvPr id="129" name="CustomShape 3"/>
          <p:cNvSpPr/>
          <p:nvPr/>
        </p:nvSpPr>
        <p:spPr>
          <a:xfrm>
            <a:off x="2467080" y="4323960"/>
            <a:ext cx="4287600" cy="40572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CaCN</a:t>
            </a:r>
            <a:r>
              <a:rPr lang="uk-UA" sz="1800" b="0" strike="noStrike" spc="-1" baseline="-25000">
                <a:solidFill>
                  <a:srgbClr val="000000"/>
                </a:solidFill>
                <a:latin typeface="Arial"/>
              </a:rPr>
              <a:t>2</a:t>
            </a:r>
            <a:r>
              <a:rPr lang="uk-UA" sz="1800" b="0" strike="noStrike" spc="-1">
                <a:solidFill>
                  <a:srgbClr val="000000"/>
                </a:solidFill>
                <a:latin typeface="Arial"/>
              </a:rPr>
              <a:t> + H</a:t>
            </a:r>
            <a:r>
              <a:rPr lang="uk-UA" sz="1800" b="0" strike="noStrike" spc="-1" baseline="-25000">
                <a:solidFill>
                  <a:srgbClr val="000000"/>
                </a:solidFill>
                <a:latin typeface="Arial"/>
              </a:rPr>
              <a:t>2</a:t>
            </a:r>
            <a:r>
              <a:rPr lang="uk-UA" sz="1800" b="0" strike="noStrike" spc="-1">
                <a:solidFill>
                  <a:srgbClr val="000000"/>
                </a:solidFill>
                <a:latin typeface="Arial"/>
              </a:rPr>
              <a:t>O + CO</a:t>
            </a:r>
            <a:r>
              <a:rPr lang="uk-UA" sz="1800" b="0" strike="noStrike" spc="-1" baseline="-25000">
                <a:solidFill>
                  <a:srgbClr val="000000"/>
                </a:solidFill>
                <a:latin typeface="Arial"/>
              </a:rPr>
              <a:t>2</a:t>
            </a:r>
            <a:r>
              <a:rPr lang="uk-UA" sz="1800" b="0" strike="noStrike" spc="-1">
                <a:solidFill>
                  <a:srgbClr val="000000"/>
                </a:solidFill>
                <a:latin typeface="Arial"/>
              </a:rPr>
              <a:t> → CaCO</a:t>
            </a:r>
            <a:r>
              <a:rPr lang="uk-UA" sz="1800" b="0" strike="noStrike" spc="-1" baseline="-25000">
                <a:solidFill>
                  <a:srgbClr val="000000"/>
                </a:solidFill>
                <a:latin typeface="Arial"/>
              </a:rPr>
              <a:t>3</a:t>
            </a:r>
            <a:r>
              <a:rPr lang="uk-UA" sz="1800" b="0" strike="noStrike" spc="-1">
                <a:solidFill>
                  <a:srgbClr val="000000"/>
                </a:solidFill>
                <a:latin typeface="Arial"/>
              </a:rPr>
              <a:t> + H</a:t>
            </a:r>
            <a:r>
              <a:rPr lang="uk-UA" sz="1800" b="0" strike="noStrike" spc="-1" baseline="-25000">
                <a:solidFill>
                  <a:srgbClr val="000000"/>
                </a:solidFill>
                <a:latin typeface="Arial"/>
              </a:rPr>
              <a:t>2</a:t>
            </a:r>
            <a:r>
              <a:rPr lang="uk-UA" sz="1800" b="0" strike="noStrike" spc="-1">
                <a:solidFill>
                  <a:srgbClr val="000000"/>
                </a:solidFill>
                <a:latin typeface="Arial"/>
              </a:rPr>
              <a:t>NCN</a:t>
            </a:r>
            <a:endParaRPr lang="en-US" sz="1800" b="0" strike="noStrike" spc="-1">
              <a:solidFill>
                <a:srgbClr val="000000"/>
              </a:solidFill>
              <a:latin typeface="Arial"/>
            </a:endParaRPr>
          </a:p>
        </p:txBody>
      </p:sp>
      <p:sp>
        <p:nvSpPr>
          <p:cNvPr id="130" name="CustomShape 4"/>
          <p:cNvSpPr/>
          <p:nvPr/>
        </p:nvSpPr>
        <p:spPr>
          <a:xfrm>
            <a:off x="1143000" y="4876920"/>
            <a:ext cx="7467480" cy="14655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Properties. </a:t>
            </a:r>
            <a:r>
              <a:rPr lang="uk-UA" sz="1800" b="0" strike="noStrike" spc="-1">
                <a:solidFill>
                  <a:srgbClr val="000000"/>
                </a:solidFill>
                <a:latin typeface="Arial"/>
              </a:rPr>
              <a:t>White crystalline powder</a:t>
            </a:r>
            <a:r>
              <a:rPr lang="en-US" sz="1800" b="0" strike="noStrike" spc="-1">
                <a:solidFill>
                  <a:srgbClr val="000000"/>
                </a:solidFill>
                <a:latin typeface="Arial"/>
              </a:rPr>
              <a:t>.</a:t>
            </a: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Storage. </a:t>
            </a:r>
            <a:r>
              <a:rPr lang="uk-UA" sz="1800" b="0" strike="noStrike" spc="-1">
                <a:solidFill>
                  <a:srgbClr val="000000"/>
                </a:solidFill>
                <a:latin typeface="Arial"/>
              </a:rPr>
              <a:t>Store in a dark place at a temperature not exceeding 25 ° C.</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Application. </a:t>
            </a:r>
            <a:r>
              <a:rPr lang="uk-UA" sz="1800" b="0" strike="noStrike" spc="-1">
                <a:solidFill>
                  <a:srgbClr val="000000"/>
                </a:solidFill>
                <a:latin typeface="Arial"/>
              </a:rPr>
              <a:t>Treatment of chronic alcoholism and prevention of relapses.</a:t>
            </a:r>
            <a:endParaRPr lang="en-US" sz="18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CustomShape 1"/>
          <p:cNvSpPr/>
          <p:nvPr/>
        </p:nvSpPr>
        <p:spPr>
          <a:xfrm>
            <a:off x="3126960" y="304200"/>
            <a:ext cx="291024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Naltrexone</a:t>
            </a:r>
            <a:endParaRPr lang="en-US" sz="1800" b="0" strike="noStrike" spc="-1">
              <a:solidFill>
                <a:srgbClr val="000000"/>
              </a:solidFill>
              <a:latin typeface="Arial"/>
            </a:endParaRPr>
          </a:p>
        </p:txBody>
      </p:sp>
      <p:pic>
        <p:nvPicPr>
          <p:cNvPr id="132" name="Picture 5" descr="Naltrexone skeletal.svg"/>
          <p:cNvPicPr/>
          <p:nvPr/>
        </p:nvPicPr>
        <p:blipFill>
          <a:blip r:embed="rId2" cstate="print"/>
          <a:stretch/>
        </p:blipFill>
        <p:spPr>
          <a:xfrm>
            <a:off x="3619500" y="685800"/>
            <a:ext cx="1993900" cy="1395862"/>
          </a:xfrm>
          <a:prstGeom prst="rect">
            <a:avLst/>
          </a:prstGeom>
          <a:ln w="0">
            <a:noFill/>
          </a:ln>
        </p:spPr>
      </p:pic>
      <p:sp>
        <p:nvSpPr>
          <p:cNvPr id="133" name="CustomShape 2"/>
          <p:cNvSpPr/>
          <p:nvPr/>
        </p:nvSpPr>
        <p:spPr>
          <a:xfrm>
            <a:off x="774700" y="2081662"/>
            <a:ext cx="7708900" cy="2310505"/>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Mechanism</a:t>
            </a:r>
            <a:r>
              <a:rPr lang="uk-UA" sz="1800" b="1" strike="noStrike" spc="-1" dirty="0">
                <a:solidFill>
                  <a:srgbClr val="000000"/>
                </a:solidFill>
                <a:latin typeface="Arial"/>
              </a:rPr>
              <a:t> </a:t>
            </a:r>
            <a:r>
              <a:rPr lang="uk-UA" sz="1800" b="1" strike="noStrike" spc="-1" dirty="0" err="1">
                <a:solidFill>
                  <a:srgbClr val="000000"/>
                </a:solidFill>
                <a:latin typeface="Arial"/>
              </a:rPr>
              <a:t>of</a:t>
            </a:r>
            <a:r>
              <a:rPr lang="uk-UA" sz="1800" b="1" strike="noStrike" spc="-1" dirty="0">
                <a:solidFill>
                  <a:srgbClr val="000000"/>
                </a:solidFill>
                <a:latin typeface="Arial"/>
              </a:rPr>
              <a:t> </a:t>
            </a:r>
            <a:r>
              <a:rPr lang="uk-UA" sz="1800" b="1" strike="noStrike" spc="-1" dirty="0" err="1">
                <a:solidFill>
                  <a:srgbClr val="000000"/>
                </a:solidFill>
                <a:latin typeface="Arial"/>
              </a:rPr>
              <a:t>action</a:t>
            </a:r>
            <a:r>
              <a:rPr lang="uk-UA" sz="1800" b="1" strike="noStrike" spc="-1" dirty="0">
                <a:solidFill>
                  <a:srgbClr val="000000"/>
                </a:solidFill>
                <a:latin typeface="Arial"/>
              </a:rPr>
              <a:t>. </a:t>
            </a:r>
            <a:r>
              <a:rPr lang="uk-UA" sz="1800" b="0" strike="noStrike" spc="-1" dirty="0" err="1">
                <a:solidFill>
                  <a:srgbClr val="000000"/>
                </a:solidFill>
                <a:latin typeface="Arial"/>
              </a:rPr>
              <a:t>Competitive</a:t>
            </a:r>
            <a:r>
              <a:rPr lang="uk-UA" sz="1800" b="0" strike="noStrike" spc="-1" dirty="0">
                <a:solidFill>
                  <a:srgbClr val="000000"/>
                </a:solidFill>
                <a:latin typeface="Arial"/>
              </a:rPr>
              <a:t> </a:t>
            </a:r>
            <a:r>
              <a:rPr lang="uk-UA" sz="1800" b="0" strike="noStrike" spc="-1" dirty="0" err="1">
                <a:solidFill>
                  <a:srgbClr val="000000"/>
                </a:solidFill>
                <a:latin typeface="Arial"/>
              </a:rPr>
              <a:t>opiate</a:t>
            </a:r>
            <a:r>
              <a:rPr lang="uk-UA" sz="1800" b="0" strike="noStrike" spc="-1" dirty="0">
                <a:solidFill>
                  <a:srgbClr val="000000"/>
                </a:solidFill>
                <a:latin typeface="Arial"/>
              </a:rPr>
              <a:t> </a:t>
            </a:r>
            <a:r>
              <a:rPr lang="uk-UA" sz="1800" b="0" strike="noStrike" spc="-1" dirty="0" err="1">
                <a:solidFill>
                  <a:srgbClr val="000000"/>
                </a:solidFill>
                <a:latin typeface="Arial"/>
              </a:rPr>
              <a:t>receptor</a:t>
            </a:r>
            <a:r>
              <a:rPr lang="uk-UA" sz="1800" b="0" strike="noStrike" spc="-1" dirty="0">
                <a:solidFill>
                  <a:srgbClr val="000000"/>
                </a:solidFill>
                <a:latin typeface="Arial"/>
              </a:rPr>
              <a:t> </a:t>
            </a:r>
            <a:r>
              <a:rPr lang="uk-UA" sz="1800" b="0" strike="noStrike" spc="-1" dirty="0" err="1">
                <a:solidFill>
                  <a:srgbClr val="000000"/>
                </a:solidFill>
                <a:latin typeface="Arial"/>
              </a:rPr>
              <a:t>antagonist</a:t>
            </a:r>
            <a:r>
              <a:rPr lang="uk-UA" sz="1800" b="0" strike="noStrike" spc="-1" dirty="0">
                <a:solidFill>
                  <a:srgbClr val="000000"/>
                </a:solidFill>
                <a:latin typeface="Arial"/>
              </a:rPr>
              <a:t>. </a:t>
            </a:r>
            <a:r>
              <a:rPr lang="uk-UA" sz="1800" b="0" strike="noStrike" spc="-1" dirty="0" err="1">
                <a:solidFill>
                  <a:srgbClr val="000000"/>
                </a:solidFill>
                <a:latin typeface="Arial"/>
              </a:rPr>
              <a:t>Naltrexone</a:t>
            </a:r>
            <a:r>
              <a:rPr lang="uk-UA" sz="1800" b="0" strike="noStrike" spc="-1" dirty="0">
                <a:solidFill>
                  <a:srgbClr val="000000"/>
                </a:solidFill>
                <a:latin typeface="Arial"/>
              </a:rPr>
              <a:t> </a:t>
            </a:r>
            <a:r>
              <a:rPr lang="uk-UA" sz="1800" b="0" strike="noStrike" spc="-1" dirty="0" err="1">
                <a:solidFill>
                  <a:srgbClr val="000000"/>
                </a:solidFill>
                <a:latin typeface="Arial"/>
              </a:rPr>
              <a:t>blocks</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pharmacological</a:t>
            </a:r>
            <a:r>
              <a:rPr lang="uk-UA" sz="1800" b="0" strike="noStrike" spc="-1" dirty="0">
                <a:solidFill>
                  <a:srgbClr val="000000"/>
                </a:solidFill>
                <a:latin typeface="Arial"/>
              </a:rPr>
              <a:t> </a:t>
            </a:r>
            <a:r>
              <a:rPr lang="uk-UA" sz="1800" b="0" strike="noStrike" spc="-1" dirty="0" err="1">
                <a:solidFill>
                  <a:srgbClr val="000000"/>
                </a:solidFill>
                <a:latin typeface="Arial"/>
              </a:rPr>
              <a:t>effect</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exogenously</a:t>
            </a:r>
            <a:r>
              <a:rPr lang="uk-UA" sz="1800" b="0" strike="noStrike" spc="-1" dirty="0">
                <a:solidFill>
                  <a:srgbClr val="000000"/>
                </a:solidFill>
                <a:latin typeface="Arial"/>
              </a:rPr>
              <a:t> </a:t>
            </a:r>
            <a:r>
              <a:rPr lang="uk-UA" sz="1800" b="0" strike="noStrike" spc="-1" dirty="0" err="1">
                <a:solidFill>
                  <a:srgbClr val="000000"/>
                </a:solidFill>
                <a:latin typeface="Arial"/>
              </a:rPr>
              <a:t>administered</a:t>
            </a:r>
            <a:r>
              <a:rPr lang="uk-UA" sz="1800" b="0" strike="noStrike" spc="-1" dirty="0">
                <a:solidFill>
                  <a:srgbClr val="000000"/>
                </a:solidFill>
                <a:latin typeface="Arial"/>
              </a:rPr>
              <a:t> </a:t>
            </a:r>
            <a:r>
              <a:rPr lang="uk-UA" sz="1800" b="0" strike="noStrike" spc="-1" dirty="0" err="1">
                <a:solidFill>
                  <a:srgbClr val="000000"/>
                </a:solidFill>
                <a:latin typeface="Arial"/>
              </a:rPr>
              <a:t>opiates</a:t>
            </a:r>
            <a:r>
              <a:rPr lang="uk-UA" sz="1800" b="0" strike="noStrike" spc="-1" dirty="0">
                <a:solidFill>
                  <a:srgbClr val="000000"/>
                </a:solidFill>
                <a:latin typeface="Arial"/>
              </a:rPr>
              <a:t> </a:t>
            </a:r>
            <a:r>
              <a:rPr lang="uk-UA" sz="1800" b="0" strike="noStrike" spc="-1" dirty="0" err="1">
                <a:solidFill>
                  <a:srgbClr val="000000"/>
                </a:solidFill>
                <a:latin typeface="Arial"/>
              </a:rPr>
              <a:t>by</a:t>
            </a:r>
            <a:r>
              <a:rPr lang="uk-UA" sz="1800" b="0" strike="noStrike" spc="-1" dirty="0">
                <a:solidFill>
                  <a:srgbClr val="000000"/>
                </a:solidFill>
                <a:latin typeface="Arial"/>
              </a:rPr>
              <a:t> </a:t>
            </a:r>
            <a:r>
              <a:rPr lang="uk-UA" sz="1800" b="0" strike="noStrike" spc="-1" dirty="0" err="1">
                <a:solidFill>
                  <a:srgbClr val="000000"/>
                </a:solidFill>
                <a:latin typeface="Arial"/>
              </a:rPr>
              <a:t>competitively</a:t>
            </a:r>
            <a:r>
              <a:rPr lang="uk-UA" sz="1800" b="0" strike="noStrike" spc="-1" dirty="0">
                <a:solidFill>
                  <a:srgbClr val="000000"/>
                </a:solidFill>
                <a:latin typeface="Arial"/>
              </a:rPr>
              <a:t> </a:t>
            </a:r>
            <a:r>
              <a:rPr lang="uk-UA" sz="1800" b="0" strike="noStrike" spc="-1" dirty="0" err="1">
                <a:solidFill>
                  <a:srgbClr val="000000"/>
                </a:solidFill>
                <a:latin typeface="Arial"/>
              </a:rPr>
              <a:t>binding</a:t>
            </a:r>
            <a:r>
              <a:rPr lang="uk-UA" sz="1800" b="0" strike="noStrike" spc="-1" dirty="0">
                <a:solidFill>
                  <a:srgbClr val="000000"/>
                </a:solidFill>
                <a:latin typeface="Arial"/>
              </a:rPr>
              <a:t> </a:t>
            </a:r>
            <a:r>
              <a:rPr lang="uk-UA" sz="1800" b="0" strike="noStrike" spc="-1" dirty="0" err="1">
                <a:solidFill>
                  <a:srgbClr val="000000"/>
                </a:solidFill>
                <a:latin typeface="Arial"/>
              </a:rPr>
              <a:t>opiate</a:t>
            </a:r>
            <a:r>
              <a:rPr lang="uk-UA" sz="1800" b="0" strike="noStrike" spc="-1" dirty="0">
                <a:solidFill>
                  <a:srgbClr val="000000"/>
                </a:solidFill>
                <a:latin typeface="Arial"/>
              </a:rPr>
              <a:t> </a:t>
            </a:r>
            <a:r>
              <a:rPr lang="uk-UA" sz="1800" b="0" strike="noStrike" spc="-1" dirty="0" err="1">
                <a:solidFill>
                  <a:srgbClr val="000000"/>
                </a:solidFill>
                <a:latin typeface="Arial"/>
              </a:rPr>
              <a:t>receptors</a:t>
            </a:r>
            <a:r>
              <a:rPr lang="uk-UA" sz="1800" b="0" strike="noStrike" spc="-1" dirty="0">
                <a:solidFill>
                  <a:srgbClr val="000000"/>
                </a:solidFill>
                <a:latin typeface="Arial"/>
              </a:rPr>
              <a:t>. </a:t>
            </a:r>
            <a:r>
              <a:rPr lang="uk-UA" sz="1800" b="0" strike="noStrike" spc="-1" dirty="0" err="1">
                <a:solidFill>
                  <a:srgbClr val="000000"/>
                </a:solidFill>
                <a:latin typeface="Arial"/>
              </a:rPr>
              <a:t>This</a:t>
            </a:r>
            <a:r>
              <a:rPr lang="uk-UA" sz="1800" b="0" strike="noStrike" spc="-1" dirty="0">
                <a:solidFill>
                  <a:srgbClr val="000000"/>
                </a:solidFill>
                <a:latin typeface="Arial"/>
              </a:rPr>
              <a:t> </a:t>
            </a:r>
            <a:r>
              <a:rPr lang="uk-UA" sz="1800" b="0" strike="noStrike" spc="-1" dirty="0" err="1">
                <a:solidFill>
                  <a:srgbClr val="000000"/>
                </a:solidFill>
                <a:latin typeface="Arial"/>
              </a:rPr>
              <a:t>blockade</a:t>
            </a:r>
            <a:r>
              <a:rPr lang="uk-UA" sz="1800" b="0" strike="noStrike" spc="-1" dirty="0">
                <a:solidFill>
                  <a:srgbClr val="000000"/>
                </a:solidFill>
                <a:latin typeface="Arial"/>
              </a:rPr>
              <a:t> </a:t>
            </a:r>
            <a:r>
              <a:rPr lang="uk-UA" sz="1800" b="0" strike="noStrike" spc="-1" dirty="0" err="1">
                <a:solidFill>
                  <a:srgbClr val="000000"/>
                </a:solidFill>
                <a:latin typeface="Arial"/>
              </a:rPr>
              <a:t>can</a:t>
            </a:r>
            <a:r>
              <a:rPr lang="uk-UA" sz="1800" b="0" strike="noStrike" spc="-1" dirty="0">
                <a:solidFill>
                  <a:srgbClr val="000000"/>
                </a:solidFill>
                <a:latin typeface="Arial"/>
              </a:rPr>
              <a:t> </a:t>
            </a:r>
            <a:r>
              <a:rPr lang="uk-UA" sz="1800" b="0" strike="noStrike" spc="-1" dirty="0" err="1">
                <a:solidFill>
                  <a:srgbClr val="000000"/>
                </a:solidFill>
                <a:latin typeface="Arial"/>
              </a:rPr>
              <a:t>be</a:t>
            </a:r>
            <a:r>
              <a:rPr lang="uk-UA" sz="1800" b="0" strike="noStrike" spc="-1" dirty="0">
                <a:solidFill>
                  <a:srgbClr val="000000"/>
                </a:solidFill>
                <a:latin typeface="Arial"/>
              </a:rPr>
              <a:t> </a:t>
            </a:r>
            <a:r>
              <a:rPr lang="uk-UA" sz="1800" b="0" strike="noStrike" spc="-1" dirty="0" err="1">
                <a:solidFill>
                  <a:srgbClr val="000000"/>
                </a:solidFill>
                <a:latin typeface="Arial"/>
              </a:rPr>
              <a:t>removed</a:t>
            </a:r>
            <a:r>
              <a:rPr lang="uk-UA" sz="1800" b="0" strike="noStrike" spc="-1" dirty="0">
                <a:solidFill>
                  <a:srgbClr val="000000"/>
                </a:solidFill>
                <a:latin typeface="Arial"/>
              </a:rPr>
              <a:t> </a:t>
            </a:r>
            <a:r>
              <a:rPr lang="uk-UA" sz="1800" b="0" strike="noStrike" spc="-1" dirty="0" err="1">
                <a:solidFill>
                  <a:srgbClr val="000000"/>
                </a:solidFill>
                <a:latin typeface="Arial"/>
              </a:rPr>
              <a:t>by</a:t>
            </a:r>
            <a:r>
              <a:rPr lang="uk-UA" sz="1800" b="0" strike="noStrike" spc="-1" dirty="0">
                <a:solidFill>
                  <a:srgbClr val="000000"/>
                </a:solidFill>
                <a:latin typeface="Arial"/>
              </a:rPr>
              <a:t> </a:t>
            </a:r>
            <a:r>
              <a:rPr lang="uk-UA" sz="1800" b="0" strike="noStrike" spc="-1" dirty="0" err="1">
                <a:solidFill>
                  <a:srgbClr val="000000"/>
                </a:solidFill>
                <a:latin typeface="Arial"/>
              </a:rPr>
              <a:t>administering</a:t>
            </a:r>
            <a:r>
              <a:rPr lang="uk-UA" sz="1800" b="0" strike="noStrike" spc="-1" dirty="0">
                <a:solidFill>
                  <a:srgbClr val="000000"/>
                </a:solidFill>
                <a:latin typeface="Arial"/>
              </a:rPr>
              <a:t> </a:t>
            </a:r>
            <a:r>
              <a:rPr lang="uk-UA" sz="1800" b="0" strike="noStrike" spc="-1" dirty="0" err="1">
                <a:solidFill>
                  <a:srgbClr val="000000"/>
                </a:solidFill>
                <a:latin typeface="Arial"/>
              </a:rPr>
              <a:t>large</a:t>
            </a:r>
            <a:r>
              <a:rPr lang="uk-UA" sz="1800" b="0" strike="noStrike" spc="-1" dirty="0">
                <a:solidFill>
                  <a:srgbClr val="000000"/>
                </a:solidFill>
                <a:latin typeface="Arial"/>
              </a:rPr>
              <a:t> </a:t>
            </a:r>
            <a:r>
              <a:rPr lang="uk-UA" sz="1800" b="0" strike="noStrike" spc="-1" dirty="0" err="1">
                <a:solidFill>
                  <a:srgbClr val="000000"/>
                </a:solidFill>
                <a:latin typeface="Arial"/>
              </a:rPr>
              <a:t>doses</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opiates</a:t>
            </a:r>
            <a:r>
              <a:rPr lang="uk-UA" sz="1800" b="0" strike="noStrike" spc="-1" dirty="0">
                <a:solidFill>
                  <a:srgbClr val="000000"/>
                </a:solidFill>
                <a:latin typeface="Arial"/>
              </a:rPr>
              <a:t>. </a:t>
            </a:r>
            <a:r>
              <a:rPr lang="uk-UA" sz="1800" b="0" strike="noStrike" spc="-1" dirty="0" err="1">
                <a:solidFill>
                  <a:srgbClr val="000000"/>
                </a:solidFill>
                <a:latin typeface="Arial"/>
              </a:rPr>
              <a:t>Due</a:t>
            </a:r>
            <a:r>
              <a:rPr lang="uk-UA" sz="1800" b="0" strike="noStrike" spc="-1" dirty="0">
                <a:solidFill>
                  <a:srgbClr val="000000"/>
                </a:solidFill>
                <a:latin typeface="Arial"/>
              </a:rPr>
              <a:t> </a:t>
            </a:r>
            <a:r>
              <a:rPr lang="uk-UA" sz="1800" b="0" strike="noStrike" spc="-1" dirty="0" err="1">
                <a:solidFill>
                  <a:srgbClr val="000000"/>
                </a:solidFill>
                <a:latin typeface="Arial"/>
              </a:rPr>
              <a:t>to</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blockade</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opiate</a:t>
            </a:r>
            <a:r>
              <a:rPr lang="uk-UA" sz="1800" b="0" strike="noStrike" spc="-1" dirty="0">
                <a:solidFill>
                  <a:srgbClr val="000000"/>
                </a:solidFill>
                <a:latin typeface="Arial"/>
              </a:rPr>
              <a:t> </a:t>
            </a:r>
            <a:r>
              <a:rPr lang="uk-UA" sz="1800" b="0" strike="noStrike" spc="-1" dirty="0" err="1">
                <a:solidFill>
                  <a:srgbClr val="000000"/>
                </a:solidFill>
                <a:latin typeface="Arial"/>
              </a:rPr>
              <a:t>receptors</a:t>
            </a:r>
            <a:r>
              <a:rPr lang="uk-UA" sz="1800" b="0" strike="noStrike" spc="-1" dirty="0">
                <a:solidFill>
                  <a:srgbClr val="000000"/>
                </a:solidFill>
                <a:latin typeface="Arial"/>
              </a:rPr>
              <a:t>, </a:t>
            </a:r>
            <a:r>
              <a:rPr lang="uk-UA" sz="1800" b="0" strike="noStrike" spc="-1" dirty="0" err="1">
                <a:solidFill>
                  <a:srgbClr val="000000"/>
                </a:solidFill>
                <a:latin typeface="Arial"/>
              </a:rPr>
              <a:t>alcohol</a:t>
            </a:r>
            <a:r>
              <a:rPr lang="uk-UA" sz="1800" b="0" strike="noStrike" spc="-1" dirty="0">
                <a:solidFill>
                  <a:srgbClr val="000000"/>
                </a:solidFill>
                <a:latin typeface="Arial"/>
              </a:rPr>
              <a:t> </a:t>
            </a:r>
            <a:r>
              <a:rPr lang="uk-UA" sz="1800" b="0" strike="noStrike" spc="-1" dirty="0" err="1">
                <a:solidFill>
                  <a:srgbClr val="000000"/>
                </a:solidFill>
                <a:latin typeface="Arial"/>
              </a:rPr>
              <a:t>dependence</a:t>
            </a:r>
            <a:r>
              <a:rPr lang="uk-UA" sz="1800" b="0" strike="noStrike" spc="-1" dirty="0">
                <a:solidFill>
                  <a:srgbClr val="000000"/>
                </a:solidFill>
                <a:latin typeface="Arial"/>
              </a:rPr>
              <a:t> </a:t>
            </a:r>
            <a:r>
              <a:rPr lang="uk-UA" sz="1800" b="0" strike="noStrike" spc="-1" dirty="0" err="1">
                <a:solidFill>
                  <a:srgbClr val="000000"/>
                </a:solidFill>
                <a:latin typeface="Arial"/>
              </a:rPr>
              <a:t>is</a:t>
            </a:r>
            <a:r>
              <a:rPr lang="uk-UA" sz="1800" b="0" strike="noStrike" spc="-1" dirty="0">
                <a:solidFill>
                  <a:srgbClr val="000000"/>
                </a:solidFill>
                <a:latin typeface="Arial"/>
              </a:rPr>
              <a:t> </a:t>
            </a:r>
            <a:r>
              <a:rPr lang="uk-UA" sz="1800" b="0" strike="noStrike" spc="-1" dirty="0" err="1">
                <a:solidFill>
                  <a:srgbClr val="000000"/>
                </a:solidFill>
                <a:latin typeface="Arial"/>
              </a:rPr>
              <a:t>eliminated</a:t>
            </a:r>
            <a:r>
              <a:rPr lang="uk-UA" sz="1800" b="0" strike="noStrike" spc="-1" dirty="0">
                <a:solidFill>
                  <a:srgbClr val="000000"/>
                </a:solidFill>
                <a:latin typeface="Arial"/>
              </a:rPr>
              <a:t>. </a:t>
            </a:r>
            <a:r>
              <a:rPr lang="uk-UA" sz="1800" b="0" strike="noStrike" spc="-1" dirty="0" err="1">
                <a:solidFill>
                  <a:srgbClr val="000000"/>
                </a:solidFill>
                <a:latin typeface="Arial"/>
              </a:rPr>
              <a:t>Does</a:t>
            </a:r>
            <a:r>
              <a:rPr lang="uk-UA" sz="1800" b="0" strike="noStrike" spc="-1" dirty="0">
                <a:solidFill>
                  <a:srgbClr val="000000"/>
                </a:solidFill>
                <a:latin typeface="Arial"/>
              </a:rPr>
              <a:t> </a:t>
            </a:r>
            <a:r>
              <a:rPr lang="uk-UA" sz="1800" b="0" strike="noStrike" spc="-1" dirty="0" err="1">
                <a:solidFill>
                  <a:srgbClr val="000000"/>
                </a:solidFill>
                <a:latin typeface="Arial"/>
              </a:rPr>
              <a:t>not</a:t>
            </a:r>
            <a:r>
              <a:rPr lang="uk-UA" sz="1800" b="0" strike="noStrike" spc="-1" dirty="0">
                <a:solidFill>
                  <a:srgbClr val="000000"/>
                </a:solidFill>
                <a:latin typeface="Arial"/>
              </a:rPr>
              <a:t> </a:t>
            </a:r>
            <a:r>
              <a:rPr lang="uk-UA" sz="1800" b="0" strike="noStrike" spc="-1" dirty="0" err="1">
                <a:solidFill>
                  <a:srgbClr val="000000"/>
                </a:solidFill>
                <a:latin typeface="Arial"/>
              </a:rPr>
              <a:t>cause</a:t>
            </a:r>
            <a:r>
              <a:rPr lang="uk-UA" sz="1800" b="0" strike="noStrike" spc="-1" dirty="0">
                <a:solidFill>
                  <a:srgbClr val="000000"/>
                </a:solidFill>
                <a:latin typeface="Arial"/>
              </a:rPr>
              <a:t> </a:t>
            </a:r>
            <a:r>
              <a:rPr lang="uk-UA" sz="1800" b="0" strike="noStrike" spc="-1" dirty="0" err="1">
                <a:solidFill>
                  <a:srgbClr val="000000"/>
                </a:solidFill>
                <a:latin typeface="Arial"/>
              </a:rPr>
              <a:t>addiction</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drug</a:t>
            </a:r>
            <a:r>
              <a:rPr lang="uk-UA" sz="1800" b="0" strike="noStrike" spc="-1" dirty="0">
                <a:solidFill>
                  <a:srgbClr val="000000"/>
                </a:solidFill>
                <a:latin typeface="Arial"/>
              </a:rPr>
              <a:t> </a:t>
            </a:r>
            <a:r>
              <a:rPr lang="uk-UA" sz="1800" b="0" strike="noStrike" spc="-1" dirty="0" err="1">
                <a:solidFill>
                  <a:srgbClr val="000000"/>
                </a:solidFill>
                <a:latin typeface="Arial"/>
              </a:rPr>
              <a:t>dependence</a:t>
            </a:r>
            <a:r>
              <a:rPr lang="uk-UA" sz="1800" b="0" strike="noStrike" spc="-1" dirty="0">
                <a:solidFill>
                  <a:srgbClr val="000000"/>
                </a:solidFill>
                <a:latin typeface="Arial"/>
              </a:rPr>
              <a:t>.</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1" strike="noStrike" spc="-1" dirty="0" smtClean="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smtClean="0">
                <a:solidFill>
                  <a:srgbClr val="000000"/>
                </a:solidFill>
                <a:latin typeface="Arial"/>
              </a:rPr>
              <a:t>Synthesis</a:t>
            </a:r>
            <a:r>
              <a:rPr lang="uk-UA" sz="1800" b="1" strike="noStrike" spc="-1" dirty="0">
                <a:solidFill>
                  <a:srgbClr val="000000"/>
                </a:solidFill>
                <a:latin typeface="Arial"/>
              </a:rPr>
              <a:t>.</a:t>
            </a:r>
            <a:endParaRPr lang="en-US" sz="1800" b="0" strike="noStrike" spc="-1" dirty="0">
              <a:solidFill>
                <a:srgbClr val="000000"/>
              </a:solidFill>
              <a:latin typeface="Arial"/>
            </a:endParaRPr>
          </a:p>
        </p:txBody>
      </p:sp>
      <p:pic>
        <p:nvPicPr>
          <p:cNvPr id="134" name="Picture 7" descr="Naltrexone_synthesis"/>
          <p:cNvPicPr/>
          <p:nvPr/>
        </p:nvPicPr>
        <p:blipFill>
          <a:blip r:embed="rId3" cstate="print"/>
          <a:stretch/>
        </p:blipFill>
        <p:spPr>
          <a:xfrm>
            <a:off x="342900" y="4559300"/>
            <a:ext cx="8267580" cy="176530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In-vivo study of naltrexone hydrochloride release from an in-situ forming  PLGA-PEG-PLGA system in the rabbit - ScienceDirec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5925" y="1371600"/>
            <a:ext cx="5772150"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Прямокутник 1"/>
          <p:cNvSpPr>
            <a:spLocks noChangeArrowheads="1"/>
          </p:cNvSpPr>
          <p:nvPr/>
        </p:nvSpPr>
        <p:spPr bwMode="auto">
          <a:xfrm>
            <a:off x="2565400" y="649288"/>
            <a:ext cx="42883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b="1" dirty="0"/>
              <a:t>IR absorption spectrum of naltrexone</a:t>
            </a:r>
            <a:endParaRPr lang="uk-UA" altLang="uk-UA" sz="1800" dirty="0"/>
          </a:p>
        </p:txBody>
      </p:sp>
    </p:spTree>
    <p:extLst>
      <p:ext uri="{BB962C8B-B14F-4D97-AF65-F5344CB8AC3E}">
        <p14:creationId xmlns:p14="http://schemas.microsoft.com/office/powerpoint/2010/main" val="42364242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Рисунок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6550" y="1295400"/>
            <a:ext cx="6186488" cy="450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Прямокутник 4"/>
          <p:cNvSpPr>
            <a:spLocks noChangeArrowheads="1"/>
          </p:cNvSpPr>
          <p:nvPr/>
        </p:nvSpPr>
        <p:spPr bwMode="auto">
          <a:xfrm>
            <a:off x="3200400" y="639763"/>
            <a:ext cx="3121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b="1" dirty="0"/>
              <a:t>UV spectrum of naltrexone</a:t>
            </a:r>
            <a:endParaRPr lang="uk-UA" altLang="uk-UA" sz="1800" dirty="0"/>
          </a:p>
        </p:txBody>
      </p:sp>
    </p:spTree>
    <p:extLst>
      <p:ext uri="{BB962C8B-B14F-4D97-AF65-F5344CB8AC3E}">
        <p14:creationId xmlns:p14="http://schemas.microsoft.com/office/powerpoint/2010/main" val="12469472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CustomShape 3"/>
          <p:cNvSpPr/>
          <p:nvPr/>
        </p:nvSpPr>
        <p:spPr>
          <a:xfrm>
            <a:off x="571380" y="965080"/>
            <a:ext cx="7772400" cy="17398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Storage</a:t>
            </a:r>
            <a:r>
              <a:rPr lang="uk-UA" sz="1800" b="1" strike="noStrike" spc="-1" dirty="0">
                <a:solidFill>
                  <a:srgbClr val="000000"/>
                </a:solidFill>
                <a:latin typeface="Arial"/>
              </a:rPr>
              <a:t>. </a:t>
            </a:r>
            <a:r>
              <a:rPr lang="uk-UA" sz="1800" b="0" strike="noStrike" spc="-1" dirty="0" err="1">
                <a:solidFill>
                  <a:srgbClr val="000000"/>
                </a:solidFill>
                <a:latin typeface="Arial"/>
              </a:rPr>
              <a:t>Store</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 </a:t>
            </a:r>
            <a:r>
              <a:rPr lang="uk-UA" sz="1800" b="0" strike="noStrike" spc="-1" dirty="0" err="1">
                <a:solidFill>
                  <a:srgbClr val="000000"/>
                </a:solidFill>
                <a:latin typeface="Arial"/>
              </a:rPr>
              <a:t>dark</a:t>
            </a:r>
            <a:r>
              <a:rPr lang="uk-UA" sz="1800" b="0" strike="noStrike" spc="-1" dirty="0">
                <a:solidFill>
                  <a:srgbClr val="000000"/>
                </a:solidFill>
                <a:latin typeface="Arial"/>
              </a:rPr>
              <a:t> </a:t>
            </a:r>
            <a:r>
              <a:rPr lang="uk-UA" sz="1800" b="0" strike="noStrike" spc="-1" dirty="0" err="1">
                <a:solidFill>
                  <a:srgbClr val="000000"/>
                </a:solidFill>
                <a:latin typeface="Arial"/>
              </a:rPr>
              <a:t>dry</a:t>
            </a:r>
            <a:r>
              <a:rPr lang="uk-UA" sz="1800" b="0" strike="noStrike" spc="-1" dirty="0">
                <a:solidFill>
                  <a:srgbClr val="000000"/>
                </a:solidFill>
                <a:latin typeface="Arial"/>
              </a:rPr>
              <a:t> </a:t>
            </a:r>
            <a:r>
              <a:rPr lang="uk-UA" sz="1800" b="0" strike="noStrike" spc="-1" dirty="0" err="1">
                <a:solidFill>
                  <a:srgbClr val="000000"/>
                </a:solidFill>
                <a:latin typeface="Arial"/>
              </a:rPr>
              <a:t>place</a:t>
            </a:r>
            <a:r>
              <a:rPr lang="uk-UA" sz="1800" b="0" strike="noStrike" spc="-1" dirty="0">
                <a:solidFill>
                  <a:srgbClr val="000000"/>
                </a:solidFill>
                <a:latin typeface="Arial"/>
              </a:rPr>
              <a:t> </a:t>
            </a:r>
            <a:r>
              <a:rPr lang="uk-UA" sz="1800" b="0" strike="noStrike" spc="-1" dirty="0" err="1">
                <a:solidFill>
                  <a:srgbClr val="000000"/>
                </a:solidFill>
                <a:latin typeface="Arial"/>
              </a:rPr>
              <a:t>at</a:t>
            </a:r>
            <a:r>
              <a:rPr lang="uk-UA" sz="1800" b="0" strike="noStrike" spc="-1" dirty="0">
                <a:solidFill>
                  <a:srgbClr val="000000"/>
                </a:solidFill>
                <a:latin typeface="Arial"/>
              </a:rPr>
              <a:t> a </a:t>
            </a:r>
            <a:r>
              <a:rPr lang="uk-UA" sz="1800" b="0" strike="noStrike" spc="-1" dirty="0" err="1">
                <a:solidFill>
                  <a:srgbClr val="000000"/>
                </a:solidFill>
                <a:latin typeface="Arial"/>
              </a:rPr>
              <a:t>temperature</a:t>
            </a:r>
            <a:r>
              <a:rPr lang="uk-UA" sz="1800" b="0" strike="noStrike" spc="-1" dirty="0">
                <a:solidFill>
                  <a:srgbClr val="000000"/>
                </a:solidFill>
                <a:latin typeface="Arial"/>
              </a:rPr>
              <a:t> </a:t>
            </a:r>
            <a:r>
              <a:rPr lang="uk-UA" sz="1800" b="0" strike="noStrike" spc="-1" dirty="0" err="1">
                <a:solidFill>
                  <a:srgbClr val="000000"/>
                </a:solidFill>
                <a:latin typeface="Arial"/>
              </a:rPr>
              <a:t>not</a:t>
            </a:r>
            <a:r>
              <a:rPr lang="uk-UA" sz="1800" b="0" strike="noStrike" spc="-1" dirty="0">
                <a:solidFill>
                  <a:srgbClr val="000000"/>
                </a:solidFill>
                <a:latin typeface="Arial"/>
              </a:rPr>
              <a:t> </a:t>
            </a:r>
            <a:r>
              <a:rPr lang="uk-UA" sz="1800" b="0" strike="noStrike" spc="-1" dirty="0" err="1">
                <a:solidFill>
                  <a:srgbClr val="000000"/>
                </a:solidFill>
                <a:latin typeface="Arial"/>
              </a:rPr>
              <a:t>exceeding</a:t>
            </a:r>
            <a:r>
              <a:rPr lang="uk-UA" sz="1800" b="0" strike="noStrike" spc="-1" dirty="0">
                <a:solidFill>
                  <a:srgbClr val="000000"/>
                </a:solidFill>
                <a:latin typeface="Arial"/>
              </a:rPr>
              <a:t> 25</a:t>
            </a:r>
            <a:r>
              <a:rPr lang="ru-RU" sz="1800" b="0" strike="noStrike" spc="-1" dirty="0">
                <a:solidFill>
                  <a:srgbClr val="000000"/>
                </a:solidFill>
                <a:latin typeface="Arial"/>
              </a:rPr>
              <a:t> ºС.</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1" strike="noStrike" spc="-1" dirty="0" smtClean="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smtClean="0">
                <a:solidFill>
                  <a:srgbClr val="000000"/>
                </a:solidFill>
                <a:latin typeface="Arial"/>
              </a:rPr>
              <a:t>Application</a:t>
            </a:r>
            <a:r>
              <a:rPr lang="uk-UA" sz="1800" b="1" strike="noStrike" spc="-1" dirty="0">
                <a:solidFill>
                  <a:srgbClr val="000000"/>
                </a:solidFill>
                <a:latin typeface="Arial"/>
              </a:rPr>
              <a:t>. </a:t>
            </a:r>
            <a:r>
              <a:rPr lang="uk-UA" sz="1800" b="0" strike="noStrike" spc="-1" dirty="0" err="1">
                <a:solidFill>
                  <a:srgbClr val="000000"/>
                </a:solidFill>
                <a:latin typeface="Arial"/>
              </a:rPr>
              <a:t>Prescribed</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complex</a:t>
            </a:r>
            <a:r>
              <a:rPr lang="uk-UA" sz="1800" b="0" strike="noStrike" spc="-1" dirty="0">
                <a:solidFill>
                  <a:srgbClr val="000000"/>
                </a:solidFill>
                <a:latin typeface="Arial"/>
              </a:rPr>
              <a:t> </a:t>
            </a:r>
            <a:r>
              <a:rPr lang="uk-UA" sz="1800" b="0" strike="noStrike" spc="-1" dirty="0" err="1">
                <a:solidFill>
                  <a:srgbClr val="000000"/>
                </a:solidFill>
                <a:latin typeface="Arial"/>
              </a:rPr>
              <a:t>therapy</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alcoholism</a:t>
            </a:r>
            <a:r>
              <a:rPr lang="uk-UA" sz="1800" b="0" strike="noStrike" spc="-1" dirty="0">
                <a:solidFill>
                  <a:srgbClr val="000000"/>
                </a:solidFill>
                <a:latin typeface="Arial"/>
              </a:rPr>
              <a:t> </a:t>
            </a:r>
            <a:r>
              <a:rPr lang="uk-UA" sz="1800" b="0" strike="noStrike" spc="-1" dirty="0" err="1">
                <a:solidFill>
                  <a:srgbClr val="000000"/>
                </a:solidFill>
                <a:latin typeface="Arial"/>
              </a:rPr>
              <a:t>to</a:t>
            </a:r>
            <a:r>
              <a:rPr lang="uk-UA" sz="1800" b="0" strike="noStrike" spc="-1" dirty="0">
                <a:solidFill>
                  <a:srgbClr val="000000"/>
                </a:solidFill>
                <a:latin typeface="Arial"/>
              </a:rPr>
              <a:t> </a:t>
            </a:r>
            <a:r>
              <a:rPr lang="uk-UA" sz="1800" b="0" strike="noStrike" spc="-1" dirty="0" err="1">
                <a:solidFill>
                  <a:srgbClr val="000000"/>
                </a:solidFill>
                <a:latin typeface="Arial"/>
              </a:rPr>
              <a:t>curb</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urge</a:t>
            </a:r>
            <a:r>
              <a:rPr lang="uk-UA" sz="1800" b="0" strike="noStrike" spc="-1" dirty="0">
                <a:solidFill>
                  <a:srgbClr val="000000"/>
                </a:solidFill>
                <a:latin typeface="Arial"/>
              </a:rPr>
              <a:t> </a:t>
            </a:r>
            <a:r>
              <a:rPr lang="uk-UA" sz="1800" b="0" strike="noStrike" spc="-1" dirty="0" err="1">
                <a:solidFill>
                  <a:srgbClr val="000000"/>
                </a:solidFill>
                <a:latin typeface="Arial"/>
              </a:rPr>
              <a:t>to</a:t>
            </a:r>
            <a:r>
              <a:rPr lang="uk-UA" sz="1800" b="0" strike="noStrike" spc="-1" dirty="0">
                <a:solidFill>
                  <a:srgbClr val="000000"/>
                </a:solidFill>
                <a:latin typeface="Arial"/>
              </a:rPr>
              <a:t> </a:t>
            </a:r>
            <a:r>
              <a:rPr lang="uk-UA" sz="1800" b="0" strike="noStrike" spc="-1" dirty="0" err="1">
                <a:solidFill>
                  <a:srgbClr val="000000"/>
                </a:solidFill>
                <a:latin typeface="Arial"/>
              </a:rPr>
              <a:t>drink</a:t>
            </a:r>
            <a:r>
              <a:rPr lang="uk-UA" sz="1800" b="0" strike="noStrike" spc="-1" dirty="0">
                <a:solidFill>
                  <a:srgbClr val="000000"/>
                </a:solidFill>
                <a:latin typeface="Arial"/>
              </a:rPr>
              <a:t> </a:t>
            </a:r>
            <a:r>
              <a:rPr lang="uk-UA" sz="1800" b="0" strike="noStrike" spc="-1" dirty="0" err="1">
                <a:solidFill>
                  <a:srgbClr val="000000"/>
                </a:solidFill>
                <a:latin typeface="Arial"/>
              </a:rPr>
              <a:t>alcohol</a:t>
            </a:r>
            <a:r>
              <a:rPr lang="uk-UA" sz="1800" b="0" strike="noStrike" spc="-1" dirty="0">
                <a:solidFill>
                  <a:srgbClr val="000000"/>
                </a:solidFill>
                <a:latin typeface="Arial"/>
              </a:rPr>
              <a:t>, </a:t>
            </a:r>
            <a:r>
              <a:rPr lang="uk-UA" sz="1800" b="0" strike="noStrike" spc="-1" dirty="0" err="1">
                <a:solidFill>
                  <a:srgbClr val="000000"/>
                </a:solidFill>
                <a:latin typeface="Arial"/>
              </a:rPr>
              <a:t>prevent</a:t>
            </a:r>
            <a:r>
              <a:rPr lang="uk-UA" sz="1800" b="0" strike="noStrike" spc="-1" dirty="0">
                <a:solidFill>
                  <a:srgbClr val="000000"/>
                </a:solidFill>
                <a:latin typeface="Arial"/>
              </a:rPr>
              <a:t> </a:t>
            </a:r>
            <a:r>
              <a:rPr lang="uk-UA" sz="1800" b="0" strike="noStrike" spc="-1" dirty="0" err="1">
                <a:solidFill>
                  <a:srgbClr val="000000"/>
                </a:solidFill>
                <a:latin typeface="Arial"/>
              </a:rPr>
              <a:t>excessive</a:t>
            </a:r>
            <a:r>
              <a:rPr lang="uk-UA" sz="1800" b="0" strike="noStrike" spc="-1" dirty="0">
                <a:solidFill>
                  <a:srgbClr val="000000"/>
                </a:solidFill>
                <a:latin typeface="Arial"/>
              </a:rPr>
              <a:t> </a:t>
            </a:r>
            <a:r>
              <a:rPr lang="uk-UA" sz="1800" b="0" strike="noStrike" spc="-1" dirty="0" err="1">
                <a:solidFill>
                  <a:srgbClr val="000000"/>
                </a:solidFill>
                <a:latin typeface="Arial"/>
              </a:rPr>
              <a:t>alcohol</a:t>
            </a:r>
            <a:r>
              <a:rPr lang="uk-UA" sz="1800" b="0" strike="noStrike" spc="-1" dirty="0">
                <a:solidFill>
                  <a:srgbClr val="000000"/>
                </a:solidFill>
                <a:latin typeface="Arial"/>
              </a:rPr>
              <a:t> </a:t>
            </a:r>
            <a:r>
              <a:rPr lang="uk-UA" sz="1800" b="0" strike="noStrike" spc="-1" dirty="0" err="1">
                <a:solidFill>
                  <a:srgbClr val="000000"/>
                </a:solidFill>
                <a:latin typeface="Arial"/>
              </a:rPr>
              <a:t>consumption</a:t>
            </a:r>
            <a:r>
              <a:rPr lang="uk-UA" sz="1800" b="0" strike="noStrike" spc="-1" dirty="0">
                <a:solidFill>
                  <a:srgbClr val="000000"/>
                </a:solidFill>
                <a:latin typeface="Arial"/>
              </a:rPr>
              <a:t>, </a:t>
            </a:r>
            <a:r>
              <a:rPr lang="uk-UA" sz="1800" b="0" strike="noStrike" spc="-1" dirty="0" err="1">
                <a:solidFill>
                  <a:srgbClr val="000000"/>
                </a:solidFill>
                <a:latin typeface="Arial"/>
              </a:rPr>
              <a:t>reduce</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level</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alcohol-induced</a:t>
            </a:r>
            <a:r>
              <a:rPr lang="uk-UA" sz="1800" b="0" strike="noStrike" spc="-1" dirty="0">
                <a:solidFill>
                  <a:srgbClr val="000000"/>
                </a:solidFill>
                <a:latin typeface="Arial"/>
              </a:rPr>
              <a:t> </a:t>
            </a:r>
            <a:r>
              <a:rPr lang="uk-UA" sz="1800" b="0" strike="noStrike" spc="-1" dirty="0" err="1">
                <a:solidFill>
                  <a:srgbClr val="000000"/>
                </a:solidFill>
                <a:latin typeface="Arial"/>
              </a:rPr>
              <a:t>euphoria</a:t>
            </a:r>
            <a:r>
              <a:rPr lang="uk-UA" sz="1800" b="0" strike="noStrike" spc="-1" dirty="0">
                <a:solidFill>
                  <a:srgbClr val="000000"/>
                </a:solidFill>
                <a:latin typeface="Arial"/>
              </a:rPr>
              <a:t>, </a:t>
            </a:r>
            <a:r>
              <a:rPr lang="uk-UA" sz="1800" b="0" strike="noStrike" spc="-1" dirty="0" err="1">
                <a:solidFill>
                  <a:srgbClr val="000000"/>
                </a:solidFill>
                <a:latin typeface="Arial"/>
              </a:rPr>
              <a:t>as</a:t>
            </a:r>
            <a:r>
              <a:rPr lang="uk-UA" sz="1800" b="0" strike="noStrike" spc="-1" dirty="0">
                <a:solidFill>
                  <a:srgbClr val="000000"/>
                </a:solidFill>
                <a:latin typeface="Arial"/>
              </a:rPr>
              <a:t> </a:t>
            </a:r>
            <a:r>
              <a:rPr lang="uk-UA" sz="1800" b="0" strike="noStrike" spc="-1" dirty="0" err="1">
                <a:solidFill>
                  <a:srgbClr val="000000"/>
                </a:solidFill>
                <a:latin typeface="Arial"/>
              </a:rPr>
              <a:t>well</a:t>
            </a:r>
            <a:r>
              <a:rPr lang="uk-UA" sz="1800" b="0" strike="noStrike" spc="-1" dirty="0">
                <a:solidFill>
                  <a:srgbClr val="000000"/>
                </a:solidFill>
                <a:latin typeface="Arial"/>
              </a:rPr>
              <a:t> </a:t>
            </a:r>
            <a:r>
              <a:rPr lang="uk-UA" sz="1800" b="0" strike="noStrike" spc="-1" dirty="0" err="1">
                <a:solidFill>
                  <a:srgbClr val="000000"/>
                </a:solidFill>
                <a:latin typeface="Arial"/>
              </a:rPr>
              <a:t>as</a:t>
            </a:r>
            <a:r>
              <a:rPr lang="uk-UA" sz="1800" b="0" strike="noStrike" spc="-1" dirty="0">
                <a:solidFill>
                  <a:srgbClr val="000000"/>
                </a:solidFill>
                <a:latin typeface="Arial"/>
              </a:rPr>
              <a:t> </a:t>
            </a:r>
            <a:r>
              <a:rPr lang="uk-UA" sz="1800" b="0" strike="noStrike" spc="-1" dirty="0" err="1">
                <a:solidFill>
                  <a:srgbClr val="000000"/>
                </a:solidFill>
                <a:latin typeface="Arial"/>
              </a:rPr>
              <a:t>to</a:t>
            </a:r>
            <a:r>
              <a:rPr lang="uk-UA" sz="1800" b="0" strike="noStrike" spc="-1" dirty="0">
                <a:solidFill>
                  <a:srgbClr val="000000"/>
                </a:solidFill>
                <a:latin typeface="Arial"/>
              </a:rPr>
              <a:t> </a:t>
            </a:r>
            <a:r>
              <a:rPr lang="uk-UA" sz="1800" b="0" strike="noStrike" spc="-1" dirty="0" err="1">
                <a:solidFill>
                  <a:srgbClr val="000000"/>
                </a:solidFill>
                <a:latin typeface="Arial"/>
              </a:rPr>
              <a:t>reduce</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frequency</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relapses</a:t>
            </a:r>
            <a:r>
              <a:rPr lang="uk-UA" sz="1800" b="0" strike="noStrike" spc="-1" dirty="0">
                <a:solidFill>
                  <a:srgbClr val="000000"/>
                </a:solidFill>
                <a:latin typeface="Arial"/>
              </a:rPr>
              <a:t>. </a:t>
            </a:r>
            <a:endParaRPr lang="en-US" sz="1800" b="0" strike="noStrike" spc="-1" dirty="0">
              <a:solidFill>
                <a:srgbClr val="000000"/>
              </a:solidFill>
              <a:latin typeface="Arial"/>
            </a:endParaRPr>
          </a:p>
        </p:txBody>
      </p:sp>
      <p:pic>
        <p:nvPicPr>
          <p:cNvPr id="7" name="Picture 2" descr="Low Dose Naltrexone a 'Game Changer' — Pain News Netwo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2467" y="3327400"/>
            <a:ext cx="2881313"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11313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CustomShape 1"/>
          <p:cNvSpPr/>
          <p:nvPr/>
        </p:nvSpPr>
        <p:spPr>
          <a:xfrm>
            <a:off x="3506760" y="685080"/>
            <a:ext cx="219708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1" strike="noStrike" spc="-1">
                <a:solidFill>
                  <a:srgbClr val="000000"/>
                </a:solidFill>
                <a:latin typeface="Arial"/>
              </a:rPr>
              <a:t>Glycine</a:t>
            </a:r>
            <a:r>
              <a:rPr lang="en-US" sz="1800" b="1" strike="noStrike" spc="-1">
                <a:solidFill>
                  <a:srgbClr val="000000"/>
                </a:solidFill>
                <a:latin typeface="Arial"/>
              </a:rPr>
              <a:t> (</a:t>
            </a:r>
            <a:r>
              <a:rPr lang="uk-UA" sz="1800" b="1" strike="noStrike" spc="-1">
                <a:solidFill>
                  <a:srgbClr val="000000"/>
                </a:solidFill>
                <a:latin typeface="Arial"/>
              </a:rPr>
              <a:t>Glycinum</a:t>
            </a:r>
            <a:r>
              <a:rPr lang="en-US" sz="1800" b="1" strike="noStrike" spc="-1">
                <a:solidFill>
                  <a:srgbClr val="000000"/>
                </a:solidFill>
                <a:latin typeface="Arial"/>
              </a:rPr>
              <a:t>)</a:t>
            </a:r>
            <a:endParaRPr lang="en-US" sz="1800" b="0" strike="noStrike" spc="-1">
              <a:solidFill>
                <a:srgbClr val="000000"/>
              </a:solidFill>
              <a:latin typeface="Arial"/>
            </a:endParaRPr>
          </a:p>
        </p:txBody>
      </p:sp>
      <p:pic>
        <p:nvPicPr>
          <p:cNvPr id="137" name="Picture 5" descr="Glycin - Glycine.svg"/>
          <p:cNvPicPr/>
          <p:nvPr/>
        </p:nvPicPr>
        <p:blipFill>
          <a:blip r:embed="rId2" cstate="print"/>
          <a:stretch/>
        </p:blipFill>
        <p:spPr>
          <a:xfrm>
            <a:off x="4191120" y="1219320"/>
            <a:ext cx="830160" cy="1009440"/>
          </a:xfrm>
          <a:prstGeom prst="rect">
            <a:avLst/>
          </a:prstGeom>
          <a:ln w="0">
            <a:noFill/>
          </a:ln>
        </p:spPr>
      </p:pic>
      <p:sp>
        <p:nvSpPr>
          <p:cNvPr id="138" name="CustomShape 2"/>
          <p:cNvSpPr/>
          <p:nvPr/>
        </p:nvSpPr>
        <p:spPr>
          <a:xfrm>
            <a:off x="990720" y="2286000"/>
            <a:ext cx="7696080" cy="14655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Mechanism of action. </a:t>
            </a:r>
            <a:r>
              <a:rPr lang="uk-UA" sz="1800" b="0" strike="noStrike" spc="-1">
                <a:solidFill>
                  <a:srgbClr val="000000"/>
                </a:solidFill>
                <a:latin typeface="Arial"/>
              </a:rPr>
              <a:t>Improves metabolic processes in brain tissues; reveals sedative, hypnotic, psychostimulant, n</a:t>
            </a:r>
            <a:r>
              <a:rPr lang="ru-RU" sz="1800" b="0" strike="noStrike" spc="-1">
                <a:solidFill>
                  <a:srgbClr val="000000"/>
                </a:solidFill>
                <a:latin typeface="Arial"/>
              </a:rPr>
              <a:t>at</a:t>
            </a:r>
            <a:r>
              <a:rPr lang="uk-UA" sz="1800" b="0" strike="noStrike" spc="-1">
                <a:solidFill>
                  <a:srgbClr val="000000"/>
                </a:solidFill>
                <a:latin typeface="Arial"/>
              </a:rPr>
              <a:t>otropic and anxiolytic action; reduces cravings for alcohol and manifestations of withdrawal syndrome.</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Synthesis.</a:t>
            </a:r>
            <a:endParaRPr lang="en-US" sz="1800" b="0" strike="noStrike" spc="-1">
              <a:solidFill>
                <a:srgbClr val="000000"/>
              </a:solidFill>
              <a:latin typeface="Arial"/>
            </a:endParaRPr>
          </a:p>
        </p:txBody>
      </p:sp>
      <p:pic>
        <p:nvPicPr>
          <p:cNvPr id="139" name="Picture 7" descr="File:Synthesis of glycine.svg - Wikimedia Commons"/>
          <p:cNvPicPr/>
          <p:nvPr/>
        </p:nvPicPr>
        <p:blipFill>
          <a:blip r:embed="rId3" cstate="print"/>
          <a:stretch/>
        </p:blipFill>
        <p:spPr>
          <a:xfrm>
            <a:off x="2743200" y="3505320"/>
            <a:ext cx="3657600" cy="987480"/>
          </a:xfrm>
          <a:prstGeom prst="rect">
            <a:avLst/>
          </a:prstGeom>
          <a:ln w="0">
            <a:noFill/>
          </a:ln>
        </p:spPr>
      </p:pic>
      <p:sp>
        <p:nvSpPr>
          <p:cNvPr id="140" name="CustomShape 3"/>
          <p:cNvSpPr/>
          <p:nvPr/>
        </p:nvSpPr>
        <p:spPr>
          <a:xfrm>
            <a:off x="990720" y="4996364"/>
            <a:ext cx="7543800" cy="648512"/>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Properties</a:t>
            </a:r>
            <a:r>
              <a:rPr lang="uk-UA" sz="1800" b="1" strike="noStrike" spc="-1" dirty="0">
                <a:solidFill>
                  <a:srgbClr val="000000"/>
                </a:solidFill>
                <a:latin typeface="Arial"/>
              </a:rPr>
              <a:t>. </a:t>
            </a:r>
            <a:r>
              <a:rPr lang="uk-UA" sz="1800" b="0" strike="noStrike" spc="-1" dirty="0" err="1">
                <a:solidFill>
                  <a:srgbClr val="000000"/>
                </a:solidFill>
                <a:latin typeface="Arial"/>
              </a:rPr>
              <a:t>White</a:t>
            </a:r>
            <a:r>
              <a:rPr lang="uk-UA" sz="1800" b="0" strike="noStrike" spc="-1" dirty="0">
                <a:solidFill>
                  <a:srgbClr val="000000"/>
                </a:solidFill>
                <a:latin typeface="Arial"/>
              </a:rPr>
              <a:t> </a:t>
            </a:r>
            <a:r>
              <a:rPr lang="uk-UA" sz="1800" b="0" strike="noStrike" spc="-1" dirty="0" err="1">
                <a:solidFill>
                  <a:srgbClr val="000000"/>
                </a:solidFill>
                <a:latin typeface="Arial"/>
              </a:rPr>
              <a:t>crystalline</a:t>
            </a:r>
            <a:r>
              <a:rPr lang="uk-UA" sz="1800" b="0" strike="noStrike" spc="-1" dirty="0">
                <a:solidFill>
                  <a:srgbClr val="000000"/>
                </a:solidFill>
                <a:latin typeface="Arial"/>
              </a:rPr>
              <a:t> </a:t>
            </a:r>
            <a:r>
              <a:rPr lang="uk-UA" sz="1800" b="0" strike="noStrike" spc="-1" dirty="0" err="1">
                <a:solidFill>
                  <a:srgbClr val="000000"/>
                </a:solidFill>
                <a:latin typeface="Arial"/>
              </a:rPr>
              <a:t>powder</a:t>
            </a:r>
            <a:r>
              <a:rPr lang="uk-UA" sz="1800" b="0" strike="noStrike" spc="-1" dirty="0">
                <a:solidFill>
                  <a:srgbClr val="000000"/>
                </a:solidFill>
                <a:latin typeface="Arial"/>
              </a:rPr>
              <a:t>, </a:t>
            </a:r>
            <a:r>
              <a:rPr lang="uk-UA" sz="1800" b="0" strike="noStrike" spc="-1" dirty="0" err="1">
                <a:solidFill>
                  <a:srgbClr val="000000"/>
                </a:solidFill>
                <a:latin typeface="Arial"/>
              </a:rPr>
              <a:t>slightly</a:t>
            </a:r>
            <a:r>
              <a:rPr lang="uk-UA" sz="1800" b="0" strike="noStrike" spc="-1" dirty="0">
                <a:solidFill>
                  <a:srgbClr val="000000"/>
                </a:solidFill>
                <a:latin typeface="Arial"/>
              </a:rPr>
              <a:t> </a:t>
            </a:r>
            <a:r>
              <a:rPr lang="uk-UA" sz="1800" b="0" strike="noStrike" spc="-1" dirty="0" err="1">
                <a:solidFill>
                  <a:srgbClr val="000000"/>
                </a:solidFill>
                <a:latin typeface="Arial"/>
              </a:rPr>
              <a:t>soluble</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water</a:t>
            </a:r>
            <a:r>
              <a:rPr lang="uk-UA" sz="1800" b="0" strike="noStrike" spc="-1" dirty="0">
                <a:solidFill>
                  <a:srgbClr val="000000"/>
                </a:solidFill>
                <a:latin typeface="Arial"/>
              </a:rPr>
              <a:t>, </a:t>
            </a:r>
            <a:r>
              <a:rPr lang="uk-UA" sz="1800" b="0" strike="noStrike" spc="-1" dirty="0" err="1">
                <a:solidFill>
                  <a:srgbClr val="000000"/>
                </a:solidFill>
                <a:latin typeface="Arial"/>
              </a:rPr>
              <a:t>slightly</a:t>
            </a:r>
            <a:r>
              <a:rPr lang="uk-UA" sz="1800" b="0" strike="noStrike" spc="-1" dirty="0">
                <a:solidFill>
                  <a:srgbClr val="000000"/>
                </a:solidFill>
                <a:latin typeface="Arial"/>
              </a:rPr>
              <a:t> </a:t>
            </a:r>
            <a:r>
              <a:rPr lang="uk-UA" sz="1800" b="0" strike="noStrike" spc="-1" dirty="0" err="1">
                <a:solidFill>
                  <a:srgbClr val="000000"/>
                </a:solidFill>
                <a:latin typeface="Arial"/>
              </a:rPr>
              <a:t>soluble</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96% </a:t>
            </a:r>
            <a:r>
              <a:rPr lang="uk-UA" sz="1800" b="0" strike="noStrike" spc="-1" dirty="0" err="1">
                <a:solidFill>
                  <a:srgbClr val="000000"/>
                </a:solidFill>
                <a:latin typeface="Arial"/>
              </a:rPr>
              <a:t>alcohol</a:t>
            </a:r>
            <a:r>
              <a:rPr lang="uk-UA" sz="1800" b="0" strike="noStrike" spc="-1" dirty="0">
                <a:solidFill>
                  <a:srgbClr val="000000"/>
                </a:solidFill>
                <a:latin typeface="Arial"/>
              </a:rPr>
              <a:t>, </a:t>
            </a:r>
            <a:r>
              <a:rPr lang="uk-UA" sz="1800" b="0" strike="noStrike" spc="-1" dirty="0" err="1">
                <a:solidFill>
                  <a:srgbClr val="000000"/>
                </a:solidFill>
                <a:latin typeface="Arial"/>
              </a:rPr>
              <a:t>practically</a:t>
            </a:r>
            <a:r>
              <a:rPr lang="uk-UA" sz="1800" b="0" strike="noStrike" spc="-1" dirty="0">
                <a:solidFill>
                  <a:srgbClr val="000000"/>
                </a:solidFill>
                <a:latin typeface="Arial"/>
              </a:rPr>
              <a:t> </a:t>
            </a:r>
            <a:r>
              <a:rPr lang="uk-UA" sz="1800" b="0" strike="noStrike" spc="-1" dirty="0" err="1">
                <a:solidFill>
                  <a:srgbClr val="000000"/>
                </a:solidFill>
                <a:latin typeface="Arial"/>
              </a:rPr>
              <a:t>insoluble</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ether</a:t>
            </a:r>
            <a:r>
              <a:rPr lang="uk-UA" sz="1800" b="0" strike="noStrike" spc="-1" dirty="0" smtClean="0">
                <a:solidFill>
                  <a:srgbClr val="000000"/>
                </a:solidFill>
                <a:latin typeface="Arial"/>
              </a:rPr>
              <a:t>.</a:t>
            </a:r>
            <a:endParaRPr lang="en-US" sz="18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Glyc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314450"/>
            <a:ext cx="7048500"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Прямокутник 2"/>
          <p:cNvSpPr>
            <a:spLocks noChangeArrowheads="1"/>
          </p:cNvSpPr>
          <p:nvPr/>
        </p:nvSpPr>
        <p:spPr bwMode="auto">
          <a:xfrm>
            <a:off x="2895600" y="609600"/>
            <a:ext cx="39164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b="1" dirty="0"/>
              <a:t>IR absorption spectrum of glycine</a:t>
            </a:r>
            <a:endParaRPr lang="uk-UA" altLang="uk-UA" sz="1800" dirty="0"/>
          </a:p>
        </p:txBody>
      </p:sp>
    </p:spTree>
    <p:extLst>
      <p:ext uri="{BB962C8B-B14F-4D97-AF65-F5344CB8AC3E}">
        <p14:creationId xmlns:p14="http://schemas.microsoft.com/office/powerpoint/2010/main" val="24464008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Рисунок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9275" y="1371600"/>
            <a:ext cx="5505450" cy="440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Прямокутник 3"/>
          <p:cNvSpPr>
            <a:spLocks noChangeArrowheads="1"/>
          </p:cNvSpPr>
          <p:nvPr/>
        </p:nvSpPr>
        <p:spPr bwMode="auto">
          <a:xfrm>
            <a:off x="3400425" y="609600"/>
            <a:ext cx="27494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b="1" dirty="0"/>
              <a:t>UV spectrum of glycine</a:t>
            </a:r>
            <a:endParaRPr lang="uk-UA" altLang="uk-UA" sz="1800" dirty="0"/>
          </a:p>
        </p:txBody>
      </p:sp>
    </p:spTree>
    <p:extLst>
      <p:ext uri="{BB962C8B-B14F-4D97-AF65-F5344CB8AC3E}">
        <p14:creationId xmlns:p14="http://schemas.microsoft.com/office/powerpoint/2010/main" val="15675870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CustomShape 1"/>
          <p:cNvSpPr/>
          <p:nvPr/>
        </p:nvSpPr>
        <p:spPr>
          <a:xfrm>
            <a:off x="279400" y="829634"/>
            <a:ext cx="8331080" cy="5357493"/>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a:t>
            </a:r>
            <a:r>
              <a:rPr lang="uk-UA" b="1" spc="-1" dirty="0" err="1">
                <a:solidFill>
                  <a:srgbClr val="000000"/>
                </a:solidFill>
              </a:rPr>
              <a:t>Identification</a:t>
            </a:r>
            <a:r>
              <a:rPr lang="uk-UA" b="1" spc="-1" dirty="0">
                <a:solidFill>
                  <a:srgbClr val="000000"/>
                </a:solidFill>
              </a:rPr>
              <a:t>:</a:t>
            </a:r>
            <a:endParaRPr lang="en-US" spc="-1" dirty="0">
              <a:solidFill>
                <a:srgbClr val="000000"/>
              </a:solidFill>
            </a:endParaRPr>
          </a:p>
          <a:p>
            <a:pPr marL="285750" indent="-285750">
              <a:buClr>
                <a:srgbClr val="000000"/>
              </a:buClr>
              <a:buFont typeface="Arial" panose="020B0604020202020204" pitchFamily="34" charset="0"/>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pc="-1" dirty="0" err="1">
                <a:solidFill>
                  <a:srgbClr val="000000"/>
                </a:solidFill>
              </a:rPr>
              <a:t>identified</a:t>
            </a:r>
            <a:r>
              <a:rPr lang="uk-UA" spc="-1" dirty="0">
                <a:solidFill>
                  <a:srgbClr val="000000"/>
                </a:solidFill>
              </a:rPr>
              <a:t> </a:t>
            </a:r>
            <a:r>
              <a:rPr lang="uk-UA" spc="-1" dirty="0" err="1">
                <a:solidFill>
                  <a:srgbClr val="000000"/>
                </a:solidFill>
              </a:rPr>
              <a:t>by</a:t>
            </a:r>
            <a:r>
              <a:rPr lang="uk-UA" spc="-1" dirty="0">
                <a:solidFill>
                  <a:srgbClr val="000000"/>
                </a:solidFill>
              </a:rPr>
              <a:t> </a:t>
            </a:r>
            <a:r>
              <a:rPr lang="uk-UA" spc="-1" dirty="0" err="1">
                <a:solidFill>
                  <a:srgbClr val="000000"/>
                </a:solidFill>
              </a:rPr>
              <a:t>the</a:t>
            </a:r>
            <a:r>
              <a:rPr lang="uk-UA" spc="-1" dirty="0">
                <a:solidFill>
                  <a:srgbClr val="000000"/>
                </a:solidFill>
              </a:rPr>
              <a:t> IR </a:t>
            </a:r>
            <a:r>
              <a:rPr lang="uk-UA" spc="-1" dirty="0" err="1">
                <a:solidFill>
                  <a:srgbClr val="000000"/>
                </a:solidFill>
              </a:rPr>
              <a:t>absorption</a:t>
            </a:r>
            <a:r>
              <a:rPr lang="uk-UA" spc="-1" dirty="0">
                <a:solidFill>
                  <a:srgbClr val="000000"/>
                </a:solidFill>
              </a:rPr>
              <a:t> </a:t>
            </a:r>
            <a:r>
              <a:rPr lang="uk-UA" spc="-1" dirty="0" err="1">
                <a:solidFill>
                  <a:srgbClr val="000000"/>
                </a:solidFill>
              </a:rPr>
              <a:t>spectrum</a:t>
            </a:r>
            <a:r>
              <a:rPr lang="uk-UA" spc="-1" dirty="0">
                <a:solidFill>
                  <a:srgbClr val="000000"/>
                </a:solidFill>
              </a:rPr>
              <a:t> </a:t>
            </a:r>
            <a:r>
              <a:rPr lang="uk-UA" spc="-1" dirty="0" err="1">
                <a:solidFill>
                  <a:srgbClr val="000000"/>
                </a:solidFill>
              </a:rPr>
              <a:t>of</a:t>
            </a:r>
            <a:r>
              <a:rPr lang="uk-UA" spc="-1" dirty="0">
                <a:solidFill>
                  <a:srgbClr val="000000"/>
                </a:solidFill>
              </a:rPr>
              <a:t> </a:t>
            </a:r>
            <a:r>
              <a:rPr lang="uk-UA" spc="-1" dirty="0" err="1">
                <a:solidFill>
                  <a:srgbClr val="000000"/>
                </a:solidFill>
              </a:rPr>
              <a:t>the</a:t>
            </a:r>
            <a:r>
              <a:rPr lang="uk-UA" spc="-1" dirty="0">
                <a:solidFill>
                  <a:srgbClr val="000000"/>
                </a:solidFill>
              </a:rPr>
              <a:t> </a:t>
            </a:r>
            <a:r>
              <a:rPr lang="uk-UA" spc="-1" dirty="0" err="1">
                <a:solidFill>
                  <a:srgbClr val="000000"/>
                </a:solidFill>
              </a:rPr>
              <a:t>substance</a:t>
            </a:r>
            <a:r>
              <a:rPr lang="uk-UA" spc="-1" dirty="0">
                <a:solidFill>
                  <a:srgbClr val="000000"/>
                </a:solidFill>
              </a:rPr>
              <a:t>; </a:t>
            </a:r>
            <a:endParaRPr lang="en-US" spc="-1" dirty="0">
              <a:solidFill>
                <a:srgbClr val="000000"/>
              </a:solidFill>
            </a:endParaRPr>
          </a:p>
          <a:p>
            <a:pPr marL="285750" indent="-285750">
              <a:buClr>
                <a:srgbClr val="000000"/>
              </a:buClr>
              <a:buFont typeface="Arial" panose="020B0604020202020204" pitchFamily="34" charset="0"/>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pc="-1" dirty="0" err="1" smtClean="0">
                <a:solidFill>
                  <a:srgbClr val="000000"/>
                </a:solidFill>
              </a:rPr>
              <a:t>by</a:t>
            </a:r>
            <a:r>
              <a:rPr lang="uk-UA" spc="-1" dirty="0" smtClean="0">
                <a:solidFill>
                  <a:srgbClr val="000000"/>
                </a:solidFill>
              </a:rPr>
              <a:t> </a:t>
            </a:r>
            <a:r>
              <a:rPr lang="uk-UA" spc="-1" dirty="0">
                <a:solidFill>
                  <a:srgbClr val="000000"/>
                </a:solidFill>
              </a:rPr>
              <a:t>TLC; </a:t>
            </a:r>
            <a:endParaRPr lang="en-US" spc="-1" dirty="0">
              <a:solidFill>
                <a:srgbClr val="000000"/>
              </a:solidFill>
            </a:endParaRPr>
          </a:p>
          <a:p>
            <a:pPr algn="l" rtl="0">
              <a:buClr>
                <a:srgbClr val="000000"/>
              </a:buClr>
              <a:buFont typeface="Arial" panose="020B0604020202020204" pitchFamily="34" charset="0"/>
              <a:buChar char="•"/>
              <a:tabLst>
                <a:tab pos="177800" algn="l"/>
                <a:tab pos="914400" algn="l"/>
                <a:tab pos="17907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dirty="0" smtClean="0">
                <a:solidFill>
                  <a:srgbClr val="000000"/>
                </a:solidFill>
                <a:latin typeface="Arial"/>
              </a:rPr>
              <a:t>   </a:t>
            </a:r>
            <a:r>
              <a:rPr lang="uk-UA" sz="1800" b="0" strike="noStrike" spc="-1" dirty="0" err="1" smtClean="0">
                <a:solidFill>
                  <a:srgbClr val="000000"/>
                </a:solidFill>
                <a:latin typeface="Arial"/>
              </a:rPr>
              <a:t>carry</a:t>
            </a:r>
            <a:r>
              <a:rPr lang="uk-UA" sz="1800" b="0" strike="noStrike" spc="-1" dirty="0" smtClean="0">
                <a:solidFill>
                  <a:srgbClr val="000000"/>
                </a:solidFill>
                <a:latin typeface="Arial"/>
              </a:rPr>
              <a:t> </a:t>
            </a:r>
            <a:r>
              <a:rPr lang="uk-UA" sz="1800" b="0" strike="noStrike" spc="-1" dirty="0" err="1">
                <a:solidFill>
                  <a:srgbClr val="000000"/>
                </a:solidFill>
                <a:latin typeface="Arial"/>
              </a:rPr>
              <a:t>out</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oxidative</a:t>
            </a:r>
            <a:r>
              <a:rPr lang="uk-UA" sz="1800" b="0" strike="noStrike" spc="-1" dirty="0">
                <a:solidFill>
                  <a:srgbClr val="000000"/>
                </a:solidFill>
                <a:latin typeface="Arial"/>
              </a:rPr>
              <a:t> </a:t>
            </a:r>
            <a:r>
              <a:rPr lang="uk-UA" sz="1800" b="0" strike="noStrike" spc="-1" dirty="0" err="1">
                <a:solidFill>
                  <a:srgbClr val="000000"/>
                </a:solidFill>
                <a:latin typeface="Arial"/>
              </a:rPr>
              <a:t>decarboxylation</a:t>
            </a:r>
            <a:r>
              <a:rPr lang="uk-UA" sz="1800" b="0" strike="noStrike" spc="-1" dirty="0">
                <a:solidFill>
                  <a:srgbClr val="000000"/>
                </a:solidFill>
                <a:latin typeface="Arial"/>
              </a:rPr>
              <a:t> </a:t>
            </a:r>
            <a:r>
              <a:rPr lang="uk-UA" sz="1800" b="0" strike="noStrike" spc="-1" dirty="0" err="1" smtClean="0">
                <a:solidFill>
                  <a:srgbClr val="000000"/>
                </a:solidFill>
                <a:latin typeface="Arial"/>
              </a:rPr>
              <a:t>reaction</a:t>
            </a:r>
            <a:r>
              <a:rPr lang="en-US" spc="-1" dirty="0">
                <a:solidFill>
                  <a:srgbClr val="000000"/>
                </a:solidFill>
                <a:latin typeface="Arial"/>
              </a:rPr>
              <a:t> </a:t>
            </a:r>
            <a:r>
              <a:rPr lang="uk-UA" sz="1800" b="0" strike="noStrike" spc="-1" dirty="0" err="1" smtClean="0">
                <a:solidFill>
                  <a:srgbClr val="000000"/>
                </a:solidFill>
                <a:latin typeface="Arial"/>
              </a:rPr>
              <a:t>drug</a:t>
            </a:r>
            <a:r>
              <a:rPr lang="uk-UA" sz="1800" b="0" strike="noStrike" spc="-1" dirty="0" smtClean="0">
                <a:solidFill>
                  <a:srgbClr val="000000"/>
                </a:solidFill>
                <a:latin typeface="Arial"/>
              </a:rPr>
              <a:t> </a:t>
            </a:r>
            <a:r>
              <a:rPr lang="uk-UA" sz="1800" b="0" strike="noStrike" spc="-1" dirty="0" err="1">
                <a:solidFill>
                  <a:srgbClr val="000000"/>
                </a:solidFill>
                <a:latin typeface="Arial"/>
              </a:rPr>
              <a:t>by</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action</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smtClean="0">
                <a:solidFill>
                  <a:srgbClr val="000000"/>
                </a:solidFill>
                <a:latin typeface="Arial"/>
              </a:rPr>
              <a:t>sodium</a:t>
            </a:r>
            <a:r>
              <a:rPr lang="en-US" spc="-1" dirty="0">
                <a:solidFill>
                  <a:srgbClr val="000000"/>
                </a:solidFill>
                <a:latin typeface="Arial"/>
              </a:rPr>
              <a:t> </a:t>
            </a:r>
            <a:r>
              <a:rPr lang="uk-UA" sz="1800" b="0" strike="noStrike" spc="-1" dirty="0" err="1" smtClean="0">
                <a:solidFill>
                  <a:srgbClr val="000000"/>
                </a:solidFill>
                <a:latin typeface="Arial"/>
              </a:rPr>
              <a:t>hypochlorite</a:t>
            </a:r>
            <a:r>
              <a:rPr lang="uk-UA" sz="1800" b="0" strike="noStrike" spc="-1" dirty="0" smtClean="0">
                <a:solidFill>
                  <a:srgbClr val="000000"/>
                </a:solidFill>
                <a:latin typeface="Arial"/>
              </a:rPr>
              <a:t> </a:t>
            </a:r>
            <a:r>
              <a:rPr lang="uk-UA" sz="1800" b="0" strike="noStrike" spc="-1" dirty="0" err="1">
                <a:solidFill>
                  <a:srgbClr val="000000"/>
                </a:solidFill>
                <a:latin typeface="Arial"/>
              </a:rPr>
              <a:t>concentrated</a:t>
            </a:r>
            <a:r>
              <a:rPr lang="uk-UA" sz="1800" b="0" strike="noStrike" spc="-1" dirty="0">
                <a:solidFill>
                  <a:srgbClr val="000000"/>
                </a:solidFill>
                <a:latin typeface="Arial"/>
              </a:rPr>
              <a:t> </a:t>
            </a:r>
            <a:r>
              <a:rPr lang="uk-UA" sz="1800" b="0" strike="noStrike" spc="-1" dirty="0" err="1" smtClean="0">
                <a:solidFill>
                  <a:srgbClr val="000000"/>
                </a:solidFill>
                <a:latin typeface="Arial"/>
              </a:rPr>
              <a:t>at</a:t>
            </a:r>
            <a:r>
              <a:rPr lang="en-US" spc="-1" dirty="0">
                <a:solidFill>
                  <a:srgbClr val="000000"/>
                </a:solidFill>
                <a:latin typeface="Arial"/>
              </a:rPr>
              <a:t> </a:t>
            </a:r>
            <a:r>
              <a:rPr lang="uk-UA" sz="1800" b="0" strike="noStrike" spc="-1" dirty="0" err="1" smtClean="0">
                <a:solidFill>
                  <a:srgbClr val="000000"/>
                </a:solidFill>
                <a:latin typeface="Arial"/>
              </a:rPr>
              <a:t>boiling</a:t>
            </a:r>
            <a:r>
              <a:rPr lang="uk-UA" sz="1800" b="0" strike="noStrike" spc="-1" dirty="0" smtClean="0">
                <a:solidFill>
                  <a:srgbClr val="000000"/>
                </a:solidFill>
                <a:latin typeface="Arial"/>
              </a:rPr>
              <a:t> </a:t>
            </a:r>
            <a:r>
              <a:rPr lang="uk-UA" sz="1800" b="0" strike="noStrike" spc="-1" dirty="0" err="1">
                <a:solidFill>
                  <a:srgbClr val="000000"/>
                </a:solidFill>
                <a:latin typeface="Arial"/>
              </a:rPr>
              <a:t>with</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addition</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hydrochloric</a:t>
            </a:r>
            <a:r>
              <a:rPr lang="uk-UA" sz="1800" b="0" strike="noStrike" spc="-1" dirty="0">
                <a:solidFill>
                  <a:srgbClr val="000000"/>
                </a:solidFill>
                <a:latin typeface="Arial"/>
              </a:rPr>
              <a:t> </a:t>
            </a:r>
            <a:r>
              <a:rPr lang="uk-UA" sz="1800" b="0" strike="noStrike" spc="-1" dirty="0" err="1">
                <a:solidFill>
                  <a:srgbClr val="000000"/>
                </a:solidFill>
                <a:latin typeface="Arial"/>
              </a:rPr>
              <a:t>acid</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smtClean="0">
                <a:solidFill>
                  <a:srgbClr val="000000"/>
                </a:solidFill>
                <a:latin typeface="Arial"/>
              </a:rPr>
              <a:t>resorcinol</a:t>
            </a:r>
            <a:r>
              <a:rPr lang="uk-UA" sz="1800" b="0" strike="noStrike" spc="-1" dirty="0" smtClean="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an</a:t>
            </a:r>
            <a:r>
              <a:rPr lang="uk-UA" sz="1800" b="0" strike="noStrike" spc="-1" dirty="0">
                <a:solidFill>
                  <a:srgbClr val="000000"/>
                </a:solidFill>
                <a:latin typeface="Arial"/>
              </a:rPr>
              <a:t> </a:t>
            </a:r>
            <a:r>
              <a:rPr lang="uk-UA" sz="1800" b="0" strike="noStrike" spc="-1" dirty="0" err="1">
                <a:solidFill>
                  <a:srgbClr val="000000"/>
                </a:solidFill>
                <a:latin typeface="Arial"/>
              </a:rPr>
              <a:t>alkaline</a:t>
            </a:r>
            <a:r>
              <a:rPr lang="uk-UA" sz="1800" b="0" strike="noStrike" spc="-1" dirty="0">
                <a:solidFill>
                  <a:srgbClr val="000000"/>
                </a:solidFill>
                <a:latin typeface="Arial"/>
              </a:rPr>
              <a:t> </a:t>
            </a:r>
            <a:r>
              <a:rPr lang="uk-UA" sz="1800" b="0" strike="noStrike" spc="-1" dirty="0" err="1">
                <a:solidFill>
                  <a:srgbClr val="000000"/>
                </a:solidFill>
                <a:latin typeface="Arial"/>
              </a:rPr>
              <a:t>environment</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solution</a:t>
            </a:r>
            <a:r>
              <a:rPr lang="uk-UA" sz="1800" b="0" strike="noStrike" spc="-1" dirty="0">
                <a:solidFill>
                  <a:srgbClr val="000000"/>
                </a:solidFill>
                <a:latin typeface="Arial"/>
              </a:rPr>
              <a:t> </a:t>
            </a:r>
            <a:r>
              <a:rPr lang="uk-UA" sz="1800" b="0" strike="noStrike" spc="-1" dirty="0" err="1">
                <a:solidFill>
                  <a:srgbClr val="000000"/>
                </a:solidFill>
                <a:latin typeface="Arial"/>
              </a:rPr>
              <a:t>turns</a:t>
            </a:r>
            <a:r>
              <a:rPr lang="uk-UA" sz="1800" b="0" strike="noStrike" spc="-1" dirty="0">
                <a:solidFill>
                  <a:srgbClr val="000000"/>
                </a:solidFill>
                <a:latin typeface="Arial"/>
              </a:rPr>
              <a:t> </a:t>
            </a:r>
            <a:r>
              <a:rPr lang="uk-UA" sz="1800" b="0" strike="noStrike" spc="-1" dirty="0" err="1" smtClean="0">
                <a:solidFill>
                  <a:srgbClr val="000000"/>
                </a:solidFill>
                <a:latin typeface="Arial"/>
              </a:rPr>
              <a:t>purple</a:t>
            </a:r>
            <a:r>
              <a:rPr lang="uk-UA" sz="1800" b="0" strike="noStrike" spc="-1" dirty="0" smtClean="0">
                <a:solidFill>
                  <a:srgbClr val="000000"/>
                </a:solidFill>
                <a:latin typeface="Arial"/>
              </a:rPr>
              <a:t> </a:t>
            </a:r>
            <a:r>
              <a:rPr lang="uk-UA" sz="1800" b="0" strike="noStrike" spc="-1" dirty="0" err="1">
                <a:solidFill>
                  <a:srgbClr val="000000"/>
                </a:solidFill>
                <a:latin typeface="Arial"/>
              </a:rPr>
              <a:t>color</a:t>
            </a:r>
            <a:r>
              <a:rPr lang="uk-UA" sz="1800" b="0" strike="noStrike" spc="-1" dirty="0">
                <a:solidFill>
                  <a:srgbClr val="000000"/>
                </a:solidFill>
                <a:latin typeface="Arial"/>
              </a:rPr>
              <a:t> </a:t>
            </a:r>
            <a:r>
              <a:rPr lang="uk-UA" sz="1800" b="0" strike="noStrike" spc="-1" dirty="0" err="1">
                <a:solidFill>
                  <a:srgbClr val="000000"/>
                </a:solidFill>
                <a:latin typeface="Arial"/>
              </a:rPr>
              <a:t>with</a:t>
            </a:r>
            <a:r>
              <a:rPr lang="uk-UA" sz="1800" b="0" strike="noStrike" spc="-1" dirty="0">
                <a:solidFill>
                  <a:srgbClr val="000000"/>
                </a:solidFill>
                <a:latin typeface="Arial"/>
              </a:rPr>
              <a:t> </a:t>
            </a:r>
            <a:r>
              <a:rPr lang="uk-UA" sz="1800" b="0" strike="noStrike" spc="-1" dirty="0" err="1">
                <a:solidFill>
                  <a:srgbClr val="000000"/>
                </a:solidFill>
                <a:latin typeface="Arial"/>
              </a:rPr>
              <a:t>greenish-yellow</a:t>
            </a:r>
            <a:r>
              <a:rPr lang="uk-UA" sz="1800" b="0" strike="noStrike" spc="-1" dirty="0">
                <a:solidFill>
                  <a:srgbClr val="000000"/>
                </a:solidFill>
                <a:latin typeface="Arial"/>
              </a:rPr>
              <a:t> </a:t>
            </a:r>
            <a:r>
              <a:rPr lang="uk-UA" sz="1800" b="0" strike="noStrike" spc="-1" dirty="0" err="1">
                <a:solidFill>
                  <a:srgbClr val="000000"/>
                </a:solidFill>
                <a:latin typeface="Arial"/>
              </a:rPr>
              <a:t>fluorescence</a:t>
            </a:r>
            <a:r>
              <a:rPr lang="uk-UA" sz="1800" b="0" strike="noStrike" spc="-1" dirty="0">
                <a:solidFill>
                  <a:srgbClr val="000000"/>
                </a:solidFill>
                <a:latin typeface="Arial"/>
              </a:rPr>
              <a:t>, </a:t>
            </a:r>
            <a:r>
              <a:rPr lang="uk-UA" sz="1800" b="0" strike="noStrike" spc="-1" dirty="0" err="1">
                <a:solidFill>
                  <a:srgbClr val="000000"/>
                </a:solidFill>
                <a:latin typeface="Arial"/>
              </a:rPr>
              <a:t>after</a:t>
            </a:r>
            <a:r>
              <a:rPr lang="uk-UA" sz="1800" b="0" strike="noStrike" spc="-1" dirty="0">
                <a:solidFill>
                  <a:srgbClr val="000000"/>
                </a:solidFill>
                <a:latin typeface="Arial"/>
              </a:rPr>
              <a:t> a </a:t>
            </a:r>
            <a:r>
              <a:rPr lang="uk-UA" sz="1800" b="0" strike="noStrike" spc="-1" dirty="0" err="1">
                <a:solidFill>
                  <a:srgbClr val="000000"/>
                </a:solidFill>
                <a:latin typeface="Arial"/>
              </a:rPr>
              <a:t>few</a:t>
            </a:r>
            <a:r>
              <a:rPr lang="uk-UA" sz="1800" b="0" strike="noStrike" spc="-1" dirty="0">
                <a:solidFill>
                  <a:srgbClr val="000000"/>
                </a:solidFill>
                <a:latin typeface="Arial"/>
              </a:rPr>
              <a:t> </a:t>
            </a:r>
            <a:r>
              <a:rPr lang="uk-UA" sz="1800" b="0" strike="noStrike" spc="-1" dirty="0" err="1" smtClean="0">
                <a:solidFill>
                  <a:srgbClr val="000000"/>
                </a:solidFill>
                <a:latin typeface="Arial"/>
              </a:rPr>
              <a:t>minutes</a:t>
            </a:r>
            <a:r>
              <a:rPr lang="en-US" spc="-1" dirty="0">
                <a:solidFill>
                  <a:srgbClr val="000000"/>
                </a:solidFill>
                <a:latin typeface="Arial"/>
              </a:rPr>
              <a:t> </a:t>
            </a:r>
            <a:r>
              <a:rPr lang="uk-UA" sz="1800" b="0" strike="noStrike" spc="-1" dirty="0" err="1" smtClean="0">
                <a:solidFill>
                  <a:srgbClr val="000000"/>
                </a:solidFill>
                <a:latin typeface="Arial"/>
              </a:rPr>
              <a:t>the</a:t>
            </a:r>
            <a:r>
              <a:rPr lang="uk-UA" sz="1800" b="0" strike="noStrike" spc="-1" dirty="0" smtClean="0">
                <a:solidFill>
                  <a:srgbClr val="000000"/>
                </a:solidFill>
                <a:latin typeface="Arial"/>
              </a:rPr>
              <a:t> </a:t>
            </a:r>
            <a:r>
              <a:rPr lang="uk-UA" sz="1800" b="0" strike="noStrike" spc="-1" dirty="0" err="1">
                <a:solidFill>
                  <a:srgbClr val="000000"/>
                </a:solidFill>
                <a:latin typeface="Arial"/>
              </a:rPr>
              <a:t>color</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solution</a:t>
            </a:r>
            <a:r>
              <a:rPr lang="uk-UA" sz="1800" b="0" strike="noStrike" spc="-1" dirty="0">
                <a:solidFill>
                  <a:srgbClr val="000000"/>
                </a:solidFill>
                <a:latin typeface="Arial"/>
              </a:rPr>
              <a:t> </a:t>
            </a:r>
            <a:r>
              <a:rPr lang="uk-UA" sz="1800" b="0" strike="noStrike" spc="-1" dirty="0" err="1">
                <a:solidFill>
                  <a:srgbClr val="000000"/>
                </a:solidFill>
                <a:latin typeface="Arial"/>
              </a:rPr>
              <a:t>turns</a:t>
            </a:r>
            <a:r>
              <a:rPr lang="uk-UA" sz="1800" b="0" strike="noStrike" spc="-1" dirty="0">
                <a:solidFill>
                  <a:srgbClr val="000000"/>
                </a:solidFill>
                <a:latin typeface="Arial"/>
              </a:rPr>
              <a:t> </a:t>
            </a:r>
            <a:r>
              <a:rPr lang="uk-UA" sz="1800" b="0" strike="noStrike" spc="-1" dirty="0" err="1">
                <a:solidFill>
                  <a:srgbClr val="000000"/>
                </a:solidFill>
                <a:latin typeface="Arial"/>
              </a:rPr>
              <a:t>orange</a:t>
            </a:r>
            <a:r>
              <a:rPr lang="uk-UA" sz="1800" b="0" strike="noStrike" spc="-1" dirty="0">
                <a:solidFill>
                  <a:srgbClr val="000000"/>
                </a:solidFill>
                <a:latin typeface="Arial"/>
              </a:rPr>
              <a:t>, </a:t>
            </a:r>
            <a:r>
              <a:rPr lang="uk-UA" sz="1800" b="0" strike="noStrike" spc="-1" dirty="0" err="1">
                <a:solidFill>
                  <a:srgbClr val="000000"/>
                </a:solidFill>
                <a:latin typeface="Arial"/>
              </a:rPr>
              <a:t>then</a:t>
            </a:r>
            <a:r>
              <a:rPr lang="uk-UA" sz="1800" b="0" strike="noStrike" spc="-1" dirty="0">
                <a:solidFill>
                  <a:srgbClr val="000000"/>
                </a:solidFill>
                <a:latin typeface="Arial"/>
              </a:rPr>
              <a:t> </a:t>
            </a:r>
            <a:r>
              <a:rPr lang="uk-UA" sz="1800" b="0" strike="noStrike" spc="-1" dirty="0" err="1">
                <a:solidFill>
                  <a:srgbClr val="000000"/>
                </a:solidFill>
                <a:latin typeface="Arial"/>
              </a:rPr>
              <a:t>yellow</a:t>
            </a:r>
            <a:r>
              <a:rPr lang="uk-UA" sz="1800" b="0" strike="noStrike" spc="-1" dirty="0" smtClean="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intense</a:t>
            </a:r>
            <a:r>
              <a:rPr lang="uk-UA" sz="1800" b="0" strike="noStrike" spc="-1" dirty="0">
                <a:solidFill>
                  <a:srgbClr val="000000"/>
                </a:solidFill>
                <a:latin typeface="Arial"/>
              </a:rPr>
              <a:t> </a:t>
            </a:r>
            <a:r>
              <a:rPr lang="uk-UA" sz="1800" b="0" strike="noStrike" spc="-1" dirty="0" err="1">
                <a:solidFill>
                  <a:srgbClr val="000000"/>
                </a:solidFill>
                <a:latin typeface="Arial"/>
              </a:rPr>
              <a:t>fluorescence</a:t>
            </a:r>
            <a:r>
              <a:rPr lang="uk-UA" sz="1800" b="0" strike="noStrike" spc="-1" dirty="0">
                <a:solidFill>
                  <a:srgbClr val="000000"/>
                </a:solidFill>
                <a:latin typeface="Arial"/>
              </a:rPr>
              <a:t> </a:t>
            </a:r>
            <a:r>
              <a:rPr lang="uk-UA" sz="1800" b="0" strike="noStrike" spc="-1" dirty="0" err="1">
                <a:solidFill>
                  <a:srgbClr val="000000"/>
                </a:solidFill>
                <a:latin typeface="Arial"/>
              </a:rPr>
              <a:t>remains</a:t>
            </a:r>
            <a:r>
              <a:rPr lang="uk-UA" sz="1800" b="0" strike="noStrike" spc="-1" dirty="0">
                <a:solidFill>
                  <a:srgbClr val="000000"/>
                </a:solidFill>
                <a:latin typeface="Arial"/>
              </a:rPr>
              <a:t>).</a:t>
            </a:r>
            <a:endParaRPr lang="en-US" sz="1800" b="0" strike="noStrike" spc="-1" dirty="0">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 </a:t>
            </a:r>
            <a:endParaRPr lang="en-US" sz="1800" b="1" strike="noStrike" spc="-1" dirty="0" smtClean="0">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smtClean="0">
                <a:solidFill>
                  <a:srgbClr val="000000"/>
                </a:solidFill>
                <a:latin typeface="Arial"/>
              </a:rPr>
              <a:t>Quantitative</a:t>
            </a:r>
            <a:r>
              <a:rPr lang="uk-UA" sz="1800" b="1" strike="noStrike" spc="-1" dirty="0" smtClean="0">
                <a:solidFill>
                  <a:srgbClr val="000000"/>
                </a:solidFill>
                <a:latin typeface="Arial"/>
              </a:rPr>
              <a:t> </a:t>
            </a:r>
            <a:r>
              <a:rPr lang="uk-UA" sz="1800" b="1" strike="noStrike" spc="-1" dirty="0" err="1">
                <a:solidFill>
                  <a:srgbClr val="000000"/>
                </a:solidFill>
                <a:latin typeface="Arial"/>
              </a:rPr>
              <a:t>definition</a:t>
            </a:r>
            <a:r>
              <a:rPr lang="uk-UA" sz="1800" b="1" strike="noStrike" spc="-1" dirty="0">
                <a:solidFill>
                  <a:srgbClr val="000000"/>
                </a:solidFill>
                <a:latin typeface="Arial"/>
              </a:rPr>
              <a:t>. </a:t>
            </a:r>
            <a:r>
              <a:rPr lang="uk-UA" sz="1800" b="0" strike="noStrike" spc="-1" dirty="0" err="1">
                <a:solidFill>
                  <a:srgbClr val="000000"/>
                </a:solidFill>
                <a:latin typeface="Arial"/>
              </a:rPr>
              <a:t>Quantitatively</a:t>
            </a:r>
            <a:r>
              <a:rPr lang="uk-UA" sz="1800" b="0" strike="noStrike" spc="-1" dirty="0">
                <a:solidFill>
                  <a:srgbClr val="000000"/>
                </a:solidFill>
                <a:latin typeface="Arial"/>
              </a:rPr>
              <a:t> </a:t>
            </a:r>
            <a:r>
              <a:rPr lang="uk-UA" sz="1800" b="0" strike="noStrike" spc="-1" dirty="0" err="1">
                <a:solidFill>
                  <a:srgbClr val="000000"/>
                </a:solidFill>
                <a:latin typeface="Arial"/>
              </a:rPr>
              <a:t>determined</a:t>
            </a:r>
            <a:r>
              <a:rPr lang="uk-UA" sz="1800" b="0" strike="noStrike" spc="-1" dirty="0">
                <a:solidFill>
                  <a:srgbClr val="000000"/>
                </a:solidFill>
                <a:latin typeface="Arial"/>
              </a:rPr>
              <a:t> </a:t>
            </a:r>
            <a:r>
              <a:rPr lang="uk-UA" sz="1800" b="0" strike="noStrike" spc="-1" dirty="0" err="1">
                <a:solidFill>
                  <a:srgbClr val="000000"/>
                </a:solidFill>
                <a:latin typeface="Arial"/>
              </a:rPr>
              <a:t>by</a:t>
            </a:r>
            <a:r>
              <a:rPr lang="uk-UA" sz="1800" b="0" strike="noStrike" spc="-1" dirty="0">
                <a:solidFill>
                  <a:srgbClr val="000000"/>
                </a:solidFill>
                <a:latin typeface="Arial"/>
              </a:rPr>
              <a:t> </a:t>
            </a:r>
            <a:r>
              <a:rPr lang="uk-UA" sz="1800" b="0" strike="noStrike" spc="-1" dirty="0" err="1">
                <a:solidFill>
                  <a:srgbClr val="000000"/>
                </a:solidFill>
                <a:latin typeface="Arial"/>
              </a:rPr>
              <a:t>titration</a:t>
            </a:r>
            <a:r>
              <a:rPr lang="uk-UA" sz="1800" b="0" strike="noStrike" spc="-1" dirty="0">
                <a:solidFill>
                  <a:srgbClr val="000000"/>
                </a:solidFill>
                <a:latin typeface="Arial"/>
              </a:rPr>
              <a:t> </a:t>
            </a:r>
            <a:r>
              <a:rPr lang="uk-UA" sz="1800" b="0" strike="noStrike" spc="-1" dirty="0" err="1">
                <a:solidFill>
                  <a:srgbClr val="000000"/>
                </a:solidFill>
                <a:latin typeface="Arial"/>
              </a:rPr>
              <a:t>with</a:t>
            </a:r>
            <a:r>
              <a:rPr lang="uk-UA" sz="1800" b="0" strike="noStrike" spc="-1" dirty="0">
                <a:solidFill>
                  <a:srgbClr val="000000"/>
                </a:solidFill>
                <a:latin typeface="Arial"/>
              </a:rPr>
              <a:t> a 0.1 M </a:t>
            </a:r>
            <a:r>
              <a:rPr lang="uk-UA" sz="1800" b="0" strike="noStrike" spc="-1" dirty="0" err="1">
                <a:solidFill>
                  <a:srgbClr val="000000"/>
                </a:solidFill>
                <a:latin typeface="Arial"/>
              </a:rPr>
              <a:t>solution</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perchloric</a:t>
            </a:r>
            <a:r>
              <a:rPr lang="uk-UA" sz="1800" b="0" strike="noStrike" spc="-1" dirty="0">
                <a:solidFill>
                  <a:srgbClr val="000000"/>
                </a:solidFill>
                <a:latin typeface="Arial"/>
              </a:rPr>
              <a:t> </a:t>
            </a:r>
            <a:r>
              <a:rPr lang="uk-UA" sz="1800" b="0" strike="noStrike" spc="-1" dirty="0" err="1">
                <a:solidFill>
                  <a:srgbClr val="000000"/>
                </a:solidFill>
                <a:latin typeface="Arial"/>
              </a:rPr>
              <a:t>acid</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 </a:t>
            </a:r>
            <a:r>
              <a:rPr lang="uk-UA" sz="1800" b="0" strike="noStrike" spc="-1" dirty="0" err="1">
                <a:solidFill>
                  <a:srgbClr val="000000"/>
                </a:solidFill>
                <a:latin typeface="Arial"/>
              </a:rPr>
              <a:t>mixture</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formic</a:t>
            </a:r>
            <a:r>
              <a:rPr lang="uk-UA" sz="1800" b="0" strike="noStrike" spc="-1" dirty="0">
                <a:solidFill>
                  <a:srgbClr val="000000"/>
                </a:solidFill>
                <a:latin typeface="Arial"/>
              </a:rPr>
              <a:t> </a:t>
            </a:r>
            <a:r>
              <a:rPr lang="uk-UA" sz="1800" b="0" strike="noStrike" spc="-1" dirty="0" err="1">
                <a:solidFill>
                  <a:srgbClr val="000000"/>
                </a:solidFill>
                <a:latin typeface="Arial"/>
              </a:rPr>
              <a:t>anhydrous</a:t>
            </a:r>
            <a:r>
              <a:rPr lang="uk-UA" sz="1800" b="0" strike="noStrike" spc="-1" dirty="0">
                <a:solidFill>
                  <a:srgbClr val="000000"/>
                </a:solidFill>
                <a:latin typeface="Arial"/>
              </a:rPr>
              <a:t> </a:t>
            </a:r>
            <a:r>
              <a:rPr lang="uk-UA" sz="1800" b="0" strike="noStrike" spc="-1" dirty="0" err="1">
                <a:solidFill>
                  <a:srgbClr val="000000"/>
                </a:solidFill>
                <a:latin typeface="Arial"/>
              </a:rPr>
              <a:t>acid</a:t>
            </a:r>
            <a:r>
              <a:rPr lang="uk-UA" sz="1800" b="0" strike="noStrike" spc="-1" dirty="0">
                <a:solidFill>
                  <a:srgbClr val="000000"/>
                </a:solidFill>
                <a:latin typeface="Arial"/>
              </a:rPr>
              <a:t> - </a:t>
            </a:r>
            <a:r>
              <a:rPr lang="uk-UA" sz="1800" b="0" strike="noStrike" spc="-1" dirty="0" err="1">
                <a:solidFill>
                  <a:srgbClr val="000000"/>
                </a:solidFill>
                <a:latin typeface="Arial"/>
              </a:rPr>
              <a:t>glacial</a:t>
            </a:r>
            <a:r>
              <a:rPr lang="uk-UA" sz="1800" b="0" strike="noStrike" spc="-1" dirty="0">
                <a:solidFill>
                  <a:srgbClr val="000000"/>
                </a:solidFill>
                <a:latin typeface="Arial"/>
              </a:rPr>
              <a:t> </a:t>
            </a:r>
            <a:r>
              <a:rPr lang="uk-UA" sz="1800" b="0" strike="noStrike" spc="-1" dirty="0" err="1">
                <a:solidFill>
                  <a:srgbClr val="000000"/>
                </a:solidFill>
                <a:latin typeface="Arial"/>
              </a:rPr>
              <a:t>acetic</a:t>
            </a:r>
            <a:r>
              <a:rPr lang="uk-UA" sz="1800" b="0" strike="noStrike" spc="-1" dirty="0">
                <a:solidFill>
                  <a:srgbClr val="000000"/>
                </a:solidFill>
                <a:latin typeface="Arial"/>
              </a:rPr>
              <a:t> </a:t>
            </a:r>
            <a:r>
              <a:rPr lang="uk-UA" sz="1800" b="0" strike="noStrike" spc="-1" dirty="0" err="1">
                <a:solidFill>
                  <a:srgbClr val="000000"/>
                </a:solidFill>
                <a:latin typeface="Arial"/>
              </a:rPr>
              <a:t>acid</a:t>
            </a:r>
            <a:r>
              <a:rPr lang="uk-UA" sz="1800" b="0" strike="noStrike" spc="-1" dirty="0">
                <a:solidFill>
                  <a:srgbClr val="000000"/>
                </a:solidFill>
                <a:latin typeface="Arial"/>
              </a:rPr>
              <a:t> (1:10) </a:t>
            </a:r>
            <a:r>
              <a:rPr lang="uk-UA" sz="1800" b="0" strike="noStrike" spc="-1" dirty="0" err="1">
                <a:solidFill>
                  <a:srgbClr val="000000"/>
                </a:solidFill>
                <a:latin typeface="Arial"/>
              </a:rPr>
              <a:t>with</a:t>
            </a:r>
            <a:r>
              <a:rPr lang="uk-UA" sz="1800" b="0" strike="noStrike" spc="-1" dirty="0">
                <a:solidFill>
                  <a:srgbClr val="000000"/>
                </a:solidFill>
                <a:latin typeface="Arial"/>
              </a:rPr>
              <a:t> </a:t>
            </a:r>
            <a:r>
              <a:rPr lang="uk-UA" sz="1800" b="0" strike="noStrike" spc="-1" dirty="0" err="1">
                <a:solidFill>
                  <a:srgbClr val="000000"/>
                </a:solidFill>
                <a:latin typeface="Arial"/>
              </a:rPr>
              <a:t>potentiometric</a:t>
            </a:r>
            <a:r>
              <a:rPr lang="uk-UA" sz="1800" b="0" strike="noStrike" spc="-1" dirty="0">
                <a:solidFill>
                  <a:srgbClr val="000000"/>
                </a:solidFill>
                <a:latin typeface="Arial"/>
              </a:rPr>
              <a:t> </a:t>
            </a:r>
            <a:r>
              <a:rPr lang="uk-UA" sz="1800" b="0" strike="noStrike" spc="-1" dirty="0" err="1">
                <a:solidFill>
                  <a:srgbClr val="000000"/>
                </a:solidFill>
                <a:latin typeface="Arial"/>
              </a:rPr>
              <a:t>indication</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equivalence</a:t>
            </a:r>
            <a:r>
              <a:rPr lang="uk-UA" sz="1800" b="0" strike="noStrike" spc="-1" dirty="0">
                <a:solidFill>
                  <a:srgbClr val="000000"/>
                </a:solidFill>
                <a:latin typeface="Arial"/>
              </a:rPr>
              <a:t> </a:t>
            </a:r>
            <a:r>
              <a:rPr lang="uk-UA" sz="1800" b="0" strike="noStrike" spc="-1" dirty="0" err="1">
                <a:solidFill>
                  <a:srgbClr val="000000"/>
                </a:solidFill>
                <a:latin typeface="Arial"/>
              </a:rPr>
              <a:t>point</a:t>
            </a:r>
            <a:r>
              <a:rPr lang="uk-UA" sz="1800" b="0" strike="noStrike" spc="-1" dirty="0">
                <a:solidFill>
                  <a:srgbClr val="000000"/>
                </a:solidFill>
                <a:latin typeface="Arial"/>
              </a:rPr>
              <a:t>.</a:t>
            </a:r>
            <a:endParaRPr lang="en-US" sz="1800" b="0" strike="noStrike" spc="-1" dirty="0">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 </a:t>
            </a:r>
            <a:endParaRPr lang="en-US" sz="1800" b="1" strike="noStrike" spc="-1" dirty="0" smtClean="0">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smtClean="0">
                <a:solidFill>
                  <a:srgbClr val="000000"/>
                </a:solidFill>
                <a:latin typeface="Arial"/>
              </a:rPr>
              <a:t>Storage</a:t>
            </a:r>
            <a:r>
              <a:rPr lang="uk-UA" sz="1800" b="1" strike="noStrike" spc="-1" dirty="0">
                <a:solidFill>
                  <a:srgbClr val="000000"/>
                </a:solidFill>
                <a:latin typeface="Arial"/>
              </a:rPr>
              <a:t>. </a:t>
            </a:r>
            <a:r>
              <a:rPr lang="uk-UA" sz="1800" b="0" strike="noStrike" spc="-1" dirty="0" err="1">
                <a:solidFill>
                  <a:srgbClr val="000000"/>
                </a:solidFill>
                <a:latin typeface="Arial"/>
              </a:rPr>
              <a:t>Store</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original</a:t>
            </a:r>
            <a:r>
              <a:rPr lang="uk-UA" sz="1800" b="0" strike="noStrike" spc="-1" dirty="0">
                <a:solidFill>
                  <a:srgbClr val="000000"/>
                </a:solidFill>
                <a:latin typeface="Arial"/>
              </a:rPr>
              <a:t> </a:t>
            </a:r>
            <a:r>
              <a:rPr lang="uk-UA" sz="1800" b="0" strike="noStrike" spc="-1" dirty="0" err="1">
                <a:solidFill>
                  <a:srgbClr val="000000"/>
                </a:solidFill>
                <a:latin typeface="Arial"/>
              </a:rPr>
              <a:t>package</a:t>
            </a:r>
            <a:r>
              <a:rPr lang="uk-UA" sz="1800" b="0" strike="noStrike" spc="-1" dirty="0">
                <a:solidFill>
                  <a:srgbClr val="000000"/>
                </a:solidFill>
                <a:latin typeface="Arial"/>
              </a:rPr>
              <a:t> </a:t>
            </a:r>
            <a:r>
              <a:rPr lang="uk-UA" sz="1800" b="0" strike="noStrike" spc="-1" dirty="0" err="1">
                <a:solidFill>
                  <a:srgbClr val="000000"/>
                </a:solidFill>
                <a:latin typeface="Arial"/>
              </a:rPr>
              <a:t>at</a:t>
            </a:r>
            <a:r>
              <a:rPr lang="uk-UA" sz="1800" b="0" strike="noStrike" spc="-1" dirty="0">
                <a:solidFill>
                  <a:srgbClr val="000000"/>
                </a:solidFill>
                <a:latin typeface="Arial"/>
              </a:rPr>
              <a:t> a </a:t>
            </a:r>
            <a:r>
              <a:rPr lang="uk-UA" sz="1800" b="0" strike="noStrike" spc="-1" dirty="0" err="1">
                <a:solidFill>
                  <a:srgbClr val="000000"/>
                </a:solidFill>
                <a:latin typeface="Arial"/>
              </a:rPr>
              <a:t>temperature</a:t>
            </a:r>
            <a:r>
              <a:rPr lang="uk-UA" sz="1800" b="0" strike="noStrike" spc="-1" dirty="0">
                <a:solidFill>
                  <a:srgbClr val="000000"/>
                </a:solidFill>
                <a:latin typeface="Arial"/>
              </a:rPr>
              <a:t> </a:t>
            </a:r>
            <a:r>
              <a:rPr lang="uk-UA" sz="1800" b="0" strike="noStrike" spc="-1" dirty="0" err="1">
                <a:solidFill>
                  <a:srgbClr val="000000"/>
                </a:solidFill>
                <a:latin typeface="Arial"/>
              </a:rPr>
              <a:t>not</a:t>
            </a:r>
            <a:r>
              <a:rPr lang="uk-UA" sz="1800" b="0" strike="noStrike" spc="-1" dirty="0">
                <a:solidFill>
                  <a:srgbClr val="000000"/>
                </a:solidFill>
                <a:latin typeface="Arial"/>
              </a:rPr>
              <a:t> </a:t>
            </a:r>
            <a:r>
              <a:rPr lang="uk-UA" sz="1800" b="0" strike="noStrike" spc="-1" dirty="0" err="1">
                <a:solidFill>
                  <a:srgbClr val="000000"/>
                </a:solidFill>
                <a:latin typeface="Arial"/>
              </a:rPr>
              <a:t>exceeding</a:t>
            </a:r>
            <a:r>
              <a:rPr lang="uk-UA" sz="1800" b="0" strike="noStrike" spc="-1" dirty="0">
                <a:solidFill>
                  <a:srgbClr val="000000"/>
                </a:solidFill>
                <a:latin typeface="Arial"/>
              </a:rPr>
              <a:t> 25 ° C.</a:t>
            </a:r>
            <a:endParaRPr lang="en-US" sz="1800" b="0" strike="noStrike" spc="-1" dirty="0">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 </a:t>
            </a:r>
            <a:endParaRPr lang="en-US" sz="1800" b="1" strike="noStrike" spc="-1" dirty="0" smtClean="0">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smtClean="0">
                <a:solidFill>
                  <a:srgbClr val="000000"/>
                </a:solidFill>
                <a:latin typeface="Arial"/>
              </a:rPr>
              <a:t>Application</a:t>
            </a:r>
            <a:r>
              <a:rPr lang="uk-UA" sz="1800" b="1"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period</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remission</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depressive</a:t>
            </a:r>
            <a:r>
              <a:rPr lang="uk-UA" sz="1800" b="0" strike="noStrike" spc="-1" dirty="0">
                <a:solidFill>
                  <a:srgbClr val="000000"/>
                </a:solidFill>
                <a:latin typeface="Arial"/>
              </a:rPr>
              <a:t> </a:t>
            </a:r>
            <a:r>
              <a:rPr lang="uk-UA" sz="1800" b="0" strike="noStrike" spc="-1" dirty="0" err="1">
                <a:solidFill>
                  <a:srgbClr val="000000"/>
                </a:solidFill>
                <a:latin typeface="Arial"/>
              </a:rPr>
              <a:t>states</a:t>
            </a:r>
            <a:r>
              <a:rPr lang="uk-UA" sz="1800" b="0" strike="noStrike" spc="-1" dirty="0">
                <a:solidFill>
                  <a:srgbClr val="000000"/>
                </a:solidFill>
                <a:latin typeface="Arial"/>
              </a:rPr>
              <a:t>, </a:t>
            </a:r>
            <a:r>
              <a:rPr lang="uk-UA" sz="1800" b="0" strike="noStrike" spc="-1" dirty="0" err="1">
                <a:solidFill>
                  <a:srgbClr val="000000"/>
                </a:solidFill>
                <a:latin typeface="Arial"/>
              </a:rPr>
              <a:t>increased</a:t>
            </a:r>
            <a:r>
              <a:rPr lang="uk-UA" sz="1800" b="0" strike="noStrike" spc="-1" dirty="0">
                <a:solidFill>
                  <a:srgbClr val="000000"/>
                </a:solidFill>
                <a:latin typeface="Arial"/>
              </a:rPr>
              <a:t> </a:t>
            </a:r>
            <a:r>
              <a:rPr lang="uk-UA" sz="1800" b="0" strike="noStrike" spc="-1" dirty="0" err="1">
                <a:solidFill>
                  <a:srgbClr val="000000"/>
                </a:solidFill>
                <a:latin typeface="Arial"/>
              </a:rPr>
              <a:t>irritability</a:t>
            </a:r>
            <a:r>
              <a:rPr lang="uk-UA" sz="1800" b="0" strike="noStrike" spc="-1" dirty="0">
                <a:solidFill>
                  <a:srgbClr val="000000"/>
                </a:solidFill>
                <a:latin typeface="Arial"/>
              </a:rPr>
              <a:t>, </a:t>
            </a:r>
            <a:r>
              <a:rPr lang="uk-UA" sz="1800" b="0" strike="noStrike" spc="-1" dirty="0" err="1">
                <a:solidFill>
                  <a:srgbClr val="000000"/>
                </a:solidFill>
                <a:latin typeface="Arial"/>
              </a:rPr>
              <a:t>sleep</a:t>
            </a:r>
            <a:r>
              <a:rPr lang="uk-UA" sz="1800" b="0" strike="noStrike" spc="-1" dirty="0">
                <a:solidFill>
                  <a:srgbClr val="000000"/>
                </a:solidFill>
                <a:latin typeface="Arial"/>
              </a:rPr>
              <a:t> </a:t>
            </a:r>
            <a:r>
              <a:rPr lang="uk-UA" sz="1800" b="0" strike="noStrike" spc="-1" dirty="0" err="1">
                <a:solidFill>
                  <a:srgbClr val="000000"/>
                </a:solidFill>
                <a:latin typeface="Arial"/>
              </a:rPr>
              <a:t>disorders</a:t>
            </a:r>
            <a:r>
              <a:rPr lang="uk-UA" sz="1800" b="0" strike="noStrike" spc="-1" dirty="0">
                <a:solidFill>
                  <a:srgbClr val="000000"/>
                </a:solidFill>
                <a:latin typeface="Arial"/>
              </a:rPr>
              <a:t>, </a:t>
            </a:r>
            <a:r>
              <a:rPr lang="uk-UA" sz="1800" b="0" strike="noStrike" spc="-1" dirty="0" err="1">
                <a:solidFill>
                  <a:srgbClr val="000000"/>
                </a:solidFill>
                <a:latin typeface="Arial"/>
              </a:rPr>
              <a:t>memory</a:t>
            </a:r>
            <a:r>
              <a:rPr lang="uk-UA" sz="1800" b="0" strike="noStrike" spc="-1" dirty="0">
                <a:solidFill>
                  <a:srgbClr val="000000"/>
                </a:solidFill>
                <a:latin typeface="Arial"/>
              </a:rPr>
              <a:t> </a:t>
            </a:r>
            <a:r>
              <a:rPr lang="uk-UA" sz="1800" b="0" strike="noStrike" spc="-1" dirty="0" err="1">
                <a:solidFill>
                  <a:srgbClr val="000000"/>
                </a:solidFill>
                <a:latin typeface="Arial"/>
              </a:rPr>
              <a:t>impairment</a:t>
            </a:r>
            <a:r>
              <a:rPr lang="uk-UA" sz="1800" b="0" strike="noStrike" spc="-1" dirty="0">
                <a:solidFill>
                  <a:srgbClr val="000000"/>
                </a:solidFill>
                <a:latin typeface="Arial"/>
              </a:rPr>
              <a:t>, </a:t>
            </a:r>
            <a:r>
              <a:rPr lang="uk-UA" sz="1800" b="0" strike="noStrike" spc="-1" dirty="0" err="1">
                <a:solidFill>
                  <a:srgbClr val="000000"/>
                </a:solidFill>
                <a:latin typeface="Arial"/>
              </a:rPr>
              <a:t>mental</a:t>
            </a:r>
            <a:r>
              <a:rPr lang="uk-UA" sz="1800" b="0" strike="noStrike" spc="-1" dirty="0">
                <a:solidFill>
                  <a:srgbClr val="000000"/>
                </a:solidFill>
                <a:latin typeface="Arial"/>
              </a:rPr>
              <a:t> </a:t>
            </a:r>
            <a:r>
              <a:rPr lang="uk-UA" sz="1800" b="0" strike="noStrike" spc="-1" dirty="0" err="1">
                <a:solidFill>
                  <a:srgbClr val="000000"/>
                </a:solidFill>
                <a:latin typeface="Arial"/>
              </a:rPr>
              <a:t>retardation</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children</a:t>
            </a:r>
            <a:r>
              <a:rPr lang="uk-UA" sz="1800" b="0" strike="noStrike" spc="-1" dirty="0">
                <a:solidFill>
                  <a:srgbClr val="000000"/>
                </a:solidFill>
                <a:latin typeface="Arial"/>
              </a:rPr>
              <a:t>, </a:t>
            </a:r>
            <a:r>
              <a:rPr lang="uk-UA" sz="1800" b="0" strike="noStrike" spc="-1" dirty="0" err="1">
                <a:solidFill>
                  <a:srgbClr val="000000"/>
                </a:solidFill>
                <a:latin typeface="Arial"/>
              </a:rPr>
              <a:t>senile</a:t>
            </a:r>
            <a:r>
              <a:rPr lang="uk-UA" sz="1800" b="0" strike="noStrike" spc="-1" dirty="0">
                <a:solidFill>
                  <a:srgbClr val="000000"/>
                </a:solidFill>
                <a:latin typeface="Arial"/>
              </a:rPr>
              <a:t> </a:t>
            </a:r>
            <a:r>
              <a:rPr lang="uk-UA" sz="1800" b="0" strike="noStrike" spc="-1" dirty="0" err="1">
                <a:solidFill>
                  <a:srgbClr val="000000"/>
                </a:solidFill>
                <a:latin typeface="Arial"/>
              </a:rPr>
              <a:t>dementia</a:t>
            </a:r>
            <a:r>
              <a:rPr lang="uk-UA" sz="1800" b="0" strike="noStrike" spc="-1" dirty="0">
                <a:solidFill>
                  <a:srgbClr val="000000"/>
                </a:solidFill>
                <a:latin typeface="Arial"/>
              </a:rPr>
              <a:t>. </a:t>
            </a:r>
            <a:r>
              <a:rPr lang="uk-UA" sz="1800" b="0" strike="noStrike" spc="-1" dirty="0" err="1">
                <a:solidFill>
                  <a:srgbClr val="000000"/>
                </a:solidFill>
                <a:latin typeface="Arial"/>
              </a:rPr>
              <a:t>Additionally</a:t>
            </a:r>
            <a:r>
              <a:rPr lang="uk-UA" sz="1800" b="0" strike="noStrike" spc="-1" dirty="0">
                <a:solidFill>
                  <a:srgbClr val="000000"/>
                </a:solidFill>
                <a:latin typeface="Arial"/>
              </a:rPr>
              <a:t> -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chronic</a:t>
            </a:r>
            <a:r>
              <a:rPr lang="uk-UA" sz="1800" b="0" strike="noStrike" spc="-1" dirty="0">
                <a:solidFill>
                  <a:srgbClr val="000000"/>
                </a:solidFill>
                <a:latin typeface="Arial"/>
              </a:rPr>
              <a:t> </a:t>
            </a:r>
            <a:r>
              <a:rPr lang="uk-UA" sz="1800" b="0" strike="noStrike" spc="-1" dirty="0" err="1">
                <a:solidFill>
                  <a:srgbClr val="000000"/>
                </a:solidFill>
                <a:latin typeface="Arial"/>
              </a:rPr>
              <a:t>alcoholism</a:t>
            </a:r>
            <a:r>
              <a:rPr lang="uk-UA" sz="1800" b="0" strike="noStrike" spc="-1" dirty="0">
                <a:solidFill>
                  <a:srgbClr val="000000"/>
                </a:solidFill>
                <a:latin typeface="Arial"/>
              </a:rPr>
              <a:t>, </a:t>
            </a:r>
            <a:r>
              <a:rPr lang="uk-UA" sz="1800" b="0" strike="noStrike" spc="-1" dirty="0" err="1">
                <a:solidFill>
                  <a:srgbClr val="000000"/>
                </a:solidFill>
                <a:latin typeface="Arial"/>
              </a:rPr>
              <a:t>acute</a:t>
            </a:r>
            <a:r>
              <a:rPr lang="uk-UA" sz="1800" b="0" strike="noStrike" spc="-1" dirty="0">
                <a:solidFill>
                  <a:srgbClr val="000000"/>
                </a:solidFill>
                <a:latin typeface="Arial"/>
              </a:rPr>
              <a:t> </a:t>
            </a:r>
            <a:r>
              <a:rPr lang="uk-UA" sz="1800" b="0" strike="noStrike" spc="-1" dirty="0" err="1">
                <a:solidFill>
                  <a:srgbClr val="000000"/>
                </a:solidFill>
                <a:latin typeface="Arial"/>
              </a:rPr>
              <a:t>withdrawal</a:t>
            </a:r>
            <a:r>
              <a:rPr lang="uk-UA" sz="1800" b="0" strike="noStrike" spc="-1" dirty="0">
                <a:solidFill>
                  <a:srgbClr val="000000"/>
                </a:solidFill>
                <a:latin typeface="Arial"/>
              </a:rPr>
              <a:t> </a:t>
            </a:r>
            <a:r>
              <a:rPr lang="uk-UA" sz="1800" b="0" strike="noStrike" spc="-1" dirty="0" err="1">
                <a:solidFill>
                  <a:srgbClr val="000000"/>
                </a:solidFill>
                <a:latin typeface="Arial"/>
              </a:rPr>
              <a:t>period</a:t>
            </a:r>
            <a:r>
              <a:rPr lang="uk-UA" sz="1800" b="0" strike="noStrike" spc="-1" dirty="0">
                <a:solidFill>
                  <a:srgbClr val="000000"/>
                </a:solidFill>
                <a:latin typeface="Arial"/>
              </a:rPr>
              <a:t>, </a:t>
            </a:r>
            <a:r>
              <a:rPr lang="uk-UA" sz="1800" b="0" strike="noStrike" spc="-1" dirty="0" err="1">
                <a:solidFill>
                  <a:srgbClr val="000000"/>
                </a:solidFill>
                <a:latin typeface="Arial"/>
              </a:rPr>
              <a:t>vegetative-vascular</a:t>
            </a:r>
            <a:r>
              <a:rPr lang="uk-UA" sz="1800" b="0" strike="noStrike" spc="-1" dirty="0">
                <a:solidFill>
                  <a:srgbClr val="000000"/>
                </a:solidFill>
                <a:latin typeface="Arial"/>
              </a:rPr>
              <a:t> </a:t>
            </a:r>
            <a:r>
              <a:rPr lang="uk-UA" sz="1800" b="0" strike="noStrike" spc="-1" dirty="0" err="1">
                <a:solidFill>
                  <a:srgbClr val="000000"/>
                </a:solidFill>
                <a:latin typeface="Arial"/>
              </a:rPr>
              <a:t>dystonia</a:t>
            </a:r>
            <a:r>
              <a:rPr lang="uk-UA" sz="1800" b="0" strike="noStrike" spc="-1" dirty="0">
                <a:solidFill>
                  <a:srgbClr val="000000"/>
                </a:solidFill>
                <a:latin typeface="Arial"/>
              </a:rPr>
              <a:t> </a:t>
            </a:r>
            <a:r>
              <a:rPr lang="uk-UA" sz="1800" b="0" strike="noStrike" spc="-1" dirty="0" err="1">
                <a:solidFill>
                  <a:srgbClr val="000000"/>
                </a:solidFill>
                <a:latin typeface="Arial"/>
              </a:rPr>
              <a:t>with</a:t>
            </a:r>
            <a:r>
              <a:rPr lang="uk-UA" sz="1800" b="0" strike="noStrike" spc="-1" dirty="0">
                <a:solidFill>
                  <a:srgbClr val="000000"/>
                </a:solidFill>
                <a:latin typeface="Arial"/>
              </a:rPr>
              <a:t> </a:t>
            </a:r>
            <a:r>
              <a:rPr lang="uk-UA" sz="1800" b="0" strike="noStrike" spc="-1" dirty="0" err="1">
                <a:solidFill>
                  <a:srgbClr val="000000"/>
                </a:solidFill>
                <a:latin typeface="Arial"/>
              </a:rPr>
              <a:t>asthenic</a:t>
            </a:r>
            <a:r>
              <a:rPr lang="uk-UA" sz="1800" b="0" strike="noStrike" spc="-1" dirty="0">
                <a:solidFill>
                  <a:srgbClr val="000000"/>
                </a:solidFill>
                <a:latin typeface="Arial"/>
              </a:rPr>
              <a:t> </a:t>
            </a:r>
            <a:r>
              <a:rPr lang="uk-UA" sz="1800" b="0" strike="noStrike" spc="-1" dirty="0" err="1">
                <a:solidFill>
                  <a:srgbClr val="000000"/>
                </a:solidFill>
                <a:latin typeface="Arial"/>
              </a:rPr>
              <a:t>syndrome</a:t>
            </a:r>
            <a:r>
              <a:rPr lang="uk-UA" sz="1800" b="0" strike="noStrike" spc="-1" dirty="0">
                <a:solidFill>
                  <a:srgbClr val="000000"/>
                </a:solidFill>
                <a:latin typeface="Arial"/>
              </a:rPr>
              <a:t>, </a:t>
            </a:r>
            <a:r>
              <a:rPr lang="uk-UA" sz="1800" b="0" strike="noStrike" spc="-1" dirty="0" err="1">
                <a:solidFill>
                  <a:srgbClr val="000000"/>
                </a:solidFill>
                <a:latin typeface="Arial"/>
              </a:rPr>
              <a:t>muscular</a:t>
            </a:r>
            <a:r>
              <a:rPr lang="uk-UA" sz="1800" b="0" strike="noStrike" spc="-1" dirty="0">
                <a:solidFill>
                  <a:srgbClr val="000000"/>
                </a:solidFill>
                <a:latin typeface="Arial"/>
              </a:rPr>
              <a:t> </a:t>
            </a:r>
            <a:r>
              <a:rPr lang="uk-UA" sz="1800" b="0" strike="noStrike" spc="-1" dirty="0" err="1">
                <a:solidFill>
                  <a:srgbClr val="000000"/>
                </a:solidFill>
                <a:latin typeface="Arial"/>
              </a:rPr>
              <a:t>dystrophy</a:t>
            </a:r>
            <a:r>
              <a:rPr lang="uk-UA" sz="1800" b="0" strike="noStrike" spc="-1" dirty="0">
                <a:solidFill>
                  <a:srgbClr val="000000"/>
                </a:solidFill>
                <a:latin typeface="Arial"/>
              </a:rPr>
              <a:t>.</a:t>
            </a:r>
            <a:endParaRPr lang="en-US" sz="18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CustomShape 1"/>
          <p:cNvSpPr/>
          <p:nvPr/>
        </p:nvSpPr>
        <p:spPr>
          <a:xfrm>
            <a:off x="4540320" y="914400"/>
            <a:ext cx="453960" cy="366840"/>
          </a:xfrm>
          <a:prstGeom prst="rect">
            <a:avLst/>
          </a:prstGeom>
          <a:noFill/>
          <a:ln w="0">
            <a:noFill/>
          </a:ln>
        </p:spPr>
        <p:style>
          <a:lnRef idx="0">
            <a:scrgbClr r="0" g="0" b="0"/>
          </a:lnRef>
          <a:fillRef idx="0">
            <a:scrgbClr r="0" g="0" b="0"/>
          </a:fillRef>
          <a:effectRef idx="0">
            <a:scrgbClr r="0" g="0" b="0"/>
          </a:effectRef>
          <a:fontRef idx="minor"/>
        </p:style>
      </p:sp>
      <p:sp>
        <p:nvSpPr>
          <p:cNvPr id="153" name="CustomShape 2"/>
          <p:cNvSpPr/>
          <p:nvPr/>
        </p:nvSpPr>
        <p:spPr>
          <a:xfrm>
            <a:off x="3872160" y="609480"/>
            <a:ext cx="1244869" cy="371513"/>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spc="-1" dirty="0">
                <a:solidFill>
                  <a:srgbClr val="000000"/>
                </a:solidFill>
                <a:latin typeface="Arial"/>
              </a:rPr>
              <a:t>L</a:t>
            </a:r>
            <a:r>
              <a:rPr lang="uk-UA" sz="1800" b="1" strike="noStrike" spc="-1" dirty="0" err="1" smtClean="0">
                <a:solidFill>
                  <a:srgbClr val="000000"/>
                </a:solidFill>
                <a:latin typeface="Arial"/>
              </a:rPr>
              <a:t>iterature</a:t>
            </a:r>
            <a:endParaRPr lang="en-US" sz="1800" b="0" strike="noStrike" spc="-1" dirty="0">
              <a:solidFill>
                <a:srgbClr val="000000"/>
              </a:solidFill>
              <a:latin typeface="Arial"/>
            </a:endParaRPr>
          </a:p>
        </p:txBody>
      </p:sp>
      <p:sp>
        <p:nvSpPr>
          <p:cNvPr id="154" name="CustomShape 3"/>
          <p:cNvSpPr/>
          <p:nvPr/>
        </p:nvSpPr>
        <p:spPr>
          <a:xfrm>
            <a:off x="381000" y="1279322"/>
            <a:ext cx="8458200" cy="4280275"/>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Pharmaceutical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Chemistry</a:t>
            </a:r>
            <a:r>
              <a:rPr lang="uk-UA" sz="1600" b="0" strike="noStrike" spc="-1" dirty="0">
                <a:solidFill>
                  <a:srgbClr val="000000"/>
                </a:solidFill>
                <a:latin typeface="Times New Roman" panose="02020603050405020304" pitchFamily="18" charset="0"/>
                <a:cs typeface="Times New Roman" panose="02020603050405020304" pitchFamily="18" charset="0"/>
              </a:rPr>
              <a:t>: A </a:t>
            </a:r>
            <a:r>
              <a:rPr lang="uk-UA" sz="1600" b="0" strike="noStrike" spc="-1" dirty="0" err="1">
                <a:solidFill>
                  <a:srgbClr val="000000"/>
                </a:solidFill>
                <a:latin typeface="Times New Roman" panose="02020603050405020304" pitchFamily="18" charset="0"/>
                <a:cs typeface="Times New Roman" panose="02020603050405020304" pitchFamily="18" charset="0"/>
              </a:rPr>
              <a:t>Textbook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Students</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higher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textbook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lock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a:t>
            </a:r>
            <a:r>
              <a:rPr lang="uk-UA" sz="1600" b="0" strike="noStrike" spc="-1" dirty="0">
                <a:solidFill>
                  <a:srgbClr val="000000"/>
                </a:solidFill>
                <a:latin typeface="Times New Roman" panose="02020603050405020304" pitchFamily="18" charset="0"/>
                <a:cs typeface="Times New Roman" panose="02020603050405020304" pitchFamily="18" charset="0"/>
              </a:rPr>
              <a:t>. f-</a:t>
            </a:r>
            <a:r>
              <a:rPr lang="uk-UA" sz="1600" b="0" strike="noStrike" spc="-1" dirty="0" err="1">
                <a:solidFill>
                  <a:srgbClr val="000000"/>
                </a:solidFill>
                <a:latin typeface="Times New Roman" panose="02020603050405020304" pitchFamily="18" charset="0"/>
                <a:cs typeface="Times New Roman" panose="02020603050405020304" pitchFamily="18" charset="0"/>
              </a:rPr>
              <a:t>tiv</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higher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honey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textbook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lock</a:t>
            </a:r>
            <a:r>
              <a:rPr lang="uk-UA" sz="1600" b="0" strike="noStrike" spc="-1" dirty="0">
                <a:solidFill>
                  <a:srgbClr val="000000"/>
                </a:solidFill>
                <a:latin typeface="Times New Roman" panose="02020603050405020304" pitchFamily="18" charset="0"/>
                <a:cs typeface="Times New Roman" panose="02020603050405020304" pitchFamily="18" charset="0"/>
              </a:rPr>
              <a:t> ІІІ – ІV </a:t>
            </a:r>
            <a:r>
              <a:rPr lang="uk-UA" sz="1600" b="0" strike="noStrike" spc="-1" dirty="0" err="1">
                <a:solidFill>
                  <a:srgbClr val="000000"/>
                </a:solidFill>
                <a:latin typeface="Times New Roman" panose="02020603050405020304" pitchFamily="18" charset="0"/>
                <a:cs typeface="Times New Roman" panose="02020603050405020304" pitchFamily="18" charset="0"/>
              </a:rPr>
              <a:t>levels</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accreditation</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en-US" sz="1600" b="0" strike="noStrike" spc="-1" dirty="0" smtClean="0">
                <a:solidFill>
                  <a:srgbClr val="000000"/>
                </a:solidFill>
                <a:latin typeface="Times New Roman" panose="02020603050405020304" pitchFamily="18" charset="0"/>
                <a:cs typeface="Times New Roman" panose="02020603050405020304" pitchFamily="18" charset="0"/>
              </a:rPr>
              <a:t>P</a:t>
            </a:r>
            <a:r>
              <a:rPr lang="uk-UA" sz="1600" b="0" strike="noStrike" spc="-1" dirty="0" smtClean="0">
                <a:solidFill>
                  <a:srgbClr val="000000"/>
                </a:solidFill>
                <a:latin typeface="Times New Roman" panose="02020603050405020304" pitchFamily="18" charset="0"/>
                <a:cs typeface="Times New Roman" panose="02020603050405020304" pitchFamily="18" charset="0"/>
              </a:rPr>
              <a:t>.О</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Bezugly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smtClean="0">
                <a:solidFill>
                  <a:srgbClr val="000000"/>
                </a:solidFill>
                <a:latin typeface="Times New Roman" panose="02020603050405020304" pitchFamily="18" charset="0"/>
                <a:cs typeface="Times New Roman" panose="02020603050405020304" pitchFamily="18" charset="0"/>
              </a:rPr>
              <a:t>I</a:t>
            </a:r>
            <a:r>
              <a:rPr lang="en-US" sz="1600" spc="-1" dirty="0">
                <a:solidFill>
                  <a:srgbClr val="000000"/>
                </a:solidFill>
                <a:latin typeface="Times New Roman" panose="02020603050405020304" pitchFamily="18" charset="0"/>
                <a:cs typeface="Times New Roman" panose="02020603050405020304" pitchFamily="18" charset="0"/>
              </a:rPr>
              <a:t>.</a:t>
            </a:r>
            <a:r>
              <a:rPr lang="uk-UA" sz="1600" b="0" strike="noStrike" spc="-1" dirty="0" smtClean="0">
                <a:solidFill>
                  <a:srgbClr val="000000"/>
                </a:solidFill>
                <a:latin typeface="Times New Roman" panose="02020603050405020304" pitchFamily="18" charset="0"/>
                <a:cs typeface="Times New Roman" panose="02020603050405020304" pitchFamily="18" charset="0"/>
              </a:rPr>
              <a:t>S</a:t>
            </a:r>
            <a:r>
              <a:rPr lang="en-US" sz="1600" b="0" strike="noStrike" spc="-1" dirty="0" smtClean="0">
                <a:solidFill>
                  <a:srgbClr val="000000"/>
                </a:solidFill>
                <a:latin typeface="Times New Roman" panose="02020603050405020304" pitchFamily="18" charset="0"/>
                <a:cs typeface="Times New Roman" panose="02020603050405020304" pitchFamily="18" charset="0"/>
              </a:rPr>
              <a:t>.</a:t>
            </a:r>
            <a:r>
              <a:rPr lang="uk-UA" sz="1600" b="0" strike="noStrike" spc="-1" dirty="0" smtClean="0">
                <a:solidFill>
                  <a:srgbClr val="000000"/>
                </a:solidFill>
                <a:latin typeface="Times New Roman" panose="02020603050405020304" pitchFamily="18" charset="0"/>
                <a:cs typeface="Times New Roman" panose="02020603050405020304" pitchFamily="18" charset="0"/>
              </a:rPr>
              <a:t> </a:t>
            </a:r>
            <a:r>
              <a:rPr lang="en-US" sz="1600" b="0" strike="noStrike" spc="-1" dirty="0" err="1" smtClean="0">
                <a:solidFill>
                  <a:srgbClr val="000000"/>
                </a:solidFill>
                <a:latin typeface="Times New Roman" panose="02020603050405020304" pitchFamily="18" charset="0"/>
                <a:cs typeface="Times New Roman" panose="02020603050405020304" pitchFamily="18" charset="0"/>
              </a:rPr>
              <a:t>Gritsenko</a:t>
            </a:r>
            <a:r>
              <a:rPr lang="uk-UA" sz="1600" b="0" strike="noStrike" spc="-1" dirty="0" smtClean="0">
                <a:solidFill>
                  <a:srgbClr val="000000"/>
                </a:solidFill>
                <a:latin typeface="Times New Roman" panose="02020603050405020304" pitchFamily="18" charset="0"/>
                <a:cs typeface="Times New Roman" panose="02020603050405020304" pitchFamily="18" charset="0"/>
              </a:rPr>
              <a:t>, </a:t>
            </a:r>
            <a:r>
              <a:rPr lang="uk-UA" sz="1600" b="0" strike="noStrike" spc="-1" dirty="0">
                <a:solidFill>
                  <a:srgbClr val="000000"/>
                </a:solidFill>
                <a:latin typeface="Times New Roman" panose="02020603050405020304" pitchFamily="18" charset="0"/>
                <a:cs typeface="Times New Roman" panose="02020603050405020304" pitchFamily="18" charset="0"/>
              </a:rPr>
              <a:t>І.В. </a:t>
            </a:r>
            <a:r>
              <a:rPr lang="uk-UA" sz="1600" b="0" strike="noStrike" spc="-1" dirty="0" err="1" smtClean="0">
                <a:solidFill>
                  <a:srgbClr val="000000"/>
                </a:solidFill>
                <a:latin typeface="Times New Roman" panose="02020603050405020304" pitchFamily="18" charset="0"/>
                <a:cs typeface="Times New Roman" panose="02020603050405020304" pitchFamily="18" charset="0"/>
              </a:rPr>
              <a:t>Ukrain</a:t>
            </a:r>
            <a:r>
              <a:rPr lang="en-US" sz="1600" b="0" strike="noStrike" spc="-1" dirty="0" err="1" smtClean="0">
                <a:solidFill>
                  <a:srgbClr val="000000"/>
                </a:solidFill>
                <a:latin typeface="Times New Roman" panose="02020603050405020304" pitchFamily="18" charset="0"/>
                <a:cs typeface="Times New Roman" panose="02020603050405020304" pitchFamily="18" charset="0"/>
              </a:rPr>
              <a:t>ets'</a:t>
            </a:r>
            <a:r>
              <a:rPr lang="uk-UA" sz="1600" b="0" strike="noStrike" spc="-1" dirty="0" smtClean="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others</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Vinnytsia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New</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book</a:t>
            </a:r>
            <a:r>
              <a:rPr lang="uk-UA" sz="1600" b="0" strike="noStrike" spc="-1" dirty="0">
                <a:solidFill>
                  <a:srgbClr val="000000"/>
                </a:solidFill>
                <a:latin typeface="Times New Roman" panose="02020603050405020304" pitchFamily="18" charset="0"/>
                <a:cs typeface="Times New Roman" panose="02020603050405020304" pitchFamily="18" charset="0"/>
              </a:rPr>
              <a:t>, 2011. - 560 p</a:t>
            </a:r>
            <a:r>
              <a:rPr lang="uk-UA" sz="1600" b="0" strike="noStrike" spc="-1" dirty="0" smtClean="0">
                <a:solidFill>
                  <a:srgbClr val="000000"/>
                </a:solidFill>
                <a:latin typeface="Times New Roman" panose="02020603050405020304" pitchFamily="18" charset="0"/>
                <a:cs typeface="Times New Roman" panose="02020603050405020304" pitchFamily="18" charset="0"/>
              </a:rPr>
              <a:t>.</a:t>
            </a:r>
            <a:endParaRPr lang="en-US" sz="1600" b="0" strike="noStrike" spc="-1" dirty="0" smtClean="0">
              <a:solidFill>
                <a:srgbClr val="000000"/>
              </a:solidFill>
              <a:latin typeface="Times New Roman" panose="02020603050405020304" pitchFamily="18" charset="0"/>
              <a:cs typeface="Times New Roman" panose="02020603050405020304" pitchFamily="18" charset="0"/>
            </a:endParaRPr>
          </a:p>
          <a:p>
            <a:pPr marL="342720" indent="-34272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ru-RU" sz="1600" dirty="0">
                <a:latin typeface="Arial" panose="020B0604020202020204" pitchFamily="34" charset="0"/>
              </a:rPr>
              <a:t>Pharmaceutical chemistry. Lectures for </a:t>
            </a:r>
            <a:r>
              <a:rPr lang="en-US" altLang="ru-RU" sz="1600" dirty="0" err="1">
                <a:latin typeface="Arial" panose="020B0604020202020204" pitchFamily="34" charset="0"/>
              </a:rPr>
              <a:t>english-speaking</a:t>
            </a:r>
            <a:r>
              <a:rPr lang="en-US" altLang="ru-RU" sz="1600" dirty="0">
                <a:latin typeface="Arial" panose="020B0604020202020204" pitchFamily="34" charset="0"/>
              </a:rPr>
              <a:t> students: the study guide for students of higher schools / V. A. </a:t>
            </a:r>
            <a:r>
              <a:rPr lang="en-US" altLang="ru-RU" sz="1600" dirty="0" err="1">
                <a:latin typeface="Arial" panose="020B0604020202020204" pitchFamily="34" charset="0"/>
              </a:rPr>
              <a:t>Georgiyants</a:t>
            </a:r>
            <a:r>
              <a:rPr lang="en-US" altLang="ru-RU" sz="1600" dirty="0">
                <a:latin typeface="Arial" panose="020B0604020202020204" pitchFamily="34" charset="0"/>
              </a:rPr>
              <a:t> [et al.] ; ed. by: V. A. </a:t>
            </a:r>
            <a:r>
              <a:rPr lang="en-US" altLang="ru-RU" sz="1600" dirty="0" err="1">
                <a:latin typeface="Arial" panose="020B0604020202020204" pitchFamily="34" charset="0"/>
              </a:rPr>
              <a:t>Georgiyants</a:t>
            </a:r>
            <a:r>
              <a:rPr lang="en-US" altLang="ru-RU" sz="1600" dirty="0">
                <a:latin typeface="Arial" panose="020B0604020202020204" pitchFamily="34" charset="0"/>
              </a:rPr>
              <a:t>, P. O. </a:t>
            </a:r>
            <a:r>
              <a:rPr lang="en-US" altLang="ru-RU" sz="1600" dirty="0" err="1">
                <a:latin typeface="Arial" panose="020B0604020202020204" pitchFamily="34" charset="0"/>
              </a:rPr>
              <a:t>Bezugly</a:t>
            </a:r>
            <a:r>
              <a:rPr lang="en-US" altLang="ru-RU" sz="1600" dirty="0">
                <a:latin typeface="Arial" panose="020B0604020202020204" pitchFamily="34" charset="0"/>
              </a:rPr>
              <a:t> ; </a:t>
            </a:r>
            <a:r>
              <a:rPr lang="en-US" altLang="ru-RU" sz="1600" dirty="0" err="1">
                <a:latin typeface="Arial" panose="020B0604020202020204" pitchFamily="34" charset="0"/>
              </a:rPr>
              <a:t>NUPh</a:t>
            </a:r>
            <a:r>
              <a:rPr lang="en-US" altLang="ru-RU" sz="1600" dirty="0">
                <a:latin typeface="Arial" panose="020B0604020202020204" pitchFamily="34" charset="0"/>
              </a:rPr>
              <a:t>. – </a:t>
            </a:r>
            <a:r>
              <a:rPr lang="en-US" altLang="ru-RU" sz="1600" dirty="0" err="1">
                <a:latin typeface="Arial" panose="020B0604020202020204" pitchFamily="34" charset="0"/>
              </a:rPr>
              <a:t>Kharkiv</a:t>
            </a:r>
            <a:r>
              <a:rPr lang="en-US" altLang="ru-RU" sz="1600" dirty="0">
                <a:latin typeface="Arial" panose="020B0604020202020204" pitchFamily="34" charset="0"/>
              </a:rPr>
              <a:t> : </a:t>
            </a:r>
            <a:r>
              <a:rPr lang="en-US" altLang="ru-RU" sz="1600" dirty="0" err="1">
                <a:latin typeface="Arial" panose="020B0604020202020204" pitchFamily="34" charset="0"/>
              </a:rPr>
              <a:t>NPhaU</a:t>
            </a:r>
            <a:r>
              <a:rPr lang="en-US" altLang="ru-RU" sz="1600" dirty="0">
                <a:latin typeface="Arial" panose="020B0604020202020204" pitchFamily="34" charset="0"/>
              </a:rPr>
              <a:t> : Original, 2013. – 528 </a:t>
            </a:r>
            <a:r>
              <a:rPr lang="en-US" altLang="ru-RU" sz="1600" dirty="0" smtClean="0">
                <a:latin typeface="Arial" panose="020B0604020202020204" pitchFamily="34" charset="0"/>
              </a:rPr>
              <a:t>p</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Pharmaceutical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Encyclopedia</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council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the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author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the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foreword</a:t>
            </a:r>
            <a:r>
              <a:rPr lang="uk-UA" sz="1600" b="0" strike="noStrike" spc="-1" dirty="0">
                <a:solidFill>
                  <a:srgbClr val="000000"/>
                </a:solidFill>
                <a:latin typeface="Times New Roman" panose="02020603050405020304" pitchFamily="18" charset="0"/>
                <a:cs typeface="Times New Roman" panose="02020603050405020304" pitchFamily="18" charset="0"/>
              </a:rPr>
              <a:t> VP </a:t>
            </a:r>
            <a:r>
              <a:rPr lang="uk-UA" sz="1600" b="0" strike="noStrike" spc="-1" dirty="0" err="1">
                <a:solidFill>
                  <a:srgbClr val="000000"/>
                </a:solidFill>
                <a:latin typeface="Times New Roman" panose="02020603050405020304" pitchFamily="18" charset="0"/>
                <a:cs typeface="Times New Roman" panose="02020603050405020304" pitchFamily="18" charset="0"/>
              </a:rPr>
              <a:t>Black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Nat</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University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Reworked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add</a:t>
            </a:r>
            <a:r>
              <a:rPr lang="uk-UA" sz="1600" b="0" strike="noStrike" spc="-1" dirty="0">
                <a:solidFill>
                  <a:srgbClr val="000000"/>
                </a:solidFill>
                <a:latin typeface="Times New Roman" panose="02020603050405020304" pitchFamily="18" charset="0"/>
                <a:cs typeface="Times New Roman" panose="02020603050405020304" pitchFamily="18" charset="0"/>
              </a:rPr>
              <a:t>. - Київ: МОРІОН, 2010. - 1632 с.</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in</a:t>
            </a:r>
            <a:r>
              <a:rPr lang="uk-UA" sz="1600" b="0" strike="noStrike" spc="-1" dirty="0">
                <a:solidFill>
                  <a:srgbClr val="000000"/>
                </a:solidFill>
                <a:latin typeface="Times New Roman" panose="02020603050405020304" pitchFamily="18" charset="0"/>
                <a:cs typeface="Times New Roman" panose="02020603050405020304" pitchFamily="18" charset="0"/>
              </a:rPr>
              <a:t> 3 </a:t>
            </a:r>
            <a:r>
              <a:rPr lang="uk-UA" sz="1600" b="0" strike="noStrike" spc="-1" dirty="0" err="1">
                <a:solidFill>
                  <a:srgbClr val="000000"/>
                </a:solidFill>
                <a:latin typeface="Times New Roman" panose="02020603050405020304" pitchFamily="18" charset="0"/>
                <a:cs typeface="Times New Roman" panose="02020603050405020304" pitchFamily="18" charset="0"/>
              </a:rPr>
              <a:t>volumes</a:t>
            </a:r>
            <a:r>
              <a:rPr lang="uk-UA" sz="1600" b="0" strike="noStrike" spc="-1" dirty="0">
                <a:solidFill>
                  <a:srgbClr val="000000"/>
                </a:solidFill>
                <a:latin typeface="Times New Roman" panose="02020603050405020304" pitchFamily="18" charset="0"/>
                <a:cs typeface="Times New Roman" panose="02020603050405020304" pitchFamily="18" charset="0"/>
              </a:rPr>
              <a:t> / SE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type</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Kharkiv</a:t>
            </a:r>
            <a:r>
              <a:rPr lang="uk-UA" sz="1600" b="0" strike="noStrike" spc="-1" dirty="0">
                <a:solidFill>
                  <a:srgbClr val="000000"/>
                </a:solidFill>
                <a:latin typeface="Times New Roman" panose="02020603050405020304" pitchFamily="18" charset="0"/>
                <a:cs typeface="Times New Roman" panose="02020603050405020304" pitchFamily="18" charset="0"/>
              </a:rPr>
              <a:t>, 2015. - Vol.1. –1135 s.</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in</a:t>
            </a:r>
            <a:r>
              <a:rPr lang="uk-UA" sz="1600" b="0" strike="noStrike" spc="-1" dirty="0">
                <a:solidFill>
                  <a:srgbClr val="000000"/>
                </a:solidFill>
                <a:latin typeface="Times New Roman" panose="02020603050405020304" pitchFamily="18" charset="0"/>
                <a:cs typeface="Times New Roman" panose="02020603050405020304" pitchFamily="18" charset="0"/>
              </a:rPr>
              <a:t> 3 </a:t>
            </a:r>
            <a:r>
              <a:rPr lang="uk-UA" sz="1600" b="0" strike="noStrike" spc="-1" dirty="0" err="1">
                <a:solidFill>
                  <a:srgbClr val="000000"/>
                </a:solidFill>
                <a:latin typeface="Times New Roman" panose="02020603050405020304" pitchFamily="18" charset="0"/>
                <a:cs typeface="Times New Roman" panose="02020603050405020304" pitchFamily="18" charset="0"/>
              </a:rPr>
              <a:t>volumes</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Kharkiv</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2014. - </a:t>
            </a:r>
            <a:r>
              <a:rPr lang="uk-UA" sz="1600" b="0" strike="noStrike" spc="-1" dirty="0" err="1">
                <a:solidFill>
                  <a:srgbClr val="000000"/>
                </a:solidFill>
                <a:latin typeface="Times New Roman" panose="02020603050405020304" pitchFamily="18" charset="0"/>
                <a:cs typeface="Times New Roman" panose="02020603050405020304" pitchFamily="18" charset="0"/>
              </a:rPr>
              <a:t>Vol</a:t>
            </a:r>
            <a:r>
              <a:rPr lang="uk-UA" sz="1600" b="0" strike="noStrike" spc="-1" dirty="0">
                <a:solidFill>
                  <a:srgbClr val="000000"/>
                </a:solidFill>
                <a:latin typeface="Times New Roman" panose="02020603050405020304" pitchFamily="18" charset="0"/>
                <a:cs typeface="Times New Roman" panose="02020603050405020304" pitchFamily="18" charset="0"/>
              </a:rPr>
              <a:t>. 2. - 724 p.</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in</a:t>
            </a:r>
            <a:r>
              <a:rPr lang="uk-UA" sz="1600" b="0" strike="noStrike" spc="-1" dirty="0">
                <a:solidFill>
                  <a:srgbClr val="000000"/>
                </a:solidFill>
                <a:latin typeface="Times New Roman" panose="02020603050405020304" pitchFamily="18" charset="0"/>
                <a:cs typeface="Times New Roman" panose="02020603050405020304" pitchFamily="18" charset="0"/>
              </a:rPr>
              <a:t> 3 </a:t>
            </a:r>
            <a:r>
              <a:rPr lang="uk-UA" sz="1600" b="0" strike="noStrike" spc="-1" dirty="0" err="1">
                <a:solidFill>
                  <a:srgbClr val="000000"/>
                </a:solidFill>
                <a:latin typeface="Times New Roman" panose="02020603050405020304" pitchFamily="18" charset="0"/>
                <a:cs typeface="Times New Roman" panose="02020603050405020304" pitchFamily="18" charset="0"/>
              </a:rPr>
              <a:t>volumes</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Kharkiv</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2014. - </a:t>
            </a:r>
            <a:r>
              <a:rPr lang="uk-UA" sz="1600" b="0" strike="noStrike" spc="-1" dirty="0" err="1">
                <a:solidFill>
                  <a:srgbClr val="000000"/>
                </a:solidFill>
                <a:latin typeface="Times New Roman" panose="02020603050405020304" pitchFamily="18" charset="0"/>
                <a:cs typeface="Times New Roman" panose="02020603050405020304" pitchFamily="18" charset="0"/>
              </a:rPr>
              <a:t>Vol</a:t>
            </a:r>
            <a:r>
              <a:rPr lang="uk-UA" sz="1600" b="0" strike="noStrike" spc="-1" dirty="0">
                <a:solidFill>
                  <a:srgbClr val="000000"/>
                </a:solidFill>
                <a:latin typeface="Times New Roman" panose="02020603050405020304" pitchFamily="18" charset="0"/>
                <a:cs typeface="Times New Roman" panose="02020603050405020304" pitchFamily="18" charset="0"/>
              </a:rPr>
              <a:t>. 3. - 732 p.</a:t>
            </a:r>
            <a:endParaRPr lang="en-US" sz="1600" b="0" strike="noStrike" spc="-1"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4906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1129</TotalTime>
  <Words>1960</Words>
  <Application>Microsoft Office PowerPoint</Application>
  <PresentationFormat>Экран (4:3)</PresentationFormat>
  <Paragraphs>153</Paragraphs>
  <Slides>35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35</vt:i4>
      </vt:variant>
    </vt:vector>
  </HeadingPairs>
  <TitlesOfParts>
    <vt:vector size="39" baseType="lpstr">
      <vt:lpstr>Arial</vt:lpstr>
      <vt:lpstr>DejaVu Sans</vt:lpstr>
      <vt:lpstr>Times New Roman</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Client</dc:creator>
  <dc:description/>
  <cp:lastModifiedBy>Осійчук Ольга Володимирівна</cp:lastModifiedBy>
  <cp:revision>134</cp:revision>
  <dcterms:created xsi:type="dcterms:W3CDTF">2020-07-15T07:59:10Z</dcterms:created>
  <dcterms:modified xsi:type="dcterms:W3CDTF">2025-01-27T14:27:11Z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ies>
</file>