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4"/>
  </p:notesMasterIdLst>
  <p:sldIdLst>
    <p:sldId id="256" r:id="rId2"/>
    <p:sldId id="355" r:id="rId3"/>
    <p:sldId id="305" r:id="rId4"/>
    <p:sldId id="308" r:id="rId5"/>
    <p:sldId id="309" r:id="rId6"/>
    <p:sldId id="310" r:id="rId7"/>
    <p:sldId id="257" r:id="rId8"/>
    <p:sldId id="262" r:id="rId9"/>
    <p:sldId id="263" r:id="rId10"/>
    <p:sldId id="276" r:id="rId11"/>
    <p:sldId id="318" r:id="rId12"/>
    <p:sldId id="319" r:id="rId13"/>
    <p:sldId id="320" r:id="rId14"/>
    <p:sldId id="330" r:id="rId15"/>
    <p:sldId id="331" r:id="rId16"/>
    <p:sldId id="334" r:id="rId17"/>
    <p:sldId id="337" r:id="rId18"/>
    <p:sldId id="344" r:id="rId19"/>
    <p:sldId id="346" r:id="rId20"/>
    <p:sldId id="347" r:id="rId21"/>
    <p:sldId id="352" r:id="rId22"/>
    <p:sldId id="35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FFFF"/>
    <a:srgbClr val="FF3300"/>
    <a:srgbClr val="00FF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275" autoAdjust="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C8533F4-2E7C-43F9-B062-46F79257DFED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8363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8533F4-2E7C-43F9-B062-46F79257DFED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46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1D526-49EA-4316-AD0F-FEA8B72B042A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19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92B277-A160-4406-8049-8856C8C59728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334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F11F35-4275-4B5D-9AE8-75D80385B2FD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671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F9D1E-D20E-41E0-9A88-0EC273DADD59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952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6195FC-C1DE-4840-A9EA-8B1ED045DF65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910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C093C-B14C-4810-A3FD-5B085CCA4504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274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4AF922-73FD-4400-B14E-59A693FBA685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505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7A5010-3112-46C8-8B69-4CD76F9587D5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53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8D9D35-3C0B-4615-A1B8-8AD054D5FBD3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83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C43CF3-4C1D-4A84-9847-F481E2A855B4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22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76031-9A7E-4CD7-8F50-17D849137D4F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02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362C4-83A5-4960-BBE5-A5183E0DCC88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721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290105-F6B8-443D-8FE5-B7B153324F8F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60" y="151990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3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.emf"/><Relationship Id="rId7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Documents%20and%20Settings\Admin\&#1056;&#1072;&#1073;&#1086;&#1095;&#1080;&#1081;%20&#1089;&#1090;&#1086;&#1083;\ppp_ani_med_pills.avi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720962" y="2276872"/>
            <a:ext cx="570207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Lecture 2</a:t>
            </a:r>
          </a:p>
          <a:p>
            <a:pPr algn="ctr">
              <a:defRPr/>
            </a:pP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PHYSICO</a:t>
            </a:r>
            <a:r>
              <a:rPr lang="uk-UA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CHEMICAL</a:t>
            </a:r>
            <a:endParaRPr lang="uk-UA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METHODS OF ANALYSIS</a:t>
            </a:r>
            <a:endParaRPr lang="uk-UA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4874" y="116632"/>
            <a:ext cx="1334252" cy="998742"/>
          </a:xfrm>
        </p:spPr>
        <p:txBody>
          <a:bodyPr/>
          <a:lstStyle/>
          <a:p>
            <a:r>
              <a:rPr lang="en-US" dirty="0"/>
              <a:t>Plan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79" y="1287254"/>
            <a:ext cx="6823669" cy="4889709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Classification of physical and physical-chemical methods of analysis</a:t>
            </a:r>
            <a:endParaRPr lang="uk-UA" b="1" dirty="0">
              <a:solidFill>
                <a:srgbClr val="7030A0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Classification of optical methods of analysis</a:t>
            </a:r>
            <a:endParaRPr lang="uk-UA" b="1" dirty="0">
              <a:solidFill>
                <a:srgbClr val="7030A0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Light absorption laws</a:t>
            </a:r>
            <a:endParaRPr lang="uk-UA" b="1" dirty="0">
              <a:solidFill>
                <a:srgbClr val="7030A0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Refractometry</a:t>
            </a:r>
            <a:endParaRPr lang="ru-RU" b="1" dirty="0">
              <a:solidFill>
                <a:srgbClr val="7030A0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Electrochemistry</a:t>
            </a:r>
            <a:endParaRPr lang="ru-RU" b="1" dirty="0">
              <a:solidFill>
                <a:srgbClr val="7030A0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Potentiometry</a:t>
            </a:r>
            <a:endParaRPr lang="ru-RU" b="1" dirty="0">
              <a:solidFill>
                <a:srgbClr val="7030A0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Chromatography</a:t>
            </a:r>
            <a:endParaRPr lang="ru-RU" b="1" dirty="0">
              <a:solidFill>
                <a:srgbClr val="7030A0"/>
              </a:solidFill>
            </a:endParaRPr>
          </a:p>
          <a:p>
            <a:endParaRPr lang="ru-RU" b="1" dirty="0">
              <a:solidFill>
                <a:srgbClr val="00FF00"/>
              </a:solidFill>
            </a:endParaRPr>
          </a:p>
          <a:p>
            <a:endParaRPr lang="ru-RU" b="1" dirty="0">
              <a:solidFill>
                <a:srgbClr val="00FF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06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rgbClr val="7030A0"/>
                </a:solidFill>
              </a:rPr>
              <a:t>Classification of physical and </a:t>
            </a:r>
            <a:r>
              <a:rPr lang="en-US" sz="3200" b="1" dirty="0" err="1">
                <a:solidFill>
                  <a:srgbClr val="7030A0"/>
                </a:solidFill>
              </a:rPr>
              <a:t>physico</a:t>
            </a:r>
            <a:r>
              <a:rPr lang="en-US" sz="3200" b="1" dirty="0">
                <a:solidFill>
                  <a:srgbClr val="7030A0"/>
                </a:solidFill>
              </a:rPr>
              <a:t>-chemical methods of analysis: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1547664" y="1268760"/>
            <a:ext cx="6967686" cy="4889709"/>
          </a:xfrm>
        </p:spPr>
        <p:txBody>
          <a:bodyPr/>
          <a:lstStyle/>
          <a:p>
            <a:pPr eaLnBrk="1" hangingPunct="1">
              <a:defRPr/>
            </a:pPr>
            <a:r>
              <a:rPr lang="en-US" b="1" i="1" dirty="0"/>
              <a:t>Optical methods</a:t>
            </a:r>
            <a:r>
              <a:rPr lang="ru-RU" dirty="0"/>
              <a:t>.</a:t>
            </a:r>
            <a:endParaRPr lang="ru-RU" b="1" i="1" dirty="0"/>
          </a:p>
          <a:p>
            <a:pPr eaLnBrk="1" hangingPunct="1">
              <a:defRPr/>
            </a:pPr>
            <a:r>
              <a:rPr lang="en-US" b="1" i="1" dirty="0"/>
              <a:t>Chromatographic Methods</a:t>
            </a:r>
            <a:r>
              <a:rPr lang="ru-RU" dirty="0"/>
              <a:t>.</a:t>
            </a:r>
            <a:endParaRPr lang="ru-RU" b="1" i="1" dirty="0"/>
          </a:p>
          <a:p>
            <a:pPr eaLnBrk="1" hangingPunct="1">
              <a:defRPr/>
            </a:pPr>
            <a:r>
              <a:rPr lang="en-US" b="1" i="1" dirty="0"/>
              <a:t>Electrochemical methods</a:t>
            </a:r>
            <a:r>
              <a:rPr lang="ru-RU" dirty="0"/>
              <a:t>.</a:t>
            </a:r>
            <a:endParaRPr lang="ru-RU" b="1" i="1" dirty="0"/>
          </a:p>
          <a:p>
            <a:pPr eaLnBrk="1" hangingPunct="1">
              <a:defRPr/>
            </a:pPr>
            <a:r>
              <a:rPr lang="en-US" b="1" i="1" dirty="0"/>
              <a:t>Radiometric methods</a:t>
            </a:r>
            <a:r>
              <a:rPr lang="ru-RU" dirty="0"/>
              <a:t>.</a:t>
            </a:r>
            <a:endParaRPr lang="ru-RU" b="1" i="1" dirty="0"/>
          </a:p>
          <a:p>
            <a:pPr eaLnBrk="1" hangingPunct="1">
              <a:defRPr/>
            </a:pPr>
            <a:r>
              <a:rPr lang="en-US" b="1" i="1" dirty="0"/>
              <a:t>Thermal methods</a:t>
            </a:r>
            <a:r>
              <a:rPr lang="ru-RU" dirty="0"/>
              <a:t>.</a:t>
            </a:r>
            <a:endParaRPr lang="ru-RU" b="1" i="1" dirty="0"/>
          </a:p>
          <a:p>
            <a:pPr eaLnBrk="1" hangingPunct="1">
              <a:defRPr/>
            </a:pPr>
            <a:r>
              <a:rPr lang="en-US" b="1" i="1" dirty="0"/>
              <a:t>Mass spectrometry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 dirty="0"/>
              <a:t>Classification of optical methods of analysis:</a:t>
            </a:r>
            <a:endParaRPr lang="ru-RU" sz="3200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619671" y="908721"/>
            <a:ext cx="6860753" cy="525078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7030A0"/>
                </a:solidFill>
              </a:rPr>
              <a:t>According to the objects under study: atomic and molecular spectral analysis.</a:t>
            </a:r>
            <a:endParaRPr lang="uk-UA" sz="2000" b="1" i="1" dirty="0">
              <a:solidFill>
                <a:srgbClr val="7030A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7030A0"/>
                </a:solidFill>
              </a:rPr>
              <a:t>By the nature of the interaction of electromagnetic radiation with matter. Distinguish:</a:t>
            </a:r>
            <a:endParaRPr lang="uk-UA" sz="2000" b="1" i="1" dirty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Atomic absorption analysis</a:t>
            </a:r>
            <a:r>
              <a:rPr lang="ru-RU" sz="1800" dirty="0">
                <a:solidFill>
                  <a:srgbClr val="00B050"/>
                </a:solidFill>
              </a:rPr>
              <a:t>. </a:t>
            </a:r>
            <a:endParaRPr lang="ru-RU" sz="1800" i="1" dirty="0">
              <a:solidFill>
                <a:srgbClr val="00B05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Emission spectral analysis</a:t>
            </a:r>
            <a:r>
              <a:rPr lang="ru-RU" sz="1800" dirty="0">
                <a:solidFill>
                  <a:srgbClr val="00B05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Flame photometry</a:t>
            </a:r>
            <a:r>
              <a:rPr lang="ru-RU" sz="1800" dirty="0">
                <a:solidFill>
                  <a:srgbClr val="00B05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Molecular absorption analysis</a:t>
            </a:r>
            <a:r>
              <a:rPr lang="ru-RU" sz="1800" dirty="0">
                <a:solidFill>
                  <a:srgbClr val="00B050"/>
                </a:solidFill>
              </a:rPr>
              <a:t>. </a:t>
            </a:r>
            <a:endParaRPr lang="ru-RU" sz="1800" i="1" dirty="0">
              <a:solidFill>
                <a:srgbClr val="00B05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Luminescent analysis</a:t>
            </a:r>
            <a:r>
              <a:rPr lang="ru-RU" sz="1800" dirty="0">
                <a:solidFill>
                  <a:srgbClr val="00B050"/>
                </a:solidFill>
              </a:rPr>
              <a:t>. </a:t>
            </a:r>
            <a:endParaRPr lang="ru-RU" sz="1800" i="1" dirty="0">
              <a:solidFill>
                <a:srgbClr val="00B05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Spectral analysis using the effect of Raman scattering of light (Raman effect</a:t>
            </a:r>
            <a:r>
              <a:rPr lang="ru-RU" sz="1800" i="1" dirty="0">
                <a:solidFill>
                  <a:srgbClr val="00B050"/>
                </a:solidFill>
              </a:rPr>
              <a:t>)</a:t>
            </a:r>
            <a:r>
              <a:rPr lang="ru-RU" sz="1800" dirty="0">
                <a:solidFill>
                  <a:srgbClr val="00B05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Nephelometric analysis</a:t>
            </a:r>
            <a:r>
              <a:rPr lang="ru-RU" sz="1800" dirty="0">
                <a:solidFill>
                  <a:srgbClr val="00B05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Turbidimetric analysis</a:t>
            </a:r>
            <a:r>
              <a:rPr lang="ru-RU" sz="1800" dirty="0">
                <a:solidFill>
                  <a:srgbClr val="00B05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Refractometric analysis</a:t>
            </a:r>
            <a:r>
              <a:rPr lang="ru-RU" sz="1800" dirty="0">
                <a:solidFill>
                  <a:srgbClr val="00B050"/>
                </a:solidFill>
              </a:rPr>
              <a:t>. </a:t>
            </a:r>
            <a:endParaRPr lang="ru-RU" sz="1800" i="1" dirty="0">
              <a:solidFill>
                <a:srgbClr val="00B05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Interferometric analysis</a:t>
            </a:r>
            <a:r>
              <a:rPr lang="ru-RU" sz="1800" dirty="0">
                <a:solidFill>
                  <a:srgbClr val="00B050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i="1" dirty="0">
                <a:solidFill>
                  <a:srgbClr val="00B050"/>
                </a:solidFill>
              </a:rPr>
              <a:t>Polarimetric analysis</a:t>
            </a:r>
            <a:r>
              <a:rPr lang="ru-RU" sz="1800" dirty="0">
                <a:solidFill>
                  <a:srgbClr val="00B050"/>
                </a:solidFill>
              </a:rPr>
              <a:t>.</a:t>
            </a:r>
            <a:r>
              <a:rPr lang="ru-RU" sz="1600" dirty="0">
                <a:solidFill>
                  <a:srgbClr val="00B05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260350"/>
            <a:ext cx="8579296" cy="58705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i="1" dirty="0">
                <a:solidFill>
                  <a:srgbClr val="7030A0"/>
                </a:solidFill>
              </a:rPr>
              <a:t>By region of the electromagnetic spectrum</a:t>
            </a:r>
            <a:r>
              <a:rPr lang="ru-RU" sz="2400" dirty="0">
                <a:solidFill>
                  <a:srgbClr val="7030A0"/>
                </a:solidFill>
              </a:rPr>
              <a:t>. </a:t>
            </a:r>
            <a:endParaRPr lang="ru-RU" sz="2400" i="1" dirty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i="1" dirty="0"/>
              <a:t>Spectroscopy (spectrophotometry) in the UVI region of the spectrum, i.e. in the near ultraviolet (UV) region - in the wavelength range of 200-400 nm (185-390 nm) and in the visible region - in the wavelength range of 400-760 nm (390-760 nm</a:t>
            </a:r>
            <a:r>
              <a:rPr lang="ru-RU" sz="2400" dirty="0"/>
              <a:t>).</a:t>
            </a:r>
            <a:endParaRPr lang="ru-RU" sz="2400" i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i="1" dirty="0"/>
              <a:t>Infrared spectroscopy, which studies a part of the spectrum in the range of 0.76-1000 µm (1 µm = 10</a:t>
            </a:r>
            <a:r>
              <a:rPr lang="en-US" sz="2400" i="1" baseline="30000" dirty="0"/>
              <a:t>-6</a:t>
            </a:r>
            <a:r>
              <a:rPr lang="en-US" sz="2400" i="1" dirty="0"/>
              <a:t> m</a:t>
            </a:r>
            <a:r>
              <a:rPr lang="ru-RU" sz="2400" dirty="0"/>
              <a:t>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Less commonly used: X-ray spectroscopy, microwave spectroscopy, etc.</a:t>
            </a:r>
            <a:endParaRPr lang="ru-RU" sz="2400" b="1" i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i="1" dirty="0">
                <a:solidFill>
                  <a:srgbClr val="7030A0"/>
                </a:solidFill>
              </a:rPr>
              <a:t>By the nature of energy transitions</a:t>
            </a:r>
            <a:r>
              <a:rPr lang="ru-RU" sz="2400" dirty="0">
                <a:solidFill>
                  <a:srgbClr val="7030A0"/>
                </a:solidFill>
              </a:rPr>
              <a:t>. </a:t>
            </a:r>
            <a:endParaRPr lang="ru-RU" sz="2400" i="1" dirty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i="1" dirty="0"/>
              <a:t>Electronic spectra</a:t>
            </a:r>
            <a:r>
              <a:rPr lang="ru-RU" sz="2400" dirty="0"/>
              <a:t>.</a:t>
            </a:r>
            <a:endParaRPr lang="ru-RU" sz="2400" i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i="1" dirty="0"/>
              <a:t>Vibrational spectra</a:t>
            </a:r>
            <a:r>
              <a:rPr lang="ru-RU" sz="2400" dirty="0"/>
              <a:t>.</a:t>
            </a:r>
            <a:endParaRPr lang="ru-RU" sz="2400" i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i="1" dirty="0"/>
              <a:t>Rotational spectra</a:t>
            </a:r>
            <a:r>
              <a:rPr lang="ru-RU" sz="2400" dirty="0"/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96562" y="121134"/>
            <a:ext cx="3350476" cy="99874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00FF00"/>
                </a:solidFill>
              </a:rPr>
              <a:t>General provisions</a:t>
            </a:r>
            <a:endParaRPr lang="ru-RU" sz="3200" b="1" dirty="0">
              <a:solidFill>
                <a:srgbClr val="00FF00"/>
              </a:solidFill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i="1" dirty="0"/>
              <a:t>Wavelength </a:t>
            </a:r>
            <a:r>
              <a:rPr lang="el-GR" sz="2000" b="1" i="1" dirty="0"/>
              <a:t>λ</a:t>
            </a:r>
            <a:r>
              <a:rPr lang="en-US" sz="2000" b="1" i="1" dirty="0"/>
              <a:t> - the distance traveled by the wave during one complete oscillation. More often measured in nm (1 nm = 10-9 m)</a:t>
            </a:r>
            <a:r>
              <a:rPr lang="ru-RU" sz="2000" dirty="0"/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i="1" dirty="0"/>
              <a:t>The frequency </a:t>
            </a:r>
            <a:r>
              <a:rPr lang="uk-UA" sz="2000" b="1" i="1" dirty="0"/>
              <a:t>ѵ</a:t>
            </a:r>
            <a:r>
              <a:rPr lang="en-US" sz="2000" b="1" i="1" dirty="0"/>
              <a:t> is the number of times per second when the electric field reaches its maximum positive value. The unit of measurement is hertz (1 Hz = 1 s</a:t>
            </a:r>
            <a:r>
              <a:rPr lang="en-US" sz="2000" b="1" i="1" baseline="30000" dirty="0"/>
              <a:t>-1</a:t>
            </a:r>
            <a:r>
              <a:rPr lang="ru-RU" sz="2000" dirty="0"/>
              <a:t>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i="1" dirty="0"/>
              <a:t>Wave number</a:t>
            </a:r>
            <a:r>
              <a:rPr lang="uk-UA" sz="2000" b="1" i="1" dirty="0"/>
              <a:t>  </a:t>
            </a:r>
            <a:r>
              <a:rPr lang="en-US" sz="2000" b="1" i="1" dirty="0"/>
              <a:t> - the number of wavelengths that fit into a unit length = 1/</a:t>
            </a:r>
            <a:r>
              <a:rPr lang="el-GR" sz="2000" b="1" i="1" dirty="0"/>
              <a:t>λ</a:t>
            </a:r>
            <a:r>
              <a:rPr lang="en-US" sz="2000" b="1" i="1" dirty="0"/>
              <a:t>. The wavenumber is measured in reciprocal centimeters (cm-1).</a:t>
            </a:r>
            <a:endParaRPr lang="ru-RU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/>
              <a:t>	</a:t>
            </a:r>
            <a:r>
              <a:rPr lang="en-US" sz="2000" dirty="0"/>
              <a:t>Planck's equation:</a:t>
            </a:r>
            <a:r>
              <a:rPr lang="ru-RU" sz="2000" dirty="0"/>
              <a:t>                       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/>
              <a:t> </a:t>
            </a:r>
            <a:r>
              <a:rPr lang="en-US" sz="2000" dirty="0"/>
              <a:t>where</a:t>
            </a:r>
            <a:r>
              <a:rPr lang="uk-UA" sz="2000" dirty="0"/>
              <a:t>      </a:t>
            </a:r>
            <a:r>
              <a:rPr lang="en-US" sz="2000" dirty="0"/>
              <a:t> </a:t>
            </a:r>
            <a:r>
              <a:rPr lang="uk-UA" sz="2000" dirty="0"/>
              <a:t>   </a:t>
            </a:r>
            <a:r>
              <a:rPr lang="en-US" sz="2000" dirty="0"/>
              <a:t>is the change in the energy of the elementary system as a result of the absorption or emission of a photon with energy</a:t>
            </a:r>
            <a:endParaRPr lang="ru-RU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/>
              <a:t>     (</a:t>
            </a:r>
            <a:r>
              <a:rPr lang="pt-BR" sz="2000" dirty="0"/>
              <a:t>h - Planck's constant: h=6.6262 10-34 J s</a:t>
            </a:r>
            <a:r>
              <a:rPr lang="ru-RU" sz="2000" dirty="0"/>
              <a:t>).</a:t>
            </a:r>
          </a:p>
        </p:txBody>
      </p:sp>
      <p:sp>
        <p:nvSpPr>
          <p:cNvPr id="103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909833"/>
              </p:ext>
            </p:extLst>
          </p:nvPr>
        </p:nvGraphicFramePr>
        <p:xfrm>
          <a:off x="2843806" y="3668712"/>
          <a:ext cx="345598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1396394" imgH="177723" progId="Equation.3">
                  <p:embed/>
                </p:oleObj>
              </mc:Choice>
              <mc:Fallback>
                <p:oleObj name="Формула" r:id="rId2" imgW="1396394" imgH="177723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6" y="3668712"/>
                        <a:ext cx="3455988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34" name="Rectangle 9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36" name="Rectangle 1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7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587540"/>
              </p:ext>
            </p:extLst>
          </p:nvPr>
        </p:nvGraphicFramePr>
        <p:xfrm>
          <a:off x="1480455" y="4116387"/>
          <a:ext cx="5048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241091" imgH="164957" progId="Equation.3">
                  <p:embed/>
                </p:oleObj>
              </mc:Choice>
              <mc:Fallback>
                <p:oleObj name="Формула" r:id="rId4" imgW="241091" imgH="164957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0455" y="4116387"/>
                        <a:ext cx="504825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9042031"/>
              </p:ext>
            </p:extLst>
          </p:nvPr>
        </p:nvGraphicFramePr>
        <p:xfrm>
          <a:off x="2195736" y="2714280"/>
          <a:ext cx="27781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6" imgW="126780" imgH="164814" progId="Equation.3">
                  <p:embed/>
                </p:oleObj>
              </mc:Choice>
              <mc:Fallback>
                <p:oleObj name="Формула" r:id="rId6" imgW="126780" imgH="164814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714280"/>
                        <a:ext cx="277812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8" name="Rectangle 17"/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283151"/>
              </p:ext>
            </p:extLst>
          </p:nvPr>
        </p:nvGraphicFramePr>
        <p:xfrm>
          <a:off x="8275638" y="2741613"/>
          <a:ext cx="222250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8" imgW="126780" imgH="164814" progId="Equation.3">
                  <p:embed/>
                </p:oleObj>
              </mc:Choice>
              <mc:Fallback>
                <p:oleObj name="Формула" r:id="rId8" imgW="126780" imgH="164814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638" y="2741613"/>
                        <a:ext cx="222250" cy="287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539750" y="444689"/>
            <a:ext cx="8280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 b="1" dirty="0"/>
              <a:t>The Bouguer-Lambert law (in 1729 - Bouguer, in 1760 - Lambert): homogeneous layers of the same substance of the same thickness absorb the same fraction of the light energy incident on them at a constant concentration of the solute</a:t>
            </a:r>
            <a:r>
              <a:rPr lang="ru-RU" sz="2400" dirty="0"/>
              <a:t>. </a:t>
            </a: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0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03" name="Rectangle 21"/>
          <p:cNvSpPr>
            <a:spLocks noChangeArrowheads="1"/>
          </p:cNvSpPr>
          <p:nvPr/>
        </p:nvSpPr>
        <p:spPr bwMode="auto">
          <a:xfrm>
            <a:off x="0" y="3228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8" name="Object 20"/>
          <p:cNvGraphicFramePr>
            <a:graphicFrameLocks noChangeAspect="1"/>
          </p:cNvGraphicFramePr>
          <p:nvPr/>
        </p:nvGraphicFramePr>
        <p:xfrm>
          <a:off x="3357563" y="2428875"/>
          <a:ext cx="180022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748975" imgH="393529" progId="Equation.3">
                  <p:embed/>
                </p:oleObj>
              </mc:Choice>
              <mc:Fallback>
                <p:oleObj name="Формула" r:id="rId2" imgW="748975" imgH="393529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2428875"/>
                        <a:ext cx="1800225" cy="93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22"/>
          <p:cNvGraphicFramePr>
            <a:graphicFrameLocks noChangeAspect="1"/>
          </p:cNvGraphicFramePr>
          <p:nvPr/>
        </p:nvGraphicFramePr>
        <p:xfrm>
          <a:off x="3071813" y="5286375"/>
          <a:ext cx="2233612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711000" imgH="241200" progId="Equation.3">
                  <p:embed/>
                </p:oleObj>
              </mc:Choice>
              <mc:Fallback>
                <p:oleObj name="Формула" r:id="rId4" imgW="711000" imgH="2412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5286375"/>
                        <a:ext cx="2233612" cy="757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Rectangle 23"/>
          <p:cNvSpPr>
            <a:spLocks noChangeArrowheads="1"/>
          </p:cNvSpPr>
          <p:nvPr/>
        </p:nvSpPr>
        <p:spPr bwMode="auto">
          <a:xfrm>
            <a:off x="1619672" y="3644900"/>
            <a:ext cx="59765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/>
              <a:t>e </a:t>
            </a:r>
            <a:r>
              <a:rPr lang="uk-UA" sz="2000" dirty="0"/>
              <a:t>-</a:t>
            </a:r>
            <a:r>
              <a:rPr lang="en-US" sz="2000" dirty="0"/>
              <a:t> the base of natural logarithms; </a:t>
            </a:r>
            <a:endParaRPr lang="uk-UA" sz="2000" dirty="0"/>
          </a:p>
          <a:p>
            <a:r>
              <a:rPr lang="en-US" sz="2000" dirty="0"/>
              <a:t>k</a:t>
            </a:r>
            <a:r>
              <a:rPr lang="en-US" sz="2000" baseline="-25000" dirty="0"/>
              <a:t>1</a:t>
            </a:r>
            <a:r>
              <a:rPr lang="en-US" sz="2000" dirty="0"/>
              <a:t> - absorption coefficient of the medium;</a:t>
            </a:r>
            <a:endParaRPr lang="uk-UA" sz="2000" dirty="0"/>
          </a:p>
          <a:p>
            <a:r>
              <a:rPr lang="en-US" sz="2000" dirty="0"/>
              <a:t>l </a:t>
            </a:r>
            <a:r>
              <a:rPr lang="uk-UA" sz="2000" dirty="0"/>
              <a:t>-</a:t>
            </a:r>
            <a:r>
              <a:rPr lang="en-US" sz="2000" dirty="0"/>
              <a:t> the thickness of the absorbing layer, cm.</a:t>
            </a: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4" name="Rectangle 8"/>
          <p:cNvSpPr>
            <a:spLocks noChangeArrowheads="1"/>
          </p:cNvSpPr>
          <p:nvPr/>
        </p:nvSpPr>
        <p:spPr bwMode="auto">
          <a:xfrm>
            <a:off x="-1319213" y="3617913"/>
            <a:ext cx="11303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>
              <a:cs typeface="Times New Roman" pitchFamily="18" charset="0"/>
            </a:endParaRPr>
          </a:p>
          <a:p>
            <a:pPr eaLnBrk="0" hangingPunct="0"/>
            <a:r>
              <a:rPr lang="ru-RU" sz="1400">
                <a:cs typeface="Times New Roman" pitchFamily="18" charset="0"/>
              </a:rPr>
              <a:t>	</a:t>
            </a:r>
            <a:r>
              <a:rPr lang="ru-RU" sz="900"/>
              <a:t> </a:t>
            </a:r>
            <a:endParaRPr lang="ru-RU"/>
          </a:p>
        </p:txBody>
      </p:sp>
      <p:sp>
        <p:nvSpPr>
          <p:cNvPr id="5125" name="Rectangle 19"/>
          <p:cNvSpPr>
            <a:spLocks noChangeArrowheads="1"/>
          </p:cNvSpPr>
          <p:nvPr/>
        </p:nvSpPr>
        <p:spPr bwMode="auto">
          <a:xfrm>
            <a:off x="539750" y="682625"/>
            <a:ext cx="8280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 b="1" dirty="0"/>
              <a:t>Beer's law (1852): The absorbance of a solution is directly proportional to the concentration of the solute at a constant layer thickness</a:t>
            </a:r>
            <a:endParaRPr lang="ru-RU" sz="2400" dirty="0"/>
          </a:p>
        </p:txBody>
      </p:sp>
      <p:graphicFrame>
        <p:nvGraphicFramePr>
          <p:cNvPr id="5122" name="Object 18"/>
          <p:cNvGraphicFramePr>
            <a:graphicFrameLocks noChangeAspect="1"/>
          </p:cNvGraphicFramePr>
          <p:nvPr/>
        </p:nvGraphicFramePr>
        <p:xfrm>
          <a:off x="3065463" y="2276475"/>
          <a:ext cx="2076450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799920" imgH="393480" progId="Equation.3">
                  <p:embed/>
                </p:oleObj>
              </mc:Choice>
              <mc:Fallback>
                <p:oleObj name="Формула" r:id="rId2" imgW="799920" imgH="39348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5463" y="2276475"/>
                        <a:ext cx="2076450" cy="1023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Rectangle 23"/>
          <p:cNvSpPr>
            <a:spLocks noChangeArrowheads="1"/>
          </p:cNvSpPr>
          <p:nvPr/>
        </p:nvSpPr>
        <p:spPr bwMode="auto">
          <a:xfrm>
            <a:off x="1979712" y="3716338"/>
            <a:ext cx="56879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</a:rPr>
              <a:t>k</a:t>
            </a:r>
            <a:r>
              <a:rPr lang="en-US" sz="2400" baseline="-25000" dirty="0">
                <a:latin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</a:rPr>
              <a:t> - coefficient of proportionality;</a:t>
            </a:r>
            <a:endParaRPr lang="uk-UA" sz="2400" dirty="0">
              <a:latin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C is the concentration of the solute.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84213" y="1537404"/>
            <a:ext cx="7848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 dirty="0"/>
              <a:t>The combined </a:t>
            </a:r>
            <a:r>
              <a:rPr lang="en-US" sz="2400" dirty="0">
                <a:solidFill>
                  <a:srgbClr val="7030A0"/>
                </a:solidFill>
              </a:rPr>
              <a:t>Bouguer-Lambert-Beer law</a:t>
            </a:r>
            <a:r>
              <a:rPr lang="en-US" sz="2400" dirty="0"/>
              <a:t>:</a:t>
            </a:r>
            <a:r>
              <a:rPr lang="uk-UA" sz="2400" dirty="0"/>
              <a:t> </a:t>
            </a:r>
            <a:r>
              <a:rPr lang="en-US" sz="2400" dirty="0"/>
              <a:t>optical density is directly proportional to the concentration of the solute and the thickness of the absorbing layer of the solution.</a:t>
            </a:r>
            <a:endParaRPr lang="ru-RU" sz="2400" dirty="0"/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3571875" y="2928938"/>
          <a:ext cx="27352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774360" imgH="241200" progId="Equation.3">
                  <p:embed/>
                </p:oleObj>
              </mc:Choice>
              <mc:Fallback>
                <p:oleObj name="Формула" r:id="rId2" imgW="77436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75" y="2928938"/>
                        <a:ext cx="2735263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1691680" y="4005263"/>
            <a:ext cx="705544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Book Antiqua" pitchFamily="18" charset="0"/>
              </a:rPr>
              <a:t>k - coefficient of light absorption, depending on the nature of the solute, temperature, solvent and wavelength of light</a:t>
            </a:r>
            <a:endParaRPr lang="ru-RU" dirty="0"/>
          </a:p>
        </p:txBody>
      </p:sp>
      <p:sp>
        <p:nvSpPr>
          <p:cNvPr id="6151" name="Rectangle 11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7" name="Object 10"/>
          <p:cNvGraphicFramePr>
            <a:graphicFrameLocks noChangeAspect="1"/>
          </p:cNvGraphicFramePr>
          <p:nvPr/>
        </p:nvGraphicFramePr>
        <p:xfrm>
          <a:off x="3786188" y="5000625"/>
          <a:ext cx="2232025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723272" imgH="177646" progId="Equation.3">
                  <p:embed/>
                </p:oleObj>
              </mc:Choice>
              <mc:Fallback>
                <p:oleObj name="Формула" r:id="rId4" imgW="723272" imgH="17764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5000625"/>
                        <a:ext cx="2232025" cy="573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solidFill>
                  <a:srgbClr val="7030A0"/>
                </a:solidFill>
              </a:rPr>
              <a:t>Absorption spectrum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68538" y="1773238"/>
            <a:ext cx="755650" cy="431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>
                <a:solidFill>
                  <a:srgbClr val="FFFF00"/>
                </a:solidFill>
                <a:latin typeface="Book Antiqua" pitchFamily="18" charset="0"/>
              </a:rPr>
              <a:t>(</a:t>
            </a:r>
            <a:r>
              <a:rPr lang="el-GR" sz="2000">
                <a:solidFill>
                  <a:srgbClr val="FFFF00"/>
                </a:solidFill>
                <a:latin typeface="Book Antiqua" pitchFamily="18" charset="0"/>
              </a:rPr>
              <a:t>ε</a:t>
            </a:r>
            <a:r>
              <a:rPr lang="ru-RU" sz="2000">
                <a:solidFill>
                  <a:srgbClr val="FFFF00"/>
                </a:solidFill>
                <a:latin typeface="Book Antiqua" pitchFamily="18" charset="0"/>
              </a:rPr>
              <a:t>) А</a:t>
            </a:r>
            <a:endParaRPr lang="el-GR" sz="2000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4820" name="Line 4"/>
          <p:cNvSpPr>
            <a:spLocks noChangeAspect="1" noChangeShapeType="1"/>
          </p:cNvSpPr>
          <p:nvPr/>
        </p:nvSpPr>
        <p:spPr bwMode="auto">
          <a:xfrm flipV="1">
            <a:off x="3132138" y="1846263"/>
            <a:ext cx="0" cy="345598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>
            <a:off x="3132138" y="5302250"/>
            <a:ext cx="403383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822" name="Freeform 7"/>
          <p:cNvSpPr>
            <a:spLocks/>
          </p:cNvSpPr>
          <p:nvPr/>
        </p:nvSpPr>
        <p:spPr bwMode="auto">
          <a:xfrm rot="-210706">
            <a:off x="3276600" y="2205038"/>
            <a:ext cx="3529013" cy="2641600"/>
          </a:xfrm>
          <a:custGeom>
            <a:avLst/>
            <a:gdLst>
              <a:gd name="T0" fmla="*/ 0 w 2223"/>
              <a:gd name="T1" fmla="*/ 2147483647 h 1664"/>
              <a:gd name="T2" fmla="*/ 801409647 w 2223"/>
              <a:gd name="T3" fmla="*/ 2147483647 h 1664"/>
              <a:gd name="T4" fmla="*/ 2147483647 w 2223"/>
              <a:gd name="T5" fmla="*/ 20161250 h 1664"/>
              <a:gd name="T6" fmla="*/ 2147483647 w 2223"/>
              <a:gd name="T7" fmla="*/ 2147483647 h 1664"/>
              <a:gd name="T8" fmla="*/ 2147483647 w 2223"/>
              <a:gd name="T9" fmla="*/ 2147483647 h 16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23"/>
              <a:gd name="T16" fmla="*/ 0 h 1664"/>
              <a:gd name="T17" fmla="*/ 2223 w 2223"/>
              <a:gd name="T18" fmla="*/ 1664 h 16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23" h="1664">
                <a:moveTo>
                  <a:pt x="0" y="1505"/>
                </a:moveTo>
                <a:cubicBezTo>
                  <a:pt x="64" y="1584"/>
                  <a:pt x="129" y="1664"/>
                  <a:pt x="318" y="1415"/>
                </a:cubicBezTo>
                <a:cubicBezTo>
                  <a:pt x="507" y="1166"/>
                  <a:pt x="885" y="16"/>
                  <a:pt x="1134" y="8"/>
                </a:cubicBezTo>
                <a:cubicBezTo>
                  <a:pt x="1383" y="0"/>
                  <a:pt x="1634" y="1097"/>
                  <a:pt x="1815" y="1369"/>
                </a:cubicBezTo>
                <a:cubicBezTo>
                  <a:pt x="1996" y="1641"/>
                  <a:pt x="2109" y="1641"/>
                  <a:pt x="2223" y="1641"/>
                </a:cubicBezTo>
              </a:path>
            </a:pathLst>
          </a:cu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3" name="Line 8"/>
          <p:cNvSpPr>
            <a:spLocks noChangeShapeType="1"/>
          </p:cNvSpPr>
          <p:nvPr/>
        </p:nvSpPr>
        <p:spPr bwMode="auto">
          <a:xfrm>
            <a:off x="5003800" y="2205038"/>
            <a:ext cx="0" cy="3097212"/>
          </a:xfrm>
          <a:prstGeom prst="line">
            <a:avLst/>
          </a:prstGeom>
          <a:noFill/>
          <a:ln w="9525">
            <a:solidFill>
              <a:srgbClr val="00FF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6229350" y="5302250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el-G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λ</a:t>
            </a:r>
            <a:r>
              <a:rPr lang="ru-RU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, нм</a:t>
            </a:r>
            <a:endParaRPr lang="el-GR" sz="20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4573588" y="5373688"/>
            <a:ext cx="10080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el-GR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λ</a:t>
            </a:r>
            <a:r>
              <a:rPr lang="ru-RU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baseline="-25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max</a:t>
            </a:r>
            <a:endParaRPr lang="el-GR" baseline="-2500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7030A0"/>
                </a:solidFill>
              </a:rPr>
              <a:t>REFRACTOMETRY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149"/>
            <a:ext cx="8229600" cy="180022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2800" dirty="0">
                <a:solidFill>
                  <a:srgbClr val="7030A0"/>
                </a:solidFill>
              </a:rPr>
              <a:t>When light passes from an optically less dense medium (I) to a medium with an optically higher density (2), the angle of incidence of light </a:t>
            </a:r>
            <a:r>
              <a:rPr lang="el-GR" sz="2800" dirty="0">
                <a:solidFill>
                  <a:srgbClr val="7030A0"/>
                </a:solidFill>
              </a:rPr>
              <a:t>α</a:t>
            </a:r>
            <a:r>
              <a:rPr lang="en-US" sz="2800" dirty="0">
                <a:solidFill>
                  <a:srgbClr val="7030A0"/>
                </a:solidFill>
              </a:rPr>
              <a:t> is always greater than the angle of refraction </a:t>
            </a:r>
            <a:r>
              <a:rPr lang="el-GR" sz="2800" dirty="0">
                <a:solidFill>
                  <a:srgbClr val="7030A0"/>
                </a:solidFill>
              </a:rPr>
              <a:t>β</a:t>
            </a:r>
            <a:r>
              <a:rPr lang="en-US" sz="2800" dirty="0">
                <a:solidFill>
                  <a:srgbClr val="7030A0"/>
                </a:solidFill>
              </a:rPr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8131" name="Line 3"/>
          <p:cNvSpPr>
            <a:spLocks noChangeShapeType="1"/>
          </p:cNvSpPr>
          <p:nvPr/>
        </p:nvSpPr>
        <p:spPr bwMode="auto">
          <a:xfrm>
            <a:off x="4356100" y="3141663"/>
            <a:ext cx="0" cy="23749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48132" name="Line 4"/>
          <p:cNvSpPr>
            <a:spLocks noChangeShapeType="1"/>
          </p:cNvSpPr>
          <p:nvPr/>
        </p:nvSpPr>
        <p:spPr bwMode="auto">
          <a:xfrm>
            <a:off x="2700338" y="4365625"/>
            <a:ext cx="36004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48133" name="Line 5"/>
          <p:cNvSpPr>
            <a:spLocks noChangeShapeType="1"/>
          </p:cNvSpPr>
          <p:nvPr/>
        </p:nvSpPr>
        <p:spPr bwMode="auto">
          <a:xfrm>
            <a:off x="2916238" y="3429000"/>
            <a:ext cx="1439862" cy="9366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>
            <a:off x="4356100" y="4365625"/>
            <a:ext cx="503238" cy="115093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48135" name="Arc 7"/>
          <p:cNvSpPr>
            <a:spLocks/>
          </p:cNvSpPr>
          <p:nvPr/>
        </p:nvSpPr>
        <p:spPr bwMode="auto">
          <a:xfrm rot="10800000" flipV="1">
            <a:off x="3779838" y="3644900"/>
            <a:ext cx="576262" cy="288925"/>
          </a:xfrm>
          <a:custGeom>
            <a:avLst/>
            <a:gdLst>
              <a:gd name="T0" fmla="*/ 0 w 21600"/>
              <a:gd name="T1" fmla="*/ 0 h 21600"/>
              <a:gd name="T2" fmla="*/ 410159132 w 21600"/>
              <a:gd name="T3" fmla="*/ 51694910 h 21600"/>
              <a:gd name="T4" fmla="*/ 0 w 21600"/>
              <a:gd name="T5" fmla="*/ 5169491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48136" name="Arc 8"/>
          <p:cNvSpPr>
            <a:spLocks/>
          </p:cNvSpPr>
          <p:nvPr/>
        </p:nvSpPr>
        <p:spPr bwMode="auto">
          <a:xfrm flipV="1">
            <a:off x="4356100" y="4941888"/>
            <a:ext cx="215900" cy="71437"/>
          </a:xfrm>
          <a:custGeom>
            <a:avLst/>
            <a:gdLst>
              <a:gd name="T0" fmla="*/ 0 w 21600"/>
              <a:gd name="T1" fmla="*/ 0 h 21600"/>
              <a:gd name="T2" fmla="*/ 21570011 w 21600"/>
              <a:gd name="T3" fmla="*/ 781378 h 21600"/>
              <a:gd name="T4" fmla="*/ 0 w 21600"/>
              <a:gd name="T5" fmla="*/ 781378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10800000" wrap="none" anchor="ctr"/>
          <a:lstStyle/>
          <a:p>
            <a:pPr algn="ctr"/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3708400" y="3284538"/>
            <a:ext cx="325438" cy="3667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l-GR" b="1">
                <a:solidFill>
                  <a:schemeClr val="tx1"/>
                </a:solidFill>
                <a:cs typeface="Arial" charset="0"/>
              </a:rPr>
              <a:t>α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4366112" y="5085897"/>
            <a:ext cx="311304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l-GR" b="1">
                <a:solidFill>
                  <a:schemeClr val="tx1"/>
                </a:solidFill>
                <a:cs typeface="Arial" charset="0"/>
              </a:rPr>
              <a:t>β</a:t>
            </a:r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4643438" y="3141663"/>
            <a:ext cx="311150" cy="3667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4632325" y="4456113"/>
            <a:ext cx="311150" cy="3667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chemeClr val="tx1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Snell's law of refraction:</a:t>
            </a:r>
            <a:endParaRPr lang="ru-RU" sz="3600" dirty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8697913" cy="4530725"/>
          </a:xfrm>
        </p:spPr>
        <p:txBody>
          <a:bodyPr/>
          <a:lstStyle/>
          <a:p>
            <a:pPr marL="1281113" lvl="4" indent="0" algn="just" eaLnBrk="1" hangingPunct="1">
              <a:buFont typeface="Wingdings" pitchFamily="2" charset="2"/>
              <a:buNone/>
              <a:defRPr/>
            </a:pPr>
            <a:r>
              <a:rPr lang="en-US" sz="3200" dirty="0">
                <a:solidFill>
                  <a:srgbClr val="7030A0"/>
                </a:solidFill>
              </a:rPr>
              <a:t>the ratio of the sines of the angles of incidence sin </a:t>
            </a:r>
            <a:r>
              <a:rPr lang="el-GR" sz="3200" dirty="0">
                <a:solidFill>
                  <a:srgbClr val="7030A0"/>
                </a:solidFill>
              </a:rPr>
              <a:t>α</a:t>
            </a:r>
            <a:r>
              <a:rPr lang="en-US" sz="3200" dirty="0">
                <a:solidFill>
                  <a:srgbClr val="7030A0"/>
                </a:solidFill>
              </a:rPr>
              <a:t> and refraction sin </a:t>
            </a:r>
            <a:r>
              <a:rPr lang="el-GR" sz="3200" dirty="0">
                <a:solidFill>
                  <a:srgbClr val="7030A0"/>
                </a:solidFill>
              </a:rPr>
              <a:t>β</a:t>
            </a:r>
            <a:r>
              <a:rPr lang="en-US" sz="3200" dirty="0">
                <a:solidFill>
                  <a:srgbClr val="7030A0"/>
                </a:solidFill>
              </a:rPr>
              <a:t> is a constant value for each substance, it is called the refractive index n:</a:t>
            </a:r>
            <a:r>
              <a:rPr lang="uk-UA" sz="3200" dirty="0">
                <a:solidFill>
                  <a:srgbClr val="7030A0"/>
                </a:solidFill>
              </a:rPr>
              <a:t> 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817123"/>
              </p:ext>
            </p:extLst>
          </p:nvPr>
        </p:nvGraphicFramePr>
        <p:xfrm>
          <a:off x="3131840" y="3894137"/>
          <a:ext cx="2047875" cy="143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596880" imgH="419040" progId="Equation.3">
                  <p:embed/>
                </p:oleObj>
              </mc:Choice>
              <mc:Fallback>
                <p:oleObj name="Формула" r:id="rId2" imgW="596880" imgH="419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894137"/>
                        <a:ext cx="2047875" cy="1430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260648"/>
            <a:ext cx="7139136" cy="609729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>
                <a:latin typeface="Monotype Corsiva" pitchFamily="66" charset="0"/>
              </a:rPr>
              <a:t>Electrochemical methods of analysis. Classification of methods.</a:t>
            </a:r>
            <a:br>
              <a:rPr lang="uk-UA" sz="4400" b="1" dirty="0">
                <a:latin typeface="Monotype Corsiva" pitchFamily="66" charset="0"/>
              </a:rPr>
            </a:br>
            <a:br>
              <a:rPr lang="uk-UA" sz="4400" b="1" dirty="0">
                <a:latin typeface="Monotype Corsiva" pitchFamily="66" charset="0"/>
              </a:rPr>
            </a:br>
            <a:r>
              <a:rPr lang="en-US" sz="4400" b="1" dirty="0">
                <a:latin typeface="Monotype Corsiva" pitchFamily="66" charset="0"/>
              </a:rPr>
              <a:t>Potentiometric analysis.</a:t>
            </a:r>
            <a:br>
              <a:rPr lang="uk-UA" sz="4400" b="1" dirty="0">
                <a:latin typeface="Monotype Corsiva" pitchFamily="66" charset="0"/>
              </a:rPr>
            </a:br>
            <a:br>
              <a:rPr lang="uk-UA" sz="4400" b="1" dirty="0">
                <a:latin typeface="Monotype Corsiva" pitchFamily="66" charset="0"/>
              </a:rPr>
            </a:br>
            <a:r>
              <a:rPr lang="en-US" sz="4400" b="1" dirty="0">
                <a:latin typeface="Monotype Corsiva" pitchFamily="66" charset="0"/>
              </a:rPr>
              <a:t>Chromatographic methods of analysis. Ion exchange chromatography.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3" name="ppp_ani_med_pills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9058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pp_ani_med_pills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253413" y="0"/>
            <a:ext cx="8905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3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video>
              <p:cMediaNode>
                <p:cTn id="14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4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5868987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US" sz="4800" i="1" dirty="0">
                <a:latin typeface="Times New Roman" pitchFamily="18" charset="0"/>
                <a:cs typeface="Times New Roman" pitchFamily="18" charset="0"/>
              </a:rPr>
              <a:t>Electrochemical methods of analysis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 are based on measuring the electrochemical parameters of electrochemical phenomena that occur in the test solution.</a:t>
            </a:r>
            <a:br>
              <a:rPr lang="ru-RU" sz="4800" dirty="0"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b="1" dirty="0"/>
            </a:br>
            <a:r>
              <a:rPr lang="en-US" b="1" dirty="0"/>
              <a:t>Classification of electrochemical methods of analysis</a:t>
            </a:r>
            <a:br>
              <a:rPr lang="ru-RU" dirty="0"/>
            </a:br>
            <a:endParaRPr lang="ru-RU" dirty="0"/>
          </a:p>
        </p:txBody>
      </p:sp>
      <p:sp>
        <p:nvSpPr>
          <p:cNvPr id="6147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Classification based on the nature of the source of electrical energy in the system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1" algn="just">
              <a:buFont typeface="Wingdings" pitchFamily="2" charset="2"/>
              <a:buChar char="q"/>
            </a:pPr>
            <a:r>
              <a:rPr lang="en-US" b="1" i="1" dirty="0"/>
              <a:t>Methods without the imposition of an external (extraneous) potential</a:t>
            </a:r>
            <a:r>
              <a:rPr lang="ru-RU" b="1" i="1" dirty="0"/>
              <a:t>. </a:t>
            </a:r>
            <a:endParaRPr lang="ru-RU" b="1" dirty="0"/>
          </a:p>
          <a:p>
            <a:pPr lvl="1" algn="just">
              <a:buFont typeface="Wingdings" pitchFamily="2" charset="2"/>
              <a:buChar char="q"/>
            </a:pPr>
            <a:r>
              <a:rPr lang="en-US" b="1" i="1" dirty="0"/>
              <a:t>Methods with the imposition of an external (extraneous) potential</a:t>
            </a:r>
            <a:r>
              <a:rPr lang="ru-RU" b="1" i="1" dirty="0"/>
              <a:t>.</a:t>
            </a:r>
            <a:endParaRPr lang="ru-RU" b="1" dirty="0"/>
          </a:p>
          <a:p>
            <a:pPr eaLnBrk="1" hangingPunct="1"/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018656" y="136175"/>
            <a:ext cx="3106688" cy="582612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Potentiometry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126038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Potentiometric analysis (potentiometry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>
              <a:buFont typeface="Arial" charset="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based on the use of the dependence of the electrode potential difference on the concentration (activity) of the analyte in solution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 eaLnBrk="1" hangingPunct="1">
              <a:buFont typeface="Arial" charset="0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This dependence is described by the Nernst equation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eaLnBrk="1" hangingPunct="1">
              <a:buFont typeface="Arial" charset="0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b="1" baseline="-250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= Е</a:t>
            </a:r>
            <a:r>
              <a:rPr lang="ru-RU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+ 0,059/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n·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lgа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2874640" y="116632"/>
            <a:ext cx="3394720" cy="725487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b="1" dirty="0"/>
            </a:br>
            <a:r>
              <a:rPr lang="en-US" b="1" dirty="0"/>
              <a:t>Chromatography</a:t>
            </a:r>
            <a:br>
              <a:rPr lang="ru-RU" dirty="0"/>
            </a:br>
            <a:endParaRPr lang="ru-RU" dirty="0"/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dynamic sorption method for separating mixtures based on the distribution of a substance between two phases, one of which is mobile and the other immobile, and associated with repeated repetition of sorption and desorption acts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7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A distinctive feature of chromatographic methods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is their versatility, that is, the possibility of using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457200" y="2357438"/>
            <a:ext cx="8229600" cy="4071937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purification of substances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concentration of substances from highly dilute solutions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separation of complex mixtures of organic and inorganic substances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substance identification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determining the quantitative composition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Wingdings" pitchFamily="2" charset="2"/>
              <a:buChar char="q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457200" y="785813"/>
            <a:ext cx="8229600" cy="534035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5400" b="1" dirty="0">
                <a:latin typeface="Monotype Corsiva" pitchFamily="66" charset="0"/>
              </a:rPr>
              <a:t>Chromatography makes it possible to simultaneously identify and quantify the separated components of a mixture.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5113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Ion exchange chromatography</a:t>
            </a: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3" name="Содержимое 2"/>
          <p:cNvSpPr>
            <a:spLocks noGrp="1"/>
          </p:cNvSpPr>
          <p:nvPr>
            <p:ph idx="1"/>
          </p:nvPr>
        </p:nvSpPr>
        <p:spPr>
          <a:xfrm>
            <a:off x="457200" y="2357438"/>
            <a:ext cx="8229600" cy="376872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It is based on the reversible exchange of ions contained in the solution for ions that are part of the sorbent (ion exchanger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eaLnBrk="1" hangingPunct="1"/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Application of ion exchange chromatography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3" name="Содержимое 2"/>
          <p:cNvSpPr>
            <a:spLocks noGrp="1"/>
          </p:cNvSpPr>
          <p:nvPr>
            <p:ph idx="1"/>
          </p:nvPr>
        </p:nvSpPr>
        <p:spPr>
          <a:xfrm>
            <a:off x="1619672" y="2132857"/>
            <a:ext cx="6751661" cy="3600400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separation of electrolytes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purification from impurities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extraction and concentration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obtaining acids, bases, salts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extraction of rare earth metals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water definitions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quantitative determination of substances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4F04C68-B027-4E7E-8E6D-90F90224A70D}" vid="{988641B8-1D6C-4D02-8B9C-80B3C890273B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1342</TotalTime>
  <Words>953</Words>
  <Application>Microsoft Office PowerPoint</Application>
  <PresentationFormat>Екран (4:3)</PresentationFormat>
  <Paragraphs>103</Paragraphs>
  <Slides>22</Slides>
  <Notes>1</Notes>
  <HiddenSlides>0</HiddenSlides>
  <MMClips>2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30" baseType="lpstr">
      <vt:lpstr>Arial</vt:lpstr>
      <vt:lpstr>Book Antiqua</vt:lpstr>
      <vt:lpstr>Calibri</vt:lpstr>
      <vt:lpstr>Monotype Corsiva</vt:lpstr>
      <vt:lpstr>Times New Roman</vt:lpstr>
      <vt:lpstr>Wingdings</vt:lpstr>
      <vt:lpstr>Тема2</vt:lpstr>
      <vt:lpstr>Формула</vt:lpstr>
      <vt:lpstr>Презентація PowerPoint</vt:lpstr>
      <vt:lpstr>Plan</vt:lpstr>
      <vt:lpstr>Classification of physical and physico-chemical methods of analysis:</vt:lpstr>
      <vt:lpstr>Classification of optical methods of analysis:</vt:lpstr>
      <vt:lpstr>Презентація PowerPoint</vt:lpstr>
      <vt:lpstr>General provisions</vt:lpstr>
      <vt:lpstr>Презентація PowerPoint</vt:lpstr>
      <vt:lpstr>Презентація PowerPoint</vt:lpstr>
      <vt:lpstr>Презентація PowerPoint</vt:lpstr>
      <vt:lpstr>Absorption spectrum</vt:lpstr>
      <vt:lpstr>REFRACTOMETRY</vt:lpstr>
      <vt:lpstr>When light passes from an optically less dense medium (I) to a medium with an optically higher density (2), the angle of incidence of light α is always greater than the angle of refraction β.</vt:lpstr>
      <vt:lpstr>Snell's law of refraction:</vt:lpstr>
      <vt:lpstr>Electrochemical methods of analysis. Classification of methods.  Potentiometric analysis.  Chromatographic methods of analysis. Ion exchange chromatography.</vt:lpstr>
      <vt:lpstr>Electrochemical methods of analysis are based on measuring the electrochemical parameters of electrochemical phenomena that occur in the test solution. </vt:lpstr>
      <vt:lpstr> Classification of electrochemical methods of analysis </vt:lpstr>
      <vt:lpstr> Potentiometry </vt:lpstr>
      <vt:lpstr> Chromatography </vt:lpstr>
      <vt:lpstr> A distinctive feature of chromatographic methods is their versatility, that is, the possibility of using: </vt:lpstr>
      <vt:lpstr>Презентація PowerPoint</vt:lpstr>
      <vt:lpstr>Ion exchange chromatography</vt:lpstr>
      <vt:lpstr>Application of ion exchange chromatography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ivan.shyshkin@onmedu.edu.ua</cp:lastModifiedBy>
  <cp:revision>58</cp:revision>
  <dcterms:created xsi:type="dcterms:W3CDTF">2007-02-14T19:35:21Z</dcterms:created>
  <dcterms:modified xsi:type="dcterms:W3CDTF">2022-09-19T07:20:53Z</dcterms:modified>
</cp:coreProperties>
</file>