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06" r:id="rId2"/>
    <p:sldId id="265" r:id="rId3"/>
    <p:sldId id="267" r:id="rId4"/>
    <p:sldId id="270" r:id="rId5"/>
    <p:sldId id="271" r:id="rId6"/>
    <p:sldId id="272" r:id="rId7"/>
    <p:sldId id="280" r:id="rId8"/>
    <p:sldId id="281" r:id="rId9"/>
    <p:sldId id="282" r:id="rId10"/>
    <p:sldId id="283" r:id="rId11"/>
    <p:sldId id="284" r:id="rId12"/>
    <p:sldId id="285" r:id="rId13"/>
    <p:sldId id="286" r:id="rId14"/>
    <p:sldId id="287" r:id="rId15"/>
    <p:sldId id="288" r:id="rId16"/>
    <p:sldId id="289" r:id="rId17"/>
    <p:sldId id="292" r:id="rId18"/>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54" d="100"/>
          <a:sy n="154" d="100"/>
        </p:scale>
        <p:origin x="2004" y="13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990600" y="5105400"/>
            <a:ext cx="7772400" cy="704850"/>
          </a:xfrm>
          <a:effectLst>
            <a:outerShdw dist="17961" dir="2700000" algn="ctr" rotWithShape="0">
              <a:schemeClr val="bg2"/>
            </a:outerShdw>
          </a:effectLst>
        </p:spPr>
        <p:txBody>
          <a:bodyPr/>
          <a:lstStyle>
            <a:lvl1pPr algn="r">
              <a:defRPr sz="4000"/>
            </a:lvl1pPr>
          </a:lstStyle>
          <a:p>
            <a:r>
              <a:rPr lang="ru-RU"/>
              <a:t>Образец заголовка</a:t>
            </a:r>
            <a:endParaRPr lang="en-US"/>
          </a:p>
        </p:txBody>
      </p:sp>
      <p:sp>
        <p:nvSpPr>
          <p:cNvPr id="3075" name="Rectangle 3"/>
          <p:cNvSpPr>
            <a:spLocks noGrp="1" noChangeArrowheads="1"/>
          </p:cNvSpPr>
          <p:nvPr>
            <p:ph type="subTitle" idx="1"/>
          </p:nvPr>
        </p:nvSpPr>
        <p:spPr>
          <a:xfrm>
            <a:off x="990600" y="5715000"/>
            <a:ext cx="7772400" cy="685800"/>
          </a:xfrm>
          <a:effectLst>
            <a:outerShdw dist="17961" dir="2700000" algn="ctr" rotWithShape="0">
              <a:schemeClr val="bg2"/>
            </a:outerShdw>
          </a:effectLst>
        </p:spPr>
        <p:txBody>
          <a:bodyPr/>
          <a:lstStyle>
            <a:lvl1pPr marL="0" indent="0" algn="r">
              <a:buFontTx/>
              <a:buNone/>
              <a:defRPr sz="2800"/>
            </a:lvl1pPr>
          </a:lstStyle>
          <a:p>
            <a:r>
              <a:rPr lang="ru-RU"/>
              <a:t>Образец подзаголовка</a:t>
            </a:r>
            <a:endParaRPr lang="en-US"/>
          </a:p>
        </p:txBody>
      </p:sp>
    </p:spTree>
    <p:extLst>
      <p:ext uri="{BB962C8B-B14F-4D97-AF65-F5344CB8AC3E}">
        <p14:creationId xmlns:p14="http://schemas.microsoft.com/office/powerpoint/2010/main" val="5031157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30230827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Tree>
    <p:extLst>
      <p:ext uri="{BB962C8B-B14F-4D97-AF65-F5344CB8AC3E}">
        <p14:creationId xmlns:p14="http://schemas.microsoft.com/office/powerpoint/2010/main" val="19809423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1295400" y="1447800"/>
            <a:ext cx="3352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800600" y="1447800"/>
            <a:ext cx="3352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1339320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13667825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Tree>
    <p:extLst>
      <p:ext uri="{BB962C8B-B14F-4D97-AF65-F5344CB8AC3E}">
        <p14:creationId xmlns:p14="http://schemas.microsoft.com/office/powerpoint/2010/main" val="18866394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0692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Tree>
    <p:extLst>
      <p:ext uri="{BB962C8B-B14F-4D97-AF65-F5344CB8AC3E}">
        <p14:creationId xmlns:p14="http://schemas.microsoft.com/office/powerpoint/2010/main" val="2323050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a:t>Вставка рисунка</a:t>
            </a:r>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Tree>
    <p:extLst>
      <p:ext uri="{BB962C8B-B14F-4D97-AF65-F5344CB8AC3E}">
        <p14:creationId xmlns:p14="http://schemas.microsoft.com/office/powerpoint/2010/main" val="3230446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32719316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72250" y="381000"/>
            <a:ext cx="2038350" cy="6096000"/>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381000"/>
            <a:ext cx="5962650" cy="60960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25322132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C27D0111-E955-4CDE-A513-C5C8EA4854A6}"/>
              </a:ext>
            </a:extLst>
          </p:cNvPr>
          <p:cNvSpPr>
            <a:spLocks noGrp="1" noChangeArrowheads="1"/>
          </p:cNvSpPr>
          <p:nvPr>
            <p:ph type="title"/>
          </p:nvPr>
        </p:nvSpPr>
        <p:spPr bwMode="auto">
          <a:xfrm>
            <a:off x="457200" y="381000"/>
            <a:ext cx="8153400"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uk-UA"/>
              <a:t>Образец заголовка</a:t>
            </a:r>
            <a:endParaRPr lang="en-US" altLang="uk-UA"/>
          </a:p>
        </p:txBody>
      </p:sp>
      <p:sp>
        <p:nvSpPr>
          <p:cNvPr id="1027" name="Rectangle 3">
            <a:extLst>
              <a:ext uri="{FF2B5EF4-FFF2-40B4-BE49-F238E27FC236}">
                <a16:creationId xmlns:a16="http://schemas.microsoft.com/office/drawing/2014/main" id="{FD296755-9176-4DBA-A69F-E4636F5B57E8}"/>
              </a:ext>
            </a:extLst>
          </p:cNvPr>
          <p:cNvSpPr>
            <a:spLocks noGrp="1" noChangeArrowheads="1"/>
          </p:cNvSpPr>
          <p:nvPr>
            <p:ph type="body" idx="1"/>
          </p:nvPr>
        </p:nvSpPr>
        <p:spPr bwMode="auto">
          <a:xfrm>
            <a:off x="1295400" y="1447800"/>
            <a:ext cx="6858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uk-UA"/>
              <a:t>Образец текста</a:t>
            </a:r>
          </a:p>
          <a:p>
            <a:pPr lvl="1"/>
            <a:r>
              <a:rPr lang="ru-RU" altLang="uk-UA"/>
              <a:t>Второй уровень</a:t>
            </a:r>
          </a:p>
          <a:p>
            <a:pPr lvl="2"/>
            <a:r>
              <a:rPr lang="ru-RU" altLang="uk-UA"/>
              <a:t>Третий уровень</a:t>
            </a:r>
          </a:p>
          <a:p>
            <a:pPr lvl="3"/>
            <a:r>
              <a:rPr lang="ru-RU" altLang="uk-UA"/>
              <a:t>Четвертый уровень</a:t>
            </a:r>
          </a:p>
          <a:p>
            <a:pPr lvl="4"/>
            <a:r>
              <a:rPr lang="ru-RU" altLang="uk-UA"/>
              <a:t>Пятый уровень</a:t>
            </a:r>
            <a:endParaRPr lang="en-US" altLang="uk-UA"/>
          </a:p>
        </p:txBody>
      </p:sp>
    </p:spTree>
    <p:extLst>
      <p:ext uri="{BB962C8B-B14F-4D97-AF65-F5344CB8AC3E}">
        <p14:creationId xmlns:p14="http://schemas.microsoft.com/office/powerpoint/2010/main" val="39170517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fontAlgn="base" hangingPunct="1">
        <a:spcBef>
          <a:spcPct val="0"/>
        </a:spcBef>
        <a:spcAft>
          <a:spcPct val="0"/>
        </a:spcAft>
        <a:defRPr sz="4400">
          <a:solidFill>
            <a:schemeClr val="bg1"/>
          </a:solidFill>
          <a:latin typeface="+mj-lt"/>
          <a:ea typeface="+mj-ea"/>
          <a:cs typeface="+mj-cs"/>
        </a:defRPr>
      </a:lvl1pPr>
      <a:lvl2pPr algn="ctr" rtl="0" eaLnBrk="1" fontAlgn="base" hangingPunct="1">
        <a:spcBef>
          <a:spcPct val="0"/>
        </a:spcBef>
        <a:spcAft>
          <a:spcPct val="0"/>
        </a:spcAft>
        <a:defRPr sz="4400">
          <a:solidFill>
            <a:schemeClr val="bg1"/>
          </a:solidFill>
          <a:latin typeface="Microsoft Sans Serif" pitchFamily="34" charset="0"/>
        </a:defRPr>
      </a:lvl2pPr>
      <a:lvl3pPr algn="ctr" rtl="0" eaLnBrk="1" fontAlgn="base" hangingPunct="1">
        <a:spcBef>
          <a:spcPct val="0"/>
        </a:spcBef>
        <a:spcAft>
          <a:spcPct val="0"/>
        </a:spcAft>
        <a:defRPr sz="4400">
          <a:solidFill>
            <a:schemeClr val="bg1"/>
          </a:solidFill>
          <a:latin typeface="Microsoft Sans Serif" pitchFamily="34" charset="0"/>
        </a:defRPr>
      </a:lvl3pPr>
      <a:lvl4pPr algn="ctr" rtl="0" eaLnBrk="1" fontAlgn="base" hangingPunct="1">
        <a:spcBef>
          <a:spcPct val="0"/>
        </a:spcBef>
        <a:spcAft>
          <a:spcPct val="0"/>
        </a:spcAft>
        <a:defRPr sz="4400">
          <a:solidFill>
            <a:schemeClr val="bg1"/>
          </a:solidFill>
          <a:latin typeface="Microsoft Sans Serif" pitchFamily="34" charset="0"/>
        </a:defRPr>
      </a:lvl4pPr>
      <a:lvl5pPr algn="ctr" rtl="0" eaLnBrk="1" fontAlgn="base" hangingPunct="1">
        <a:spcBef>
          <a:spcPct val="0"/>
        </a:spcBef>
        <a:spcAft>
          <a:spcPct val="0"/>
        </a:spcAft>
        <a:defRPr sz="4400">
          <a:solidFill>
            <a:schemeClr val="bg1"/>
          </a:solidFill>
          <a:latin typeface="Microsoft Sans Serif" pitchFamily="34" charset="0"/>
        </a:defRPr>
      </a:lvl5pPr>
      <a:lvl6pPr marL="457200" algn="ctr" rtl="0" eaLnBrk="1" fontAlgn="base" hangingPunct="1">
        <a:spcBef>
          <a:spcPct val="0"/>
        </a:spcBef>
        <a:spcAft>
          <a:spcPct val="0"/>
        </a:spcAft>
        <a:defRPr sz="4400">
          <a:solidFill>
            <a:schemeClr val="bg1"/>
          </a:solidFill>
          <a:latin typeface="Microsoft Sans Serif" pitchFamily="34" charset="0"/>
        </a:defRPr>
      </a:lvl6pPr>
      <a:lvl7pPr marL="914400" algn="ctr" rtl="0" eaLnBrk="1" fontAlgn="base" hangingPunct="1">
        <a:spcBef>
          <a:spcPct val="0"/>
        </a:spcBef>
        <a:spcAft>
          <a:spcPct val="0"/>
        </a:spcAft>
        <a:defRPr sz="4400">
          <a:solidFill>
            <a:schemeClr val="bg1"/>
          </a:solidFill>
          <a:latin typeface="Microsoft Sans Serif" pitchFamily="34" charset="0"/>
        </a:defRPr>
      </a:lvl7pPr>
      <a:lvl8pPr marL="1371600" algn="ctr" rtl="0" eaLnBrk="1" fontAlgn="base" hangingPunct="1">
        <a:spcBef>
          <a:spcPct val="0"/>
        </a:spcBef>
        <a:spcAft>
          <a:spcPct val="0"/>
        </a:spcAft>
        <a:defRPr sz="4400">
          <a:solidFill>
            <a:schemeClr val="bg1"/>
          </a:solidFill>
          <a:latin typeface="Microsoft Sans Serif" pitchFamily="34" charset="0"/>
        </a:defRPr>
      </a:lvl8pPr>
      <a:lvl9pPr marL="1828800" algn="ctr" rtl="0" eaLnBrk="1" fontAlgn="base" hangingPunct="1">
        <a:spcBef>
          <a:spcPct val="0"/>
        </a:spcBef>
        <a:spcAft>
          <a:spcPct val="0"/>
        </a:spcAft>
        <a:defRPr sz="4400">
          <a:solidFill>
            <a:schemeClr val="bg1"/>
          </a:solidFill>
          <a:latin typeface="Microsoft Sans Serif" pitchFamily="34" charset="0"/>
        </a:defRPr>
      </a:lvl9pPr>
    </p:titleStyle>
    <p:bodyStyle>
      <a:lvl1pPr marL="342900" indent="-342900" algn="l" rtl="0" eaLnBrk="1" fontAlgn="base" hangingPunct="1">
        <a:spcBef>
          <a:spcPct val="20000"/>
        </a:spcBef>
        <a:spcAft>
          <a:spcPct val="0"/>
        </a:spcAft>
        <a:buChar char="•"/>
        <a:defRPr sz="3200">
          <a:solidFill>
            <a:schemeClr val="bg1"/>
          </a:solidFill>
          <a:latin typeface="+mn-lt"/>
          <a:ea typeface="+mn-ea"/>
          <a:cs typeface="+mn-cs"/>
        </a:defRPr>
      </a:lvl1pPr>
      <a:lvl2pPr marL="742950" indent="-285750" algn="l" rtl="0" eaLnBrk="1" fontAlgn="base" hangingPunct="1">
        <a:spcBef>
          <a:spcPct val="20000"/>
        </a:spcBef>
        <a:spcAft>
          <a:spcPct val="0"/>
        </a:spcAft>
        <a:buChar char="–"/>
        <a:defRPr sz="2800">
          <a:solidFill>
            <a:schemeClr val="bg1"/>
          </a:solidFill>
          <a:latin typeface="+mn-lt"/>
        </a:defRPr>
      </a:lvl2pPr>
      <a:lvl3pPr marL="1143000" indent="-228600" algn="l" rtl="0" eaLnBrk="1" fontAlgn="base" hangingPunct="1">
        <a:spcBef>
          <a:spcPct val="20000"/>
        </a:spcBef>
        <a:spcAft>
          <a:spcPct val="0"/>
        </a:spcAft>
        <a:buChar char="•"/>
        <a:defRPr sz="2400">
          <a:solidFill>
            <a:schemeClr val="bg1"/>
          </a:solidFill>
          <a:latin typeface="+mn-lt"/>
        </a:defRPr>
      </a:lvl3pPr>
      <a:lvl4pPr marL="1600200" indent="-228600" algn="l" rtl="0" eaLnBrk="1" fontAlgn="base" hangingPunct="1">
        <a:spcBef>
          <a:spcPct val="20000"/>
        </a:spcBef>
        <a:spcAft>
          <a:spcPct val="0"/>
        </a:spcAft>
        <a:buChar char="–"/>
        <a:defRPr sz="2000">
          <a:solidFill>
            <a:schemeClr val="bg1"/>
          </a:solidFill>
          <a:latin typeface="+mn-lt"/>
        </a:defRPr>
      </a:lvl4pPr>
      <a:lvl5pPr marL="2057400" indent="-228600" algn="l" rtl="0" eaLnBrk="1" fontAlgn="base" hangingPunct="1">
        <a:spcBef>
          <a:spcPct val="20000"/>
        </a:spcBef>
        <a:spcAft>
          <a:spcPct val="0"/>
        </a:spcAft>
        <a:buChar char="»"/>
        <a:defRPr sz="2000">
          <a:solidFill>
            <a:schemeClr val="bg1"/>
          </a:solidFill>
          <a:latin typeface="+mn-lt"/>
        </a:defRPr>
      </a:lvl5pPr>
      <a:lvl6pPr marL="2514600" indent="-228600" algn="l" rtl="0" eaLnBrk="1" fontAlgn="base" hangingPunct="1">
        <a:spcBef>
          <a:spcPct val="20000"/>
        </a:spcBef>
        <a:spcAft>
          <a:spcPct val="0"/>
        </a:spcAft>
        <a:buChar char="»"/>
        <a:defRPr sz="2000">
          <a:solidFill>
            <a:schemeClr val="bg1"/>
          </a:solidFill>
          <a:latin typeface="+mn-lt"/>
        </a:defRPr>
      </a:lvl6pPr>
      <a:lvl7pPr marL="2971800" indent="-228600" algn="l" rtl="0" eaLnBrk="1" fontAlgn="base" hangingPunct="1">
        <a:spcBef>
          <a:spcPct val="20000"/>
        </a:spcBef>
        <a:spcAft>
          <a:spcPct val="0"/>
        </a:spcAft>
        <a:buChar char="»"/>
        <a:defRPr sz="2000">
          <a:solidFill>
            <a:schemeClr val="bg1"/>
          </a:solidFill>
          <a:latin typeface="+mn-lt"/>
        </a:defRPr>
      </a:lvl7pPr>
      <a:lvl8pPr marL="3429000" indent="-228600" algn="l" rtl="0" eaLnBrk="1" fontAlgn="base" hangingPunct="1">
        <a:spcBef>
          <a:spcPct val="20000"/>
        </a:spcBef>
        <a:spcAft>
          <a:spcPct val="0"/>
        </a:spcAft>
        <a:buChar char="»"/>
        <a:defRPr sz="2000">
          <a:solidFill>
            <a:schemeClr val="bg1"/>
          </a:solidFill>
          <a:latin typeface="+mn-lt"/>
        </a:defRPr>
      </a:lvl8pPr>
      <a:lvl9pPr marL="3886200" indent="-228600" algn="l" rtl="0" eaLnBrk="1" fontAlgn="base" hangingPunct="1">
        <a:spcBef>
          <a:spcPct val="20000"/>
        </a:spcBef>
        <a:spcAft>
          <a:spcPct val="0"/>
        </a:spcAft>
        <a:buChar char="»"/>
        <a:defRPr sz="2000">
          <a:solidFill>
            <a:schemeClr val="bg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oleObject" Target="../embeddings/oleObject1.bin"/><Relationship Id="rId1" Type="http://schemas.openxmlformats.org/officeDocument/2006/relationships/slideLayout" Target="../slideLayouts/slideLayout2.xml"/><Relationship Id="rId5" Type="http://schemas.openxmlformats.org/officeDocument/2006/relationships/image" Target="../media/image4.wmf"/><Relationship Id="rId4" Type="http://schemas.openxmlformats.org/officeDocument/2006/relationships/oleObject" Target="../embeddings/oleObject2.bin"/></Relationships>
</file>

<file path=ppt/slides/_rels/slide9.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oleObject" Target="../embeddings/oleObject3.bin"/><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oleObject" Target="../embeddings/oleObject4.bin"/><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8.bin"/><Relationship Id="rId3" Type="http://schemas.openxmlformats.org/officeDocument/2006/relationships/image" Target="../media/image7.wmf"/><Relationship Id="rId7" Type="http://schemas.openxmlformats.org/officeDocument/2006/relationships/image" Target="../media/image9.wmf"/><Relationship Id="rId2" Type="http://schemas.openxmlformats.org/officeDocument/2006/relationships/oleObject" Target="../embeddings/oleObject5.bin"/><Relationship Id="rId1" Type="http://schemas.openxmlformats.org/officeDocument/2006/relationships/slideLayout" Target="../slideLayouts/slideLayout2.xml"/><Relationship Id="rId6" Type="http://schemas.openxmlformats.org/officeDocument/2006/relationships/oleObject" Target="../embeddings/oleObject7.bin"/><Relationship Id="rId11" Type="http://schemas.openxmlformats.org/officeDocument/2006/relationships/image" Target="../media/image11.wmf"/><Relationship Id="rId5" Type="http://schemas.openxmlformats.org/officeDocument/2006/relationships/image" Target="../media/image8.wmf"/><Relationship Id="rId10" Type="http://schemas.openxmlformats.org/officeDocument/2006/relationships/oleObject" Target="../embeddings/oleObject9.bin"/><Relationship Id="rId4" Type="http://schemas.openxmlformats.org/officeDocument/2006/relationships/oleObject" Target="../embeddings/oleObject6.bin"/><Relationship Id="rId9" Type="http://schemas.openxmlformats.org/officeDocument/2006/relationships/image" Target="../media/image10.wmf"/></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C43EF63-52E8-4F2A-8729-0FFD85B66C6F}"/>
              </a:ext>
            </a:extLst>
          </p:cNvPr>
          <p:cNvSpPr>
            <a:spLocks noGrp="1"/>
          </p:cNvSpPr>
          <p:nvPr>
            <p:ph type="ctrTitle"/>
          </p:nvPr>
        </p:nvSpPr>
        <p:spPr>
          <a:xfrm>
            <a:off x="990600" y="4581128"/>
            <a:ext cx="7772400" cy="704850"/>
          </a:xfrm>
        </p:spPr>
        <p:txBody>
          <a:bodyPr/>
          <a:lstStyle/>
          <a:p>
            <a:r>
              <a:rPr lang="en-US" b="1" kern="0" dirty="0">
                <a:solidFill>
                  <a:schemeClr val="tx1"/>
                </a:solidFill>
              </a:rPr>
              <a:t>Lecture </a:t>
            </a:r>
            <a:r>
              <a:rPr lang="uk-UA" b="1" kern="0" dirty="0">
                <a:solidFill>
                  <a:schemeClr val="tx1"/>
                </a:solidFill>
              </a:rPr>
              <a:t>3</a:t>
            </a:r>
            <a:endParaRPr lang="uk-UA" dirty="0"/>
          </a:p>
        </p:txBody>
      </p:sp>
      <p:sp>
        <p:nvSpPr>
          <p:cNvPr id="3" name="Подзаголовок 2">
            <a:extLst>
              <a:ext uri="{FF2B5EF4-FFF2-40B4-BE49-F238E27FC236}">
                <a16:creationId xmlns:a16="http://schemas.microsoft.com/office/drawing/2014/main" id="{2777C91F-81BD-4A01-8E82-0E685223CD30}"/>
              </a:ext>
            </a:extLst>
          </p:cNvPr>
          <p:cNvSpPr>
            <a:spLocks noGrp="1"/>
          </p:cNvSpPr>
          <p:nvPr>
            <p:ph type="subTitle" idx="1"/>
          </p:nvPr>
        </p:nvSpPr>
        <p:spPr>
          <a:xfrm>
            <a:off x="990600" y="5157192"/>
            <a:ext cx="7772400" cy="685800"/>
          </a:xfrm>
        </p:spPr>
        <p:txBody>
          <a:bodyPr/>
          <a:lstStyle/>
          <a:p>
            <a:r>
              <a:rPr lang="en-US" sz="2800" kern="0" dirty="0"/>
              <a:t>Methods of identification of medicinal products</a:t>
            </a:r>
            <a:endParaRPr lang="ru-RU" sz="2800" kern="0" dirty="0"/>
          </a:p>
        </p:txBody>
      </p:sp>
    </p:spTree>
    <p:extLst>
      <p:ext uri="{BB962C8B-B14F-4D97-AF65-F5344CB8AC3E}">
        <p14:creationId xmlns:p14="http://schemas.microsoft.com/office/powerpoint/2010/main" val="38606261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Заголовок 1">
            <a:extLst>
              <a:ext uri="{FF2B5EF4-FFF2-40B4-BE49-F238E27FC236}">
                <a16:creationId xmlns:a16="http://schemas.microsoft.com/office/drawing/2014/main" id="{CD91A6B4-4D32-4B82-BF7B-AB6A0AD55911}"/>
              </a:ext>
            </a:extLst>
          </p:cNvPr>
          <p:cNvSpPr>
            <a:spLocks noGrp="1"/>
          </p:cNvSpPr>
          <p:nvPr>
            <p:ph type="title"/>
          </p:nvPr>
        </p:nvSpPr>
        <p:spPr/>
        <p:txBody>
          <a:bodyPr/>
          <a:lstStyle/>
          <a:p>
            <a:pPr algn="ctr" eaLnBrk="1" hangingPunct="1"/>
            <a:r>
              <a:rPr lang="en-US" altLang="uk-UA" sz="3600" b="1" dirty="0">
                <a:solidFill>
                  <a:srgbClr val="FFFF00"/>
                </a:solidFill>
                <a:latin typeface="Times New Roman" panose="02020603050405020304" pitchFamily="18" charset="0"/>
                <a:cs typeface="Times New Roman" panose="02020603050405020304" pitchFamily="18" charset="0"/>
              </a:rPr>
              <a:t>Pharmaceutical Analysis Criteria</a:t>
            </a:r>
            <a:endParaRPr lang="ru-RU" altLang="uk-UA" sz="3600" b="1" dirty="0">
              <a:solidFill>
                <a:srgbClr val="FFFF00"/>
              </a:solidFill>
              <a:latin typeface="Times New Roman" panose="02020603050405020304" pitchFamily="18" charset="0"/>
              <a:cs typeface="Times New Roman" panose="02020603050405020304" pitchFamily="18" charset="0"/>
            </a:endParaRPr>
          </a:p>
        </p:txBody>
      </p:sp>
      <p:sp>
        <p:nvSpPr>
          <p:cNvPr id="11267" name="Объект 2">
            <a:extLst>
              <a:ext uri="{FF2B5EF4-FFF2-40B4-BE49-F238E27FC236}">
                <a16:creationId xmlns:a16="http://schemas.microsoft.com/office/drawing/2014/main" id="{A406F968-8899-45FF-83C6-BBDCDDA72B5C}"/>
              </a:ext>
            </a:extLst>
          </p:cNvPr>
          <p:cNvSpPr>
            <a:spLocks noGrp="1"/>
          </p:cNvSpPr>
          <p:nvPr>
            <p:ph idx="1"/>
          </p:nvPr>
        </p:nvSpPr>
        <p:spPr>
          <a:xfrm>
            <a:off x="457200" y="1268760"/>
            <a:ext cx="7886700" cy="5112568"/>
          </a:xfrm>
        </p:spPr>
        <p:txBody>
          <a:bodyPr/>
          <a:lstStyle/>
          <a:p>
            <a:pPr algn="just" eaLnBrk="1" hangingPunct="1"/>
            <a:r>
              <a:rPr lang="en-US" altLang="uk-UA" sz="2400" dirty="0">
                <a:latin typeface="Times New Roman" panose="02020603050405020304" pitchFamily="18" charset="0"/>
                <a:cs typeface="Times New Roman" panose="02020603050405020304" pitchFamily="18" charset="0"/>
              </a:rPr>
              <a:t>For various purposes of the analysis, such criteria as the </a:t>
            </a:r>
            <a:r>
              <a:rPr lang="en-US" altLang="uk-UA" sz="2400" dirty="0">
                <a:solidFill>
                  <a:srgbClr val="0070C0"/>
                </a:solidFill>
                <a:latin typeface="Times New Roman" panose="02020603050405020304" pitchFamily="18" charset="0"/>
                <a:cs typeface="Times New Roman" panose="02020603050405020304" pitchFamily="18" charset="0"/>
              </a:rPr>
              <a:t>selectivity of the analysis</a:t>
            </a:r>
            <a:r>
              <a:rPr lang="en-US" altLang="uk-UA" sz="2400" dirty="0">
                <a:latin typeface="Times New Roman" panose="02020603050405020304" pitchFamily="18" charset="0"/>
                <a:cs typeface="Times New Roman" panose="02020603050405020304" pitchFamily="18" charset="0"/>
              </a:rPr>
              <a:t>, </a:t>
            </a:r>
            <a:r>
              <a:rPr lang="en-US" altLang="uk-UA" sz="2400" dirty="0">
                <a:solidFill>
                  <a:srgbClr val="0070C0"/>
                </a:solidFill>
                <a:latin typeface="Times New Roman" panose="02020603050405020304" pitchFamily="18" charset="0"/>
                <a:cs typeface="Times New Roman" panose="02020603050405020304" pitchFamily="18" charset="0"/>
              </a:rPr>
              <a:t>sensitivity</a:t>
            </a:r>
            <a:r>
              <a:rPr lang="en-US" altLang="uk-UA" sz="2400" dirty="0">
                <a:latin typeface="Times New Roman" panose="02020603050405020304" pitchFamily="18" charset="0"/>
                <a:cs typeface="Times New Roman" panose="02020603050405020304" pitchFamily="18" charset="0"/>
              </a:rPr>
              <a:t>, </a:t>
            </a:r>
            <a:r>
              <a:rPr lang="en-US" altLang="uk-UA" sz="2400" dirty="0">
                <a:solidFill>
                  <a:srgbClr val="0070C0"/>
                </a:solidFill>
                <a:latin typeface="Times New Roman" panose="02020603050405020304" pitchFamily="18" charset="0"/>
                <a:cs typeface="Times New Roman" panose="02020603050405020304" pitchFamily="18" charset="0"/>
              </a:rPr>
              <a:t>accuracy</a:t>
            </a:r>
            <a:r>
              <a:rPr lang="en-US" altLang="uk-UA" sz="2400" dirty="0">
                <a:latin typeface="Times New Roman" panose="02020603050405020304" pitchFamily="18" charset="0"/>
                <a:cs typeface="Times New Roman" panose="02020603050405020304" pitchFamily="18" charset="0"/>
              </a:rPr>
              <a:t>, </a:t>
            </a:r>
            <a:r>
              <a:rPr lang="en-US" altLang="uk-UA" sz="2400" dirty="0">
                <a:solidFill>
                  <a:srgbClr val="0070C0"/>
                </a:solidFill>
                <a:latin typeface="Times New Roman" panose="02020603050405020304" pitchFamily="18" charset="0"/>
                <a:cs typeface="Times New Roman" panose="02020603050405020304" pitchFamily="18" charset="0"/>
              </a:rPr>
              <a:t>analysis time</a:t>
            </a:r>
            <a:r>
              <a:rPr lang="en-US" altLang="uk-UA" sz="2400" dirty="0">
                <a:latin typeface="Times New Roman" panose="02020603050405020304" pitchFamily="18" charset="0"/>
                <a:cs typeface="Times New Roman" panose="02020603050405020304" pitchFamily="18" charset="0"/>
              </a:rPr>
              <a:t>, and the </a:t>
            </a:r>
            <a:r>
              <a:rPr lang="en-US" altLang="uk-UA" sz="2400" dirty="0">
                <a:solidFill>
                  <a:srgbClr val="0070C0"/>
                </a:solidFill>
                <a:latin typeface="Times New Roman" panose="02020603050405020304" pitchFamily="18" charset="0"/>
                <a:cs typeface="Times New Roman" panose="02020603050405020304" pitchFamily="18" charset="0"/>
              </a:rPr>
              <a:t>amount of the test substance </a:t>
            </a:r>
            <a:r>
              <a:rPr lang="en-US" altLang="uk-UA" sz="2400" dirty="0">
                <a:latin typeface="Times New Roman" panose="02020603050405020304" pitchFamily="18" charset="0"/>
                <a:cs typeface="Times New Roman" panose="02020603050405020304" pitchFamily="18" charset="0"/>
              </a:rPr>
              <a:t>are important.</a:t>
            </a:r>
          </a:p>
          <a:p>
            <a:pPr algn="just" eaLnBrk="1" hangingPunct="1"/>
            <a:r>
              <a:rPr lang="en-US" altLang="uk-UA" sz="2400" dirty="0">
                <a:latin typeface="Times New Roman" panose="02020603050405020304" pitchFamily="18" charset="0"/>
                <a:cs typeface="Times New Roman" panose="02020603050405020304" pitchFamily="18" charset="0"/>
              </a:rPr>
              <a:t>The </a:t>
            </a:r>
            <a:r>
              <a:rPr lang="en-US" altLang="uk-UA" sz="2400" dirty="0">
                <a:solidFill>
                  <a:srgbClr val="0070C0"/>
                </a:solidFill>
                <a:latin typeface="Times New Roman" panose="02020603050405020304" pitchFamily="18" charset="0"/>
                <a:cs typeface="Times New Roman" panose="02020603050405020304" pitchFamily="18" charset="0"/>
              </a:rPr>
              <a:t>selectivity of the analysis </a:t>
            </a:r>
            <a:r>
              <a:rPr lang="en-US" altLang="uk-UA" sz="2400" dirty="0">
                <a:latin typeface="Times New Roman" panose="02020603050405020304" pitchFamily="18" charset="0"/>
                <a:cs typeface="Times New Roman" panose="02020603050405020304" pitchFamily="18" charset="0"/>
              </a:rPr>
              <a:t>is essential in the analysis of complex preparations consisting of several active components. In this case, the selectivity of the analysis is very important for the quantitative determination of each of the substances.</a:t>
            </a:r>
          </a:p>
          <a:p>
            <a:pPr algn="just" eaLnBrk="1" hangingPunct="1"/>
            <a:r>
              <a:rPr lang="en-US" altLang="uk-UA" sz="2400" dirty="0">
                <a:latin typeface="Times New Roman" panose="02020603050405020304" pitchFamily="18" charset="0"/>
                <a:cs typeface="Times New Roman" panose="02020603050405020304" pitchFamily="18" charset="0"/>
              </a:rPr>
              <a:t>The </a:t>
            </a:r>
            <a:r>
              <a:rPr lang="en-US" altLang="uk-UA" sz="2400" dirty="0">
                <a:solidFill>
                  <a:srgbClr val="0070C0"/>
                </a:solidFill>
                <a:latin typeface="Times New Roman" panose="02020603050405020304" pitchFamily="18" charset="0"/>
                <a:cs typeface="Times New Roman" panose="02020603050405020304" pitchFamily="18" charset="0"/>
              </a:rPr>
              <a:t>accuracy and sensitivity requirements </a:t>
            </a:r>
            <a:r>
              <a:rPr lang="en-US" altLang="uk-UA" sz="2400" dirty="0">
                <a:latin typeface="Times New Roman" panose="02020603050405020304" pitchFamily="18" charset="0"/>
                <a:cs typeface="Times New Roman" panose="02020603050405020304" pitchFamily="18" charset="0"/>
              </a:rPr>
              <a:t>depend on the object and purpose of the study. Highly sensitive methods are used when testing for purity or impurities. For the stepwise production control, the factor of time spent on analysis is important.</a:t>
            </a:r>
            <a:endParaRPr lang="ru-RU" altLang="uk-UA"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0B203E3-435F-484F-ABD4-73E4F93EF05C}"/>
              </a:ext>
            </a:extLst>
          </p:cNvPr>
          <p:cNvSpPr>
            <a:spLocks noGrp="1"/>
          </p:cNvSpPr>
          <p:nvPr>
            <p:ph idx="1"/>
          </p:nvPr>
        </p:nvSpPr>
        <p:spPr>
          <a:xfrm>
            <a:off x="251520" y="1124744"/>
            <a:ext cx="8215313" cy="5400600"/>
          </a:xfrm>
        </p:spPr>
        <p:txBody>
          <a:bodyPr/>
          <a:lstStyle/>
          <a:p>
            <a:pPr algn="just" eaLnBrk="1" hangingPunct="1">
              <a:defRPr/>
            </a:pPr>
            <a:r>
              <a:rPr lang="en-US" sz="2400" dirty="0">
                <a:solidFill>
                  <a:srgbClr val="0070C0"/>
                </a:solidFill>
                <a:latin typeface="Times New Roman" panose="02020603050405020304" pitchFamily="18" charset="0"/>
                <a:cs typeface="Times New Roman" panose="02020603050405020304" pitchFamily="18" charset="0"/>
              </a:rPr>
              <a:t>Reproducibility </a:t>
            </a:r>
            <a:r>
              <a:rPr lang="en-US" sz="2400" dirty="0">
                <a:latin typeface="Times New Roman" panose="02020603050405020304" pitchFamily="18" charset="0"/>
                <a:cs typeface="Times New Roman" panose="02020603050405020304" pitchFamily="18" charset="0"/>
              </a:rPr>
              <a:t>— Describes the scatter of the test results compared to the mean.</a:t>
            </a:r>
          </a:p>
          <a:p>
            <a:pPr eaLnBrk="1" hangingPunct="1">
              <a:defRPr/>
            </a:pPr>
            <a:r>
              <a:rPr lang="en-US" sz="2400" dirty="0">
                <a:solidFill>
                  <a:srgbClr val="0070C0"/>
                </a:solidFill>
                <a:latin typeface="Times New Roman" panose="02020603050405020304" pitchFamily="18" charset="0"/>
                <a:cs typeface="Times New Roman" panose="02020603050405020304" pitchFamily="18" charset="0"/>
              </a:rPr>
              <a:t>Correctness</a:t>
            </a:r>
            <a:r>
              <a:rPr lang="en-US" sz="2400" dirty="0">
                <a:latin typeface="Times New Roman" panose="02020603050405020304" pitchFamily="18" charset="0"/>
                <a:cs typeface="Times New Roman" panose="02020603050405020304" pitchFamily="18" charset="0"/>
              </a:rPr>
              <a:t> - reflects the difference between the actual and found content of the substance. The accuracy of the analysis depends on the quality of the instruments, the experience of the analyst, etc. The accuracy of the analysis cannot be higher than the accuracy of the least accurate measurement. This means that if the titration accuracy is ± 0.2 ml plus the leakage error is also ± 0.2 ml, i.e. in total ± 0.4 ml, then when 20 ml of titrant is consumed, the error is 0.2%. With a decrease in the weight and amount of titrant, the accuracy decreases. Thus, titrimetric analysis allows the determination with a relative error of ± (0.2-0.3)%. Each of the methods has its own precision. </a:t>
            </a:r>
            <a:endParaRPr lang="ru-RU"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Заголовок 1">
            <a:extLst>
              <a:ext uri="{FF2B5EF4-FFF2-40B4-BE49-F238E27FC236}">
                <a16:creationId xmlns:a16="http://schemas.microsoft.com/office/drawing/2014/main" id="{93A170F0-061D-4ACB-A000-2016F7251B43}"/>
              </a:ext>
            </a:extLst>
          </p:cNvPr>
          <p:cNvSpPr>
            <a:spLocks noGrp="1"/>
          </p:cNvSpPr>
          <p:nvPr>
            <p:ph type="title"/>
          </p:nvPr>
        </p:nvSpPr>
        <p:spPr>
          <a:xfrm>
            <a:off x="107504" y="381000"/>
            <a:ext cx="8928992" cy="1031776"/>
          </a:xfrm>
        </p:spPr>
        <p:txBody>
          <a:bodyPr/>
          <a:lstStyle/>
          <a:p>
            <a:pPr algn="ctr" eaLnBrk="1" hangingPunct="1"/>
            <a:r>
              <a:rPr lang="en-US" altLang="uk-UA" sz="3600" b="1" dirty="0">
                <a:solidFill>
                  <a:srgbClr val="FFFF00"/>
                </a:solidFill>
                <a:latin typeface="Times New Roman" panose="02020603050405020304" pitchFamily="18" charset="0"/>
                <a:cs typeface="Times New Roman" panose="02020603050405020304" pitchFamily="18" charset="0"/>
              </a:rPr>
              <a:t>Methods for the identification of medicinal substances.</a:t>
            </a:r>
            <a:endParaRPr lang="ru-RU" altLang="uk-UA" sz="3600" b="1" dirty="0">
              <a:solidFill>
                <a:srgbClr val="FFFF00"/>
              </a:solidFill>
              <a:latin typeface="Times New Roman" panose="02020603050405020304" pitchFamily="18" charset="0"/>
              <a:cs typeface="Times New Roman" panose="02020603050405020304" pitchFamily="18" charset="0"/>
            </a:endParaRPr>
          </a:p>
        </p:txBody>
      </p:sp>
      <p:sp>
        <p:nvSpPr>
          <p:cNvPr id="16387" name="Объект 2">
            <a:extLst>
              <a:ext uri="{FF2B5EF4-FFF2-40B4-BE49-F238E27FC236}">
                <a16:creationId xmlns:a16="http://schemas.microsoft.com/office/drawing/2014/main" id="{3DBC202A-CEEB-469F-9B10-4BB408254441}"/>
              </a:ext>
            </a:extLst>
          </p:cNvPr>
          <p:cNvSpPr>
            <a:spLocks noGrp="1"/>
          </p:cNvSpPr>
          <p:nvPr>
            <p:ph idx="1"/>
          </p:nvPr>
        </p:nvSpPr>
        <p:spPr>
          <a:xfrm>
            <a:off x="179512" y="1447800"/>
            <a:ext cx="8712968" cy="4789512"/>
          </a:xfrm>
        </p:spPr>
        <p:txBody>
          <a:bodyPr/>
          <a:lstStyle/>
          <a:p>
            <a:pPr algn="just" eaLnBrk="1" hangingPunct="1"/>
            <a:r>
              <a:rPr lang="en-US" altLang="uk-UA" sz="2800" dirty="0">
                <a:latin typeface="Times New Roman" panose="02020603050405020304" pitchFamily="18" charset="0"/>
                <a:cs typeface="Times New Roman" panose="02020603050405020304" pitchFamily="18" charset="0"/>
              </a:rPr>
              <a:t>The most important indicator in the testing of medicinal substances is their identification or, as is customary in monographs, the authenticity. Numerous methods are used to determine the authenticity of medicinal substances. All basic and general ones are described in the </a:t>
            </a:r>
            <a:r>
              <a:rPr lang="en-US" altLang="uk-UA" sz="2800" dirty="0" err="1">
                <a:latin typeface="Times New Roman" panose="02020603050405020304" pitchFamily="18" charset="0"/>
                <a:cs typeface="Times New Roman" panose="02020603050405020304" pitchFamily="18" charset="0"/>
              </a:rPr>
              <a:t>SPhU</a:t>
            </a:r>
            <a:r>
              <a:rPr lang="en-US" altLang="uk-UA" sz="2800" dirty="0">
                <a:latin typeface="Times New Roman" panose="02020603050405020304" pitchFamily="18" charset="0"/>
                <a:cs typeface="Times New Roman" panose="02020603050405020304" pitchFamily="18" charset="0"/>
              </a:rPr>
              <a:t> 1</a:t>
            </a:r>
            <a:r>
              <a:rPr lang="en-US" altLang="uk-UA" sz="2800" baseline="30000" dirty="0">
                <a:latin typeface="Times New Roman" panose="02020603050405020304" pitchFamily="18" charset="0"/>
                <a:cs typeface="Times New Roman" panose="02020603050405020304" pitchFamily="18" charset="0"/>
              </a:rPr>
              <a:t>st</a:t>
            </a:r>
            <a:r>
              <a:rPr lang="en-US" altLang="uk-UA" sz="2800" dirty="0">
                <a:latin typeface="Times New Roman" panose="02020603050405020304" pitchFamily="18" charset="0"/>
                <a:cs typeface="Times New Roman" panose="02020603050405020304" pitchFamily="18" charset="0"/>
              </a:rPr>
              <a:t> edition, issue 1. Historically, the main focus has been on chemical, incl. qualitative color reactions, characterizing the presence of certain ions or functional groups in organic compounds, at the same time, physical methods were widely used. In modern pharmacopoeias, the emphasis is on physicochemical methods.</a:t>
            </a:r>
            <a:endParaRPr lang="ru-RU" altLang="uk-UA" sz="28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Заголовок 1">
            <a:extLst>
              <a:ext uri="{FF2B5EF4-FFF2-40B4-BE49-F238E27FC236}">
                <a16:creationId xmlns:a16="http://schemas.microsoft.com/office/drawing/2014/main" id="{447B7151-DEA5-4E4D-908B-645A22B9EC71}"/>
              </a:ext>
            </a:extLst>
          </p:cNvPr>
          <p:cNvSpPr>
            <a:spLocks noGrp="1"/>
          </p:cNvSpPr>
          <p:nvPr>
            <p:ph type="title"/>
          </p:nvPr>
        </p:nvSpPr>
        <p:spPr>
          <a:xfrm>
            <a:off x="107504" y="381000"/>
            <a:ext cx="8784976" cy="715963"/>
          </a:xfrm>
        </p:spPr>
        <p:txBody>
          <a:bodyPr/>
          <a:lstStyle/>
          <a:p>
            <a:pPr eaLnBrk="1" hangingPunct="1"/>
            <a:r>
              <a:rPr lang="en-US" altLang="uk-UA" sz="3600" dirty="0">
                <a:solidFill>
                  <a:srgbClr val="FFFF00"/>
                </a:solidFill>
                <a:latin typeface="Times New Roman" panose="02020603050405020304" pitchFamily="18" charset="0"/>
                <a:cs typeface="Times New Roman" panose="02020603050405020304" pitchFamily="18" charset="0"/>
              </a:rPr>
              <a:t>Let us well on the basic </a:t>
            </a:r>
            <a:r>
              <a:rPr lang="en-US" altLang="uk-UA" sz="3600" b="1" dirty="0">
                <a:solidFill>
                  <a:srgbClr val="FFFF00"/>
                </a:solidFill>
                <a:latin typeface="Times New Roman" panose="02020603050405020304" pitchFamily="18" charset="0"/>
                <a:cs typeface="Times New Roman" panose="02020603050405020304" pitchFamily="18" charset="0"/>
              </a:rPr>
              <a:t>physical methods.</a:t>
            </a:r>
            <a:endParaRPr lang="ru-RU" altLang="uk-UA" sz="3600" b="1" dirty="0">
              <a:solidFill>
                <a:srgbClr val="FFFF00"/>
              </a:solidFill>
              <a:latin typeface="Times New Roman" panose="02020603050405020304" pitchFamily="18" charset="0"/>
              <a:cs typeface="Times New Roman" panose="02020603050405020304" pitchFamily="18" charset="0"/>
            </a:endParaRPr>
          </a:p>
        </p:txBody>
      </p:sp>
      <p:sp>
        <p:nvSpPr>
          <p:cNvPr id="17411" name="Объект 2">
            <a:extLst>
              <a:ext uri="{FF2B5EF4-FFF2-40B4-BE49-F238E27FC236}">
                <a16:creationId xmlns:a16="http://schemas.microsoft.com/office/drawing/2014/main" id="{CCF92272-59A2-4672-A947-29C499DDA950}"/>
              </a:ext>
            </a:extLst>
          </p:cNvPr>
          <p:cNvSpPr>
            <a:spLocks noGrp="1"/>
          </p:cNvSpPr>
          <p:nvPr>
            <p:ph idx="1"/>
          </p:nvPr>
        </p:nvSpPr>
        <p:spPr>
          <a:xfrm>
            <a:off x="628650" y="1412776"/>
            <a:ext cx="7886700" cy="4285556"/>
          </a:xfrm>
        </p:spPr>
        <p:txBody>
          <a:bodyPr/>
          <a:lstStyle/>
          <a:p>
            <a:pPr algn="just" eaLnBrk="1" hangingPunct="1"/>
            <a:r>
              <a:rPr lang="en-US" altLang="uk-UA" sz="1800" i="1" u="sng" dirty="0">
                <a:latin typeface="Times New Roman" panose="02020603050405020304" pitchFamily="18" charset="0"/>
                <a:cs typeface="Times New Roman" panose="02020603050405020304" pitchFamily="18" charset="0"/>
              </a:rPr>
              <a:t>Melting point </a:t>
            </a:r>
            <a:r>
              <a:rPr lang="en-US" altLang="uk-UA" sz="1800" dirty="0">
                <a:latin typeface="Times New Roman" panose="02020603050405020304" pitchFamily="18" charset="0"/>
                <a:cs typeface="Times New Roman" panose="02020603050405020304" pitchFamily="18" charset="0"/>
              </a:rPr>
              <a:t>is a fairly stable constant characterizing a substance, its purity and authenticity. This indicator is widely used to standardize medical substances. Methods for determining the melting point are described in detail in </a:t>
            </a:r>
            <a:r>
              <a:rPr lang="en-US" altLang="uk-UA" sz="1800" dirty="0" err="1">
                <a:latin typeface="Times New Roman" panose="02020603050405020304" pitchFamily="18" charset="0"/>
                <a:cs typeface="Times New Roman" panose="02020603050405020304" pitchFamily="18" charset="0"/>
              </a:rPr>
              <a:t>SPhU</a:t>
            </a:r>
            <a:r>
              <a:rPr lang="en-US" altLang="uk-UA" sz="1800" dirty="0">
                <a:latin typeface="Times New Roman" panose="02020603050405020304" pitchFamily="18" charset="0"/>
                <a:cs typeface="Times New Roman" panose="02020603050405020304" pitchFamily="18" charset="0"/>
              </a:rPr>
              <a:t> 1</a:t>
            </a:r>
            <a:r>
              <a:rPr lang="en-US" altLang="uk-UA" sz="1800" baseline="30000" dirty="0">
                <a:latin typeface="Times New Roman" panose="02020603050405020304" pitchFamily="18" charset="0"/>
                <a:cs typeface="Times New Roman" panose="02020603050405020304" pitchFamily="18" charset="0"/>
              </a:rPr>
              <a:t>st</a:t>
            </a:r>
            <a:r>
              <a:rPr lang="en-US" altLang="uk-UA" sz="1800" dirty="0">
                <a:latin typeface="Times New Roman" panose="02020603050405020304" pitchFamily="18" charset="0"/>
                <a:cs typeface="Times New Roman" panose="02020603050405020304" pitchFamily="18" charset="0"/>
              </a:rPr>
              <a:t>; </a:t>
            </a:r>
          </a:p>
          <a:p>
            <a:pPr lvl="1" algn="just"/>
            <a:r>
              <a:rPr lang="en-US" altLang="uk-UA" sz="1400" dirty="0">
                <a:latin typeface="Times New Roman" panose="02020603050405020304" pitchFamily="18" charset="0"/>
                <a:cs typeface="Times New Roman" panose="02020603050405020304" pitchFamily="18" charset="0"/>
              </a:rPr>
              <a:t>A pure substance has a constant melting point; however, when impurities are added to it, the melting point usually decreases quite significantly. This effect is called a mixing test and it is the mixing test that allows you to establish the authenticity of the medicine in the presence of a standard sample or a known sample. There are, however, exceptions, so racemic </a:t>
            </a:r>
            <a:r>
              <a:rPr lang="en-US" altLang="uk-UA" sz="1400" dirty="0" err="1">
                <a:latin typeface="Times New Roman" panose="02020603050405020304" pitchFamily="18" charset="0"/>
                <a:cs typeface="Times New Roman" panose="02020603050405020304" pitchFamily="18" charset="0"/>
              </a:rPr>
              <a:t>sulfocamphoric</a:t>
            </a:r>
            <a:r>
              <a:rPr lang="en-US" altLang="uk-UA" sz="1400" dirty="0">
                <a:latin typeface="Times New Roman" panose="02020603050405020304" pitchFamily="18" charset="0"/>
                <a:cs typeface="Times New Roman" panose="02020603050405020304" pitchFamily="18" charset="0"/>
              </a:rPr>
              <a:t> acid melts at a higher temperature, and various crystalline forms of indomethacin differ in melting point. Those. this method is one of the indicators that characterize both the purity of the product and its authenticity.</a:t>
            </a:r>
            <a:endParaRPr lang="en-US" altLang="uk-UA" sz="2400" dirty="0">
              <a:latin typeface="Times New Roman" panose="02020603050405020304" pitchFamily="18" charset="0"/>
              <a:cs typeface="Times New Roman" panose="02020603050405020304" pitchFamily="18" charset="0"/>
            </a:endParaRPr>
          </a:p>
          <a:p>
            <a:pPr algn="just" eaLnBrk="1" hangingPunct="1"/>
            <a:r>
              <a:rPr lang="en-US" altLang="uk-UA" sz="1800" dirty="0">
                <a:latin typeface="Times New Roman" panose="02020603050405020304" pitchFamily="18" charset="0"/>
                <a:cs typeface="Times New Roman" panose="02020603050405020304" pitchFamily="18" charset="0"/>
              </a:rPr>
              <a:t>For some medicines, such an indicator as the </a:t>
            </a:r>
            <a:r>
              <a:rPr lang="en-US" altLang="uk-UA" sz="1800" i="1" u="sng" dirty="0">
                <a:latin typeface="Times New Roman" panose="02020603050405020304" pitchFamily="18" charset="0"/>
                <a:cs typeface="Times New Roman" panose="02020603050405020304" pitchFamily="18" charset="0"/>
              </a:rPr>
              <a:t>solidification temperature </a:t>
            </a:r>
            <a:r>
              <a:rPr lang="en-US" altLang="uk-UA" sz="1800" dirty="0">
                <a:latin typeface="Times New Roman" panose="02020603050405020304" pitchFamily="18" charset="0"/>
                <a:cs typeface="Times New Roman" panose="02020603050405020304" pitchFamily="18" charset="0"/>
              </a:rPr>
              <a:t>is used.</a:t>
            </a:r>
          </a:p>
          <a:p>
            <a:pPr algn="just" eaLnBrk="1" hangingPunct="1"/>
            <a:r>
              <a:rPr lang="en-US" altLang="uk-UA" sz="1800" dirty="0">
                <a:latin typeface="Times New Roman" panose="02020603050405020304" pitchFamily="18" charset="0"/>
                <a:cs typeface="Times New Roman" panose="02020603050405020304" pitchFamily="18" charset="0"/>
              </a:rPr>
              <a:t>Another indicator that characterizes a substance is the </a:t>
            </a:r>
            <a:r>
              <a:rPr lang="en-US" altLang="uk-UA" sz="1800" i="1" u="sng" dirty="0">
                <a:latin typeface="Times New Roman" panose="02020603050405020304" pitchFamily="18" charset="0"/>
                <a:cs typeface="Times New Roman" panose="02020603050405020304" pitchFamily="18" charset="0"/>
              </a:rPr>
              <a:t>boiling </a:t>
            </a:r>
            <a:r>
              <a:rPr lang="en-US" altLang="uk-UA" sz="1800" i="1" dirty="0">
                <a:latin typeface="Times New Roman" panose="02020603050405020304" pitchFamily="18" charset="0"/>
                <a:cs typeface="Times New Roman" panose="02020603050405020304" pitchFamily="18" charset="0"/>
              </a:rPr>
              <a:t>point </a:t>
            </a:r>
            <a:r>
              <a:rPr lang="en-US" altLang="uk-UA" sz="1800" dirty="0">
                <a:latin typeface="Times New Roman" panose="02020603050405020304" pitchFamily="18" charset="0"/>
                <a:cs typeface="Times New Roman" panose="02020603050405020304" pitchFamily="18" charset="0"/>
              </a:rPr>
              <a:t>or </a:t>
            </a:r>
            <a:r>
              <a:rPr lang="en-US" altLang="uk-UA" sz="1800" i="1" u="sng" dirty="0">
                <a:latin typeface="Times New Roman" panose="02020603050405020304" pitchFamily="18" charset="0"/>
                <a:cs typeface="Times New Roman" panose="02020603050405020304" pitchFamily="18" charset="0"/>
              </a:rPr>
              <a:t>temperature limits of distillation</a:t>
            </a:r>
            <a:r>
              <a:rPr lang="en-US" altLang="uk-UA" sz="1800" dirty="0">
                <a:latin typeface="Times New Roman" panose="02020603050405020304" pitchFamily="18" charset="0"/>
                <a:cs typeface="Times New Roman" panose="02020603050405020304" pitchFamily="18" charset="0"/>
              </a:rPr>
              <a:t>. This indicator characterizes liquid substances, for example, ethyl alcohol. The boiling point is less characteristic, it strongly depends on the atmospheric pressure, the possibility of the formation of mixtures or azeotropes, and is rarely used.</a:t>
            </a:r>
            <a:endParaRPr lang="ru-RU" altLang="uk-UA" sz="18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Объект 2">
            <a:extLst>
              <a:ext uri="{FF2B5EF4-FFF2-40B4-BE49-F238E27FC236}">
                <a16:creationId xmlns:a16="http://schemas.microsoft.com/office/drawing/2014/main" id="{1FF07F2D-2128-4371-9999-89BD99C5B8AE}"/>
              </a:ext>
            </a:extLst>
          </p:cNvPr>
          <p:cNvSpPr>
            <a:spLocks noGrp="1"/>
          </p:cNvSpPr>
          <p:nvPr>
            <p:ph idx="1"/>
          </p:nvPr>
        </p:nvSpPr>
        <p:spPr>
          <a:xfrm>
            <a:off x="539552" y="1988840"/>
            <a:ext cx="7886700" cy="3168352"/>
          </a:xfrm>
        </p:spPr>
        <p:txBody>
          <a:bodyPr/>
          <a:lstStyle/>
          <a:p>
            <a:pPr algn="just" eaLnBrk="1" hangingPunct="1"/>
            <a:r>
              <a:rPr lang="en-US" altLang="uk-UA" sz="2400" dirty="0">
                <a:latin typeface="Times New Roman" panose="02020603050405020304" pitchFamily="18" charset="0"/>
                <a:cs typeface="Times New Roman" panose="02020603050405020304" pitchFamily="18" charset="0"/>
              </a:rPr>
              <a:t>Among other physical methods, the determination of density and viscosity should be noted. Standard methods of analysis are described in </a:t>
            </a:r>
            <a:r>
              <a:rPr lang="en-US" altLang="uk-UA" sz="2400" dirty="0" err="1">
                <a:latin typeface="Times New Roman" panose="02020603050405020304" pitchFamily="18" charset="0"/>
                <a:cs typeface="Times New Roman" panose="02020603050405020304" pitchFamily="18" charset="0"/>
              </a:rPr>
              <a:t>SPhU</a:t>
            </a:r>
            <a:r>
              <a:rPr lang="en-US" altLang="uk-UA" sz="2400" dirty="0">
                <a:latin typeface="Times New Roman" panose="02020603050405020304" pitchFamily="18" charset="0"/>
                <a:cs typeface="Times New Roman" panose="02020603050405020304" pitchFamily="18" charset="0"/>
              </a:rPr>
              <a:t> 1</a:t>
            </a:r>
            <a:r>
              <a:rPr lang="en-US" altLang="uk-UA" sz="2400" baseline="30000" dirty="0">
                <a:latin typeface="Times New Roman" panose="02020603050405020304" pitchFamily="18" charset="0"/>
                <a:cs typeface="Times New Roman" panose="02020603050405020304" pitchFamily="18" charset="0"/>
              </a:rPr>
              <a:t>st</a:t>
            </a:r>
            <a:r>
              <a:rPr lang="en-US" altLang="uk-UA" sz="2400" dirty="0">
                <a:latin typeface="Times New Roman" panose="02020603050405020304" pitchFamily="18" charset="0"/>
                <a:cs typeface="Times New Roman" panose="02020603050405020304" pitchFamily="18" charset="0"/>
              </a:rPr>
              <a:t>. The method characterizing the authenticity of the medicine is also the determination of its solubility in various solvents. According to </a:t>
            </a:r>
            <a:r>
              <a:rPr lang="en-US" altLang="uk-UA" sz="2400" dirty="0" err="1">
                <a:latin typeface="Times New Roman" panose="02020603050405020304" pitchFamily="18" charset="0"/>
                <a:cs typeface="Times New Roman" panose="02020603050405020304" pitchFamily="18" charset="0"/>
              </a:rPr>
              <a:t>SPhU</a:t>
            </a:r>
            <a:r>
              <a:rPr lang="en-US" altLang="uk-UA" sz="2400" dirty="0">
                <a:latin typeface="Times New Roman" panose="02020603050405020304" pitchFamily="18" charset="0"/>
                <a:cs typeface="Times New Roman" panose="02020603050405020304" pitchFamily="18" charset="0"/>
              </a:rPr>
              <a:t> 1</a:t>
            </a:r>
            <a:r>
              <a:rPr lang="en-US" altLang="uk-UA" sz="2400" baseline="30000" dirty="0">
                <a:latin typeface="Times New Roman" panose="02020603050405020304" pitchFamily="18" charset="0"/>
                <a:cs typeface="Times New Roman" panose="02020603050405020304" pitchFamily="18" charset="0"/>
              </a:rPr>
              <a:t>st</a:t>
            </a:r>
            <a:r>
              <a:rPr lang="en-US" altLang="uk-UA" sz="2400" dirty="0">
                <a:latin typeface="Times New Roman" panose="02020603050405020304" pitchFamily="18" charset="0"/>
                <a:cs typeface="Times New Roman" panose="02020603050405020304" pitchFamily="18" charset="0"/>
              </a:rPr>
              <a:t> ed. This method is characterized as a property that can serve as an indicative characteristic of the test medicine. </a:t>
            </a:r>
            <a:endParaRPr lang="ru-RU" altLang="uk-UA"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7504" y="1772816"/>
            <a:ext cx="9036496" cy="4601924"/>
          </a:xfrm>
        </p:spPr>
        <p:txBody>
          <a:bodyPr numCol="2"/>
          <a:lstStyle/>
          <a:p>
            <a:pPr>
              <a:buAutoNum type="arabicPeriod"/>
            </a:pPr>
            <a:r>
              <a:rPr lang="en-US" sz="1800" b="1" dirty="0">
                <a:latin typeface="Times New Roman" panose="02020603050405020304" pitchFamily="18" charset="0"/>
                <a:cs typeface="Times New Roman" panose="02020603050405020304" pitchFamily="18" charset="0"/>
              </a:rPr>
              <a:t>Spectral methods:</a:t>
            </a:r>
            <a:endParaRPr lang="en-US" sz="1800" dirty="0">
              <a:latin typeface="Times New Roman" panose="02020603050405020304" pitchFamily="18" charset="0"/>
              <a:cs typeface="Times New Roman" panose="02020603050405020304" pitchFamily="18" charset="0"/>
            </a:endParaRPr>
          </a:p>
          <a:p>
            <a:pPr lvl="1">
              <a:buFont typeface="Wingdings" panose="05000000000000000000" pitchFamily="2" charset="2"/>
              <a:buChar char="ü"/>
            </a:pPr>
            <a:r>
              <a:rPr lang="en-US" sz="1800" dirty="0">
                <a:latin typeface="Times New Roman" panose="02020603050405020304" pitchFamily="18" charset="0"/>
                <a:ea typeface="+mn-ea"/>
                <a:cs typeface="Times New Roman" panose="02020603050405020304" pitchFamily="18" charset="0"/>
              </a:rPr>
              <a:t>UV spectroscopy;</a:t>
            </a:r>
          </a:p>
          <a:p>
            <a:pPr lvl="1">
              <a:buFont typeface="Wingdings" panose="05000000000000000000" pitchFamily="2" charset="2"/>
              <a:buChar char="ü"/>
            </a:pPr>
            <a:r>
              <a:rPr lang="en-US" sz="1800" dirty="0">
                <a:latin typeface="Times New Roman" panose="02020603050405020304" pitchFamily="18" charset="0"/>
                <a:ea typeface="+mn-ea"/>
                <a:cs typeface="Times New Roman" panose="02020603050405020304" pitchFamily="18" charset="0"/>
              </a:rPr>
              <a:t>Spectroscopy in visible light;</a:t>
            </a:r>
          </a:p>
          <a:p>
            <a:pPr lvl="1">
              <a:buFont typeface="Wingdings" panose="05000000000000000000" pitchFamily="2" charset="2"/>
              <a:buChar char="ü"/>
            </a:pPr>
            <a:r>
              <a:rPr lang="en-US" sz="1800" dirty="0">
                <a:latin typeface="Times New Roman" panose="02020603050405020304" pitchFamily="18" charset="0"/>
                <a:ea typeface="+mn-ea"/>
                <a:cs typeface="Times New Roman" panose="02020603050405020304" pitchFamily="18" charset="0"/>
              </a:rPr>
              <a:t>IR spectroscopy;</a:t>
            </a:r>
          </a:p>
          <a:p>
            <a:pPr lvl="1">
              <a:buFont typeface="Wingdings" panose="05000000000000000000" pitchFamily="2" charset="2"/>
              <a:buChar char="ü"/>
            </a:pPr>
            <a:r>
              <a:rPr lang="en-US" sz="1800" dirty="0">
                <a:latin typeface="Times New Roman" panose="02020603050405020304" pitchFamily="18" charset="0"/>
                <a:ea typeface="+mn-ea"/>
                <a:cs typeface="Times New Roman" panose="02020603050405020304" pitchFamily="18" charset="0"/>
              </a:rPr>
              <a:t>Fluorescence spectroscopy;</a:t>
            </a:r>
          </a:p>
          <a:p>
            <a:pPr lvl="1">
              <a:buFont typeface="Wingdings" panose="05000000000000000000" pitchFamily="2" charset="2"/>
              <a:buChar char="ü"/>
            </a:pPr>
            <a:r>
              <a:rPr lang="en-US" sz="1800" dirty="0">
                <a:latin typeface="Times New Roman" panose="02020603050405020304" pitchFamily="18" charset="0"/>
                <a:ea typeface="+mn-ea"/>
                <a:cs typeface="Times New Roman" panose="02020603050405020304" pitchFamily="18" charset="0"/>
              </a:rPr>
              <a:t>Atomic absorption spectroscopy;</a:t>
            </a:r>
          </a:p>
          <a:p>
            <a:pPr lvl="1">
              <a:buFont typeface="Wingdings" panose="05000000000000000000" pitchFamily="2" charset="2"/>
              <a:buChar char="ü"/>
            </a:pPr>
            <a:r>
              <a:rPr lang="en-US" sz="1800" dirty="0">
                <a:latin typeface="Times New Roman" panose="02020603050405020304" pitchFamily="18" charset="0"/>
                <a:ea typeface="+mn-ea"/>
                <a:cs typeface="Times New Roman" panose="02020603050405020304" pitchFamily="18" charset="0"/>
              </a:rPr>
              <a:t>X-ray methods of analysis;</a:t>
            </a:r>
          </a:p>
          <a:p>
            <a:pPr lvl="1">
              <a:buFont typeface="Wingdings" panose="05000000000000000000" pitchFamily="2" charset="2"/>
              <a:buChar char="ü"/>
            </a:pPr>
            <a:r>
              <a:rPr lang="en-US" sz="1800" dirty="0">
                <a:latin typeface="Times New Roman" panose="02020603050405020304" pitchFamily="18" charset="0"/>
                <a:ea typeface="+mn-ea"/>
                <a:cs typeface="Times New Roman" panose="02020603050405020304" pitchFamily="18" charset="0"/>
              </a:rPr>
              <a:t>Nuclear magnetic resonance;</a:t>
            </a:r>
          </a:p>
          <a:p>
            <a:pPr lvl="1">
              <a:buFont typeface="Wingdings" panose="05000000000000000000" pitchFamily="2" charset="2"/>
              <a:buChar char="ü"/>
            </a:pPr>
            <a:r>
              <a:rPr lang="en-US" sz="1800" dirty="0">
                <a:latin typeface="Times New Roman" panose="02020603050405020304" pitchFamily="18" charset="0"/>
                <a:ea typeface="+mn-ea"/>
                <a:cs typeface="Times New Roman" panose="02020603050405020304" pitchFamily="18" charset="0"/>
              </a:rPr>
              <a:t>X-ray diffraction analysis;</a:t>
            </a:r>
          </a:p>
          <a:p>
            <a:pPr marL="0" indent="0">
              <a:buNone/>
            </a:pPr>
            <a:r>
              <a:rPr lang="ru-RU" sz="1800" b="1" dirty="0">
                <a:latin typeface="Times New Roman" panose="02020603050405020304" pitchFamily="18" charset="0"/>
                <a:cs typeface="Times New Roman" panose="02020603050405020304" pitchFamily="18" charset="0"/>
              </a:rPr>
              <a:t>2.</a:t>
            </a:r>
            <a:r>
              <a:rPr lang="en-US" sz="1800" b="1" dirty="0">
                <a:latin typeface="Times New Roman" panose="02020603050405020304" pitchFamily="18" charset="0"/>
                <a:cs typeface="Times New Roman" panose="02020603050405020304" pitchFamily="18" charset="0"/>
              </a:rPr>
              <a:t> Sorption methods of analysis:</a:t>
            </a:r>
          </a:p>
          <a:p>
            <a:pPr lvl="1">
              <a:buFont typeface="Wingdings" panose="05000000000000000000" pitchFamily="2" charset="2"/>
              <a:buChar char="ü"/>
            </a:pPr>
            <a:r>
              <a:rPr lang="en-US" sz="1800" dirty="0">
                <a:latin typeface="Times New Roman" panose="02020603050405020304" pitchFamily="18" charset="0"/>
                <a:ea typeface="+mn-ea"/>
                <a:cs typeface="Times New Roman" panose="02020603050405020304" pitchFamily="18" charset="0"/>
              </a:rPr>
              <a:t>Thin layer chromatography;</a:t>
            </a:r>
          </a:p>
          <a:p>
            <a:pPr lvl="1">
              <a:buFont typeface="Wingdings" panose="05000000000000000000" pitchFamily="2" charset="2"/>
              <a:buChar char="ü"/>
            </a:pPr>
            <a:r>
              <a:rPr lang="en-US" sz="1800" dirty="0">
                <a:latin typeface="Times New Roman" panose="02020603050405020304" pitchFamily="18" charset="0"/>
                <a:ea typeface="+mn-ea"/>
                <a:cs typeface="Times New Roman" panose="02020603050405020304" pitchFamily="18" charset="0"/>
              </a:rPr>
              <a:t>Gas-liquid chromatography;</a:t>
            </a:r>
          </a:p>
          <a:p>
            <a:pPr lvl="1">
              <a:buFont typeface="Wingdings" panose="05000000000000000000" pitchFamily="2" charset="2"/>
              <a:buChar char="ü"/>
            </a:pPr>
            <a:r>
              <a:rPr lang="en-US" sz="1800" dirty="0">
                <a:latin typeface="Times New Roman" panose="02020603050405020304" pitchFamily="18" charset="0"/>
                <a:ea typeface="+mn-ea"/>
                <a:cs typeface="Times New Roman" panose="02020603050405020304" pitchFamily="18" charset="0"/>
              </a:rPr>
              <a:t>High Performance Liquid Chromatography;</a:t>
            </a:r>
          </a:p>
          <a:p>
            <a:pPr lvl="1">
              <a:buFont typeface="Wingdings" panose="05000000000000000000" pitchFamily="2" charset="2"/>
              <a:buChar char="ü"/>
            </a:pPr>
            <a:r>
              <a:rPr lang="en-US" sz="1800" dirty="0">
                <a:latin typeface="Times New Roman" panose="02020603050405020304" pitchFamily="18" charset="0"/>
                <a:ea typeface="+mn-ea"/>
                <a:cs typeface="Times New Roman" panose="02020603050405020304" pitchFamily="18" charset="0"/>
              </a:rPr>
              <a:t>electrophoresis;</a:t>
            </a:r>
          </a:p>
          <a:p>
            <a:pPr lvl="1">
              <a:buFont typeface="Wingdings" panose="05000000000000000000" pitchFamily="2" charset="2"/>
              <a:buChar char="ü"/>
            </a:pPr>
            <a:r>
              <a:rPr lang="en-US" sz="1800" dirty="0">
                <a:latin typeface="Times New Roman" panose="02020603050405020304" pitchFamily="18" charset="0"/>
                <a:ea typeface="+mn-ea"/>
                <a:cs typeface="Times New Roman" panose="02020603050405020304" pitchFamily="18" charset="0"/>
              </a:rPr>
              <a:t>Iontophoresis;</a:t>
            </a:r>
          </a:p>
          <a:p>
            <a:pPr lvl="1">
              <a:buFont typeface="Wingdings" panose="05000000000000000000" pitchFamily="2" charset="2"/>
              <a:buChar char="ü"/>
            </a:pPr>
            <a:r>
              <a:rPr lang="en-US" sz="1800" dirty="0">
                <a:latin typeface="Times New Roman" panose="02020603050405020304" pitchFamily="18" charset="0"/>
                <a:ea typeface="+mn-ea"/>
                <a:cs typeface="Times New Roman" panose="02020603050405020304" pitchFamily="18" charset="0"/>
              </a:rPr>
              <a:t>Gel Chromatography.</a:t>
            </a:r>
            <a:endParaRPr lang="ru-RU" sz="1800" dirty="0">
              <a:latin typeface="Times New Roman" panose="02020603050405020304" pitchFamily="18" charset="0"/>
              <a:ea typeface="+mn-ea"/>
              <a:cs typeface="Times New Roman" panose="02020603050405020304" pitchFamily="18" charset="0"/>
            </a:endParaRPr>
          </a:p>
          <a:p>
            <a:pPr marL="0" indent="0">
              <a:buNone/>
            </a:pPr>
            <a:r>
              <a:rPr lang="ru-RU" sz="1800" b="1" dirty="0">
                <a:latin typeface="Times New Roman" panose="02020603050405020304" pitchFamily="18" charset="0"/>
                <a:cs typeface="Times New Roman" panose="02020603050405020304" pitchFamily="18" charset="0"/>
              </a:rPr>
              <a:t>3.</a:t>
            </a:r>
            <a:r>
              <a:rPr lang="en-US" sz="1800" b="1" dirty="0">
                <a:latin typeface="Times New Roman" panose="02020603050405020304" pitchFamily="18" charset="0"/>
                <a:cs typeface="Times New Roman" panose="02020603050405020304" pitchFamily="18" charset="0"/>
              </a:rPr>
              <a:t> Bulk methods of analysis:</a:t>
            </a:r>
          </a:p>
          <a:p>
            <a:pPr lvl="1">
              <a:buFont typeface="Wingdings" panose="05000000000000000000" pitchFamily="2" charset="2"/>
              <a:buChar char="ü"/>
            </a:pPr>
            <a:r>
              <a:rPr lang="en-US" sz="1800" dirty="0">
                <a:latin typeface="Times New Roman" panose="02020603050405020304" pitchFamily="18" charset="0"/>
                <a:ea typeface="+mn-ea"/>
                <a:cs typeface="Times New Roman" panose="02020603050405020304" pitchFamily="18" charset="0"/>
              </a:rPr>
              <a:t>Mass spectrometry;</a:t>
            </a:r>
          </a:p>
          <a:p>
            <a:pPr lvl="1">
              <a:buFont typeface="Wingdings" panose="05000000000000000000" pitchFamily="2" charset="2"/>
              <a:buChar char="ü"/>
            </a:pPr>
            <a:r>
              <a:rPr lang="en-US" sz="1800" dirty="0" err="1">
                <a:latin typeface="Times New Roman" panose="02020603050405020304" pitchFamily="18" charset="0"/>
                <a:ea typeface="+mn-ea"/>
                <a:cs typeface="Times New Roman" panose="02020603050405020304" pitchFamily="18" charset="0"/>
              </a:rPr>
              <a:t>Chromatomass</a:t>
            </a:r>
            <a:r>
              <a:rPr lang="en-US" sz="1800" dirty="0">
                <a:latin typeface="Times New Roman" panose="02020603050405020304" pitchFamily="18" charset="0"/>
                <a:ea typeface="+mn-ea"/>
                <a:cs typeface="Times New Roman" panose="02020603050405020304" pitchFamily="18" charset="0"/>
              </a:rPr>
              <a:t> Spectrometry.</a:t>
            </a:r>
            <a:endParaRPr lang="ru-RU" sz="1800" dirty="0">
              <a:latin typeface="Times New Roman" panose="02020603050405020304" pitchFamily="18" charset="0"/>
              <a:ea typeface="+mn-ea"/>
              <a:cs typeface="Times New Roman" panose="02020603050405020304" pitchFamily="18" charset="0"/>
            </a:endParaRPr>
          </a:p>
          <a:p>
            <a:pPr marL="0" indent="0">
              <a:buNone/>
            </a:pPr>
            <a:r>
              <a:rPr lang="ru-RU" sz="1800" b="1" dirty="0">
                <a:latin typeface="Times New Roman" panose="02020603050405020304" pitchFamily="18" charset="0"/>
                <a:cs typeface="Times New Roman" panose="02020603050405020304" pitchFamily="18" charset="0"/>
              </a:rPr>
              <a:t>4.</a:t>
            </a:r>
            <a:r>
              <a:rPr lang="en-US" sz="1800" b="1" dirty="0">
                <a:latin typeface="Times New Roman" panose="02020603050405020304" pitchFamily="18" charset="0"/>
                <a:cs typeface="Times New Roman" panose="02020603050405020304" pitchFamily="18" charset="0"/>
              </a:rPr>
              <a:t> Electrochemical methods of analysis:</a:t>
            </a:r>
          </a:p>
          <a:p>
            <a:pPr lvl="1">
              <a:buFont typeface="Wingdings" panose="05000000000000000000" pitchFamily="2" charset="2"/>
              <a:buChar char="ü"/>
            </a:pPr>
            <a:r>
              <a:rPr lang="en-US" sz="1800" dirty="0">
                <a:latin typeface="Times New Roman" panose="02020603050405020304" pitchFamily="18" charset="0"/>
                <a:ea typeface="+mn-ea"/>
                <a:cs typeface="Times New Roman" panose="02020603050405020304" pitchFamily="18" charset="0"/>
              </a:rPr>
              <a:t>Polarography;</a:t>
            </a:r>
          </a:p>
          <a:p>
            <a:pPr lvl="1">
              <a:buFont typeface="Wingdings" panose="05000000000000000000" pitchFamily="2" charset="2"/>
              <a:buChar char="ü"/>
            </a:pPr>
            <a:r>
              <a:rPr lang="en-US" sz="1800" dirty="0">
                <a:latin typeface="Times New Roman" panose="02020603050405020304" pitchFamily="18" charset="0"/>
                <a:ea typeface="+mn-ea"/>
                <a:cs typeface="Times New Roman" panose="02020603050405020304" pitchFamily="18" charset="0"/>
              </a:rPr>
              <a:t>Electron paramagnetic resonance.</a:t>
            </a:r>
            <a:endParaRPr lang="ru-RU" sz="1800" dirty="0">
              <a:latin typeface="Times New Roman" panose="02020603050405020304" pitchFamily="18" charset="0"/>
              <a:ea typeface="+mn-ea"/>
              <a:cs typeface="Times New Roman" panose="02020603050405020304" pitchFamily="18" charset="0"/>
            </a:endParaRPr>
          </a:p>
          <a:p>
            <a:pPr marL="0" indent="0">
              <a:buNone/>
            </a:pPr>
            <a:r>
              <a:rPr lang="ru-RU" sz="1800" b="1" dirty="0">
                <a:latin typeface="Times New Roman" panose="02020603050405020304" pitchFamily="18" charset="0"/>
                <a:cs typeface="Times New Roman" panose="02020603050405020304" pitchFamily="18" charset="0"/>
              </a:rPr>
              <a:t>5.</a:t>
            </a:r>
            <a:r>
              <a:rPr lang="en-US" sz="1800" b="1" dirty="0">
                <a:latin typeface="Times New Roman" panose="02020603050405020304" pitchFamily="18" charset="0"/>
                <a:cs typeface="Times New Roman" panose="02020603050405020304" pitchFamily="18" charset="0"/>
              </a:rPr>
              <a:t> Use of standard samples.</a:t>
            </a:r>
            <a:endParaRPr lang="ru-RU" sz="1800" dirty="0">
              <a:latin typeface="Times New Roman" panose="02020603050405020304" pitchFamily="18" charset="0"/>
              <a:cs typeface="Times New Roman" panose="02020603050405020304" pitchFamily="18" charset="0"/>
            </a:endParaRPr>
          </a:p>
          <a:p>
            <a:pPr marL="457200" lvl="1" indent="0">
              <a:buNone/>
            </a:pPr>
            <a:endParaRPr lang="en-US" sz="1400" dirty="0">
              <a:latin typeface="+mn-lt"/>
              <a:ea typeface="+mn-ea"/>
              <a:cs typeface="+mn-cs"/>
            </a:endParaRPr>
          </a:p>
        </p:txBody>
      </p:sp>
      <p:sp>
        <p:nvSpPr>
          <p:cNvPr id="4" name="TextBox 3">
            <a:extLst>
              <a:ext uri="{FF2B5EF4-FFF2-40B4-BE49-F238E27FC236}">
                <a16:creationId xmlns:a16="http://schemas.microsoft.com/office/drawing/2014/main" id="{CB8DE3DB-CE81-4514-A5EC-8C84BB9397F0}"/>
              </a:ext>
            </a:extLst>
          </p:cNvPr>
          <p:cNvSpPr txBox="1"/>
          <p:nvPr/>
        </p:nvSpPr>
        <p:spPr>
          <a:xfrm>
            <a:off x="414366" y="0"/>
            <a:ext cx="8406106" cy="523220"/>
          </a:xfrm>
          <a:prstGeom prst="rect">
            <a:avLst/>
          </a:prstGeom>
          <a:noFill/>
        </p:spPr>
        <p:txBody>
          <a:bodyPr wrap="square">
            <a:spAutoFit/>
          </a:bodyPr>
          <a:lstStyle/>
          <a:p>
            <a:r>
              <a:rPr lang="uk-UA" sz="2800" dirty="0" err="1">
                <a:solidFill>
                  <a:srgbClr val="FFFF00"/>
                </a:solidFill>
                <a:latin typeface="Times New Roman" panose="02020603050405020304" pitchFamily="18" charset="0"/>
                <a:cs typeface="Times New Roman" panose="02020603050405020304" pitchFamily="18" charset="0"/>
              </a:rPr>
              <a:t>Physico-chemical</a:t>
            </a:r>
            <a:r>
              <a:rPr lang="uk-UA" sz="2800" dirty="0">
                <a:solidFill>
                  <a:srgbClr val="FFFF00"/>
                </a:solidFill>
                <a:latin typeface="Times New Roman" panose="02020603050405020304" pitchFamily="18" charset="0"/>
                <a:cs typeface="Times New Roman" panose="02020603050405020304" pitchFamily="18" charset="0"/>
              </a:rPr>
              <a:t> </a:t>
            </a:r>
            <a:r>
              <a:rPr lang="uk-UA" sz="2800" dirty="0" err="1">
                <a:solidFill>
                  <a:srgbClr val="FFFF00"/>
                </a:solidFill>
                <a:latin typeface="Times New Roman" panose="02020603050405020304" pitchFamily="18" charset="0"/>
                <a:cs typeface="Times New Roman" panose="02020603050405020304" pitchFamily="18" charset="0"/>
              </a:rPr>
              <a:t>methods</a:t>
            </a:r>
            <a:r>
              <a:rPr lang="uk-UA" sz="2800" dirty="0">
                <a:solidFill>
                  <a:srgbClr val="FFFF00"/>
                </a:solidFill>
                <a:latin typeface="Times New Roman" panose="02020603050405020304" pitchFamily="18" charset="0"/>
                <a:cs typeface="Times New Roman" panose="02020603050405020304" pitchFamily="18" charset="0"/>
              </a:rPr>
              <a:t> </a:t>
            </a:r>
            <a:r>
              <a:rPr lang="uk-UA" sz="2800" dirty="0" err="1">
                <a:solidFill>
                  <a:srgbClr val="FFFF00"/>
                </a:solidFill>
                <a:latin typeface="Times New Roman" panose="02020603050405020304" pitchFamily="18" charset="0"/>
                <a:cs typeface="Times New Roman" panose="02020603050405020304" pitchFamily="18" charset="0"/>
              </a:rPr>
              <a:t>for</a:t>
            </a:r>
            <a:r>
              <a:rPr lang="uk-UA" sz="2800" dirty="0">
                <a:solidFill>
                  <a:srgbClr val="FFFF00"/>
                </a:solidFill>
                <a:latin typeface="Times New Roman" panose="02020603050405020304" pitchFamily="18" charset="0"/>
                <a:cs typeface="Times New Roman" panose="02020603050405020304" pitchFamily="18" charset="0"/>
              </a:rPr>
              <a:t> </a:t>
            </a:r>
            <a:r>
              <a:rPr lang="uk-UA" sz="2800" dirty="0" err="1">
                <a:solidFill>
                  <a:srgbClr val="FFFF00"/>
                </a:solidFill>
                <a:latin typeface="Times New Roman" panose="02020603050405020304" pitchFamily="18" charset="0"/>
                <a:cs typeface="Times New Roman" panose="02020603050405020304" pitchFamily="18" charset="0"/>
              </a:rPr>
              <a:t>determining</a:t>
            </a:r>
            <a:r>
              <a:rPr lang="uk-UA" sz="2800" dirty="0">
                <a:solidFill>
                  <a:srgbClr val="FFFF00"/>
                </a:solidFill>
                <a:latin typeface="Times New Roman" panose="02020603050405020304" pitchFamily="18" charset="0"/>
                <a:cs typeface="Times New Roman" panose="02020603050405020304" pitchFamily="18" charset="0"/>
              </a:rPr>
              <a:t> </a:t>
            </a:r>
            <a:r>
              <a:rPr lang="uk-UA" sz="2800" dirty="0" err="1">
                <a:solidFill>
                  <a:srgbClr val="FFFF00"/>
                </a:solidFill>
                <a:latin typeface="Times New Roman" panose="02020603050405020304" pitchFamily="18" charset="0"/>
                <a:cs typeface="Times New Roman" panose="02020603050405020304" pitchFamily="18" charset="0"/>
              </a:rPr>
              <a:t>authenticity</a:t>
            </a:r>
            <a:r>
              <a:rPr lang="uk-UA" sz="2800" dirty="0">
                <a:solidFill>
                  <a:srgbClr val="FFFF00"/>
                </a:solidFill>
                <a:latin typeface="Times New Roman" panose="02020603050405020304" pitchFamily="18" charset="0"/>
                <a:cs typeface="Times New Roman" panose="02020603050405020304" pitchFamily="18" charset="0"/>
              </a:rPr>
              <a:t>.</a:t>
            </a:r>
          </a:p>
        </p:txBody>
      </p:sp>
      <p:sp>
        <p:nvSpPr>
          <p:cNvPr id="6" name="TextBox 5">
            <a:extLst>
              <a:ext uri="{FF2B5EF4-FFF2-40B4-BE49-F238E27FC236}">
                <a16:creationId xmlns:a16="http://schemas.microsoft.com/office/drawing/2014/main" id="{D0280AD0-529E-47F2-A22E-ECD8F0A30332}"/>
              </a:ext>
            </a:extLst>
          </p:cNvPr>
          <p:cNvSpPr txBox="1"/>
          <p:nvPr/>
        </p:nvSpPr>
        <p:spPr>
          <a:xfrm>
            <a:off x="414366" y="483260"/>
            <a:ext cx="8406106" cy="1323439"/>
          </a:xfrm>
          <a:prstGeom prst="rect">
            <a:avLst/>
          </a:prstGeom>
          <a:noFill/>
        </p:spPr>
        <p:txBody>
          <a:bodyPr wrap="square">
            <a:spAutoFit/>
          </a:bodyPr>
          <a:lstStyle/>
          <a:p>
            <a:r>
              <a:rPr lang="en-US" sz="2000" dirty="0">
                <a:solidFill>
                  <a:schemeClr val="bg1"/>
                </a:solidFill>
                <a:latin typeface="Times New Roman" panose="02020603050405020304" pitchFamily="18" charset="0"/>
                <a:cs typeface="Times New Roman" panose="02020603050405020304" pitchFamily="18" charset="0"/>
              </a:rPr>
              <a:t>	The most informative in terms of determining the authenticity of substances are physicochemical methods based on the properties of the molecules of substances together with any physical factors. </a:t>
            </a:r>
          </a:p>
          <a:p>
            <a:pPr marL="0" indent="0" algn="ctr">
              <a:buNone/>
            </a:pPr>
            <a:r>
              <a:rPr lang="en-US" sz="2000" dirty="0" err="1">
                <a:solidFill>
                  <a:schemeClr val="bg1"/>
                </a:solidFill>
                <a:latin typeface="Times New Roman" panose="02020603050405020304" pitchFamily="18" charset="0"/>
                <a:cs typeface="Times New Roman" panose="02020603050405020304" pitchFamily="18" charset="0"/>
              </a:rPr>
              <a:t>Physico</a:t>
            </a:r>
            <a:r>
              <a:rPr lang="en-US" sz="2000" dirty="0">
                <a:solidFill>
                  <a:schemeClr val="bg1"/>
                </a:solidFill>
                <a:latin typeface="Times New Roman" panose="02020603050405020304" pitchFamily="18" charset="0"/>
                <a:cs typeface="Times New Roman" panose="02020603050405020304" pitchFamily="18" charset="0"/>
              </a:rPr>
              <a:t>-chemical methods include: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39552" y="1340768"/>
            <a:ext cx="8229600" cy="4525963"/>
          </a:xfrm>
        </p:spPr>
        <p:txBody>
          <a:bodyPr/>
          <a:lstStyle/>
          <a:p>
            <a:pPr marL="0" indent="0">
              <a:buNone/>
            </a:pPr>
            <a:r>
              <a:rPr lang="en-US" sz="1800" dirty="0">
                <a:latin typeface="+mn-lt"/>
                <a:ea typeface="+mn-ea"/>
                <a:cs typeface="+mn-cs"/>
              </a:rPr>
              <a:t>	 Identification of medicinal substances by chemical methods is used mainly for inorganic medicinal substances, because other methods are often not available or they require complex and expensive equipment.</a:t>
            </a:r>
            <a:r>
              <a:rPr lang="ru-RU" sz="1800" dirty="0">
                <a:latin typeface="+mn-lt"/>
                <a:ea typeface="+mn-ea"/>
                <a:cs typeface="+mn-cs"/>
              </a:rPr>
              <a:t> </a:t>
            </a:r>
            <a:endParaRPr lang="en-US" sz="1800" dirty="0">
              <a:latin typeface="+mn-lt"/>
              <a:ea typeface="+mn-ea"/>
              <a:cs typeface="+mn-cs"/>
            </a:endParaRPr>
          </a:p>
          <a:p>
            <a:pPr marL="0" indent="0">
              <a:buNone/>
            </a:pPr>
            <a:endParaRPr lang="en-US" sz="1800" dirty="0">
              <a:latin typeface="+mn-lt"/>
              <a:ea typeface="+mn-ea"/>
              <a:cs typeface="+mn-cs"/>
            </a:endParaRPr>
          </a:p>
          <a:p>
            <a:pPr marL="0" indent="0" algn="ctr">
              <a:buNone/>
            </a:pPr>
            <a:r>
              <a:rPr lang="en-US" sz="1800" dirty="0">
                <a:latin typeface="+mn-lt"/>
                <a:ea typeface="+mn-ea"/>
                <a:cs typeface="+mn-cs"/>
              </a:rPr>
              <a:t>These methods are divided into the following</a:t>
            </a:r>
            <a:r>
              <a:rPr lang="ru-RU" sz="1800" dirty="0">
                <a:latin typeface="+mn-lt"/>
                <a:ea typeface="+mn-ea"/>
                <a:cs typeface="+mn-cs"/>
              </a:rPr>
              <a:t>:</a:t>
            </a:r>
          </a:p>
          <a:p>
            <a:r>
              <a:rPr lang="en-US" sz="1800" b="1" dirty="0">
                <a:latin typeface="+mn-lt"/>
                <a:ea typeface="+mn-ea"/>
                <a:cs typeface="+mn-cs"/>
              </a:rPr>
              <a:t>Anion and cation precipitation reactions: </a:t>
            </a:r>
          </a:p>
          <a:p>
            <a:pPr marL="0" indent="0" algn="just">
              <a:buNone/>
            </a:pPr>
            <a:r>
              <a:rPr lang="en-US" sz="1800" b="1" dirty="0">
                <a:solidFill>
                  <a:schemeClr val="tx1"/>
                </a:solidFill>
              </a:rPr>
              <a:t>	</a:t>
            </a:r>
            <a:r>
              <a:rPr lang="en-US" sz="1800" dirty="0">
                <a:solidFill>
                  <a:schemeClr val="tx1"/>
                </a:solidFill>
                <a:latin typeface="+mn-lt"/>
                <a:ea typeface="+mn-ea"/>
                <a:cs typeface="+mn-cs"/>
              </a:rPr>
              <a:t> </a:t>
            </a:r>
            <a:r>
              <a:rPr lang="en-US" sz="1800" dirty="0">
                <a:latin typeface="+mn-lt"/>
                <a:ea typeface="+mn-ea"/>
                <a:cs typeface="+mn-cs"/>
              </a:rPr>
              <a:t>Typical examples are the precipitation reactions of sodium and potassium ions with (</a:t>
            </a:r>
            <a:r>
              <a:rPr lang="en-US" sz="1800" dirty="0" err="1">
                <a:latin typeface="+mn-lt"/>
                <a:ea typeface="+mn-ea"/>
                <a:cs typeface="+mn-cs"/>
              </a:rPr>
              <a:t>methoxyphenylacetic</a:t>
            </a:r>
            <a:r>
              <a:rPr lang="en-US" sz="1800" dirty="0">
                <a:latin typeface="+mn-lt"/>
                <a:ea typeface="+mn-ea"/>
                <a:cs typeface="+mn-cs"/>
              </a:rPr>
              <a:t> and tartaric acid, respectively</a:t>
            </a:r>
            <a:r>
              <a:rPr lang="ru-RU" sz="1800" dirty="0">
                <a:latin typeface="+mn-lt"/>
                <a:ea typeface="+mn-ea"/>
                <a:cs typeface="+mn-cs"/>
              </a:rPr>
              <a:t>:</a:t>
            </a:r>
            <a:endParaRPr lang="en-US" sz="1800" dirty="0">
              <a:latin typeface="+mn-lt"/>
              <a:ea typeface="+mn-ea"/>
              <a:cs typeface="+mn-cs"/>
            </a:endParaRPr>
          </a:p>
          <a:p>
            <a:pPr marL="0" indent="0" algn="just">
              <a:buNone/>
            </a:pPr>
            <a:endParaRPr lang="en-US" sz="1800" dirty="0">
              <a:latin typeface="+mn-lt"/>
              <a:ea typeface="+mn-ea"/>
              <a:cs typeface="+mn-cs"/>
            </a:endParaRPr>
          </a:p>
          <a:p>
            <a:pPr marL="0" indent="0" algn="just">
              <a:buNone/>
            </a:pPr>
            <a:endParaRPr lang="en-US" sz="1800" dirty="0"/>
          </a:p>
          <a:p>
            <a:pPr marL="0" indent="0" algn="just">
              <a:buNone/>
            </a:pPr>
            <a:endParaRPr lang="ru-RU" sz="1800" dirty="0">
              <a:latin typeface="+mn-lt"/>
              <a:ea typeface="+mn-ea"/>
              <a:cs typeface="+mn-cs"/>
            </a:endParaRPr>
          </a:p>
          <a:p>
            <a:pPr marL="0" indent="0">
              <a:buNone/>
            </a:pPr>
            <a:endParaRPr lang="ru-RU" sz="1800" dirty="0">
              <a:solidFill>
                <a:schemeClr val="tx1"/>
              </a:solidFill>
              <a:latin typeface="+mn-lt"/>
              <a:ea typeface="+mn-ea"/>
              <a:cs typeface="+mn-cs"/>
            </a:endParaRPr>
          </a:p>
          <a:p>
            <a:pPr marL="0" indent="0">
              <a:buNone/>
            </a:pPr>
            <a:r>
              <a:rPr lang="en-US" sz="1800" dirty="0">
                <a:solidFill>
                  <a:schemeClr val="tx1"/>
                </a:solidFill>
                <a:latin typeface="+mn-lt"/>
                <a:ea typeface="+mn-ea"/>
                <a:cs typeface="+mn-cs"/>
              </a:rPr>
              <a:t>	 </a:t>
            </a:r>
            <a:r>
              <a:rPr lang="en-US" sz="1800" dirty="0">
                <a:latin typeface="+mn-lt"/>
                <a:ea typeface="+mn-ea"/>
                <a:cs typeface="+mn-cs"/>
              </a:rPr>
              <a:t>A large number of such reactions are used and they will be discussed in detail in special sections of pharmaceutical chemistry.</a:t>
            </a:r>
            <a:endParaRPr lang="ru-RU" sz="1800" dirty="0"/>
          </a:p>
        </p:txBody>
      </p:sp>
      <p:sp>
        <p:nvSpPr>
          <p:cNvPr id="4" name="TextBox 3">
            <a:extLst>
              <a:ext uri="{FF2B5EF4-FFF2-40B4-BE49-F238E27FC236}">
                <a16:creationId xmlns:a16="http://schemas.microsoft.com/office/drawing/2014/main" id="{920E0C88-0DF1-4982-A6E0-DD7022476952}"/>
              </a:ext>
            </a:extLst>
          </p:cNvPr>
          <p:cNvSpPr txBox="1"/>
          <p:nvPr/>
        </p:nvSpPr>
        <p:spPr>
          <a:xfrm>
            <a:off x="2286000" y="332656"/>
            <a:ext cx="6318448" cy="523220"/>
          </a:xfrm>
          <a:prstGeom prst="rect">
            <a:avLst/>
          </a:prstGeom>
          <a:noFill/>
        </p:spPr>
        <p:txBody>
          <a:bodyPr wrap="square">
            <a:spAutoFit/>
          </a:bodyPr>
          <a:lstStyle/>
          <a:p>
            <a:r>
              <a:rPr lang="uk-UA" sz="2800" dirty="0" err="1">
                <a:solidFill>
                  <a:srgbClr val="FFFF00"/>
                </a:solidFill>
                <a:latin typeface="Times New Roman" panose="02020603050405020304" pitchFamily="18" charset="0"/>
                <a:cs typeface="Times New Roman" panose="02020603050405020304" pitchFamily="18" charset="0"/>
              </a:rPr>
              <a:t>Chemical</a:t>
            </a:r>
            <a:r>
              <a:rPr lang="uk-UA" sz="2800" dirty="0">
                <a:solidFill>
                  <a:srgbClr val="FFFF00"/>
                </a:solidFill>
                <a:latin typeface="Times New Roman" panose="02020603050405020304" pitchFamily="18" charset="0"/>
                <a:cs typeface="Times New Roman" panose="02020603050405020304" pitchFamily="18" charset="0"/>
              </a:rPr>
              <a:t> </a:t>
            </a:r>
            <a:r>
              <a:rPr lang="uk-UA" sz="2800" dirty="0" err="1">
                <a:solidFill>
                  <a:srgbClr val="FFFF00"/>
                </a:solidFill>
                <a:latin typeface="Times New Roman" panose="02020603050405020304" pitchFamily="18" charset="0"/>
                <a:cs typeface="Times New Roman" panose="02020603050405020304" pitchFamily="18" charset="0"/>
              </a:rPr>
              <a:t>methods</a:t>
            </a:r>
            <a:r>
              <a:rPr lang="uk-UA" sz="2800" dirty="0">
                <a:solidFill>
                  <a:srgbClr val="FFFF00"/>
                </a:solidFill>
                <a:latin typeface="Times New Roman" panose="02020603050405020304" pitchFamily="18" charset="0"/>
                <a:cs typeface="Times New Roman" panose="02020603050405020304" pitchFamily="18" charset="0"/>
              </a:rPr>
              <a:t> </a:t>
            </a:r>
            <a:r>
              <a:rPr lang="uk-UA" sz="2800" dirty="0" err="1">
                <a:solidFill>
                  <a:srgbClr val="FFFF00"/>
                </a:solidFill>
                <a:latin typeface="Times New Roman" panose="02020603050405020304" pitchFamily="18" charset="0"/>
                <a:cs typeface="Times New Roman" panose="02020603050405020304" pitchFamily="18" charset="0"/>
              </a:rPr>
              <a:t>of</a:t>
            </a:r>
            <a:r>
              <a:rPr lang="uk-UA" sz="2800" dirty="0">
                <a:solidFill>
                  <a:srgbClr val="FFFF00"/>
                </a:solidFill>
                <a:latin typeface="Times New Roman" panose="02020603050405020304" pitchFamily="18" charset="0"/>
                <a:cs typeface="Times New Roman" panose="02020603050405020304" pitchFamily="18" charset="0"/>
              </a:rPr>
              <a:t> </a:t>
            </a:r>
            <a:r>
              <a:rPr lang="en-US" sz="2800" dirty="0">
                <a:solidFill>
                  <a:srgbClr val="FFFF00"/>
                </a:solidFill>
                <a:latin typeface="Times New Roman" panose="02020603050405020304" pitchFamily="18" charset="0"/>
                <a:cs typeface="Times New Roman" panose="02020603050405020304" pitchFamily="18" charset="0"/>
              </a:rPr>
              <a:t>identification</a:t>
            </a:r>
            <a:r>
              <a:rPr lang="uk-UA" sz="2800" dirty="0">
                <a:solidFill>
                  <a:srgbClr val="FFFF00"/>
                </a:solidFill>
                <a:latin typeface="Times New Roman" panose="02020603050405020304" pitchFamily="18" charset="0"/>
                <a:cs typeface="Times New Roman" panose="02020603050405020304" pitchFamily="18" charset="0"/>
              </a:rPr>
              <a:t>.</a:t>
            </a:r>
          </a:p>
        </p:txBody>
      </p:sp>
      <p:sp>
        <p:nvSpPr>
          <p:cNvPr id="7" name="Rectangle 4">
            <a:extLst>
              <a:ext uri="{FF2B5EF4-FFF2-40B4-BE49-F238E27FC236}">
                <a16:creationId xmlns:a16="http://schemas.microsoft.com/office/drawing/2014/main" id="{D0C0F232-4C67-4CF7-A000-ACBD609056A2}"/>
              </a:ext>
            </a:extLst>
          </p:cNvPr>
          <p:cNvSpPr>
            <a:spLocks noChangeArrowheads="1"/>
          </p:cNvSpPr>
          <p:nvPr/>
        </p:nvSpPr>
        <p:spPr bwMode="auto">
          <a:xfrm>
            <a:off x="467544" y="378904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graphicFrame>
        <p:nvGraphicFramePr>
          <p:cNvPr id="8" name="Объект 7">
            <a:extLst>
              <a:ext uri="{FF2B5EF4-FFF2-40B4-BE49-F238E27FC236}">
                <a16:creationId xmlns:a16="http://schemas.microsoft.com/office/drawing/2014/main" id="{986AE33B-AEEA-474D-B64D-51325FA66A9A}"/>
              </a:ext>
            </a:extLst>
          </p:cNvPr>
          <p:cNvGraphicFramePr>
            <a:graphicFrameLocks noChangeAspect="1"/>
          </p:cNvGraphicFramePr>
          <p:nvPr>
            <p:extLst>
              <p:ext uri="{D42A27DB-BD31-4B8C-83A1-F6EECF244321}">
                <p14:modId xmlns:p14="http://schemas.microsoft.com/office/powerpoint/2010/main" val="4005088081"/>
              </p:ext>
            </p:extLst>
          </p:nvPr>
        </p:nvGraphicFramePr>
        <p:xfrm>
          <a:off x="36004" y="4084936"/>
          <a:ext cx="5286375" cy="742950"/>
        </p:xfrm>
        <a:graphic>
          <a:graphicData uri="http://schemas.openxmlformats.org/presentationml/2006/ole">
            <mc:AlternateContent xmlns:mc="http://schemas.openxmlformats.org/markup-compatibility/2006">
              <mc:Choice xmlns:v="urn:schemas-microsoft-com:vml" Requires="v">
                <p:oleObj name="ChemSketch" r:id="rId2" imgW="4279392" imgH="621792" progId="ACD.ChemSketch.20">
                  <p:embed/>
                </p:oleObj>
              </mc:Choice>
              <mc:Fallback>
                <p:oleObj name="ChemSketch" r:id="rId2" imgW="4279392" imgH="621792" progId="ACD.ChemSketch.20">
                  <p:embed/>
                  <p:pic>
                    <p:nvPicPr>
                      <p:cNvPr id="0"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04" y="4084936"/>
                        <a:ext cx="5286375" cy="742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Rectangle 6">
            <a:extLst>
              <a:ext uri="{FF2B5EF4-FFF2-40B4-BE49-F238E27FC236}">
                <a16:creationId xmlns:a16="http://schemas.microsoft.com/office/drawing/2014/main" id="{8101A365-CA14-4A3A-84A5-32831835B648}"/>
              </a:ext>
            </a:extLst>
          </p:cNvPr>
          <p:cNvSpPr>
            <a:spLocks noChangeArrowheads="1"/>
          </p:cNvSpPr>
          <p:nvPr/>
        </p:nvSpPr>
        <p:spPr bwMode="auto">
          <a:xfrm>
            <a:off x="5358383" y="38010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graphicFrame>
        <p:nvGraphicFramePr>
          <p:cNvPr id="10" name="Объект 9">
            <a:extLst>
              <a:ext uri="{FF2B5EF4-FFF2-40B4-BE49-F238E27FC236}">
                <a16:creationId xmlns:a16="http://schemas.microsoft.com/office/drawing/2014/main" id="{9F5E231A-FF54-4C7E-888A-A3E921538B1D}"/>
              </a:ext>
            </a:extLst>
          </p:cNvPr>
          <p:cNvGraphicFramePr>
            <a:graphicFrameLocks noChangeAspect="1"/>
          </p:cNvGraphicFramePr>
          <p:nvPr>
            <p:extLst>
              <p:ext uri="{D42A27DB-BD31-4B8C-83A1-F6EECF244321}">
                <p14:modId xmlns:p14="http://schemas.microsoft.com/office/powerpoint/2010/main" val="4092422947"/>
              </p:ext>
            </p:extLst>
          </p:nvPr>
        </p:nvGraphicFramePr>
        <p:xfrm>
          <a:off x="5358383" y="4002718"/>
          <a:ext cx="3733800" cy="819150"/>
        </p:xfrm>
        <a:graphic>
          <a:graphicData uri="http://schemas.openxmlformats.org/presentationml/2006/ole">
            <mc:AlternateContent xmlns:mc="http://schemas.openxmlformats.org/markup-compatibility/2006">
              <mc:Choice xmlns:v="urn:schemas-microsoft-com:vml" Requires="v">
                <p:oleObj name="ChemSketch" r:id="rId4" imgW="3736848" imgH="822960" progId="ACD.ChemSketch.20">
                  <p:embed/>
                </p:oleObj>
              </mc:Choice>
              <mc:Fallback>
                <p:oleObj name="ChemSketch" r:id="rId4" imgW="3736848" imgH="822960" progId="ACD.ChemSketch.20">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58383" y="4002718"/>
                        <a:ext cx="3733800" cy="819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00034" y="1530503"/>
            <a:ext cx="8229600" cy="3281188"/>
          </a:xfrm>
        </p:spPr>
        <p:txBody>
          <a:bodyPr/>
          <a:lstStyle/>
          <a:p>
            <a:r>
              <a:rPr lang="en-US" sz="1800" b="1" dirty="0">
                <a:latin typeface="Times New Roman" panose="02020603050405020304" pitchFamily="18" charset="0"/>
                <a:cs typeface="Times New Roman" panose="02020603050405020304" pitchFamily="18" charset="0"/>
              </a:rPr>
              <a:t>Redox reactions</a:t>
            </a:r>
            <a:r>
              <a:rPr lang="ru-RU" sz="1800" b="1" dirty="0">
                <a:latin typeface="Times New Roman" panose="02020603050405020304" pitchFamily="18" charset="0"/>
                <a:cs typeface="Times New Roman" panose="02020603050405020304" pitchFamily="18" charset="0"/>
              </a:rPr>
              <a:t>.</a:t>
            </a:r>
            <a:endParaRPr lang="ru-RU" sz="1800" dirty="0">
              <a:latin typeface="Times New Roman" panose="02020603050405020304" pitchFamily="18" charset="0"/>
              <a:cs typeface="Times New Roman" panose="02020603050405020304" pitchFamily="18" charset="0"/>
            </a:endParaRPr>
          </a:p>
          <a:p>
            <a:pPr marL="0" indent="0">
              <a:buNone/>
            </a:pPr>
            <a:r>
              <a:rPr lang="ru-RU" sz="1800" dirty="0">
                <a:solidFill>
                  <a:schemeClr val="tx1"/>
                </a:solidFill>
                <a:latin typeface="Times New Roman" panose="02020603050405020304" pitchFamily="18" charset="0"/>
                <a:cs typeface="Times New Roman" panose="02020603050405020304" pitchFamily="18" charset="0"/>
              </a:rPr>
              <a:t>	</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Redox reactions are used to reduce metals from oxides. For example, silver with its formalin oxide (the reaction of a silver mirror</a:t>
            </a:r>
            <a:r>
              <a:rPr lang="ru-RU" sz="1800" dirty="0">
                <a:latin typeface="Times New Roman" panose="02020603050405020304" pitchFamily="18" charset="0"/>
                <a:cs typeface="Times New Roman" panose="02020603050405020304" pitchFamily="18" charset="0"/>
              </a:rPr>
              <a:t>):</a:t>
            </a:r>
          </a:p>
          <a:p>
            <a:pPr marL="0" indent="0">
              <a:buNone/>
            </a:pPr>
            <a:endParaRPr lang="ru-RU" sz="1800" dirty="0">
              <a:solidFill>
                <a:schemeClr val="tx1"/>
              </a:solidFill>
              <a:latin typeface="Times New Roman" panose="02020603050405020304" pitchFamily="18" charset="0"/>
              <a:cs typeface="Times New Roman" panose="02020603050405020304" pitchFamily="18" charset="0"/>
            </a:endParaRPr>
          </a:p>
          <a:p>
            <a:endParaRPr lang="ru-RU" sz="1800" dirty="0">
              <a:latin typeface="Times New Roman" panose="02020603050405020304" pitchFamily="18" charset="0"/>
              <a:cs typeface="Times New Roman" panose="02020603050405020304" pitchFamily="18" charset="0"/>
            </a:endParaRPr>
          </a:p>
          <a:p>
            <a:pPr marL="0" indent="0">
              <a:buNone/>
            </a:pPr>
            <a:endParaRPr lang="ru-RU" sz="1800" dirty="0">
              <a:latin typeface="Times New Roman" panose="02020603050405020304" pitchFamily="18" charset="0"/>
              <a:cs typeface="Times New Roman" panose="02020603050405020304" pitchFamily="18" charset="0"/>
            </a:endParaRPr>
          </a:p>
          <a:p>
            <a:pPr marL="0" indent="0">
              <a:buNone/>
            </a:pPr>
            <a:endParaRPr lang="ru-RU" sz="1800" dirty="0">
              <a:latin typeface="Times New Roman" panose="02020603050405020304" pitchFamily="18" charset="0"/>
              <a:cs typeface="Times New Roman" panose="02020603050405020304" pitchFamily="18" charset="0"/>
            </a:endParaRPr>
          </a:p>
          <a:p>
            <a:pPr marL="0" indent="0">
              <a:buNone/>
            </a:pPr>
            <a:r>
              <a:rPr lang="ru-RU" sz="1800" dirty="0">
                <a:solidFill>
                  <a:schemeClr val="tx1"/>
                </a:solidFill>
                <a:latin typeface="Times New Roman" panose="02020603050405020304" pitchFamily="18" charset="0"/>
                <a:cs typeface="Times New Roman" panose="02020603050405020304" pitchFamily="18" charset="0"/>
              </a:rPr>
              <a:t>	</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Diphenylamine Oxidation Reaction Underlies Nitrate and Nitrite Authenticity Testing</a:t>
            </a:r>
            <a:r>
              <a:rPr lang="ru-RU" sz="1800" dirty="0">
                <a:latin typeface="Times New Roman" panose="02020603050405020304" pitchFamily="18" charset="0"/>
                <a:cs typeface="Times New Roman" panose="02020603050405020304" pitchFamily="18" charset="0"/>
              </a:rPr>
              <a:t>:</a:t>
            </a:r>
          </a:p>
        </p:txBody>
      </p:sp>
      <p:sp>
        <p:nvSpPr>
          <p:cNvPr id="6" name="TextBox 5">
            <a:extLst>
              <a:ext uri="{FF2B5EF4-FFF2-40B4-BE49-F238E27FC236}">
                <a16:creationId xmlns:a16="http://schemas.microsoft.com/office/drawing/2014/main" id="{2F6BD61D-1479-47D7-984F-7BDE2D4D3603}"/>
              </a:ext>
            </a:extLst>
          </p:cNvPr>
          <p:cNvSpPr txBox="1"/>
          <p:nvPr/>
        </p:nvSpPr>
        <p:spPr>
          <a:xfrm>
            <a:off x="323527" y="2706366"/>
            <a:ext cx="8406106" cy="458074"/>
          </a:xfrm>
          <a:prstGeom prst="rect">
            <a:avLst/>
          </a:prstGeom>
          <a:noFill/>
        </p:spPr>
        <p:txBody>
          <a:bodyPr wrap="square">
            <a:spAutoFit/>
          </a:bodyPr>
          <a:lstStyle/>
          <a:p>
            <a:pPr algn="ctr">
              <a:lnSpc>
                <a:spcPct val="150000"/>
              </a:lnSpc>
              <a:spcBef>
                <a:spcPts val="1200"/>
              </a:spcBef>
              <a:spcAft>
                <a:spcPts val="800"/>
              </a:spcAft>
            </a:pPr>
            <a:r>
              <a:rPr lang="en-US" sz="1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R–COH  +  2[Ag(NH</a:t>
            </a:r>
            <a:r>
              <a:rPr lang="en-US" sz="1800" baseline="-250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3</a:t>
            </a:r>
            <a:r>
              <a:rPr lang="en-US" sz="1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1800" baseline="-250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1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]NO</a:t>
            </a:r>
            <a:r>
              <a:rPr lang="en-US" sz="1800" baseline="-250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3</a:t>
            </a:r>
            <a:r>
              <a:rPr lang="en-US" sz="1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  H</a:t>
            </a:r>
            <a:r>
              <a:rPr lang="en-US" sz="1800" baseline="-250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1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O  →  2Ag↓  +  2NH</a:t>
            </a:r>
            <a:r>
              <a:rPr lang="en-US" sz="1800" baseline="-250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4</a:t>
            </a:r>
            <a:r>
              <a:rPr lang="en-US" sz="1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NO</a:t>
            </a:r>
            <a:r>
              <a:rPr lang="en-US" sz="1800" baseline="-250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3</a:t>
            </a:r>
            <a:r>
              <a:rPr lang="en-US" sz="1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  R–COONH</a:t>
            </a:r>
            <a:r>
              <a:rPr lang="en-US" sz="1800" baseline="-250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4</a:t>
            </a:r>
            <a:r>
              <a:rPr lang="en-US" sz="1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 NH</a:t>
            </a:r>
            <a:r>
              <a:rPr lang="en-US" sz="1800" baseline="-250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3</a:t>
            </a:r>
            <a:r>
              <a:rPr lang="en-US" sz="1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uk-UA" sz="1800" dirty="0">
              <a:solidFill>
                <a:schemeClr val="accent4">
                  <a:lumMod val="50000"/>
                </a:schemeClr>
              </a:solidFill>
              <a:effectLst/>
              <a:latin typeface="Times New Roman" panose="02020603050405020304" pitchFamily="18" charset="0"/>
              <a:ea typeface="Calibri" panose="020F0502020204030204" pitchFamily="34" charset="0"/>
              <a:cs typeface="Arial" panose="020B0604020202020204" pitchFamily="34" charset="0"/>
            </a:endParaRPr>
          </a:p>
        </p:txBody>
      </p:sp>
      <p:sp>
        <p:nvSpPr>
          <p:cNvPr id="7" name="Rectangle 2">
            <a:extLst>
              <a:ext uri="{FF2B5EF4-FFF2-40B4-BE49-F238E27FC236}">
                <a16:creationId xmlns:a16="http://schemas.microsoft.com/office/drawing/2014/main" id="{C6F39A64-0FA0-4E52-9AE1-49CE16C3CED1}"/>
              </a:ext>
            </a:extLst>
          </p:cNvPr>
          <p:cNvSpPr>
            <a:spLocks noChangeArrowheads="1"/>
          </p:cNvSpPr>
          <p:nvPr/>
        </p:nvSpPr>
        <p:spPr bwMode="auto">
          <a:xfrm flipV="1">
            <a:off x="971599" y="3789039"/>
            <a:ext cx="1087522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uk-UA"/>
          </a:p>
        </p:txBody>
      </p:sp>
      <p:graphicFrame>
        <p:nvGraphicFramePr>
          <p:cNvPr id="8" name="Объект 7">
            <a:extLst>
              <a:ext uri="{FF2B5EF4-FFF2-40B4-BE49-F238E27FC236}">
                <a16:creationId xmlns:a16="http://schemas.microsoft.com/office/drawing/2014/main" id="{DCF07FB4-0543-4081-A23E-1FBF0E329F25}"/>
              </a:ext>
            </a:extLst>
          </p:cNvPr>
          <p:cNvGraphicFramePr>
            <a:graphicFrameLocks noChangeAspect="1"/>
          </p:cNvGraphicFramePr>
          <p:nvPr>
            <p:extLst>
              <p:ext uri="{D42A27DB-BD31-4B8C-83A1-F6EECF244321}">
                <p14:modId xmlns:p14="http://schemas.microsoft.com/office/powerpoint/2010/main" val="2131997327"/>
              </p:ext>
            </p:extLst>
          </p:nvPr>
        </p:nvGraphicFramePr>
        <p:xfrm>
          <a:off x="625458" y="4757702"/>
          <a:ext cx="7802245" cy="1664965"/>
        </p:xfrm>
        <a:graphic>
          <a:graphicData uri="http://schemas.openxmlformats.org/presentationml/2006/ole">
            <mc:AlternateContent xmlns:mc="http://schemas.openxmlformats.org/markup-compatibility/2006">
              <mc:Choice xmlns:v="urn:schemas-microsoft-com:vml" Requires="v">
                <p:oleObj name="ChemSketch" r:id="rId2" imgW="6510528" imgH="1386840" progId="ACD.ChemSketch.20">
                  <p:embed/>
                </p:oleObj>
              </mc:Choice>
              <mc:Fallback>
                <p:oleObj name="ChemSketch" r:id="rId2" imgW="6510528" imgH="1386840" progId="ACD.ChemSketch.20">
                  <p:embed/>
                  <p:pic>
                    <p:nvPicPr>
                      <p:cNvPr id="0"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458" y="4757702"/>
                        <a:ext cx="7802245" cy="1664965"/>
                      </a:xfrm>
                      <a:prstGeom prst="rect">
                        <a:avLst/>
                      </a:prstGeom>
                      <a:noFill/>
                    </p:spPr>
                  </p:pic>
                </p:oleObj>
              </mc:Fallback>
            </mc:AlternateContent>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71472" y="1124744"/>
            <a:ext cx="8229600" cy="4176464"/>
          </a:xfrm>
        </p:spPr>
        <p:txBody>
          <a:bodyPr/>
          <a:lstStyle/>
          <a:p>
            <a:r>
              <a:rPr lang="en-US" sz="1600" b="1" dirty="0">
                <a:latin typeface="Times New Roman" panose="02020603050405020304" pitchFamily="18" charset="0"/>
                <a:cs typeface="Times New Roman" panose="02020603050405020304" pitchFamily="18" charset="0"/>
              </a:rPr>
              <a:t>Neutralization reactions and decomposition of anions</a:t>
            </a:r>
            <a:r>
              <a:rPr lang="ru-RU" sz="1600" b="1" dirty="0">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a:p>
            <a:pPr marL="0" indent="0">
              <a:buNone/>
            </a:pPr>
            <a:r>
              <a:rPr lang="ru-RU" sz="1600"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Carbonates and bicarbonates under the action of mineral acids form carbonic acid, which decomposes to carbon dioxide</a:t>
            </a:r>
            <a:r>
              <a:rPr lang="ru-RU" sz="1600" dirty="0">
                <a:latin typeface="Times New Roman" panose="02020603050405020304" pitchFamily="18" charset="0"/>
                <a:cs typeface="Times New Roman" panose="02020603050405020304" pitchFamily="18" charset="0"/>
              </a:rPr>
              <a:t>:</a:t>
            </a:r>
          </a:p>
          <a:p>
            <a:pPr marL="0" indent="0">
              <a:buNone/>
            </a:pPr>
            <a:endParaRPr lang="ru-RU" sz="1600" dirty="0">
              <a:latin typeface="Times New Roman" panose="02020603050405020304" pitchFamily="18" charset="0"/>
              <a:cs typeface="Times New Roman" panose="02020603050405020304" pitchFamily="18" charset="0"/>
            </a:endParaRPr>
          </a:p>
          <a:p>
            <a:pPr marL="0" indent="0" algn="ctr">
              <a:buNone/>
            </a:pPr>
            <a:r>
              <a:rPr lang="en-US" sz="1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CO</a:t>
            </a:r>
            <a:r>
              <a:rPr lang="en-US" sz="1800" baseline="-250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3</a:t>
            </a:r>
            <a:r>
              <a:rPr lang="en-US" sz="1800" baseline="300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1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  H</a:t>
            </a:r>
            <a:r>
              <a:rPr lang="en-US" sz="1800" baseline="300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1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  CO</a:t>
            </a:r>
            <a:r>
              <a:rPr lang="en-US" sz="1800" baseline="-250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1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  H</a:t>
            </a:r>
            <a:r>
              <a:rPr lang="en-US" sz="1800" baseline="-250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1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O</a:t>
            </a:r>
            <a:endParaRPr lang="ru-RU" sz="1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ctr">
              <a:buNone/>
            </a:pPr>
            <a:r>
              <a:rPr lang="en-US" sz="1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HCO</a:t>
            </a:r>
            <a:r>
              <a:rPr lang="en-US" sz="1800" baseline="-250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3</a:t>
            </a:r>
            <a:r>
              <a:rPr lang="en-US" sz="1800" baseline="300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1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  H</a:t>
            </a:r>
            <a:r>
              <a:rPr lang="en-US" sz="1800" baseline="300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1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  CO</a:t>
            </a:r>
            <a:r>
              <a:rPr lang="en-US" sz="1800" baseline="-250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1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  H</a:t>
            </a:r>
            <a:r>
              <a:rPr lang="en-US" sz="1800" baseline="-250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1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O</a:t>
            </a:r>
            <a:endParaRPr lang="uk-UA" sz="1800"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ru-RU" sz="1600" dirty="0">
              <a:solidFill>
                <a:schemeClr val="tx1"/>
              </a:solidFill>
              <a:latin typeface="Times New Roman" panose="02020603050405020304" pitchFamily="18" charset="0"/>
              <a:cs typeface="Times New Roman" panose="02020603050405020304" pitchFamily="18" charset="0"/>
            </a:endParaRPr>
          </a:p>
          <a:p>
            <a:pPr marL="0" indent="0">
              <a:buNone/>
            </a:pPr>
            <a:r>
              <a:rPr lang="ru-RU" sz="1600" b="1" dirty="0">
                <a:solidFill>
                  <a:schemeClr val="tx1"/>
                </a:solidFill>
                <a:latin typeface="Times New Roman" panose="02020603050405020304" pitchFamily="18" charset="0"/>
                <a:cs typeface="Times New Roman" panose="02020603050405020304" pitchFamily="18" charset="0"/>
              </a:rPr>
              <a:t>	</a:t>
            </a:r>
            <a:r>
              <a:rPr lang="en-US" sz="1600" b="1" dirty="0">
                <a:solidFill>
                  <a:schemeClr val="tx1"/>
                </a:solidFill>
                <a:latin typeface="Times New Roman" panose="02020603050405020304" pitchFamily="18" charset="0"/>
                <a:cs typeface="Times New Roman" panose="02020603050405020304" pitchFamily="18" charset="0"/>
              </a:rPr>
              <a:t> </a:t>
            </a:r>
            <a:r>
              <a:rPr lang="en-US" sz="1600" b="1" dirty="0">
                <a:latin typeface="Times New Roman" panose="02020603050405020304" pitchFamily="18" charset="0"/>
                <a:cs typeface="Times New Roman" panose="02020603050405020304" pitchFamily="18" charset="0"/>
              </a:rPr>
              <a:t>Nitrites, thiosulfates, ammonium salts decompose similarly.</a:t>
            </a:r>
            <a:endParaRPr lang="ru-RU" sz="1600" b="1" dirty="0">
              <a:latin typeface="Times New Roman" panose="02020603050405020304" pitchFamily="18" charset="0"/>
              <a:cs typeface="Times New Roman" panose="02020603050405020304" pitchFamily="18" charset="0"/>
            </a:endParaRPr>
          </a:p>
          <a:p>
            <a:pPr marL="0" indent="0">
              <a:buNone/>
            </a:pPr>
            <a:r>
              <a:rPr lang="ru-RU" sz="1600" b="1" dirty="0">
                <a:solidFill>
                  <a:schemeClr val="tx1"/>
                </a:solidFill>
                <a:latin typeface="Times New Roman" panose="02020603050405020304" pitchFamily="18" charset="0"/>
                <a:cs typeface="Times New Roman" panose="02020603050405020304" pitchFamily="18" charset="0"/>
              </a:rPr>
              <a:t>	</a:t>
            </a:r>
            <a:r>
              <a:rPr lang="en-US" sz="1600" b="1" dirty="0">
                <a:solidFill>
                  <a:schemeClr val="tx1"/>
                </a:solidFill>
                <a:latin typeface="Times New Roman" panose="02020603050405020304" pitchFamily="18" charset="0"/>
                <a:cs typeface="Times New Roman" panose="02020603050405020304" pitchFamily="18" charset="0"/>
              </a:rPr>
              <a:t> </a:t>
            </a:r>
            <a:r>
              <a:rPr lang="en-US" sz="1600" b="1" dirty="0">
                <a:latin typeface="Times New Roman" panose="02020603050405020304" pitchFamily="18" charset="0"/>
                <a:cs typeface="Times New Roman" panose="02020603050405020304" pitchFamily="18" charset="0"/>
              </a:rPr>
              <a:t>Changes in the color of a colorless flame. Sodium salts color the flame yellow, copper green, potassium purple, calcium brick red. It is this principle that is used in atomic absorption spectroscopy.</a:t>
            </a:r>
            <a:endParaRPr lang="ru-RU" sz="1600" dirty="0">
              <a:latin typeface="Times New Roman" panose="02020603050405020304" pitchFamily="18" charset="0"/>
              <a:cs typeface="Times New Roman" panose="02020603050405020304" pitchFamily="18" charset="0"/>
            </a:endParaRPr>
          </a:p>
          <a:p>
            <a:pPr marL="0" indent="0">
              <a:buNone/>
            </a:pPr>
            <a:r>
              <a:rPr lang="uk-UA" sz="1600" b="1" dirty="0">
                <a:solidFill>
                  <a:schemeClr val="tx1"/>
                </a:solidFill>
                <a:latin typeface="Times New Roman" panose="02020603050405020304" pitchFamily="18" charset="0"/>
                <a:cs typeface="Times New Roman" panose="02020603050405020304" pitchFamily="18" charset="0"/>
              </a:rPr>
              <a:t>	</a:t>
            </a:r>
            <a:r>
              <a:rPr lang="en-US" sz="1600" b="1" dirty="0">
                <a:solidFill>
                  <a:schemeClr val="tx1"/>
                </a:solidFill>
                <a:latin typeface="Times New Roman" panose="02020603050405020304" pitchFamily="18" charset="0"/>
                <a:cs typeface="Times New Roman" panose="02020603050405020304" pitchFamily="18" charset="0"/>
              </a:rPr>
              <a:t> </a:t>
            </a:r>
            <a:r>
              <a:rPr lang="en-US" sz="1600" b="1" dirty="0">
                <a:latin typeface="Times New Roman" panose="02020603050405020304" pitchFamily="18" charset="0"/>
                <a:cs typeface="Times New Roman" panose="02020603050405020304" pitchFamily="18" charset="0"/>
              </a:rPr>
              <a:t>Decomposition of substances during pyrolysis. The method is used for preparations of iodine, arsenic, mercury. Of the currently used, the reaction of basic bismuth nitrate is most characteristic, which, when heated, decomposes with the formation of nitrogen oxides</a:t>
            </a:r>
            <a:r>
              <a:rPr lang="uk-UA" sz="1600" dirty="0">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p:txBody>
      </p:sp>
      <p:sp>
        <p:nvSpPr>
          <p:cNvPr id="2" name="Rectangle 2">
            <a:extLst>
              <a:ext uri="{FF2B5EF4-FFF2-40B4-BE49-F238E27FC236}">
                <a16:creationId xmlns:a16="http://schemas.microsoft.com/office/drawing/2014/main" id="{90FE852F-66B4-4812-A0F9-D61A19CBA389}"/>
              </a:ext>
            </a:extLst>
          </p:cNvPr>
          <p:cNvSpPr>
            <a:spLocks noChangeArrowheads="1"/>
          </p:cNvSpPr>
          <p:nvPr/>
        </p:nvSpPr>
        <p:spPr bwMode="auto">
          <a:xfrm flipV="1">
            <a:off x="2051719" y="5013175"/>
            <a:ext cx="1017050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uk-UA"/>
          </a:p>
        </p:txBody>
      </p:sp>
      <p:graphicFrame>
        <p:nvGraphicFramePr>
          <p:cNvPr id="6" name="Объект 5">
            <a:extLst>
              <a:ext uri="{FF2B5EF4-FFF2-40B4-BE49-F238E27FC236}">
                <a16:creationId xmlns:a16="http://schemas.microsoft.com/office/drawing/2014/main" id="{15EB8471-5C0A-476D-B04B-FE52D8A3D2A0}"/>
              </a:ext>
            </a:extLst>
          </p:cNvPr>
          <p:cNvGraphicFramePr>
            <a:graphicFrameLocks noChangeAspect="1"/>
          </p:cNvGraphicFramePr>
          <p:nvPr>
            <p:extLst>
              <p:ext uri="{D42A27DB-BD31-4B8C-83A1-F6EECF244321}">
                <p14:modId xmlns:p14="http://schemas.microsoft.com/office/powerpoint/2010/main" val="3303088828"/>
              </p:ext>
            </p:extLst>
          </p:nvPr>
        </p:nvGraphicFramePr>
        <p:xfrm>
          <a:off x="1826112" y="5322951"/>
          <a:ext cx="5491775" cy="820610"/>
        </p:xfrm>
        <a:graphic>
          <a:graphicData uri="http://schemas.openxmlformats.org/presentationml/2006/ole">
            <mc:AlternateContent xmlns:mc="http://schemas.openxmlformats.org/markup-compatibility/2006">
              <mc:Choice xmlns:v="urn:schemas-microsoft-com:vml" Requires="v">
                <p:oleObj name="ChemSketch" r:id="rId2" imgW="4154424" imgH="612648" progId="ACD.ChemSketch.20">
                  <p:embed/>
                </p:oleObj>
              </mc:Choice>
              <mc:Fallback>
                <p:oleObj name="ChemSketch" r:id="rId2" imgW="4154424" imgH="612648" progId="ACD.ChemSketch.20">
                  <p:embed/>
                  <p:pic>
                    <p:nvPicPr>
                      <p:cNvPr id="0"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6112" y="5322951"/>
                        <a:ext cx="5491775" cy="820610"/>
                      </a:xfrm>
                      <a:prstGeom prst="rect">
                        <a:avLst/>
                      </a:prstGeom>
                      <a:noFill/>
                    </p:spPr>
                  </p:pic>
                </p:oleObj>
              </mc:Fallback>
            </mc:AlternateContent>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620688"/>
            <a:ext cx="8229600" cy="5544616"/>
          </a:xfrm>
        </p:spPr>
        <p:txBody>
          <a:bodyPr/>
          <a:lstStyle/>
          <a:p>
            <a:r>
              <a:rPr lang="en-US" sz="1600" b="1" dirty="0">
                <a:latin typeface="Times New Roman" panose="02020603050405020304" pitchFamily="18" charset="0"/>
                <a:cs typeface="Times New Roman" panose="02020603050405020304" pitchFamily="18" charset="0"/>
              </a:rPr>
              <a:t>Identification of </a:t>
            </a:r>
            <a:r>
              <a:rPr lang="en-US" sz="1600" b="1" dirty="0" err="1">
                <a:latin typeface="Times New Roman" panose="02020603050405020304" pitchFamily="18" charset="0"/>
                <a:cs typeface="Times New Roman" panose="02020603050405020304" pitchFamily="18" charset="0"/>
              </a:rPr>
              <a:t>organoelement</a:t>
            </a:r>
            <a:r>
              <a:rPr lang="en-US" sz="1600" b="1" dirty="0">
                <a:latin typeface="Times New Roman" panose="02020603050405020304" pitchFamily="18" charset="0"/>
                <a:cs typeface="Times New Roman" panose="02020603050405020304" pitchFamily="18" charset="0"/>
              </a:rPr>
              <a:t> medicinal substances</a:t>
            </a:r>
            <a:r>
              <a:rPr lang="uk-UA" sz="1600" b="1" dirty="0">
                <a:latin typeface="Times New Roman" panose="02020603050405020304" pitchFamily="18" charset="0"/>
                <a:cs typeface="Times New Roman" panose="02020603050405020304" pitchFamily="18" charset="0"/>
              </a:rPr>
              <a:t>.</a:t>
            </a:r>
            <a:endParaRPr lang="ru-RU" sz="1600" b="1" dirty="0">
              <a:latin typeface="Times New Roman" panose="02020603050405020304" pitchFamily="18" charset="0"/>
              <a:cs typeface="Times New Roman" panose="02020603050405020304" pitchFamily="18" charset="0"/>
            </a:endParaRPr>
          </a:p>
          <a:p>
            <a:pPr marL="0" indent="0">
              <a:buNone/>
            </a:pPr>
            <a:r>
              <a:rPr lang="ru-RU" sz="1600" b="1" dirty="0">
                <a:latin typeface="Times New Roman" panose="02020603050405020304" pitchFamily="18" charset="0"/>
                <a:cs typeface="Times New Roman" panose="02020603050405020304" pitchFamily="18" charset="0"/>
              </a:rPr>
              <a:t>	</a:t>
            </a:r>
            <a:r>
              <a:rPr lang="en-US" sz="1600" b="1" dirty="0">
                <a:latin typeface="Times New Roman" panose="02020603050405020304" pitchFamily="18" charset="0"/>
                <a:cs typeface="Times New Roman" panose="02020603050405020304" pitchFamily="18" charset="0"/>
              </a:rPr>
              <a:t>Qualitative elemental analysis </a:t>
            </a:r>
            <a:r>
              <a:rPr lang="en-US" sz="1600" dirty="0">
                <a:latin typeface="Times New Roman" panose="02020603050405020304" pitchFamily="18" charset="0"/>
                <a:cs typeface="Times New Roman" panose="02020603050405020304" pitchFamily="18" charset="0"/>
              </a:rPr>
              <a:t>is used to identify compounds containing arsenic, sulfur, bismuth, mercury, phosphorus, and halogens in an organic molecule. Since the atoms of these elements are not ionized, preliminary mineralization, or pyrolysis, or again pyrolysis with sulfuric acid is used to identify them.</a:t>
            </a:r>
            <a:endParaRPr lang="ru-RU" sz="1600" dirty="0">
              <a:latin typeface="Times New Roman" panose="02020603050405020304" pitchFamily="18" charset="0"/>
              <a:cs typeface="Times New Roman" panose="02020603050405020304" pitchFamily="18" charset="0"/>
            </a:endParaRPr>
          </a:p>
          <a:p>
            <a:pPr lvl="1">
              <a:buFont typeface="Wingdings" panose="05000000000000000000" pitchFamily="2" charset="2"/>
              <a:buChar char="ü"/>
            </a:pPr>
            <a:r>
              <a:rPr lang="en-US" sz="1600" dirty="0">
                <a:latin typeface="Times New Roman" panose="02020603050405020304" pitchFamily="18" charset="0"/>
                <a:ea typeface="+mn-ea"/>
                <a:cs typeface="Times New Roman" panose="02020603050405020304" pitchFamily="18" charset="0"/>
              </a:rPr>
              <a:t>Sulfur is determined by hydrogen sulfide reaction with potassium nitroprusside or lead salts</a:t>
            </a:r>
            <a:r>
              <a:rPr lang="uk-UA" sz="1600" dirty="0">
                <a:latin typeface="Times New Roman" panose="02020603050405020304" pitchFamily="18" charset="0"/>
                <a:ea typeface="+mn-ea"/>
                <a:cs typeface="Times New Roman" panose="02020603050405020304" pitchFamily="18" charset="0"/>
              </a:rPr>
              <a:t>.</a:t>
            </a:r>
          </a:p>
          <a:p>
            <a:pPr lvl="1">
              <a:buFont typeface="Wingdings" panose="05000000000000000000" pitchFamily="2" charset="2"/>
              <a:buChar char="ü"/>
            </a:pPr>
            <a:r>
              <a:rPr lang="en-US" sz="1600" dirty="0">
                <a:latin typeface="Times New Roman" panose="02020603050405020304" pitchFamily="18" charset="0"/>
                <a:ea typeface="+mn-ea"/>
                <a:cs typeface="Times New Roman" panose="02020603050405020304" pitchFamily="18" charset="0"/>
              </a:rPr>
              <a:t>Iodine is also determined by pyrolysis by the release of elemental iodine</a:t>
            </a:r>
            <a:r>
              <a:rPr lang="uk-UA" sz="1600" dirty="0">
                <a:latin typeface="Times New Roman" panose="02020603050405020304" pitchFamily="18" charset="0"/>
                <a:ea typeface="+mn-ea"/>
                <a:cs typeface="Times New Roman" panose="02020603050405020304" pitchFamily="18" charset="0"/>
              </a:rPr>
              <a:t>.</a:t>
            </a:r>
          </a:p>
          <a:p>
            <a:pPr lvl="1">
              <a:buFont typeface="Wingdings" panose="05000000000000000000" pitchFamily="2" charset="2"/>
              <a:buChar char="ü"/>
            </a:pPr>
            <a:r>
              <a:rPr lang="en-US" sz="1600" dirty="0">
                <a:latin typeface="Times New Roman" panose="02020603050405020304" pitchFamily="18" charset="0"/>
                <a:ea typeface="+mn-ea"/>
                <a:cs typeface="Times New Roman" panose="02020603050405020304" pitchFamily="18" charset="0"/>
              </a:rPr>
              <a:t>Of all these reactions, the identification of arsenic is of interest, not so much as a drug - they are practically not used, but as a method for controlling impurities, but more on that later.</a:t>
            </a:r>
            <a:endParaRPr lang="ru-RU" sz="1600" dirty="0">
              <a:latin typeface="Times New Roman" panose="02020603050405020304" pitchFamily="18" charset="0"/>
              <a:ea typeface="+mn-ea"/>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Authenticity Testing for Organic Medicinal Substances</a:t>
            </a:r>
            <a:r>
              <a:rPr lang="uk-UA" sz="1600" b="1" dirty="0">
                <a:latin typeface="Times New Roman" panose="02020603050405020304" pitchFamily="18" charset="0"/>
                <a:cs typeface="Times New Roman" panose="02020603050405020304" pitchFamily="18" charset="0"/>
              </a:rPr>
              <a:t>.</a:t>
            </a:r>
          </a:p>
          <a:p>
            <a:r>
              <a:rPr lang="en-US" sz="1600" dirty="0">
                <a:latin typeface="Times New Roman" panose="02020603050405020304" pitchFamily="18" charset="0"/>
                <a:cs typeface="Times New Roman" panose="02020603050405020304" pitchFamily="18" charset="0"/>
              </a:rPr>
              <a:t>Chemical reactions used to test the authenticity of organic medicinal substances can be divided into three main groups</a:t>
            </a:r>
            <a:r>
              <a:rPr lang="uk-UA" sz="1600" dirty="0">
                <a:latin typeface="Times New Roman" panose="02020603050405020304" pitchFamily="18" charset="0"/>
                <a:cs typeface="Times New Roman" panose="02020603050405020304" pitchFamily="18" charset="0"/>
              </a:rPr>
              <a:t>:</a:t>
            </a:r>
          </a:p>
          <a:p>
            <a:pPr lvl="1">
              <a:buFont typeface="+mj-lt"/>
              <a:buAutoNum type="arabicPeriod"/>
            </a:pPr>
            <a:r>
              <a:rPr lang="en-US" sz="1600" dirty="0">
                <a:latin typeface="Times New Roman" panose="02020603050405020304" pitchFamily="18" charset="0"/>
                <a:ea typeface="+mn-ea"/>
                <a:cs typeface="Times New Roman" panose="02020603050405020304" pitchFamily="18" charset="0"/>
              </a:rPr>
              <a:t>General chemical reactions of organic compounds</a:t>
            </a:r>
            <a:r>
              <a:rPr lang="uk-UA" sz="1600" dirty="0">
                <a:latin typeface="Times New Roman" panose="02020603050405020304" pitchFamily="18" charset="0"/>
                <a:ea typeface="+mn-ea"/>
                <a:cs typeface="Times New Roman" panose="02020603050405020304" pitchFamily="18" charset="0"/>
              </a:rPr>
              <a:t>;</a:t>
            </a:r>
          </a:p>
          <a:p>
            <a:pPr lvl="1">
              <a:buFont typeface="+mj-lt"/>
              <a:buAutoNum type="arabicPeriod"/>
            </a:pPr>
            <a:r>
              <a:rPr lang="en-US" sz="1600" dirty="0">
                <a:latin typeface="Times New Roman" panose="02020603050405020304" pitchFamily="18" charset="0"/>
                <a:ea typeface="+mn-ea"/>
                <a:cs typeface="Times New Roman" panose="02020603050405020304" pitchFamily="18" charset="0"/>
              </a:rPr>
              <a:t>Reactions for the formation of salts and complex compounds</a:t>
            </a:r>
            <a:r>
              <a:rPr lang="uk-UA" sz="1600" dirty="0">
                <a:latin typeface="Times New Roman" panose="02020603050405020304" pitchFamily="18" charset="0"/>
                <a:ea typeface="+mn-ea"/>
                <a:cs typeface="Times New Roman" panose="02020603050405020304" pitchFamily="18" charset="0"/>
              </a:rPr>
              <a:t>;</a:t>
            </a:r>
          </a:p>
          <a:p>
            <a:pPr lvl="1">
              <a:buFont typeface="+mj-lt"/>
              <a:buAutoNum type="arabicPeriod"/>
            </a:pPr>
            <a:r>
              <a:rPr lang="en-US" sz="1600" dirty="0">
                <a:latin typeface="Times New Roman" panose="02020603050405020304" pitchFamily="18" charset="0"/>
                <a:ea typeface="+mn-ea"/>
                <a:cs typeface="Times New Roman" panose="02020603050405020304" pitchFamily="18" charset="0"/>
              </a:rPr>
              <a:t>Reactions used to identify organic bases and their salts</a:t>
            </a:r>
            <a:r>
              <a:rPr lang="uk-UA" sz="1600" dirty="0">
                <a:latin typeface="Times New Roman" panose="02020603050405020304" pitchFamily="18" charset="0"/>
                <a:ea typeface="+mn-ea"/>
                <a:cs typeface="Times New Roman" panose="02020603050405020304" pitchFamily="18" charset="0"/>
              </a:rPr>
              <a:t>.</a:t>
            </a:r>
            <a:endParaRPr lang="ru-RU" sz="1600" dirty="0">
              <a:latin typeface="Times New Roman" panose="02020603050405020304" pitchFamily="18" charset="0"/>
              <a:ea typeface="+mn-ea"/>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All these reactions are ultimately based on the principles of functional analysis, that is, the reactive center of the molecule, which reacts to give the appropriate answer. Most often, this is a change in any properties of a substance: color, solubility, state of aggregation, etc.</a:t>
            </a:r>
            <a:endParaRPr lang="ru-RU" sz="1600" dirty="0">
              <a:latin typeface="Times New Roman" panose="02020603050405020304" pitchFamily="18" charset="0"/>
              <a:cs typeface="Times New Roman" panose="02020603050405020304" pitchFamily="18" charset="0"/>
            </a:endParaRPr>
          </a:p>
          <a:p>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7504" y="404664"/>
            <a:ext cx="8229600" cy="5273275"/>
          </a:xfrm>
        </p:spPr>
        <p:txBody>
          <a:bodyPr/>
          <a:lstStyle/>
          <a:p>
            <a:pPr algn="just">
              <a:buFont typeface="+mj-lt"/>
              <a:buAutoNum type="arabicPeriod"/>
            </a:pPr>
            <a:r>
              <a:rPr lang="en-US" sz="1400" b="1" dirty="0">
                <a:latin typeface="Times New Roman" panose="02020603050405020304" pitchFamily="18" charset="0"/>
                <a:cs typeface="Times New Roman" panose="02020603050405020304" pitchFamily="18" charset="0"/>
              </a:rPr>
              <a:t>Reactions of nitration and </a:t>
            </a:r>
            <a:r>
              <a:rPr lang="en-US" sz="1400" b="1" dirty="0" err="1">
                <a:latin typeface="Times New Roman" panose="02020603050405020304" pitchFamily="18" charset="0"/>
                <a:cs typeface="Times New Roman" panose="02020603050405020304" pitchFamily="18" charset="0"/>
              </a:rPr>
              <a:t>nitrosation</a:t>
            </a:r>
            <a:r>
              <a:rPr lang="en-US" sz="1400" b="1" dirty="0">
                <a:latin typeface="Times New Roman" panose="02020603050405020304" pitchFamily="18" charset="0"/>
                <a:cs typeface="Times New Roman" panose="02020603050405020304" pitchFamily="18" charset="0"/>
              </a:rPr>
              <a:t>. They are used quite rarely, for example, to identify phenobarbital, phenacetin, </a:t>
            </a:r>
            <a:r>
              <a:rPr lang="en-US" sz="1400" b="1" dirty="0" err="1">
                <a:latin typeface="Times New Roman" panose="02020603050405020304" pitchFamily="18" charset="0"/>
                <a:cs typeface="Times New Roman" panose="02020603050405020304" pitchFamily="18" charset="0"/>
              </a:rPr>
              <a:t>dicaine</a:t>
            </a:r>
            <a:r>
              <a:rPr lang="en-US" sz="1400" b="1" dirty="0">
                <a:latin typeface="Times New Roman" panose="02020603050405020304" pitchFamily="18" charset="0"/>
                <a:cs typeface="Times New Roman" panose="02020603050405020304" pitchFamily="18" charset="0"/>
              </a:rPr>
              <a:t>, although these drugs are almost never used in medical practice.</a:t>
            </a:r>
          </a:p>
          <a:p>
            <a:pPr>
              <a:buFont typeface="+mj-lt"/>
              <a:buAutoNum type="arabicPeriod"/>
            </a:pPr>
            <a:endParaRPr lang="en-US" sz="1600" dirty="0">
              <a:latin typeface="Times New Roman" panose="02020603050405020304" pitchFamily="18" charset="0"/>
              <a:cs typeface="Times New Roman" panose="02020603050405020304" pitchFamily="18" charset="0"/>
            </a:endParaRPr>
          </a:p>
          <a:p>
            <a:pPr>
              <a:buFont typeface="+mj-lt"/>
              <a:buAutoNum type="arabicPeriod"/>
            </a:pPr>
            <a:endParaRPr lang="en-US" sz="1600" dirty="0">
              <a:latin typeface="Times New Roman" panose="02020603050405020304" pitchFamily="18" charset="0"/>
              <a:cs typeface="Times New Roman" panose="02020603050405020304" pitchFamily="18" charset="0"/>
            </a:endParaRPr>
          </a:p>
          <a:p>
            <a:pPr>
              <a:buFont typeface="+mj-lt"/>
              <a:buAutoNum type="arabicPeriod"/>
            </a:pPr>
            <a:endParaRPr lang="ru-RU" sz="1600" dirty="0">
              <a:latin typeface="Times New Roman" panose="02020603050405020304" pitchFamily="18" charset="0"/>
              <a:cs typeface="Times New Roman" panose="02020603050405020304" pitchFamily="18" charset="0"/>
            </a:endParaRPr>
          </a:p>
          <a:p>
            <a:pPr algn="just">
              <a:buFont typeface="+mj-lt"/>
              <a:buAutoNum type="arabicPeriod"/>
            </a:pPr>
            <a:r>
              <a:rPr lang="en-US" sz="1400" b="1" dirty="0">
                <a:latin typeface="Times New Roman" panose="02020603050405020304" pitchFamily="18" charset="0"/>
                <a:cs typeface="Times New Roman" panose="02020603050405020304" pitchFamily="18" charset="0"/>
              </a:rPr>
              <a:t>Diazotization and azo coupling reactions. These reactions are used to open primary amines. The diazotized amine combines with beta-naphthol, giving a characteristic red or orange color.</a:t>
            </a:r>
          </a:p>
          <a:p>
            <a:pPr>
              <a:buFont typeface="+mj-lt"/>
              <a:buAutoNum type="arabicPeriod"/>
            </a:pPr>
            <a:endParaRPr lang="en-US" sz="1600" b="1" dirty="0">
              <a:latin typeface="Times New Roman" panose="02020603050405020304" pitchFamily="18" charset="0"/>
              <a:cs typeface="Times New Roman" panose="02020603050405020304" pitchFamily="18" charset="0"/>
            </a:endParaRPr>
          </a:p>
          <a:p>
            <a:pPr>
              <a:buFont typeface="+mj-lt"/>
              <a:buAutoNum type="arabicPeriod"/>
            </a:pPr>
            <a:endParaRPr lang="en-US" sz="1600" b="1" dirty="0">
              <a:latin typeface="Times New Roman" panose="02020603050405020304" pitchFamily="18" charset="0"/>
              <a:cs typeface="Times New Roman" panose="02020603050405020304" pitchFamily="18" charset="0"/>
            </a:endParaRPr>
          </a:p>
          <a:p>
            <a:pPr>
              <a:buFont typeface="+mj-lt"/>
              <a:buAutoNum type="arabicPeriod"/>
            </a:pPr>
            <a:endParaRPr lang="uk-UA" sz="1600" b="1" dirty="0">
              <a:latin typeface="Times New Roman" panose="02020603050405020304" pitchFamily="18" charset="0"/>
              <a:cs typeface="Times New Roman" panose="02020603050405020304" pitchFamily="18" charset="0"/>
            </a:endParaRPr>
          </a:p>
          <a:p>
            <a:pPr algn="just">
              <a:buFont typeface="+mj-lt"/>
              <a:buAutoNum type="arabicPeriod"/>
            </a:pPr>
            <a:r>
              <a:rPr lang="en-US" sz="1400" b="1" dirty="0">
                <a:latin typeface="Times New Roman" panose="02020603050405020304" pitchFamily="18" charset="0"/>
                <a:cs typeface="Times New Roman" panose="02020603050405020304" pitchFamily="18" charset="0"/>
              </a:rPr>
              <a:t>Halogenation reactions. Used to open aliphatic double bonds - when bromine water is added, bromine is added to the double bond and the solution becomes colorless. A characteristic reaction of aniline and phenol - when they are treated with bromine water, a tribromo derivative is formed, which precipitates</a:t>
            </a:r>
            <a:r>
              <a:rPr lang="uk-UA" sz="1400" dirty="0">
                <a:latin typeface="Times New Roman" panose="02020603050405020304" pitchFamily="18" charset="0"/>
                <a:cs typeface="Times New Roman" panose="02020603050405020304" pitchFamily="18" charset="0"/>
              </a:rPr>
              <a:t>.</a:t>
            </a:r>
            <a:endParaRPr lang="en-US" sz="1400" dirty="0">
              <a:latin typeface="Times New Roman" panose="02020603050405020304" pitchFamily="18" charset="0"/>
              <a:cs typeface="Times New Roman" panose="02020603050405020304" pitchFamily="18" charset="0"/>
            </a:endParaRPr>
          </a:p>
          <a:p>
            <a:pPr>
              <a:buFont typeface="+mj-lt"/>
              <a:buAutoNum type="arabicPeriod"/>
            </a:pPr>
            <a:endParaRPr lang="en-US" sz="1600" dirty="0">
              <a:latin typeface="Times New Roman" panose="02020603050405020304" pitchFamily="18" charset="0"/>
              <a:cs typeface="Times New Roman" panose="02020603050405020304" pitchFamily="18" charset="0"/>
            </a:endParaRPr>
          </a:p>
          <a:p>
            <a:pPr>
              <a:buFont typeface="+mj-lt"/>
              <a:buAutoNum type="arabicPeriod"/>
            </a:pPr>
            <a:endParaRPr lang="en-US" sz="1600" dirty="0">
              <a:latin typeface="Times New Roman" panose="02020603050405020304" pitchFamily="18" charset="0"/>
              <a:cs typeface="Times New Roman" panose="02020603050405020304" pitchFamily="18" charset="0"/>
            </a:endParaRPr>
          </a:p>
          <a:p>
            <a:pPr>
              <a:buFont typeface="+mj-lt"/>
              <a:buAutoNum type="arabicPeriod"/>
            </a:pPr>
            <a:endParaRPr lang="en-US" sz="1600" dirty="0">
              <a:latin typeface="Times New Roman" panose="02020603050405020304" pitchFamily="18" charset="0"/>
              <a:cs typeface="Times New Roman" panose="02020603050405020304" pitchFamily="18" charset="0"/>
            </a:endParaRPr>
          </a:p>
          <a:p>
            <a:pPr>
              <a:buFont typeface="+mj-lt"/>
              <a:buAutoNum type="arabicPeriod"/>
            </a:pPr>
            <a:r>
              <a:rPr lang="en-US" sz="1600" b="1" dirty="0">
                <a:latin typeface="Times New Roman" panose="02020603050405020304" pitchFamily="18" charset="0"/>
                <a:cs typeface="Times New Roman" panose="02020603050405020304" pitchFamily="18" charset="0"/>
              </a:rPr>
              <a:t>Condensation reactions of carbonyl compounds. The reaction consists in the condensation of aldehydes and ketones with primary amines, hydroxylamine, </a:t>
            </a:r>
            <a:r>
              <a:rPr lang="en-US" sz="1600" b="1" dirty="0" err="1">
                <a:latin typeface="Times New Roman" panose="02020603050405020304" pitchFamily="18" charset="0"/>
                <a:cs typeface="Times New Roman" panose="02020603050405020304" pitchFamily="18" charset="0"/>
              </a:rPr>
              <a:t>hydrazines</a:t>
            </a:r>
            <a:r>
              <a:rPr lang="en-US" sz="1600" b="1" dirty="0">
                <a:latin typeface="Times New Roman" panose="02020603050405020304" pitchFamily="18" charset="0"/>
                <a:cs typeface="Times New Roman" panose="02020603050405020304" pitchFamily="18" charset="0"/>
              </a:rPr>
              <a:t> and </a:t>
            </a:r>
            <a:r>
              <a:rPr lang="en-US" sz="1600" b="1" dirty="0" err="1">
                <a:latin typeface="Times New Roman" panose="02020603050405020304" pitchFamily="18" charset="0"/>
                <a:cs typeface="Times New Roman" panose="02020603050405020304" pitchFamily="18" charset="0"/>
              </a:rPr>
              <a:t>semicarbazide</a:t>
            </a:r>
            <a:r>
              <a:rPr lang="en-US" sz="1600" b="1" dirty="0">
                <a:latin typeface="Times New Roman" panose="02020603050405020304" pitchFamily="18" charset="0"/>
                <a:cs typeface="Times New Roman" panose="02020603050405020304" pitchFamily="18" charset="0"/>
              </a:rPr>
              <a:t> </a:t>
            </a:r>
            <a:r>
              <a:rPr lang="uk-UA" sz="1600" dirty="0">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a:p>
            <a:endParaRPr lang="ru-RU" sz="1600" dirty="0"/>
          </a:p>
        </p:txBody>
      </p:sp>
      <p:sp>
        <p:nvSpPr>
          <p:cNvPr id="2" name="Rectangle 2">
            <a:extLst>
              <a:ext uri="{FF2B5EF4-FFF2-40B4-BE49-F238E27FC236}">
                <a16:creationId xmlns:a16="http://schemas.microsoft.com/office/drawing/2014/main" id="{06DB7A2E-4A30-45F2-9DDD-DE152E73FF10}"/>
              </a:ext>
            </a:extLst>
          </p:cNvPr>
          <p:cNvSpPr>
            <a:spLocks noChangeArrowheads="1"/>
          </p:cNvSpPr>
          <p:nvPr/>
        </p:nvSpPr>
        <p:spPr bwMode="auto">
          <a:xfrm>
            <a:off x="2895600" y="1484784"/>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graphicFrame>
        <p:nvGraphicFramePr>
          <p:cNvPr id="5" name="Объект 4">
            <a:extLst>
              <a:ext uri="{FF2B5EF4-FFF2-40B4-BE49-F238E27FC236}">
                <a16:creationId xmlns:a16="http://schemas.microsoft.com/office/drawing/2014/main" id="{5C84D4FD-61C6-48B5-B8D4-0F374B7BBCE5}"/>
              </a:ext>
            </a:extLst>
          </p:cNvPr>
          <p:cNvGraphicFramePr>
            <a:graphicFrameLocks noChangeAspect="1"/>
          </p:cNvGraphicFramePr>
          <p:nvPr>
            <p:extLst>
              <p:ext uri="{D42A27DB-BD31-4B8C-83A1-F6EECF244321}">
                <p14:modId xmlns:p14="http://schemas.microsoft.com/office/powerpoint/2010/main" val="875548073"/>
              </p:ext>
            </p:extLst>
          </p:nvPr>
        </p:nvGraphicFramePr>
        <p:xfrm>
          <a:off x="2411760" y="864022"/>
          <a:ext cx="3352800" cy="1019175"/>
        </p:xfrm>
        <a:graphic>
          <a:graphicData uri="http://schemas.openxmlformats.org/presentationml/2006/ole">
            <mc:AlternateContent xmlns:mc="http://schemas.openxmlformats.org/markup-compatibility/2006">
              <mc:Choice xmlns:v="urn:schemas-microsoft-com:vml" Requires="v">
                <p:oleObj name="ChemSketch" r:id="rId2" imgW="3349752" imgH="1030224" progId="ACD.ChemSketch.20">
                  <p:embed/>
                </p:oleObj>
              </mc:Choice>
              <mc:Fallback>
                <p:oleObj name="ChemSketch" r:id="rId2" imgW="3349752" imgH="1030224" progId="ACD.ChemSketch.20">
                  <p:embed/>
                  <p:pic>
                    <p:nvPicPr>
                      <p:cNvPr id="0"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1760" y="864022"/>
                        <a:ext cx="3352800" cy="1019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4">
            <a:extLst>
              <a:ext uri="{FF2B5EF4-FFF2-40B4-BE49-F238E27FC236}">
                <a16:creationId xmlns:a16="http://schemas.microsoft.com/office/drawing/2014/main" id="{5DDDF60D-1766-45C7-8DFF-138FC37FA86A}"/>
              </a:ext>
            </a:extLst>
          </p:cNvPr>
          <p:cNvSpPr>
            <a:spLocks noChangeArrowheads="1"/>
          </p:cNvSpPr>
          <p:nvPr/>
        </p:nvSpPr>
        <p:spPr bwMode="auto">
          <a:xfrm>
            <a:off x="107504" y="3377379"/>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graphicFrame>
        <p:nvGraphicFramePr>
          <p:cNvPr id="7" name="Объект 6">
            <a:extLst>
              <a:ext uri="{FF2B5EF4-FFF2-40B4-BE49-F238E27FC236}">
                <a16:creationId xmlns:a16="http://schemas.microsoft.com/office/drawing/2014/main" id="{760651B1-C98C-47EC-AD8C-2945778B4428}"/>
              </a:ext>
            </a:extLst>
          </p:cNvPr>
          <p:cNvGraphicFramePr>
            <a:graphicFrameLocks noChangeAspect="1"/>
          </p:cNvGraphicFramePr>
          <p:nvPr>
            <p:extLst>
              <p:ext uri="{D42A27DB-BD31-4B8C-83A1-F6EECF244321}">
                <p14:modId xmlns:p14="http://schemas.microsoft.com/office/powerpoint/2010/main" val="172092470"/>
              </p:ext>
            </p:extLst>
          </p:nvPr>
        </p:nvGraphicFramePr>
        <p:xfrm>
          <a:off x="323528" y="2309906"/>
          <a:ext cx="3276600" cy="742950"/>
        </p:xfrm>
        <a:graphic>
          <a:graphicData uri="http://schemas.openxmlformats.org/presentationml/2006/ole">
            <mc:AlternateContent xmlns:mc="http://schemas.openxmlformats.org/markup-compatibility/2006">
              <mc:Choice xmlns:v="urn:schemas-microsoft-com:vml" Requires="v">
                <p:oleObj name="ChemSketch" r:id="rId4" imgW="3282696" imgH="743712" progId="ACD.ChemSketch.20">
                  <p:embed/>
                </p:oleObj>
              </mc:Choice>
              <mc:Fallback>
                <p:oleObj name="ChemSketch" r:id="rId4" imgW="3282696" imgH="743712" progId="ACD.ChemSketch.20">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528" y="2309906"/>
                        <a:ext cx="3276600" cy="742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6">
            <a:extLst>
              <a:ext uri="{FF2B5EF4-FFF2-40B4-BE49-F238E27FC236}">
                <a16:creationId xmlns:a16="http://schemas.microsoft.com/office/drawing/2014/main" id="{4BE278FA-0812-48F7-B521-2D29F34AC345}"/>
              </a:ext>
            </a:extLst>
          </p:cNvPr>
          <p:cNvSpPr>
            <a:spLocks noChangeArrowheads="1"/>
          </p:cNvSpPr>
          <p:nvPr/>
        </p:nvSpPr>
        <p:spPr bwMode="auto">
          <a:xfrm>
            <a:off x="3942031" y="2636912"/>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graphicFrame>
        <p:nvGraphicFramePr>
          <p:cNvPr id="9" name="Объект 8">
            <a:extLst>
              <a:ext uri="{FF2B5EF4-FFF2-40B4-BE49-F238E27FC236}">
                <a16:creationId xmlns:a16="http://schemas.microsoft.com/office/drawing/2014/main" id="{324DCC48-3DF4-499F-9645-36AE9A96FD5C}"/>
              </a:ext>
            </a:extLst>
          </p:cNvPr>
          <p:cNvGraphicFramePr>
            <a:graphicFrameLocks noChangeAspect="1"/>
          </p:cNvGraphicFramePr>
          <p:nvPr>
            <p:extLst>
              <p:ext uri="{D42A27DB-BD31-4B8C-83A1-F6EECF244321}">
                <p14:modId xmlns:p14="http://schemas.microsoft.com/office/powerpoint/2010/main" val="1380580082"/>
              </p:ext>
            </p:extLst>
          </p:nvPr>
        </p:nvGraphicFramePr>
        <p:xfrm>
          <a:off x="4355156" y="2053282"/>
          <a:ext cx="4152900" cy="1228725"/>
        </p:xfrm>
        <a:graphic>
          <a:graphicData uri="http://schemas.openxmlformats.org/presentationml/2006/ole">
            <mc:AlternateContent xmlns:mc="http://schemas.openxmlformats.org/markup-compatibility/2006">
              <mc:Choice xmlns:v="urn:schemas-microsoft-com:vml" Requires="v">
                <p:oleObj name="ChemSketch" r:id="rId6" imgW="4145280" imgH="1234440" progId="ACD.ChemSketch.20">
                  <p:embed/>
                </p:oleObj>
              </mc:Choice>
              <mc:Fallback>
                <p:oleObj name="ChemSketch" r:id="rId6" imgW="4145280" imgH="1234440" progId="ACD.ChemSketch.20">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55156" y="2053282"/>
                        <a:ext cx="4152900" cy="1228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Rectangle 8">
            <a:extLst>
              <a:ext uri="{FF2B5EF4-FFF2-40B4-BE49-F238E27FC236}">
                <a16:creationId xmlns:a16="http://schemas.microsoft.com/office/drawing/2014/main" id="{C78C7C03-6CE3-4DAE-B800-E872C50520FC}"/>
              </a:ext>
            </a:extLst>
          </p:cNvPr>
          <p:cNvSpPr>
            <a:spLocks noChangeArrowheads="1"/>
          </p:cNvSpPr>
          <p:nvPr/>
        </p:nvSpPr>
        <p:spPr bwMode="auto">
          <a:xfrm>
            <a:off x="2339752" y="460610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graphicFrame>
        <p:nvGraphicFramePr>
          <p:cNvPr id="11" name="Объект 10">
            <a:extLst>
              <a:ext uri="{FF2B5EF4-FFF2-40B4-BE49-F238E27FC236}">
                <a16:creationId xmlns:a16="http://schemas.microsoft.com/office/drawing/2014/main" id="{3124FF41-2B32-4EF5-B090-F891556A0F89}"/>
              </a:ext>
            </a:extLst>
          </p:cNvPr>
          <p:cNvGraphicFramePr>
            <a:graphicFrameLocks noChangeAspect="1"/>
          </p:cNvGraphicFramePr>
          <p:nvPr>
            <p:extLst>
              <p:ext uri="{D42A27DB-BD31-4B8C-83A1-F6EECF244321}">
                <p14:modId xmlns:p14="http://schemas.microsoft.com/office/powerpoint/2010/main" val="3620722241"/>
              </p:ext>
            </p:extLst>
          </p:nvPr>
        </p:nvGraphicFramePr>
        <p:xfrm>
          <a:off x="2178943" y="3814287"/>
          <a:ext cx="4162425" cy="1057275"/>
        </p:xfrm>
        <a:graphic>
          <a:graphicData uri="http://schemas.openxmlformats.org/presentationml/2006/ole">
            <mc:AlternateContent xmlns:mc="http://schemas.openxmlformats.org/markup-compatibility/2006">
              <mc:Choice xmlns:v="urn:schemas-microsoft-com:vml" Requires="v">
                <p:oleObj name="ChemSketch" r:id="rId8" imgW="4166616" imgH="1048512" progId="ACD.ChemSketch.20">
                  <p:embed/>
                </p:oleObj>
              </mc:Choice>
              <mc:Fallback>
                <p:oleObj name="ChemSketch" r:id="rId8" imgW="4166616" imgH="1048512" progId="ACD.ChemSketch.20">
                  <p:embed/>
                  <p:pic>
                    <p:nvPicPr>
                      <p:cNvPr id="0"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78943" y="3814287"/>
                        <a:ext cx="4162425" cy="1057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Rectangle 10">
            <a:extLst>
              <a:ext uri="{FF2B5EF4-FFF2-40B4-BE49-F238E27FC236}">
                <a16:creationId xmlns:a16="http://schemas.microsoft.com/office/drawing/2014/main" id="{90AB904E-0062-4D87-AD62-9ACD5052623A}"/>
              </a:ext>
            </a:extLst>
          </p:cNvPr>
          <p:cNvSpPr>
            <a:spLocks noChangeArrowheads="1"/>
          </p:cNvSpPr>
          <p:nvPr/>
        </p:nvSpPr>
        <p:spPr bwMode="auto">
          <a:xfrm>
            <a:off x="2267744" y="5677941"/>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graphicFrame>
        <p:nvGraphicFramePr>
          <p:cNvPr id="13" name="Объект 12">
            <a:extLst>
              <a:ext uri="{FF2B5EF4-FFF2-40B4-BE49-F238E27FC236}">
                <a16:creationId xmlns:a16="http://schemas.microsoft.com/office/drawing/2014/main" id="{D436015C-EAA2-4C87-AD9D-454B5F923740}"/>
              </a:ext>
            </a:extLst>
          </p:cNvPr>
          <p:cNvGraphicFramePr>
            <a:graphicFrameLocks noChangeAspect="1"/>
          </p:cNvGraphicFramePr>
          <p:nvPr>
            <p:extLst>
              <p:ext uri="{D42A27DB-BD31-4B8C-83A1-F6EECF244321}">
                <p14:modId xmlns:p14="http://schemas.microsoft.com/office/powerpoint/2010/main" val="3156793169"/>
              </p:ext>
            </p:extLst>
          </p:nvPr>
        </p:nvGraphicFramePr>
        <p:xfrm>
          <a:off x="2267744" y="5677941"/>
          <a:ext cx="5133975" cy="809625"/>
        </p:xfrm>
        <a:graphic>
          <a:graphicData uri="http://schemas.openxmlformats.org/presentationml/2006/ole">
            <mc:AlternateContent xmlns:mc="http://schemas.openxmlformats.org/markup-compatibility/2006">
              <mc:Choice xmlns:v="urn:schemas-microsoft-com:vml" Requires="v">
                <p:oleObj name="ChemSketch" r:id="rId10" imgW="4642104" imgH="731520" progId="ACD.ChemSketch.20">
                  <p:embed/>
                </p:oleObj>
              </mc:Choice>
              <mc:Fallback>
                <p:oleObj name="ChemSketch" r:id="rId10" imgW="4642104" imgH="731520" progId="ACD.ChemSketch.20">
                  <p:embed/>
                  <p:pic>
                    <p:nvPicPr>
                      <p:cNvPr id="0" name="Object 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67744" y="5677941"/>
                        <a:ext cx="5133975" cy="809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556792"/>
            <a:ext cx="8229600" cy="2639785"/>
          </a:xfrm>
        </p:spPr>
        <p:txBody>
          <a:bodyPr/>
          <a:lstStyle/>
          <a:p>
            <a:pPr algn="just">
              <a:buFont typeface="+mj-lt"/>
              <a:buAutoNum type="arabicPeriod" startAt="5"/>
            </a:pPr>
            <a:r>
              <a:rPr lang="en-US" sz="2000" b="1" dirty="0">
                <a:latin typeface="Times New Roman" panose="02020603050405020304" pitchFamily="18" charset="0"/>
                <a:cs typeface="Times New Roman" panose="02020603050405020304" pitchFamily="18" charset="0"/>
              </a:rPr>
              <a:t>Oxidative condensation reactions</a:t>
            </a:r>
            <a:r>
              <a:rPr lang="uk-UA" sz="2000" dirty="0">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a:p>
            <a:pPr marL="0" indent="0" algn="just">
              <a:buNone/>
            </a:pPr>
            <a:r>
              <a:rPr lang="en-US" sz="2000" dirty="0">
                <a:latin typeface="Times New Roman" panose="02020603050405020304" pitchFamily="18" charset="0"/>
                <a:cs typeface="Times New Roman" panose="02020603050405020304" pitchFamily="18" charset="0"/>
              </a:rPr>
              <a:t>	 The process of oxidative cleavage and the formation of azomethine dye underlies the ninhydrin reaction. This reaction is widely used for the discovery and </a:t>
            </a:r>
            <a:r>
              <a:rPr lang="en-US" sz="2000" dirty="0" err="1">
                <a:latin typeface="Times New Roman" panose="02020603050405020304" pitchFamily="18" charset="0"/>
                <a:cs typeface="Times New Roman" panose="02020603050405020304" pitchFamily="18" charset="0"/>
              </a:rPr>
              <a:t>photocolorimetric</a:t>
            </a:r>
            <a:r>
              <a:rPr lang="en-US" sz="2000" dirty="0">
                <a:latin typeface="Times New Roman" panose="02020603050405020304" pitchFamily="18" charset="0"/>
                <a:cs typeface="Times New Roman" panose="02020603050405020304" pitchFamily="18" charset="0"/>
              </a:rPr>
              <a:t> determination of α- and β-amino acids, in the presence of which an intense dark blue color appears. It is due to the formation of a substituted salt of </a:t>
            </a:r>
            <a:r>
              <a:rPr lang="en-US" sz="2000" dirty="0" err="1">
                <a:latin typeface="Times New Roman" panose="02020603050405020304" pitchFamily="18" charset="0"/>
                <a:cs typeface="Times New Roman" panose="02020603050405020304" pitchFamily="18" charset="0"/>
              </a:rPr>
              <a:t>diketohydrindylidene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diketohydramine</a:t>
            </a:r>
            <a:r>
              <a:rPr lang="en-US" sz="2000" dirty="0">
                <a:latin typeface="Times New Roman" panose="02020603050405020304" pitchFamily="18" charset="0"/>
                <a:cs typeface="Times New Roman" panose="02020603050405020304" pitchFamily="18" charset="0"/>
              </a:rPr>
              <a:t>, a condensation product of excess ninhydrin and reduced ninhydrin with ammonia, released during the oxidation of the tested amino acid</a:t>
            </a:r>
            <a:r>
              <a:rPr lang="uk-UA" sz="2000" dirty="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a:p>
            <a:endParaRPr lang="ru-RU" sz="1800" dirty="0"/>
          </a:p>
        </p:txBody>
      </p:sp>
      <p:pic>
        <p:nvPicPr>
          <p:cNvPr id="5122" name="Picture 2" descr="Лабораторная работа №3">
            <a:extLst>
              <a:ext uri="{FF2B5EF4-FFF2-40B4-BE49-F238E27FC236}">
                <a16:creationId xmlns:a16="http://schemas.microsoft.com/office/drawing/2014/main" id="{D5908045-CA63-4C31-A2BF-61E25A9DC596}"/>
              </a:ext>
            </a:extLst>
          </p:cNvPr>
          <p:cNvPicPr>
            <a:picLocks noChangeAspect="1" noChangeArrowheads="1"/>
          </p:cNvPicPr>
          <p:nvPr/>
        </p:nvPicPr>
        <p:blipFill>
          <a:blip r:embed="rId2">
            <a:biLevel thresh="75000"/>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1547664" y="4293096"/>
            <a:ext cx="5699099" cy="119127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00034" y="785794"/>
            <a:ext cx="8229600" cy="5667542"/>
          </a:xfrm>
        </p:spPr>
        <p:txBody>
          <a:bodyPr/>
          <a:lstStyle/>
          <a:p>
            <a:pPr marL="0" indent="0" algn="ctr">
              <a:buNone/>
            </a:pPr>
            <a:r>
              <a:rPr lang="en-US" sz="1800" b="1" dirty="0">
                <a:latin typeface="Times New Roman" panose="02020603050405020304" pitchFamily="18" charset="0"/>
                <a:cs typeface="Times New Roman" panose="02020603050405020304" pitchFamily="18" charset="0"/>
              </a:rPr>
              <a:t>Identification of organic bases and their salts</a:t>
            </a:r>
            <a:r>
              <a:rPr lang="uk-UA" sz="1800" dirty="0">
                <a:latin typeface="Times New Roman" panose="02020603050405020304" pitchFamily="18" charset="0"/>
                <a:cs typeface="Times New Roman" panose="02020603050405020304" pitchFamily="18" charset="0"/>
              </a:rPr>
              <a:t>.</a:t>
            </a:r>
          </a:p>
          <a:p>
            <a:pPr marL="0" indent="0">
              <a:buNone/>
            </a:pPr>
            <a:r>
              <a:rPr lang="uk-UA" sz="1800" dirty="0">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 This group of methods is most often used in ready-made forms, especially in the study of solutions.</a:t>
            </a:r>
            <a:r>
              <a:rPr lang="uk-UA" sz="1800" dirty="0">
                <a:latin typeface="Times New Roman" panose="02020603050405020304" pitchFamily="18" charset="0"/>
                <a:cs typeface="Times New Roman" panose="02020603050405020304" pitchFamily="18" charset="0"/>
              </a:rPr>
              <a:t>. </a:t>
            </a:r>
          </a:p>
          <a:p>
            <a:pPr marL="0" indent="0">
              <a:buNone/>
            </a:pPr>
            <a:r>
              <a:rPr lang="uk-UA" sz="1800" dirty="0">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 So, salts of organic amines, when alkalis are added, form a precipitate of a base (for example, a solution of papaverine hydrochloride) and vice versa, salts of organic acids, when a mineral acid is added, precipitate an organic compound (for example, sodium salicylate</a:t>
            </a:r>
            <a:r>
              <a:rPr lang="uk-UA" sz="1800" dirty="0">
                <a:latin typeface="Times New Roman" panose="02020603050405020304" pitchFamily="18" charset="0"/>
                <a:cs typeface="Times New Roman" panose="02020603050405020304" pitchFamily="18" charset="0"/>
              </a:rPr>
              <a:t>).</a:t>
            </a:r>
          </a:p>
          <a:p>
            <a:pPr marL="0" indent="0">
              <a:buNone/>
            </a:pPr>
            <a:r>
              <a:rPr lang="uk-UA" sz="1800" dirty="0">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 To identify organic bases and their salts, the so-called precipitation reagents are widely used. More than 200 precipitation reagents are known, which form water-insoluble simple or complex salts with organic compounds.</a:t>
            </a:r>
            <a:endParaRPr lang="ru-RU" sz="1800" dirty="0">
              <a:latin typeface="Times New Roman" panose="02020603050405020304" pitchFamily="18" charset="0"/>
              <a:cs typeface="Times New Roman" panose="02020603050405020304" pitchFamily="18" charset="0"/>
            </a:endParaRPr>
          </a:p>
          <a:p>
            <a:pPr marL="0" indent="0">
              <a:buNone/>
            </a:pPr>
            <a:r>
              <a:rPr lang="uk-UA" sz="1800" b="1" dirty="0">
                <a:latin typeface="Times New Roman" panose="02020603050405020304" pitchFamily="18" charset="0"/>
                <a:cs typeface="Times New Roman" panose="02020603050405020304" pitchFamily="18" charset="0"/>
              </a:rPr>
              <a:t>	</a:t>
            </a:r>
            <a:r>
              <a:rPr lang="en-US" sz="1800" b="1" dirty="0">
                <a:latin typeface="Times New Roman" panose="02020603050405020304" pitchFamily="18" charset="0"/>
                <a:cs typeface="Times New Roman" panose="02020603050405020304" pitchFamily="18" charset="0"/>
              </a:rPr>
              <a:t> An example is</a:t>
            </a:r>
            <a:r>
              <a:rPr lang="uk-UA" sz="1800" b="1" dirty="0">
                <a:latin typeface="Times New Roman" panose="02020603050405020304" pitchFamily="18" charset="0"/>
                <a:cs typeface="Times New Roman" panose="02020603050405020304" pitchFamily="18" charset="0"/>
              </a:rPr>
              <a:t>:</a:t>
            </a:r>
          </a:p>
          <a:p>
            <a:pPr>
              <a:buFont typeface="Wingdings" panose="05000000000000000000" pitchFamily="2" charset="2"/>
              <a:buChar char="ü"/>
            </a:pPr>
            <a:r>
              <a:rPr lang="en-US" sz="1800" dirty="0" err="1">
                <a:latin typeface="Times New Roman" panose="02020603050405020304" pitchFamily="18" charset="0"/>
                <a:cs typeface="Times New Roman" panose="02020603050405020304" pitchFamily="18" charset="0"/>
              </a:rPr>
              <a:t>Scheibler</a:t>
            </a:r>
            <a:r>
              <a:rPr lang="en-US" sz="1800" dirty="0">
                <a:latin typeface="Times New Roman" panose="02020603050405020304" pitchFamily="18" charset="0"/>
                <a:cs typeface="Times New Roman" panose="02020603050405020304" pitchFamily="18" charset="0"/>
              </a:rPr>
              <a:t> reagent - </a:t>
            </a:r>
            <a:r>
              <a:rPr lang="en-US" sz="1800" dirty="0" err="1">
                <a:latin typeface="Times New Roman" panose="02020603050405020304" pitchFamily="18" charset="0"/>
                <a:cs typeface="Times New Roman" panose="02020603050405020304" pitchFamily="18" charset="0"/>
              </a:rPr>
              <a:t>phosphorowolframic</a:t>
            </a:r>
            <a:r>
              <a:rPr lang="en-US" sz="1800" dirty="0">
                <a:latin typeface="Times New Roman" panose="02020603050405020304" pitchFamily="18" charset="0"/>
                <a:cs typeface="Times New Roman" panose="02020603050405020304" pitchFamily="18" charset="0"/>
              </a:rPr>
              <a:t> acid</a:t>
            </a:r>
            <a:r>
              <a:rPr lang="uk-UA" sz="1800" dirty="0">
                <a:latin typeface="Times New Roman" panose="02020603050405020304" pitchFamily="18" charset="0"/>
                <a:cs typeface="Times New Roman" panose="02020603050405020304" pitchFamily="18" charset="0"/>
              </a:rPr>
              <a:t> (</a:t>
            </a:r>
            <a:r>
              <a:rPr lang="uk-UA" sz="1800" b="1" dirty="0">
                <a:effectLst/>
                <a:latin typeface="Times New Roman" panose="02020603050405020304" pitchFamily="18" charset="0"/>
                <a:ea typeface="Calibri" panose="020F0502020204030204" pitchFamily="34" charset="0"/>
                <a:cs typeface="Times New Roman" panose="02020603050405020304" pitchFamily="18" charset="0"/>
              </a:rPr>
              <a:t>H</a:t>
            </a:r>
            <a:r>
              <a:rPr lang="uk-UA" sz="1800" b="1"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uk-UA" sz="1800" b="1" dirty="0">
                <a:effectLst/>
                <a:latin typeface="Times New Roman" panose="02020603050405020304" pitchFamily="18" charset="0"/>
                <a:ea typeface="Calibri" panose="020F0502020204030204" pitchFamily="34" charset="0"/>
                <a:cs typeface="Times New Roman" panose="02020603050405020304" pitchFamily="18" charset="0"/>
              </a:rPr>
              <a:t>PO</a:t>
            </a:r>
            <a:r>
              <a:rPr lang="uk-UA" sz="1800" b="1"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uk-UA" sz="1800" b="1" dirty="0">
                <a:effectLst/>
                <a:latin typeface="Times New Roman" panose="02020603050405020304" pitchFamily="18" charset="0"/>
                <a:ea typeface="Calibri" panose="020F0502020204030204" pitchFamily="34" charset="0"/>
                <a:cs typeface="Times New Roman" panose="02020603050405020304" pitchFamily="18" charset="0"/>
              </a:rPr>
              <a:t>•12WO</a:t>
            </a:r>
            <a:r>
              <a:rPr lang="uk-UA" sz="1800" b="1"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uk-UA" sz="1800" dirty="0">
                <a:latin typeface="Times New Roman" panose="02020603050405020304" pitchFamily="18" charset="0"/>
                <a:cs typeface="Times New Roman" panose="02020603050405020304" pitchFamily="18" charset="0"/>
              </a:rPr>
              <a:t>)</a:t>
            </a:r>
            <a:r>
              <a:rPr lang="en-US" sz="1800" dirty="0">
                <a:latin typeface="Times New Roman" panose="02020603050405020304" pitchFamily="18" charset="0"/>
                <a:cs typeface="Times New Roman" panose="02020603050405020304" pitchFamily="18" charset="0"/>
              </a:rPr>
              <a:t>;</a:t>
            </a:r>
            <a:endParaRPr lang="uk-UA" sz="1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ü"/>
            </a:pPr>
            <a:r>
              <a:rPr lang="en-US" sz="1800" dirty="0">
                <a:latin typeface="Times New Roman" panose="02020603050405020304" pitchFamily="18" charset="0"/>
                <a:cs typeface="Times New Roman" panose="02020603050405020304" pitchFamily="18" charset="0"/>
              </a:rPr>
              <a:t>Picric acid </a:t>
            </a:r>
            <a:r>
              <a:rPr lang="uk-UA" sz="1800" dirty="0">
                <a:latin typeface="Times New Roman" panose="02020603050405020304" pitchFamily="18" charset="0"/>
                <a:cs typeface="Times New Roman" panose="02020603050405020304" pitchFamily="18" charset="0"/>
              </a:rPr>
              <a:t>(</a:t>
            </a:r>
            <a:r>
              <a:rPr lang="uk-UA" sz="1800" b="1" dirty="0">
                <a:effectLst/>
                <a:latin typeface="Times New Roman" panose="02020603050405020304" pitchFamily="18" charset="0"/>
                <a:ea typeface="Calibri" panose="020F0502020204030204" pitchFamily="34" charset="0"/>
                <a:cs typeface="Times New Roman" panose="02020603050405020304" pitchFamily="18" charset="0"/>
              </a:rPr>
              <a:t>HO-C</a:t>
            </a:r>
            <a:r>
              <a:rPr lang="uk-UA" sz="1800" b="1" baseline="-25000" dirty="0">
                <a:effectLst/>
                <a:latin typeface="Times New Roman" panose="02020603050405020304" pitchFamily="18" charset="0"/>
                <a:ea typeface="Calibri" panose="020F0502020204030204" pitchFamily="34" charset="0"/>
                <a:cs typeface="Times New Roman" panose="02020603050405020304" pitchFamily="18" charset="0"/>
              </a:rPr>
              <a:t>6</a:t>
            </a:r>
            <a:r>
              <a:rPr lang="uk-UA" sz="1800" b="1" dirty="0">
                <a:effectLst/>
                <a:latin typeface="Times New Roman" panose="02020603050405020304" pitchFamily="18" charset="0"/>
                <a:ea typeface="Calibri" panose="020F0502020204030204" pitchFamily="34" charset="0"/>
                <a:cs typeface="Times New Roman" panose="02020603050405020304" pitchFamily="18" charset="0"/>
              </a:rPr>
              <a:t>H</a:t>
            </a:r>
            <a:r>
              <a:rPr lang="uk-UA" sz="1800" b="1"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uk-UA" sz="1800" b="1" dirty="0">
                <a:effectLst/>
                <a:latin typeface="Times New Roman" panose="02020603050405020304" pitchFamily="18" charset="0"/>
                <a:ea typeface="Calibri" panose="020F0502020204030204" pitchFamily="34" charset="0"/>
                <a:cs typeface="Times New Roman" panose="02020603050405020304" pitchFamily="18" charset="0"/>
              </a:rPr>
              <a:t>-(NO</a:t>
            </a:r>
            <a:r>
              <a:rPr lang="uk-UA" sz="1800" b="1"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uk-UA" sz="1800" b="1" dirty="0">
                <a:effectLst/>
                <a:latin typeface="Times New Roman" panose="02020603050405020304" pitchFamily="18" charset="0"/>
                <a:ea typeface="Calibri" panose="020F0502020204030204" pitchFamily="34" charset="0"/>
                <a:cs typeface="Times New Roman" panose="02020603050405020304" pitchFamily="18" charset="0"/>
              </a:rPr>
              <a:t>)</a:t>
            </a:r>
            <a:r>
              <a:rPr lang="uk-UA" sz="1800" b="1"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uk-UA" sz="1800" dirty="0">
                <a:latin typeface="Times New Roman" panose="02020603050405020304" pitchFamily="18" charset="0"/>
                <a:cs typeface="Times New Roman" panose="02020603050405020304" pitchFamily="18" charset="0"/>
              </a:rPr>
              <a:t>)</a:t>
            </a:r>
            <a:r>
              <a:rPr lang="en-US" sz="1800" dirty="0">
                <a:latin typeface="Times New Roman" panose="02020603050405020304" pitchFamily="18" charset="0"/>
                <a:cs typeface="Times New Roman" panose="02020603050405020304" pitchFamily="18" charset="0"/>
              </a:rPr>
              <a:t>;</a:t>
            </a:r>
            <a:endParaRPr lang="uk-UA" sz="1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ü"/>
            </a:pPr>
            <a:r>
              <a:rPr lang="en-US" sz="1800" dirty="0" err="1">
                <a:latin typeface="Times New Roman" panose="02020603050405020304" pitchFamily="18" charset="0"/>
                <a:cs typeface="Times New Roman" panose="02020603050405020304" pitchFamily="18" charset="0"/>
              </a:rPr>
              <a:t>Styphnic</a:t>
            </a:r>
            <a:r>
              <a:rPr lang="en-US" sz="1800" dirty="0">
                <a:latin typeface="Times New Roman" panose="02020603050405020304" pitchFamily="18" charset="0"/>
                <a:cs typeface="Times New Roman" panose="02020603050405020304" pitchFamily="18" charset="0"/>
              </a:rPr>
              <a:t> acid;</a:t>
            </a:r>
          </a:p>
          <a:p>
            <a:pPr>
              <a:buFont typeface="Wingdings" panose="05000000000000000000" pitchFamily="2" charset="2"/>
              <a:buChar char="ü"/>
            </a:pPr>
            <a:r>
              <a:rPr lang="en-US" sz="1800" dirty="0" err="1">
                <a:latin typeface="Times New Roman" panose="02020603050405020304" pitchFamily="18" charset="0"/>
                <a:cs typeface="Times New Roman" panose="02020603050405020304" pitchFamily="18" charset="0"/>
              </a:rPr>
              <a:t>Picramic</a:t>
            </a:r>
            <a:r>
              <a:rPr lang="en-US" sz="1800" dirty="0">
                <a:latin typeface="Times New Roman" panose="02020603050405020304" pitchFamily="18" charset="0"/>
                <a:cs typeface="Times New Roman" panose="02020603050405020304" pitchFamily="18" charset="0"/>
              </a:rPr>
              <a:t> acid.</a:t>
            </a:r>
          </a:p>
          <a:p>
            <a:pPr marL="0" indent="0">
              <a:buNone/>
            </a:pPr>
            <a:r>
              <a:rPr lang="en-US" sz="1800" dirty="0">
                <a:latin typeface="Times New Roman" panose="02020603050405020304" pitchFamily="18" charset="0"/>
                <a:cs typeface="Times New Roman" panose="02020603050405020304" pitchFamily="18" charset="0"/>
              </a:rPr>
              <a:t>	 All these reagents are used for the precipitation of organic bases (for example, nitroxoline</a:t>
            </a:r>
            <a:r>
              <a:rPr lang="uk-UA" sz="1800" dirty="0">
                <a:latin typeface="Times New Roman" panose="02020603050405020304" pitchFamily="18" charset="0"/>
                <a:cs typeface="Times New Roman" panose="02020603050405020304" pitchFamily="18" charset="0"/>
              </a:rPr>
              <a:t>).</a:t>
            </a:r>
            <a:endParaRPr lang="ru-RU" sz="1800" dirty="0">
              <a:latin typeface="Times New Roman" panose="02020603050405020304" pitchFamily="18" charset="0"/>
              <a:cs typeface="Times New Roman" panose="02020603050405020304" pitchFamily="18" charset="0"/>
            </a:endParaRPr>
          </a:p>
          <a:p>
            <a:endParaRPr lang="ru-RU" dirty="0"/>
          </a:p>
        </p:txBody>
      </p:sp>
      <p:pic>
        <p:nvPicPr>
          <p:cNvPr id="6148" name="Picture 4">
            <a:extLst>
              <a:ext uri="{FF2B5EF4-FFF2-40B4-BE49-F238E27FC236}">
                <a16:creationId xmlns:a16="http://schemas.microsoft.com/office/drawing/2014/main" id="{6B9FF09F-E8DA-44D3-AFB2-B661DFA676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48695" y="4365104"/>
            <a:ext cx="1046609" cy="1046609"/>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a:extLst>
              <a:ext uri="{FF2B5EF4-FFF2-40B4-BE49-F238E27FC236}">
                <a16:creationId xmlns:a16="http://schemas.microsoft.com/office/drawing/2014/main" id="{76679BC0-0A96-47D8-B0EE-BC037E4F748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97231" y="3789040"/>
            <a:ext cx="1746734" cy="15240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412776"/>
            <a:ext cx="8229600" cy="4525963"/>
          </a:xfrm>
        </p:spPr>
        <p:txBody>
          <a:bodyPr/>
          <a:lstStyle/>
          <a:p>
            <a:pPr marL="0" indent="0" algn="just">
              <a:buNone/>
            </a:pPr>
            <a:r>
              <a:rPr lang="en-US" sz="1800" b="1" dirty="0">
                <a:solidFill>
                  <a:schemeClr val="tx1"/>
                </a:solidFill>
                <a:latin typeface="+mn-lt"/>
                <a:ea typeface="+mn-ea"/>
                <a:cs typeface="+mn-cs"/>
              </a:rPr>
              <a:t>	</a:t>
            </a:r>
            <a:r>
              <a:rPr lang="en-US" sz="2400" b="1" dirty="0">
                <a:latin typeface="Times New Roman" panose="02020603050405020304" pitchFamily="18" charset="0"/>
                <a:cs typeface="Times New Roman" panose="02020603050405020304" pitchFamily="18" charset="0"/>
              </a:rPr>
              <a:t>General requirements for reactions that are used in tests for acceptable and unacceptable impurities</a:t>
            </a:r>
            <a:r>
              <a:rPr lang="uk-UA" sz="2400" b="1" dirty="0">
                <a:latin typeface="Times New Roman" panose="02020603050405020304" pitchFamily="18" charset="0"/>
                <a:cs typeface="Times New Roman" panose="02020603050405020304" pitchFamily="18" charset="0"/>
              </a:rPr>
              <a:t>:</a:t>
            </a:r>
            <a:endParaRPr lang="en-US" sz="2400" b="1" dirty="0">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r>
              <a:rPr lang="en-US" sz="2400" dirty="0">
                <a:latin typeface="Times New Roman" panose="02020603050405020304" pitchFamily="18" charset="0"/>
                <a:ea typeface="+mn-ea"/>
                <a:cs typeface="Times New Roman" panose="02020603050405020304" pitchFamily="18" charset="0"/>
              </a:rPr>
              <a:t>Sensitivity;</a:t>
            </a:r>
          </a:p>
          <a:p>
            <a:pPr lvl="1">
              <a:buFont typeface="Wingdings" panose="05000000000000000000" pitchFamily="2" charset="2"/>
              <a:buChar char="Ø"/>
            </a:pPr>
            <a:r>
              <a:rPr lang="en-US" sz="2400" dirty="0">
                <a:latin typeface="Times New Roman" panose="02020603050405020304" pitchFamily="18" charset="0"/>
                <a:ea typeface="+mn-ea"/>
                <a:cs typeface="Times New Roman" panose="02020603050405020304" pitchFamily="18" charset="0"/>
              </a:rPr>
              <a:t>Specificity;</a:t>
            </a:r>
          </a:p>
          <a:p>
            <a:pPr lvl="1">
              <a:buFont typeface="Wingdings" panose="05000000000000000000" pitchFamily="2" charset="2"/>
              <a:buChar char="Ø"/>
            </a:pPr>
            <a:r>
              <a:rPr lang="en-US" sz="2400" dirty="0">
                <a:latin typeface="Times New Roman" panose="02020603050405020304" pitchFamily="18" charset="0"/>
                <a:ea typeface="+mn-ea"/>
                <a:cs typeface="Times New Roman" panose="02020603050405020304" pitchFamily="18" charset="0"/>
              </a:rPr>
              <a:t>Reproducibility of the reaction used</a:t>
            </a:r>
            <a:r>
              <a:rPr lang="uk-UA" sz="2400" dirty="0">
                <a:latin typeface="Times New Roman" panose="02020603050405020304" pitchFamily="18" charset="0"/>
                <a:ea typeface="+mn-ea"/>
                <a:cs typeface="Times New Roman" panose="02020603050405020304" pitchFamily="18" charset="0"/>
              </a:rPr>
              <a:t>.</a:t>
            </a:r>
            <a:endParaRPr lang="ru-RU" sz="2400" dirty="0">
              <a:latin typeface="Times New Roman" panose="02020603050405020304" pitchFamily="18" charset="0"/>
              <a:ea typeface="+mn-ea"/>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	 The results of reactions occurring with the formation of colored products are observed in reflected light on a dull white background, and white precipitates in the form of turbidity and opalescence are observed in light on a black background.</a:t>
            </a:r>
            <a:endParaRPr lang="ru-RU"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755576" y="836712"/>
            <a:ext cx="7848872" cy="1055610"/>
          </a:xfrm>
        </p:spPr>
        <p:txBody>
          <a:bodyPr/>
          <a:lstStyle/>
          <a:p>
            <a:pPr>
              <a:buFont typeface="+mj-lt"/>
              <a:buAutoNum type="arabicPeriod"/>
            </a:pPr>
            <a:r>
              <a:rPr lang="en-US" sz="1600" b="1" dirty="0">
                <a:latin typeface="Times New Roman" panose="02020603050405020304" pitchFamily="18" charset="0"/>
                <a:cs typeface="Times New Roman" panose="02020603050405020304" pitchFamily="18" charset="0"/>
              </a:rPr>
              <a:t>Reaction to chlorides</a:t>
            </a:r>
            <a:r>
              <a:rPr lang="ru-RU" sz="1600" b="1" dirty="0">
                <a:latin typeface="Times New Roman" panose="02020603050405020304" pitchFamily="18" charset="0"/>
                <a:cs typeface="Times New Roman" panose="02020603050405020304" pitchFamily="18" charset="0"/>
              </a:rPr>
              <a:t>.</a:t>
            </a:r>
          </a:p>
          <a:p>
            <a:pPr marL="0" indent="0">
              <a:buNone/>
            </a:pPr>
            <a:r>
              <a:rPr lang="ru-RU" sz="1600"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Definition based on reaction</a:t>
            </a:r>
            <a:r>
              <a:rPr lang="ru-RU" sz="1600" dirty="0">
                <a:latin typeface="Times New Roman" panose="02020603050405020304" pitchFamily="18" charset="0"/>
                <a:cs typeface="Times New Roman" panose="02020603050405020304" pitchFamily="18" charset="0"/>
              </a:rPr>
              <a:t>:</a:t>
            </a:r>
          </a:p>
          <a:p>
            <a:pPr marL="0" indent="0" algn="ctr">
              <a:buNone/>
            </a:pPr>
            <a:r>
              <a:rPr lang="ru-RU" sz="1600" b="1" dirty="0" err="1">
                <a:latin typeface="Times New Roman" panose="02020603050405020304" pitchFamily="18" charset="0"/>
                <a:cs typeface="Times New Roman" panose="02020603050405020304" pitchFamily="18" charset="0"/>
              </a:rPr>
              <a:t>Сl</a:t>
            </a:r>
            <a:r>
              <a:rPr lang="ru-RU" sz="1600" b="1" baseline="30000" dirty="0">
                <a:latin typeface="Times New Roman" panose="02020603050405020304" pitchFamily="18" charset="0"/>
                <a:cs typeface="Times New Roman" panose="02020603050405020304" pitchFamily="18" charset="0"/>
              </a:rPr>
              <a:t>-</a:t>
            </a:r>
            <a:r>
              <a:rPr lang="ru-RU" sz="1600" b="1" dirty="0">
                <a:latin typeface="Times New Roman" panose="02020603050405020304" pitchFamily="18" charset="0"/>
                <a:cs typeface="Times New Roman" panose="02020603050405020304" pitchFamily="18" charset="0"/>
              </a:rPr>
              <a:t> + Ag </a:t>
            </a:r>
            <a:r>
              <a:rPr lang="ru-RU" sz="1600" b="1" baseline="30000" dirty="0">
                <a:latin typeface="Times New Roman" panose="02020603050405020304" pitchFamily="18" charset="0"/>
                <a:cs typeface="Times New Roman" panose="02020603050405020304" pitchFamily="18" charset="0"/>
              </a:rPr>
              <a:t>+</a:t>
            </a:r>
            <a:r>
              <a:rPr lang="ru-RU" sz="1600" b="1" dirty="0">
                <a:latin typeface="Times New Roman" panose="02020603050405020304" pitchFamily="18" charset="0"/>
                <a:cs typeface="Times New Roman" panose="02020603050405020304" pitchFamily="18" charset="0"/>
              </a:rPr>
              <a:t> → </a:t>
            </a:r>
            <a:r>
              <a:rPr lang="ru-RU" sz="1600" b="1" dirty="0" err="1">
                <a:latin typeface="Times New Roman" panose="02020603050405020304" pitchFamily="18" charset="0"/>
                <a:cs typeface="Times New Roman" panose="02020603050405020304" pitchFamily="18" charset="0"/>
              </a:rPr>
              <a:t>AgCl</a:t>
            </a:r>
            <a:r>
              <a:rPr lang="ru-RU" sz="1600" b="1" dirty="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White curdled sediment</a:t>
            </a:r>
            <a:r>
              <a:rPr lang="ru-RU" sz="1600" dirty="0">
                <a:latin typeface="Times New Roman" panose="02020603050405020304" pitchFamily="18" charset="0"/>
                <a:cs typeface="Times New Roman" panose="02020603050405020304" pitchFamily="18" charset="0"/>
              </a:rPr>
              <a:t>).</a:t>
            </a:r>
          </a:p>
        </p:txBody>
      </p:sp>
      <p:sp>
        <p:nvSpPr>
          <p:cNvPr id="4" name="TextBox 3">
            <a:extLst>
              <a:ext uri="{FF2B5EF4-FFF2-40B4-BE49-F238E27FC236}">
                <a16:creationId xmlns:a16="http://schemas.microsoft.com/office/drawing/2014/main" id="{68FCF596-C7B5-4133-A475-C675C88EB6CD}"/>
              </a:ext>
            </a:extLst>
          </p:cNvPr>
          <p:cNvSpPr txBox="1"/>
          <p:nvPr/>
        </p:nvSpPr>
        <p:spPr>
          <a:xfrm>
            <a:off x="2130558" y="126333"/>
            <a:ext cx="4968552" cy="461665"/>
          </a:xfrm>
          <a:prstGeom prst="rect">
            <a:avLst/>
          </a:prstGeom>
          <a:noFill/>
        </p:spPr>
        <p:txBody>
          <a:bodyPr wrap="square">
            <a:spAutoFit/>
          </a:bodyPr>
          <a:lstStyle/>
          <a:p>
            <a:r>
              <a:rPr lang="uk-UA" dirty="0" err="1">
                <a:solidFill>
                  <a:schemeClr val="bg1"/>
                </a:solidFill>
                <a:latin typeface="Times New Roman" panose="02020603050405020304" pitchFamily="18" charset="0"/>
                <a:cs typeface="Times New Roman" panose="02020603050405020304" pitchFamily="18" charset="0"/>
              </a:rPr>
              <a:t>Purity</a:t>
            </a:r>
            <a:r>
              <a:rPr lang="uk-UA" dirty="0">
                <a:solidFill>
                  <a:schemeClr val="bg1"/>
                </a:solidFill>
                <a:latin typeface="Times New Roman" panose="02020603050405020304" pitchFamily="18" charset="0"/>
                <a:cs typeface="Times New Roman" panose="02020603050405020304" pitchFamily="18" charset="0"/>
              </a:rPr>
              <a:t> </a:t>
            </a:r>
            <a:r>
              <a:rPr lang="uk-UA" dirty="0" err="1">
                <a:solidFill>
                  <a:schemeClr val="bg1"/>
                </a:solidFill>
                <a:latin typeface="Times New Roman" panose="02020603050405020304" pitchFamily="18" charset="0"/>
                <a:cs typeface="Times New Roman" panose="02020603050405020304" pitchFamily="18" charset="0"/>
              </a:rPr>
              <a:t>tests</a:t>
            </a:r>
            <a:r>
              <a:rPr lang="uk-UA" dirty="0">
                <a:solidFill>
                  <a:schemeClr val="bg1"/>
                </a:solidFill>
                <a:latin typeface="Times New Roman" panose="02020603050405020304" pitchFamily="18" charset="0"/>
                <a:cs typeface="Times New Roman" panose="02020603050405020304" pitchFamily="18" charset="0"/>
              </a:rPr>
              <a:t> (</a:t>
            </a:r>
            <a:r>
              <a:rPr lang="uk-UA" dirty="0" err="1">
                <a:solidFill>
                  <a:schemeClr val="bg1"/>
                </a:solidFill>
                <a:latin typeface="Times New Roman" panose="02020603050405020304" pitchFamily="18" charset="0"/>
                <a:cs typeface="Times New Roman" panose="02020603050405020304" pitchFamily="18" charset="0"/>
              </a:rPr>
              <a:t>presence</a:t>
            </a:r>
            <a:r>
              <a:rPr lang="uk-UA" dirty="0">
                <a:solidFill>
                  <a:schemeClr val="bg1"/>
                </a:solidFill>
                <a:latin typeface="Times New Roman" panose="02020603050405020304" pitchFamily="18" charset="0"/>
                <a:cs typeface="Times New Roman" panose="02020603050405020304" pitchFamily="18" charset="0"/>
              </a:rPr>
              <a:t> </a:t>
            </a:r>
            <a:r>
              <a:rPr lang="uk-UA" dirty="0" err="1">
                <a:solidFill>
                  <a:schemeClr val="bg1"/>
                </a:solidFill>
                <a:latin typeface="Times New Roman" panose="02020603050405020304" pitchFamily="18" charset="0"/>
                <a:cs typeface="Times New Roman" panose="02020603050405020304" pitchFamily="18" charset="0"/>
              </a:rPr>
              <a:t>of</a:t>
            </a:r>
            <a:r>
              <a:rPr lang="uk-UA" dirty="0">
                <a:solidFill>
                  <a:schemeClr val="bg1"/>
                </a:solidFill>
                <a:latin typeface="Times New Roman" panose="02020603050405020304" pitchFamily="18" charset="0"/>
                <a:cs typeface="Times New Roman" panose="02020603050405020304" pitchFamily="18" charset="0"/>
              </a:rPr>
              <a:t> </a:t>
            </a:r>
            <a:r>
              <a:rPr lang="uk-UA" dirty="0" err="1">
                <a:solidFill>
                  <a:schemeClr val="bg1"/>
                </a:solidFill>
                <a:latin typeface="Times New Roman" panose="02020603050405020304" pitchFamily="18" charset="0"/>
                <a:cs typeface="Times New Roman" panose="02020603050405020304" pitchFamily="18" charset="0"/>
              </a:rPr>
              <a:t>impurities</a:t>
            </a:r>
            <a:r>
              <a:rPr lang="uk-UA" dirty="0">
                <a:solidFill>
                  <a:schemeClr val="bg1"/>
                </a:solidFill>
                <a:latin typeface="Times New Roman" panose="02020603050405020304" pitchFamily="18" charset="0"/>
                <a:cs typeface="Times New Roman" panose="02020603050405020304" pitchFamily="18" charset="0"/>
              </a:rPr>
              <a:t>)</a:t>
            </a:r>
          </a:p>
        </p:txBody>
      </p:sp>
      <p:sp>
        <p:nvSpPr>
          <p:cNvPr id="5" name="Содержимое 2">
            <a:extLst>
              <a:ext uri="{FF2B5EF4-FFF2-40B4-BE49-F238E27FC236}">
                <a16:creationId xmlns:a16="http://schemas.microsoft.com/office/drawing/2014/main" id="{F353CB67-FD3A-41BF-9558-DDCFCED30590}"/>
              </a:ext>
            </a:extLst>
          </p:cNvPr>
          <p:cNvSpPr txBox="1">
            <a:spLocks/>
          </p:cNvSpPr>
          <p:nvPr/>
        </p:nvSpPr>
        <p:spPr bwMode="auto">
          <a:xfrm>
            <a:off x="755576" y="1697494"/>
            <a:ext cx="7848872" cy="4899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bg1"/>
                </a:solidFill>
                <a:latin typeface="+mn-lt"/>
                <a:ea typeface="+mn-ea"/>
                <a:cs typeface="+mn-cs"/>
              </a:defRPr>
            </a:lvl1pPr>
            <a:lvl2pPr marL="742950" indent="-285750" algn="l" rtl="0" eaLnBrk="1" fontAlgn="base" hangingPunct="1">
              <a:spcBef>
                <a:spcPct val="20000"/>
              </a:spcBef>
              <a:spcAft>
                <a:spcPct val="0"/>
              </a:spcAft>
              <a:buChar char="–"/>
              <a:defRPr sz="2800">
                <a:solidFill>
                  <a:schemeClr val="bg1"/>
                </a:solidFill>
                <a:latin typeface="+mn-lt"/>
              </a:defRPr>
            </a:lvl2pPr>
            <a:lvl3pPr marL="1143000" indent="-228600" algn="l" rtl="0" eaLnBrk="1" fontAlgn="base" hangingPunct="1">
              <a:spcBef>
                <a:spcPct val="20000"/>
              </a:spcBef>
              <a:spcAft>
                <a:spcPct val="0"/>
              </a:spcAft>
              <a:buChar char="•"/>
              <a:defRPr sz="2400">
                <a:solidFill>
                  <a:schemeClr val="bg1"/>
                </a:solidFill>
                <a:latin typeface="+mn-lt"/>
              </a:defRPr>
            </a:lvl3pPr>
            <a:lvl4pPr marL="1600200" indent="-228600" algn="l" rtl="0" eaLnBrk="1" fontAlgn="base" hangingPunct="1">
              <a:spcBef>
                <a:spcPct val="20000"/>
              </a:spcBef>
              <a:spcAft>
                <a:spcPct val="0"/>
              </a:spcAft>
              <a:buChar char="–"/>
              <a:defRPr sz="2000">
                <a:solidFill>
                  <a:schemeClr val="bg1"/>
                </a:solidFill>
                <a:latin typeface="+mn-lt"/>
              </a:defRPr>
            </a:lvl4pPr>
            <a:lvl5pPr marL="2057400" indent="-228600" algn="l" rtl="0" eaLnBrk="1" fontAlgn="base" hangingPunct="1">
              <a:spcBef>
                <a:spcPct val="20000"/>
              </a:spcBef>
              <a:spcAft>
                <a:spcPct val="0"/>
              </a:spcAft>
              <a:buChar char="»"/>
              <a:defRPr sz="2000">
                <a:solidFill>
                  <a:schemeClr val="bg1"/>
                </a:solidFill>
                <a:latin typeface="+mn-lt"/>
              </a:defRPr>
            </a:lvl5pPr>
            <a:lvl6pPr marL="2514600" indent="-228600" algn="l" rtl="0" eaLnBrk="1" fontAlgn="base" hangingPunct="1">
              <a:spcBef>
                <a:spcPct val="20000"/>
              </a:spcBef>
              <a:spcAft>
                <a:spcPct val="0"/>
              </a:spcAft>
              <a:buChar char="»"/>
              <a:defRPr sz="2000">
                <a:solidFill>
                  <a:schemeClr val="bg1"/>
                </a:solidFill>
                <a:latin typeface="+mn-lt"/>
              </a:defRPr>
            </a:lvl6pPr>
            <a:lvl7pPr marL="2971800" indent="-228600" algn="l" rtl="0" eaLnBrk="1" fontAlgn="base" hangingPunct="1">
              <a:spcBef>
                <a:spcPct val="20000"/>
              </a:spcBef>
              <a:spcAft>
                <a:spcPct val="0"/>
              </a:spcAft>
              <a:buChar char="»"/>
              <a:defRPr sz="2000">
                <a:solidFill>
                  <a:schemeClr val="bg1"/>
                </a:solidFill>
                <a:latin typeface="+mn-lt"/>
              </a:defRPr>
            </a:lvl7pPr>
            <a:lvl8pPr marL="3429000" indent="-228600" algn="l" rtl="0" eaLnBrk="1" fontAlgn="base" hangingPunct="1">
              <a:spcBef>
                <a:spcPct val="20000"/>
              </a:spcBef>
              <a:spcAft>
                <a:spcPct val="0"/>
              </a:spcAft>
              <a:buChar char="»"/>
              <a:defRPr sz="2000">
                <a:solidFill>
                  <a:schemeClr val="bg1"/>
                </a:solidFill>
                <a:latin typeface="+mn-lt"/>
              </a:defRPr>
            </a:lvl8pPr>
            <a:lvl9pPr marL="3886200" indent="-228600" algn="l" rtl="0" eaLnBrk="1" fontAlgn="base" hangingPunct="1">
              <a:spcBef>
                <a:spcPct val="20000"/>
              </a:spcBef>
              <a:spcAft>
                <a:spcPct val="0"/>
              </a:spcAft>
              <a:buChar char="»"/>
              <a:defRPr sz="2000">
                <a:solidFill>
                  <a:schemeClr val="bg1"/>
                </a:solidFill>
                <a:latin typeface="+mn-lt"/>
              </a:defRPr>
            </a:lvl9pPr>
          </a:lstStyle>
          <a:p>
            <a:pPr marL="0" indent="0">
              <a:buNone/>
            </a:pPr>
            <a:r>
              <a:rPr lang="ru-RU" sz="1600" b="1" kern="0" dirty="0">
                <a:latin typeface="Times New Roman" panose="02020603050405020304" pitchFamily="18" charset="0"/>
                <a:cs typeface="Times New Roman" panose="02020603050405020304" pitchFamily="18" charset="0"/>
              </a:rPr>
              <a:t>2. </a:t>
            </a:r>
            <a:r>
              <a:rPr lang="en-US" sz="1600" b="1" kern="0" dirty="0">
                <a:latin typeface="Times New Roman" panose="02020603050405020304" pitchFamily="18" charset="0"/>
                <a:cs typeface="Times New Roman" panose="02020603050405020304" pitchFamily="18" charset="0"/>
              </a:rPr>
              <a:t>Reaction to sulfates</a:t>
            </a:r>
            <a:r>
              <a:rPr lang="ru-RU" sz="1600" b="1" kern="0" dirty="0">
                <a:latin typeface="Times New Roman" panose="02020603050405020304" pitchFamily="18" charset="0"/>
                <a:cs typeface="Times New Roman" panose="02020603050405020304" pitchFamily="18" charset="0"/>
              </a:rPr>
              <a:t>.</a:t>
            </a:r>
            <a:endParaRPr lang="ru-RU" sz="1600" kern="0" dirty="0">
              <a:latin typeface="Times New Roman" panose="02020603050405020304" pitchFamily="18" charset="0"/>
              <a:cs typeface="Times New Roman" panose="02020603050405020304" pitchFamily="18" charset="0"/>
            </a:endParaRPr>
          </a:p>
          <a:p>
            <a:pPr marL="0" indent="0">
              <a:buNone/>
            </a:pPr>
            <a:r>
              <a:rPr lang="ru-RU" sz="1600"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Definition based on reaction</a:t>
            </a:r>
            <a:r>
              <a:rPr lang="ru-RU" sz="1600" dirty="0">
                <a:latin typeface="Times New Roman" panose="02020603050405020304" pitchFamily="18" charset="0"/>
                <a:cs typeface="Times New Roman" panose="02020603050405020304" pitchFamily="18" charset="0"/>
              </a:rPr>
              <a:t>: </a:t>
            </a:r>
            <a:r>
              <a:rPr lang="ru-RU" sz="1600" kern="0" dirty="0">
                <a:latin typeface="Times New Roman" panose="02020603050405020304" pitchFamily="18" charset="0"/>
                <a:cs typeface="Times New Roman" panose="02020603050405020304" pitchFamily="18" charset="0"/>
              </a:rPr>
              <a:t>	</a:t>
            </a:r>
          </a:p>
          <a:p>
            <a:pPr marL="0" indent="0" algn="ctr">
              <a:buNone/>
            </a:pPr>
            <a:r>
              <a:rPr lang="ru-RU" sz="1600" b="1" kern="0" dirty="0">
                <a:latin typeface="Times New Roman" panose="02020603050405020304" pitchFamily="18" charset="0"/>
                <a:cs typeface="Times New Roman" panose="02020603050405020304" pitchFamily="18" charset="0"/>
              </a:rPr>
              <a:t>Вa</a:t>
            </a:r>
            <a:r>
              <a:rPr lang="ru-RU" sz="1600" b="1" kern="0" baseline="30000" dirty="0">
                <a:latin typeface="Times New Roman" panose="02020603050405020304" pitchFamily="18" charset="0"/>
                <a:cs typeface="Times New Roman" panose="02020603050405020304" pitchFamily="18" charset="0"/>
              </a:rPr>
              <a:t>2+</a:t>
            </a:r>
            <a:r>
              <a:rPr lang="ru-RU" sz="1600" b="1" kern="0" dirty="0">
                <a:latin typeface="Times New Roman" panose="02020603050405020304" pitchFamily="18" charset="0"/>
                <a:cs typeface="Times New Roman" panose="02020603050405020304" pitchFamily="18" charset="0"/>
              </a:rPr>
              <a:t> + SO</a:t>
            </a:r>
            <a:r>
              <a:rPr lang="ru-RU" sz="1600" b="1" kern="0" baseline="-25000" dirty="0">
                <a:latin typeface="Times New Roman" panose="02020603050405020304" pitchFamily="18" charset="0"/>
                <a:cs typeface="Times New Roman" panose="02020603050405020304" pitchFamily="18" charset="0"/>
              </a:rPr>
              <a:t>4</a:t>
            </a:r>
            <a:r>
              <a:rPr lang="ru-RU" sz="1600" b="1" kern="0" baseline="30000" dirty="0">
                <a:latin typeface="Times New Roman" panose="02020603050405020304" pitchFamily="18" charset="0"/>
                <a:cs typeface="Times New Roman" panose="02020603050405020304" pitchFamily="18" charset="0"/>
              </a:rPr>
              <a:t>2+</a:t>
            </a:r>
            <a:r>
              <a:rPr lang="ru-RU" sz="1600" b="1" kern="0" dirty="0">
                <a:latin typeface="Times New Roman" panose="02020603050405020304" pitchFamily="18" charset="0"/>
                <a:cs typeface="Times New Roman" panose="02020603050405020304" pitchFamily="18" charset="0"/>
              </a:rPr>
              <a:t> → BaSO</a:t>
            </a:r>
            <a:r>
              <a:rPr lang="ru-RU" sz="1600" b="1" kern="0" baseline="-25000" dirty="0">
                <a:latin typeface="Times New Roman" panose="02020603050405020304" pitchFamily="18" charset="0"/>
                <a:cs typeface="Times New Roman" panose="02020603050405020304" pitchFamily="18" charset="0"/>
              </a:rPr>
              <a:t>4</a:t>
            </a:r>
            <a:r>
              <a:rPr lang="ru-RU" sz="1600" b="1" kern="0" dirty="0">
                <a:latin typeface="Times New Roman" panose="02020603050405020304" pitchFamily="18" charset="0"/>
                <a:cs typeface="Times New Roman" panose="02020603050405020304" pitchFamily="18" charset="0"/>
              </a:rPr>
              <a:t> ↓ (</a:t>
            </a:r>
            <a:r>
              <a:rPr lang="en-US" sz="1600" b="1" kern="0" dirty="0">
                <a:latin typeface="Times New Roman" panose="02020603050405020304" pitchFamily="18" charset="0"/>
                <a:cs typeface="Times New Roman" panose="02020603050405020304" pitchFamily="18" charset="0"/>
              </a:rPr>
              <a:t>white precipitate</a:t>
            </a:r>
            <a:r>
              <a:rPr lang="ru-RU" sz="1600" b="1" kern="0" dirty="0">
                <a:latin typeface="Times New Roman" panose="02020603050405020304" pitchFamily="18" charset="0"/>
                <a:cs typeface="Times New Roman" panose="02020603050405020304" pitchFamily="18" charset="0"/>
              </a:rPr>
              <a:t>).</a:t>
            </a:r>
          </a:p>
          <a:p>
            <a:pPr marL="0" indent="0" algn="just">
              <a:buNone/>
            </a:pPr>
            <a:r>
              <a:rPr lang="ru-RU" sz="1600" b="1" kern="0" dirty="0">
                <a:latin typeface="Times New Roman" panose="02020603050405020304" pitchFamily="18" charset="0"/>
                <a:cs typeface="Times New Roman" panose="02020603050405020304" pitchFamily="18" charset="0"/>
              </a:rPr>
              <a:t>3. </a:t>
            </a:r>
            <a:r>
              <a:rPr lang="en-US" sz="1600" b="1" kern="0" dirty="0">
                <a:latin typeface="Times New Roman" panose="02020603050405020304" pitchFamily="18" charset="0"/>
                <a:cs typeface="Times New Roman" panose="02020603050405020304" pitchFamily="18" charset="0"/>
              </a:rPr>
              <a:t>Reactions to calcium salts</a:t>
            </a:r>
            <a:r>
              <a:rPr lang="ru-RU" sz="1600" b="1" kern="0" dirty="0">
                <a:latin typeface="Times New Roman" panose="02020603050405020304" pitchFamily="18" charset="0"/>
                <a:cs typeface="Times New Roman" panose="02020603050405020304" pitchFamily="18" charset="0"/>
              </a:rPr>
              <a:t>.</a:t>
            </a:r>
          </a:p>
          <a:p>
            <a:pPr marL="0" indent="0" algn="just">
              <a:buNone/>
            </a:pPr>
            <a:r>
              <a:rPr lang="ru-RU" sz="1600" kern="0" dirty="0">
                <a:latin typeface="Times New Roman" panose="02020603050405020304" pitchFamily="18" charset="0"/>
                <a:cs typeface="Times New Roman" panose="02020603050405020304" pitchFamily="18" charset="0"/>
              </a:rPr>
              <a:t>	</a:t>
            </a:r>
            <a:r>
              <a:rPr lang="en-US" sz="1600" kern="0" dirty="0">
                <a:latin typeface="Times New Roman" panose="02020603050405020304" pitchFamily="18" charset="0"/>
                <a:cs typeface="Times New Roman" panose="02020603050405020304" pitchFamily="18" charset="0"/>
              </a:rPr>
              <a:t>Solutions of calcium salts with solutions of ammonium oxalate give a white finely crystalline precipitate or whitish turbidity, which disappears from the application of hydrochloric or nitric acid</a:t>
            </a:r>
            <a:r>
              <a:rPr lang="ru-RU" sz="1600" kern="0" dirty="0">
                <a:latin typeface="Times New Roman" panose="02020603050405020304" pitchFamily="18" charset="0"/>
                <a:cs typeface="Times New Roman" panose="02020603050405020304" pitchFamily="18" charset="0"/>
              </a:rPr>
              <a:t>:</a:t>
            </a:r>
          </a:p>
          <a:p>
            <a:pPr marL="0" indent="0" algn="ctr">
              <a:buNone/>
            </a:pPr>
            <a:br>
              <a:rPr lang="ru-RU" sz="1600" kern="0" dirty="0">
                <a:latin typeface="Times New Roman" panose="02020603050405020304" pitchFamily="18" charset="0"/>
                <a:cs typeface="Times New Roman" panose="02020603050405020304" pitchFamily="18" charset="0"/>
              </a:rPr>
            </a:br>
            <a:r>
              <a:rPr lang="en-US" sz="1600" kern="0" dirty="0">
                <a:latin typeface="Times New Roman" panose="02020603050405020304" pitchFamily="18" charset="0"/>
                <a:cs typeface="Times New Roman" panose="02020603050405020304" pitchFamily="18" charset="0"/>
              </a:rPr>
              <a:t>Ca</a:t>
            </a:r>
            <a:r>
              <a:rPr lang="en-US" sz="1600" kern="0" baseline="30000" dirty="0">
                <a:latin typeface="Times New Roman" panose="02020603050405020304" pitchFamily="18" charset="0"/>
                <a:cs typeface="Times New Roman" panose="02020603050405020304" pitchFamily="18" charset="0"/>
              </a:rPr>
              <a:t>2+</a:t>
            </a:r>
            <a:r>
              <a:rPr lang="en-US" sz="1600" kern="0" dirty="0">
                <a:latin typeface="Times New Roman" panose="02020603050405020304" pitchFamily="18" charset="0"/>
                <a:cs typeface="Times New Roman" panose="02020603050405020304" pitchFamily="18" charset="0"/>
              </a:rPr>
              <a:t> + C</a:t>
            </a:r>
            <a:r>
              <a:rPr lang="en-US" sz="1600" kern="0" baseline="-25000" dirty="0">
                <a:latin typeface="Times New Roman" panose="02020603050405020304" pitchFamily="18" charset="0"/>
                <a:cs typeface="Times New Roman" panose="02020603050405020304" pitchFamily="18" charset="0"/>
              </a:rPr>
              <a:t>2</a:t>
            </a:r>
            <a:r>
              <a:rPr lang="en-US" sz="1600" kern="0" dirty="0">
                <a:latin typeface="Times New Roman" panose="02020603050405020304" pitchFamily="18" charset="0"/>
                <a:cs typeface="Times New Roman" panose="02020603050405020304" pitchFamily="18" charset="0"/>
              </a:rPr>
              <a:t>O</a:t>
            </a:r>
            <a:r>
              <a:rPr lang="en-US" sz="1600" kern="0" baseline="-25000" dirty="0">
                <a:latin typeface="Times New Roman" panose="02020603050405020304" pitchFamily="18" charset="0"/>
                <a:cs typeface="Times New Roman" panose="02020603050405020304" pitchFamily="18" charset="0"/>
              </a:rPr>
              <a:t>4</a:t>
            </a:r>
            <a:r>
              <a:rPr lang="en-US" sz="1600" kern="0" baseline="30000" dirty="0">
                <a:latin typeface="Times New Roman" panose="02020603050405020304" pitchFamily="18" charset="0"/>
                <a:cs typeface="Times New Roman" panose="02020603050405020304" pitchFamily="18" charset="0"/>
              </a:rPr>
              <a:t>2-</a:t>
            </a:r>
            <a:r>
              <a:rPr lang="en-US" sz="1600" kern="0" dirty="0">
                <a:latin typeface="Times New Roman" panose="02020603050405020304" pitchFamily="18" charset="0"/>
                <a:cs typeface="Times New Roman" panose="02020603050405020304" pitchFamily="18" charset="0"/>
              </a:rPr>
              <a:t> → CaC</a:t>
            </a:r>
            <a:r>
              <a:rPr lang="en-US" sz="1600" kern="0" baseline="-25000" dirty="0">
                <a:latin typeface="Times New Roman" panose="02020603050405020304" pitchFamily="18" charset="0"/>
                <a:cs typeface="Times New Roman" panose="02020603050405020304" pitchFamily="18" charset="0"/>
              </a:rPr>
              <a:t>2</a:t>
            </a:r>
            <a:r>
              <a:rPr lang="en-US" sz="1600" kern="0" dirty="0">
                <a:latin typeface="Times New Roman" panose="02020603050405020304" pitchFamily="18" charset="0"/>
                <a:cs typeface="Times New Roman" panose="02020603050405020304" pitchFamily="18" charset="0"/>
              </a:rPr>
              <a:t>O</a:t>
            </a:r>
            <a:r>
              <a:rPr lang="en-US" sz="1600" kern="0" baseline="-25000" dirty="0">
                <a:latin typeface="Times New Roman" panose="02020603050405020304" pitchFamily="18" charset="0"/>
                <a:cs typeface="Times New Roman" panose="02020603050405020304" pitchFamily="18" charset="0"/>
              </a:rPr>
              <a:t>4</a:t>
            </a:r>
            <a:r>
              <a:rPr lang="en-US" sz="1600" kern="0" dirty="0">
                <a:latin typeface="Times New Roman" panose="02020603050405020304" pitchFamily="18" charset="0"/>
                <a:cs typeface="Times New Roman" panose="02020603050405020304" pitchFamily="18" charset="0"/>
              </a:rPr>
              <a:t>↓</a:t>
            </a:r>
            <a:endParaRPr lang="ru-RU" sz="1600" kern="0" dirty="0">
              <a:latin typeface="Times New Roman" panose="02020603050405020304" pitchFamily="18" charset="0"/>
              <a:cs typeface="Times New Roman" panose="02020603050405020304" pitchFamily="18" charset="0"/>
            </a:endParaRPr>
          </a:p>
          <a:p>
            <a:pPr marL="0" indent="0" algn="ctr">
              <a:buNone/>
            </a:pPr>
            <a:r>
              <a:rPr lang="en-US" sz="1600" kern="0" dirty="0">
                <a:latin typeface="Times New Roman" panose="02020603050405020304" pitchFamily="18" charset="0"/>
                <a:cs typeface="Times New Roman" panose="02020603050405020304" pitchFamily="18" charset="0"/>
              </a:rPr>
              <a:t>CaC</a:t>
            </a:r>
            <a:r>
              <a:rPr lang="en-US" sz="1600" kern="0" baseline="-25000" dirty="0">
                <a:latin typeface="Times New Roman" panose="02020603050405020304" pitchFamily="18" charset="0"/>
                <a:cs typeface="Times New Roman" panose="02020603050405020304" pitchFamily="18" charset="0"/>
              </a:rPr>
              <a:t>2</a:t>
            </a:r>
            <a:r>
              <a:rPr lang="en-US" sz="1600" kern="0" dirty="0">
                <a:latin typeface="Times New Roman" panose="02020603050405020304" pitchFamily="18" charset="0"/>
                <a:cs typeface="Times New Roman" panose="02020603050405020304" pitchFamily="18" charset="0"/>
              </a:rPr>
              <a:t>O</a:t>
            </a:r>
            <a:r>
              <a:rPr lang="en-US" sz="1600" kern="0" baseline="-25000" dirty="0">
                <a:latin typeface="Times New Roman" panose="02020603050405020304" pitchFamily="18" charset="0"/>
                <a:cs typeface="Times New Roman" panose="02020603050405020304" pitchFamily="18" charset="0"/>
              </a:rPr>
              <a:t>4</a:t>
            </a:r>
            <a:r>
              <a:rPr lang="en-US" sz="1600" kern="0" dirty="0">
                <a:latin typeface="Times New Roman" panose="02020603050405020304" pitchFamily="18" charset="0"/>
                <a:cs typeface="Times New Roman" panose="02020603050405020304" pitchFamily="18" charset="0"/>
              </a:rPr>
              <a:t> + 2HC1 → CaCl</a:t>
            </a:r>
            <a:r>
              <a:rPr lang="en-US" sz="1600" kern="0" baseline="-25000" dirty="0">
                <a:latin typeface="Times New Roman" panose="02020603050405020304" pitchFamily="18" charset="0"/>
                <a:cs typeface="Times New Roman" panose="02020603050405020304" pitchFamily="18" charset="0"/>
              </a:rPr>
              <a:t>2</a:t>
            </a:r>
            <a:r>
              <a:rPr lang="en-US" sz="1600" kern="0" dirty="0">
                <a:latin typeface="Times New Roman" panose="02020603050405020304" pitchFamily="18" charset="0"/>
                <a:cs typeface="Times New Roman" panose="02020603050405020304" pitchFamily="18" charset="0"/>
              </a:rPr>
              <a:t> + H</a:t>
            </a:r>
            <a:r>
              <a:rPr lang="en-US" sz="1600" kern="0" baseline="-25000" dirty="0">
                <a:latin typeface="Times New Roman" panose="02020603050405020304" pitchFamily="18" charset="0"/>
                <a:cs typeface="Times New Roman" panose="02020603050405020304" pitchFamily="18" charset="0"/>
              </a:rPr>
              <a:t>2</a:t>
            </a:r>
            <a:r>
              <a:rPr lang="en-US" sz="1600" kern="0" dirty="0">
                <a:latin typeface="Times New Roman" panose="02020603050405020304" pitchFamily="18" charset="0"/>
                <a:cs typeface="Times New Roman" panose="02020603050405020304" pitchFamily="18" charset="0"/>
              </a:rPr>
              <a:t>C</a:t>
            </a:r>
            <a:r>
              <a:rPr lang="en-US" sz="1600" kern="0" baseline="-25000" dirty="0">
                <a:latin typeface="Times New Roman" panose="02020603050405020304" pitchFamily="18" charset="0"/>
                <a:cs typeface="Times New Roman" panose="02020603050405020304" pitchFamily="18" charset="0"/>
              </a:rPr>
              <a:t>2</a:t>
            </a:r>
            <a:r>
              <a:rPr lang="en-US" sz="1600" kern="0" dirty="0">
                <a:latin typeface="Times New Roman" panose="02020603050405020304" pitchFamily="18" charset="0"/>
                <a:cs typeface="Times New Roman" panose="02020603050405020304" pitchFamily="18" charset="0"/>
              </a:rPr>
              <a:t>O</a:t>
            </a:r>
            <a:r>
              <a:rPr lang="en-US" sz="1600" kern="0" baseline="-25000" dirty="0">
                <a:latin typeface="Times New Roman" panose="02020603050405020304" pitchFamily="18" charset="0"/>
                <a:cs typeface="Times New Roman" panose="02020603050405020304" pitchFamily="18" charset="0"/>
              </a:rPr>
              <a:t>4</a:t>
            </a:r>
            <a:endParaRPr lang="ru-RU" sz="1600" kern="0" baseline="-25000" dirty="0">
              <a:latin typeface="Times New Roman" panose="02020603050405020304" pitchFamily="18" charset="0"/>
              <a:cs typeface="Times New Roman" panose="02020603050405020304" pitchFamily="18" charset="0"/>
            </a:endParaRPr>
          </a:p>
          <a:p>
            <a:pPr marL="0" indent="0" algn="just">
              <a:buNone/>
            </a:pPr>
            <a:r>
              <a:rPr lang="ru-RU" sz="1600" b="1" kern="0" dirty="0">
                <a:latin typeface="Times New Roman" panose="02020603050405020304" pitchFamily="18" charset="0"/>
                <a:cs typeface="Times New Roman" panose="02020603050405020304" pitchFamily="18" charset="0"/>
              </a:rPr>
              <a:t>4. </a:t>
            </a:r>
            <a:r>
              <a:rPr lang="en-US" sz="1600" b="1" kern="0" dirty="0">
                <a:latin typeface="Times New Roman" panose="02020603050405020304" pitchFamily="18" charset="0"/>
                <a:cs typeface="Times New Roman" panose="02020603050405020304" pitchFamily="18" charset="0"/>
              </a:rPr>
              <a:t>Reactions to iron salts</a:t>
            </a:r>
            <a:r>
              <a:rPr lang="ru-RU" sz="1600" b="1" kern="0" dirty="0">
                <a:latin typeface="Times New Roman" panose="02020603050405020304" pitchFamily="18" charset="0"/>
                <a:cs typeface="Times New Roman" panose="02020603050405020304" pitchFamily="18" charset="0"/>
              </a:rPr>
              <a:t>.</a:t>
            </a:r>
          </a:p>
          <a:p>
            <a:pPr marL="0" indent="0" algn="just">
              <a:buNone/>
            </a:pPr>
            <a:r>
              <a:rPr lang="ru-RU" sz="1600" kern="0" dirty="0">
                <a:latin typeface="Times New Roman" panose="02020603050405020304" pitchFamily="18" charset="0"/>
                <a:cs typeface="Times New Roman" panose="02020603050405020304" pitchFamily="18" charset="0"/>
              </a:rPr>
              <a:t>	</a:t>
            </a:r>
            <a:r>
              <a:rPr lang="en-US" sz="1600" kern="0" dirty="0">
                <a:latin typeface="Times New Roman" panose="02020603050405020304" pitchFamily="18" charset="0"/>
                <a:cs typeface="Times New Roman" panose="02020603050405020304" pitchFamily="18" charset="0"/>
              </a:rPr>
              <a:t>Solutions of </a:t>
            </a:r>
            <a:r>
              <a:rPr lang="ru-RU" sz="1600" kern="0" dirty="0">
                <a:latin typeface="Times New Roman" panose="02020603050405020304" pitchFamily="18" charset="0"/>
                <a:cs typeface="Times New Roman" panose="02020603050405020304" pitchFamily="18" charset="0"/>
              </a:rPr>
              <a:t>2+</a:t>
            </a:r>
            <a:r>
              <a:rPr lang="en-US" sz="1600" kern="0" dirty="0">
                <a:latin typeface="Times New Roman" panose="02020603050405020304" pitchFamily="18" charset="0"/>
                <a:cs typeface="Times New Roman" panose="02020603050405020304" pitchFamily="18" charset="0"/>
              </a:rPr>
              <a:t> and</a:t>
            </a:r>
            <a:r>
              <a:rPr lang="ru-RU" sz="1600" kern="0" dirty="0">
                <a:latin typeface="Times New Roman" panose="02020603050405020304" pitchFamily="18" charset="0"/>
                <a:cs typeface="Times New Roman" panose="02020603050405020304" pitchFamily="18" charset="0"/>
              </a:rPr>
              <a:t> 3+</a:t>
            </a:r>
            <a:r>
              <a:rPr lang="en-US" sz="1600" kern="0" dirty="0">
                <a:latin typeface="Times New Roman" panose="02020603050405020304" pitchFamily="18" charset="0"/>
                <a:cs typeface="Times New Roman" panose="02020603050405020304" pitchFamily="18" charset="0"/>
              </a:rPr>
              <a:t> iron salts, depending on the concentration, give brown-red or yellow solutions of </a:t>
            </a:r>
            <a:r>
              <a:rPr lang="en-US" sz="1600" kern="0" dirty="0" err="1">
                <a:latin typeface="Times New Roman" panose="02020603050405020304" pitchFamily="18" charset="0"/>
                <a:cs typeface="Times New Roman" panose="02020603050405020304" pitchFamily="18" charset="0"/>
              </a:rPr>
              <a:t>ferrylsulfosalicylate</a:t>
            </a:r>
            <a:r>
              <a:rPr lang="en-US" sz="1600" kern="0" dirty="0">
                <a:latin typeface="Times New Roman" panose="02020603050405020304" pitchFamily="18" charset="0"/>
                <a:cs typeface="Times New Roman" panose="02020603050405020304" pitchFamily="18" charset="0"/>
              </a:rPr>
              <a:t> complexes with a solution of sulfosalicylic acid in an ammonia medium:</a:t>
            </a:r>
            <a:endParaRPr lang="ru-RU" sz="1600" kern="0" dirty="0">
              <a:latin typeface="Times New Roman" panose="02020603050405020304" pitchFamily="18" charset="0"/>
              <a:cs typeface="Times New Roman" panose="02020603050405020304" pitchFamily="18" charset="0"/>
            </a:endParaRPr>
          </a:p>
          <a:p>
            <a:pPr lvl="1" algn="just">
              <a:buFont typeface="Wingdings" panose="05000000000000000000" pitchFamily="2" charset="2"/>
              <a:buChar char="Ø"/>
            </a:pPr>
            <a:r>
              <a:rPr lang="en-US" sz="1200" kern="0" dirty="0">
                <a:latin typeface="Times New Roman" panose="02020603050405020304" pitchFamily="18" charset="0"/>
                <a:cs typeface="Times New Roman" panose="02020603050405020304" pitchFamily="18" charset="0"/>
              </a:rPr>
              <a:t>[Fe (COO</a:t>
            </a:r>
            <a:r>
              <a:rPr lang="en-US" sz="1200" kern="0" baseline="30000" dirty="0">
                <a:latin typeface="Times New Roman" panose="02020603050405020304" pitchFamily="18" charset="0"/>
                <a:cs typeface="Times New Roman" panose="02020603050405020304" pitchFamily="18" charset="0"/>
              </a:rPr>
              <a:t>-</a:t>
            </a:r>
            <a:r>
              <a:rPr lang="en-US" sz="1200" kern="0" dirty="0">
                <a:latin typeface="Times New Roman" panose="02020603050405020304" pitchFamily="18" charset="0"/>
                <a:cs typeface="Times New Roman" panose="02020603050405020304" pitchFamily="18" charset="0"/>
              </a:rPr>
              <a:t>) ONS</a:t>
            </a:r>
            <a:r>
              <a:rPr lang="en-US" sz="1200" kern="0" baseline="-25000" dirty="0">
                <a:latin typeface="Times New Roman" panose="02020603050405020304" pitchFamily="18" charset="0"/>
                <a:cs typeface="Times New Roman" panose="02020603050405020304" pitchFamily="18" charset="0"/>
              </a:rPr>
              <a:t>6</a:t>
            </a:r>
            <a:r>
              <a:rPr lang="en-US" sz="1200" kern="0" dirty="0">
                <a:latin typeface="Times New Roman" panose="02020603050405020304" pitchFamily="18" charset="0"/>
                <a:cs typeface="Times New Roman" panose="02020603050405020304" pitchFamily="18" charset="0"/>
              </a:rPr>
              <a:t>H</a:t>
            </a:r>
            <a:r>
              <a:rPr lang="en-US" sz="1200" kern="0" baseline="-25000" dirty="0">
                <a:latin typeface="Times New Roman" panose="02020603050405020304" pitchFamily="18" charset="0"/>
                <a:cs typeface="Times New Roman" panose="02020603050405020304" pitchFamily="18" charset="0"/>
              </a:rPr>
              <a:t>3</a:t>
            </a:r>
            <a:r>
              <a:rPr lang="en-US" sz="1200" kern="0" dirty="0">
                <a:latin typeface="Times New Roman" panose="02020603050405020304" pitchFamily="18" charset="0"/>
                <a:cs typeface="Times New Roman" panose="02020603050405020304" pitchFamily="18" charset="0"/>
              </a:rPr>
              <a:t>SO] + PH </a:t>
            </a:r>
            <a:r>
              <a:rPr lang="ru-RU" sz="1200" kern="0" dirty="0">
                <a:latin typeface="Times New Roman" panose="02020603050405020304" pitchFamily="18" charset="0"/>
                <a:cs typeface="Times New Roman" panose="02020603050405020304" pitchFamily="18" charset="0"/>
              </a:rPr>
              <a:t>= </a:t>
            </a:r>
            <a:r>
              <a:rPr lang="en-US" sz="1200" kern="0" dirty="0">
                <a:latin typeface="Times New Roman" panose="02020603050405020304" pitchFamily="18" charset="0"/>
                <a:cs typeface="Times New Roman" panose="02020603050405020304" pitchFamily="18" charset="0"/>
              </a:rPr>
              <a:t>0.5 - 2.0 (purple color);</a:t>
            </a:r>
            <a:endParaRPr lang="ru-RU" sz="1200" kern="0" dirty="0">
              <a:latin typeface="Times New Roman" panose="02020603050405020304" pitchFamily="18" charset="0"/>
              <a:cs typeface="Times New Roman" panose="02020603050405020304" pitchFamily="18" charset="0"/>
            </a:endParaRPr>
          </a:p>
          <a:p>
            <a:pPr lvl="1" algn="just">
              <a:buFont typeface="Wingdings" panose="05000000000000000000" pitchFamily="2" charset="2"/>
              <a:buChar char="Ø"/>
            </a:pPr>
            <a:r>
              <a:rPr lang="en-US" sz="1200" kern="0" dirty="0">
                <a:latin typeface="Times New Roman" panose="02020603050405020304" pitchFamily="18" charset="0"/>
                <a:cs typeface="Times New Roman" panose="02020603050405020304" pitchFamily="18" charset="0"/>
              </a:rPr>
              <a:t>[Fe (COO</a:t>
            </a:r>
            <a:r>
              <a:rPr lang="en-US" sz="1200" kern="0" baseline="30000" dirty="0">
                <a:latin typeface="Times New Roman" panose="02020603050405020304" pitchFamily="18" charset="0"/>
                <a:cs typeface="Times New Roman" panose="02020603050405020304" pitchFamily="18" charset="0"/>
              </a:rPr>
              <a:t>-</a:t>
            </a:r>
            <a:r>
              <a:rPr lang="en-US" sz="1200" kern="0" dirty="0">
                <a:latin typeface="Times New Roman" panose="02020603050405020304" pitchFamily="18" charset="0"/>
                <a:cs typeface="Times New Roman" panose="02020603050405020304" pitchFamily="18" charset="0"/>
              </a:rPr>
              <a:t>) OH (C</a:t>
            </a:r>
            <a:r>
              <a:rPr lang="en-US" sz="1200" kern="0" baseline="-25000" dirty="0">
                <a:latin typeface="Times New Roman" panose="02020603050405020304" pitchFamily="18" charset="0"/>
                <a:cs typeface="Times New Roman" panose="02020603050405020304" pitchFamily="18" charset="0"/>
              </a:rPr>
              <a:t>6</a:t>
            </a:r>
            <a:r>
              <a:rPr lang="en-US" sz="1200" kern="0" dirty="0">
                <a:latin typeface="Times New Roman" panose="02020603050405020304" pitchFamily="18" charset="0"/>
                <a:cs typeface="Times New Roman" panose="02020603050405020304" pitchFamily="18" charset="0"/>
              </a:rPr>
              <a:t>H</a:t>
            </a:r>
            <a:r>
              <a:rPr lang="en-US" sz="1200" kern="0" baseline="-25000" dirty="0">
                <a:latin typeface="Times New Roman" panose="02020603050405020304" pitchFamily="18" charset="0"/>
                <a:cs typeface="Times New Roman" panose="02020603050405020304" pitchFamily="18" charset="0"/>
              </a:rPr>
              <a:t>3</a:t>
            </a:r>
            <a:r>
              <a:rPr lang="en-US" sz="1200" kern="0" dirty="0">
                <a:latin typeface="Times New Roman" panose="02020603050405020304" pitchFamily="18" charset="0"/>
                <a:cs typeface="Times New Roman" panose="02020603050405020304" pitchFamily="18" charset="0"/>
              </a:rPr>
              <a:t>SO)</a:t>
            </a:r>
            <a:r>
              <a:rPr lang="en-US" sz="1200" kern="0" baseline="-25000" dirty="0">
                <a:latin typeface="Times New Roman" panose="02020603050405020304" pitchFamily="18" charset="0"/>
                <a:cs typeface="Times New Roman" panose="02020603050405020304" pitchFamily="18" charset="0"/>
              </a:rPr>
              <a:t>2</a:t>
            </a:r>
            <a:r>
              <a:rPr lang="en-US" sz="1200" kern="0" dirty="0">
                <a:latin typeface="Times New Roman" panose="02020603050405020304" pitchFamily="18" charset="0"/>
                <a:cs typeface="Times New Roman" panose="02020603050405020304" pitchFamily="18" charset="0"/>
              </a:rPr>
              <a:t>] + pH = 7 (red);</a:t>
            </a:r>
            <a:endParaRPr lang="ru-RU" sz="1200" kern="0" dirty="0">
              <a:latin typeface="Times New Roman" panose="02020603050405020304" pitchFamily="18" charset="0"/>
              <a:cs typeface="Times New Roman" panose="02020603050405020304" pitchFamily="18" charset="0"/>
            </a:endParaRPr>
          </a:p>
          <a:p>
            <a:pPr lvl="1" algn="just">
              <a:buFont typeface="Wingdings" panose="05000000000000000000" pitchFamily="2" charset="2"/>
              <a:buChar char="Ø"/>
            </a:pPr>
            <a:r>
              <a:rPr lang="en-US" sz="1200" kern="0" dirty="0">
                <a:latin typeface="Times New Roman" panose="02020603050405020304" pitchFamily="18" charset="0"/>
                <a:cs typeface="Times New Roman" panose="02020603050405020304" pitchFamily="18" charset="0"/>
              </a:rPr>
              <a:t>[Fe (COO</a:t>
            </a:r>
            <a:r>
              <a:rPr lang="en-US" sz="1200" kern="0" baseline="30000" dirty="0">
                <a:latin typeface="Times New Roman" panose="02020603050405020304" pitchFamily="18" charset="0"/>
                <a:cs typeface="Times New Roman" panose="02020603050405020304" pitchFamily="18" charset="0"/>
              </a:rPr>
              <a:t>-</a:t>
            </a:r>
            <a:r>
              <a:rPr lang="en-US" sz="1200" kern="0" dirty="0">
                <a:latin typeface="Times New Roman" panose="02020603050405020304" pitchFamily="18" charset="0"/>
                <a:cs typeface="Times New Roman" panose="02020603050405020304" pitchFamily="18" charset="0"/>
              </a:rPr>
              <a:t>) (O </a:t>
            </a:r>
            <a:r>
              <a:rPr lang="en-US" sz="1200" kern="0" baseline="30000" dirty="0">
                <a:latin typeface="Times New Roman" panose="02020603050405020304" pitchFamily="18" charset="0"/>
                <a:cs typeface="Times New Roman" panose="02020603050405020304" pitchFamily="18" charset="0"/>
              </a:rPr>
              <a:t>-</a:t>
            </a:r>
            <a:r>
              <a:rPr lang="en-US" sz="1200" kern="0" dirty="0">
                <a:latin typeface="Times New Roman" panose="02020603050405020304" pitchFamily="18" charset="0"/>
                <a:cs typeface="Times New Roman" panose="02020603050405020304" pitchFamily="18" charset="0"/>
              </a:rPr>
              <a:t>) (C</a:t>
            </a:r>
            <a:r>
              <a:rPr lang="en-US" sz="1200" kern="0" baseline="-25000" dirty="0">
                <a:latin typeface="Times New Roman" panose="02020603050405020304" pitchFamily="18" charset="0"/>
                <a:cs typeface="Times New Roman" panose="02020603050405020304" pitchFamily="18" charset="0"/>
              </a:rPr>
              <a:t>6</a:t>
            </a:r>
            <a:r>
              <a:rPr lang="en-US" sz="1200" kern="0" dirty="0">
                <a:latin typeface="Times New Roman" panose="02020603050405020304" pitchFamily="18" charset="0"/>
                <a:cs typeface="Times New Roman" panose="02020603050405020304" pitchFamily="18" charset="0"/>
              </a:rPr>
              <a:t>H</a:t>
            </a:r>
            <a:r>
              <a:rPr lang="en-US" sz="1200" kern="0" baseline="-25000" dirty="0">
                <a:latin typeface="Times New Roman" panose="02020603050405020304" pitchFamily="18" charset="0"/>
                <a:cs typeface="Times New Roman" panose="02020603050405020304" pitchFamily="18" charset="0"/>
              </a:rPr>
              <a:t>3</a:t>
            </a:r>
            <a:r>
              <a:rPr lang="en-US" sz="1200" kern="0" dirty="0">
                <a:latin typeface="Times New Roman" panose="02020603050405020304" pitchFamily="18" charset="0"/>
                <a:cs typeface="Times New Roman" panose="02020603050405020304" pitchFamily="18" charset="0"/>
              </a:rPr>
              <a:t>SO)</a:t>
            </a:r>
            <a:r>
              <a:rPr lang="en-US" sz="1200" kern="0" baseline="-25000" dirty="0">
                <a:latin typeface="Times New Roman" panose="02020603050405020304" pitchFamily="18" charset="0"/>
                <a:cs typeface="Times New Roman" panose="02020603050405020304" pitchFamily="18" charset="0"/>
              </a:rPr>
              <a:t>2</a:t>
            </a:r>
            <a:r>
              <a:rPr lang="en-US" sz="1200" kern="0" dirty="0">
                <a:latin typeface="Times New Roman" panose="02020603050405020304" pitchFamily="18" charset="0"/>
                <a:cs typeface="Times New Roman" panose="02020603050405020304" pitchFamily="18" charset="0"/>
              </a:rPr>
              <a:t>] + pH </a:t>
            </a:r>
            <a:r>
              <a:rPr lang="ru-RU" sz="1200" kern="0" dirty="0">
                <a:latin typeface="Times New Roman" panose="02020603050405020304" pitchFamily="18" charset="0"/>
                <a:cs typeface="Times New Roman" panose="02020603050405020304" pitchFamily="18" charset="0"/>
              </a:rPr>
              <a:t>= </a:t>
            </a:r>
            <a:r>
              <a:rPr lang="en-US" sz="1200" kern="0" dirty="0">
                <a:latin typeface="Times New Roman" panose="02020603050405020304" pitchFamily="18" charset="0"/>
                <a:cs typeface="Times New Roman" panose="02020603050405020304" pitchFamily="18" charset="0"/>
              </a:rPr>
              <a:t>8 - 12 (yellow).</a:t>
            </a:r>
            <a:endParaRPr lang="ru-RU" sz="1200" kern="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39552" y="1196752"/>
            <a:ext cx="8064896" cy="4968552"/>
          </a:xfrm>
        </p:spPr>
        <p:txBody>
          <a:bodyPr/>
          <a:lstStyle/>
          <a:p>
            <a:pPr marL="0" indent="0">
              <a:buNone/>
            </a:pPr>
            <a:r>
              <a:rPr lang="ru-RU" sz="1800" b="1" dirty="0">
                <a:latin typeface="Times New Roman" panose="02020603050405020304" pitchFamily="18" charset="0"/>
                <a:cs typeface="Times New Roman" panose="02020603050405020304" pitchFamily="18" charset="0"/>
              </a:rPr>
              <a:t>5. </a:t>
            </a:r>
            <a:r>
              <a:rPr lang="en-US" sz="1800" b="1" dirty="0">
                <a:latin typeface="Times New Roman" panose="02020603050405020304" pitchFamily="18" charset="0"/>
                <a:cs typeface="Times New Roman" panose="02020603050405020304" pitchFamily="18" charset="0"/>
              </a:rPr>
              <a:t>Reactions to zinc salts</a:t>
            </a:r>
            <a:r>
              <a:rPr lang="ru-RU" sz="1800" b="1" dirty="0">
                <a:latin typeface="Times New Roman" panose="02020603050405020304" pitchFamily="18" charset="0"/>
                <a:cs typeface="Times New Roman" panose="02020603050405020304" pitchFamily="18" charset="0"/>
              </a:rPr>
              <a:t>.</a:t>
            </a:r>
          </a:p>
          <a:p>
            <a:pPr marL="0" indent="0">
              <a:buNone/>
            </a:pPr>
            <a:r>
              <a:rPr lang="ru-RU" sz="1800" dirty="0">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The test is carried out with potassium ferrocyanide (potassium ferrocyanide) in hydrochloric acid medium</a:t>
            </a:r>
            <a:r>
              <a:rPr lang="ru-RU" sz="1800" dirty="0">
                <a:latin typeface="Times New Roman" panose="02020603050405020304" pitchFamily="18" charset="0"/>
                <a:cs typeface="Times New Roman" panose="02020603050405020304" pitchFamily="18" charset="0"/>
              </a:rPr>
              <a:t>:</a:t>
            </a:r>
          </a:p>
          <a:p>
            <a:pPr marL="0" indent="0" algn="ctr">
              <a:buNone/>
            </a:pPr>
            <a:r>
              <a:rPr lang="en-US" sz="1800" b="1" dirty="0">
                <a:latin typeface="Times New Roman" panose="02020603050405020304" pitchFamily="18" charset="0"/>
                <a:cs typeface="Times New Roman" panose="02020603050405020304" pitchFamily="18" charset="0"/>
              </a:rPr>
              <a:t>3Zn</a:t>
            </a:r>
            <a:r>
              <a:rPr lang="en-US" sz="1800" b="1" baseline="30000" dirty="0">
                <a:latin typeface="Times New Roman" panose="02020603050405020304" pitchFamily="18" charset="0"/>
                <a:cs typeface="Times New Roman" panose="02020603050405020304" pitchFamily="18" charset="0"/>
              </a:rPr>
              <a:t>2+</a:t>
            </a:r>
            <a:r>
              <a:rPr lang="en-US" sz="1800" b="1" dirty="0">
                <a:latin typeface="Times New Roman" panose="02020603050405020304" pitchFamily="18" charset="0"/>
                <a:cs typeface="Times New Roman" panose="02020603050405020304" pitchFamily="18" charset="0"/>
              </a:rPr>
              <a:t> + 2K </a:t>
            </a:r>
            <a:r>
              <a:rPr lang="en-US" sz="1800" b="1" baseline="30000" dirty="0">
                <a:latin typeface="Times New Roman" panose="02020603050405020304" pitchFamily="18" charset="0"/>
                <a:cs typeface="Times New Roman" panose="02020603050405020304" pitchFamily="18" charset="0"/>
              </a:rPr>
              <a:t>+</a:t>
            </a:r>
            <a:r>
              <a:rPr lang="en-US" sz="1800" b="1" dirty="0">
                <a:latin typeface="Times New Roman" panose="02020603050405020304" pitchFamily="18" charset="0"/>
                <a:cs typeface="Times New Roman" panose="02020603050405020304" pitchFamily="18" charset="0"/>
              </a:rPr>
              <a:t> + 2[Fe(CN)</a:t>
            </a:r>
            <a:r>
              <a:rPr lang="en-US" sz="1800" b="1" baseline="-25000" dirty="0">
                <a:latin typeface="Times New Roman" panose="02020603050405020304" pitchFamily="18" charset="0"/>
                <a:cs typeface="Times New Roman" panose="02020603050405020304" pitchFamily="18" charset="0"/>
              </a:rPr>
              <a:t>6</a:t>
            </a:r>
            <a:r>
              <a:rPr lang="en-US" sz="1800" b="1" dirty="0">
                <a:latin typeface="Times New Roman" panose="02020603050405020304" pitchFamily="18" charset="0"/>
                <a:cs typeface="Times New Roman" panose="02020603050405020304" pitchFamily="18" charset="0"/>
              </a:rPr>
              <a:t>] </a:t>
            </a:r>
            <a:r>
              <a:rPr lang="en-US" sz="1800" b="1" baseline="30000" dirty="0">
                <a:latin typeface="Times New Roman" panose="02020603050405020304" pitchFamily="18" charset="0"/>
                <a:cs typeface="Times New Roman" panose="02020603050405020304" pitchFamily="18" charset="0"/>
              </a:rPr>
              <a:t>4</a:t>
            </a:r>
            <a:r>
              <a:rPr lang="ru-RU" sz="1800" b="1" baseline="30000" dirty="0">
                <a:latin typeface="Times New Roman" panose="02020603050405020304" pitchFamily="18" charset="0"/>
                <a:cs typeface="Times New Roman" panose="02020603050405020304" pitchFamily="18" charset="0"/>
              </a:rPr>
              <a:t>-</a:t>
            </a:r>
            <a:r>
              <a:rPr lang="en-US" sz="1800" b="1" dirty="0">
                <a:latin typeface="Times New Roman" panose="02020603050405020304" pitchFamily="18" charset="0"/>
                <a:cs typeface="Times New Roman" panose="02020603050405020304" pitchFamily="18" charset="0"/>
              </a:rPr>
              <a:t> → K</a:t>
            </a:r>
            <a:r>
              <a:rPr lang="en-US" sz="1800" b="1" baseline="-25000" dirty="0">
                <a:latin typeface="Times New Roman" panose="02020603050405020304" pitchFamily="18" charset="0"/>
                <a:cs typeface="Times New Roman" panose="02020603050405020304" pitchFamily="18" charset="0"/>
              </a:rPr>
              <a:t>2</a:t>
            </a:r>
            <a:r>
              <a:rPr lang="en-US" sz="1800" b="1" dirty="0">
                <a:latin typeface="Times New Roman" panose="02020603050405020304" pitchFamily="18" charset="0"/>
                <a:cs typeface="Times New Roman" panose="02020603050405020304" pitchFamily="18" charset="0"/>
              </a:rPr>
              <a:t>Zn</a:t>
            </a:r>
            <a:r>
              <a:rPr lang="en-US" sz="1800" b="1" baseline="-25000" dirty="0">
                <a:latin typeface="Times New Roman" panose="02020603050405020304" pitchFamily="18" charset="0"/>
                <a:cs typeface="Times New Roman" panose="02020603050405020304" pitchFamily="18" charset="0"/>
              </a:rPr>
              <a:t>3</a:t>
            </a:r>
            <a:r>
              <a:rPr lang="en-US" sz="1800" b="1" dirty="0">
                <a:latin typeface="Times New Roman" panose="02020603050405020304" pitchFamily="18" charset="0"/>
                <a:cs typeface="Times New Roman" panose="02020603050405020304" pitchFamily="18" charset="0"/>
              </a:rPr>
              <a:t>[Fe(CN)</a:t>
            </a:r>
            <a:r>
              <a:rPr lang="en-US" sz="1800" b="1" baseline="-25000" dirty="0">
                <a:latin typeface="Times New Roman" panose="02020603050405020304" pitchFamily="18" charset="0"/>
                <a:cs typeface="Times New Roman" panose="02020603050405020304" pitchFamily="18" charset="0"/>
              </a:rPr>
              <a:t>6</a:t>
            </a:r>
            <a:r>
              <a:rPr lang="en-US" sz="1800" b="1" dirty="0">
                <a:latin typeface="Times New Roman" panose="02020603050405020304" pitchFamily="18" charset="0"/>
                <a:cs typeface="Times New Roman" panose="02020603050405020304" pitchFamily="18" charset="0"/>
              </a:rPr>
              <a:t>]</a:t>
            </a:r>
            <a:r>
              <a:rPr lang="en-US" sz="1800" b="1" baseline="-25000" dirty="0">
                <a:latin typeface="Times New Roman" panose="02020603050405020304" pitchFamily="18" charset="0"/>
                <a:cs typeface="Times New Roman" panose="02020603050405020304" pitchFamily="18" charset="0"/>
              </a:rPr>
              <a:t>2</a:t>
            </a:r>
            <a:r>
              <a:rPr lang="en-US" sz="1800" b="1" dirty="0">
                <a:latin typeface="Times New Roman" panose="02020603050405020304" pitchFamily="18" charset="0"/>
                <a:cs typeface="Times New Roman" panose="02020603050405020304" pitchFamily="18" charset="0"/>
              </a:rPr>
              <a:t> ↓</a:t>
            </a:r>
            <a:endParaRPr lang="ru-RU" sz="1800" dirty="0">
              <a:latin typeface="Times New Roman" panose="02020603050405020304" pitchFamily="18" charset="0"/>
              <a:cs typeface="Times New Roman" panose="02020603050405020304" pitchFamily="18" charset="0"/>
            </a:endParaRPr>
          </a:p>
          <a:p>
            <a:pPr marL="0" indent="0">
              <a:buNone/>
            </a:pPr>
            <a:r>
              <a:rPr lang="ru-RU" sz="1800" dirty="0">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A white precipitate is formed, insoluble in diluted mineral acids, but soluble in alkalis.</a:t>
            </a:r>
            <a:r>
              <a:rPr lang="ru-RU" sz="1800" dirty="0">
                <a:latin typeface="Times New Roman" panose="02020603050405020304" pitchFamily="18" charset="0"/>
                <a:cs typeface="Times New Roman" panose="02020603050405020304" pitchFamily="18" charset="0"/>
              </a:rPr>
              <a:t> </a:t>
            </a:r>
          </a:p>
          <a:p>
            <a:pPr marL="0" indent="0">
              <a:buNone/>
            </a:pPr>
            <a:endParaRPr lang="ru-RU" sz="1800" dirty="0">
              <a:latin typeface="Times New Roman" panose="02020603050405020304" pitchFamily="18" charset="0"/>
              <a:cs typeface="Times New Roman" panose="02020603050405020304" pitchFamily="18" charset="0"/>
            </a:endParaRPr>
          </a:p>
          <a:p>
            <a:pPr marL="0" indent="0">
              <a:buNone/>
            </a:pPr>
            <a:r>
              <a:rPr lang="ru-RU" sz="1800" b="1" dirty="0">
                <a:latin typeface="Times New Roman" panose="02020603050405020304" pitchFamily="18" charset="0"/>
                <a:cs typeface="Times New Roman" panose="02020603050405020304" pitchFamily="18" charset="0"/>
              </a:rPr>
              <a:t>6. </a:t>
            </a:r>
            <a:r>
              <a:rPr lang="en-US" sz="1800" b="1" dirty="0">
                <a:latin typeface="Times New Roman" panose="02020603050405020304" pitchFamily="18" charset="0"/>
                <a:cs typeface="Times New Roman" panose="02020603050405020304" pitchFamily="18" charset="0"/>
              </a:rPr>
              <a:t>Reactions to salts of heavy metals</a:t>
            </a:r>
            <a:r>
              <a:rPr lang="ru-RU" sz="1800" b="1" dirty="0">
                <a:latin typeface="Times New Roman" panose="02020603050405020304" pitchFamily="18" charset="0"/>
                <a:cs typeface="Times New Roman" panose="02020603050405020304" pitchFamily="18" charset="0"/>
              </a:rPr>
              <a:t>.</a:t>
            </a:r>
            <a:endParaRPr lang="ru-RU" sz="1800" dirty="0">
              <a:latin typeface="Times New Roman" panose="02020603050405020304" pitchFamily="18" charset="0"/>
              <a:cs typeface="Times New Roman" panose="02020603050405020304" pitchFamily="18" charset="0"/>
            </a:endParaRPr>
          </a:p>
          <a:p>
            <a:pPr marL="0" indent="0">
              <a:buNone/>
            </a:pPr>
            <a:r>
              <a:rPr lang="ru-RU" sz="1800" dirty="0">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Heavy metals include metals with a density greater than 5. When determining them, the </a:t>
            </a:r>
            <a:r>
              <a:rPr lang="en-US" sz="1800" dirty="0" err="1">
                <a:latin typeface="Times New Roman" panose="02020603050405020304" pitchFamily="18" charset="0"/>
                <a:cs typeface="Times New Roman" panose="02020603050405020304" pitchFamily="18" charset="0"/>
              </a:rPr>
              <a:t>SPhU</a:t>
            </a:r>
            <a:r>
              <a:rPr lang="en-US" sz="1800" dirty="0">
                <a:latin typeface="Times New Roman" panose="02020603050405020304" pitchFamily="18" charset="0"/>
                <a:cs typeface="Times New Roman" panose="02020603050405020304" pitchFamily="18" charset="0"/>
              </a:rPr>
              <a:t> recommends discovering lead. Solutions of lead salts, depending on the concentration, give a black precipitate with a solution of sodium sulfide or a brown color of the solution</a:t>
            </a:r>
            <a:r>
              <a:rPr lang="ru-RU" sz="1800" dirty="0">
                <a:latin typeface="Times New Roman" panose="02020603050405020304" pitchFamily="18" charset="0"/>
                <a:cs typeface="Times New Roman" panose="02020603050405020304" pitchFamily="18" charset="0"/>
              </a:rPr>
              <a:t>:</a:t>
            </a:r>
          </a:p>
          <a:p>
            <a:pPr marL="0" indent="0" algn="ctr">
              <a:buNone/>
            </a:pPr>
            <a:r>
              <a:rPr lang="en-US" sz="1800" b="1" dirty="0">
                <a:latin typeface="Times New Roman" panose="02020603050405020304" pitchFamily="18" charset="0"/>
                <a:cs typeface="Times New Roman" panose="02020603050405020304" pitchFamily="18" charset="0"/>
              </a:rPr>
              <a:t>Pb</a:t>
            </a:r>
            <a:r>
              <a:rPr lang="ru-RU" sz="1800" b="1" baseline="30000" dirty="0">
                <a:latin typeface="Times New Roman" panose="02020603050405020304" pitchFamily="18" charset="0"/>
                <a:cs typeface="Times New Roman" panose="02020603050405020304" pitchFamily="18" charset="0"/>
              </a:rPr>
              <a:t>2+</a:t>
            </a:r>
            <a:r>
              <a:rPr lang="ru-RU" sz="1800" b="1" dirty="0">
                <a:latin typeface="Times New Roman" panose="02020603050405020304" pitchFamily="18" charset="0"/>
                <a:cs typeface="Times New Roman" panose="02020603050405020304" pitchFamily="18" charset="0"/>
              </a:rPr>
              <a:t> + </a:t>
            </a:r>
            <a:r>
              <a:rPr lang="en-US" sz="1800" b="1" dirty="0">
                <a:latin typeface="Times New Roman" panose="02020603050405020304" pitchFamily="18" charset="0"/>
                <a:cs typeface="Times New Roman" panose="02020603050405020304" pitchFamily="18" charset="0"/>
              </a:rPr>
              <a:t>S</a:t>
            </a:r>
            <a:r>
              <a:rPr lang="ru-RU" sz="1800" b="1" baseline="30000" dirty="0">
                <a:latin typeface="Times New Roman" panose="02020603050405020304" pitchFamily="18" charset="0"/>
                <a:cs typeface="Times New Roman" panose="02020603050405020304" pitchFamily="18" charset="0"/>
              </a:rPr>
              <a:t>2-</a:t>
            </a:r>
            <a:r>
              <a:rPr lang="ru-RU" sz="1800" b="1" dirty="0">
                <a:latin typeface="Times New Roman" panose="02020603050405020304" pitchFamily="18" charset="0"/>
                <a:cs typeface="Times New Roman" panose="02020603050405020304" pitchFamily="18" charset="0"/>
              </a:rPr>
              <a:t> → </a:t>
            </a:r>
            <a:r>
              <a:rPr lang="en-US" sz="1800" b="1" dirty="0" err="1">
                <a:latin typeface="Times New Roman" panose="02020603050405020304" pitchFamily="18" charset="0"/>
                <a:cs typeface="Times New Roman" panose="02020603050405020304" pitchFamily="18" charset="0"/>
              </a:rPr>
              <a:t>PbS</a:t>
            </a:r>
            <a:r>
              <a:rPr lang="ru-RU" sz="1800" b="1" dirty="0">
                <a:latin typeface="Times New Roman" panose="02020603050405020304" pitchFamily="18" charset="0"/>
                <a:cs typeface="Times New Roman" panose="02020603050405020304" pitchFamily="18" charset="0"/>
              </a:rPr>
              <a:t>↓</a:t>
            </a:r>
            <a:endParaRPr lang="ru-RU" sz="1800" dirty="0">
              <a:latin typeface="Times New Roman" panose="02020603050405020304" pitchFamily="18" charset="0"/>
              <a:cs typeface="Times New Roman" panose="02020603050405020304" pitchFamily="18" charset="0"/>
            </a:endParaRPr>
          </a:p>
          <a:p>
            <a:pPr marL="0" indent="0">
              <a:buNone/>
            </a:pPr>
            <a:r>
              <a:rPr lang="en-US" sz="1800" dirty="0">
                <a:latin typeface="Times New Roman" panose="02020603050405020304" pitchFamily="18" charset="0"/>
                <a:cs typeface="Times New Roman" panose="02020603050405020304" pitchFamily="18" charset="0"/>
              </a:rPr>
              <a:t>	In organic compounds, lead, as well as calcium and iron, is determined after burning the preparation in the presence of concentrated sulfuric acid, followed by calcination. And then this impurity is determined in the ash residue (heavy metals</a:t>
            </a:r>
            <a:r>
              <a:rPr lang="ru-RU" sz="1800" dirty="0">
                <a:latin typeface="Times New Roman" panose="02020603050405020304" pitchFamily="18" charset="0"/>
                <a:cs typeface="Times New Roman" panose="02020603050405020304" pitchFamily="18" charset="0"/>
              </a:rPr>
              <a:t>).</a:t>
            </a:r>
          </a:p>
        </p:txBody>
      </p:sp>
    </p:spTree>
  </p:cSld>
  <p:clrMapOvr>
    <a:masterClrMapping/>
  </p:clrMapOvr>
</p:sld>
</file>

<file path=ppt/theme/theme1.xml><?xml version="1.0" encoding="utf-8"?>
<a:theme xmlns:a="http://schemas.openxmlformats.org/drawingml/2006/main" name="tabletki">
  <a:themeElements>
    <a:clrScheme name="powerpoint-template-24 12">
      <a:dk1>
        <a:srgbClr val="4D4D4D"/>
      </a:dk1>
      <a:lt1>
        <a:srgbClr val="FFFFFF"/>
      </a:lt1>
      <a:dk2>
        <a:srgbClr val="4D4D4D"/>
      </a:dk2>
      <a:lt2>
        <a:srgbClr val="620000"/>
      </a:lt2>
      <a:accent1>
        <a:srgbClr val="9F0000"/>
      </a:accent1>
      <a:accent2>
        <a:srgbClr val="CE0000"/>
      </a:accent2>
      <a:accent3>
        <a:srgbClr val="FFFFFF"/>
      </a:accent3>
      <a:accent4>
        <a:srgbClr val="404040"/>
      </a:accent4>
      <a:accent5>
        <a:srgbClr val="CDAAAA"/>
      </a:accent5>
      <a:accent6>
        <a:srgbClr val="BA0000"/>
      </a:accent6>
      <a:hlink>
        <a:srgbClr val="FFD000"/>
      </a:hlink>
      <a:folHlink>
        <a:srgbClr val="DDDDDD"/>
      </a:folHlink>
    </a:clrScheme>
    <a:fontScheme name="powerpoint-template-24">
      <a:majorFont>
        <a:latin typeface="Microsoft Sans Serif"/>
        <a:ea typeface=""/>
        <a:cs typeface=""/>
      </a:majorFont>
      <a:minorFont>
        <a:latin typeface="Microsoft Sans Serif"/>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powerpoint-template-24 1">
        <a:dk1>
          <a:srgbClr val="4D4D4D"/>
        </a:dk1>
        <a:lt1>
          <a:srgbClr val="FFFFFF"/>
        </a:lt1>
        <a:dk2>
          <a:srgbClr val="4D4D4D"/>
        </a:dk2>
        <a:lt2>
          <a:srgbClr val="CC0000"/>
        </a:lt2>
        <a:accent1>
          <a:srgbClr val="FF9933"/>
        </a:accent1>
        <a:accent2>
          <a:srgbClr val="009900"/>
        </a:accent2>
        <a:accent3>
          <a:srgbClr val="FFFFFF"/>
        </a:accent3>
        <a:accent4>
          <a:srgbClr val="404040"/>
        </a:accent4>
        <a:accent5>
          <a:srgbClr val="FFCAAD"/>
        </a:accent5>
        <a:accent6>
          <a:srgbClr val="008A00"/>
        </a:accent6>
        <a:hlink>
          <a:srgbClr val="3366F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2">
        <a:dk1>
          <a:srgbClr val="4D4D4D"/>
        </a:dk1>
        <a:lt1>
          <a:srgbClr val="FFFFFF"/>
        </a:lt1>
        <a:dk2>
          <a:srgbClr val="4D4D4D"/>
        </a:dk2>
        <a:lt2>
          <a:srgbClr val="B92D14"/>
        </a:lt2>
        <a:accent1>
          <a:srgbClr val="D34E13"/>
        </a:accent1>
        <a:accent2>
          <a:srgbClr val="DC9009"/>
        </a:accent2>
        <a:accent3>
          <a:srgbClr val="FFFFFF"/>
        </a:accent3>
        <a:accent4>
          <a:srgbClr val="404040"/>
        </a:accent4>
        <a:accent5>
          <a:srgbClr val="E6B2AA"/>
        </a:accent5>
        <a:accent6>
          <a:srgbClr val="C78207"/>
        </a:accent6>
        <a:hlink>
          <a:srgbClr val="EEC633"/>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3">
        <a:dk1>
          <a:srgbClr val="4D4D4D"/>
        </a:dk1>
        <a:lt1>
          <a:srgbClr val="FFFFFF"/>
        </a:lt1>
        <a:dk2>
          <a:srgbClr val="4D4D4D"/>
        </a:dk2>
        <a:lt2>
          <a:srgbClr val="AE6310"/>
        </a:lt2>
        <a:accent1>
          <a:srgbClr val="E79613"/>
        </a:accent1>
        <a:accent2>
          <a:srgbClr val="E1720D"/>
        </a:accent2>
        <a:accent3>
          <a:srgbClr val="FFFFFF"/>
        </a:accent3>
        <a:accent4>
          <a:srgbClr val="404040"/>
        </a:accent4>
        <a:accent5>
          <a:srgbClr val="F1C9AA"/>
        </a:accent5>
        <a:accent6>
          <a:srgbClr val="CC670B"/>
        </a:accent6>
        <a:hlink>
          <a:srgbClr val="C6470A"/>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4">
        <a:dk1>
          <a:srgbClr val="4D4D4D"/>
        </a:dk1>
        <a:lt1>
          <a:srgbClr val="FFFFFF"/>
        </a:lt1>
        <a:dk2>
          <a:srgbClr val="4D4D4D"/>
        </a:dk2>
        <a:lt2>
          <a:srgbClr val="C75F06"/>
        </a:lt2>
        <a:accent1>
          <a:srgbClr val="E07D06"/>
        </a:accent1>
        <a:accent2>
          <a:srgbClr val="F2A016"/>
        </a:accent2>
        <a:accent3>
          <a:srgbClr val="FFFFFF"/>
        </a:accent3>
        <a:accent4>
          <a:srgbClr val="404040"/>
        </a:accent4>
        <a:accent5>
          <a:srgbClr val="EDBFAA"/>
        </a:accent5>
        <a:accent6>
          <a:srgbClr val="DB9113"/>
        </a:accent6>
        <a:hlink>
          <a:srgbClr val="F7C91C"/>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5">
        <a:dk1>
          <a:srgbClr val="4D4D4D"/>
        </a:dk1>
        <a:lt1>
          <a:srgbClr val="FFFFFF"/>
        </a:lt1>
        <a:dk2>
          <a:srgbClr val="4D4D4D"/>
        </a:dk2>
        <a:lt2>
          <a:srgbClr val="CE5C16"/>
        </a:lt2>
        <a:accent1>
          <a:srgbClr val="E3852B"/>
        </a:accent1>
        <a:accent2>
          <a:srgbClr val="E79235"/>
        </a:accent2>
        <a:accent3>
          <a:srgbClr val="FFFFFF"/>
        </a:accent3>
        <a:accent4>
          <a:srgbClr val="404040"/>
        </a:accent4>
        <a:accent5>
          <a:srgbClr val="EFC2AC"/>
        </a:accent5>
        <a:accent6>
          <a:srgbClr val="D1842F"/>
        </a:accent6>
        <a:hlink>
          <a:srgbClr val="F09E38"/>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6">
        <a:dk1>
          <a:srgbClr val="4D4D4D"/>
        </a:dk1>
        <a:lt1>
          <a:srgbClr val="FFFFFF"/>
        </a:lt1>
        <a:dk2>
          <a:srgbClr val="4D4D4D"/>
        </a:dk2>
        <a:lt2>
          <a:srgbClr val="BD5D16"/>
        </a:lt2>
        <a:accent1>
          <a:srgbClr val="ED5B10"/>
        </a:accent1>
        <a:accent2>
          <a:srgbClr val="F5A526"/>
        </a:accent2>
        <a:accent3>
          <a:srgbClr val="FFFFFF"/>
        </a:accent3>
        <a:accent4>
          <a:srgbClr val="404040"/>
        </a:accent4>
        <a:accent5>
          <a:srgbClr val="F4B5AA"/>
        </a:accent5>
        <a:accent6>
          <a:srgbClr val="DE9521"/>
        </a:accent6>
        <a:hlink>
          <a:srgbClr val="FABD4B"/>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7">
        <a:dk1>
          <a:srgbClr val="4D4D4D"/>
        </a:dk1>
        <a:lt1>
          <a:srgbClr val="FFFFFF"/>
        </a:lt1>
        <a:dk2>
          <a:srgbClr val="4D4D4D"/>
        </a:dk2>
        <a:lt2>
          <a:srgbClr val="B33617"/>
        </a:lt2>
        <a:accent1>
          <a:srgbClr val="DC6900"/>
        </a:accent1>
        <a:accent2>
          <a:srgbClr val="ED9500"/>
        </a:accent2>
        <a:accent3>
          <a:srgbClr val="FFFFFF"/>
        </a:accent3>
        <a:accent4>
          <a:srgbClr val="404040"/>
        </a:accent4>
        <a:accent5>
          <a:srgbClr val="EBB9AA"/>
        </a:accent5>
        <a:accent6>
          <a:srgbClr val="D78700"/>
        </a:accent6>
        <a:hlink>
          <a:srgbClr val="F8BE17"/>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8">
        <a:dk1>
          <a:srgbClr val="4D4D4D"/>
        </a:dk1>
        <a:lt1>
          <a:srgbClr val="FFFFFF"/>
        </a:lt1>
        <a:dk2>
          <a:srgbClr val="4D4D4D"/>
        </a:dk2>
        <a:lt2>
          <a:srgbClr val="FE3902"/>
        </a:lt2>
        <a:accent1>
          <a:srgbClr val="FF6B03"/>
        </a:accent1>
        <a:accent2>
          <a:srgbClr val="FF8308"/>
        </a:accent2>
        <a:accent3>
          <a:srgbClr val="FFFFFF"/>
        </a:accent3>
        <a:accent4>
          <a:srgbClr val="404040"/>
        </a:accent4>
        <a:accent5>
          <a:srgbClr val="FFBAAA"/>
        </a:accent5>
        <a:accent6>
          <a:srgbClr val="E77606"/>
        </a:accent6>
        <a:hlink>
          <a:srgbClr val="FFA90B"/>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9">
        <a:dk1>
          <a:srgbClr val="4D4D4D"/>
        </a:dk1>
        <a:lt1>
          <a:srgbClr val="FFFFFF"/>
        </a:lt1>
        <a:dk2>
          <a:srgbClr val="4D4D4D"/>
        </a:dk2>
        <a:lt2>
          <a:srgbClr val="BF1D18"/>
        </a:lt2>
        <a:accent1>
          <a:srgbClr val="CF0E09"/>
        </a:accent1>
        <a:accent2>
          <a:srgbClr val="E92147"/>
        </a:accent2>
        <a:accent3>
          <a:srgbClr val="FFFFFF"/>
        </a:accent3>
        <a:accent4>
          <a:srgbClr val="404040"/>
        </a:accent4>
        <a:accent5>
          <a:srgbClr val="E4AAAA"/>
        </a:accent5>
        <a:accent6>
          <a:srgbClr val="D31D3F"/>
        </a:accent6>
        <a:hlink>
          <a:srgbClr val="F48420"/>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0">
        <a:dk1>
          <a:srgbClr val="4D4D4D"/>
        </a:dk1>
        <a:lt1>
          <a:srgbClr val="FFFFFF"/>
        </a:lt1>
        <a:dk2>
          <a:srgbClr val="4D4D4D"/>
        </a:dk2>
        <a:lt2>
          <a:srgbClr val="C7271E"/>
        </a:lt2>
        <a:accent1>
          <a:srgbClr val="CF0E09"/>
        </a:accent1>
        <a:accent2>
          <a:srgbClr val="E92147"/>
        </a:accent2>
        <a:accent3>
          <a:srgbClr val="FFFFFF"/>
        </a:accent3>
        <a:accent4>
          <a:srgbClr val="404040"/>
        </a:accent4>
        <a:accent5>
          <a:srgbClr val="E4AAAA"/>
        </a:accent5>
        <a:accent6>
          <a:srgbClr val="D31D3F"/>
        </a:accent6>
        <a:hlink>
          <a:srgbClr val="F48420"/>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1">
        <a:dk1>
          <a:srgbClr val="4D4D4D"/>
        </a:dk1>
        <a:lt1>
          <a:srgbClr val="FFFFFF"/>
        </a:lt1>
        <a:dk2>
          <a:srgbClr val="4D4D4D"/>
        </a:dk2>
        <a:lt2>
          <a:srgbClr val="8C1006"/>
        </a:lt2>
        <a:accent1>
          <a:srgbClr val="FF5000"/>
        </a:accent1>
        <a:accent2>
          <a:srgbClr val="FF725E"/>
        </a:accent2>
        <a:accent3>
          <a:srgbClr val="FFFFFF"/>
        </a:accent3>
        <a:accent4>
          <a:srgbClr val="404040"/>
        </a:accent4>
        <a:accent5>
          <a:srgbClr val="FFB3AA"/>
        </a:accent5>
        <a:accent6>
          <a:srgbClr val="E76754"/>
        </a:accent6>
        <a:hlink>
          <a:srgbClr val="FF4D4D"/>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2">
        <a:dk1>
          <a:srgbClr val="4D4D4D"/>
        </a:dk1>
        <a:lt1>
          <a:srgbClr val="FFFFFF"/>
        </a:lt1>
        <a:dk2>
          <a:srgbClr val="4D4D4D"/>
        </a:dk2>
        <a:lt2>
          <a:srgbClr val="620000"/>
        </a:lt2>
        <a:accent1>
          <a:srgbClr val="9F0000"/>
        </a:accent1>
        <a:accent2>
          <a:srgbClr val="CE0000"/>
        </a:accent2>
        <a:accent3>
          <a:srgbClr val="FFFFFF"/>
        </a:accent3>
        <a:accent4>
          <a:srgbClr val="404040"/>
        </a:accent4>
        <a:accent5>
          <a:srgbClr val="CDAAAA"/>
        </a:accent5>
        <a:accent6>
          <a:srgbClr val="BA0000"/>
        </a:accent6>
        <a:hlink>
          <a:srgbClr val="FFD000"/>
        </a:hlink>
        <a:folHlink>
          <a:srgbClr val="DDDDDD"/>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254</TotalTime>
  <Words>2230</Words>
  <Application>Microsoft Office PowerPoint</Application>
  <PresentationFormat>Экран (4:3)</PresentationFormat>
  <Paragraphs>136</Paragraphs>
  <Slides>17</Slides>
  <Notes>0</Notes>
  <HiddenSlides>0</HiddenSlides>
  <MMClips>0</MMClips>
  <ScaleCrop>false</ScaleCrop>
  <HeadingPairs>
    <vt:vector size="8" baseType="variant">
      <vt:variant>
        <vt:lpstr>Использованные шрифты</vt:lpstr>
      </vt:variant>
      <vt:variant>
        <vt:i4>4</vt:i4>
      </vt:variant>
      <vt:variant>
        <vt:lpstr>Тема</vt:lpstr>
      </vt:variant>
      <vt:variant>
        <vt:i4>1</vt:i4>
      </vt:variant>
      <vt:variant>
        <vt:lpstr>Внедренные серверы OLE</vt:lpstr>
      </vt:variant>
      <vt:variant>
        <vt:i4>1</vt:i4>
      </vt:variant>
      <vt:variant>
        <vt:lpstr>Заголовки слайдов</vt:lpstr>
      </vt:variant>
      <vt:variant>
        <vt:i4>17</vt:i4>
      </vt:variant>
    </vt:vector>
  </HeadingPairs>
  <TitlesOfParts>
    <vt:vector size="23" baseType="lpstr">
      <vt:lpstr>Arial</vt:lpstr>
      <vt:lpstr>Microsoft Sans Serif</vt:lpstr>
      <vt:lpstr>Times New Roman</vt:lpstr>
      <vt:lpstr>Wingdings</vt:lpstr>
      <vt:lpstr>tabletki</vt:lpstr>
      <vt:lpstr>ACD/ChemSketch</vt:lpstr>
      <vt:lpstr>Lecture 3</vt:lpstr>
      <vt:lpstr>Pharmaceutical Analysis Criteria</vt:lpstr>
      <vt:lpstr>Презентация PowerPoint</vt:lpstr>
      <vt:lpstr>Methods for the identification of medicinal substances.</vt:lpstr>
      <vt:lpstr>Let us well on the basic physical methods.</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OGMU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e181279oov</dc:creator>
  <cp:lastModifiedBy>Іван Олегович Шишкін</cp:lastModifiedBy>
  <cp:revision>15</cp:revision>
  <dcterms:created xsi:type="dcterms:W3CDTF">2020-09-16T12:23:03Z</dcterms:created>
  <dcterms:modified xsi:type="dcterms:W3CDTF">2022-09-20T19:34:48Z</dcterms:modified>
</cp:coreProperties>
</file>