
<file path=[Content_Types].xml><?xml version="1.0" encoding="utf-8"?>
<Types xmlns="http://schemas.openxmlformats.org/package/2006/content-types">
  <Default Extension="bin" ContentType="application/vnd.openxmlformats-officedocument.oleObject"/>
  <Default Extension="emf" ContentType="image/x-emf"/>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3" r:id="rId1"/>
  </p:sldMasterIdLst>
  <p:notesMasterIdLst>
    <p:notesMasterId r:id="rId25"/>
  </p:notesMasterIdLst>
  <p:sldIdLst>
    <p:sldId id="256" r:id="rId2"/>
    <p:sldId id="258" r:id="rId3"/>
    <p:sldId id="360" r:id="rId4"/>
    <p:sldId id="259" r:id="rId5"/>
    <p:sldId id="260" r:id="rId6"/>
    <p:sldId id="261" r:id="rId7"/>
    <p:sldId id="263" r:id="rId8"/>
    <p:sldId id="359" r:id="rId9"/>
    <p:sldId id="266" r:id="rId10"/>
    <p:sldId id="268" r:id="rId11"/>
    <p:sldId id="270" r:id="rId12"/>
    <p:sldId id="271" r:id="rId13"/>
    <p:sldId id="272" r:id="rId14"/>
    <p:sldId id="279" r:id="rId15"/>
    <p:sldId id="361" r:id="rId16"/>
    <p:sldId id="362" r:id="rId17"/>
    <p:sldId id="284" r:id="rId18"/>
    <p:sldId id="363" r:id="rId19"/>
    <p:sldId id="364" r:id="rId20"/>
    <p:sldId id="365" r:id="rId21"/>
    <p:sldId id="305" r:id="rId22"/>
    <p:sldId id="296" r:id="rId23"/>
    <p:sldId id="307" r:id="rId24"/>
  </p:sldIdLst>
  <p:sldSz cx="9144000" cy="6858000" type="screen4x3"/>
  <p:notesSz cx="680085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D22E147-BB25-4C7D-A78B-1255803DA18D}">
  <a:tblStyle styleId="{AD22E147-BB25-4C7D-A78B-1255803DA18D}"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1474"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6400" cy="49688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52862" y="0"/>
            <a:ext cx="2946400" cy="496887"/>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917575" y="744537"/>
            <a:ext cx="4965700"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79450" y="4718050"/>
            <a:ext cx="5441950" cy="4468812"/>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9432925"/>
            <a:ext cx="2946400" cy="4968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52862" y="9432925"/>
            <a:ext cx="2946400" cy="4968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1: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4: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4: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5: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6: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6: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 name="Google Shape;155;p8: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1: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p11: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3: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13: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5: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15: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6: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16: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7: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 name="Google Shape;234;p17: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24: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24: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29: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2" name="Google Shape;352;p29: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45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003130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544999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3"/>
            <a:ext cx="7886700" cy="2852737"/>
          </a:xfrm>
        </p:spPr>
        <p:txBody>
          <a:bodyPr anchor="b"/>
          <a:lstStyle>
            <a:lvl1pPr>
              <a:defRPr sz="450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23888" y="4589468"/>
            <a:ext cx="7886700"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130175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618130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629842" y="2505075"/>
            <a:ext cx="3868340"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4629152" y="2505075"/>
            <a:ext cx="3887391"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971807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56089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033569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3887391" y="987430"/>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413904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3887391" y="987430"/>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3736821945"/>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632203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1739640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Заголовок и объект">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a:extLst>
              <a:ext uri="{FF2B5EF4-FFF2-40B4-BE49-F238E27FC236}">
                <a16:creationId xmlns:a16="http://schemas.microsoft.com/office/drawing/2014/main" id="{34C728E9-DC16-41CD-955C-F3D5A5210D99}"/>
              </a:ext>
            </a:extLst>
          </p:cNvPr>
          <p:cNvSpPr>
            <a:spLocks noGrp="1"/>
          </p:cNvSpPr>
          <p:nvPr>
            <p:ph type="dt" sz="half" idx="14"/>
          </p:nvPr>
        </p:nvSpPr>
        <p:spPr/>
        <p:txBody>
          <a:bodyPr/>
          <a:lstStyle>
            <a:lvl1pPr>
              <a:defRPr/>
            </a:lvl1pPr>
          </a:lstStyle>
          <a:p>
            <a:endParaRPr lang="uk-UA"/>
          </a:p>
        </p:txBody>
      </p:sp>
      <p:sp>
        <p:nvSpPr>
          <p:cNvPr id="5" name="Footer Placeholder 4">
            <a:extLst>
              <a:ext uri="{FF2B5EF4-FFF2-40B4-BE49-F238E27FC236}">
                <a16:creationId xmlns:a16="http://schemas.microsoft.com/office/drawing/2014/main" id="{AB889432-5306-4B31-BEDC-C76279AB1D44}"/>
              </a:ext>
            </a:extLst>
          </p:cNvPr>
          <p:cNvSpPr>
            <a:spLocks noGrp="1"/>
          </p:cNvSpPr>
          <p:nvPr>
            <p:ph type="ftr" sz="quarter" idx="15"/>
          </p:nvPr>
        </p:nvSpPr>
        <p:spPr/>
        <p:txBody>
          <a:bodyPr/>
          <a:lstStyle>
            <a:lvl1pPr>
              <a:defRPr/>
            </a:lvl1pPr>
          </a:lstStyle>
          <a:p>
            <a:endParaRPr lang="uk-UA"/>
          </a:p>
        </p:txBody>
      </p:sp>
      <p:sp>
        <p:nvSpPr>
          <p:cNvPr id="6" name="Slide Number Placeholder 5">
            <a:extLst>
              <a:ext uri="{FF2B5EF4-FFF2-40B4-BE49-F238E27FC236}">
                <a16:creationId xmlns:a16="http://schemas.microsoft.com/office/drawing/2014/main" id="{0629D5E1-355B-4BCF-B564-77AA06B2D1F9}"/>
              </a:ext>
            </a:extLst>
          </p:cNvPr>
          <p:cNvSpPr>
            <a:spLocks noGrp="1"/>
          </p:cNvSpPr>
          <p:nvPr>
            <p:ph type="sldNum" sz="quarter" idx="16"/>
          </p:nvPr>
        </p:nvSpPr>
        <p:spPr/>
        <p:txBody>
          <a:bodyPr/>
          <a:lstStyle>
            <a:lvl1pPr>
              <a:defRPr/>
            </a:lvl1p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3350044765"/>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3" name="Picture 2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idx="1"/>
          </p:nvPr>
        </p:nvSpPr>
        <p:spPr>
          <a:xfrm>
            <a:off x="645460" y="1287256"/>
            <a:ext cx="7869890" cy="4889709"/>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5"/>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5" name="Footer Placeholder 4"/>
          <p:cNvSpPr>
            <a:spLocks noGrp="1"/>
          </p:cNvSpPr>
          <p:nvPr>
            <p:ph type="ftr" sz="quarter" idx="3"/>
          </p:nvPr>
        </p:nvSpPr>
        <p:spPr>
          <a:xfrm>
            <a:off x="3028950" y="6356355"/>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6457950" y="6356355"/>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2" name="Title Placeholder 1"/>
          <p:cNvSpPr>
            <a:spLocks noGrp="1"/>
          </p:cNvSpPr>
          <p:nvPr>
            <p:ph type="title"/>
          </p:nvPr>
        </p:nvSpPr>
        <p:spPr>
          <a:xfrm>
            <a:off x="645460" y="151990"/>
            <a:ext cx="7869890" cy="998742"/>
          </a:xfrm>
          <a:prstGeom prst="rect">
            <a:avLst/>
          </a:prstGeom>
          <a:noFill/>
        </p:spPr>
        <p:txBody>
          <a:bodyPr vert="horz" lIns="91440" tIns="45720" rIns="91440" bIns="45720" rtlCol="0" anchor="ctr">
            <a:normAutofit/>
          </a:bodyPr>
          <a:lstStyle/>
          <a:p>
            <a:r>
              <a:rPr lang="ru-RU"/>
              <a:t>Образец заголовка</a:t>
            </a:r>
            <a:endParaRPr lang="en-US" dirty="0"/>
          </a:p>
        </p:txBody>
      </p:sp>
    </p:spTree>
    <p:extLst>
      <p:ext uri="{BB962C8B-B14F-4D97-AF65-F5344CB8AC3E}">
        <p14:creationId xmlns:p14="http://schemas.microsoft.com/office/powerpoint/2010/main" val="318790168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l" defTabSz="685800" rtl="0" eaLnBrk="1" latinLnBrk="0" hangingPunct="1">
        <a:lnSpc>
          <a:spcPct val="90000"/>
        </a:lnSpc>
        <a:spcBef>
          <a:spcPct val="0"/>
        </a:spcBef>
        <a:buNone/>
        <a:defRPr sz="3000" kern="1200">
          <a:solidFill>
            <a:schemeClr val="tx1"/>
          </a:solidFill>
          <a:latin typeface="+mn-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9.wmf"/><Relationship Id="rId5" Type="http://schemas.openxmlformats.org/officeDocument/2006/relationships/oleObject" Target="../embeddings/oleObject2.bin"/><Relationship Id="rId4" Type="http://schemas.openxmlformats.org/officeDocument/2006/relationships/image" Target="../media/image8.wmf"/></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w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image" Target="../media/image21.wmf"/><Relationship Id="rId7" Type="http://schemas.openxmlformats.org/officeDocument/2006/relationships/image" Target="../media/image23.wmf"/><Relationship Id="rId2" Type="http://schemas.openxmlformats.org/officeDocument/2006/relationships/oleObject" Target="../embeddings/oleObject5.bin"/><Relationship Id="rId1" Type="http://schemas.openxmlformats.org/officeDocument/2006/relationships/slideLayout" Target="../slideLayouts/slideLayout7.xml"/><Relationship Id="rId6" Type="http://schemas.openxmlformats.org/officeDocument/2006/relationships/oleObject" Target="../embeddings/oleObject7.bin"/><Relationship Id="rId5" Type="http://schemas.openxmlformats.org/officeDocument/2006/relationships/image" Target="../media/image22.wmf"/><Relationship Id="rId4" Type="http://schemas.openxmlformats.org/officeDocument/2006/relationships/oleObject" Target="../embeddings/oleObject6.bin"/><Relationship Id="rId9" Type="http://schemas.openxmlformats.org/officeDocument/2006/relationships/image" Target="../media/image24.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5.wmf"/></Relationships>
</file>

<file path=ppt/slides/_rels/slide18.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oleObject" Target="../embeddings/oleObject10.bin"/><Relationship Id="rId1" Type="http://schemas.openxmlformats.org/officeDocument/2006/relationships/slideLayout" Target="../slideLayouts/slideLayout7.xml"/><Relationship Id="rId5" Type="http://schemas.openxmlformats.org/officeDocument/2006/relationships/image" Target="../media/image27.wmf"/><Relationship Id="rId4" Type="http://schemas.openxmlformats.org/officeDocument/2006/relationships/oleObject" Target="../embeddings/oleObject11.bin"/></Relationships>
</file>

<file path=ppt/slides/_rels/slide19.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oleObject" Target="../embeddings/oleObject12.bin"/><Relationship Id="rId1" Type="http://schemas.openxmlformats.org/officeDocument/2006/relationships/slideLayout" Target="../slideLayouts/slideLayout7.xml"/><Relationship Id="rId5" Type="http://schemas.openxmlformats.org/officeDocument/2006/relationships/image" Target="../media/image29.wmf"/><Relationship Id="rId4" Type="http://schemas.openxmlformats.org/officeDocument/2006/relationships/oleObject" Target="../embeddings/oleObject13.bin"/></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31.emf"/><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4"/>
          <p:cNvSpPr txBox="1">
            <a:spLocks noGrp="1"/>
          </p:cNvSpPr>
          <p:nvPr>
            <p:ph type="ctrTitle"/>
          </p:nvPr>
        </p:nvSpPr>
        <p:spPr>
          <a:xfrm>
            <a:off x="0" y="2041427"/>
            <a:ext cx="6284459" cy="14700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000"/>
              <a:buFont typeface="Calibri"/>
              <a:buNone/>
            </a:pPr>
            <a:r>
              <a:rPr lang="en-US" sz="5400" b="1" i="1" dirty="0">
                <a:solidFill>
                  <a:schemeClr val="dk1"/>
                </a:solidFill>
                <a:latin typeface="Times New Roman" panose="02020603050405020304" pitchFamily="18" charset="0"/>
                <a:ea typeface="Calibri"/>
                <a:cs typeface="Times New Roman" panose="02020603050405020304" pitchFamily="18" charset="0"/>
                <a:sym typeface="Calibri"/>
              </a:rPr>
              <a:t>Lecture 4</a:t>
            </a:r>
            <a:endParaRPr sz="60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D9A68EEC-62F5-4FD7-A9ED-C6FFD00856CD}"/>
              </a:ext>
            </a:extLst>
          </p:cNvPr>
          <p:cNvSpPr txBox="1"/>
          <p:nvPr/>
        </p:nvSpPr>
        <p:spPr>
          <a:xfrm>
            <a:off x="973494" y="3136612"/>
            <a:ext cx="8285584" cy="584775"/>
          </a:xfrm>
          <a:prstGeom prst="rect">
            <a:avLst/>
          </a:prstGeom>
          <a:noFill/>
        </p:spPr>
        <p:txBody>
          <a:bodyPr wrap="square">
            <a:spAutoFit/>
          </a:bodyPr>
          <a:lstStyle/>
          <a:p>
            <a:r>
              <a:rPr lang="en-US" sz="3200" b="1" i="0" u="none" dirty="0">
                <a:solidFill>
                  <a:schemeClr val="dk1"/>
                </a:solidFill>
                <a:latin typeface="Times New Roman" panose="02020603050405020304" pitchFamily="18" charset="0"/>
                <a:ea typeface="Calibri"/>
                <a:cs typeface="Times New Roman" panose="02020603050405020304" pitchFamily="18" charset="0"/>
                <a:sym typeface="Calibri"/>
              </a:rPr>
              <a:t>Chemical methods of quantitative analysis.</a:t>
            </a:r>
            <a:endParaRPr lang="uk-UA"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400"/>
              <a:buFont typeface="Calibri"/>
              <a:buNone/>
            </a:pPr>
            <a:r>
              <a:rPr lang="en-US" sz="4400" b="0" i="0" u="none" dirty="0">
                <a:solidFill>
                  <a:schemeClr val="dk1"/>
                </a:solidFill>
                <a:latin typeface="Times New Roman" panose="02020603050405020304" pitchFamily="18" charset="0"/>
                <a:ea typeface="Calibri"/>
                <a:cs typeface="Times New Roman" panose="02020603050405020304" pitchFamily="18" charset="0"/>
                <a:sym typeface="Calibri"/>
              </a:rPr>
              <a:t>General concepts</a:t>
            </a:r>
            <a:endParaRPr dirty="0">
              <a:latin typeface="Times New Roman" panose="02020603050405020304" pitchFamily="18" charset="0"/>
              <a:cs typeface="Times New Roman" panose="02020603050405020304" pitchFamily="18" charset="0"/>
            </a:endParaRPr>
          </a:p>
        </p:txBody>
      </p:sp>
      <p:sp>
        <p:nvSpPr>
          <p:cNvPr id="110" name="Google Shape;110;p16"/>
          <p:cNvSpPr txBox="1">
            <a:spLocks noGrp="1"/>
          </p:cNvSpPr>
          <p:nvPr>
            <p:ph idx="1"/>
          </p:nvPr>
        </p:nvSpPr>
        <p:spPr>
          <a:xfrm>
            <a:off x="457200" y="1581538"/>
            <a:ext cx="8229600" cy="4900612"/>
          </a:xfrm>
          <a:prstGeom prst="rect">
            <a:avLst/>
          </a:prstGeom>
          <a:noFill/>
          <a:ln>
            <a:noFill/>
          </a:ln>
        </p:spPr>
        <p:txBody>
          <a:bodyPr spcFirstLastPara="1" wrap="square" lIns="91425" tIns="45700" rIns="91425" bIns="45700" anchor="t" anchorCtr="0">
            <a:noAutofit/>
          </a:bodyPr>
          <a:lstStyle/>
          <a:p>
            <a:pPr marL="0" marR="0" lvl="0" indent="0" algn="just" rtl="0">
              <a:lnSpc>
                <a:spcPct val="80000"/>
              </a:lnSpc>
              <a:spcBef>
                <a:spcPts val="0"/>
              </a:spcBef>
              <a:spcAft>
                <a:spcPts val="0"/>
              </a:spcAft>
              <a:buClr>
                <a:schemeClr val="dk1"/>
              </a:buClr>
              <a:buSzPts val="2500"/>
              <a:buNone/>
            </a:pPr>
            <a:r>
              <a:rPr lang="en-US" sz="4000" b="1" i="0" u="none" dirty="0">
                <a:solidFill>
                  <a:schemeClr val="dk1"/>
                </a:solidFill>
                <a:latin typeface="Calibri"/>
                <a:ea typeface="Calibri"/>
                <a:cs typeface="Calibri"/>
                <a:sym typeface="Calibri"/>
              </a:rPr>
              <a:t>	</a:t>
            </a:r>
            <a:r>
              <a:rPr lang="en-US" sz="4000" b="1" i="0" u="none" dirty="0">
                <a:solidFill>
                  <a:schemeClr val="dk1"/>
                </a:solidFill>
                <a:latin typeface="Times New Roman" panose="02020603050405020304" pitchFamily="18" charset="0"/>
                <a:ea typeface="Calibri"/>
                <a:cs typeface="Times New Roman" panose="02020603050405020304" pitchFamily="18" charset="0"/>
                <a:sym typeface="Calibri"/>
              </a:rPr>
              <a:t>Analytical signal - </a:t>
            </a:r>
            <a:r>
              <a:rPr lang="en-US" sz="4000" i="0" u="none" dirty="0">
                <a:solidFill>
                  <a:schemeClr val="dk1"/>
                </a:solidFill>
                <a:latin typeface="Times New Roman" panose="02020603050405020304" pitchFamily="18" charset="0"/>
                <a:ea typeface="Calibri"/>
                <a:cs typeface="Times New Roman" panose="02020603050405020304" pitchFamily="18" charset="0"/>
                <a:sym typeface="Calibri"/>
              </a:rPr>
              <a:t>the average value of the results of measuring a physical quantity in the final stage of the analysis, functionally related to the content (concentration) of the determined component. Analytical signal - background signal and useful analytical signal.</a:t>
            </a:r>
            <a:endParaRPr sz="4000" dirty="0">
              <a:latin typeface="Times New Roman" panose="02020603050405020304" pitchFamily="18" charset="0"/>
              <a:cs typeface="Times New Roman" panose="02020603050405020304" pitchFamily="18" charset="0"/>
            </a:endParaRPr>
          </a:p>
          <a:p>
            <a:pPr marL="342900" marR="0" lvl="0" indent="-184150" algn="l" rtl="0">
              <a:lnSpc>
                <a:spcPct val="80000"/>
              </a:lnSpc>
              <a:spcBef>
                <a:spcPts val="500"/>
              </a:spcBef>
              <a:spcAft>
                <a:spcPts val="0"/>
              </a:spcAft>
              <a:buClr>
                <a:schemeClr val="dk1"/>
              </a:buClr>
              <a:buSzPts val="2500"/>
              <a:buFont typeface="Arial"/>
              <a:buNone/>
            </a:pPr>
            <a:endParaRPr sz="2500" b="0" i="0" u="none" dirty="0">
              <a:solidFill>
                <a:schemeClr val="dk1"/>
              </a:solidFill>
              <a:latin typeface="Calibri"/>
              <a:ea typeface="Calibri"/>
              <a:cs typeface="Calibri"/>
              <a:sym typeface="Calibri"/>
            </a:endParaRPr>
          </a:p>
          <a:p>
            <a:pPr marL="342900" marR="0" lvl="0" indent="-184150" algn="l" rtl="0">
              <a:spcBef>
                <a:spcPts val="500"/>
              </a:spcBef>
              <a:spcAft>
                <a:spcPts val="0"/>
              </a:spcAft>
              <a:buClr>
                <a:schemeClr val="dk1"/>
              </a:buClr>
              <a:buSzPts val="2500"/>
              <a:buFont typeface="Arial"/>
              <a:buNone/>
            </a:pPr>
            <a:endParaRPr sz="2500" b="0" i="0" u="none" dirty="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8197D539-1EF2-47B7-AEB9-50B2B6FA3B7C}"/>
              </a:ext>
            </a:extLst>
          </p:cNvPr>
          <p:cNvPicPr>
            <a:picLocks noChangeAspect="1"/>
          </p:cNvPicPr>
          <p:nvPr/>
        </p:nvPicPr>
        <p:blipFill>
          <a:blip r:embed="rId2"/>
          <a:stretch>
            <a:fillRect/>
          </a:stretch>
        </p:blipFill>
        <p:spPr>
          <a:xfrm>
            <a:off x="264189" y="261257"/>
            <a:ext cx="8615622" cy="5915608"/>
          </a:xfrm>
          <a:prstGeom prst="rect">
            <a:avLst/>
          </a:prstGeom>
        </p:spPr>
      </p:pic>
    </p:spTree>
    <p:extLst>
      <p:ext uri="{BB962C8B-B14F-4D97-AF65-F5344CB8AC3E}">
        <p14:creationId xmlns:p14="http://schemas.microsoft.com/office/powerpoint/2010/main" val="2713922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400"/>
              <a:buFont typeface="Calibri"/>
              <a:buNone/>
            </a:pPr>
            <a:r>
              <a:rPr lang="en-US" sz="4400" b="0" i="0" u="none" dirty="0">
                <a:solidFill>
                  <a:schemeClr val="dk1"/>
                </a:solidFill>
                <a:latin typeface="Times New Roman" panose="02020603050405020304" pitchFamily="18" charset="0"/>
                <a:ea typeface="Calibri"/>
                <a:cs typeface="Times New Roman" panose="02020603050405020304" pitchFamily="18" charset="0"/>
                <a:sym typeface="Calibri"/>
              </a:rPr>
              <a:t>Classification of analysis methods</a:t>
            </a:r>
            <a:endParaRPr dirty="0">
              <a:latin typeface="Times New Roman" panose="02020603050405020304" pitchFamily="18" charset="0"/>
              <a:cs typeface="Times New Roman" panose="02020603050405020304" pitchFamily="18" charset="0"/>
            </a:endParaRPr>
          </a:p>
        </p:txBody>
      </p:sp>
      <p:sp>
        <p:nvSpPr>
          <p:cNvPr id="118" name="Google Shape;118;p17"/>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457200" marR="0" lvl="0" indent="-457200" algn="just" rtl="0">
              <a:lnSpc>
                <a:spcPct val="70000"/>
              </a:lnSpc>
              <a:spcBef>
                <a:spcPts val="0"/>
              </a:spcBef>
              <a:spcAft>
                <a:spcPts val="0"/>
              </a:spcAft>
              <a:buClr>
                <a:schemeClr val="dk1"/>
              </a:buClr>
              <a:buSzPts val="2000"/>
              <a:buFont typeface="+mj-lt"/>
              <a:buAutoNum type="arabicPeriod"/>
            </a:pPr>
            <a:r>
              <a:rPr lang="en-US" sz="2400" b="1" i="0" u="none" dirty="0">
                <a:solidFill>
                  <a:schemeClr val="dk1"/>
                </a:solidFill>
                <a:latin typeface="Times New Roman" panose="02020603050405020304" pitchFamily="18" charset="0"/>
                <a:ea typeface="Arial"/>
                <a:cs typeface="Times New Roman" panose="02020603050405020304" pitchFamily="18" charset="0"/>
                <a:sym typeface="Arial"/>
              </a:rPr>
              <a:t>Chemical methods - </a:t>
            </a:r>
            <a:r>
              <a:rPr lang="en-US" sz="2400" i="0" u="none" dirty="0">
                <a:solidFill>
                  <a:schemeClr val="dk1"/>
                </a:solidFill>
                <a:latin typeface="Times New Roman" panose="02020603050405020304" pitchFamily="18" charset="0"/>
                <a:ea typeface="Arial"/>
                <a:cs typeface="Times New Roman" panose="02020603050405020304" pitchFamily="18" charset="0"/>
                <a:sym typeface="Arial"/>
              </a:rPr>
              <a:t>based on the use of a chemical reaction</a:t>
            </a:r>
            <a:r>
              <a:rPr lang="en-US" sz="2400" b="0" i="0" u="none" dirty="0">
                <a:solidFill>
                  <a:schemeClr val="dk1"/>
                </a:solidFill>
                <a:latin typeface="Times New Roman" panose="02020603050405020304" pitchFamily="18" charset="0"/>
                <a:ea typeface="Arial"/>
                <a:cs typeface="Times New Roman" panose="02020603050405020304" pitchFamily="18" charset="0"/>
                <a:sym typeface="Arial"/>
              </a:rPr>
              <a:t>. </a:t>
            </a:r>
            <a:endParaRPr sz="2400" dirty="0">
              <a:latin typeface="Times New Roman" panose="02020603050405020304" pitchFamily="18" charset="0"/>
              <a:cs typeface="Times New Roman" panose="02020603050405020304" pitchFamily="18" charset="0"/>
            </a:endParaRPr>
          </a:p>
          <a:p>
            <a:pPr lvl="1" indent="-342900" algn="just">
              <a:lnSpc>
                <a:spcPct val="70000"/>
              </a:lnSpc>
              <a:spcBef>
                <a:spcPts val="400"/>
              </a:spcBef>
              <a:spcAft>
                <a:spcPts val="0"/>
              </a:spcAft>
              <a:buClr>
                <a:schemeClr val="dk1"/>
              </a:buClr>
              <a:buSzPts val="2000"/>
              <a:buFont typeface="Arial"/>
              <a:buChar char="•"/>
            </a:pPr>
            <a:r>
              <a:rPr lang="en-US" sz="2400" b="0" i="1" u="none" dirty="0">
                <a:solidFill>
                  <a:schemeClr val="dk1"/>
                </a:solidFill>
                <a:ea typeface="Arial"/>
                <a:sym typeface="Arial"/>
              </a:rPr>
              <a:t>Titrimetric methods </a:t>
            </a:r>
            <a:r>
              <a:rPr lang="en-US" sz="2400" b="0" u="none" dirty="0">
                <a:solidFill>
                  <a:schemeClr val="dk1"/>
                </a:solidFill>
                <a:ea typeface="Arial"/>
                <a:sym typeface="Arial"/>
              </a:rPr>
              <a:t>are methods based on measuring the amount of a reagent consumed for a complete reaction with an analyte</a:t>
            </a:r>
            <a:r>
              <a:rPr lang="en-US" sz="2400" b="0" i="1" u="none" dirty="0">
                <a:solidFill>
                  <a:schemeClr val="dk1"/>
                </a:solidFill>
                <a:ea typeface="Arial"/>
                <a:sym typeface="Arial"/>
              </a:rPr>
              <a:t>.</a:t>
            </a:r>
            <a:endParaRPr sz="2400" dirty="0"/>
          </a:p>
          <a:p>
            <a:pPr lvl="1" indent="-342900" algn="just">
              <a:lnSpc>
                <a:spcPct val="70000"/>
              </a:lnSpc>
              <a:spcBef>
                <a:spcPts val="400"/>
              </a:spcBef>
              <a:spcAft>
                <a:spcPts val="0"/>
              </a:spcAft>
              <a:buClr>
                <a:schemeClr val="dk1"/>
              </a:buClr>
              <a:buSzPts val="2000"/>
              <a:buFont typeface="Arial"/>
              <a:buChar char="•"/>
            </a:pPr>
            <a:r>
              <a:rPr lang="en-US" sz="2400" b="0" i="1" u="none" dirty="0">
                <a:solidFill>
                  <a:schemeClr val="dk1"/>
                </a:solidFill>
                <a:ea typeface="Arial"/>
                <a:sym typeface="Arial"/>
              </a:rPr>
              <a:t>Gravimetry </a:t>
            </a:r>
            <a:r>
              <a:rPr lang="en-US" sz="2400" b="0" u="none" dirty="0">
                <a:solidFill>
                  <a:schemeClr val="dk1"/>
                </a:solidFill>
                <a:ea typeface="Arial"/>
                <a:sym typeface="Arial"/>
              </a:rPr>
              <a:t>is a set of quantitative analysis methods based on measuring the mass of a substance or its constituents, isolated in pure form or in the form of compounds of precisely known composition.</a:t>
            </a:r>
            <a:endParaRPr sz="2400" dirty="0"/>
          </a:p>
          <a:p>
            <a:pPr marL="457200" marR="0" lvl="0" indent="-457200" algn="just" rtl="0">
              <a:lnSpc>
                <a:spcPct val="70000"/>
              </a:lnSpc>
              <a:spcBef>
                <a:spcPts val="400"/>
              </a:spcBef>
              <a:spcAft>
                <a:spcPts val="0"/>
              </a:spcAft>
              <a:buClr>
                <a:schemeClr val="dk1"/>
              </a:buClr>
              <a:buSzPts val="2000"/>
              <a:buFont typeface="+mj-lt"/>
              <a:buAutoNum type="arabicPeriod"/>
            </a:pPr>
            <a:r>
              <a:rPr lang="en-US" sz="2400" b="1" i="0" u="none" dirty="0">
                <a:solidFill>
                  <a:schemeClr val="dk1"/>
                </a:solidFill>
                <a:latin typeface="Times New Roman" panose="02020603050405020304" pitchFamily="18" charset="0"/>
                <a:ea typeface="Arial"/>
                <a:cs typeface="Times New Roman" panose="02020603050405020304" pitchFamily="18" charset="0"/>
                <a:sym typeface="Arial"/>
              </a:rPr>
              <a:t>Electrochemical </a:t>
            </a:r>
            <a:r>
              <a:rPr lang="en-US" sz="2400" i="0" u="none" dirty="0">
                <a:solidFill>
                  <a:schemeClr val="dk1"/>
                </a:solidFill>
                <a:latin typeface="Times New Roman" panose="02020603050405020304" pitchFamily="18" charset="0"/>
                <a:ea typeface="Arial"/>
                <a:cs typeface="Times New Roman" panose="02020603050405020304" pitchFamily="18" charset="0"/>
                <a:sym typeface="Arial"/>
              </a:rPr>
              <a:t>methods - based on measuring the signal (potential, current, resistance, etc.) as a result of the interaction of the analyzed substance with electric current on the surface of the electrodes or in the near-electrode space.</a:t>
            </a:r>
            <a:endParaRPr sz="2400" dirty="0">
              <a:latin typeface="Times New Roman" panose="02020603050405020304" pitchFamily="18" charset="0"/>
              <a:cs typeface="Times New Roman" panose="02020603050405020304" pitchFamily="18" charset="0"/>
            </a:endParaRPr>
          </a:p>
          <a:p>
            <a:pPr marL="457200" marR="0" lvl="0" indent="-457200" algn="l" rtl="0">
              <a:lnSpc>
                <a:spcPct val="70000"/>
              </a:lnSpc>
              <a:spcBef>
                <a:spcPts val="400"/>
              </a:spcBef>
              <a:spcAft>
                <a:spcPts val="0"/>
              </a:spcAft>
              <a:buClr>
                <a:schemeClr val="dk1"/>
              </a:buClr>
              <a:buSzPts val="2000"/>
              <a:buFont typeface="+mj-lt"/>
              <a:buAutoNum type="arabicPeriod"/>
            </a:pPr>
            <a:r>
              <a:rPr lang="en-US" sz="2400" b="1" i="0" u="none" dirty="0">
                <a:solidFill>
                  <a:schemeClr val="dk1"/>
                </a:solidFill>
                <a:latin typeface="Times New Roman" panose="02020603050405020304" pitchFamily="18" charset="0"/>
                <a:ea typeface="Arial"/>
                <a:cs typeface="Times New Roman" panose="02020603050405020304" pitchFamily="18" charset="0"/>
                <a:sym typeface="Arial"/>
              </a:rPr>
              <a:t>Spectral methods of analysis - </a:t>
            </a:r>
            <a:r>
              <a:rPr lang="en-US" sz="2400" i="0" u="none" dirty="0">
                <a:solidFill>
                  <a:schemeClr val="dk1"/>
                </a:solidFill>
                <a:latin typeface="Times New Roman" panose="02020603050405020304" pitchFamily="18" charset="0"/>
                <a:ea typeface="Arial"/>
                <a:cs typeface="Times New Roman" panose="02020603050405020304" pitchFamily="18" charset="0"/>
                <a:sym typeface="Arial"/>
              </a:rPr>
              <a:t>methods based on measuring the signal as a result of the interaction of the analyzed substance with electromagnetic radiation of a certain range.</a:t>
            </a:r>
            <a:endParaRPr sz="2400" dirty="0">
              <a:latin typeface="Times New Roman" panose="02020603050405020304" pitchFamily="18" charset="0"/>
              <a:cs typeface="Times New Roman" panose="02020603050405020304" pitchFamily="18" charset="0"/>
            </a:endParaRPr>
          </a:p>
          <a:p>
            <a:pPr marL="342900" marR="0" lvl="0" indent="-215900" algn="l" rtl="0">
              <a:lnSpc>
                <a:spcPct val="70000"/>
              </a:lnSpc>
              <a:spcBef>
                <a:spcPts val="400"/>
              </a:spcBef>
              <a:spcAft>
                <a:spcPts val="0"/>
              </a:spcAft>
              <a:buClr>
                <a:schemeClr val="dk1"/>
              </a:buClr>
              <a:buSzPts val="2000"/>
              <a:buFont typeface="Arial"/>
              <a:buNone/>
            </a:pPr>
            <a:endParaRPr sz="2000" b="0" i="0" u="none" dirty="0">
              <a:solidFill>
                <a:schemeClr val="dk1"/>
              </a:solidFill>
              <a:latin typeface="Arial"/>
              <a:ea typeface="Arial"/>
              <a:cs typeface="Arial"/>
              <a:sym typeface="Arial"/>
            </a:endParaRPr>
          </a:p>
          <a:p>
            <a:pPr marL="342900" marR="0" lvl="0" indent="-215900" algn="l" rtl="0">
              <a:spcBef>
                <a:spcPts val="400"/>
              </a:spcBef>
              <a:spcAft>
                <a:spcPts val="0"/>
              </a:spcAft>
              <a:buClr>
                <a:schemeClr val="dk1"/>
              </a:buClr>
              <a:buSzPts val="2000"/>
              <a:buFont typeface="Arial"/>
              <a:buNone/>
            </a:pPr>
            <a:endParaRPr sz="2000" b="0" i="0" u="none" dirty="0">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000"/>
              <a:buFont typeface="Calibri"/>
              <a:buNone/>
            </a:pPr>
            <a:r>
              <a:rPr lang="en-US" sz="4000" b="0" i="0" u="none" dirty="0">
                <a:solidFill>
                  <a:schemeClr val="dk1"/>
                </a:solidFill>
                <a:latin typeface="Times New Roman" panose="02020603050405020304" pitchFamily="18" charset="0"/>
                <a:ea typeface="Calibri"/>
                <a:cs typeface="Times New Roman" panose="02020603050405020304" pitchFamily="18" charset="0"/>
                <a:sym typeface="Calibri"/>
              </a:rPr>
              <a:t>Classification of analysis methods</a:t>
            </a:r>
            <a:endParaRPr dirty="0"/>
          </a:p>
        </p:txBody>
      </p:sp>
      <p:sp>
        <p:nvSpPr>
          <p:cNvPr id="125" name="Google Shape;125;p18"/>
          <p:cNvSpPr txBox="1">
            <a:spLocks noGrp="1"/>
          </p:cNvSpPr>
          <p:nvPr>
            <p:ph idx="1"/>
          </p:nvPr>
        </p:nvSpPr>
        <p:spPr>
          <a:xfrm>
            <a:off x="107949" y="1600200"/>
            <a:ext cx="8930303" cy="4806820"/>
          </a:xfrm>
          <a:prstGeom prst="rect">
            <a:avLst/>
          </a:prstGeom>
          <a:noFill/>
          <a:ln>
            <a:noFill/>
          </a:ln>
        </p:spPr>
        <p:txBody>
          <a:bodyPr spcFirstLastPara="1" wrap="square" lIns="91425" tIns="45700" rIns="91425" bIns="45700" anchor="t" anchorCtr="0">
            <a:noAutofit/>
          </a:bodyPr>
          <a:lstStyle/>
          <a:p>
            <a:pPr marL="342900" marR="0" lvl="0" indent="-342900" algn="just" rtl="0">
              <a:lnSpc>
                <a:spcPct val="70000"/>
              </a:lnSpc>
              <a:spcBef>
                <a:spcPts val="0"/>
              </a:spcBef>
              <a:spcAft>
                <a:spcPts val="0"/>
              </a:spcAft>
              <a:buClr>
                <a:schemeClr val="dk1"/>
              </a:buClr>
              <a:buSzPts val="1800"/>
              <a:buFont typeface="+mj-lt"/>
              <a:buAutoNum type="arabicPeriod" startAt="4"/>
            </a:pPr>
            <a:r>
              <a:rPr lang="en-US" sz="2000" b="1" i="0" u="none" dirty="0">
                <a:solidFill>
                  <a:schemeClr val="dk1"/>
                </a:solidFill>
                <a:latin typeface="Times New Roman" panose="02020603050405020304" pitchFamily="18" charset="0"/>
                <a:ea typeface="Arial"/>
                <a:cs typeface="Times New Roman" panose="02020603050405020304" pitchFamily="18" charset="0"/>
                <a:sym typeface="Arial"/>
              </a:rPr>
              <a:t>Chromatographic methods - </a:t>
            </a:r>
            <a:r>
              <a:rPr lang="en-US" sz="2000" i="0" u="none" dirty="0">
                <a:solidFill>
                  <a:schemeClr val="dk1"/>
                </a:solidFill>
                <a:latin typeface="Times New Roman" panose="02020603050405020304" pitchFamily="18" charset="0"/>
                <a:ea typeface="Arial"/>
                <a:cs typeface="Times New Roman" panose="02020603050405020304" pitchFamily="18" charset="0"/>
                <a:sym typeface="Arial"/>
              </a:rPr>
              <a:t>hybrid methods of analysis based on the separation of analytes with subsequent detection of separated compounds.</a:t>
            </a:r>
            <a:r>
              <a:rPr lang="en-US" sz="2000" b="0" i="0" u="none" dirty="0">
                <a:solidFill>
                  <a:schemeClr val="dk1"/>
                </a:solidFill>
                <a:latin typeface="Times New Roman" panose="02020603050405020304" pitchFamily="18" charset="0"/>
                <a:ea typeface="Arial"/>
                <a:cs typeface="Times New Roman" panose="02020603050405020304" pitchFamily="18" charset="0"/>
                <a:sym typeface="Arial"/>
              </a:rPr>
              <a:t> </a:t>
            </a:r>
          </a:p>
          <a:p>
            <a:pPr marL="342900" marR="0" lvl="0" indent="-342900" algn="just" rtl="0">
              <a:lnSpc>
                <a:spcPct val="70000"/>
              </a:lnSpc>
              <a:spcBef>
                <a:spcPts val="0"/>
              </a:spcBef>
              <a:spcAft>
                <a:spcPts val="0"/>
              </a:spcAft>
              <a:buClr>
                <a:schemeClr val="dk1"/>
              </a:buClr>
              <a:buSzPts val="1800"/>
              <a:buFont typeface="+mj-lt"/>
              <a:buAutoNum type="arabicPeriod" startAt="4"/>
            </a:pPr>
            <a:endParaRPr lang="en-US" sz="2000" b="0" i="0" u="none" dirty="0">
              <a:solidFill>
                <a:schemeClr val="dk1"/>
              </a:solidFill>
              <a:latin typeface="Times New Roman" panose="02020603050405020304" pitchFamily="18" charset="0"/>
              <a:ea typeface="Arial"/>
              <a:cs typeface="Times New Roman" panose="02020603050405020304" pitchFamily="18" charset="0"/>
              <a:sym typeface="Arial"/>
            </a:endParaRPr>
          </a:p>
          <a:p>
            <a:pPr marL="342900" marR="0" lvl="0" indent="-342900" algn="just" rtl="0">
              <a:lnSpc>
                <a:spcPct val="70000"/>
              </a:lnSpc>
              <a:spcBef>
                <a:spcPts val="0"/>
              </a:spcBef>
              <a:spcAft>
                <a:spcPts val="0"/>
              </a:spcAft>
              <a:buClr>
                <a:schemeClr val="dk1"/>
              </a:buClr>
              <a:buSzPts val="1800"/>
              <a:buFont typeface="+mj-lt"/>
              <a:buAutoNum type="arabicPeriod" startAt="4"/>
            </a:pPr>
            <a:r>
              <a:rPr lang="en-US" sz="2000" b="1" i="0" u="none" dirty="0">
                <a:solidFill>
                  <a:schemeClr val="dk1"/>
                </a:solidFill>
                <a:latin typeface="Times New Roman" panose="02020603050405020304" pitchFamily="18" charset="0"/>
                <a:ea typeface="Arial"/>
                <a:cs typeface="Times New Roman" panose="02020603050405020304" pitchFamily="18" charset="0"/>
                <a:sym typeface="Arial"/>
              </a:rPr>
              <a:t>Electrophoresis </a:t>
            </a:r>
            <a:r>
              <a:rPr lang="en-US" sz="2000" i="0" u="none" dirty="0">
                <a:solidFill>
                  <a:schemeClr val="dk1"/>
                </a:solidFill>
                <a:latin typeface="Times New Roman" panose="02020603050405020304" pitchFamily="18" charset="0"/>
                <a:ea typeface="Arial"/>
                <a:cs typeface="Times New Roman" panose="02020603050405020304" pitchFamily="18" charset="0"/>
                <a:sym typeface="Arial"/>
              </a:rPr>
              <a:t>is a separation method based on the electrokinetic phenomenon of the movement of particles of a dispersed phase (colloidal or protein solutions) in a liquid or gaseous medium under the action of an external electric field, followed by detection</a:t>
            </a:r>
            <a:r>
              <a:rPr lang="en-US" sz="2000" b="0" i="0" u="none" dirty="0">
                <a:solidFill>
                  <a:schemeClr val="dk1"/>
                </a:solidFill>
                <a:latin typeface="Times New Roman" panose="02020603050405020304" pitchFamily="18" charset="0"/>
                <a:ea typeface="Arial"/>
                <a:cs typeface="Times New Roman" panose="02020603050405020304" pitchFamily="18" charset="0"/>
                <a:sym typeface="Arial"/>
              </a:rPr>
              <a:t>.</a:t>
            </a:r>
          </a:p>
          <a:p>
            <a:pPr marL="342900" marR="0" lvl="0" indent="-342900" algn="just" rtl="0">
              <a:lnSpc>
                <a:spcPct val="70000"/>
              </a:lnSpc>
              <a:spcBef>
                <a:spcPts val="0"/>
              </a:spcBef>
              <a:spcAft>
                <a:spcPts val="0"/>
              </a:spcAft>
              <a:buClr>
                <a:schemeClr val="dk1"/>
              </a:buClr>
              <a:buSzPts val="1800"/>
              <a:buFont typeface="+mj-lt"/>
              <a:buAutoNum type="arabicPeriod" startAt="4"/>
            </a:pPr>
            <a:endParaRPr sz="2000" dirty="0">
              <a:latin typeface="Times New Roman" panose="02020603050405020304" pitchFamily="18" charset="0"/>
              <a:cs typeface="Times New Roman" panose="02020603050405020304" pitchFamily="18" charset="0"/>
            </a:endParaRPr>
          </a:p>
          <a:p>
            <a:pPr marL="342900" marR="0" lvl="0" indent="-342900" algn="just" rtl="0">
              <a:lnSpc>
                <a:spcPct val="70000"/>
              </a:lnSpc>
              <a:spcBef>
                <a:spcPts val="360"/>
              </a:spcBef>
              <a:spcAft>
                <a:spcPts val="0"/>
              </a:spcAft>
              <a:buClr>
                <a:schemeClr val="dk1"/>
              </a:buClr>
              <a:buSzPts val="1800"/>
              <a:buFont typeface="+mj-lt"/>
              <a:buAutoNum type="arabicPeriod" startAt="6"/>
            </a:pPr>
            <a:r>
              <a:rPr lang="en-US" sz="2000" b="1" i="0" u="none" dirty="0">
                <a:solidFill>
                  <a:schemeClr val="dk1"/>
                </a:solidFill>
                <a:latin typeface="Times New Roman" panose="02020603050405020304" pitchFamily="18" charset="0"/>
                <a:ea typeface="Arial"/>
                <a:cs typeface="Times New Roman" panose="02020603050405020304" pitchFamily="18" charset="0"/>
                <a:sym typeface="Arial"/>
              </a:rPr>
              <a:t>Biological methods of analysis </a:t>
            </a:r>
            <a:r>
              <a:rPr lang="en-US" sz="2000" i="0" u="none" dirty="0">
                <a:solidFill>
                  <a:schemeClr val="dk1"/>
                </a:solidFill>
                <a:latin typeface="Times New Roman" panose="02020603050405020304" pitchFamily="18" charset="0"/>
                <a:ea typeface="Arial"/>
                <a:cs typeface="Times New Roman" panose="02020603050405020304" pitchFamily="18" charset="0"/>
                <a:sym typeface="Arial"/>
              </a:rPr>
              <a:t>are based on the use of living organisms as indicators for the formation of an analytical signal. Protein-binding methods - methods based on the measurement of a signal resulting from the interaction of an analyte with biological polymers. </a:t>
            </a:r>
          </a:p>
          <a:p>
            <a:pPr marL="342900" marR="0" lvl="0" indent="-342900" algn="just" rtl="0">
              <a:lnSpc>
                <a:spcPct val="70000"/>
              </a:lnSpc>
              <a:spcBef>
                <a:spcPts val="360"/>
              </a:spcBef>
              <a:spcAft>
                <a:spcPts val="0"/>
              </a:spcAft>
              <a:buClr>
                <a:schemeClr val="dk1"/>
              </a:buClr>
              <a:buSzPts val="1800"/>
              <a:buFont typeface="+mj-lt"/>
              <a:buAutoNum type="arabicPeriod" startAt="6"/>
            </a:pPr>
            <a:endParaRPr sz="2000" dirty="0">
              <a:latin typeface="Times New Roman" panose="02020603050405020304" pitchFamily="18" charset="0"/>
              <a:cs typeface="Times New Roman" panose="02020603050405020304" pitchFamily="18" charset="0"/>
            </a:endParaRPr>
          </a:p>
          <a:p>
            <a:pPr marL="342900" marR="0" lvl="0" indent="-342900" algn="just" rtl="0">
              <a:lnSpc>
                <a:spcPct val="70000"/>
              </a:lnSpc>
              <a:spcBef>
                <a:spcPts val="360"/>
              </a:spcBef>
              <a:spcAft>
                <a:spcPts val="0"/>
              </a:spcAft>
              <a:buClr>
                <a:schemeClr val="dk1"/>
              </a:buClr>
              <a:buSzPts val="1800"/>
              <a:buFont typeface="+mj-lt"/>
              <a:buAutoNum type="arabicPeriod" startAt="6"/>
            </a:pPr>
            <a:r>
              <a:rPr lang="en-US" sz="2000" b="1" i="0" u="none" dirty="0">
                <a:solidFill>
                  <a:schemeClr val="dk1"/>
                </a:solidFill>
                <a:latin typeface="Times New Roman" panose="02020603050405020304" pitchFamily="18" charset="0"/>
                <a:ea typeface="Arial"/>
                <a:cs typeface="Times New Roman" panose="02020603050405020304" pitchFamily="18" charset="0"/>
                <a:sym typeface="Arial"/>
              </a:rPr>
              <a:t>Mass spectrometry </a:t>
            </a:r>
            <a:r>
              <a:rPr lang="en-US" sz="2000" i="0" u="none" dirty="0">
                <a:solidFill>
                  <a:schemeClr val="dk1"/>
                </a:solidFill>
                <a:latin typeface="Times New Roman" panose="02020603050405020304" pitchFamily="18" charset="0"/>
                <a:ea typeface="Arial"/>
                <a:cs typeface="Times New Roman" panose="02020603050405020304" pitchFamily="18" charset="0"/>
                <a:sym typeface="Arial"/>
              </a:rPr>
              <a:t>is a method for studying analytes, based on determining the ratio of mass to charge of ions formed during the ionization of sample components.</a:t>
            </a:r>
          </a:p>
          <a:p>
            <a:pPr marL="342900" marR="0" lvl="0" indent="-342900" algn="just" rtl="0">
              <a:lnSpc>
                <a:spcPct val="70000"/>
              </a:lnSpc>
              <a:spcBef>
                <a:spcPts val="360"/>
              </a:spcBef>
              <a:spcAft>
                <a:spcPts val="0"/>
              </a:spcAft>
              <a:buClr>
                <a:schemeClr val="dk1"/>
              </a:buClr>
              <a:buSzPts val="1800"/>
              <a:buFont typeface="+mj-lt"/>
              <a:buAutoNum type="arabicPeriod" startAt="6"/>
            </a:pPr>
            <a:endParaRPr sz="2000" dirty="0">
              <a:latin typeface="Times New Roman" panose="02020603050405020304" pitchFamily="18" charset="0"/>
              <a:cs typeface="Times New Roman" panose="02020603050405020304" pitchFamily="18" charset="0"/>
            </a:endParaRPr>
          </a:p>
          <a:p>
            <a:pPr marL="342900" marR="0" lvl="0" indent="-342900" algn="just" rtl="0">
              <a:lnSpc>
                <a:spcPct val="70000"/>
              </a:lnSpc>
              <a:spcBef>
                <a:spcPts val="360"/>
              </a:spcBef>
              <a:spcAft>
                <a:spcPts val="0"/>
              </a:spcAft>
              <a:buClr>
                <a:schemeClr val="dk1"/>
              </a:buClr>
              <a:buSzPts val="1800"/>
              <a:buFont typeface="+mj-lt"/>
              <a:buAutoNum type="arabicPeriod" startAt="6"/>
            </a:pPr>
            <a:r>
              <a:rPr lang="en-US" sz="2000" b="1" i="0" u="none" dirty="0">
                <a:solidFill>
                  <a:schemeClr val="dk1"/>
                </a:solidFill>
                <a:latin typeface="Times New Roman" panose="02020603050405020304" pitchFamily="18" charset="0"/>
                <a:ea typeface="Arial"/>
                <a:cs typeface="Times New Roman" panose="02020603050405020304" pitchFamily="18" charset="0"/>
                <a:sym typeface="Arial"/>
              </a:rPr>
              <a:t>Thermal methods of analysis - </a:t>
            </a:r>
            <a:r>
              <a:rPr lang="en-US" sz="2000" i="0" u="none" dirty="0">
                <a:solidFill>
                  <a:schemeClr val="dk1"/>
                </a:solidFill>
                <a:latin typeface="Times New Roman" panose="02020603050405020304" pitchFamily="18" charset="0"/>
                <a:ea typeface="Arial"/>
                <a:cs typeface="Times New Roman" panose="02020603050405020304" pitchFamily="18" charset="0"/>
                <a:sym typeface="Arial"/>
              </a:rPr>
              <a:t>a group of physical methods based on the study of the results of the interaction of a substance with a change in temperature (calorimetry, thermography, thermogravimetry).</a:t>
            </a:r>
            <a:endParaRPr sz="2000" i="0" u="none" dirty="0">
              <a:solidFill>
                <a:schemeClr val="dk1"/>
              </a:solidFill>
              <a:latin typeface="Times New Roman" panose="02020603050405020304" pitchFamily="18" charset="0"/>
              <a:ea typeface="Arial"/>
              <a:cs typeface="Times New Roman" panose="02020603050405020304" pitchFamily="18" charset="0"/>
              <a:sym typeface="Arial"/>
            </a:endParaRPr>
          </a:p>
          <a:p>
            <a:pPr marL="342900" marR="0" lvl="0" indent="-228600" algn="l" rtl="0">
              <a:spcBef>
                <a:spcPts val="360"/>
              </a:spcBef>
              <a:spcAft>
                <a:spcPts val="0"/>
              </a:spcAft>
              <a:buClr>
                <a:schemeClr val="dk1"/>
              </a:buClr>
              <a:buSzPts val="1800"/>
              <a:buFont typeface="Arial"/>
              <a:buNone/>
            </a:pPr>
            <a:endParaRPr sz="1800" b="0" i="0" u="none" dirty="0">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Google Shape;131;p19" descr="http://chemanalytica.com/book/novyy_spravochnik_khimika_i_tekhnologa/02_analiticheskaya_khimiya_chast_I/images/2.files/image014.gif"/>
          <p:cNvPicPr preferRelativeResize="0"/>
          <p:nvPr/>
        </p:nvPicPr>
        <p:blipFill rotWithShape="1">
          <a:blip r:embed="rId3">
            <a:alphaModFix/>
          </a:blip>
          <a:srcRect/>
          <a:stretch/>
        </p:blipFill>
        <p:spPr>
          <a:xfrm>
            <a:off x="4786312" y="5338762"/>
            <a:ext cx="2214562" cy="1519237"/>
          </a:xfrm>
          <a:prstGeom prst="rect">
            <a:avLst/>
          </a:prstGeom>
          <a:noFill/>
          <a:ln>
            <a:noFill/>
          </a:ln>
        </p:spPr>
      </p:pic>
      <p:sp>
        <p:nvSpPr>
          <p:cNvPr id="133" name="Google Shape;133;p19"/>
          <p:cNvSpPr txBox="1">
            <a:spLocks noGrp="1"/>
          </p:cNvSpPr>
          <p:nvPr>
            <p:ph idx="1"/>
          </p:nvPr>
        </p:nvSpPr>
        <p:spPr>
          <a:xfrm>
            <a:off x="111968" y="1285875"/>
            <a:ext cx="6074520" cy="5257800"/>
          </a:xfrm>
          <a:prstGeom prst="rect">
            <a:avLst/>
          </a:prstGeom>
          <a:noFill/>
          <a:ln>
            <a:noFill/>
          </a:ln>
        </p:spPr>
        <p:txBody>
          <a:bodyPr spcFirstLastPara="1" wrap="square" lIns="91425" tIns="45700" rIns="91425" bIns="45700" anchor="t" anchorCtr="0">
            <a:noAutofit/>
          </a:bodyPr>
          <a:lstStyle/>
          <a:p>
            <a:pPr marL="514350" marR="0" lvl="0" indent="-514350" algn="l" rtl="0">
              <a:lnSpc>
                <a:spcPct val="90000"/>
              </a:lnSpc>
              <a:spcBef>
                <a:spcPts val="0"/>
              </a:spcBef>
              <a:spcAft>
                <a:spcPts val="0"/>
              </a:spcAft>
              <a:buClr>
                <a:schemeClr val="dk1"/>
              </a:buClr>
              <a:buSzPts val="3400"/>
              <a:buFont typeface="+mj-lt"/>
              <a:buAutoNum type="arabicPeriod"/>
            </a:pPr>
            <a:r>
              <a:rPr lang="en-US" sz="3400" b="0" i="0" u="none" dirty="0">
                <a:solidFill>
                  <a:schemeClr val="dk1"/>
                </a:solidFill>
                <a:latin typeface="Calibri"/>
                <a:ea typeface="Calibri"/>
                <a:cs typeface="Calibri"/>
                <a:sym typeface="Calibri"/>
              </a:rPr>
              <a:t>Calibration curve method.</a:t>
            </a:r>
            <a:endParaRPr dirty="0"/>
          </a:p>
          <a:p>
            <a:pPr lvl="1" indent="-342900">
              <a:lnSpc>
                <a:spcPct val="90000"/>
              </a:lnSpc>
              <a:spcBef>
                <a:spcPts val="680"/>
              </a:spcBef>
              <a:spcAft>
                <a:spcPts val="0"/>
              </a:spcAft>
              <a:buClr>
                <a:schemeClr val="dk1"/>
              </a:buClr>
              <a:buSzPts val="3400"/>
              <a:buFont typeface="Arial"/>
              <a:buChar char="•"/>
            </a:pPr>
            <a:r>
              <a:rPr lang="en-US" sz="3000" b="0" i="0" u="none" dirty="0">
                <a:solidFill>
                  <a:schemeClr val="dk1"/>
                </a:solidFill>
                <a:latin typeface="Calibri"/>
                <a:ea typeface="Calibri"/>
                <a:cs typeface="Calibri"/>
                <a:sym typeface="Calibri"/>
              </a:rPr>
              <a:t>External standard method</a:t>
            </a:r>
            <a:r>
              <a:rPr lang="en-US" sz="3000" dirty="0">
                <a:solidFill>
                  <a:schemeClr val="dk1"/>
                </a:solidFill>
                <a:latin typeface="Calibri"/>
                <a:ea typeface="Calibri"/>
                <a:cs typeface="Calibri"/>
                <a:sym typeface="Calibri"/>
              </a:rPr>
              <a:t>.</a:t>
            </a:r>
            <a:endParaRPr dirty="0"/>
          </a:p>
          <a:p>
            <a:pPr lvl="1" indent="-342900">
              <a:lnSpc>
                <a:spcPct val="90000"/>
              </a:lnSpc>
              <a:spcBef>
                <a:spcPts val="680"/>
              </a:spcBef>
              <a:spcAft>
                <a:spcPts val="0"/>
              </a:spcAft>
              <a:buClr>
                <a:schemeClr val="dk1"/>
              </a:buClr>
              <a:buSzPts val="3400"/>
              <a:buFont typeface="Arial"/>
              <a:buChar char="•"/>
            </a:pPr>
            <a:r>
              <a:rPr lang="en-US" sz="3000" b="0" i="0" u="none" dirty="0">
                <a:solidFill>
                  <a:schemeClr val="dk1"/>
                </a:solidFill>
                <a:latin typeface="Calibri"/>
                <a:ea typeface="Calibri"/>
                <a:cs typeface="Calibri"/>
                <a:sym typeface="Calibri"/>
              </a:rPr>
              <a:t>Internal standard method.</a:t>
            </a:r>
          </a:p>
          <a:p>
            <a:pPr lvl="1" indent="-342900">
              <a:lnSpc>
                <a:spcPct val="90000"/>
              </a:lnSpc>
              <a:spcBef>
                <a:spcPts val="680"/>
              </a:spcBef>
              <a:spcAft>
                <a:spcPts val="0"/>
              </a:spcAft>
              <a:buClr>
                <a:schemeClr val="dk1"/>
              </a:buClr>
              <a:buSzPts val="3400"/>
              <a:buFont typeface="Arial"/>
              <a:buChar char="•"/>
            </a:pPr>
            <a:endParaRPr lang="en-US" sz="3000" dirty="0">
              <a:solidFill>
                <a:schemeClr val="dk1"/>
              </a:solidFill>
              <a:latin typeface="Calibri"/>
              <a:cs typeface="Calibri"/>
              <a:sym typeface="Calibri"/>
            </a:endParaRPr>
          </a:p>
          <a:p>
            <a:pPr lvl="1" indent="-342900">
              <a:lnSpc>
                <a:spcPct val="90000"/>
              </a:lnSpc>
              <a:spcBef>
                <a:spcPts val="680"/>
              </a:spcBef>
              <a:spcAft>
                <a:spcPts val="0"/>
              </a:spcAft>
              <a:buClr>
                <a:schemeClr val="dk1"/>
              </a:buClr>
              <a:buSzPts val="3400"/>
              <a:buFont typeface="Arial"/>
              <a:buChar char="•"/>
            </a:pPr>
            <a:endParaRPr dirty="0"/>
          </a:p>
          <a:p>
            <a:pPr marL="514350" marR="0" lvl="0" indent="-514350" algn="l" rtl="0">
              <a:lnSpc>
                <a:spcPct val="90000"/>
              </a:lnSpc>
              <a:spcBef>
                <a:spcPts val="680"/>
              </a:spcBef>
              <a:spcAft>
                <a:spcPts val="0"/>
              </a:spcAft>
              <a:buClr>
                <a:schemeClr val="dk1"/>
              </a:buClr>
              <a:buSzPts val="3400"/>
              <a:buFont typeface="+mj-lt"/>
              <a:buAutoNum type="arabicPeriod" startAt="2"/>
            </a:pPr>
            <a:r>
              <a:rPr lang="en-US" sz="3400" b="0" i="0" u="none" dirty="0">
                <a:solidFill>
                  <a:schemeClr val="dk1"/>
                </a:solidFill>
                <a:latin typeface="Calibri"/>
                <a:ea typeface="Calibri"/>
                <a:cs typeface="Calibri"/>
                <a:sym typeface="Calibri"/>
              </a:rPr>
              <a:t>Standards method (method of one or two standards).</a:t>
            </a:r>
          </a:p>
          <a:p>
            <a:pPr marL="514350" marR="0" lvl="0" indent="-514350" algn="l" rtl="0">
              <a:lnSpc>
                <a:spcPct val="90000"/>
              </a:lnSpc>
              <a:spcBef>
                <a:spcPts val="680"/>
              </a:spcBef>
              <a:spcAft>
                <a:spcPts val="0"/>
              </a:spcAft>
              <a:buClr>
                <a:schemeClr val="dk1"/>
              </a:buClr>
              <a:buSzPts val="3400"/>
              <a:buFont typeface="+mj-lt"/>
              <a:buAutoNum type="arabicPeriod" startAt="2"/>
            </a:pPr>
            <a:endParaRPr lang="en-US" sz="3400" dirty="0">
              <a:solidFill>
                <a:schemeClr val="dk1"/>
              </a:solidFill>
              <a:latin typeface="Calibri"/>
              <a:cs typeface="Calibri"/>
              <a:sym typeface="Calibri"/>
            </a:endParaRPr>
          </a:p>
          <a:p>
            <a:pPr marL="514350" marR="0" lvl="0" indent="-514350" algn="l" rtl="0">
              <a:lnSpc>
                <a:spcPct val="90000"/>
              </a:lnSpc>
              <a:spcBef>
                <a:spcPts val="680"/>
              </a:spcBef>
              <a:spcAft>
                <a:spcPts val="0"/>
              </a:spcAft>
              <a:buClr>
                <a:schemeClr val="dk1"/>
              </a:buClr>
              <a:buSzPts val="3400"/>
              <a:buFont typeface="+mj-lt"/>
              <a:buAutoNum type="arabicPeriod" startAt="2"/>
            </a:pPr>
            <a:endParaRPr dirty="0"/>
          </a:p>
          <a:p>
            <a:pPr marL="514350" marR="0" lvl="0" indent="-514350" algn="l" rtl="0">
              <a:lnSpc>
                <a:spcPct val="90000"/>
              </a:lnSpc>
              <a:spcBef>
                <a:spcPts val="680"/>
              </a:spcBef>
              <a:spcAft>
                <a:spcPts val="0"/>
              </a:spcAft>
              <a:buClr>
                <a:schemeClr val="dk1"/>
              </a:buClr>
              <a:buSzPts val="3400"/>
              <a:buFont typeface="+mj-lt"/>
              <a:buAutoNum type="arabicPeriod" startAt="3"/>
            </a:pPr>
            <a:r>
              <a:rPr lang="en-US" sz="3400" b="0" i="0" u="none" dirty="0">
                <a:solidFill>
                  <a:schemeClr val="dk1"/>
                </a:solidFill>
                <a:latin typeface="Calibri"/>
                <a:ea typeface="Calibri"/>
                <a:cs typeface="Calibri"/>
                <a:sym typeface="Calibri"/>
              </a:rPr>
              <a:t>Additive method.</a:t>
            </a:r>
            <a:endParaRPr dirty="0"/>
          </a:p>
        </p:txBody>
      </p:sp>
      <p:sp>
        <p:nvSpPr>
          <p:cNvPr id="134" name="Google Shape;134;p19" descr="data:image/jpeg;base64,/9j/4AAQSkZJRgABAQAAAQABAAD/2wCEAAkGBhQPERQUEhQWFBUVGRsUGRgUGRoXHRUdFRsYHRwcFBkdGycgHBwkGRQdHy8gIycpLCwsFh4xNTAqNSYrLCkBCQoKDgwOGQ8OGTYkFCQ2NTYpKSkuNS8pKSksNS4pKSkpKi4yNSkpKTY1LDMsKSkpMCo1KSwpLCkpKSw1KSwsKf/AABEIAMYA/gMBIgACEQEDEQH/xAAcAAACAwEBAQEAAAAAAAAAAAABBgAFBwIIBAP/xABSEAABAgIGBAUQBggDCQEAAAABAgMAEQQFITFBUQYSYfATFHGBwQcIGCIyNUJTVHSRkqGx0+EXIzOz0fEVJTRDUpOUo0RiYxYkVXJzdYKD0mT/xAAZAQEBAQEBAQAAAAAAAAAAAAAAAQMEAgX/xAAkEQEAAQMDBQADAQAAAAAAAAAAAQIDURESFAQTMTIzIbHwQf/aAAwDAQACEQMRAD8AqepZ1KqNW1DcffcfSpLymgGlJAklDagZFCjOaz7IaD1DKq4cMcapPClJcDfCN6xSJAkfU5kWx9XW9Efox7zlzGX7tjecM2lDborCr3GU8IRxhsi0hHCIRJa7RJKSgTF51rLY6rt2uK5iJeYggU/qR1SyllXGKYtL1ITREltTRk4pSkkKm0JAKQQcRLGLnsd6BL7al4+E37uC/OLjTihhlqrkg636woqlKs7YqWslRGE1E280PBIkbf4vCOdtuHRGferyukMwPW70Dx1L9dvL/o+2J2O1A8dS8PDb+FGok28+ez8MOeACM7JDH0fnjDvV5NIZd2O9A8dS8fDb+F+cHsd6B46l+u38GNQmM88Tv+EGYzyxh3q8mkMt7HageOpfrt/Cgjrd6B46l+u38GNQmM7JZ7+mDMZ457N7Id6vJpDLex3oHjqXh4bfwvyg9jtQPHUvHw2/hfnGoAiQty8I7/jEJGdkjj6d8Id6vJpDLx1u9A8dS7/428v+j7YA63egS+2peHhN+7gvyjUgRPnz2ZcmHPABEhbl4Rzz3nDvV5NIZf2O9A8dS8fDb+F+cTsd6B46l+u38GNQJGeePp3wggid+OezeyHeryaQy3sd6BL7al+s37uCg9jtQPHUv12/hRp8xK/D+I++OpjPPGHeryaQy4dbtQPHUvDw2/hQOx3oEvtqXj4Tfu4L841EEZ5Y+jfGISJX5+EffvKHeryaQy89bvQPHUv128v+j7Yg63ageOpeHht/C/KNRnbz57Pww54AIzskMdtm+MO9Xk0hl3Y70CX21Lx8Jv3cF+cE9bvQPHUv12/g+2NQJEjb/F4Rztt3lBJE+fPZvZzw71eTSGXdjtQPHUv12/hROx3oHjqXj4bfwY1CYzskMTvzxJjPPHf5Q71eTSGXdjvQPHUv12/hQex2oHjqX67fwo1CYzyx3+cSYzskcd/TDvV5NIZeOt3oHjqX67fwYHY70CX21Lw8Jv3cF+UakCJ8+ezezngAiQt/h8I52W7zh3q8mkMvPW7UDx1Lx8Nv4X5xlfVS0NZqimoYYU4pKmUukukEzK1psKUpEpIGGJj1ISM7JHHbbvhHnnrhe+jXmyMf9R70b5x09JdqquREylUfg7dbwf1Y9f8AtLl0vFsZxotW1UlgHVLiiSZqcVrqkZkCZtCQTYBdGc9bz3sf85cwn+7YjUyLRy5bI5r3vKwTeqUe1q//ALhRb/8AmVdLH2Q4zMscct+T2wndUm6r/wDuFEusn2y/SNkOErDdK3A+7HpjFXRPLfsyiT2HDKIbxy5bN7YAHJOQwgDM7ccok+X2QJWG7HDf5xCLrsMIAz2H2RJ8vsgStwnLKIBfy5QEmduGW+9kEnYcco5lYLpWYdG8oJHJORw5N9sAQeW/ZlABMscMt97IIvPLls3tjkCwXSswPuw6IDqew45RAeX2QCLcJ24QRefw2QAmZY+yDPl9kcyswlyH3R0Rbh6ICA8uGUCZljjlEAtwwwgEWG6VuB9284DqfLfsyiA7DhlEN45ctm9sAC3Cchhy77ICTMscct+T2wSeW/ZlHJFhulbh0bzjo4cuWyAk9h9kSfLjlAlbhOQwiSvuxwgDPlwyiT2H2RytQAmSABbaLpYnLohdqTT+h02lO0Zh1K3WhOYHartt4JU+2CbJyzsmIBkB5fZlAmZY4Zb8vsggX8uWyOQLBdKzDo3lAdE7DjlHnjrhu+jXmqPvXro9DEW4TkcOTfbHnjrhe+jXmyMP9R70x2dH9YeavB163nvY95y5jL92xvOGsaSvatOTqtl6jOBtsAq1XS402tCSLwSXNXLHCFDqBUgN1TSFkKITSHFHUSVGxpixKRaTsF8O9U1AONO0xQWlT+pJsyATwaNQLWBespz7kWXzjG97ysKzqj9zV/8A3CibfCV6OWHEmw2547d+SMu0xYpLqW0v8IyXKzogbUFJPBhTSQeL3iSVzImLTM2mGP8A2De/4pWOPhtYf+qMVN5v589m9nPAEs8Bjv8AOKuvqjXSggIpNIoxSTNVHKAVzA7rWSbLMIrqt0PcZdQ4qsKc6EkEtuqbKVbFANg7b4Blntzx3+UHnyxigrvRhykua6abS6OJauowpsJsJtkpBMzPPCO6i0bXRVlS6ZSqSCNXVfUgpTaDMaqAZ2S5zAXdmdks4I6c9kK1L0KdcWtYrKnoCiVaiFNBKZnuUjg7hhsi1qKpFUVC0rpNIpBUZhT5SSizwdVIEuaAs52C3LHf5xDLOyRx9O+EKP8AsG9/xSscPDa+FFwuolmiCj8apIUAfrwUcKZKnfq6tvc3XQFuDbz57N7OeADYLcsd/nCkNA3p99Kwv/ja+FFxXtRrpSUBNJpFGKbSWChJXOQ7fWSbpTslfAWplnnjv8oON+OeyFqrtD3GXUOKrCnOhJJLbimylcsFANgy54/autFnKS7rpp1Mo4kE6jKmwizGSkEzztgL6Ylf7emCZZ54xQ1Hoy5RXCtVNpdIBTLUfLZSJkWjVQDMSzlbHz1joc686tYrGnNBRJCG1NBKNiQWyZc8AzCWeWO/zgE2X549O8oq6rqNTDC2lUmkPKXOTrpQVo1hIahCQBq3iYNpxim/2Ee/4pWPrs4f+qAbjfz57N7OeAJZ4DH0b4xVV/UK6XqBFKpFG1SZmjlA15gd3rJVdKyWZj46n0Uco7qXFU6mPgD7N5TZQdYEdsA2DZffhAMJNhtzx278kE38+ezeyFyt9E3KQ6pxNPpjINzbKmwhOqAO1BbJtlO04x9tRVEuihYXSqRSdYiRfKCUSB7kpQL5+wQFopaQCSQABOZVcBifxhfrHqg0Bhhb6qU0pCCU/VrDiir+FKUmZPsF8wLYyfqo1gllCqEzWNOplIdKUKZKm1oAUR2q9RsEqNgCEnG3I0fUp6l7lNpZXS2SKMwpSXAuadZxNnBymDMEzPJLGAZXqyrLStZbYnQ6ALFKVP6wf5iO7VZ3AknMmNP0P0FotUtalHSNYjt3VEFa5ZnAbBICL6jUdLSEobSEISAAlKQkAZACwDkj9J7DAQX8+ezeyALhzY7d+WOh09EAXY4ZQAMs88fTvhHnnrhe+jXmyPvHvRHocnYcY88dcN30a82R969HZ0f1h5q8HXreu9j937S592xDsNIlClUlhxKEcA2h9K9cyUlzhR2/ajVILRunYYSOt8VKq3zbZSXDZ/0mIb6NU6KVTBTgXEoLaWQhSSjhQhRWlawoa2qCqxMhdM2SjG97ysKnTakLdYqtbiODWum0JSkTnqFRUSknGRMuaHnA3StzzjOOqEtdKRR23NdDaqwoqG1oStteqvXBUFkmSwoKE5AiQMu2EW/0Zty/baxx/wAWuMVORvHL0QBfhOQhPPUyb8trL+rXlAHUyb8trLA/ta4BxwN2MQ4XYQnfRk35bWX9WvCD9GbfltZf1a8YBwxwnKIMeWE/6M2/Lqyz/a1xPoyb8trKz/8AWuAb8BdKzOCeacj0QnfRm3fx2scP8WvGD9GTfltY4/4tcA4i88vRHIuF0rM4UPoyb8trL+rXlA+jNuw8drLD/FrgHE34TtiC874QnfRk35bWX9WuD9GTfltZf1a8YBvwwlzwTeLoTvo0bv47WU/PFwfoyb8trH+rXhAOAvwwgG43StzhQ+jJu7jtY/1a8YB6mbd/Hayx/wAWuAcjeOXogC/Cch0wn/Rm35bWX9WvKFHTpNBqhBC6dWLjxE0Mopi5qy1z4Cdp5gZQGqVlWbVGaU484httM5qWZDH042DmjIK60+ptfvKodUIU2xMpcpKppmCLyZfVpMjId0dlohb0a0Spdb01pqsV0lthTa6W2264tZKEqSmSddRKZ6/dETlbcRHoGqamZobaWqO2lpsHuUWC684knMzMAr6B9SyjVSAqQepJA1nli448EPAG284nCL7R+rGWOMcA5wnCPuOudsFajiwnWTZdKQsNonFtLbljCvoJQltcf4RC0a9OfcTrAp10qCJKTMWpMjIiyyAaMrsImOE5RPljElt9sARjy9Ec4C6VkdDp6IAu9GMBDfhOR6I88dcL30a82R949HocjbnjHnjrhe+jXmyPvXo7Oj+sPNXg69b0f1Y/ZP8A3lzCf7piz5Q7t6WNqZfe4N0cXdLK0FI19Yao7UBRBmHARIzI22Qi9QB5KKqfUtSUpFJcmVHVA+rYvOENmj9Sr4xSXi4DRnnhSGEWzUottgrUbO11kHVTz/wyxve8rD5+qSe1q/L9IUXZ4SvTyQ3zEjz4bd+WMx0xf48000/J1v8ASdGZMgAlaFpBPbJUQUq4QkEGYBANoMMtG6ltWNLS4iiNpU2ddKgpztVIMwe6wI9kYqaybefLZvbAChllhFNpBobRKwUhVLYS6UTSnWKhIG0ykRiPZFdRepZVjS0rRQ20rQUrSQpdhSZg91gRANRIt58N/nEmNxFLX+htDrApVSmEPFAUElSlDVBMzcRiI+Kg9TGraO4h1qiNoWhQUhQUuwi0ETVK+AZyRlhlBBG42b2xR1/oRQ6wWldKo6HVpTqgqUoSEyZWEWTJj9tH9E6LV4WKIyloLI19VSjPVBlOZNvbH0wFprCXow3+UGYystw3+cKKupNVRtNDbtkZ6zls7/Chgqmo2aGyGGG0ttjWkgFUu2MzfbaTzTgPvBE+fLZHIIkObDf5QpDqR1V5G36zmX/NFzXGi9GprLbVIZQ40gpKEkqABAKRKRHgmQ5YC1Kh78N/nBmJ/LZCh9EdVeRN4+E5/wDUXNfaKUWsAlNKZS6GzNIUpQ1ZgA3EZCAtJiXy6I6JG4hP+iSqpT4m367n/wBRd19orRqelCKUyl1KCSgKKhKyU7CDcIC0Ch7sN/lFVXmlVEoATxp9tnXmE695vuSLZWX3Qk6WaL1DVTXCUmjNAnuG0qWVuHJCdb2mwYkRitd1A7Sgum0ahGjURS0NIEzKarEyKzNUzeodqCZQGtaVdVp2mPcSqRBddUdUvgTAvBLeAAH7xVllmcWmgnUfboixSacrjVLVJRK+2Q2o4idqlA+EbsAIt+pZoYaqoKG3QgPrUVuasrzOSSod1qjmtMocQbcJyGPLAJ9K7/M+YvffN4bzhwN/Pls3thPpXf5nzF/Gz7dvG/8ACHE4cueyAFmWAwik0Yr5VM41roSngKS7Rk6oNqWwmRVM3nWi7nbhOQxio0dboyeM8VIM6Q4XpKUZPSTrgzuMgmwWQFv8sIlmWBwiTuuwxiTtwnLOAg6ctm9sAXDmw3+UdDHlz2RyDYLpWYn37zgCZZZ4b/OPPHXC99GvNkfePemPQ5NuE5HHkjzx1wvfRrzZH3j0dnR/WHmrwcuoBR0uVU+laQtJpK5pUAQfq2LwRI3Yxq0uW/ZlGWdb1L9GP+cuXif7tjeUahwibCCLTfmZYHfKMb3vKwTuqKyEIq4AAAVhRZSAA7pdwFx9kOcjLHHLfk9sJmn5+vqoC401uyVhkhwiYxkbRkYcZCV2fgnnsx6YxV2Ry37MoktpwygG/ny2fhjzQABlZIYej8sIAy5ccoMuX2RzIZZ4Hf8AGDIZZYQBltPsiAcvsjmQysllv6IMhljls3tgJI7cMoJG045RyAJXZeCd/wAIhAyskcPTvjAdAct+zKAAZY4ZRBfz5bM+THmgACQsy8E55bygOpbTjlEA5fZHJAyzw9O+MfDXVeMUJpT1IcS2hNs1YyFyRepWAAttlAffIyx9kZrpv1YUUdzitXJ43S1EpkkayEHLtbVqGQNmJslC3WGldYaSrVR6tQqjURNjjyu1KhPwiLr58GkkmVpldoeg/U3otUI+qTrumYU8tPbGd4T/AAp2D0mAUNEupC7SXeO10tT7yu2DKjNKbZgOSskPFp7UbbhoGlGjzVLooZcUWm0rbUNXUTLg1gpSJ2AEgCW2LkAZZYejfCE/qqUVTlX6raCtXDsGSUkmQeSSZDfGAcpct+zKIBtOGUCVvPls/DHmgADKyQw22b4QCjSu/wAzfPiL2U/t2+bk9sOBHLfsyhOpQ/XzPmL+H+u34O84cCBPny2b280AZbT7IWtCasdY47wqCjhKY+6iZB1kLCNVQvvkfRDHIZWSGG/ohf0Prhylcc4XVPA0t5hGqmXaICJa0rz2xtxgGKXLhlEltPsjmQyyw3+USQyskcN/RAdAct+zKBIyxwy33siACfPls3t5oAAkLMvBOdlm8oDojacco88dcN30a82R969dHoUgZWSOG23fGPPPXC99GvNkYf6j3p3yjs6P6w81eDn1vqAqq3woApNJcBBuI4Jiw7JRZ6G0YOUcMrbKUUKlvqmAbVNvuqbSxKU5a0yBMSEsSBTdQiiKdqp5KHVtf72uZbCdYjg2ZgFQMp53iNU4pqt8GglAkUgplNNl9ovnbbO2Mb3vKwzzTrSNCxVlIDb0m6cEqbCCXApsOpUkIF5mLJT1oYqu09bfcS0KLTUa8xrO0dxtCZYqWe5GE8LIp9LKu4s5VDeutyVOSdZeoDahdkkJSnlsmZztJMP9sscct+T2xipfrvTRFEd4NVHpjpEjrMMLdSZi7WTZMZckfro/paimqUlLFJaKUhU6QytpJBMu1KhImLw89+zKJLacMoBUpnVDbaWtBolPVqlSSpFGcUk6pkShWKdoj6am02RS3Q0KNTGiZnWeYW2kSE5KUbJnAYwxSO3HKJLl9kAs1rp2ijOrbVRaatSLNZqjuLQZgHtVgSN8p52R97OkiVUU0kM0gJEyW1NLD3amVjXdbZZWxby2n2RJcvsgE/6S2vI6xw/wjvNvjFuvSdIonGuBf1ZE8FwauF7vVtalO+05C2Li3bhlvvZBI2nHKAUmuqQ2pQSKHWAKlBPbUVwAE+78zFnX2k6aEG9ZmkvBdxozS3paur3ZTdPWEp32xaUumIZQpx1YbQi1SlkJSBLEm4T9sZDX/VRpVavGhVIhZmJLpB7UgTtUk3IT/mNpwAxCv0o64N9qlqRRqOlLTZ1SKQlaXFES1tZMxqSMxIzPuj6NG9BKVpE4in1q6eAVNTTCDLtSbAJdwgyH+ZQFpF8fJS+o4xRHquRSXFvuUmkKQ8QopBGoVST4XdDuiZmeEbnRaMltCUIGqhACUpEgAEiQA2QH40CgN0dpLbKENtoEkpRYBySHtxj6SbfnEkZY+yDLl9kAAbcMMYotMtIjV9F4ZKA59Y23IqI+0cCCQb5jW9kXwHLhlFNpVU7NLo/B0hZbRroXMKQk6yFhSRNQlaRKAuCbuXPYd5RAeSchjy7Pzgy5b9mUQDacMoBOpR/XzPmL+P8Art+Fh0Q4k3cuezeyE+ld/mb58Reyn9u3zcnthwI5b9mUAJ8k5DH5e2KqoKnbovGOCXr8K+4+uZT2i16s0jVFgEhfbFtLafZCp1P6MpAp+slSdan0hQmkp1gQ3IiYtFl4ssgGqd12GO84k+Scs/lBly4ZRJbT7ICA38uezeyOQbBdKzE+/HpjoDl9mUCRljhlvy+yAhPJORx5Nn5R5464Xvo15sjH/Ue9G+ceiCNpxyjzx1w3fRrzVH3r10dnR/WHmrwdOt6l+jHvOXMJ/u2I1KyfPls3tjK+t+c1arfOqVSpLhkmUz9UxYJkCfOIfaHpS281RXUpc1aUsIRYJpJQtX1onYBwZFk7ZYWjG97ysKLqgftFUyu463h/kc32Q5SEvTh6d8YTeqD+0VTPy1G3wHPR080Oc7Dz49OHRGKiZT58tn4Y80AAZWSGHo3wjom0cuezeyAD6ZDGAEhlnhv84Mh7sIk7Dz47/KITd+MAJDKyWUGQ9uWyJP0yziFUp5ct0AABL0Yb/KFvTTT6iVS3rPqBWoHUZTLXXbl4KZ3qNnLChpl1YiV8TqlBpNJV2vCJGulBx4P+MjM9ry3QdDOo6Q5xutl8apSpq4NatdCTZLXPhkZdyMjIGAoaLUdY6VLDtLUaJQNbWQ2kHt7LCkSGuZWcIqwTOqMI17R/Ryj1ewlmjNhCBImwkqM71k2lXLdsEWaRK7PO6zLogA2Dmx6d5wFRXVfooz1FaLZVxlxTQIkNQhJUSZ33G6+fpuBL25bIX9JKgcpNJoDqCgCjPKdWFEglJQU9pIGZmRfLlhhG9uyA4kJXC7I+6OjLLPCBOz59MdE2/OA5AGWWHo3whL6raZ1dICZ4di4HxyIdQbfRjFNpZpEKvo3DFsuDXQ3IKkfrVhE5yw1uiAubJ8+Wz8MeaAAMrJDDbZvhHRN3Lns3sgA+mzHl32wCfSu/zPmL+Fn27eF/4w4GU+fLZvbCfSu/zPmL+P8Art+FvKHEm7lz2QHIAyskMIptGq/NM41rISngKS7RhKaphsJtOROtdF1P0yziqqCpUUXjGosr4Z9x9UyO0U5qzSJC4auNtsBaSHuwiSGVkjhBndzYxJ+mWcBBKfPls3tgACQs/hwOdm+EdA+/PZHM7BzY9O84CEDKyRw2274x5564Xvo15sjD/Ue9MehyfTbjyb7I88dcL30a82R9496I7Oj+sf3+vNXg39QSmoZqp9biwhIpLlqiB+6ZNk7zIGyG7QvRx2i0dAeUNZsuhkSnwSHFqUOEtE16pSDdIJkL1EqfW/sIXVruslKimlrWnWE9UhpmShkRO8W2xqq0A2EAg2EG2cx+EY3veVhmeltNepVHqRxC20vuvsr1iCUJWplRPaA2gE3TyzhoqihVml1JpNIoy2pHWS0ypKibZapKyL9kV2njYS/VIQAEimokEgADtHMPw2w6WSwuV77YxUvVzQqzU8o0akUZDRlqpdZWtQ7UTmoLAtVPCyYvj7W6PTOKlJdZ41L7QNq4Oet/BrT7my++2LYynz9H4QBLmkPlAJ/6OrqX7XQrvJ3L5/8APlF5XlHpim0CiustuT7cutlYI1T3KQoS7a203RaWe+M/086rzFXngKMBSqWSEhtEylBNg1ym9U7NQW5yxDjSKtayq5kvUmn0FtIsH+7uErP8KE8JNR5NpMgI8/uVjTKzpfduuvUhWoJKVaFmWqBOxAnKVwEbBo31LaRWbopteOKUSJoo85SE7AsCxCf8ibbbSLRDvXNQEU+q1sNANUdT6VlACQ2lTUkgjKc7oD6dCtA6PVLISyj6xQTwjipKWs2TBVKxOwSHPDKR05RyJSF2HyiGXNI++2A6HT0QALBfhlEEp8/R+EASkLvB99kAraX1g61TKsQhxSUu0haFgGQWng1KAUMQCBDWBvzRTV01RS9RDSCA4HFFi1Qm5qnWkBYe1nfZFwJe3ogJKzH0CCRHFksLtsdGXvgCB0RR6X6N/pCjcDr8H9YhyerrfZLCpSmL9WU54ztui6Evd8oTuquspq+aSQeHYtSSP3yJwDnL39EQDoygWT5+j8IAlzSHvsgFGld/mfMXuX7dvC78YcCPf0QnUrv6z5i/yfbt88OBlPn6PwgDLb7oUOp0LKxl/wAQpGF9jcNtnNIRU6P14il8Y1EanAvuUczl2ym9WarM9blgLeXRBkc/dHNnuiWc0jAdAe/ogSsF+GUQSnz9H4QBKQu8H32QHRHTlHnfrhu+jXmyPvXo9DGXNI++2PPPXC99GvNkfePR2dH9YeavB263k/qx7zlz7tiNSJ9/RGW9byP1Y95y5hP92xGpEWjly2Rje95WCX1Qf2iqfPUbfAc3/KHKdnpxhM6oP7RVPnqNngOeno54c5WenDo3nGKuiff0R8tY1m3Rm1OvLS2hIBUpagAPn74XNOuqVRaoT9YrhHr0soI1jMWFZ8BO08wMZ9Vmh1YaSuJpNZrUxRQdZtlPalQ/yJPcgjw1TJnZZAfpW/VDptfOqolToW2z+8pCu1Mj/m/dpyA7Y7Ic9BOpVRqqAWRw9JnMvLAmCRaGgZ6otNt5nfDRU9SM0JkM0dtLbaZgJSL9pJtUdpmTH3EXfhASZy9sL1e184xTqAwjV1KSt4LnaZNthQ1crYYZH2ZRUVpVbDlKorrq9V1lThZTrJTwhWgBXakTXJNtkBbzsHNjBJ2ZwJWDmw3+UQjpw5IAg+/ogA2DmxggWnly2RyBYObDo3lALWlVUOv0urnG0ayWH1uOGaRqpLakg2mZmSLBOGcb+iFvSeu3aPSqvbbKdWkPqbXNMzqhCldrlaBbDIN7NkAJ2fOCTHMrPl0R0Rb8oCA9EU2lWkKaBR+GWhTg10IkkiYLiwgGZy1ouAOjCFjqiVI7TKFwTCdZfCtLlMJsQ4lSjMmVwPLANE/f0QAeiDL35bIAHRhywCfSu/zPmL337eO8ocSff0QnUrv8z5i99+3hvOHEj35bIATOXtirqGqmqPxjgVlfCvuPLmpKtRawnWSJXSkLDaJxaS92UKHU5FlYyl3wpNwFtjeUA3z6MYkzl7YkrubCJL3ZQBB9/RAnYObGCB78tkcysHNh0bygCT0x5464Xvo15sj716PQ5HThyR5464Xvo15sj7x70x2dH9YeavB163qX6Me85cxl+7YjUrJ8+eyMu63g/qx6/wDaXLpeLYzjUieX2ZRje95WCT1Q3Al+qiTJIpqCSTYBqOWknZ0wsaU9Vx2lOcTqRCn3lTSXgDJMzKbc7P8AzVJInZO+GrqoaCuVzR2mm3EtFDgcJWCfBUkgSP8Amt5IqdFtAqxqtrgqM7QEz7pZYdK1nNauEt2CUhlGKudBupAijOClVgsUqlqOsdc6yW1SnMT7te02DAYxpIlnZIY+iFPiddeUUD+Q7b/d3lA4pXXlFA5OAd+LANtnvx3+UGz3Ywo8TrrymgfyHbP7kHiddeUUD+Q7b/dgGyzOyWcL9eVEt+nUB9JRqUZbxXM2nhGwkaolmLRlHxcUrryigcnAO/Fj536nrtbja+OUROoSdVLLgSvWEpODXmQLxI3wDqCJDmx9G+MQyzskcfTvhClxOuvKaBy8A7b/AHInFK68ooHJwDtv93ecA3CU+fPZ+GEAESF2GJzs3xhT4nXXlFA/kO2f3d5wOJ115TQOXgHbf7m84C2rus6O09REPN663XFIaVqhXBrCSSZkzT2oNotwi4EvbnsjP600Vraku0d1dJoWtRll1ASy4ASUlPbfWWiRzEWfE668ooH8h2z+7ANcxLC7Mx0Ze/GFHiddeU0Dl4B34kHiddeUUD+Q7b/dgGwS92PohZ6oVdu0Kh8KwoJXwrSJ2KsW6lKrCMjLZH4cUrryigfyHfixW6QaKVtT2eBepNC1dZLk0suAzbUFC9ZxGV0BoE7efPZ+EASzskMdtm+MKfE668ooH8h23+7vKBxSuvKKBycA7Z/d3lAc0rv8z5i/jZ9u3jf+EOBlPnz2fhCA5otWxpaaVxmhcKlpTA+pc1dVakqtHCXzSJHliy4nXXlFA/kO2/3YBsEs7JDGKnR+uGqTxjg2+D4J91hU5J11o1dZdl89YWm2KjildeUUDk4B34sfBVGi9bUThuDpNC+vdXSFazLpktyU9X6ywdqJCAfLPdjEszskcYUuJ115RQP5Dtv92JxSuvKKBycA78WAbhKfPns/CACJC7wcTnZvjCnxOuvKKB/Ids/uwOJ115TQeXgHbf7m84BtMs7JHHbbvhHnnrhe+jXmyPvHo1nildeUUDk4B23+7vOMm64Xvmz5qj7166Ozo/rDzV4OvW8j9WP+cuYT/dsRqZFo5ctm9sZZ1vRH6Me85cxl+7Y3nGpTE+fPZvZzxje95WEA5J2Ycu38oBFhulbgfdj0xARnZZjts3xiEiRt/i8I5224dEYq6ItHLls3tgAck5DD5xCbefPZ+GHPABGdkhj6PzxgDKw3Y4bz6YhF3NhAmM88Tv8AhBmM8sYAKMrSQJC8i7lM7opKt0icpIbcao5NHdXqpXMBSkyV9cUmUmzqiVpUQpNgnFtSmEuIUhR7VaVJPbG5Vh998VWj2j66IlttVJU62yngmk6qUSSkAJ4XV7tSUiWAxlO0BdSsF2GB92HRBI5JyOHJt/OKjRh9a2DwhWVB11P1k0nVDy+DwEwUasjK0Si2JGdkjj6d8IDoC08uWze3mjkCwXSswPuw6IIInz57MuTDnjkyKb7wB3Wdlh6cYCmZ0pS4r6ttxxvheLh1KZpK9YpOqLyhKkkKXYntTKcovBf8tkLejVR0iiNNsKeaLLCShHBpIW4E2J4UkkCQv1b1YgWH9tFK2NID86Q3SAl2SFN6okkpHaqCSRYrWlO3V1ScyF5KzCXIfdBIt+UczEr8P4j746mM88YCAW4YYRSNaUIclwba3GlOcAHUpmlSpkEoE5qQkpIUuxNhkTFu82FpUmcgoaswq0TBFm2KDRqpaRRWmmVvNFphBbTwSSlToSNVJdmSEkXnVxxwgGQ3jly2b2wAOSchhy7fyik0YrRVI4fWXwgQ9qIUNWSk8E2qaFJJSsEqJslKcjMpJNtSGtdCkhRTrJ1QoKMxrTAI27cYCrb0oaWpISFKbW4phLgR2inAVzSm2apcGqagNWw2xdHDly2b2wt6OUCkURhpp40dDVHaLc2lK+t1AAFq1kpDVgmQNbtj3QF9tVFY8YbCynUmojVKwogpsN1l4NmVsB+tPp6KO2px1QQlIE1EHEyAErSSTIJEzMi+cfPV9cpeWtvUW2pKUuFK0yOq4VBJMiZHtDNJ7a6YE4+TSmqF0ltrglI1mXmqQEuKVqO8GT2qyJkCZ1gqR7ZCbLI+euq2folEfeWUF2SlIQnXW21qoJ7dUgpXcm0hNpAsvgGOV3NhvKKJ7SxOs7wbTjyWTqOONpmkLmBwbYvcUCRPV7UYkGYFxRngtCFT7oJVeReJ3dELujlT0miNJYK2Q22tauFSVKW6lTilnWRIBKzrSUvWVjibAaBjy5bN7YzakVm5Qa3U4VrNEcWzRXGyVFLS30BbbqQokIHCDVIslrC+HmoqQ64whVJSlt0lU0oKpXnVkFWiaJK1SLJxRUzRddK4+h4NhulJbCClwqUgtpAQo9oLdcBQtPcygKnqiVi6t+ittuKQ23SqO28UTTwhpKwA0VJIMg1NShO3hEZGWc9cEgCs2QMKKgY4OPXnHljTqdodSOKUVpK23XW6Q3TX3XXFJ4Vba9ZYTJBIt7UEy1QlMZj1wRP6TZnIHiqJgGcjwj2ze/GOzo/rDzV4UWhvVTpdUMLYYQwpKnC6S6lZIKkpTZqrAlJAwzi/7IasPE0T1HfjRIkfZno7cz+We6U7IasPE0T1HfjROyGrHxVE9R34sSJHnhWsG6UPXDVh4mieo78aJ2Q1YeJonqO/GiRIvCtYN0p2Q1YeJonqO/FidkNWHiaJ6jvxYkSJwrWDdKdkNWHiaJ6jvxog64asPE0T1HfixIkXhWsG6U7IasfFUT1HfixOyGrDxNE9R340SJE4VrBulB1w1YeJonqO/GidkNWPiqJ6jvxYkSLwrWDdKdkNWHiaJ6jvxog64WsB+5onqO/GiRInCtYN0p2Q1Y+KonqO/FidkNWHiaJ6jvxokSLwrWDdKdkNWHiaJ6jvxonZDVj4qieo78WJEicK1g3SA64WsMGaIP8Awd+LB7IasPE0T1HfjRIkXhWsG6XLnXB1goEFmhkHNDp9nCygjrhawFzNEGNiHbeX62JEhwrWP0bpHshqw8TRPUd+NAV1wlYEEFmiEGy1DuOH2sCJE4VrBul12Q1YeJonqO/FidkNWHiaJ6jvxokSHCtYN0p2Q1YeJonqO/GidkNWPiqJ6jvxYkSLwrWDdKdkNWHiaJ6jvxoTdMdMXq2pCX6QltKkthoBoKAkFKV4SlGc1nGBEj3b6S3TVrBNUv/Z"/>
          <p:cNvSpPr txBox="1"/>
          <p:nvPr/>
        </p:nvSpPr>
        <p:spPr>
          <a:xfrm>
            <a:off x="155575" y="-144462"/>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35" name="Google Shape;135;p19" descr="data:image/jpeg;base64,/9j/4AAQSkZJRgABAQAAAQABAAD/2wCEAAkGBhQPERQUEhQWFBUVGRsUGRgUGRoXHRUdFRsYHRwcFBkdGycgHBwkGRQdHy8gIycpLCwsFh4xNTAqNSYrLCkBCQoKDgwOGQ8OGTYkFCQ2NTYpKSkuNS8pKSksNS4pKSkpKi4yNSkpKTY1LDMsKSkpMCo1KSwpLCkpKSw1KSwsKf/AABEIAMYA/gMBIgACEQEDEQH/xAAcAAACAwEBAQEAAAAAAAAAAAABBgAFBwIIBAP/xABSEAABAgIGBAUQBggDCQEAAAABAgMAEQQFITFBUQYSYfATFHGBwQcIGCIyNUJTVHSRkqGx0+EXIzOz0fEVJTRDUpOUo0RiYxYkVXJzdYKD0mT/xAAZAQEBAQEBAQAAAAAAAAAAAAAAAQMEAgX/xAAkEQEAAQMDBQADAQAAAAAAAAAAAQIDURESFAQTMTIzIbHwQf/aAAwDAQACEQMRAD8AqepZ1KqNW1DcffcfSpLymgGlJAklDagZFCjOaz7IaD1DKq4cMcapPClJcDfCN6xSJAkfU5kWx9XW9Efox7zlzGX7tjecM2lDborCr3GU8IRxhsi0hHCIRJa7RJKSgTF51rLY6rt2uK5iJeYggU/qR1SyllXGKYtL1ITREltTRk4pSkkKm0JAKQQcRLGLnsd6BL7al4+E37uC/OLjTihhlqrkg636woqlKs7YqWslRGE1E280PBIkbf4vCOdtuHRGferyukMwPW70Dx1L9dvL/o+2J2O1A8dS8PDb+FGok28+ez8MOeACM7JDH0fnjDvV5NIZd2O9A8dS8fDb+F+cHsd6B46l+u38GNQmM88Tv+EGYzyxh3q8mkMt7HageOpfrt/Cgjrd6B46l+u38GNQmM7JZ7+mDMZ457N7Id6vJpDLex3oHjqXh4bfwvyg9jtQPHUvHw2/hfnGoAiQty8I7/jEJGdkjj6d8Id6vJpDLx1u9A8dS7/428v+j7YA63egS+2peHhN+7gvyjUgRPnz2ZcmHPABEhbl4Rzz3nDvV5NIZf2O9A8dS8fDb+F+cTsd6B46l+u38GNQJGeePp3wggid+OezeyHeryaQy3sd6BL7al+s37uCg9jtQPHUv12/hRp8xK/D+I++OpjPPGHeryaQy4dbtQPHUvDw2/hQOx3oEvtqXj4Tfu4L841EEZ5Y+jfGISJX5+EffvKHeryaQy89bvQPHUv128v+j7Yg63ageOpeHht/C/KNRnbz57Pww54AIzskMdtm+MO9Xk0hl3Y70CX21Lx8Jv3cF+cE9bvQPHUv12/g+2NQJEjb/F4Rztt3lBJE+fPZvZzw71eTSGXdjtQPHUv12/hROx3oHjqXj4bfwY1CYzskMTvzxJjPPHf5Q71eTSGXdjvQPHUv12/hQex2oHjqX67fwo1CYzyx3+cSYzskcd/TDvV5NIZeOt3oHjqX67fwYHY70CX21Lw8Jv3cF+UakCJ8+ezezngAiQt/h8I52W7zh3q8mkMvPW7UDx1Lx8Nv4X5xlfVS0NZqimoYYU4pKmUukukEzK1psKUpEpIGGJj1ISM7JHHbbvhHnnrhe+jXmyMf9R70b5x09JdqquREylUfg7dbwf1Y9f8AtLl0vFsZxotW1UlgHVLiiSZqcVrqkZkCZtCQTYBdGc9bz3sf85cwn+7YjUyLRy5bI5r3vKwTeqUe1q//ALhRb/8AmVdLH2Q4zMscct+T2wndUm6r/wDuFEusn2y/SNkOErDdK3A+7HpjFXRPLfsyiT2HDKIbxy5bN7YAHJOQwgDM7ccok+X2QJWG7HDf5xCLrsMIAz2H2RJ8vsgStwnLKIBfy5QEmduGW+9kEnYcco5lYLpWYdG8oJHJORw5N9sAQeW/ZlABMscMt97IIvPLls3tjkCwXSswPuw6IDqew45RAeX2QCLcJ24QRefw2QAmZY+yDPl9kcyswlyH3R0Rbh6ICA8uGUCZljjlEAtwwwgEWG6VuB9284DqfLfsyiA7DhlEN45ctm9sAC3Cchhy77ICTMscct+T2wSeW/ZlHJFhulbh0bzjo4cuWyAk9h9kSfLjlAlbhOQwiSvuxwgDPlwyiT2H2RytQAmSABbaLpYnLohdqTT+h02lO0Zh1K3WhOYHartt4JU+2CbJyzsmIBkB5fZlAmZY4Zb8vsggX8uWyOQLBdKzDo3lAdE7DjlHnjrhu+jXmqPvXro9DEW4TkcOTfbHnjrhe+jXmyMP9R70x2dH9YeavB163nvY95y5jL92xvOGsaSvatOTqtl6jOBtsAq1XS402tCSLwSXNXLHCFDqBUgN1TSFkKITSHFHUSVGxpixKRaTsF8O9U1AONO0xQWlT+pJsyATwaNQLWBespz7kWXzjG97ysKzqj9zV/8A3CibfCV6OWHEmw2547d+SMu0xYpLqW0v8IyXKzogbUFJPBhTSQeL3iSVzImLTM2mGP8A2De/4pWOPhtYf+qMVN5v589m9nPAEs8Bjv8AOKuvqjXSggIpNIoxSTNVHKAVzA7rWSbLMIrqt0PcZdQ4qsKc6EkEtuqbKVbFANg7b4Blntzx3+UHnyxigrvRhykua6abS6OJauowpsJsJtkpBMzPPCO6i0bXRVlS6ZSqSCNXVfUgpTaDMaqAZ2S5zAXdmdks4I6c9kK1L0KdcWtYrKnoCiVaiFNBKZnuUjg7hhsi1qKpFUVC0rpNIpBUZhT5SSizwdVIEuaAs52C3LHf5xDLOyRx9O+EKP8AsG9/xSscPDa+FFwuolmiCj8apIUAfrwUcKZKnfq6tvc3XQFuDbz57N7OeADYLcsd/nCkNA3p99Kwv/ja+FFxXtRrpSUBNJpFGKbSWChJXOQ7fWSbpTslfAWplnnjv8oON+OeyFqrtD3GXUOKrCnOhJJLbimylcsFANgy54/autFnKS7rpp1Mo4kE6jKmwizGSkEzztgL6Ylf7emCZZ54xQ1Hoy5RXCtVNpdIBTLUfLZSJkWjVQDMSzlbHz1joc686tYrGnNBRJCG1NBKNiQWyZc8AzCWeWO/zgE2X549O8oq6rqNTDC2lUmkPKXOTrpQVo1hIahCQBq3iYNpxim/2Ee/4pWPrs4f+qAbjfz57N7OeAJZ4DH0b4xVV/UK6XqBFKpFG1SZmjlA15gd3rJVdKyWZj46n0Uco7qXFU6mPgD7N5TZQdYEdsA2DZffhAMJNhtzx278kE38+ezeyFyt9E3KQ6pxNPpjINzbKmwhOqAO1BbJtlO04x9tRVEuihYXSqRSdYiRfKCUSB7kpQL5+wQFopaQCSQABOZVcBifxhfrHqg0Bhhb6qU0pCCU/VrDiir+FKUmZPsF8wLYyfqo1gllCqEzWNOplIdKUKZKm1oAUR2q9RsEqNgCEnG3I0fUp6l7lNpZXS2SKMwpSXAuadZxNnBymDMEzPJLGAZXqyrLStZbYnQ6ALFKVP6wf5iO7VZ3AknMmNP0P0FotUtalHSNYjt3VEFa5ZnAbBICL6jUdLSEobSEISAAlKQkAZACwDkj9J7DAQX8+ezeyALhzY7d+WOh09EAXY4ZQAMs88fTvhHnnrhe+jXmyPvHvRHocnYcY88dcN30a82R969HZ0f1h5q8HXreu9j937S592xDsNIlClUlhxKEcA2h9K9cyUlzhR2/ajVILRunYYSOt8VKq3zbZSXDZ/0mIb6NU6KVTBTgXEoLaWQhSSjhQhRWlawoa2qCqxMhdM2SjG97ysKnTakLdYqtbiODWum0JSkTnqFRUSknGRMuaHnA3StzzjOOqEtdKRR23NdDaqwoqG1oStteqvXBUFkmSwoKE5AiQMu2EW/0Zty/baxx/wAWuMVORvHL0QBfhOQhPPUyb8trL+rXlAHUyb8trLA/ta4BxwN2MQ4XYQnfRk35bWX9WvCD9GbfltZf1a8YBwxwnKIMeWE/6M2/Lqyz/a1xPoyb8trKz/8AWuAb8BdKzOCeacj0QnfRm3fx2scP8WvGD9GTfltY4/4tcA4i88vRHIuF0rM4UPoyb8trL+rXlA+jNuw8drLD/FrgHE34TtiC874QnfRk35bWX9WuD9GTfltZf1a8YBvwwlzwTeLoTvo0bv47WU/PFwfoyb8trH+rXhAOAvwwgG43StzhQ+jJu7jtY/1a8YB6mbd/Hayx/wAWuAcjeOXogC/Cch0wn/Rm35bWX9WvKFHTpNBqhBC6dWLjxE0Mopi5qy1z4Cdp5gZQGqVlWbVGaU484httM5qWZDH042DmjIK60+ptfvKodUIU2xMpcpKppmCLyZfVpMjId0dlohb0a0Spdb01pqsV0lthTa6W2264tZKEqSmSddRKZ6/dETlbcRHoGqamZobaWqO2lpsHuUWC684knMzMAr6B9SyjVSAqQepJA1nli448EPAG284nCL7R+rGWOMcA5wnCPuOudsFajiwnWTZdKQsNonFtLbljCvoJQltcf4RC0a9OfcTrAp10qCJKTMWpMjIiyyAaMrsImOE5RPljElt9sARjy9Ec4C6VkdDp6IAu9GMBDfhOR6I88dcL30a82R949HocjbnjHnjrhe+jXmyPvXo7Oj+sPNXg69b0f1Y/ZP8A3lzCf7piz5Q7t6WNqZfe4N0cXdLK0FI19Yao7UBRBmHARIzI22Qi9QB5KKqfUtSUpFJcmVHVA+rYvOENmj9Sr4xSXi4DRnnhSGEWzUottgrUbO11kHVTz/wyxve8rD5+qSe1q/L9IUXZ4SvTyQ3zEjz4bd+WMx0xf48000/J1v8ASdGZMgAlaFpBPbJUQUq4QkEGYBANoMMtG6ltWNLS4iiNpU2ddKgpztVIMwe6wI9kYqaybefLZvbAChllhFNpBobRKwUhVLYS6UTSnWKhIG0ykRiPZFdRepZVjS0rRQ20rQUrSQpdhSZg91gRANRIt58N/nEmNxFLX+htDrApVSmEPFAUElSlDVBMzcRiI+Kg9TGraO4h1qiNoWhQUhQUuwi0ETVK+AZyRlhlBBG42b2xR1/oRQ6wWldKo6HVpTqgqUoSEyZWEWTJj9tH9E6LV4WKIyloLI19VSjPVBlOZNvbH0wFprCXow3+UGYystw3+cKKupNVRtNDbtkZ6zls7/Chgqmo2aGyGGG0ttjWkgFUu2MzfbaTzTgPvBE+fLZHIIkObDf5QpDqR1V5G36zmX/NFzXGi9GprLbVIZQ40gpKEkqABAKRKRHgmQ5YC1Kh78N/nBmJ/LZCh9EdVeRN4+E5/wDUXNfaKUWsAlNKZS6GzNIUpQ1ZgA3EZCAtJiXy6I6JG4hP+iSqpT4m367n/wBRd19orRqelCKUyl1KCSgKKhKyU7CDcIC0Ch7sN/lFVXmlVEoATxp9tnXmE695vuSLZWX3Qk6WaL1DVTXCUmjNAnuG0qWVuHJCdb2mwYkRitd1A7Sgum0ahGjURS0NIEzKarEyKzNUzeodqCZQGtaVdVp2mPcSqRBddUdUvgTAvBLeAAH7xVllmcWmgnUfboixSacrjVLVJRK+2Q2o4idqlA+EbsAIt+pZoYaqoKG3QgPrUVuasrzOSSod1qjmtMocQbcJyGPLAJ9K7/M+YvffN4bzhwN/Pls3thPpXf5nzF/Gz7dvG/8ACHE4cueyAFmWAwik0Yr5VM41roSngKS7Rk6oNqWwmRVM3nWi7nbhOQxio0dboyeM8VIM6Q4XpKUZPSTrgzuMgmwWQFv8sIlmWBwiTuuwxiTtwnLOAg6ctm9sAXDmw3+UdDHlz2RyDYLpWYn37zgCZZZ4b/OPPHXC99GvNkfePemPQ5NuE5HHkjzx1wvfRrzZH3j0dnR/WHmrwcuoBR0uVU+laQtJpK5pUAQfq2LwRI3Yxq0uW/ZlGWdb1L9GP+cuXif7tjeUahwibCCLTfmZYHfKMb3vKwTuqKyEIq4AAAVhRZSAA7pdwFx9kOcjLHHLfk9sJmn5+vqoC401uyVhkhwiYxkbRkYcZCV2fgnnsx6YxV2Ry37MoktpwygG/ny2fhjzQABlZIYej8sIAy5ccoMuX2RzIZZ4Hf8AGDIZZYQBltPsiAcvsjmQysllv6IMhljls3tgJI7cMoJG045RyAJXZeCd/wAIhAyskcPTvjAdAct+zKAAZY4ZRBfz5bM+THmgACQsy8E55bygOpbTjlEA5fZHJAyzw9O+MfDXVeMUJpT1IcS2hNs1YyFyRepWAAttlAffIyx9kZrpv1YUUdzitXJ43S1EpkkayEHLtbVqGQNmJslC3WGldYaSrVR6tQqjURNjjyu1KhPwiLr58GkkmVpldoeg/U3otUI+qTrumYU8tPbGd4T/AAp2D0mAUNEupC7SXeO10tT7yu2DKjNKbZgOSskPFp7UbbhoGlGjzVLooZcUWm0rbUNXUTLg1gpSJ2AEgCW2LkAZZYejfCE/qqUVTlX6raCtXDsGSUkmQeSSZDfGAcpct+zKIBtOGUCVvPls/DHmgADKyQw22b4QCjSu/wAzfPiL2U/t2+bk9sOBHLfsyhOpQ/XzPmL+H+u34O84cCBPny2b280AZbT7IWtCasdY47wqCjhKY+6iZB1kLCNVQvvkfRDHIZWSGG/ohf0Prhylcc4XVPA0t5hGqmXaICJa0rz2xtxgGKXLhlEltPsjmQyyw3+USQyskcN/RAdAct+zKBIyxwy33siACfPls3t5oAAkLMvBOdlm8oDojacco88dcN30a82R969dHoUgZWSOG23fGPPPXC99GvNkYf6j3p3yjs6P6w81eDn1vqAqq3woApNJcBBuI4Jiw7JRZ6G0YOUcMrbKUUKlvqmAbVNvuqbSxKU5a0yBMSEsSBTdQiiKdqp5KHVtf72uZbCdYjg2ZgFQMp53iNU4pqt8GglAkUgplNNl9ovnbbO2Mb3vKwzzTrSNCxVlIDb0m6cEqbCCXApsOpUkIF5mLJT1oYqu09bfcS0KLTUa8xrO0dxtCZYqWe5GE8LIp9LKu4s5VDeutyVOSdZeoDahdkkJSnlsmZztJMP9sscct+T2xipfrvTRFEd4NVHpjpEjrMMLdSZi7WTZMZckfro/paimqUlLFJaKUhU6QytpJBMu1KhImLw89+zKJLacMoBUpnVDbaWtBolPVqlSSpFGcUk6pkShWKdoj6am02RS3Q0KNTGiZnWeYW2kSE5KUbJnAYwxSO3HKJLl9kAs1rp2ijOrbVRaatSLNZqjuLQZgHtVgSN8p52R97OkiVUU0kM0gJEyW1NLD3amVjXdbZZWxby2n2RJcvsgE/6S2vI6xw/wjvNvjFuvSdIonGuBf1ZE8FwauF7vVtalO+05C2Li3bhlvvZBI2nHKAUmuqQ2pQSKHWAKlBPbUVwAE+78zFnX2k6aEG9ZmkvBdxozS3paur3ZTdPWEp32xaUumIZQpx1YbQi1SlkJSBLEm4T9sZDX/VRpVavGhVIhZmJLpB7UgTtUk3IT/mNpwAxCv0o64N9qlqRRqOlLTZ1SKQlaXFES1tZMxqSMxIzPuj6NG9BKVpE4in1q6eAVNTTCDLtSbAJdwgyH+ZQFpF8fJS+o4xRHquRSXFvuUmkKQ8QopBGoVST4XdDuiZmeEbnRaMltCUIGqhACUpEgAEiQA2QH40CgN0dpLbKENtoEkpRYBySHtxj6SbfnEkZY+yDLl9kAAbcMMYotMtIjV9F4ZKA59Y23IqI+0cCCQb5jW9kXwHLhlFNpVU7NLo/B0hZbRroXMKQk6yFhSRNQlaRKAuCbuXPYd5RAeSchjy7Pzgy5b9mUQDacMoBOpR/XzPmL+P8Art+Fh0Q4k3cuezeyE+ld/mb58Reyn9u3zcnthwI5b9mUAJ8k5DH5e2KqoKnbovGOCXr8K+4+uZT2i16s0jVFgEhfbFtLafZCp1P6MpAp+slSdan0hQmkp1gQ3IiYtFl4ssgGqd12GO84k+Scs/lBly4ZRJbT7ICA38uezeyOQbBdKzE+/HpjoDl9mUCRljhlvy+yAhPJORx5Nn5R5464Xvo15sjH/Ue9G+ceiCNpxyjzx1w3fRrzVH3r10dnR/WHmrwdOt6l+jHvOXMJ/u2I1KyfPls3tjK+t+c1arfOqVSpLhkmUz9UxYJkCfOIfaHpS281RXUpc1aUsIRYJpJQtX1onYBwZFk7ZYWjG97ysKLqgftFUyu463h/kc32Q5SEvTh6d8YTeqD+0VTPy1G3wHPR080Oc7Dz49OHRGKiZT58tn4Y80AAZWSGHo3wjom0cuezeyAD6ZDGAEhlnhv84Mh7sIk7Dz47/KITd+MAJDKyWUGQ9uWyJP0yziFUp5ct0AABL0Yb/KFvTTT6iVS3rPqBWoHUZTLXXbl4KZ3qNnLChpl1YiV8TqlBpNJV2vCJGulBx4P+MjM9ry3QdDOo6Q5xutl8apSpq4NatdCTZLXPhkZdyMjIGAoaLUdY6VLDtLUaJQNbWQ2kHt7LCkSGuZWcIqwTOqMI17R/Ryj1ewlmjNhCBImwkqM71k2lXLdsEWaRK7PO6zLogA2Dmx6d5wFRXVfooz1FaLZVxlxTQIkNQhJUSZ33G6+fpuBL25bIX9JKgcpNJoDqCgCjPKdWFEglJQU9pIGZmRfLlhhG9uyA4kJXC7I+6OjLLPCBOz59MdE2/OA5AGWWHo3whL6raZ1dICZ4di4HxyIdQbfRjFNpZpEKvo3DFsuDXQ3IKkfrVhE5yw1uiAubJ8+Wz8MeaAAMrJDDbZvhHRN3Lns3sgA+mzHl32wCfSu/zPmL+Fn27eF/4w4GU+fLZvbCfSu/zPmL+P8Art+FvKHEm7lz2QHIAyskMIptGq/NM41rISngKS7RhKaphsJtOROtdF1P0yziqqCpUUXjGosr4Z9x9UyO0U5qzSJC4auNtsBaSHuwiSGVkjhBndzYxJ+mWcBBKfPls3tgACQs/hwOdm+EdA+/PZHM7BzY9O84CEDKyRw2274x5564Xvo15sjD/Ue9MehyfTbjyb7I88dcL30a82R9496I7Oj+sf3+vNXg39QSmoZqp9biwhIpLlqiB+6ZNk7zIGyG7QvRx2i0dAeUNZsuhkSnwSHFqUOEtE16pSDdIJkL1EqfW/sIXVruslKimlrWnWE9UhpmShkRO8W2xqq0A2EAg2EG2cx+EY3veVhmeltNepVHqRxC20vuvsr1iCUJWplRPaA2gE3TyzhoqihVml1JpNIoy2pHWS0ypKibZapKyL9kV2njYS/VIQAEimokEgADtHMPw2w6WSwuV77YxUvVzQqzU8o0akUZDRlqpdZWtQ7UTmoLAtVPCyYvj7W6PTOKlJdZ41L7QNq4Oet/BrT7my++2LYynz9H4QBLmkPlAJ/6OrqX7XQrvJ3L5/8APlF5XlHpim0CiustuT7cutlYI1T3KQoS7a203RaWe+M/086rzFXngKMBSqWSEhtEylBNg1ym9U7NQW5yxDjSKtayq5kvUmn0FtIsH+7uErP8KE8JNR5NpMgI8/uVjTKzpfduuvUhWoJKVaFmWqBOxAnKVwEbBo31LaRWbopteOKUSJoo85SE7AsCxCf8ibbbSLRDvXNQEU+q1sNANUdT6VlACQ2lTUkgjKc7oD6dCtA6PVLISyj6xQTwjipKWs2TBVKxOwSHPDKR05RyJSF2HyiGXNI++2A6HT0QALBfhlEEp8/R+EASkLvB99kAraX1g61TKsQhxSUu0haFgGQWng1KAUMQCBDWBvzRTV01RS9RDSCA4HFFi1Qm5qnWkBYe1nfZFwJe3ogJKzH0CCRHFksLtsdGXvgCB0RR6X6N/pCjcDr8H9YhyerrfZLCpSmL9WU54ztui6Evd8oTuquspq+aSQeHYtSSP3yJwDnL39EQDoygWT5+j8IAlzSHvsgFGld/mfMXuX7dvC78YcCPf0QnUrv6z5i/yfbt88OBlPn6PwgDLb7oUOp0LKxl/wAQpGF9jcNtnNIRU6P14il8Y1EanAvuUczl2ym9WarM9blgLeXRBkc/dHNnuiWc0jAdAe/ogSsF+GUQSnz9H4QBKQu8H32QHRHTlHnfrhu+jXmyPvXo9DGXNI++2PPPXC99GvNkfePR2dH9YeavB263k/qx7zlz7tiNSJ9/RGW9byP1Y95y5hP92xGpEWjly2Rje95WCX1Qf2iqfPUbfAc3/KHKdnpxhM6oP7RVPnqNngOeno54c5WenDo3nGKuiff0R8tY1m3Rm1OvLS2hIBUpagAPn74XNOuqVRaoT9YrhHr0soI1jMWFZ8BO08wMZ9Vmh1YaSuJpNZrUxRQdZtlPalQ/yJPcgjw1TJnZZAfpW/VDptfOqolToW2z+8pCu1Mj/m/dpyA7Y7Ic9BOpVRqqAWRw9JnMvLAmCRaGgZ6otNt5nfDRU9SM0JkM0dtLbaZgJSL9pJtUdpmTH3EXfhASZy9sL1e184xTqAwjV1KSt4LnaZNthQ1crYYZH2ZRUVpVbDlKorrq9V1lThZTrJTwhWgBXakTXJNtkBbzsHNjBJ2ZwJWDmw3+UQjpw5IAg+/ogA2DmxggWnly2RyBYObDo3lALWlVUOv0urnG0ayWH1uOGaRqpLakg2mZmSLBOGcb+iFvSeu3aPSqvbbKdWkPqbXNMzqhCldrlaBbDIN7NkAJ2fOCTHMrPl0R0Rb8oCA9EU2lWkKaBR+GWhTg10IkkiYLiwgGZy1ouAOjCFjqiVI7TKFwTCdZfCtLlMJsQ4lSjMmVwPLANE/f0QAeiDL35bIAHRhywCfSu/zPmL337eO8ocSff0QnUrv8z5i99+3hvOHEj35bIATOXtirqGqmqPxjgVlfCvuPLmpKtRawnWSJXSkLDaJxaS92UKHU5FlYyl3wpNwFtjeUA3z6MYkzl7YkrubCJL3ZQBB9/RAnYObGCB78tkcysHNh0bygCT0x5464Xvo15sj716PQ5HThyR5464Xvo15sj7x70x2dH9YeavB163qX6Me85cxl+7YjUrJ8+eyMu63g/qx6/wDaXLpeLYzjUieX2ZRje95WCT1Q3Al+qiTJIpqCSTYBqOWknZ0wsaU9Vx2lOcTqRCn3lTSXgDJMzKbc7P8AzVJInZO+GrqoaCuVzR2mm3EtFDgcJWCfBUkgSP8Amt5IqdFtAqxqtrgqM7QEz7pZYdK1nNauEt2CUhlGKudBupAijOClVgsUqlqOsdc6yW1SnMT7te02DAYxpIlnZIY+iFPiddeUUD+Q7b/d3lA4pXXlFA5OAd+LANtnvx3+UGz3Ywo8TrrymgfyHbP7kHiddeUUD+Q7b/dgGyzOyWcL9eVEt+nUB9JRqUZbxXM2nhGwkaolmLRlHxcUrryigcnAO/Fj536nrtbja+OUROoSdVLLgSvWEpODXmQLxI3wDqCJDmx9G+MQyzskcfTvhClxOuvKaBy8A7b/AHInFK68ooHJwDtv93ecA3CU+fPZ+GEAESF2GJzs3xhT4nXXlFA/kO2f3d5wOJ115TQOXgHbf7m84C2rus6O09REPN663XFIaVqhXBrCSSZkzT2oNotwi4EvbnsjP600Vraku0d1dJoWtRll1ASy4ASUlPbfWWiRzEWfE668ooH8h2z+7ANcxLC7Mx0Ze/GFHiddeU0Dl4B34kHiddeUUD+Q7b/dgGwS92PohZ6oVdu0Kh8KwoJXwrSJ2KsW6lKrCMjLZH4cUrryigfyHfixW6QaKVtT2eBepNC1dZLk0suAzbUFC9ZxGV0BoE7efPZ+EASzskMdtm+MKfE668ooH8h23+7vKBxSuvKKBycA7Z/d3lAc0rv8z5i/jZ9u3jf+EOBlPnz2fhCA5otWxpaaVxmhcKlpTA+pc1dVakqtHCXzSJHliy4nXXlFA/kO2/3YBsEs7JDGKnR+uGqTxjg2+D4J91hU5J11o1dZdl89YWm2KjildeUUDk4B34sfBVGi9bUThuDpNC+vdXSFazLpktyU9X6ywdqJCAfLPdjEszskcYUuJ115RQP5Dtv92JxSuvKKBycA78WAbhKfPns/CACJC7wcTnZvjCnxOuvKKB/Ids/uwOJ115TQeXgHbf7m84BtMs7JHHbbvhHnnrhe+jXmyPvHo1nildeUUDk4B23+7vOMm64Xvmz5qj7166Ozo/rDzV4OvW8j9WP+cuYT/dsRqZFo5ctm9sZZ1vRH6Me85cxl+7Y3nGpTE+fPZvZzxje95WEA5J2Ycu38oBFhulbgfdj0xARnZZjts3xiEiRt/i8I5224dEYq6ItHLls3tgAck5DD5xCbefPZ+GHPABGdkhj6PzxgDKw3Y4bz6YhF3NhAmM88Tv8AhBmM8sYAKMrSQJC8i7lM7opKt0icpIbcao5NHdXqpXMBSkyV9cUmUmzqiVpUQpNgnFtSmEuIUhR7VaVJPbG5Vh998VWj2j66IlttVJU62yngmk6qUSSkAJ4XV7tSUiWAxlO0BdSsF2GB92HRBI5JyOHJt/OKjRh9a2DwhWVB11P1k0nVDy+DwEwUasjK0Si2JGdkjj6d8IDoC08uWze3mjkCwXSswPuw6IIInz57MuTDnjkyKb7wB3Wdlh6cYCmZ0pS4r6ttxxvheLh1KZpK9YpOqLyhKkkKXYntTKcovBf8tkLejVR0iiNNsKeaLLCShHBpIW4E2J4UkkCQv1b1YgWH9tFK2NID86Q3SAl2SFN6okkpHaqCSRYrWlO3V1ScyF5KzCXIfdBIt+UczEr8P4j746mM88YCAW4YYRSNaUIclwba3GlOcAHUpmlSpkEoE5qQkpIUuxNhkTFu82FpUmcgoaswq0TBFm2KDRqpaRRWmmVvNFphBbTwSSlToSNVJdmSEkXnVxxwgGQ3jly2b2wAOSchhy7fyik0YrRVI4fWXwgQ9qIUNWSk8E2qaFJJSsEqJslKcjMpJNtSGtdCkhRTrJ1QoKMxrTAI27cYCrb0oaWpISFKbW4phLgR2inAVzSm2apcGqagNWw2xdHDly2b2wt6OUCkURhpp40dDVHaLc2lK+t1AAFq1kpDVgmQNbtj3QF9tVFY8YbCynUmojVKwogpsN1l4NmVsB+tPp6KO2px1QQlIE1EHEyAErSSTIJEzMi+cfPV9cpeWtvUW2pKUuFK0yOq4VBJMiZHtDNJ7a6YE4+TSmqF0ltrglI1mXmqQEuKVqO8GT2qyJkCZ1gqR7ZCbLI+euq2folEfeWUF2SlIQnXW21qoJ7dUgpXcm0hNpAsvgGOV3NhvKKJ7SxOs7wbTjyWTqOONpmkLmBwbYvcUCRPV7UYkGYFxRngtCFT7oJVeReJ3dELujlT0miNJYK2Q22tauFSVKW6lTilnWRIBKzrSUvWVjibAaBjy5bN7YzakVm5Qa3U4VrNEcWzRXGyVFLS30BbbqQokIHCDVIslrC+HmoqQ64whVJSlt0lU0oKpXnVkFWiaJK1SLJxRUzRddK4+h4NhulJbCClwqUgtpAQo9oLdcBQtPcygKnqiVi6t+ittuKQ23SqO28UTTwhpKwA0VJIMg1NShO3hEZGWc9cEgCs2QMKKgY4OPXnHljTqdodSOKUVpK23XW6Q3TX3XXFJ4Vba9ZYTJBIt7UEy1QlMZj1wRP6TZnIHiqJgGcjwj2ze/GOzo/rDzV4UWhvVTpdUMLYYQwpKnC6S6lZIKkpTZqrAlJAwzi/7IasPE0T1HfjRIkfZno7cz+We6U7IasPE0T1HfjROyGrHxVE9R34sSJHnhWsG6UPXDVh4mieo78aJ2Q1YeJonqO/GiRIvCtYN0p2Q1YeJonqO/FidkNWHiaJ6jvxYkSJwrWDdKdkNWHiaJ6jvxog64asPE0T1HfixIkXhWsG6U7IasfFUT1HfixOyGrDxNE9R340SJE4VrBulB1w1YeJonqO/GidkNWPiqJ6jvxYkSLwrWDdKdkNWHiaJ6jvxog64WsB+5onqO/GiRInCtYN0p2Q1Y+KonqO/FidkNWHiaJ6jvxokSLwrWDdKdkNWHiaJ6jvxonZDVj4qieo78WJEicK1g3SA64WsMGaIP8Awd+LB7IasPE0T1HfjRIkXhWsG6XLnXB1goEFmhkHNDp9nCygjrhawFzNEGNiHbeX62JEhwrWP0bpHshqw8TRPUd+NAV1wlYEEFmiEGy1DuOH2sCJE4VrBul12Q1YeJonqO/FidkNWHiaJ6jvxokSHCtYN0p2Q1YeJonqO/GidkNWPiqJ6jvxYkSLwrWDdKdkNWHiaJ6jvxoTdMdMXq2pCX6QltKkthoBoKAkFKV4SlGc1nGBEj3b6S3TVrBNUv/Z"/>
          <p:cNvSpPr txBox="1"/>
          <p:nvPr/>
        </p:nvSpPr>
        <p:spPr>
          <a:xfrm>
            <a:off x="155575" y="-144462"/>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36" name="Google Shape;136;p19" descr="data:image/jpeg;base64,/9j/4AAQSkZJRgABAQAAAQABAAD/2wCEAAkGBhQPERQUEhQWFBUVGRsUGRgUGRoXHRUdFRsYHRwcFBkdGycgHBwkGRQdHy8gIycpLCwsFh4xNTAqNSYrLCkBCQoKDgwOGQ8OGTYkFCQ2NTYpKSkuNS8pKSksNS4pKSkpKi4yNSkpKTY1LDMsKSkpMCo1KSwpLCkpKSw1KSwsKf/AABEIAMYA/gMBIgACEQEDEQH/xAAcAAACAwEBAQEAAAAAAAAAAAABBgAFBwIIBAP/xABSEAABAgIGBAUQBggDCQEAAAABAgMAEQQFITFBUQYSYfATFHGBwQcIGCIyNUJTVHSRkqGx0+EXIzOz0fEVJTRDUpOUo0RiYxYkVXJzdYKD0mT/xAAZAQEBAQEBAQAAAAAAAAAAAAAAAQMEAgX/xAAkEQEAAQMDBQADAQAAAAAAAAAAAQIDURESFAQTMTIzIbHwQf/aAAwDAQACEQMRAD8AqepZ1KqNW1DcffcfSpLymgGlJAklDagZFCjOaz7IaD1DKq4cMcapPClJcDfCN6xSJAkfU5kWx9XW9Efox7zlzGX7tjecM2lDborCr3GU8IRxhsi0hHCIRJa7RJKSgTF51rLY6rt2uK5iJeYggU/qR1SyllXGKYtL1ITREltTRk4pSkkKm0JAKQQcRLGLnsd6BL7al4+E37uC/OLjTihhlqrkg636woqlKs7YqWslRGE1E280PBIkbf4vCOdtuHRGferyukMwPW70Dx1L9dvL/o+2J2O1A8dS8PDb+FGok28+ez8MOeACM7JDH0fnjDvV5NIZd2O9A8dS8fDb+F+cHsd6B46l+u38GNQmM88Tv+EGYzyxh3q8mkMt7HageOpfrt/Cgjrd6B46l+u38GNQmM7JZ7+mDMZ457N7Id6vJpDLex3oHjqXh4bfwvyg9jtQPHUvHw2/hfnGoAiQty8I7/jEJGdkjj6d8Id6vJpDLx1u9A8dS7/428v+j7YA63egS+2peHhN+7gvyjUgRPnz2ZcmHPABEhbl4Rzz3nDvV5NIZf2O9A8dS8fDb+F+cTsd6B46l+u38GNQJGeePp3wggid+OezeyHeryaQy3sd6BL7al+s37uCg9jtQPHUv12/hRp8xK/D+I++OpjPPGHeryaQy4dbtQPHUvDw2/hQOx3oEvtqXj4Tfu4L841EEZ5Y+jfGISJX5+EffvKHeryaQy89bvQPHUv128v+j7Yg63ageOpeHht/C/KNRnbz57Pww54AIzskMdtm+MO9Xk0hl3Y70CX21Lx8Jv3cF+cE9bvQPHUv12/g+2NQJEjb/F4Rztt3lBJE+fPZvZzw71eTSGXdjtQPHUv12/hROx3oHjqXj4bfwY1CYzskMTvzxJjPPHf5Q71eTSGXdjvQPHUv12/hQex2oHjqX67fwo1CYzyx3+cSYzskcd/TDvV5NIZeOt3oHjqX67fwYHY70CX21Lw8Jv3cF+UakCJ8+ezezngAiQt/h8I52W7zh3q8mkMvPW7UDx1Lx8Nv4X5xlfVS0NZqimoYYU4pKmUukukEzK1psKUpEpIGGJj1ISM7JHHbbvhHnnrhe+jXmyMf9R70b5x09JdqquREylUfg7dbwf1Y9f8AtLl0vFsZxotW1UlgHVLiiSZqcVrqkZkCZtCQTYBdGc9bz3sf85cwn+7YjUyLRy5bI5r3vKwTeqUe1q//ALhRb/8AmVdLH2Q4zMscct+T2wndUm6r/wDuFEusn2y/SNkOErDdK3A+7HpjFXRPLfsyiT2HDKIbxy5bN7YAHJOQwgDM7ccok+X2QJWG7HDf5xCLrsMIAz2H2RJ8vsgStwnLKIBfy5QEmduGW+9kEnYcco5lYLpWYdG8oJHJORw5N9sAQeW/ZlABMscMt97IIvPLls3tjkCwXSswPuw6IDqew45RAeX2QCLcJ24QRefw2QAmZY+yDPl9kcyswlyH3R0Rbh6ICA8uGUCZljjlEAtwwwgEWG6VuB9284DqfLfsyiA7DhlEN45ctm9sAC3Cchhy77ICTMscct+T2wSeW/ZlHJFhulbh0bzjo4cuWyAk9h9kSfLjlAlbhOQwiSvuxwgDPlwyiT2H2RytQAmSABbaLpYnLohdqTT+h02lO0Zh1K3WhOYHartt4JU+2CbJyzsmIBkB5fZlAmZY4Zb8vsggX8uWyOQLBdKzDo3lAdE7DjlHnjrhu+jXmqPvXro9DEW4TkcOTfbHnjrhe+jXmyMP9R70x2dH9YeavB163nvY95y5jL92xvOGsaSvatOTqtl6jOBtsAq1XS402tCSLwSXNXLHCFDqBUgN1TSFkKITSHFHUSVGxpixKRaTsF8O9U1AONO0xQWlT+pJsyATwaNQLWBespz7kWXzjG97ysKzqj9zV/8A3CibfCV6OWHEmw2547d+SMu0xYpLqW0v8IyXKzogbUFJPBhTSQeL3iSVzImLTM2mGP8A2De/4pWOPhtYf+qMVN5v589m9nPAEs8Bjv8AOKuvqjXSggIpNIoxSTNVHKAVzA7rWSbLMIrqt0PcZdQ4qsKc6EkEtuqbKVbFANg7b4Blntzx3+UHnyxigrvRhykua6abS6OJauowpsJsJtkpBMzPPCO6i0bXRVlS6ZSqSCNXVfUgpTaDMaqAZ2S5zAXdmdks4I6c9kK1L0KdcWtYrKnoCiVaiFNBKZnuUjg7hhsi1qKpFUVC0rpNIpBUZhT5SSizwdVIEuaAs52C3LHf5xDLOyRx9O+EKP8AsG9/xSscPDa+FFwuolmiCj8apIUAfrwUcKZKnfq6tvc3XQFuDbz57N7OeADYLcsd/nCkNA3p99Kwv/ja+FFxXtRrpSUBNJpFGKbSWChJXOQ7fWSbpTslfAWplnnjv8oON+OeyFqrtD3GXUOKrCnOhJJLbimylcsFANgy54/autFnKS7rpp1Mo4kE6jKmwizGSkEzztgL6Ylf7emCZZ54xQ1Hoy5RXCtVNpdIBTLUfLZSJkWjVQDMSzlbHz1joc686tYrGnNBRJCG1NBKNiQWyZc8AzCWeWO/zgE2X549O8oq6rqNTDC2lUmkPKXOTrpQVo1hIahCQBq3iYNpxim/2Ee/4pWPrs4f+qAbjfz57N7OeAJZ4DH0b4xVV/UK6XqBFKpFG1SZmjlA15gd3rJVdKyWZj46n0Uco7qXFU6mPgD7N5TZQdYEdsA2DZffhAMJNhtzx278kE38+ezeyFyt9E3KQ6pxNPpjINzbKmwhOqAO1BbJtlO04x9tRVEuihYXSqRSdYiRfKCUSB7kpQL5+wQFopaQCSQABOZVcBifxhfrHqg0Bhhb6qU0pCCU/VrDiir+FKUmZPsF8wLYyfqo1gllCqEzWNOplIdKUKZKm1oAUR2q9RsEqNgCEnG3I0fUp6l7lNpZXS2SKMwpSXAuadZxNnBymDMEzPJLGAZXqyrLStZbYnQ6ALFKVP6wf5iO7VZ3AknMmNP0P0FotUtalHSNYjt3VEFa5ZnAbBICL6jUdLSEobSEISAAlKQkAZACwDkj9J7DAQX8+ezeyALhzY7d+WOh09EAXY4ZQAMs88fTvhHnnrhe+jXmyPvHvRHocnYcY88dcN30a82R969HZ0f1h5q8HXreu9j937S592xDsNIlClUlhxKEcA2h9K9cyUlzhR2/ajVILRunYYSOt8VKq3zbZSXDZ/0mIb6NU6KVTBTgXEoLaWQhSSjhQhRWlawoa2qCqxMhdM2SjG97ysKnTakLdYqtbiODWum0JSkTnqFRUSknGRMuaHnA3StzzjOOqEtdKRR23NdDaqwoqG1oStteqvXBUFkmSwoKE5AiQMu2EW/0Zty/baxx/wAWuMVORvHL0QBfhOQhPPUyb8trL+rXlAHUyb8trLA/ta4BxwN2MQ4XYQnfRk35bWX9WvCD9GbfltZf1a8YBwxwnKIMeWE/6M2/Lqyz/a1xPoyb8trKz/8AWuAb8BdKzOCeacj0QnfRm3fx2scP8WvGD9GTfltY4/4tcA4i88vRHIuF0rM4UPoyb8trL+rXlA+jNuw8drLD/FrgHE34TtiC874QnfRk35bWX9WuD9GTfltZf1a8YBvwwlzwTeLoTvo0bv47WU/PFwfoyb8trH+rXhAOAvwwgG43StzhQ+jJu7jtY/1a8YB6mbd/Hayx/wAWuAcjeOXogC/Cch0wn/Rm35bWX9WvKFHTpNBqhBC6dWLjxE0Mopi5qy1z4Cdp5gZQGqVlWbVGaU484httM5qWZDH042DmjIK60+ptfvKodUIU2xMpcpKppmCLyZfVpMjId0dlohb0a0Spdb01pqsV0lthTa6W2264tZKEqSmSddRKZ6/dETlbcRHoGqamZobaWqO2lpsHuUWC684knMzMAr6B9SyjVSAqQepJA1nli448EPAG284nCL7R+rGWOMcA5wnCPuOudsFajiwnWTZdKQsNonFtLbljCvoJQltcf4RC0a9OfcTrAp10qCJKTMWpMjIiyyAaMrsImOE5RPljElt9sARjy9Ec4C6VkdDp6IAu9GMBDfhOR6I88dcL30a82R949HocjbnjHnjrhe+jXmyPvXo7Oj+sPNXg69b0f1Y/ZP8A3lzCf7piz5Q7t6WNqZfe4N0cXdLK0FI19Yao7UBRBmHARIzI22Qi9QB5KKqfUtSUpFJcmVHVA+rYvOENmj9Sr4xSXi4DRnnhSGEWzUottgrUbO11kHVTz/wyxve8rD5+qSe1q/L9IUXZ4SvTyQ3zEjz4bd+WMx0xf48000/J1v8ASdGZMgAlaFpBPbJUQUq4QkEGYBANoMMtG6ltWNLS4iiNpU2ddKgpztVIMwe6wI9kYqaybefLZvbAChllhFNpBobRKwUhVLYS6UTSnWKhIG0ykRiPZFdRepZVjS0rRQ20rQUrSQpdhSZg91gRANRIt58N/nEmNxFLX+htDrApVSmEPFAUElSlDVBMzcRiI+Kg9TGraO4h1qiNoWhQUhQUuwi0ETVK+AZyRlhlBBG42b2xR1/oRQ6wWldKo6HVpTqgqUoSEyZWEWTJj9tH9E6LV4WKIyloLI19VSjPVBlOZNvbH0wFprCXow3+UGYystw3+cKKupNVRtNDbtkZ6zls7/Chgqmo2aGyGGG0ttjWkgFUu2MzfbaTzTgPvBE+fLZHIIkObDf5QpDqR1V5G36zmX/NFzXGi9GprLbVIZQ40gpKEkqABAKRKRHgmQ5YC1Kh78N/nBmJ/LZCh9EdVeRN4+E5/wDUXNfaKUWsAlNKZS6GzNIUpQ1ZgA3EZCAtJiXy6I6JG4hP+iSqpT4m367n/wBRd19orRqelCKUyl1KCSgKKhKyU7CDcIC0Ch7sN/lFVXmlVEoATxp9tnXmE695vuSLZWX3Qk6WaL1DVTXCUmjNAnuG0qWVuHJCdb2mwYkRitd1A7Sgum0ahGjURS0NIEzKarEyKzNUzeodqCZQGtaVdVp2mPcSqRBddUdUvgTAvBLeAAH7xVllmcWmgnUfboixSacrjVLVJRK+2Q2o4idqlA+EbsAIt+pZoYaqoKG3QgPrUVuasrzOSSod1qjmtMocQbcJyGPLAJ9K7/M+YvffN4bzhwN/Pls3thPpXf5nzF/Gz7dvG/8ACHE4cueyAFmWAwik0Yr5VM41roSngKS7Rk6oNqWwmRVM3nWi7nbhOQxio0dboyeM8VIM6Q4XpKUZPSTrgzuMgmwWQFv8sIlmWBwiTuuwxiTtwnLOAg6ctm9sAXDmw3+UdDHlz2RyDYLpWYn37zgCZZZ4b/OPPHXC99GvNkfePemPQ5NuE5HHkjzx1wvfRrzZH3j0dnR/WHmrwcuoBR0uVU+laQtJpK5pUAQfq2LwRI3Yxq0uW/ZlGWdb1L9GP+cuXif7tjeUahwibCCLTfmZYHfKMb3vKwTuqKyEIq4AAAVhRZSAA7pdwFx9kOcjLHHLfk9sJmn5+vqoC401uyVhkhwiYxkbRkYcZCV2fgnnsx6YxV2Ry37MoktpwygG/ny2fhjzQABlZIYej8sIAy5ccoMuX2RzIZZ4Hf8AGDIZZYQBltPsiAcvsjmQysllv6IMhljls3tgJI7cMoJG045RyAJXZeCd/wAIhAyskcPTvjAdAct+zKAAZY4ZRBfz5bM+THmgACQsy8E55bygOpbTjlEA5fZHJAyzw9O+MfDXVeMUJpT1IcS2hNs1YyFyRepWAAttlAffIyx9kZrpv1YUUdzitXJ43S1EpkkayEHLtbVqGQNmJslC3WGldYaSrVR6tQqjURNjjyu1KhPwiLr58GkkmVpldoeg/U3otUI+qTrumYU8tPbGd4T/AAp2D0mAUNEupC7SXeO10tT7yu2DKjNKbZgOSskPFp7UbbhoGlGjzVLooZcUWm0rbUNXUTLg1gpSJ2AEgCW2LkAZZYejfCE/qqUVTlX6raCtXDsGSUkmQeSSZDfGAcpct+zKIBtOGUCVvPls/DHmgADKyQw22b4QCjSu/wAzfPiL2U/t2+bk9sOBHLfsyhOpQ/XzPmL+H+u34O84cCBPny2b280AZbT7IWtCasdY47wqCjhKY+6iZB1kLCNVQvvkfRDHIZWSGG/ohf0Prhylcc4XVPA0t5hGqmXaICJa0rz2xtxgGKXLhlEltPsjmQyyw3+USQyskcN/RAdAct+zKBIyxwy33siACfPls3t5oAAkLMvBOdlm8oDojacco88dcN30a82R969dHoUgZWSOG23fGPPPXC99GvNkYf6j3p3yjs6P6w81eDn1vqAqq3woApNJcBBuI4Jiw7JRZ6G0YOUcMrbKUUKlvqmAbVNvuqbSxKU5a0yBMSEsSBTdQiiKdqp5KHVtf72uZbCdYjg2ZgFQMp53iNU4pqt8GglAkUgplNNl9ovnbbO2Mb3vKwzzTrSNCxVlIDb0m6cEqbCCXApsOpUkIF5mLJT1oYqu09bfcS0KLTUa8xrO0dxtCZYqWe5GE8LIp9LKu4s5VDeutyVOSdZeoDahdkkJSnlsmZztJMP9sscct+T2xipfrvTRFEd4NVHpjpEjrMMLdSZi7WTZMZckfro/paimqUlLFJaKUhU6QytpJBMu1KhImLw89+zKJLacMoBUpnVDbaWtBolPVqlSSpFGcUk6pkShWKdoj6am02RS3Q0KNTGiZnWeYW2kSE5KUbJnAYwxSO3HKJLl9kAs1rp2ijOrbVRaatSLNZqjuLQZgHtVgSN8p52R97OkiVUU0kM0gJEyW1NLD3amVjXdbZZWxby2n2RJcvsgE/6S2vI6xw/wjvNvjFuvSdIonGuBf1ZE8FwauF7vVtalO+05C2Li3bhlvvZBI2nHKAUmuqQ2pQSKHWAKlBPbUVwAE+78zFnX2k6aEG9ZmkvBdxozS3paur3ZTdPWEp32xaUumIZQpx1YbQi1SlkJSBLEm4T9sZDX/VRpVavGhVIhZmJLpB7UgTtUk3IT/mNpwAxCv0o64N9qlqRRqOlLTZ1SKQlaXFES1tZMxqSMxIzPuj6NG9BKVpE4in1q6eAVNTTCDLtSbAJdwgyH+ZQFpF8fJS+o4xRHquRSXFvuUmkKQ8QopBGoVST4XdDuiZmeEbnRaMltCUIGqhACUpEgAEiQA2QH40CgN0dpLbKENtoEkpRYBySHtxj6SbfnEkZY+yDLl9kAAbcMMYotMtIjV9F4ZKA59Y23IqI+0cCCQb5jW9kXwHLhlFNpVU7NLo/B0hZbRroXMKQk6yFhSRNQlaRKAuCbuXPYd5RAeSchjy7Pzgy5b9mUQDacMoBOpR/XzPmL+P8Art+Fh0Q4k3cuezeyE+ld/mb58Reyn9u3zcnthwI5b9mUAJ8k5DH5e2KqoKnbovGOCXr8K+4+uZT2i16s0jVFgEhfbFtLafZCp1P6MpAp+slSdan0hQmkp1gQ3IiYtFl4ssgGqd12GO84k+Scs/lBly4ZRJbT7ICA38uezeyOQbBdKzE+/HpjoDl9mUCRljhlvy+yAhPJORx5Nn5R5464Xvo15sjH/Ue9G+ceiCNpxyjzx1w3fRrzVH3r10dnR/WHmrwdOt6l+jHvOXMJ/u2I1KyfPls3tjK+t+c1arfOqVSpLhkmUz9UxYJkCfOIfaHpS281RXUpc1aUsIRYJpJQtX1onYBwZFk7ZYWjG97ysKLqgftFUyu463h/kc32Q5SEvTh6d8YTeqD+0VTPy1G3wHPR080Oc7Dz49OHRGKiZT58tn4Y80AAZWSGHo3wjom0cuezeyAD6ZDGAEhlnhv84Mh7sIk7Dz47/KITd+MAJDKyWUGQ9uWyJP0yziFUp5ct0AABL0Yb/KFvTTT6iVS3rPqBWoHUZTLXXbl4KZ3qNnLChpl1YiV8TqlBpNJV2vCJGulBx4P+MjM9ry3QdDOo6Q5xutl8apSpq4NatdCTZLXPhkZdyMjIGAoaLUdY6VLDtLUaJQNbWQ2kHt7LCkSGuZWcIqwTOqMI17R/Ryj1ewlmjNhCBImwkqM71k2lXLdsEWaRK7PO6zLogA2Dmx6d5wFRXVfooz1FaLZVxlxTQIkNQhJUSZ33G6+fpuBL25bIX9JKgcpNJoDqCgCjPKdWFEglJQU9pIGZmRfLlhhG9uyA4kJXC7I+6OjLLPCBOz59MdE2/OA5AGWWHo3whL6raZ1dICZ4di4HxyIdQbfRjFNpZpEKvo3DFsuDXQ3IKkfrVhE5yw1uiAubJ8+Wz8MeaAAMrJDDbZvhHRN3Lns3sgA+mzHl32wCfSu/zPmL+Fn27eF/4w4GU+fLZvbCfSu/zPmL+P8Art+FvKHEm7lz2QHIAyskMIptGq/NM41rISngKS7RhKaphsJtOROtdF1P0yziqqCpUUXjGosr4Z9x9UyO0U5qzSJC4auNtsBaSHuwiSGVkjhBndzYxJ+mWcBBKfPls3tgACQs/hwOdm+EdA+/PZHM7BzY9O84CEDKyRw2274x5564Xvo15sjD/Ue9MehyfTbjyb7I88dcL30a82R9496I7Oj+sf3+vNXg39QSmoZqp9biwhIpLlqiB+6ZNk7zIGyG7QvRx2i0dAeUNZsuhkSnwSHFqUOEtE16pSDdIJkL1EqfW/sIXVruslKimlrWnWE9UhpmShkRO8W2xqq0A2EAg2EG2cx+EY3veVhmeltNepVHqRxC20vuvsr1iCUJWplRPaA2gE3TyzhoqihVml1JpNIoy2pHWS0ypKibZapKyL9kV2njYS/VIQAEimokEgADtHMPw2w6WSwuV77YxUvVzQqzU8o0akUZDRlqpdZWtQ7UTmoLAtVPCyYvj7W6PTOKlJdZ41L7QNq4Oet/BrT7my++2LYynz9H4QBLmkPlAJ/6OrqX7XQrvJ3L5/8APlF5XlHpim0CiustuT7cutlYI1T3KQoS7a203RaWe+M/086rzFXngKMBSqWSEhtEylBNg1ym9U7NQW5yxDjSKtayq5kvUmn0FtIsH+7uErP8KE8JNR5NpMgI8/uVjTKzpfduuvUhWoJKVaFmWqBOxAnKVwEbBo31LaRWbopteOKUSJoo85SE7AsCxCf8ibbbSLRDvXNQEU+q1sNANUdT6VlACQ2lTUkgjKc7oD6dCtA6PVLISyj6xQTwjipKWs2TBVKxOwSHPDKR05RyJSF2HyiGXNI++2A6HT0QALBfhlEEp8/R+EASkLvB99kAraX1g61TKsQhxSUu0haFgGQWng1KAUMQCBDWBvzRTV01RS9RDSCA4HFFi1Qm5qnWkBYe1nfZFwJe3ogJKzH0CCRHFksLtsdGXvgCB0RR6X6N/pCjcDr8H9YhyerrfZLCpSmL9WU54ztui6Evd8oTuquspq+aSQeHYtSSP3yJwDnL39EQDoygWT5+j8IAlzSHvsgFGld/mfMXuX7dvC78YcCPf0QnUrv6z5i/yfbt88OBlPn6PwgDLb7oUOp0LKxl/wAQpGF9jcNtnNIRU6P14il8Y1EanAvuUczl2ym9WarM9blgLeXRBkc/dHNnuiWc0jAdAe/ogSsF+GUQSnz9H4QBKQu8H32QHRHTlHnfrhu+jXmyPvXo9DGXNI++2PPPXC99GvNkfePR2dH9YeavB263k/qx7zlz7tiNSJ9/RGW9byP1Y95y5hP92xGpEWjly2Rje95WCX1Qf2iqfPUbfAc3/KHKdnpxhM6oP7RVPnqNngOeno54c5WenDo3nGKuiff0R8tY1m3Rm1OvLS2hIBUpagAPn74XNOuqVRaoT9YrhHr0soI1jMWFZ8BO08wMZ9Vmh1YaSuJpNZrUxRQdZtlPalQ/yJPcgjw1TJnZZAfpW/VDptfOqolToW2z+8pCu1Mj/m/dpyA7Y7Ic9BOpVRqqAWRw9JnMvLAmCRaGgZ6otNt5nfDRU9SM0JkM0dtLbaZgJSL9pJtUdpmTH3EXfhASZy9sL1e184xTqAwjV1KSt4LnaZNthQ1crYYZH2ZRUVpVbDlKorrq9V1lThZTrJTwhWgBXakTXJNtkBbzsHNjBJ2ZwJWDmw3+UQjpw5IAg+/ogA2DmxggWnly2RyBYObDo3lALWlVUOv0urnG0ayWH1uOGaRqpLakg2mZmSLBOGcb+iFvSeu3aPSqvbbKdWkPqbXNMzqhCldrlaBbDIN7NkAJ2fOCTHMrPl0R0Rb8oCA9EU2lWkKaBR+GWhTg10IkkiYLiwgGZy1ouAOjCFjqiVI7TKFwTCdZfCtLlMJsQ4lSjMmVwPLANE/f0QAeiDL35bIAHRhywCfSu/zPmL337eO8ocSff0QnUrv8z5i99+3hvOHEj35bIATOXtirqGqmqPxjgVlfCvuPLmpKtRawnWSJXSkLDaJxaS92UKHU5FlYyl3wpNwFtjeUA3z6MYkzl7YkrubCJL3ZQBB9/RAnYObGCB78tkcysHNh0bygCT0x5464Xvo15sj716PQ5HThyR5464Xvo15sj7x70x2dH9YeavB163qX6Me85cxl+7YjUrJ8+eyMu63g/qx6/wDaXLpeLYzjUieX2ZRje95WCT1Q3Al+qiTJIpqCSTYBqOWknZ0wsaU9Vx2lOcTqRCn3lTSXgDJMzKbc7P8AzVJInZO+GrqoaCuVzR2mm3EtFDgcJWCfBUkgSP8Amt5IqdFtAqxqtrgqM7QEz7pZYdK1nNauEt2CUhlGKudBupAijOClVgsUqlqOsdc6yW1SnMT7te02DAYxpIlnZIY+iFPiddeUUD+Q7b/d3lA4pXXlFA5OAd+LANtnvx3+UGz3Ywo8TrrymgfyHbP7kHiddeUUD+Q7b/dgGyzOyWcL9eVEt+nUB9JRqUZbxXM2nhGwkaolmLRlHxcUrryigcnAO/Fj536nrtbja+OUROoSdVLLgSvWEpODXmQLxI3wDqCJDmx9G+MQyzskcfTvhClxOuvKaBy8A7b/AHInFK68ooHJwDtv93ecA3CU+fPZ+GEAESF2GJzs3xhT4nXXlFA/kO2f3d5wOJ115TQOXgHbf7m84C2rus6O09REPN663XFIaVqhXBrCSSZkzT2oNotwi4EvbnsjP600Vraku0d1dJoWtRll1ASy4ASUlPbfWWiRzEWfE668ooH8h2z+7ANcxLC7Mx0Ze/GFHiddeU0Dl4B34kHiddeUUD+Q7b/dgGwS92PohZ6oVdu0Kh8KwoJXwrSJ2KsW6lKrCMjLZH4cUrryigfyHfixW6QaKVtT2eBepNC1dZLk0suAzbUFC9ZxGV0BoE7efPZ+EASzskMdtm+MKfE668ooH8h23+7vKBxSuvKKBycA7Z/d3lAc0rv8z5i/jZ9u3jf+EOBlPnz2fhCA5otWxpaaVxmhcKlpTA+pc1dVakqtHCXzSJHliy4nXXlFA/kO2/3YBsEs7JDGKnR+uGqTxjg2+D4J91hU5J11o1dZdl89YWm2KjildeUUDk4B34sfBVGi9bUThuDpNC+vdXSFazLpktyU9X6ywdqJCAfLPdjEszskcYUuJ115RQP5Dtv92JxSuvKKBycA78WAbhKfPns/CACJC7wcTnZvjCnxOuvKKB/Ids/uwOJ115TQeXgHbf7m84BtMs7JHHbbvhHnnrhe+jXmyPvHo1nildeUUDk4B23+7vOMm64Xvmz5qj7166Ozo/rDzV4OvW8j9WP+cuYT/dsRqZFo5ctm9sZZ1vRH6Me85cxl+7Y3nGpTE+fPZvZzxje95WEA5J2Ycu38oBFhulbgfdj0xARnZZjts3xiEiRt/i8I5224dEYq6ItHLls3tgAck5DD5xCbefPZ+GHPABGdkhj6PzxgDKw3Y4bz6YhF3NhAmM88Tv8AhBmM8sYAKMrSQJC8i7lM7opKt0icpIbcao5NHdXqpXMBSkyV9cUmUmzqiVpUQpNgnFtSmEuIUhR7VaVJPbG5Vh998VWj2j66IlttVJU62yngmk6qUSSkAJ4XV7tSUiWAxlO0BdSsF2GB92HRBI5JyOHJt/OKjRh9a2DwhWVB11P1k0nVDy+DwEwUasjK0Si2JGdkjj6d8IDoC08uWze3mjkCwXSswPuw6IIInz57MuTDnjkyKb7wB3Wdlh6cYCmZ0pS4r6ttxxvheLh1KZpK9YpOqLyhKkkKXYntTKcovBf8tkLejVR0iiNNsKeaLLCShHBpIW4E2J4UkkCQv1b1YgWH9tFK2NID86Q3SAl2SFN6okkpHaqCSRYrWlO3V1ScyF5KzCXIfdBIt+UczEr8P4j746mM88YCAW4YYRSNaUIclwba3GlOcAHUpmlSpkEoE5qQkpIUuxNhkTFu82FpUmcgoaswq0TBFm2KDRqpaRRWmmVvNFphBbTwSSlToSNVJdmSEkXnVxxwgGQ3jly2b2wAOSchhy7fyik0YrRVI4fWXwgQ9qIUNWSk8E2qaFJJSsEqJslKcjMpJNtSGtdCkhRTrJ1QoKMxrTAI27cYCrb0oaWpISFKbW4phLgR2inAVzSm2apcGqagNWw2xdHDly2b2wt6OUCkURhpp40dDVHaLc2lK+t1AAFq1kpDVgmQNbtj3QF9tVFY8YbCynUmojVKwogpsN1l4NmVsB+tPp6KO2px1QQlIE1EHEyAErSSTIJEzMi+cfPV9cpeWtvUW2pKUuFK0yOq4VBJMiZHtDNJ7a6YE4+TSmqF0ltrglI1mXmqQEuKVqO8GT2qyJkCZ1gqR7ZCbLI+euq2folEfeWUF2SlIQnXW21qoJ7dUgpXcm0hNpAsvgGOV3NhvKKJ7SxOs7wbTjyWTqOONpmkLmBwbYvcUCRPV7UYkGYFxRngtCFT7oJVeReJ3dELujlT0miNJYK2Q22tauFSVKW6lTilnWRIBKzrSUvWVjibAaBjy5bN7YzakVm5Qa3U4VrNEcWzRXGyVFLS30BbbqQokIHCDVIslrC+HmoqQ64whVJSlt0lU0oKpXnVkFWiaJK1SLJxRUzRddK4+h4NhulJbCClwqUgtpAQo9oLdcBQtPcygKnqiVi6t+ittuKQ23SqO28UTTwhpKwA0VJIMg1NShO3hEZGWc9cEgCs2QMKKgY4OPXnHljTqdodSOKUVpK23XW6Q3TX3XXFJ4Vba9ZYTJBIt7UEy1QlMZj1wRP6TZnIHiqJgGcjwj2ze/GOzo/rDzV4UWhvVTpdUMLYYQwpKnC6S6lZIKkpTZqrAlJAwzi/7IasPE0T1HfjRIkfZno7cz+We6U7IasPE0T1HfjROyGrHxVE9R34sSJHnhWsG6UPXDVh4mieo78aJ2Q1YeJonqO/GiRIvCtYN0p2Q1YeJonqO/FidkNWHiaJ6jvxYkSJwrWDdKdkNWHiaJ6jvxog64asPE0T1HfixIkXhWsG6U7IasfFUT1HfixOyGrDxNE9R340SJE4VrBulB1w1YeJonqO/GidkNWPiqJ6jvxYkSLwrWDdKdkNWHiaJ6jvxog64WsB+5onqO/GiRInCtYN0p2Q1Y+KonqO/FidkNWHiaJ6jvxokSLwrWDdKdkNWHiaJ6jvxonZDVj4qieo78WJEicK1g3SA64WsMGaIP8Awd+LB7IasPE0T1HfjRIkXhWsG6XLnXB1goEFmhkHNDp9nCygjrhawFzNEGNiHbeX62JEhwrWP0bpHshqw8TRPUd+NAV1wlYEEFmiEGy1DuOH2sCJE4VrBul12Q1YeJonqO/FidkNWHiaJ6jvxokSHCtYN0p2Q1YeJonqO/GidkNWPiqJ6jvxYkSLwrWDdKdkNWHiaJ6jvxoTdMdMXq2pCX6QltKkthoBoKAkFKV4SlGc1nGBEj3b6S3TVrBNUv/Z"/>
          <p:cNvSpPr txBox="1"/>
          <p:nvPr/>
        </p:nvSpPr>
        <p:spPr>
          <a:xfrm>
            <a:off x="155575" y="-144462"/>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pic>
        <p:nvPicPr>
          <p:cNvPr id="137" name="Google Shape;137;p19" descr="http://t1.gstatic.com/images?q=tbn:ANd9GcR7cL8phJ_AUOGR2NQIHiaTOciQcYtebP0d1wsUClJjRPhyn0RF"/>
          <p:cNvPicPr preferRelativeResize="0"/>
          <p:nvPr/>
        </p:nvPicPr>
        <p:blipFill rotWithShape="1">
          <a:blip r:embed="rId4">
            <a:alphaModFix/>
          </a:blip>
          <a:srcRect/>
          <a:stretch/>
        </p:blipFill>
        <p:spPr>
          <a:xfrm>
            <a:off x="5542384" y="1559184"/>
            <a:ext cx="2815803" cy="2011330"/>
          </a:xfrm>
          <a:prstGeom prst="rect">
            <a:avLst/>
          </a:prstGeom>
          <a:noFill/>
          <a:ln>
            <a:noFill/>
          </a:ln>
        </p:spPr>
      </p:pic>
      <p:sp>
        <p:nvSpPr>
          <p:cNvPr id="138" name="Google Shape;138;p19"/>
          <p:cNvSpPr txBox="1"/>
          <p:nvPr/>
        </p:nvSpPr>
        <p:spPr>
          <a:xfrm>
            <a:off x="0" y="0"/>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pic>
        <p:nvPicPr>
          <p:cNvPr id="139" name="Google Shape;139;p19"/>
          <p:cNvPicPr preferRelativeResize="0"/>
          <p:nvPr/>
        </p:nvPicPr>
        <p:blipFill rotWithShape="1">
          <a:blip r:embed="rId5">
            <a:alphaModFix/>
          </a:blip>
          <a:srcRect/>
          <a:stretch/>
        </p:blipFill>
        <p:spPr>
          <a:xfrm>
            <a:off x="6313486" y="3730057"/>
            <a:ext cx="1374775" cy="642937"/>
          </a:xfrm>
          <a:prstGeom prst="rect">
            <a:avLst/>
          </a:prstGeom>
          <a:noFill/>
          <a:ln>
            <a:noFill/>
          </a:ln>
        </p:spPr>
      </p:pic>
      <p:sp>
        <p:nvSpPr>
          <p:cNvPr id="141" name="Google Shape;141;p19"/>
          <p:cNvSpPr txBox="1"/>
          <p:nvPr/>
        </p:nvSpPr>
        <p:spPr>
          <a:xfrm>
            <a:off x="0" y="0"/>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pic>
        <p:nvPicPr>
          <p:cNvPr id="142" name="Google Shape;142;p19"/>
          <p:cNvPicPr preferRelativeResize="0"/>
          <p:nvPr/>
        </p:nvPicPr>
        <p:blipFill rotWithShape="1">
          <a:blip r:embed="rId6">
            <a:alphaModFix/>
          </a:blip>
          <a:srcRect/>
          <a:stretch/>
        </p:blipFill>
        <p:spPr>
          <a:xfrm>
            <a:off x="5449885" y="4416692"/>
            <a:ext cx="3101975" cy="642937"/>
          </a:xfrm>
          <a:prstGeom prst="rect">
            <a:avLst/>
          </a:prstGeom>
          <a:noFill/>
          <a:ln>
            <a:noFill/>
          </a:ln>
        </p:spPr>
      </p:pic>
      <p:sp>
        <p:nvSpPr>
          <p:cNvPr id="144" name="Google Shape;144;p19" descr="data:image/jpeg;base64,/9j/4AAQSkZJRgABAQAAAQABAAD/2wCEAAkGBhQGEBQQEhMTEhAQEA0QGBUWDRoXERAQFRcVGBUVGxccHCcfFxojGRQWITshIykpMS4uGx49NTAqOyYrLCkBCQoKDgwNGQ8PGTUkHyQzMSw2LTQ0NTU1NCw1NTUsNiksNS01KTMpKTUpNSkyLiwpLikpKSkpLCwpLCwpLCkpKf/AABEIALIBBAMBIgACEQEDEQH/xAAcAAEAAwADAQEAAAAAAAAAAAAABQYHAgMEAQj/xABOEAABAwICAgsOAwUECwEAAAABAAIDBBEFEgYhExYYMTVBVHSz0tMHCBUiMlFVYXGBk5SV0RQjdTNCQ2KRJERysSU0UlNjZIKFpMHxF//EABkBAQEBAQEBAAAAAAAAAAAAAAADBgECBP/EACARAQABBAMBAQEBAAAAAAAAAAABAhETURIxMwMEIyH/2gAMAwEAAhEDEQA/AIbuV9yun06pJZ55Z2PjqXwgRvYGloYx1/Gadd3lXTc60PKKz4kfZp3uvB0/PpOihWqr6vr9a4rmIl5iGVbnWh5RWfEj7NNzrQ8orPiR9mtVRTz17dtDKtzrQ8orPiR9mm51oeUVnxI+zWqomevZaGVbnWh5RWfEj7NNzrQ8orPiR9mtVRM9ey0Mq3OtDyis+JH2abnWh5RWfEj7NaqiZ69loZTueKC9vxNXe17bLFe3s2NdM3cEw2nyZquqGyyCJv5sXjyG5yj8vf8AFd/Qq16VEYbieHVDY7vea+nOVnjyZoczGEjizRjf1DWdWtfcTwwYQzD4gGt/0qyQhoswPkbUvflHmzOKZ69loVrc60PKKz4kfZpudaHlFZ8SPs1qoRM9ey0Mq3OtDyis+JH2abnWh5RWfEj7NaqiZ69loZVudaHlFZ8SPs03OtDyis+JH2a1VEz17LQyrc60PKKz4kfZpudaHlFZ8SPs1qqJnr2WhlW51oeUVnxI+zTc60PKKz4kfZrVUTPXstDKtzrQ8orPiR9mm51oeUVnxI+zWqomevZaGVbnWh5RWfEj7NNzrQ8orPiR9mtVRM9ey0Mq3OtDyis+JH2abnWh5RWfEj7NaqiZ69loZVudaHlFZ8SPs03OtDyis+JH2a1VEz17LQyrc60PKKz4kfZpudaHlFZ8SPs1qqJnr2Wh+NsboBhVVUQNLiyCpqIWlx8YtY8tBNuOwXxerS/hGt59W9K9Fpvzz/OEZ7bX3uvB0/PpOihWqrKu914On59J0UK1VZn7+krR0IiKLoiIgIiICIiCNw7CnU7jJNK6okzSZHOja0RRuNwxrW6r2sC7fNgvBpd5dB+p0/RTqwqvaXeXQfqdP0U6CwhECICIiAiIgIiICIiAiIgIiICIiAiIgIiIPx/pfwjW8+releiaX8I1vPq3pXotZ+fyhCe2197rwdPz6TooVqqyrvdeDp+fSdFCtVWZ+/pK0dCIii6IiICIiAiIgKvaXeXQfqdP0U6sKr2l3l0H6nT9FOgsIRAiAiIgIiICIiAiIgIiICIiAiIgIiICIiD8f6X8I1vPq3pXoml/CNbz6t6V6LWfn8oQnttfe68HT8+k6KFaqsq73Xg6fn0nRQrVVmfv6StHQiIouiIiAiIgIiICr2l3l0H6nT9FOrCq9pd5dB+p0/RToLCEQIgIiICIiAiIgIiICIiAiIgIiICIq1jXdFosFfsRl2ao3hBA0zTl3mysvY+2yCyouqln/Esa/K5mdjHZXts9mYA5XDiIvYhdqD8f6X8I1vPq3pXoml/CNbz6t6V6LWfn8oQnttfe68HT8+k6KFaqsq73Xg6fn0nRQrVVmfv6StHQiIouiIiAiIgIiICr2l3l0H6nT9FOrCq9pd5dB+p0/RToLCEQIgIiICIiAiIgIiICIvNX4lFhTDJNIyKMb7nyBrR7yUHpRUt3dKbihLMNpZ69wNtkazYqRp9czwB/QH1LjtfxPSHXV1jaOE/wKJv5hHmdUPuQf8Isg+aX91yj0MqW0swlfIQ1z9jYCImu3r3Iuba7BfW6bVekQHg2heY3AEVNWdhgIO85sf7SQeyyica7gtFikkT2PmjLXDZbzGR1Q3WSS59yHn/a3rcS0elpm0TGxsGVkbWMaBvNa0ANHuACCnN0CnxvXiVdLO0/3en/ALPS/wCE5fHkHtIVlwbR2m0ebkpoI4W/yMAJ9rt93vKkUQEREH4/0v4RrefVvSvRNL+Ea3n1b0r0Ws/P5QhPba+914On59J0UK1VZV3uvB0/PpOihWqrM/f0laOhERRdEREBERAREQFXtLvLoP1On6KdWFV7S7y6D9Tp+inQWEIgRAREQEREBFAY9p3RaOHJNO3ZTqETPzJ3HiGxsuR77KI2xYlpD/qdEKSI/wAeuJD7edtOzxr/AOIhBdXvEYJJAA1kk2ACyDT/ALup0fqxT0baeojYGmSQyFwc43uxpY6wIHGb6+LUrXF3NhiZD8Sqp692/sZdsVID6oY7X95PsXuxHQbDZTTtlpqduxyZYW5GsD35XHY7DyxYF2U38m/Egi6WqxbTCNksewYZTSsY9pt+Iq3McLg2NmMuDx6xde7D+5nSQvE1RsldUDXstVKZbH+VnkNHsCtgGXUN4L6g4xxiIBrQA0CwAFgB5gOJckRBB6Tte51Jkz6sQpy/Lf8AZ5ZL5rfu3tv6t5TijMaxY4WacBods9XDTm5tla9ryXDznxVJoCIiAiIg/H+l/CNbz6t6V6JpfwjW8+relei1n5/KEJ7bX3uvB0/PpOihWqrKu914On59J0UK1VZn7+krR0IiKLoiIgIiICIiAq9pd5dB+p0/RTqwqvaXeXQfqdP0U6CwhF1VFUyjYXyPaxjRcuc8NaB6ydQVSn7p0FS8xUMU+IyjV+RH+Q0/zTuswD1glBclH4xpBT6Ps2Spmjhb/PIAXeoDfcfUAVWThmLaR/tqiLDYT/DphstSR5jM/wAVp9bQpDB+51RYQ7ZdiM9Rxz1DzNMT57u1N/6QEGc91Duo1M8Eb8NbUxUuch9UaUsZI79xrHOF7b5vYX1Kc0OwKu04o4p8RramON4NqeJrYHSMBsHyPaMzs1r21aredXTTWpFFQTPyRyBrY/EkZmjd47BrFxff/wAlOIIjA9EqTRsWpqeOI8bg28jva83cfeVLoiAo7FMJ8IyUz82X8LUGe2W+f8qWPLv6v2t7+pSKhsep5JpqIsDi1laXyZTqbH+HqBd3qzOb7yEEyiIgIiIPBizoAYdntc1MQiuCf7RZ2S1t42zb+pe9RmN4S7FDTlrg3YKuGoNwfGaxrwQPX4wUmgIiICIiD8f6X8I1vPq3pXoml/CNbz6t6V6LWfn8oQnttfe68HT8+k6KFaqsq73Xg6fn0nRQrVVmfv6StHQiIouiIiAiLxUuNQV0r4Y5o5JYwC9rJA4sBNhmtvG/EdaD2ri94iBJIAGskmwA9qh4qmtqp/2MMFM15BL5TJPMwX1tayzY76tZcT6l24loxT4xKJZ2GYta0Bj5HOgFiTm2K+Qu175BOoeZB24vixwxrS2GaofISGthYDxXu57iGMb63EKpaaNrcSZQZTFRSProxYt2eSKXLNkN9TCMl7ix1ka9VzfALavMq/pd5dB+p0/RToI+k7mMErhLWyTYjMNd6iS8TT/LC2zGj23Vtp6ZlI0MY1rGN3mtaGtHsA1BdgRAREQR+PVcVDTySTtzwtDczcma4LgB4p39ZCkFH4+2B1PIKq34ezc9yQLZhbW3X5VlIICIiAorGcUdh8tIxoaRU1RgdcG4ZsM0lxr1G8Y911KrwYlUxU8lOJW5nyTlkRyXyTbFK69/3fEa8X9frQe9ERAREQQOlVQ6ndR5XObnxGmY6zrZmFkt2nzjUNXqU8vBi2KNw0whzS7Z6mKBtreI9wcQ7XxDKd7zr3oCIiAiIg/H+l/CNbz6t6V6JpfwjW8+relei1n5/KEJ7bX3uvB0/PpOihWqrHu4VVS0eFTuhhNQ/wAIPGQStj8XYornM7Vq8yv/AIdrfRrvqEP3WZ+/pK0dLEio+kunNbgEIlOHZQ6SOLO+vj2KIvNg55bctZcjXqA4yF04fiWJMeJZ4nSH/dR1lLHTD2XzSO9pf7lF1acR0ppsLeInzNMziAImAyTkn/hsBdb12sueMOqjlbSiAZs2aSYuIjAta0bbF5Ov95trKDo6+fD8xiwpsZkc57i2up2l73G5c4g3JJPGvTtjrPRx+owfdBKSYOMQpxT1RFRcNznLsbZCDfyWnUL8Vz67r1UVBHhrBHFGyKMbzWMDWj3BQTdIax29hzj/ANxg+65eHa30a76hD90FiRV3w7W+jX/UIfunh2t9Gu+oQ/dBYlXtLvLoP1On6KdfPDtb6Nf9Qh+6g9J8Zq5H0Wagcy2IQlv9uiOd+xzWbqOrVc3PmQX4Iq54drfRrvqEP3X3w7W+jXfUIfugsSKu+Ha30a76hD908O1vo131CH7oPdpPhLscpJadjg10gYAXXyizmu4vYpRU7HMQxHEad8UVC+KR4bleMRiBbZwJ1g33gR717/Dtb6Nd9Qh+6CxIq74drfRrvqEP3Tw7W+jXfUIfugsS8GJYUMRkp3lxaaaoM4Fh452KWPL6tUhPuUZ4drfRrvqEP3UbitRXYjJTPGHOApqkzkeEIfGGwzR2GvfvKDr8xQXRFXPDtb6Nd9Qh+6++Ha30a76hD90FiRV3w7W+jXfUIfunh2t9Gu+oQ/dBJ4tTQ1Jh2ZwaWVMT4/zMuacB2Vv82ou1L3qlY1PXYqacjDi3YKqKoN6+HxgxrxYa9/xlJeHa30a76hD90FjRV3w7W+jXfUIfunh2t9Gu+oQ/dBYkVd8O1vo131CH7ruo8Yq55GtfQOiY51nP/GxODB58oNz7kH5b0v4RrefVvSvRNL+Ea3n1b0r0Ws/P5QhPba+914On59J0UK1VZV3uvB0/PpOihWqrM/f0laOnCaFtQ0se0OY4Fpa4Xa5p3wQd8Krv7leFvN/wMOvzBwH9AbBWtFF1U39ynDJP7o0eyaVv+TwuH/5LhfJf/Jm7RW9EFLqO4/hso8WGSJ1iM0dZM1w/q8g+8KHbBX4fVNwOOrdsD4TVNrHjNWRUrXZHwAnxXSXIs/iB3t62lveIwSSAACSSbAAb5JUZR4/BXzNjY68r4nysJjI2SEFoc9hI1tuW6943FroK+e5bE7frMTJN7nwm+53/AFesrtd3N2k3Ffig9mKO/wDbVb0QUtncthBJNZiTr2OvE3797g6gPOVJYPoHS4NKJwJpZm5sr56uSUsJBBLQ52VpsSLgXsT51YkQEREBERBH4li4onxwtbsk8+csZewDGWzyOd+6xt2i+skuaANa5YRXSVzHGWF0LmSzRgE6pGsNhI3jyu3xfWo7F8BmmrI6ymljZI2B9M9ssJex0TntfduVzS14LfPYr0PkfSVFNEZHOD46vNcAbI5uxkGwGq1zYDi86CXREQFAS6RyVAkfSwGeOGYQeWGmZ4eGS5L6srCXXcTvtdYalPquaP6MzYCNh/Eh1IyWWSNggtMA97pMj5MxDmhzjvNBPGUFjRQujlU2qMxZO6ePZG5czszmavG12FgSCQ3iHqICmkBERBGVuNiCUwRsMsrI9meBqbFGb5S42PjOLXWaASbFerDK3wjDHMWPiMkbH7HI20keYXyuHEQoNuB1VFW1E0MkOw1mwOcXtcZoHxsEfiAeK9pABsbWJO/vL3x1D2Vmx53PidTvdbKzKyRjoxa4Ac11n313Bvqtl1hLIiIOMkghBc4hrWgkkmwaBrJJ4goij0lFbJC1sMuxVQldHJk8XIxodneP4bXAi2bWbjUu7SfCDj9HPStfsbp4ZIg61w0uFtY4xxH1XXzBW1VgakQMLW5ckJc5hOrxszgCN7U0DVffKD8p6X8I1vPq3pXoml/CNbz6t6V6LWfn8oQnttfe68HT8+k6KFaqsX7hGk1LgtBMyoqYIHurJHBsk7WOLdjiFwCd64I9y0nb/h3L6T5yPrLN/aiqa5tC0J9FAbf8O5fSfOR9ZNv+HcvpPnI+spcKtO3T6KA2/wCHcvpPnI+sm3/DuX0nzkfWThVou+6cUEuJ0MkcDdkeTATHnDNnibIx0sWY6hnYHN16ta7YcW2Jn4ieB1M07FEA4NdOM7gAHbGXBrcxA3zv67Lp2/4dy+k+cj6y6K3TDC8RYWSVtG5hBBH41gBuLcTv/hThVouscEuztDrOGYA2c0tcL8RB1grmoBunuHNFvx9Jq/5xnWTb/h3L6T5yPrJwq0XT6KA2/wCHcvpPnI+sm3/DuX0nzkfWThVoun0UBt/w7l9J85H1k2/4dy+k+cj6ycKtF0+igNv+HcvpPnI+sm3/AA7l9J85H1k4VaLp9LKA2/4dy+k+cj6ybf8ADuX0nzkfWThVoun0UBt/w7l9J85H1k2/4dy+k+cj6ycKtF0+igNv+HcvpPnI+sm3/DuX0nzkfWThVoun0UBt/wAO5fSfOR9ZNv8Ah3L6T5yPrJwq0XT6KA2/4dy+k+cj6ybf8O5fSfOR9ZOFWi6fXFsYYSQACd821n2+dQW3/DuX0nzkfWTb/h3L6T5yPrJwq0XT6KA2/wCHcvpPnI+sm3/DuX0nzkfWThVoun0UBt/w7l9J85H1l92/4dy+k+cj6ycKtF35d0v4RrefVvSvRcNKJ21VfVvY4OY+sq3Nc03a5rpHEEHjBBuvi1P5/OEJ7RmVMqIqY6NOXMqZURcx0ah25lTKiJjo1BcyplREx0aguZUyoiY6NQXMqZURMdGoLmVMqImOjUFzKmVETHRqC5lTKiJjo1BcyplREx0aguZUyoiY6NQXMqZURMdGoLmVMqImOjUFzKmVETHRqC5lTKiJjo1BcyplREx0agu+gWREV6YiI/x5f//Z"/>
          <p:cNvSpPr txBox="1"/>
          <p:nvPr/>
        </p:nvSpPr>
        <p:spPr>
          <a:xfrm>
            <a:off x="155575" y="-144462"/>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45" name="Google Shape;145;p19" descr="data:image/jpeg;base64,/9j/4AAQSkZJRgABAQAAAQABAAD/2wCEAAkGBhQGEBQQEhMTEhAQEA0QGBUWDRoXERAQFRcVGBUVGxccHCcfFxojGRQWITshIykpMS4uGx49NTAqOyYrLCkBCQoKDgwNGQ8PGTUkHyQzMSw2LTQ0NTU1NCw1NTUsNiksNS01KTMpKTUpNSkyLiwpLikpKSkpLCwpLCwpLCkpKf/AABEIALIBBAMBIgACEQEDEQH/xAAcAAEAAwADAQEAAAAAAAAAAAAABQYHAgMEAQj/xABOEAABAwICAgsOAwUECwEAAAABAAIDBBEFEgYhExYYMTVBVHSz0tMHCBUiMlFVYXGBk5SV0RQjdTNCQ2KRJERysSU0UlNjZIKFpMHxF//EABkBAQEBAQEBAAAAAAAAAAAAAAADBgECBP/EACARAQABBAMBAQEBAAAAAAAAAAABAhETURIxMwMEIyH/2gAMAwEAAhEDEQA/AIbuV9yun06pJZ55Z2PjqXwgRvYGloYx1/Gadd3lXTc60PKKz4kfZp3uvB0/PpOihWqr6vr9a4rmIl5iGVbnWh5RWfEj7NNzrQ8orPiR9mtVRTz17dtDKtzrQ8orPiR9mm51oeUVnxI+zWqomevZaGVbnWh5RWfEj7NNzrQ8orPiR9mtVRM9ey0Mq3OtDyis+JH2abnWh5RWfEj7NaqiZ69loZTueKC9vxNXe17bLFe3s2NdM3cEw2nyZquqGyyCJv5sXjyG5yj8vf8AFd/Qq16VEYbieHVDY7vea+nOVnjyZoczGEjizRjf1DWdWtfcTwwYQzD4gGt/0qyQhoswPkbUvflHmzOKZ69loVrc60PKKz4kfZpudaHlFZ8SPs1qoRM9ey0Mq3OtDyis+JH2abnWh5RWfEj7NaqiZ69loZVudaHlFZ8SPs03OtDyis+JH2a1VEz17LQyrc60PKKz4kfZpudaHlFZ8SPs1qqJnr2WhlW51oeUVnxI+zTc60PKKz4kfZrVUTPXstDKtzrQ8orPiR9mm51oeUVnxI+zWqomevZaGVbnWh5RWfEj7NNzrQ8orPiR9mtVRM9ey0Mq3OtDyis+JH2abnWh5RWfEj7NaqiZ69loZVudaHlFZ8SPs03OtDyis+JH2a1VEz17LQyrc60PKKz4kfZpudaHlFZ8SPs1qqJnr2Wh+NsboBhVVUQNLiyCpqIWlx8YtY8tBNuOwXxerS/hGt59W9K9Fpvzz/OEZ7bX3uvB0/PpOihWqrKu914On59J0UK1VZn7+krR0IiKLoiIgIiICIiCNw7CnU7jJNK6okzSZHOja0RRuNwxrW6r2sC7fNgvBpd5dB+p0/RTqwqvaXeXQfqdP0U6CwhECICIiAiIgIiICIiAiIgIiICIiAiIgIiIPx/pfwjW8+releiaX8I1vPq3pXotZ+fyhCe2197rwdPz6TooVqqyrvdeDp+fSdFCtVWZ+/pK0dCIii6IiICIiAiIgKvaXeXQfqdP0U6sKr2l3l0H6nT9FOgsIRAiAiIgIiICIiAiIgIiICIiAiIgIiICIiD8f6X8I1vPq3pXoml/CNbz6t6V6LWfn8oQnttfe68HT8+k6KFaqsq73Xg6fn0nRQrVVmfv6StHQiIouiIiAiIgIiICr2l3l0H6nT9FOrCq9pd5dB+p0/RToLCEQIgIiICIiAiIgIiICIiAiIgIiICIq1jXdFosFfsRl2ao3hBA0zTl3mysvY+2yCyouqln/Esa/K5mdjHZXts9mYA5XDiIvYhdqD8f6X8I1vPq3pXoml/CNbz6t6V6LWfn8oQnttfe68HT8+k6KFaqsq73Xg6fn0nRQrVVmfv6StHQiIouiIiAiIgIiICr2l3l0H6nT9FOrCq9pd5dB+p0/RToLCEQIgIiICIiAiIgIiICIvNX4lFhTDJNIyKMb7nyBrR7yUHpRUt3dKbihLMNpZ69wNtkazYqRp9czwB/QH1LjtfxPSHXV1jaOE/wKJv5hHmdUPuQf8Isg+aX91yj0MqW0swlfIQ1z9jYCImu3r3Iuba7BfW6bVekQHg2heY3AEVNWdhgIO85sf7SQeyyica7gtFikkT2PmjLXDZbzGR1Q3WSS59yHn/a3rcS0elpm0TGxsGVkbWMaBvNa0ANHuACCnN0CnxvXiVdLO0/3en/ALPS/wCE5fHkHtIVlwbR2m0ebkpoI4W/yMAJ9rt93vKkUQEREH4/0v4RrefVvSvRNL+Ea3n1b0r0Ws/P5QhPba+914On59J0UK1VZV3uvB0/PpOihWqrM/f0laOhERRdEREBERAREQFXtLvLoP1On6KdWFV7S7y6D9Tp+inQWEIgRAREQEREBFAY9p3RaOHJNO3ZTqETPzJ3HiGxsuR77KI2xYlpD/qdEKSI/wAeuJD7edtOzxr/AOIhBdXvEYJJAA1kk2ACyDT/ALup0fqxT0baeojYGmSQyFwc43uxpY6wIHGb6+LUrXF3NhiZD8Sqp692/sZdsVID6oY7X95PsXuxHQbDZTTtlpqduxyZYW5GsD35XHY7DyxYF2U38m/Egi6WqxbTCNksewYZTSsY9pt+Iq3McLg2NmMuDx6xde7D+5nSQvE1RsldUDXstVKZbH+VnkNHsCtgGXUN4L6g4xxiIBrQA0CwAFgB5gOJckRBB6Tte51Jkz6sQpy/Lf8AZ5ZL5rfu3tv6t5TijMaxY4WacBods9XDTm5tla9ryXDznxVJoCIiAiIg/H+l/CNbz6t6V6JpfwjW8+relei1n5/KEJ7bX3uvB0/PpOihWqrKu914On59J0UK1VZn7+krR0IiKLoiIgIiICIiAq9pd5dB+p0/RTqwqvaXeXQfqdP0U6CwhF1VFUyjYXyPaxjRcuc8NaB6ydQVSn7p0FS8xUMU+IyjV+RH+Q0/zTuswD1glBclH4xpBT6Ps2Spmjhb/PIAXeoDfcfUAVWThmLaR/tqiLDYT/DphstSR5jM/wAVp9bQpDB+51RYQ7ZdiM9Rxz1DzNMT57u1N/6QEGc91Duo1M8Eb8NbUxUuch9UaUsZI79xrHOF7b5vYX1Kc0OwKu04o4p8RramON4NqeJrYHSMBsHyPaMzs1r21aredXTTWpFFQTPyRyBrY/EkZmjd47BrFxff/wAlOIIjA9EqTRsWpqeOI8bg28jva83cfeVLoiAo7FMJ8IyUz82X8LUGe2W+f8qWPLv6v2t7+pSKhsep5JpqIsDi1laXyZTqbH+HqBd3qzOb7yEEyiIgIiIPBizoAYdntc1MQiuCf7RZ2S1t42zb+pe9RmN4S7FDTlrg3YKuGoNwfGaxrwQPX4wUmgIiICIiD8f6X8I1vPq3pXoml/CNbz6t6V6LWfn8oQnttfe68HT8+k6KFaqsq73Xg6fn0nRQrVVmfv6StHQiIouiIiAiLxUuNQV0r4Y5o5JYwC9rJA4sBNhmtvG/EdaD2ri94iBJIAGskmwA9qh4qmtqp/2MMFM15BL5TJPMwX1tayzY76tZcT6l24loxT4xKJZ2GYta0Bj5HOgFiTm2K+Qu175BOoeZB24vixwxrS2GaofISGthYDxXu57iGMb63EKpaaNrcSZQZTFRSProxYt2eSKXLNkN9TCMl7ix1ka9VzfALavMq/pd5dB+p0/RToI+k7mMErhLWyTYjMNd6iS8TT/LC2zGj23Vtp6ZlI0MY1rGN3mtaGtHsA1BdgRAREQR+PVcVDTySTtzwtDczcma4LgB4p39ZCkFH4+2B1PIKq34ezc9yQLZhbW3X5VlIICIiAorGcUdh8tIxoaRU1RgdcG4ZsM0lxr1G8Y911KrwYlUxU8lOJW5nyTlkRyXyTbFK69/3fEa8X9frQe9ERAREQQOlVQ6ndR5XObnxGmY6zrZmFkt2nzjUNXqU8vBi2KNw0whzS7Z6mKBtreI9wcQ7XxDKd7zr3oCIiAiIg/H+l/CNbz6t6V6JpfwjW8+relei1n5/KEJ7bX3uvB0/PpOihWqrHu4VVS0eFTuhhNQ/wAIPGQStj8XYornM7Vq8yv/AIdrfRrvqEP3WZ+/pK0dLEio+kunNbgEIlOHZQ6SOLO+vj2KIvNg55bctZcjXqA4yF04fiWJMeJZ4nSH/dR1lLHTD2XzSO9pf7lF1acR0ppsLeInzNMziAImAyTkn/hsBdb12sueMOqjlbSiAZs2aSYuIjAta0bbF5Ov95trKDo6+fD8xiwpsZkc57i2up2l73G5c4g3JJPGvTtjrPRx+owfdBKSYOMQpxT1RFRcNznLsbZCDfyWnUL8Vz67r1UVBHhrBHFGyKMbzWMDWj3BQTdIax29hzj/ANxg+65eHa30a76hD90FiRV3w7W+jX/UIfunh2t9Gu+oQ/dBYlXtLvLoP1On6KdfPDtb6Nf9Qh+6g9J8Zq5H0Wagcy2IQlv9uiOd+xzWbqOrVc3PmQX4Iq54drfRrvqEP3X3w7W+jXfUIfugsSKu+Ha30a76hD908O1vo131CH7oPdpPhLscpJadjg10gYAXXyizmu4vYpRU7HMQxHEad8UVC+KR4bleMRiBbZwJ1g33gR717/Dtb6Nd9Qh+6CxIq74drfRrvqEP3Tw7W+jXfUIfugsS8GJYUMRkp3lxaaaoM4Fh452KWPL6tUhPuUZ4drfRrvqEP3UbitRXYjJTPGHOApqkzkeEIfGGwzR2GvfvKDr8xQXRFXPDtb6Nd9Qh+6++Ha30a76hD90FiRV3w7W+jXfUIfunh2t9Gu+oQ/dBJ4tTQ1Jh2ZwaWVMT4/zMuacB2Vv82ou1L3qlY1PXYqacjDi3YKqKoN6+HxgxrxYa9/xlJeHa30a76hD90FjRV3w7W+jXfUIfunh2t9Gu+oQ/dBYkVd8O1vo131CH7ruo8Yq55GtfQOiY51nP/GxODB58oNz7kH5b0v4RrefVvSvRNL+Ea3n1b0r0Ws/P5QhPba+914On59J0UK1VZV3uvB0/PpOihWqrM/f0laOnCaFtQ0se0OY4Fpa4Xa5p3wQd8Krv7leFvN/wMOvzBwH9AbBWtFF1U39ynDJP7o0eyaVv+TwuH/5LhfJf/Jm7RW9EFLqO4/hso8WGSJ1iM0dZM1w/q8g+8KHbBX4fVNwOOrdsD4TVNrHjNWRUrXZHwAnxXSXIs/iB3t62lveIwSSAACSSbAAb5JUZR4/BXzNjY68r4nysJjI2SEFoc9hI1tuW6943FroK+e5bE7frMTJN7nwm+53/AFesrtd3N2k3Ffig9mKO/wDbVb0QUtncthBJNZiTr2OvE3797g6gPOVJYPoHS4NKJwJpZm5sr56uSUsJBBLQ52VpsSLgXsT51YkQEREBERBH4li4onxwtbsk8+csZewDGWzyOd+6xt2i+skuaANa5YRXSVzHGWF0LmSzRgE6pGsNhI3jyu3xfWo7F8BmmrI6ymljZI2B9M9ssJex0TntfduVzS14LfPYr0PkfSVFNEZHOD46vNcAbI5uxkGwGq1zYDi86CXREQFAS6RyVAkfSwGeOGYQeWGmZ4eGS5L6srCXXcTvtdYalPquaP6MzYCNh/Eh1IyWWSNggtMA97pMj5MxDmhzjvNBPGUFjRQujlU2qMxZO6ePZG5czszmavG12FgSCQ3iHqICmkBERBGVuNiCUwRsMsrI9meBqbFGb5S42PjOLXWaASbFerDK3wjDHMWPiMkbH7HI20keYXyuHEQoNuB1VFW1E0MkOw1mwOcXtcZoHxsEfiAeK9pABsbWJO/vL3x1D2Vmx53PidTvdbKzKyRjoxa4Ac11n313Bvqtl1hLIiIOMkghBc4hrWgkkmwaBrJJ4goij0lFbJC1sMuxVQldHJk8XIxodneP4bXAi2bWbjUu7SfCDj9HPStfsbp4ZIg61w0uFtY4xxH1XXzBW1VgakQMLW5ckJc5hOrxszgCN7U0DVffKD8p6X8I1vPq3pXoml/CNbz6t6V6LWfn8oQnttfe68HT8+k6KFaqsX7hGk1LgtBMyoqYIHurJHBsk7WOLdjiFwCd64I9y0nb/h3L6T5yPrLN/aiqa5tC0J9FAbf8O5fSfOR9ZNv+HcvpPnI+spcKtO3T6KA2/wCHcvpPnI+sm3/DuX0nzkfWThVou+6cUEuJ0MkcDdkeTATHnDNnibIx0sWY6hnYHN16ta7YcW2Jn4ieB1M07FEA4NdOM7gAHbGXBrcxA3zv67Lp2/4dy+k+cj6y6K3TDC8RYWSVtG5hBBH41gBuLcTv/hThVouscEuztDrOGYA2c0tcL8RB1grmoBunuHNFvx9Jq/5xnWTb/h3L6T5yPrJwq0XT6KA2/wCHcvpPnI+sm3/DuX0nzkfWThVoun0UBt/w7l9J85H1k2/4dy+k+cj6ycKtF0+igNv+HcvpPnI+sm3/AA7l9J85H1k4VaLp9LKA2/4dy+k+cj6ybf8ADuX0nzkfWThVoun0UBt/w7l9J85H1k2/4dy+k+cj6ycKtF0+igNv+HcvpPnI+sm3/DuX0nzkfWThVoun0UBt/wAO5fSfOR9ZNv8Ah3L6T5yPrJwq0XT6KA2/4dy+k+cj6ybf8O5fSfOR9ZOFWi6fXFsYYSQACd821n2+dQW3/DuX0nzkfWTb/h3L6T5yPrJwq0XT6KA2/wCHcvpPnI+sm3/DuX0nzkfWThVoun0UBt/w7l9J85H1l92/4dy+k+cj6ycKtF35d0v4RrefVvSvRcNKJ21VfVvY4OY+sq3Nc03a5rpHEEHjBBuvi1P5/OEJ7RmVMqIqY6NOXMqZURcx0ah25lTKiJjo1BcyplREx0aguZUyoiY6NQXMqZURMdGoLmVMqImOjUFzKmVETHRqC5lTKiJjo1BcyplREx0aguZUyoiY6NQXMqZURMdGoLmVMqImOjUFzKmVETHRqC5lTKiJjo1BcyplREx0agu+gWREV6YiI/x5f//Z"/>
          <p:cNvSpPr txBox="1"/>
          <p:nvPr/>
        </p:nvSpPr>
        <p:spPr>
          <a:xfrm>
            <a:off x="155575" y="-144462"/>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9" name="TextBox 18">
            <a:extLst>
              <a:ext uri="{FF2B5EF4-FFF2-40B4-BE49-F238E27FC236}">
                <a16:creationId xmlns:a16="http://schemas.microsoft.com/office/drawing/2014/main" id="{1A7F124A-16A4-4451-AA77-2559FBBD5678}"/>
              </a:ext>
            </a:extLst>
          </p:cNvPr>
          <p:cNvSpPr txBox="1"/>
          <p:nvPr/>
        </p:nvSpPr>
        <p:spPr>
          <a:xfrm>
            <a:off x="28575" y="55831"/>
            <a:ext cx="6186487" cy="1323439"/>
          </a:xfrm>
          <a:prstGeom prst="rect">
            <a:avLst/>
          </a:prstGeom>
          <a:noFill/>
        </p:spPr>
        <p:txBody>
          <a:bodyPr wrap="square">
            <a:spAutoFit/>
          </a:bodyPr>
          <a:lstStyle/>
          <a:p>
            <a:r>
              <a:rPr lang="uk-UA" sz="4000" dirty="0" err="1">
                <a:latin typeface="Times New Roman" panose="02020603050405020304" pitchFamily="18" charset="0"/>
                <a:cs typeface="Times New Roman" panose="02020603050405020304" pitchFamily="18" charset="0"/>
              </a:rPr>
              <a:t>Methods</a:t>
            </a:r>
            <a:r>
              <a:rPr lang="uk-UA" sz="4000" dirty="0">
                <a:latin typeface="Times New Roman" panose="02020603050405020304" pitchFamily="18" charset="0"/>
                <a:cs typeface="Times New Roman" panose="02020603050405020304" pitchFamily="18" charset="0"/>
              </a:rPr>
              <a:t> </a:t>
            </a:r>
            <a:r>
              <a:rPr lang="uk-UA" sz="4000" dirty="0" err="1">
                <a:latin typeface="Times New Roman" panose="02020603050405020304" pitchFamily="18" charset="0"/>
                <a:cs typeface="Times New Roman" panose="02020603050405020304" pitchFamily="18" charset="0"/>
              </a:rPr>
              <a:t>for</a:t>
            </a:r>
            <a:r>
              <a:rPr lang="uk-UA" sz="4000" dirty="0">
                <a:latin typeface="Times New Roman" panose="02020603050405020304" pitchFamily="18" charset="0"/>
                <a:cs typeface="Times New Roman" panose="02020603050405020304" pitchFamily="18" charset="0"/>
              </a:rPr>
              <a:t> </a:t>
            </a:r>
            <a:r>
              <a:rPr lang="uk-UA" sz="4000" dirty="0" err="1">
                <a:latin typeface="Times New Roman" panose="02020603050405020304" pitchFamily="18" charset="0"/>
                <a:cs typeface="Times New Roman" panose="02020603050405020304" pitchFamily="18" charset="0"/>
              </a:rPr>
              <a:t>calculating</a:t>
            </a:r>
            <a:r>
              <a:rPr lang="uk-UA" sz="4000" dirty="0">
                <a:latin typeface="Times New Roman" panose="02020603050405020304" pitchFamily="18" charset="0"/>
                <a:cs typeface="Times New Roman" panose="02020603050405020304" pitchFamily="18" charset="0"/>
              </a:rPr>
              <a:t> </a:t>
            </a:r>
            <a:r>
              <a:rPr lang="uk-UA" sz="4000" dirty="0" err="1">
                <a:latin typeface="Times New Roman" panose="02020603050405020304" pitchFamily="18" charset="0"/>
                <a:cs typeface="Times New Roman" panose="02020603050405020304" pitchFamily="18" charset="0"/>
              </a:rPr>
              <a:t>the</a:t>
            </a:r>
            <a:r>
              <a:rPr lang="uk-UA" sz="4000" dirty="0">
                <a:latin typeface="Times New Roman" panose="02020603050405020304" pitchFamily="18" charset="0"/>
                <a:cs typeface="Times New Roman" panose="02020603050405020304" pitchFamily="18" charset="0"/>
              </a:rPr>
              <a:t> </a:t>
            </a:r>
            <a:r>
              <a:rPr lang="uk-UA" sz="4000" dirty="0" err="1">
                <a:latin typeface="Times New Roman" panose="02020603050405020304" pitchFamily="18" charset="0"/>
                <a:cs typeface="Times New Roman" panose="02020603050405020304" pitchFamily="18" charset="0"/>
              </a:rPr>
              <a:t>content</a:t>
            </a:r>
            <a:r>
              <a:rPr lang="uk-UA" sz="4000" dirty="0">
                <a:latin typeface="Times New Roman" panose="02020603050405020304" pitchFamily="18" charset="0"/>
                <a:cs typeface="Times New Roman" panose="02020603050405020304" pitchFamily="18" charset="0"/>
              </a:rPr>
              <a:t> </a:t>
            </a:r>
            <a:r>
              <a:rPr lang="uk-UA" sz="4000" dirty="0" err="1">
                <a:latin typeface="Times New Roman" panose="02020603050405020304" pitchFamily="18" charset="0"/>
                <a:cs typeface="Times New Roman" panose="02020603050405020304" pitchFamily="18" charset="0"/>
              </a:rPr>
              <a:t>of</a:t>
            </a:r>
            <a:r>
              <a:rPr lang="uk-UA" sz="4000" dirty="0">
                <a:latin typeface="Times New Roman" panose="02020603050405020304" pitchFamily="18" charset="0"/>
                <a:cs typeface="Times New Roman" panose="02020603050405020304" pitchFamily="18" charset="0"/>
              </a:rPr>
              <a:t> </a:t>
            </a:r>
            <a:r>
              <a:rPr lang="uk-UA" sz="4000" dirty="0" err="1">
                <a:latin typeface="Times New Roman" panose="02020603050405020304" pitchFamily="18" charset="0"/>
                <a:cs typeface="Times New Roman" panose="02020603050405020304" pitchFamily="18" charset="0"/>
              </a:rPr>
              <a:t>the</a:t>
            </a:r>
            <a:r>
              <a:rPr lang="uk-UA" sz="4000" dirty="0">
                <a:latin typeface="Times New Roman" panose="02020603050405020304" pitchFamily="18" charset="0"/>
                <a:cs typeface="Times New Roman" panose="02020603050405020304" pitchFamily="18" charset="0"/>
              </a:rPr>
              <a:t> </a:t>
            </a:r>
            <a:r>
              <a:rPr lang="uk-UA" sz="4000" dirty="0" err="1">
                <a:latin typeface="Times New Roman" panose="02020603050405020304" pitchFamily="18" charset="0"/>
                <a:cs typeface="Times New Roman" panose="02020603050405020304" pitchFamily="18" charset="0"/>
              </a:rPr>
              <a:t>analyte</a:t>
            </a:r>
            <a:endParaRPr lang="uk-UA" sz="4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1"/>
          <p:cNvSpPr txBox="1">
            <a:spLocks noGrp="1"/>
          </p:cNvSpPr>
          <p:nvPr>
            <p:ph type="title"/>
          </p:nvPr>
        </p:nvSpPr>
        <p:spPr>
          <a:xfrm>
            <a:off x="0" y="274637"/>
            <a:ext cx="6108441" cy="939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000"/>
              <a:buFont typeface="Calibri"/>
              <a:buNone/>
            </a:pPr>
            <a:r>
              <a:rPr lang="en-US" sz="4000" b="1" i="0" u="none" dirty="0">
                <a:solidFill>
                  <a:schemeClr val="dk1"/>
                </a:solidFill>
                <a:latin typeface="Times New Roman" panose="02020603050405020304" pitchFamily="18" charset="0"/>
                <a:ea typeface="Calibri"/>
                <a:cs typeface="Times New Roman" panose="02020603050405020304" pitchFamily="18" charset="0"/>
                <a:sym typeface="Calibri"/>
              </a:rPr>
              <a:t>Classification of titrimetric methods of analysis</a:t>
            </a:r>
            <a:endParaRPr dirty="0">
              <a:latin typeface="Times New Roman" panose="02020603050405020304" pitchFamily="18" charset="0"/>
              <a:cs typeface="Times New Roman" panose="02020603050405020304" pitchFamily="18" charset="0"/>
            </a:endParaRPr>
          </a:p>
        </p:txBody>
      </p:sp>
      <p:sp>
        <p:nvSpPr>
          <p:cNvPr id="158" name="Google Shape;158;p21"/>
          <p:cNvSpPr txBox="1">
            <a:spLocks noGrp="1"/>
          </p:cNvSpPr>
          <p:nvPr>
            <p:ph idx="1"/>
          </p:nvPr>
        </p:nvSpPr>
        <p:spPr>
          <a:xfrm>
            <a:off x="457200" y="1600200"/>
            <a:ext cx="8329612" cy="4829175"/>
          </a:xfrm>
          <a:prstGeom prst="rect">
            <a:avLst/>
          </a:prstGeom>
          <a:noFill/>
          <a:ln>
            <a:noFill/>
          </a:ln>
        </p:spPr>
        <p:txBody>
          <a:bodyPr spcFirstLastPara="1" wrap="square" lIns="91425" tIns="45700" rIns="91425" bIns="45700" anchor="t" anchorCtr="0">
            <a:noAutofit/>
          </a:bodyPr>
          <a:lstStyle/>
          <a:p>
            <a:pPr marL="457200" marR="0" lvl="0" indent="-457200" algn="l" rtl="0">
              <a:lnSpc>
                <a:spcPct val="80000"/>
              </a:lnSpc>
              <a:spcBef>
                <a:spcPts val="0"/>
              </a:spcBef>
              <a:spcAft>
                <a:spcPts val="0"/>
              </a:spcAft>
              <a:buClr>
                <a:schemeClr val="dk1"/>
              </a:buClr>
              <a:buSzPts val="2200"/>
              <a:buFont typeface="+mj-lt"/>
              <a:buAutoNum type="arabicPeriod"/>
            </a:pPr>
            <a:r>
              <a:rPr lang="en-US" sz="2400" b="1" i="0" u="none" dirty="0">
                <a:solidFill>
                  <a:schemeClr val="dk1"/>
                </a:solidFill>
                <a:latin typeface="Times New Roman" panose="02020603050405020304" pitchFamily="18" charset="0"/>
                <a:ea typeface="Calibri"/>
                <a:cs typeface="Times New Roman" panose="02020603050405020304" pitchFamily="18" charset="0"/>
                <a:sym typeface="Calibri"/>
              </a:rPr>
              <a:t>By type of chemical reaction:</a:t>
            </a:r>
            <a:endParaRPr sz="2400" dirty="0">
              <a:latin typeface="Times New Roman" panose="02020603050405020304" pitchFamily="18" charset="0"/>
              <a:cs typeface="Times New Roman" panose="02020603050405020304" pitchFamily="18" charset="0"/>
            </a:endParaRPr>
          </a:p>
          <a:p>
            <a:pPr lvl="1" indent="-342900">
              <a:lnSpc>
                <a:spcPct val="80000"/>
              </a:lnSpc>
              <a:spcBef>
                <a:spcPts val="440"/>
              </a:spcBef>
              <a:spcAft>
                <a:spcPts val="0"/>
              </a:spcAft>
              <a:buClr>
                <a:schemeClr val="dk1"/>
              </a:buClr>
              <a:buSzPts val="2200"/>
              <a:buFont typeface="Arial"/>
              <a:buChar char="•"/>
            </a:pPr>
            <a:r>
              <a:rPr lang="en-US" sz="2400" b="0" i="0" u="none" dirty="0">
                <a:solidFill>
                  <a:schemeClr val="dk1"/>
                </a:solidFill>
                <a:ea typeface="Calibri"/>
                <a:sym typeface="Calibri"/>
              </a:rPr>
              <a:t>Acid-base titration (</a:t>
            </a:r>
            <a:r>
              <a:rPr lang="en-US" sz="2400" b="0" i="0" u="none" dirty="0" err="1">
                <a:solidFill>
                  <a:schemeClr val="dk1"/>
                </a:solidFill>
                <a:ea typeface="Calibri"/>
                <a:sym typeface="Calibri"/>
              </a:rPr>
              <a:t>protolytic</a:t>
            </a:r>
            <a:r>
              <a:rPr lang="en-US" sz="2400" b="0" i="0" u="none" dirty="0">
                <a:solidFill>
                  <a:schemeClr val="dk1"/>
                </a:solidFill>
                <a:ea typeface="Calibri"/>
                <a:sym typeface="Calibri"/>
              </a:rPr>
              <a:t> reactions).</a:t>
            </a:r>
            <a:endParaRPr sz="2400" dirty="0"/>
          </a:p>
          <a:p>
            <a:pPr lvl="1" indent="-342900">
              <a:lnSpc>
                <a:spcPct val="80000"/>
              </a:lnSpc>
              <a:spcBef>
                <a:spcPts val="440"/>
              </a:spcBef>
              <a:spcAft>
                <a:spcPts val="0"/>
              </a:spcAft>
              <a:buClr>
                <a:schemeClr val="dk1"/>
              </a:buClr>
              <a:buSzPts val="2200"/>
              <a:buFont typeface="Arial"/>
              <a:buChar char="•"/>
            </a:pPr>
            <a:r>
              <a:rPr lang="en-US" sz="2400" b="0" i="0" u="none" dirty="0">
                <a:solidFill>
                  <a:schemeClr val="dk1"/>
                </a:solidFill>
                <a:ea typeface="Calibri"/>
                <a:sym typeface="Calibri"/>
              </a:rPr>
              <a:t>Complexometric titration (formation of soluble complex compounds).</a:t>
            </a:r>
            <a:endParaRPr sz="2400" dirty="0"/>
          </a:p>
          <a:p>
            <a:pPr lvl="1" indent="-342900">
              <a:lnSpc>
                <a:spcPct val="80000"/>
              </a:lnSpc>
              <a:spcBef>
                <a:spcPts val="440"/>
              </a:spcBef>
              <a:spcAft>
                <a:spcPts val="0"/>
              </a:spcAft>
              <a:buClr>
                <a:schemeClr val="dk1"/>
              </a:buClr>
              <a:buSzPts val="2200"/>
              <a:buFont typeface="Arial"/>
              <a:buChar char="•"/>
            </a:pPr>
            <a:r>
              <a:rPr lang="en-US" sz="2400" b="0" i="0" u="none" dirty="0">
                <a:solidFill>
                  <a:schemeClr val="dk1"/>
                </a:solidFill>
                <a:ea typeface="Calibri"/>
                <a:sym typeface="Calibri"/>
              </a:rPr>
              <a:t>Redox titration (Redox reactions).</a:t>
            </a:r>
            <a:endParaRPr sz="2400" dirty="0"/>
          </a:p>
          <a:p>
            <a:pPr lvl="1" indent="-342900">
              <a:lnSpc>
                <a:spcPct val="80000"/>
              </a:lnSpc>
              <a:spcBef>
                <a:spcPts val="440"/>
              </a:spcBef>
              <a:spcAft>
                <a:spcPts val="0"/>
              </a:spcAft>
              <a:buClr>
                <a:schemeClr val="dk1"/>
              </a:buClr>
              <a:buSzPts val="2200"/>
              <a:buFont typeface="Arial"/>
              <a:buChar char="•"/>
            </a:pPr>
            <a:r>
              <a:rPr lang="en-US" sz="2400" b="0" i="0" u="none" dirty="0">
                <a:solidFill>
                  <a:schemeClr val="dk1"/>
                </a:solidFill>
                <a:ea typeface="Calibri"/>
                <a:sym typeface="Calibri"/>
              </a:rPr>
              <a:t>Precipitation titration (precipitation reactions).</a:t>
            </a:r>
            <a:endParaRPr sz="2400" dirty="0"/>
          </a:p>
          <a:p>
            <a:pPr marL="342900" marR="0" lvl="0" indent="-228600" algn="l" rtl="0">
              <a:lnSpc>
                <a:spcPct val="80000"/>
              </a:lnSpc>
              <a:spcBef>
                <a:spcPts val="360"/>
              </a:spcBef>
              <a:spcAft>
                <a:spcPts val="0"/>
              </a:spcAft>
              <a:buClr>
                <a:schemeClr val="dk1"/>
              </a:buClr>
              <a:buSzPts val="1800"/>
              <a:buFont typeface="Arial"/>
              <a:buNone/>
            </a:pPr>
            <a:endParaRPr sz="2400" b="1" i="0" u="none" dirty="0">
              <a:solidFill>
                <a:schemeClr val="dk1"/>
              </a:solidFill>
              <a:latin typeface="Times New Roman" panose="02020603050405020304" pitchFamily="18" charset="0"/>
              <a:ea typeface="Calibri"/>
              <a:cs typeface="Times New Roman" panose="02020603050405020304" pitchFamily="18" charset="0"/>
              <a:sym typeface="Calibri"/>
            </a:endParaRPr>
          </a:p>
          <a:p>
            <a:pPr marL="457200" marR="0" lvl="0" indent="-457200" algn="l" rtl="0">
              <a:lnSpc>
                <a:spcPct val="80000"/>
              </a:lnSpc>
              <a:spcBef>
                <a:spcPts val="400"/>
              </a:spcBef>
              <a:spcAft>
                <a:spcPts val="0"/>
              </a:spcAft>
              <a:buClr>
                <a:schemeClr val="dk1"/>
              </a:buClr>
              <a:buSzPts val="2000"/>
              <a:buFont typeface="+mj-lt"/>
              <a:buAutoNum type="arabicPeriod" startAt="2"/>
            </a:pPr>
            <a:r>
              <a:rPr lang="en-US" sz="2400" b="1" i="0" u="none" dirty="0">
                <a:solidFill>
                  <a:schemeClr val="dk1"/>
                </a:solidFill>
                <a:latin typeface="Times New Roman" panose="02020603050405020304" pitchFamily="18" charset="0"/>
                <a:ea typeface="Calibri"/>
                <a:cs typeface="Times New Roman" panose="02020603050405020304" pitchFamily="18" charset="0"/>
                <a:sym typeface="Calibri"/>
              </a:rPr>
              <a:t>By way of execution:</a:t>
            </a:r>
            <a:endParaRPr sz="2400" dirty="0">
              <a:latin typeface="Times New Roman" panose="02020603050405020304" pitchFamily="18" charset="0"/>
              <a:cs typeface="Times New Roman" panose="02020603050405020304" pitchFamily="18" charset="0"/>
            </a:endParaRPr>
          </a:p>
          <a:p>
            <a:pPr lvl="1" indent="-342900">
              <a:lnSpc>
                <a:spcPct val="80000"/>
              </a:lnSpc>
              <a:spcBef>
                <a:spcPts val="400"/>
              </a:spcBef>
              <a:spcAft>
                <a:spcPts val="0"/>
              </a:spcAft>
              <a:buClr>
                <a:schemeClr val="dk1"/>
              </a:buClr>
              <a:buSzPts val="2000"/>
              <a:buFont typeface="Arial"/>
              <a:buChar char="•"/>
            </a:pPr>
            <a:r>
              <a:rPr lang="en-US" sz="2400" b="0" i="0" u="none" dirty="0">
                <a:solidFill>
                  <a:schemeClr val="dk1"/>
                </a:solidFill>
                <a:ea typeface="Calibri"/>
                <a:sym typeface="Calibri"/>
              </a:rPr>
              <a:t>Direct (titrant is added directly to the analyte).</a:t>
            </a:r>
            <a:endParaRPr sz="2400" dirty="0"/>
          </a:p>
          <a:p>
            <a:pPr lvl="1" indent="-342900">
              <a:lnSpc>
                <a:spcPct val="80000"/>
              </a:lnSpc>
              <a:spcBef>
                <a:spcPts val="400"/>
              </a:spcBef>
              <a:spcAft>
                <a:spcPts val="0"/>
              </a:spcAft>
              <a:buClr>
                <a:schemeClr val="dk1"/>
              </a:buClr>
              <a:buSzPts val="2000"/>
              <a:buFont typeface="Arial"/>
              <a:buChar char="•"/>
            </a:pPr>
            <a:r>
              <a:rPr lang="en-US" sz="2400" dirty="0">
                <a:solidFill>
                  <a:schemeClr val="dk1"/>
                </a:solidFill>
                <a:ea typeface="Calibri"/>
                <a:sym typeface="Calibri"/>
              </a:rPr>
              <a:t>Back</a:t>
            </a:r>
            <a:r>
              <a:rPr lang="en-US" sz="2400" b="0" i="0" u="none" dirty="0">
                <a:solidFill>
                  <a:schemeClr val="dk1"/>
                </a:solidFill>
                <a:ea typeface="Calibri"/>
                <a:sym typeface="Calibri"/>
              </a:rPr>
              <a:t> (an excess of titrant-1 is added to the analyte, then the excess of titrant-1 is titrated with titrant-2).</a:t>
            </a:r>
            <a:endParaRPr sz="2400" dirty="0"/>
          </a:p>
          <a:p>
            <a:pPr lvl="1" indent="-342900">
              <a:lnSpc>
                <a:spcPct val="80000"/>
              </a:lnSpc>
              <a:spcBef>
                <a:spcPts val="400"/>
              </a:spcBef>
              <a:spcAft>
                <a:spcPts val="0"/>
              </a:spcAft>
              <a:buClr>
                <a:schemeClr val="dk1"/>
              </a:buClr>
              <a:buSzPts val="2000"/>
              <a:buFont typeface="Arial"/>
              <a:buChar char="•"/>
            </a:pPr>
            <a:r>
              <a:rPr lang="en-US" sz="2400" b="0" i="0" u="none" dirty="0">
                <a:solidFill>
                  <a:schemeClr val="dk1"/>
                </a:solidFill>
                <a:ea typeface="Calibri"/>
                <a:sym typeface="Calibri"/>
              </a:rPr>
              <a:t>Substituent titration (with the participation of an auxiliary reagent, a product is obtained that is titrated).</a:t>
            </a:r>
            <a:endParaRPr sz="2400" dirty="0"/>
          </a:p>
          <a:p>
            <a:pPr lvl="1" indent="-342900">
              <a:lnSpc>
                <a:spcPct val="80000"/>
              </a:lnSpc>
              <a:spcBef>
                <a:spcPts val="400"/>
              </a:spcBef>
              <a:spcAft>
                <a:spcPts val="0"/>
              </a:spcAft>
              <a:buClr>
                <a:schemeClr val="dk1"/>
              </a:buClr>
              <a:buSzPts val="2000"/>
              <a:buFont typeface="Arial"/>
              <a:buChar char="•"/>
            </a:pPr>
            <a:r>
              <a:rPr lang="en-US" sz="2400" b="0" i="0" u="none" dirty="0">
                <a:solidFill>
                  <a:schemeClr val="dk1"/>
                </a:solidFill>
                <a:ea typeface="Calibri"/>
                <a:sym typeface="Calibri"/>
              </a:rPr>
              <a:t>Indirect (the analyte reacts with the reagent, and the reagent is titrated).</a:t>
            </a:r>
            <a:endParaRPr sz="2400" dirty="0"/>
          </a:p>
        </p:txBody>
      </p:sp>
      <p:sp>
        <p:nvSpPr>
          <p:cNvPr id="2" name="AutoShape 2" descr="Lesson Explainer: Volumetric Analysis | Nagwa">
            <a:extLst>
              <a:ext uri="{FF2B5EF4-FFF2-40B4-BE49-F238E27FC236}">
                <a16:creationId xmlns:a16="http://schemas.microsoft.com/office/drawing/2014/main" id="{A4BD9A9A-5D7C-40C0-B0B2-669E5E74E370}"/>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OLUTION: Volumetric analysis 1 - Studypool">
            <a:extLst>
              <a:ext uri="{FF2B5EF4-FFF2-40B4-BE49-F238E27FC236}">
                <a16:creationId xmlns:a16="http://schemas.microsoft.com/office/drawing/2014/main" id="{7FBD95BD-EF11-4F76-B11F-3C6C268DB0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4732" b="22940"/>
          <a:stretch/>
        </p:blipFill>
        <p:spPr bwMode="auto">
          <a:xfrm>
            <a:off x="0" y="0"/>
            <a:ext cx="9144000" cy="2177144"/>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a:extLst>
              <a:ext uri="{FF2B5EF4-FFF2-40B4-BE49-F238E27FC236}">
                <a16:creationId xmlns:a16="http://schemas.microsoft.com/office/drawing/2014/main" id="{5051094E-DBEF-4EEC-97A5-A25CFD74E531}"/>
              </a:ext>
            </a:extLst>
          </p:cNvPr>
          <p:cNvSpPr/>
          <p:nvPr/>
        </p:nvSpPr>
        <p:spPr>
          <a:xfrm>
            <a:off x="0" y="4260979"/>
            <a:ext cx="3004457" cy="75267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800" b="1" i="0" u="none">
                <a:solidFill>
                  <a:schemeClr val="dk1"/>
                </a:solidFill>
                <a:latin typeface="Times New Roman" panose="02020603050405020304" pitchFamily="18" charset="0"/>
                <a:ea typeface="Calibri"/>
                <a:cs typeface="Times New Roman" panose="02020603050405020304" pitchFamily="18" charset="0"/>
                <a:sym typeface="Calibri"/>
              </a:rPr>
              <a:t>By way of execution</a:t>
            </a:r>
            <a:endParaRPr lang="uk-UA"/>
          </a:p>
        </p:txBody>
      </p:sp>
      <p:sp>
        <p:nvSpPr>
          <p:cNvPr id="10" name="Овал 9">
            <a:extLst>
              <a:ext uri="{FF2B5EF4-FFF2-40B4-BE49-F238E27FC236}">
                <a16:creationId xmlns:a16="http://schemas.microsoft.com/office/drawing/2014/main" id="{18839103-F568-4571-AF16-0B4774382937}"/>
              </a:ext>
            </a:extLst>
          </p:cNvPr>
          <p:cNvSpPr/>
          <p:nvPr/>
        </p:nvSpPr>
        <p:spPr>
          <a:xfrm>
            <a:off x="2469927" y="2578123"/>
            <a:ext cx="1704392" cy="727788"/>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err="1"/>
              <a:t>Diredct</a:t>
            </a:r>
            <a:r>
              <a:rPr lang="en-US" dirty="0"/>
              <a:t> titration</a:t>
            </a:r>
            <a:endParaRPr lang="uk-UA" dirty="0"/>
          </a:p>
        </p:txBody>
      </p:sp>
      <p:sp>
        <p:nvSpPr>
          <p:cNvPr id="13" name="Овал 12">
            <a:extLst>
              <a:ext uri="{FF2B5EF4-FFF2-40B4-BE49-F238E27FC236}">
                <a16:creationId xmlns:a16="http://schemas.microsoft.com/office/drawing/2014/main" id="{26838E88-00AC-4BFB-A563-86CFF7001C1C}"/>
              </a:ext>
            </a:extLst>
          </p:cNvPr>
          <p:cNvSpPr/>
          <p:nvPr/>
        </p:nvSpPr>
        <p:spPr>
          <a:xfrm>
            <a:off x="2469927" y="5998430"/>
            <a:ext cx="1704392" cy="727788"/>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Back titration</a:t>
            </a:r>
            <a:endParaRPr lang="uk-UA" dirty="0"/>
          </a:p>
        </p:txBody>
      </p:sp>
      <p:sp>
        <p:nvSpPr>
          <p:cNvPr id="14" name="Овал 13">
            <a:extLst>
              <a:ext uri="{FF2B5EF4-FFF2-40B4-BE49-F238E27FC236}">
                <a16:creationId xmlns:a16="http://schemas.microsoft.com/office/drawing/2014/main" id="{18DED23F-36A4-47B1-B5B8-C75C7036D6EA}"/>
              </a:ext>
            </a:extLst>
          </p:cNvPr>
          <p:cNvSpPr/>
          <p:nvPr/>
        </p:nvSpPr>
        <p:spPr>
          <a:xfrm>
            <a:off x="3282820" y="4273420"/>
            <a:ext cx="2021631" cy="727788"/>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Substitution titration</a:t>
            </a:r>
            <a:endParaRPr lang="uk-UA" dirty="0"/>
          </a:p>
        </p:txBody>
      </p:sp>
      <p:cxnSp>
        <p:nvCxnSpPr>
          <p:cNvPr id="12" name="Прямая соединительная линия 11">
            <a:extLst>
              <a:ext uri="{FF2B5EF4-FFF2-40B4-BE49-F238E27FC236}">
                <a16:creationId xmlns:a16="http://schemas.microsoft.com/office/drawing/2014/main" id="{0AF47E91-F0CB-49A2-9E02-C410FDD6D067}"/>
              </a:ext>
            </a:extLst>
          </p:cNvPr>
          <p:cNvCxnSpPr>
            <a:cxnSpLocks/>
            <a:stCxn id="9" idx="0"/>
            <a:endCxn id="10" idx="2"/>
          </p:cNvCxnSpPr>
          <p:nvPr/>
        </p:nvCxnSpPr>
        <p:spPr>
          <a:xfrm flipV="1">
            <a:off x="1502229" y="2942017"/>
            <a:ext cx="967698" cy="1318962"/>
          </a:xfrm>
          <a:prstGeom prst="line">
            <a:avLst/>
          </a:prstGeom>
          <a:ln w="57150"/>
        </p:spPr>
        <p:style>
          <a:lnRef idx="3">
            <a:schemeClr val="accent4"/>
          </a:lnRef>
          <a:fillRef idx="0">
            <a:schemeClr val="accent4"/>
          </a:fillRef>
          <a:effectRef idx="2">
            <a:schemeClr val="accent4"/>
          </a:effectRef>
          <a:fontRef idx="minor">
            <a:schemeClr val="tx1"/>
          </a:fontRef>
        </p:style>
      </p:cxnSp>
      <p:cxnSp>
        <p:nvCxnSpPr>
          <p:cNvPr id="17" name="Прямая соединительная линия 16">
            <a:extLst>
              <a:ext uri="{FF2B5EF4-FFF2-40B4-BE49-F238E27FC236}">
                <a16:creationId xmlns:a16="http://schemas.microsoft.com/office/drawing/2014/main" id="{8C07662C-03DB-418C-8CA4-C4B1422EC73F}"/>
              </a:ext>
            </a:extLst>
          </p:cNvPr>
          <p:cNvCxnSpPr>
            <a:cxnSpLocks/>
            <a:stCxn id="9" idx="2"/>
            <a:endCxn id="13" idx="2"/>
          </p:cNvCxnSpPr>
          <p:nvPr/>
        </p:nvCxnSpPr>
        <p:spPr>
          <a:xfrm>
            <a:off x="1502229" y="5013649"/>
            <a:ext cx="967698" cy="1348675"/>
          </a:xfrm>
          <a:prstGeom prst="line">
            <a:avLst/>
          </a:prstGeom>
          <a:ln w="57150"/>
        </p:spPr>
        <p:style>
          <a:lnRef idx="3">
            <a:schemeClr val="accent4"/>
          </a:lnRef>
          <a:fillRef idx="0">
            <a:schemeClr val="accent4"/>
          </a:fillRef>
          <a:effectRef idx="2">
            <a:schemeClr val="accent4"/>
          </a:effectRef>
          <a:fontRef idx="minor">
            <a:schemeClr val="tx1"/>
          </a:fontRef>
        </p:style>
      </p:cxnSp>
      <p:cxnSp>
        <p:nvCxnSpPr>
          <p:cNvPr id="20" name="Прямая соединительная линия 19">
            <a:extLst>
              <a:ext uri="{FF2B5EF4-FFF2-40B4-BE49-F238E27FC236}">
                <a16:creationId xmlns:a16="http://schemas.microsoft.com/office/drawing/2014/main" id="{BB3486F4-5338-4321-A144-BAFE10059FA6}"/>
              </a:ext>
            </a:extLst>
          </p:cNvPr>
          <p:cNvCxnSpPr>
            <a:cxnSpLocks/>
            <a:stCxn id="9" idx="3"/>
            <a:endCxn id="14" idx="2"/>
          </p:cNvCxnSpPr>
          <p:nvPr/>
        </p:nvCxnSpPr>
        <p:spPr>
          <a:xfrm>
            <a:off x="3004457" y="4637314"/>
            <a:ext cx="278363" cy="0"/>
          </a:xfrm>
          <a:prstGeom prst="line">
            <a:avLst/>
          </a:prstGeom>
          <a:ln w="57150"/>
        </p:spPr>
        <p:style>
          <a:lnRef idx="3">
            <a:schemeClr val="accent4"/>
          </a:lnRef>
          <a:fillRef idx="0">
            <a:schemeClr val="accent4"/>
          </a:fillRef>
          <a:effectRef idx="2">
            <a:schemeClr val="accent4"/>
          </a:effectRef>
          <a:fontRef idx="minor">
            <a:schemeClr val="tx1"/>
          </a:fontRef>
        </p:style>
      </p:cxnSp>
      <p:sp>
        <p:nvSpPr>
          <p:cNvPr id="24" name="Rectangle 6">
            <a:extLst>
              <a:ext uri="{FF2B5EF4-FFF2-40B4-BE49-F238E27FC236}">
                <a16:creationId xmlns:a16="http://schemas.microsoft.com/office/drawing/2014/main" id="{12B518BE-0245-4496-80CC-089D426CF092}"/>
              </a:ext>
            </a:extLst>
          </p:cNvPr>
          <p:cNvSpPr>
            <a:spLocks noChangeArrowheads="1"/>
          </p:cNvSpPr>
          <p:nvPr/>
        </p:nvSpPr>
        <p:spPr bwMode="auto">
          <a:xfrm>
            <a:off x="-1" y="4748947"/>
            <a:ext cx="4939856" cy="55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sp>
        <p:nvSpPr>
          <p:cNvPr id="1033" name="Rectangle 8">
            <a:extLst>
              <a:ext uri="{FF2B5EF4-FFF2-40B4-BE49-F238E27FC236}">
                <a16:creationId xmlns:a16="http://schemas.microsoft.com/office/drawing/2014/main" id="{7EBF2364-8DA9-4E32-A9FE-5DDA1C445CF7}"/>
              </a:ext>
            </a:extLst>
          </p:cNvPr>
          <p:cNvSpPr>
            <a:spLocks noChangeArrowheads="1"/>
          </p:cNvSpPr>
          <p:nvPr/>
        </p:nvSpPr>
        <p:spPr bwMode="auto">
          <a:xfrm>
            <a:off x="4939855" y="23632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1034" name="Объект 1033">
            <a:extLst>
              <a:ext uri="{FF2B5EF4-FFF2-40B4-BE49-F238E27FC236}">
                <a16:creationId xmlns:a16="http://schemas.microsoft.com/office/drawing/2014/main" id="{49335E11-C9C7-4BD7-85A6-50D9B6F0824F}"/>
              </a:ext>
            </a:extLst>
          </p:cNvPr>
          <p:cNvGraphicFramePr>
            <a:graphicFrameLocks noChangeAspect="1"/>
          </p:cNvGraphicFramePr>
          <p:nvPr>
            <p:extLst>
              <p:ext uri="{D42A27DB-BD31-4B8C-83A1-F6EECF244321}">
                <p14:modId xmlns:p14="http://schemas.microsoft.com/office/powerpoint/2010/main" val="150914124"/>
              </p:ext>
            </p:extLst>
          </p:nvPr>
        </p:nvGraphicFramePr>
        <p:xfrm>
          <a:off x="4348162" y="2361390"/>
          <a:ext cx="4410075" cy="1504950"/>
        </p:xfrm>
        <a:graphic>
          <a:graphicData uri="http://schemas.openxmlformats.org/presentationml/2006/ole">
            <mc:AlternateContent xmlns:mc="http://schemas.openxmlformats.org/markup-compatibility/2006">
              <mc:Choice xmlns:v="urn:schemas-microsoft-com:vml" Requires="v">
                <p:oleObj name="ChemSketch" r:id="rId3" imgW="4419600" imgH="1508760" progId="ACD.ChemSketch.20">
                  <p:embed/>
                </p:oleObj>
              </mc:Choice>
              <mc:Fallback>
                <p:oleObj name="ChemSketch" r:id="rId3" imgW="4419600" imgH="1508760" progId="ACD.ChemSketch.20">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8162" y="2361390"/>
                        <a:ext cx="4410075" cy="1504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38" name="Объект 1037">
            <a:extLst>
              <a:ext uri="{FF2B5EF4-FFF2-40B4-BE49-F238E27FC236}">
                <a16:creationId xmlns:a16="http://schemas.microsoft.com/office/drawing/2014/main" id="{CD28BABC-BB50-42EE-9DBA-28EC50FDE14C}"/>
              </a:ext>
            </a:extLst>
          </p:cNvPr>
          <p:cNvGraphicFramePr>
            <a:graphicFrameLocks noChangeAspect="1"/>
          </p:cNvGraphicFramePr>
          <p:nvPr>
            <p:extLst>
              <p:ext uri="{D42A27DB-BD31-4B8C-83A1-F6EECF244321}">
                <p14:modId xmlns:p14="http://schemas.microsoft.com/office/powerpoint/2010/main" val="3923635387"/>
              </p:ext>
            </p:extLst>
          </p:nvPr>
        </p:nvGraphicFramePr>
        <p:xfrm>
          <a:off x="5304451" y="3646318"/>
          <a:ext cx="3805660" cy="938382"/>
        </p:xfrm>
        <a:graphic>
          <a:graphicData uri="http://schemas.openxmlformats.org/presentationml/2006/ole">
            <mc:AlternateContent xmlns:mc="http://schemas.openxmlformats.org/markup-compatibility/2006">
              <mc:Choice xmlns:v="urn:schemas-microsoft-com:vml" Requires="v">
                <p:oleObj name="ChemSketch" r:id="rId5" imgW="4187952" imgH="1030224" progId="ACD.ChemSketch.20">
                  <p:embed/>
                </p:oleObj>
              </mc:Choice>
              <mc:Fallback>
                <p:oleObj name="ChemSketch" r:id="rId5" imgW="4187952" imgH="1030224" progId="ACD.ChemSketch.20">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04451" y="3646318"/>
                        <a:ext cx="3805660" cy="938382"/>
                      </a:xfrm>
                      <a:prstGeom prst="rect">
                        <a:avLst/>
                      </a:prstGeom>
                      <a:noFill/>
                    </p:spPr>
                  </p:pic>
                </p:oleObj>
              </mc:Fallback>
            </mc:AlternateContent>
          </a:graphicData>
        </a:graphic>
      </p:graphicFrame>
      <p:sp>
        <p:nvSpPr>
          <p:cNvPr id="1039" name="Rectangle 11">
            <a:extLst>
              <a:ext uri="{FF2B5EF4-FFF2-40B4-BE49-F238E27FC236}">
                <a16:creationId xmlns:a16="http://schemas.microsoft.com/office/drawing/2014/main" id="{E93BBD3B-A473-411B-A4C4-9DA3A24C2B93}"/>
              </a:ext>
            </a:extLst>
          </p:cNvPr>
          <p:cNvSpPr>
            <a:spLocks noChangeArrowheads="1"/>
          </p:cNvSpPr>
          <p:nvPr/>
        </p:nvSpPr>
        <p:spPr bwMode="auto">
          <a:xfrm>
            <a:off x="5304451" y="4729659"/>
            <a:ext cx="380566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HNO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NaOH  →  NaNO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H</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a:t>
            </a:r>
            <a:endParaRPr kumimoji="0" lang="en-US" altLang="uk-UA" sz="1800" b="0" i="0" u="none" strike="noStrike" cap="none" normalizeH="0" baseline="0" dirty="0">
              <a:ln>
                <a:noFill/>
              </a:ln>
              <a:solidFill>
                <a:schemeClr val="tx1"/>
              </a:solidFill>
              <a:effectLst/>
              <a:latin typeface="Arial" panose="020B0604020202020204" pitchFamily="34" charset="0"/>
            </a:endParaRPr>
          </a:p>
        </p:txBody>
      </p:sp>
      <p:graphicFrame>
        <p:nvGraphicFramePr>
          <p:cNvPr id="1041" name="Объект 1040">
            <a:extLst>
              <a:ext uri="{FF2B5EF4-FFF2-40B4-BE49-F238E27FC236}">
                <a16:creationId xmlns:a16="http://schemas.microsoft.com/office/drawing/2014/main" id="{719FA491-82E5-43EB-8730-20B9470E0D89}"/>
              </a:ext>
            </a:extLst>
          </p:cNvPr>
          <p:cNvGraphicFramePr>
            <a:graphicFrameLocks noChangeAspect="1"/>
          </p:cNvGraphicFramePr>
          <p:nvPr>
            <p:extLst>
              <p:ext uri="{D42A27DB-BD31-4B8C-83A1-F6EECF244321}">
                <p14:modId xmlns:p14="http://schemas.microsoft.com/office/powerpoint/2010/main" val="2566957147"/>
              </p:ext>
            </p:extLst>
          </p:nvPr>
        </p:nvGraphicFramePr>
        <p:xfrm>
          <a:off x="3860800" y="5476770"/>
          <a:ext cx="5168900" cy="555536"/>
        </p:xfrm>
        <a:graphic>
          <a:graphicData uri="http://schemas.openxmlformats.org/presentationml/2006/ole">
            <mc:AlternateContent xmlns:mc="http://schemas.openxmlformats.org/markup-compatibility/2006">
              <mc:Choice xmlns:v="urn:schemas-microsoft-com:vml" Requires="v">
                <p:oleObj name="ChemSketch" r:id="rId7" imgW="6160008" imgH="655320" progId="ACD.ChemSketch.20">
                  <p:embed/>
                </p:oleObj>
              </mc:Choice>
              <mc:Fallback>
                <p:oleObj name="ChemSketch" r:id="rId7" imgW="6160008" imgH="655320" progId="ACD.ChemSketch.20">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60800" y="5476770"/>
                        <a:ext cx="5168900" cy="555536"/>
                      </a:xfrm>
                      <a:prstGeom prst="rect">
                        <a:avLst/>
                      </a:prstGeom>
                      <a:noFill/>
                    </p:spPr>
                  </p:pic>
                </p:oleObj>
              </mc:Fallback>
            </mc:AlternateContent>
          </a:graphicData>
        </a:graphic>
      </p:graphicFrame>
      <p:sp>
        <p:nvSpPr>
          <p:cNvPr id="1042" name="Rectangle 14">
            <a:extLst>
              <a:ext uri="{FF2B5EF4-FFF2-40B4-BE49-F238E27FC236}">
                <a16:creationId xmlns:a16="http://schemas.microsoft.com/office/drawing/2014/main" id="{6F440A6A-A4D4-412F-993A-F14F50916CD2}"/>
              </a:ext>
            </a:extLst>
          </p:cNvPr>
          <p:cNvSpPr>
            <a:spLocks noChangeArrowheads="1"/>
          </p:cNvSpPr>
          <p:nvPr/>
        </p:nvSpPr>
        <p:spPr bwMode="auto">
          <a:xfrm>
            <a:off x="4085206" y="6059412"/>
            <a:ext cx="4675187"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uk-UA"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NaBr</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AgNO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a:t>
            </a:r>
            <a:r>
              <a:rPr kumimoji="0" lang="en-US" altLang="uk-UA"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AgBr</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NaNO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endParaRPr kumimoji="0" lang="uk-UA" altLang="uk-UA" sz="4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AgNO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NH</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SCN  →  </a:t>
            </a:r>
            <a:r>
              <a:rPr kumimoji="0" lang="en-US" altLang="uk-UA"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AgSCN</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NH</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endParaRPr kumimoji="0" lang="uk-UA" altLang="uk-UA" sz="4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3NH</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SCN  +  NH</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Fe(SO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Fe(SCN)</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2(NH</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endParaRPr kumimoji="0" lang="en-US" altLang="uk-UA"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1505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4"/>
          <p:cNvSpPr txBox="1">
            <a:spLocks noGrp="1"/>
          </p:cNvSpPr>
          <p:nvPr>
            <p:ph type="title"/>
          </p:nvPr>
        </p:nvSpPr>
        <p:spPr>
          <a:xfrm>
            <a:off x="127227" y="245220"/>
            <a:ext cx="5838145" cy="950167"/>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200"/>
              <a:buFont typeface="Calibri"/>
              <a:buNone/>
            </a:pPr>
            <a:r>
              <a:rPr lang="en-US" sz="3200" b="1" i="0" u="none" dirty="0">
                <a:solidFill>
                  <a:schemeClr val="dk1"/>
                </a:solidFill>
                <a:latin typeface="Times New Roman" panose="02020603050405020304" pitchFamily="18" charset="0"/>
                <a:ea typeface="Calibri"/>
                <a:cs typeface="Times New Roman" panose="02020603050405020304" pitchFamily="18" charset="0"/>
                <a:sym typeface="Calibri"/>
              </a:rPr>
              <a:t>Acid-base titration (in aqueous, mixed and non-aqueous media)</a:t>
            </a:r>
            <a:endParaRPr dirty="0">
              <a:latin typeface="Times New Roman" panose="02020603050405020304" pitchFamily="18" charset="0"/>
              <a:cs typeface="Times New Roman" panose="02020603050405020304" pitchFamily="18" charset="0"/>
            </a:endParaRPr>
          </a:p>
        </p:txBody>
      </p:sp>
      <p:sp>
        <p:nvSpPr>
          <p:cNvPr id="181" name="Google Shape;181;p24"/>
          <p:cNvSpPr txBox="1">
            <a:spLocks noGrp="1"/>
          </p:cNvSpPr>
          <p:nvPr>
            <p:ph idx="1"/>
          </p:nvPr>
        </p:nvSpPr>
        <p:spPr>
          <a:xfrm>
            <a:off x="93307" y="1391979"/>
            <a:ext cx="3570514" cy="496437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640"/>
              </a:spcBef>
              <a:spcAft>
                <a:spcPts val="0"/>
              </a:spcAft>
              <a:buClr>
                <a:schemeClr val="dk1"/>
              </a:buClr>
              <a:buSzPts val="3200"/>
              <a:buNone/>
            </a:pPr>
            <a:r>
              <a:rPr lang="en-US" sz="2800" b="0" i="0" u="none" dirty="0">
                <a:solidFill>
                  <a:schemeClr val="dk1"/>
                </a:solidFill>
                <a:latin typeface="Times New Roman" panose="02020603050405020304" pitchFamily="18" charset="0"/>
                <a:ea typeface="Calibri"/>
                <a:cs typeface="Times New Roman" panose="02020603050405020304" pitchFamily="18" charset="0"/>
                <a:sym typeface="Calibri"/>
              </a:rPr>
              <a:t>	 Titrants :</a:t>
            </a:r>
            <a:endParaRPr sz="2800" dirty="0">
              <a:latin typeface="Times New Roman" panose="02020603050405020304" pitchFamily="18" charset="0"/>
              <a:cs typeface="Times New Roman" panose="02020603050405020304" pitchFamily="18" charset="0"/>
            </a:endParaRPr>
          </a:p>
          <a:p>
            <a:pPr marL="342900" marR="0" lvl="0" indent="-342900" algn="l" rtl="0">
              <a:lnSpc>
                <a:spcPct val="90000"/>
              </a:lnSpc>
              <a:spcBef>
                <a:spcPts val="640"/>
              </a:spcBef>
              <a:spcAft>
                <a:spcPts val="0"/>
              </a:spcAft>
              <a:buClr>
                <a:schemeClr val="dk1"/>
              </a:buClr>
              <a:buSzPts val="3200"/>
              <a:buFont typeface="Arial"/>
              <a:buChar char="•"/>
            </a:pPr>
            <a:r>
              <a:rPr lang="en-US" sz="2800" b="0" i="0" u="none" dirty="0">
                <a:solidFill>
                  <a:schemeClr val="dk1"/>
                </a:solidFill>
                <a:latin typeface="Times New Roman" panose="02020603050405020304" pitchFamily="18" charset="0"/>
                <a:ea typeface="Calibri"/>
                <a:cs typeface="Times New Roman" panose="02020603050405020304" pitchFamily="18" charset="0"/>
                <a:sym typeface="Calibri"/>
              </a:rPr>
              <a:t>Acid (HCl).</a:t>
            </a:r>
            <a:endParaRPr sz="2800" dirty="0">
              <a:latin typeface="Times New Roman" panose="02020603050405020304" pitchFamily="18" charset="0"/>
              <a:cs typeface="Times New Roman" panose="02020603050405020304" pitchFamily="18" charset="0"/>
            </a:endParaRPr>
          </a:p>
          <a:p>
            <a:pPr marL="342900" marR="0" lvl="0" indent="-342900" algn="l" rtl="0">
              <a:lnSpc>
                <a:spcPct val="90000"/>
              </a:lnSpc>
              <a:spcBef>
                <a:spcPts val="640"/>
              </a:spcBef>
              <a:spcAft>
                <a:spcPts val="0"/>
              </a:spcAft>
              <a:buClr>
                <a:schemeClr val="dk1"/>
              </a:buClr>
              <a:buSzPts val="3200"/>
              <a:buFont typeface="Arial"/>
              <a:buChar char="•"/>
            </a:pPr>
            <a:r>
              <a:rPr lang="en-US" sz="2800" b="0" i="0" u="none" dirty="0">
                <a:solidFill>
                  <a:schemeClr val="dk1"/>
                </a:solidFill>
                <a:latin typeface="Times New Roman" panose="02020603050405020304" pitchFamily="18" charset="0"/>
                <a:ea typeface="Calibri"/>
                <a:cs typeface="Times New Roman" panose="02020603050405020304" pitchFamily="18" charset="0"/>
                <a:sym typeface="Calibri"/>
              </a:rPr>
              <a:t>Alkalis (NaOH).</a:t>
            </a:r>
            <a:endParaRPr lang="en-US" sz="2800" dirty="0">
              <a:latin typeface="Times New Roman" panose="02020603050405020304" pitchFamily="18" charset="0"/>
              <a:cs typeface="Times New Roman" pitchFamily="18" charset="0"/>
              <a:sym typeface="Calibri"/>
            </a:endParaRPr>
          </a:p>
          <a:p>
            <a:pPr marL="0" marR="0" lvl="0" indent="0" algn="l" rtl="0">
              <a:lnSpc>
                <a:spcPct val="90000"/>
              </a:lnSpc>
              <a:spcBef>
                <a:spcPts val="640"/>
              </a:spcBef>
              <a:spcAft>
                <a:spcPts val="0"/>
              </a:spcAft>
              <a:buClr>
                <a:schemeClr val="dk1"/>
              </a:buClr>
              <a:buSzPts val="3200"/>
              <a:buNone/>
            </a:pPr>
            <a:r>
              <a:rPr lang="en-US" sz="2800" b="0" i="0" u="none" dirty="0">
                <a:solidFill>
                  <a:schemeClr val="dk1"/>
                </a:solidFill>
                <a:latin typeface="Times New Roman" panose="02020603050405020304" pitchFamily="18" charset="0"/>
                <a:ea typeface="Calibri"/>
                <a:cs typeface="Times New Roman" pitchFamily="18" charset="0"/>
                <a:sym typeface="Calibri"/>
              </a:rPr>
              <a:t>	Standardization of titrants: </a:t>
            </a:r>
          </a:p>
          <a:p>
            <a:pPr marL="0" marR="0" lvl="0" indent="0" algn="l" rtl="0">
              <a:lnSpc>
                <a:spcPct val="90000"/>
              </a:lnSpc>
              <a:spcBef>
                <a:spcPts val="640"/>
              </a:spcBef>
              <a:spcAft>
                <a:spcPts val="0"/>
              </a:spcAft>
              <a:buClr>
                <a:schemeClr val="dk1"/>
              </a:buClr>
              <a:buSzPts val="3200"/>
              <a:buNone/>
            </a:pPr>
            <a:endParaRPr sz="2800" dirty="0">
              <a:latin typeface="Times New Roman" panose="02020603050405020304" pitchFamily="18" charset="0"/>
              <a:cs typeface="Times New Roman" panose="02020603050405020304" pitchFamily="18" charset="0"/>
            </a:endParaRPr>
          </a:p>
          <a:p>
            <a:pPr marL="0" marR="0" lvl="0" indent="0" algn="just" rtl="0">
              <a:lnSpc>
                <a:spcPct val="90000"/>
              </a:lnSpc>
              <a:spcBef>
                <a:spcPts val="480"/>
              </a:spcBef>
              <a:spcAft>
                <a:spcPts val="0"/>
              </a:spcAft>
              <a:buClr>
                <a:schemeClr val="dk1"/>
              </a:buClr>
              <a:buSzPts val="2400"/>
              <a:buNone/>
            </a:pPr>
            <a:r>
              <a:rPr lang="ru-RU" sz="2800" b="1" i="0" u="none" dirty="0">
                <a:solidFill>
                  <a:schemeClr val="dk1"/>
                </a:solidFill>
                <a:latin typeface="Times New Roman" panose="02020603050405020304" pitchFamily="18" charset="0"/>
                <a:ea typeface="Calibri"/>
                <a:cs typeface="Times New Roman" panose="02020603050405020304" pitchFamily="18" charset="0"/>
                <a:sym typeface="Calibri"/>
              </a:rPr>
              <a:t>	</a:t>
            </a:r>
            <a:r>
              <a:rPr lang="en-US" sz="2800" b="1" i="0" u="none" dirty="0">
                <a:solidFill>
                  <a:schemeClr val="dk1"/>
                </a:solidFill>
                <a:latin typeface="Times New Roman" panose="02020603050405020304" pitchFamily="18" charset="0"/>
                <a:ea typeface="Calibri"/>
                <a:cs typeface="Times New Roman" panose="02020603050405020304" pitchFamily="18" charset="0"/>
                <a:sym typeface="Calibri"/>
              </a:rPr>
              <a:t>Indicators - </a:t>
            </a:r>
            <a:r>
              <a:rPr lang="en-US" sz="2800" i="0" u="none" dirty="0">
                <a:solidFill>
                  <a:schemeClr val="dk1"/>
                </a:solidFill>
                <a:latin typeface="Times New Roman" panose="02020603050405020304" pitchFamily="18" charset="0"/>
                <a:ea typeface="Calibri"/>
                <a:cs typeface="Times New Roman" panose="02020603050405020304" pitchFamily="18" charset="0"/>
                <a:sym typeface="Calibri"/>
              </a:rPr>
              <a:t>based on azo dyes, </a:t>
            </a:r>
            <a:r>
              <a:rPr lang="en-US" sz="2800" i="0" u="none" dirty="0" err="1">
                <a:solidFill>
                  <a:schemeClr val="dk1"/>
                </a:solidFill>
                <a:latin typeface="Times New Roman" panose="02020603050405020304" pitchFamily="18" charset="0"/>
                <a:ea typeface="Calibri"/>
                <a:cs typeface="Times New Roman" panose="02020603050405020304" pitchFamily="18" charset="0"/>
                <a:sym typeface="Calibri"/>
              </a:rPr>
              <a:t>sulfophthaleins</a:t>
            </a:r>
            <a:r>
              <a:rPr lang="en-US" sz="2800" i="0" u="none" dirty="0">
                <a:solidFill>
                  <a:schemeClr val="dk1"/>
                </a:solidFill>
                <a:latin typeface="Times New Roman" panose="02020603050405020304" pitchFamily="18" charset="0"/>
                <a:ea typeface="Calibri"/>
                <a:cs typeface="Times New Roman" panose="02020603050405020304" pitchFamily="18" charset="0"/>
                <a:sym typeface="Calibri"/>
              </a:rPr>
              <a:t> or potentiometric equivalence pointing</a:t>
            </a:r>
            <a:endParaRPr sz="2800" i="0" u="none" dirty="0">
              <a:solidFill>
                <a:schemeClr val="dk1"/>
              </a:solidFill>
              <a:latin typeface="Times New Roman" panose="02020603050405020304" pitchFamily="18" charset="0"/>
              <a:ea typeface="Calibri"/>
              <a:cs typeface="Times New Roman" panose="02020603050405020304" pitchFamily="18" charset="0"/>
              <a:sym typeface="Calibri"/>
            </a:endParaRPr>
          </a:p>
          <a:p>
            <a:pPr marL="342900" marR="0" lvl="0" indent="-139700" algn="l" rtl="0">
              <a:lnSpc>
                <a:spcPct val="90000"/>
              </a:lnSpc>
              <a:spcBef>
                <a:spcPts val="640"/>
              </a:spcBef>
              <a:spcAft>
                <a:spcPts val="0"/>
              </a:spcAft>
              <a:buClr>
                <a:schemeClr val="dk1"/>
              </a:buClr>
              <a:buSzPts val="3200"/>
              <a:buFont typeface="Arial"/>
              <a:buNone/>
            </a:pPr>
            <a:endParaRPr sz="3200" b="0" i="0" u="none" dirty="0">
              <a:solidFill>
                <a:schemeClr val="dk1"/>
              </a:solidFill>
              <a:latin typeface="Calibri"/>
              <a:ea typeface="Calibri"/>
              <a:cs typeface="Calibri"/>
              <a:sym typeface="Calibri"/>
            </a:endParaRPr>
          </a:p>
          <a:p>
            <a:pPr marL="342900" marR="0" lvl="0" indent="-139700" algn="l" rtl="0">
              <a:spcBef>
                <a:spcPts val="640"/>
              </a:spcBef>
              <a:spcAft>
                <a:spcPts val="0"/>
              </a:spcAft>
              <a:buClr>
                <a:schemeClr val="dk1"/>
              </a:buClr>
              <a:buSzPts val="3200"/>
              <a:buFont typeface="Arial"/>
              <a:buNone/>
            </a:pPr>
            <a:endParaRPr sz="3200" b="0" i="0" u="none" dirty="0">
              <a:solidFill>
                <a:schemeClr val="dk1"/>
              </a:solidFill>
              <a:latin typeface="Calibri"/>
              <a:ea typeface="Calibri"/>
              <a:cs typeface="Calibri"/>
              <a:sym typeface="Calibri"/>
            </a:endParaRPr>
          </a:p>
        </p:txBody>
      </p:sp>
      <p:pic>
        <p:nvPicPr>
          <p:cNvPr id="183" name="Google Shape;183;p24"/>
          <p:cNvPicPr preferRelativeResize="0"/>
          <p:nvPr/>
        </p:nvPicPr>
        <p:blipFill rotWithShape="1">
          <a:blip r:embed="rId3">
            <a:alphaModFix/>
          </a:blip>
          <a:srcRect/>
          <a:stretch/>
        </p:blipFill>
        <p:spPr>
          <a:xfrm>
            <a:off x="4107657" y="2153817"/>
            <a:ext cx="3357562" cy="2795587"/>
          </a:xfrm>
          <a:prstGeom prst="rect">
            <a:avLst/>
          </a:prstGeom>
          <a:noFill/>
          <a:ln>
            <a:noFill/>
          </a:ln>
        </p:spPr>
      </p:pic>
      <p:pic>
        <p:nvPicPr>
          <p:cNvPr id="185" name="Google Shape;185;p24"/>
          <p:cNvPicPr preferRelativeResize="0"/>
          <p:nvPr/>
        </p:nvPicPr>
        <p:blipFill rotWithShape="1">
          <a:blip r:embed="rId4">
            <a:alphaModFix/>
          </a:blip>
          <a:srcRect/>
          <a:stretch/>
        </p:blipFill>
        <p:spPr>
          <a:xfrm>
            <a:off x="4107657" y="5310188"/>
            <a:ext cx="3357562" cy="1547812"/>
          </a:xfrm>
          <a:prstGeom prst="rect">
            <a:avLst/>
          </a:prstGeom>
          <a:noFill/>
          <a:ln>
            <a:noFill/>
          </a:ln>
        </p:spPr>
      </p:pic>
      <p:sp>
        <p:nvSpPr>
          <p:cNvPr id="188" name="Google Shape;188;p24"/>
          <p:cNvSpPr txBox="1"/>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98989"/>
              </a:buClr>
              <a:buSzPts val="1200"/>
              <a:buFont typeface="Calibri"/>
              <a:buNone/>
            </a:pPr>
            <a:fld id="{00000000-1234-1234-1234-123412341234}" type="slidenum">
              <a:rPr lang="en-US" sz="1200" b="0" i="0" u="none">
                <a:solidFill>
                  <a:srgbClr val="898989"/>
                </a:solidFill>
                <a:latin typeface="Calibri"/>
                <a:ea typeface="Calibri"/>
                <a:cs typeface="Calibri"/>
                <a:sym typeface="Calibri"/>
              </a:rPr>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6"/>
          <p:cNvSpPr txBox="1">
            <a:spLocks noGrp="1"/>
          </p:cNvSpPr>
          <p:nvPr>
            <p:ph type="title"/>
          </p:nvPr>
        </p:nvSpPr>
        <p:spPr>
          <a:xfrm>
            <a:off x="0" y="253531"/>
            <a:ext cx="6232849" cy="786782"/>
          </a:xfrm>
          <a:prstGeom prst="rect">
            <a:avLst/>
          </a:prstGeom>
          <a:noFill/>
          <a:ln>
            <a:noFill/>
          </a:ln>
        </p:spPr>
        <p:txBody>
          <a:bodyPr spcFirstLastPara="1" wrap="square" lIns="91425" tIns="45700" rIns="91425" bIns="45700" anchor="ctr" anchorCtr="0">
            <a:noAutofit/>
          </a:bodyPr>
          <a:lstStyle/>
          <a:p>
            <a:pPr marL="0" lvl="0" indent="0" algn="just" rtl="0">
              <a:lnSpc>
                <a:spcPct val="100000"/>
              </a:lnSpc>
              <a:spcBef>
                <a:spcPts val="0"/>
              </a:spcBef>
              <a:spcAft>
                <a:spcPts val="0"/>
              </a:spcAft>
              <a:buClr>
                <a:schemeClr val="dk1"/>
              </a:buClr>
              <a:buSzPts val="2900"/>
              <a:buFont typeface="Calibri"/>
              <a:buNone/>
            </a:pPr>
            <a:r>
              <a:rPr lang="fr-FR" sz="2800" b="1" i="0" u="none" dirty="0">
                <a:solidFill>
                  <a:schemeClr val="dk1"/>
                </a:solidFill>
                <a:latin typeface="Times New Roman" panose="02020603050405020304" pitchFamily="18" charset="0"/>
                <a:ea typeface="Calibri"/>
                <a:cs typeface="Times New Roman" panose="02020603050405020304" pitchFamily="18" charset="0"/>
                <a:sym typeface="Calibri"/>
              </a:rPr>
              <a:t>Acid-base titration indicators Titration curves (aqueous media)</a:t>
            </a:r>
            <a:endParaRPr sz="4000" dirty="0">
              <a:latin typeface="Times New Roman" panose="02020603050405020304" pitchFamily="18" charset="0"/>
              <a:cs typeface="Times New Roman" panose="02020603050405020304" pitchFamily="18" charset="0"/>
            </a:endParaRPr>
          </a:p>
        </p:txBody>
      </p:sp>
      <p:pic>
        <p:nvPicPr>
          <p:cNvPr id="204" name="Google Shape;204;p26"/>
          <p:cNvPicPr preferRelativeResize="0">
            <a:picLocks noGrp="1"/>
          </p:cNvPicPr>
          <p:nvPr>
            <p:ph idx="1"/>
          </p:nvPr>
        </p:nvPicPr>
        <p:blipFill rotWithShape="1">
          <a:blip r:embed="rId3">
            <a:alphaModFix/>
          </a:blip>
          <a:srcRect/>
          <a:stretch/>
        </p:blipFill>
        <p:spPr>
          <a:xfrm>
            <a:off x="0" y="1159668"/>
            <a:ext cx="5051425" cy="2714625"/>
          </a:xfrm>
          <a:prstGeom prst="rect">
            <a:avLst/>
          </a:prstGeom>
          <a:noFill/>
          <a:ln>
            <a:noFill/>
          </a:ln>
        </p:spPr>
      </p:pic>
      <p:pic>
        <p:nvPicPr>
          <p:cNvPr id="202" name="Google Shape;202;p26"/>
          <p:cNvPicPr preferRelativeResize="0"/>
          <p:nvPr/>
        </p:nvPicPr>
        <p:blipFill rotWithShape="1">
          <a:blip r:embed="rId4">
            <a:alphaModFix/>
          </a:blip>
          <a:srcRect/>
          <a:stretch/>
        </p:blipFill>
        <p:spPr>
          <a:xfrm>
            <a:off x="5051425" y="1293845"/>
            <a:ext cx="4092574" cy="2580448"/>
          </a:xfrm>
          <a:prstGeom prst="rect">
            <a:avLst/>
          </a:prstGeom>
          <a:noFill/>
          <a:ln>
            <a:noFill/>
          </a:ln>
        </p:spPr>
      </p:pic>
      <p:pic>
        <p:nvPicPr>
          <p:cNvPr id="203" name="Google Shape;203;p26"/>
          <p:cNvPicPr preferRelativeResize="0"/>
          <p:nvPr/>
        </p:nvPicPr>
        <p:blipFill rotWithShape="1">
          <a:blip r:embed="rId5">
            <a:alphaModFix/>
          </a:blip>
          <a:srcRect/>
          <a:stretch/>
        </p:blipFill>
        <p:spPr>
          <a:xfrm>
            <a:off x="4264024" y="3874293"/>
            <a:ext cx="4879975" cy="2983707"/>
          </a:xfrm>
          <a:prstGeom prst="rect">
            <a:avLst/>
          </a:prstGeom>
          <a:noFill/>
          <a:ln>
            <a:noFill/>
          </a:ln>
        </p:spPr>
      </p:pic>
      <p:pic>
        <p:nvPicPr>
          <p:cNvPr id="205" name="Google Shape;205;p26"/>
          <p:cNvPicPr preferRelativeResize="0"/>
          <p:nvPr/>
        </p:nvPicPr>
        <p:blipFill rotWithShape="1">
          <a:blip r:embed="rId6">
            <a:alphaModFix/>
          </a:blip>
          <a:srcRect/>
          <a:stretch/>
        </p:blipFill>
        <p:spPr>
          <a:xfrm>
            <a:off x="0" y="3874293"/>
            <a:ext cx="4264025" cy="3019425"/>
          </a:xfrm>
          <a:prstGeom prst="rect">
            <a:avLst/>
          </a:prstGeom>
          <a:noFill/>
          <a:ln>
            <a:noFill/>
          </a:ln>
        </p:spPr>
      </p:pic>
      <p:sp>
        <p:nvSpPr>
          <p:cNvPr id="2" name="Прямоугольник 1">
            <a:extLst>
              <a:ext uri="{FF2B5EF4-FFF2-40B4-BE49-F238E27FC236}">
                <a16:creationId xmlns:a16="http://schemas.microsoft.com/office/drawing/2014/main" id="{78BD4E33-1166-4B69-968B-3F375B1248B6}"/>
              </a:ext>
            </a:extLst>
          </p:cNvPr>
          <p:cNvSpPr/>
          <p:nvPr/>
        </p:nvSpPr>
        <p:spPr>
          <a:xfrm>
            <a:off x="6537649" y="1822580"/>
            <a:ext cx="914400" cy="236375"/>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yellow</a:t>
            </a:r>
            <a:endParaRPr lang="uk-UA" dirty="0"/>
          </a:p>
        </p:txBody>
      </p:sp>
      <p:sp>
        <p:nvSpPr>
          <p:cNvPr id="9" name="Прямоугольник 8">
            <a:extLst>
              <a:ext uri="{FF2B5EF4-FFF2-40B4-BE49-F238E27FC236}">
                <a16:creationId xmlns:a16="http://schemas.microsoft.com/office/drawing/2014/main" id="{B1A23FE7-4629-4C14-B85D-3B03A1FC1691}"/>
              </a:ext>
            </a:extLst>
          </p:cNvPr>
          <p:cNvSpPr/>
          <p:nvPr/>
        </p:nvSpPr>
        <p:spPr>
          <a:xfrm>
            <a:off x="6537649" y="3637918"/>
            <a:ext cx="914400" cy="236375"/>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red</a:t>
            </a:r>
            <a:endParaRPr lang="uk-UA" dirty="0"/>
          </a:p>
        </p:txBody>
      </p:sp>
      <p:sp>
        <p:nvSpPr>
          <p:cNvPr id="10" name="Прямоугольник 9">
            <a:extLst>
              <a:ext uri="{FF2B5EF4-FFF2-40B4-BE49-F238E27FC236}">
                <a16:creationId xmlns:a16="http://schemas.microsoft.com/office/drawing/2014/main" id="{569940B3-AA29-435D-B551-FD84E637448B}"/>
              </a:ext>
            </a:extLst>
          </p:cNvPr>
          <p:cNvSpPr/>
          <p:nvPr/>
        </p:nvSpPr>
        <p:spPr>
          <a:xfrm>
            <a:off x="7280986" y="5060302"/>
            <a:ext cx="1029477" cy="236375"/>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colorless</a:t>
            </a:r>
            <a:endParaRPr lang="uk-UA" dirty="0"/>
          </a:p>
        </p:txBody>
      </p:sp>
      <p:sp>
        <p:nvSpPr>
          <p:cNvPr id="11" name="Прямоугольник 10">
            <a:extLst>
              <a:ext uri="{FF2B5EF4-FFF2-40B4-BE49-F238E27FC236}">
                <a16:creationId xmlns:a16="http://schemas.microsoft.com/office/drawing/2014/main" id="{1C512CDA-0A45-42BB-A098-DE3F30393ADF}"/>
              </a:ext>
            </a:extLst>
          </p:cNvPr>
          <p:cNvSpPr/>
          <p:nvPr/>
        </p:nvSpPr>
        <p:spPr>
          <a:xfrm>
            <a:off x="4743061" y="5060302"/>
            <a:ext cx="1029478" cy="236375"/>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colorless</a:t>
            </a:r>
            <a:endParaRPr lang="uk-UA" dirty="0"/>
          </a:p>
        </p:txBody>
      </p:sp>
      <p:sp>
        <p:nvSpPr>
          <p:cNvPr id="12" name="Прямоугольник 11">
            <a:extLst>
              <a:ext uri="{FF2B5EF4-FFF2-40B4-BE49-F238E27FC236}">
                <a16:creationId xmlns:a16="http://schemas.microsoft.com/office/drawing/2014/main" id="{A5270873-268F-4DA2-96DB-C82CC95EB875}"/>
              </a:ext>
            </a:extLst>
          </p:cNvPr>
          <p:cNvSpPr/>
          <p:nvPr/>
        </p:nvSpPr>
        <p:spPr>
          <a:xfrm>
            <a:off x="7682203" y="6368093"/>
            <a:ext cx="1029478" cy="236375"/>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colorless</a:t>
            </a:r>
            <a:endParaRPr lang="uk-UA" dirty="0"/>
          </a:p>
        </p:txBody>
      </p:sp>
      <p:sp>
        <p:nvSpPr>
          <p:cNvPr id="13" name="Прямоугольник 12">
            <a:extLst>
              <a:ext uri="{FF2B5EF4-FFF2-40B4-BE49-F238E27FC236}">
                <a16:creationId xmlns:a16="http://schemas.microsoft.com/office/drawing/2014/main" id="{6CEED586-5421-4EC6-B205-32214D57DDF8}"/>
              </a:ext>
            </a:extLst>
          </p:cNvPr>
          <p:cNvSpPr/>
          <p:nvPr/>
        </p:nvSpPr>
        <p:spPr>
          <a:xfrm>
            <a:off x="5051425" y="6368093"/>
            <a:ext cx="1029478" cy="236375"/>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crimson</a:t>
            </a:r>
            <a:endParaRPr lang="uk-U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219" name="Google Shape;219;p28"/>
          <p:cNvPicPr preferRelativeResize="0"/>
          <p:nvPr/>
        </p:nvPicPr>
        <p:blipFill rotWithShape="1">
          <a:blip r:embed="rId3">
            <a:alphaModFix/>
          </a:blip>
          <a:srcRect/>
          <a:stretch/>
        </p:blipFill>
        <p:spPr>
          <a:xfrm>
            <a:off x="1346425" y="3215950"/>
            <a:ext cx="6130505" cy="2513045"/>
          </a:xfrm>
          <a:prstGeom prst="rect">
            <a:avLst/>
          </a:prstGeom>
          <a:noFill/>
          <a:ln>
            <a:noFill/>
          </a:ln>
        </p:spPr>
      </p:pic>
      <p:sp>
        <p:nvSpPr>
          <p:cNvPr id="221" name="Google Shape;221;p28"/>
          <p:cNvSpPr txBox="1">
            <a:spLocks noGrp="1"/>
          </p:cNvSpPr>
          <p:nvPr>
            <p:ph type="title"/>
          </p:nvPr>
        </p:nvSpPr>
        <p:spPr>
          <a:xfrm>
            <a:off x="457200" y="274637"/>
            <a:ext cx="5429251" cy="894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600"/>
              <a:buFont typeface="Calibri"/>
              <a:buNone/>
            </a:pPr>
            <a:r>
              <a:rPr lang="en-US" sz="2800" b="1" i="0" u="none" dirty="0">
                <a:solidFill>
                  <a:schemeClr val="dk1"/>
                </a:solidFill>
                <a:latin typeface="Times New Roman" panose="02020603050405020304" pitchFamily="18" charset="0"/>
                <a:ea typeface="Calibri"/>
                <a:cs typeface="Times New Roman" panose="02020603050405020304" pitchFamily="18" charset="0"/>
                <a:sym typeface="Calibri"/>
              </a:rPr>
              <a:t>Acid-base titration (in aqueous medium)</a:t>
            </a:r>
            <a:endParaRPr sz="3600" dirty="0">
              <a:latin typeface="Times New Roman" panose="02020603050405020304" pitchFamily="18" charset="0"/>
              <a:cs typeface="Times New Roman" panose="02020603050405020304" pitchFamily="18" charset="0"/>
            </a:endParaRPr>
          </a:p>
        </p:txBody>
      </p:sp>
      <p:sp>
        <p:nvSpPr>
          <p:cNvPr id="222" name="Google Shape;222;p28"/>
          <p:cNvSpPr txBox="1">
            <a:spLocks noGrp="1"/>
          </p:cNvSpPr>
          <p:nvPr>
            <p:ph idx="1"/>
          </p:nvPr>
        </p:nvSpPr>
        <p:spPr>
          <a:xfrm>
            <a:off x="-1" y="1511559"/>
            <a:ext cx="8938727" cy="170439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None/>
            </a:pPr>
            <a:r>
              <a:rPr lang="ru-RU" sz="2400" b="1" dirty="0">
                <a:solidFill>
                  <a:schemeClr val="dk1"/>
                </a:solidFill>
                <a:latin typeface="Calibri"/>
                <a:ea typeface="Calibri"/>
                <a:cs typeface="Calibri"/>
                <a:sym typeface="Calibri"/>
              </a:rPr>
              <a:t>	</a:t>
            </a:r>
            <a:r>
              <a:rPr lang="en-US" sz="2400" b="1" i="0" u="none" dirty="0">
                <a:solidFill>
                  <a:schemeClr val="dk1"/>
                </a:solidFill>
                <a:latin typeface="Times New Roman" panose="02020603050405020304" pitchFamily="18" charset="0"/>
                <a:ea typeface="Calibri"/>
                <a:cs typeface="Times New Roman" panose="02020603050405020304" pitchFamily="18" charset="0"/>
                <a:sym typeface="Calibri"/>
              </a:rPr>
              <a:t>Determination of nitrogen by the </a:t>
            </a:r>
            <a:r>
              <a:rPr lang="en-US" sz="2400" b="1" i="0" u="none" dirty="0" err="1">
                <a:solidFill>
                  <a:schemeClr val="dk1"/>
                </a:solidFill>
                <a:latin typeface="Times New Roman" panose="02020603050405020304" pitchFamily="18" charset="0"/>
                <a:ea typeface="Calibri"/>
                <a:cs typeface="Times New Roman" panose="02020603050405020304" pitchFamily="18" charset="0"/>
                <a:sym typeface="Calibri"/>
              </a:rPr>
              <a:t>Kjeldahl</a:t>
            </a:r>
            <a:r>
              <a:rPr lang="en-US" sz="2400" b="1" i="0" u="none" dirty="0">
                <a:solidFill>
                  <a:schemeClr val="dk1"/>
                </a:solidFill>
                <a:latin typeface="Times New Roman" panose="02020603050405020304" pitchFamily="18" charset="0"/>
                <a:ea typeface="Calibri"/>
                <a:cs typeface="Times New Roman" panose="02020603050405020304" pitchFamily="18" charset="0"/>
                <a:sym typeface="Calibri"/>
              </a:rPr>
              <a:t> method</a:t>
            </a:r>
            <a:endParaRPr sz="2400" b="0" i="0" u="none" dirty="0">
              <a:solidFill>
                <a:schemeClr val="dk1"/>
              </a:solidFill>
              <a:latin typeface="Times New Roman" panose="02020603050405020304" pitchFamily="18" charset="0"/>
              <a:ea typeface="Calibri"/>
              <a:cs typeface="Times New Roman" panose="02020603050405020304" pitchFamily="18" charset="0"/>
              <a:sym typeface="Calibri"/>
            </a:endParaRPr>
          </a:p>
          <a:p>
            <a:pPr marL="0" marR="0" lvl="0" indent="0" algn="just" rtl="0">
              <a:lnSpc>
                <a:spcPct val="100000"/>
              </a:lnSpc>
              <a:spcBef>
                <a:spcPts val="480"/>
              </a:spcBef>
              <a:spcAft>
                <a:spcPts val="0"/>
              </a:spcAft>
              <a:buClr>
                <a:schemeClr val="dk1"/>
              </a:buClr>
              <a:buSzPts val="2400"/>
              <a:buNone/>
            </a:pPr>
            <a:r>
              <a:rPr lang="ru-RU" sz="2400" b="1" i="0" u="none" dirty="0">
                <a:solidFill>
                  <a:schemeClr val="dk1"/>
                </a:solidFill>
                <a:latin typeface="Times New Roman" panose="02020603050405020304" pitchFamily="18" charset="0"/>
                <a:ea typeface="Calibri"/>
                <a:cs typeface="Times New Roman" panose="02020603050405020304" pitchFamily="18" charset="0"/>
                <a:sym typeface="Calibri"/>
              </a:rPr>
              <a:t>	</a:t>
            </a:r>
            <a:r>
              <a:rPr lang="en-US" sz="2400" b="1" i="0" u="none" dirty="0">
                <a:solidFill>
                  <a:schemeClr val="dk1"/>
                </a:solidFill>
                <a:latin typeface="Times New Roman" panose="02020603050405020304" pitchFamily="18" charset="0"/>
                <a:ea typeface="Calibri"/>
                <a:cs typeface="Times New Roman" panose="02020603050405020304" pitchFamily="18" charset="0"/>
                <a:sym typeface="Calibri"/>
              </a:rPr>
              <a:t>Steps: </a:t>
            </a:r>
            <a:r>
              <a:rPr lang="en-US" sz="2400" i="0" u="none" dirty="0">
                <a:solidFill>
                  <a:schemeClr val="dk1"/>
                </a:solidFill>
                <a:latin typeface="Times New Roman" panose="02020603050405020304" pitchFamily="18" charset="0"/>
                <a:ea typeface="Calibri"/>
                <a:cs typeface="Times New Roman" panose="02020603050405020304" pitchFamily="18" charset="0"/>
                <a:sym typeface="Calibri"/>
              </a:rPr>
              <a:t>mineralization (total or partial) or hydrolysis, stripping of ammonia (or alkylamines) with steam, absorption of ammonia with acid, titration of unreacted acid.</a:t>
            </a:r>
            <a:endParaRPr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p29"/>
          <p:cNvPicPr preferRelativeResize="0"/>
          <p:nvPr/>
        </p:nvPicPr>
        <p:blipFill rotWithShape="1">
          <a:blip r:embed="rId3">
            <a:alphaModFix/>
          </a:blip>
          <a:srcRect/>
          <a:stretch/>
        </p:blipFill>
        <p:spPr>
          <a:xfrm>
            <a:off x="2208341" y="1504432"/>
            <a:ext cx="4500562" cy="1766887"/>
          </a:xfrm>
          <a:prstGeom prst="rect">
            <a:avLst/>
          </a:prstGeom>
          <a:noFill/>
          <a:ln>
            <a:noFill/>
          </a:ln>
        </p:spPr>
      </p:pic>
      <p:sp>
        <p:nvSpPr>
          <p:cNvPr id="229" name="Google Shape;229;p29"/>
          <p:cNvSpPr txBox="1">
            <a:spLocks noGrp="1"/>
          </p:cNvSpPr>
          <p:nvPr>
            <p:ph type="title"/>
          </p:nvPr>
        </p:nvSpPr>
        <p:spPr>
          <a:xfrm>
            <a:off x="0" y="357187"/>
            <a:ext cx="4572000" cy="806029"/>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200"/>
              <a:buFont typeface="Calibri"/>
              <a:buNone/>
            </a:pPr>
            <a:r>
              <a:rPr lang="en-US" sz="3200" b="1" i="0" u="none" dirty="0">
                <a:solidFill>
                  <a:schemeClr val="dk1"/>
                </a:solidFill>
                <a:latin typeface="Times New Roman" panose="02020603050405020304" pitchFamily="18" charset="0"/>
                <a:ea typeface="Calibri"/>
                <a:cs typeface="Times New Roman" panose="02020603050405020304" pitchFamily="18" charset="0"/>
                <a:sym typeface="Calibri"/>
              </a:rPr>
              <a:t>Acid-base titration (in mixed media)</a:t>
            </a:r>
            <a:endParaRPr dirty="0">
              <a:latin typeface="Times New Roman" panose="02020603050405020304" pitchFamily="18" charset="0"/>
              <a:cs typeface="Times New Roman" panose="02020603050405020304" pitchFamily="18" charset="0"/>
            </a:endParaRPr>
          </a:p>
        </p:txBody>
      </p:sp>
      <p:sp>
        <p:nvSpPr>
          <p:cNvPr id="230" name="Google Shape;230;p29"/>
          <p:cNvSpPr txBox="1">
            <a:spLocks noGrp="1"/>
          </p:cNvSpPr>
          <p:nvPr>
            <p:ph idx="1"/>
          </p:nvPr>
        </p:nvSpPr>
        <p:spPr>
          <a:xfrm>
            <a:off x="350966" y="3371752"/>
            <a:ext cx="8215312" cy="2643382"/>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dk1"/>
              </a:buClr>
              <a:buSzPts val="2400"/>
              <a:buNone/>
            </a:pPr>
            <a:r>
              <a:rPr lang="ru-RU" sz="2400" b="0" i="0" u="none" dirty="0">
                <a:solidFill>
                  <a:schemeClr val="dk1"/>
                </a:solidFill>
                <a:latin typeface="Calibri"/>
                <a:ea typeface="Calibri"/>
                <a:cs typeface="Calibri"/>
                <a:sym typeface="Calibri"/>
              </a:rPr>
              <a:t>	</a:t>
            </a:r>
            <a:r>
              <a:rPr lang="en-US" sz="2400" b="0" i="0" u="none" dirty="0">
                <a:solidFill>
                  <a:schemeClr val="dk1"/>
                </a:solidFill>
                <a:latin typeface="Calibri"/>
                <a:ea typeface="Calibri"/>
                <a:cs typeface="Calibri"/>
                <a:sym typeface="Calibri"/>
              </a:rPr>
              <a:t> </a:t>
            </a:r>
            <a:r>
              <a:rPr lang="en-US" sz="2000" b="0" i="0" u="none" dirty="0">
                <a:solidFill>
                  <a:schemeClr val="dk1"/>
                </a:solidFill>
                <a:latin typeface="Times New Roman" panose="02020603050405020304" pitchFamily="18" charset="0"/>
                <a:ea typeface="Calibri"/>
                <a:cs typeface="Times New Roman" panose="02020603050405020304" pitchFamily="18" charset="0"/>
                <a:sym typeface="Calibri"/>
              </a:rPr>
              <a:t>Used when the drug is poorly soluble in water (an organic solvent is used to improve the dissolution of the drug) or aqueous solutions of the drug show weak acidic or basic properties to determine the end point of the titration (ethanol or acetone is used to enhance the acidic or basic properties).</a:t>
            </a:r>
            <a:endParaRPr sz="2000" dirty="0">
              <a:latin typeface="Times New Roman" panose="02020603050405020304" pitchFamily="18" charset="0"/>
              <a:cs typeface="Times New Roman" panose="02020603050405020304" pitchFamily="18" charset="0"/>
            </a:endParaRPr>
          </a:p>
          <a:p>
            <a:pPr marL="0" marR="0" lvl="0" indent="0" algn="l" rtl="0">
              <a:lnSpc>
                <a:spcPct val="100000"/>
              </a:lnSpc>
              <a:spcBef>
                <a:spcPts val="440"/>
              </a:spcBef>
              <a:spcAft>
                <a:spcPts val="0"/>
              </a:spcAft>
              <a:buClr>
                <a:schemeClr val="dk1"/>
              </a:buClr>
              <a:buSzPts val="2200"/>
              <a:buNone/>
            </a:pPr>
            <a:r>
              <a:rPr lang="ru-RU" sz="2200" b="0" i="0" u="none" dirty="0">
                <a:solidFill>
                  <a:schemeClr val="dk1"/>
                </a:solidFill>
                <a:latin typeface="Calibri"/>
                <a:ea typeface="Calibri"/>
                <a:cs typeface="Calibri"/>
                <a:sym typeface="Calibri"/>
              </a:rPr>
              <a:t>	</a:t>
            </a:r>
            <a:r>
              <a:rPr lang="en-US" sz="2000" b="0" i="0" u="none" dirty="0">
                <a:solidFill>
                  <a:schemeClr val="dk1"/>
                </a:solidFill>
                <a:latin typeface="Times New Roman" panose="02020603050405020304" pitchFamily="18" charset="0"/>
                <a:ea typeface="Calibri"/>
                <a:cs typeface="Times New Roman" panose="02020603050405020304" pitchFamily="18" charset="0"/>
                <a:sym typeface="Calibri"/>
              </a:rPr>
              <a:t> </a:t>
            </a:r>
            <a:r>
              <a:rPr lang="en-US" sz="2000" b="1" i="1" u="none" dirty="0">
                <a:solidFill>
                  <a:schemeClr val="dk1"/>
                </a:solidFill>
                <a:latin typeface="Times New Roman" panose="02020603050405020304" pitchFamily="18" charset="0"/>
                <a:ea typeface="Calibri"/>
                <a:cs typeface="Times New Roman" panose="02020603050405020304" pitchFamily="18" charset="0"/>
                <a:sym typeface="Calibri"/>
              </a:rPr>
              <a:t>For example</a:t>
            </a:r>
            <a:r>
              <a:rPr lang="en-US" sz="2000" b="0" i="0" u="none" dirty="0">
                <a:solidFill>
                  <a:schemeClr val="dk1"/>
                </a:solidFill>
                <a:latin typeface="Times New Roman" panose="02020603050405020304" pitchFamily="18" charset="0"/>
                <a:ea typeface="Calibri"/>
                <a:cs typeface="Times New Roman" panose="02020603050405020304" pitchFamily="18" charset="0"/>
                <a:sym typeface="Calibri"/>
              </a:rPr>
              <a:t>, metoclopramide (a weak conjugate acid) is titrated with 0.1M NaOH in a 90:10 water-ethanol medium. The resulting base of metoclopramide is also soluble in ethanol and does not interfere with precise potentiometric setting of the end point of the titration.</a:t>
            </a:r>
            <a:endParaRPr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0"/>
          <p:cNvSpPr txBox="1">
            <a:spLocks noGrp="1"/>
          </p:cNvSpPr>
          <p:nvPr>
            <p:ph type="title"/>
          </p:nvPr>
        </p:nvSpPr>
        <p:spPr>
          <a:xfrm>
            <a:off x="107950" y="188913"/>
            <a:ext cx="6087577" cy="10795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400"/>
              <a:buFont typeface="Calibri"/>
              <a:buNone/>
            </a:pPr>
            <a:r>
              <a:rPr lang="en-US" sz="3200" b="1" i="0" u="none" dirty="0">
                <a:solidFill>
                  <a:schemeClr val="dk1"/>
                </a:solidFill>
                <a:latin typeface="Times New Roman" panose="02020603050405020304" pitchFamily="18" charset="0"/>
                <a:ea typeface="Calibri"/>
                <a:cs typeface="Times New Roman" panose="02020603050405020304" pitchFamily="18" charset="0"/>
                <a:sym typeface="Calibri"/>
              </a:rPr>
              <a:t>Acid-base titration (in non-aqueous media)</a:t>
            </a:r>
            <a:endParaRPr sz="3200" dirty="0">
              <a:latin typeface="Times New Roman" panose="02020603050405020304" pitchFamily="18" charset="0"/>
              <a:cs typeface="Times New Roman" panose="02020603050405020304" pitchFamily="18" charset="0"/>
            </a:endParaRPr>
          </a:p>
        </p:txBody>
      </p:sp>
      <p:sp>
        <p:nvSpPr>
          <p:cNvPr id="237" name="Google Shape;237;p30"/>
          <p:cNvSpPr txBox="1">
            <a:spLocks noGrp="1"/>
          </p:cNvSpPr>
          <p:nvPr>
            <p:ph idx="1"/>
          </p:nvPr>
        </p:nvSpPr>
        <p:spPr>
          <a:xfrm>
            <a:off x="457200" y="1600200"/>
            <a:ext cx="8472487" cy="31146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000"/>
              <a:buNone/>
            </a:pPr>
            <a:r>
              <a:rPr lang="en-US" sz="2000" b="0" i="0" u="none" dirty="0">
                <a:solidFill>
                  <a:schemeClr val="dk1"/>
                </a:solidFill>
                <a:latin typeface="Times New Roman" panose="02020603050405020304" pitchFamily="18" charset="0"/>
                <a:ea typeface="Calibri"/>
                <a:cs typeface="Times New Roman" panose="02020603050405020304" pitchFamily="18" charset="0"/>
                <a:sym typeface="Calibri"/>
              </a:rPr>
              <a:t>Solvent Selection Criteria :</a:t>
            </a:r>
            <a:endParaRPr sz="2000" dirty="0">
              <a:latin typeface="Times New Roman" panose="02020603050405020304" pitchFamily="18" charset="0"/>
              <a:cs typeface="Times New Roman" panose="02020603050405020304" pitchFamily="18" charset="0"/>
            </a:endParaRPr>
          </a:p>
          <a:p>
            <a:pPr marL="457200" marR="0" lvl="0" indent="-457200" algn="l" rtl="0">
              <a:lnSpc>
                <a:spcPct val="100000"/>
              </a:lnSpc>
              <a:spcBef>
                <a:spcPts val="400"/>
              </a:spcBef>
              <a:spcAft>
                <a:spcPts val="0"/>
              </a:spcAft>
              <a:buClr>
                <a:schemeClr val="dk1"/>
              </a:buClr>
              <a:buSzPts val="2000"/>
              <a:buFont typeface="+mj-lt"/>
              <a:buAutoNum type="arabicPeriod"/>
            </a:pPr>
            <a:r>
              <a:rPr lang="en-US" sz="2000" b="0" i="0" u="none" dirty="0">
                <a:solidFill>
                  <a:schemeClr val="dk1"/>
                </a:solidFill>
                <a:latin typeface="Times New Roman" panose="02020603050405020304" pitchFamily="18" charset="0"/>
                <a:ea typeface="Calibri"/>
                <a:cs typeface="Times New Roman" panose="02020603050405020304" pitchFamily="18" charset="0"/>
                <a:sym typeface="Calibri"/>
              </a:rPr>
              <a:t>For bases, an acid is selected (anhydrous acetic, formic, etc.), for acids, a solvent with good proton acceptor properties.</a:t>
            </a:r>
            <a:endParaRPr sz="2000" dirty="0">
              <a:latin typeface="Times New Roman" panose="02020603050405020304" pitchFamily="18" charset="0"/>
              <a:cs typeface="Times New Roman" panose="02020603050405020304" pitchFamily="18" charset="0"/>
            </a:endParaRPr>
          </a:p>
          <a:p>
            <a:pPr marL="457200" marR="0" lvl="0" indent="-457200" algn="l" rtl="0">
              <a:lnSpc>
                <a:spcPct val="100000"/>
              </a:lnSpc>
              <a:spcBef>
                <a:spcPts val="400"/>
              </a:spcBef>
              <a:spcAft>
                <a:spcPts val="0"/>
              </a:spcAft>
              <a:buClr>
                <a:schemeClr val="dk1"/>
              </a:buClr>
              <a:buSzPts val="2000"/>
              <a:buFont typeface="+mj-lt"/>
              <a:buAutoNum type="arabicPeriod"/>
            </a:pPr>
            <a:r>
              <a:rPr lang="en-US" sz="2000" b="0" i="0" u="none" dirty="0">
                <a:solidFill>
                  <a:schemeClr val="dk1"/>
                </a:solidFill>
                <a:latin typeface="Times New Roman" panose="02020603050405020304" pitchFamily="18" charset="0"/>
                <a:ea typeface="Calibri"/>
                <a:cs typeface="Times New Roman" panose="02020603050405020304" pitchFamily="18" charset="0"/>
                <a:sym typeface="Calibri"/>
              </a:rPr>
              <a:t>Low value of </a:t>
            </a:r>
            <a:r>
              <a:rPr lang="en-US" sz="2000" b="0" i="0" u="none" dirty="0" err="1">
                <a:solidFill>
                  <a:schemeClr val="dk1"/>
                </a:solidFill>
                <a:latin typeface="Times New Roman" panose="02020603050405020304" pitchFamily="18" charset="0"/>
                <a:ea typeface="Calibri"/>
                <a:cs typeface="Times New Roman" panose="02020603050405020304" pitchFamily="18" charset="0"/>
                <a:sym typeface="Calibri"/>
              </a:rPr>
              <a:t>autoprotolysis</a:t>
            </a:r>
            <a:r>
              <a:rPr lang="en-US" sz="2000" b="0" i="0" u="none" dirty="0">
                <a:solidFill>
                  <a:schemeClr val="dk1"/>
                </a:solidFill>
                <a:latin typeface="Times New Roman" panose="02020603050405020304" pitchFamily="18" charset="0"/>
                <a:ea typeface="Calibri"/>
                <a:cs typeface="Times New Roman" panose="02020603050405020304" pitchFamily="18" charset="0"/>
                <a:sym typeface="Calibri"/>
              </a:rPr>
              <a:t> constant.</a:t>
            </a:r>
            <a:endParaRPr sz="2000" dirty="0">
              <a:latin typeface="Times New Roman" panose="02020603050405020304" pitchFamily="18" charset="0"/>
              <a:cs typeface="Times New Roman" panose="02020603050405020304" pitchFamily="18" charset="0"/>
            </a:endParaRPr>
          </a:p>
          <a:p>
            <a:pPr marL="457200" marR="0" lvl="0" indent="-457200" algn="l" rtl="0">
              <a:lnSpc>
                <a:spcPct val="100000"/>
              </a:lnSpc>
              <a:spcBef>
                <a:spcPts val="400"/>
              </a:spcBef>
              <a:spcAft>
                <a:spcPts val="0"/>
              </a:spcAft>
              <a:buClr>
                <a:schemeClr val="dk1"/>
              </a:buClr>
              <a:buSzPts val="2000"/>
              <a:buFont typeface="+mj-lt"/>
              <a:buAutoNum type="arabicPeriod"/>
            </a:pPr>
            <a:r>
              <a:rPr lang="en-US" sz="2000" b="0" i="0" u="none" dirty="0">
                <a:solidFill>
                  <a:schemeClr val="dk1"/>
                </a:solidFill>
                <a:latin typeface="Times New Roman" panose="02020603050405020304" pitchFamily="18" charset="0"/>
                <a:ea typeface="Calibri"/>
                <a:cs typeface="Times New Roman" panose="02020603050405020304" pitchFamily="18" charset="0"/>
                <a:sym typeface="Calibri"/>
              </a:rPr>
              <a:t>High dielectric value.</a:t>
            </a:r>
            <a:endParaRPr sz="2000" dirty="0">
              <a:latin typeface="Times New Roman" panose="02020603050405020304" pitchFamily="18" charset="0"/>
              <a:cs typeface="Times New Roman" panose="02020603050405020304" pitchFamily="18" charset="0"/>
            </a:endParaRPr>
          </a:p>
          <a:p>
            <a:pPr marL="457200" marR="0" lvl="0" indent="-457200" algn="l" rtl="0">
              <a:lnSpc>
                <a:spcPct val="100000"/>
              </a:lnSpc>
              <a:spcBef>
                <a:spcPts val="400"/>
              </a:spcBef>
              <a:spcAft>
                <a:spcPts val="0"/>
              </a:spcAft>
              <a:buClr>
                <a:schemeClr val="dk1"/>
              </a:buClr>
              <a:buSzPts val="2000"/>
              <a:buFont typeface="+mj-lt"/>
              <a:buAutoNum type="arabicPeriod"/>
            </a:pPr>
            <a:r>
              <a:rPr lang="en-US" sz="2000" b="0" i="0" u="none" dirty="0">
                <a:solidFill>
                  <a:schemeClr val="dk1"/>
                </a:solidFill>
                <a:latin typeface="Times New Roman" panose="02020603050405020304" pitchFamily="18" charset="0"/>
                <a:ea typeface="Calibri"/>
                <a:cs typeface="Times New Roman" panose="02020603050405020304" pitchFamily="18" charset="0"/>
                <a:sym typeface="Calibri"/>
              </a:rPr>
              <a:t>Good dissolving power.</a:t>
            </a:r>
            <a:endParaRPr sz="2000" dirty="0">
              <a:latin typeface="Times New Roman" panose="02020603050405020304" pitchFamily="18" charset="0"/>
              <a:cs typeface="Times New Roman" panose="02020603050405020304" pitchFamily="18" charset="0"/>
            </a:endParaRPr>
          </a:p>
          <a:p>
            <a:pPr marL="457200" marR="0" lvl="0" indent="-457200" algn="l" rtl="0">
              <a:lnSpc>
                <a:spcPct val="100000"/>
              </a:lnSpc>
              <a:spcBef>
                <a:spcPts val="400"/>
              </a:spcBef>
              <a:spcAft>
                <a:spcPts val="0"/>
              </a:spcAft>
              <a:buClr>
                <a:schemeClr val="dk1"/>
              </a:buClr>
              <a:buSzPts val="2000"/>
              <a:buFont typeface="+mj-lt"/>
              <a:buAutoNum type="arabicPeriod"/>
            </a:pPr>
            <a:r>
              <a:rPr lang="en-US" sz="2000" b="0" i="0" u="none" dirty="0">
                <a:solidFill>
                  <a:schemeClr val="dk1"/>
                </a:solidFill>
                <a:latin typeface="Times New Roman" panose="02020603050405020304" pitchFamily="18" charset="0"/>
                <a:ea typeface="Calibri"/>
                <a:cs typeface="Times New Roman" panose="02020603050405020304" pitchFamily="18" charset="0"/>
                <a:sym typeface="Calibri"/>
              </a:rPr>
              <a:t>No toxicity (or low toxicity), the possibility of obtaining a pure reagent.</a:t>
            </a:r>
            <a:endParaRPr sz="2000" dirty="0">
              <a:latin typeface="Times New Roman" panose="02020603050405020304" pitchFamily="18" charset="0"/>
              <a:cs typeface="Times New Roman" panose="02020603050405020304" pitchFamily="18" charset="0"/>
            </a:endParaRPr>
          </a:p>
          <a:p>
            <a:pPr marL="0" marR="0" lvl="0" indent="0" algn="l" rtl="0">
              <a:lnSpc>
                <a:spcPct val="100000"/>
              </a:lnSpc>
              <a:spcBef>
                <a:spcPts val="400"/>
              </a:spcBef>
              <a:spcAft>
                <a:spcPts val="0"/>
              </a:spcAft>
              <a:buClr>
                <a:schemeClr val="dk1"/>
              </a:buClr>
              <a:buSzPts val="2000"/>
              <a:buNone/>
            </a:pPr>
            <a:r>
              <a:rPr lang="ru-RU" sz="2000" b="0" i="0" u="none" dirty="0">
                <a:solidFill>
                  <a:schemeClr val="dk1"/>
                </a:solidFill>
                <a:latin typeface="Times New Roman" panose="02020603050405020304" pitchFamily="18" charset="0"/>
                <a:ea typeface="Calibri"/>
                <a:cs typeface="Times New Roman" panose="02020603050405020304" pitchFamily="18" charset="0"/>
                <a:sym typeface="Calibri"/>
              </a:rPr>
              <a:t>	</a:t>
            </a:r>
            <a:r>
              <a:rPr lang="en-US" sz="2000" b="0" i="0" u="none" dirty="0">
                <a:solidFill>
                  <a:schemeClr val="dk1"/>
                </a:solidFill>
                <a:latin typeface="Times New Roman" panose="02020603050405020304" pitchFamily="18" charset="0"/>
                <a:ea typeface="Calibri"/>
                <a:cs typeface="Times New Roman" panose="02020603050405020304" pitchFamily="18" charset="0"/>
                <a:sym typeface="Calibri"/>
              </a:rPr>
              <a:t> </a:t>
            </a:r>
            <a:r>
              <a:rPr lang="en-US" sz="2000" b="1" i="1" u="none" dirty="0">
                <a:solidFill>
                  <a:schemeClr val="dk1"/>
                </a:solidFill>
                <a:latin typeface="Times New Roman" panose="02020603050405020304" pitchFamily="18" charset="0"/>
                <a:ea typeface="Calibri"/>
                <a:cs typeface="Times New Roman" panose="02020603050405020304" pitchFamily="18" charset="0"/>
                <a:sym typeface="Calibri"/>
              </a:rPr>
              <a:t>For example</a:t>
            </a:r>
            <a:r>
              <a:rPr lang="en-US" sz="2000" b="0" i="0" u="none" dirty="0">
                <a:solidFill>
                  <a:schemeClr val="dk1"/>
                </a:solidFill>
                <a:latin typeface="Times New Roman" panose="02020603050405020304" pitchFamily="18" charset="0"/>
                <a:ea typeface="Calibri"/>
                <a:cs typeface="Times New Roman" panose="02020603050405020304" pitchFamily="18" charset="0"/>
                <a:sym typeface="Calibri"/>
              </a:rPr>
              <a:t>, titration of a weak acid :</a:t>
            </a:r>
            <a:endParaRPr sz="2000" dirty="0">
              <a:latin typeface="Times New Roman" panose="02020603050405020304" pitchFamily="18" charset="0"/>
              <a:cs typeface="Times New Roman" panose="02020603050405020304" pitchFamily="18" charset="0"/>
            </a:endParaRPr>
          </a:p>
        </p:txBody>
      </p:sp>
      <p:sp>
        <p:nvSpPr>
          <p:cNvPr id="2" name="Rectangle 2">
            <a:extLst>
              <a:ext uri="{FF2B5EF4-FFF2-40B4-BE49-F238E27FC236}">
                <a16:creationId xmlns:a16="http://schemas.microsoft.com/office/drawing/2014/main" id="{E1F9BDF6-3E9D-4C0B-8B11-90085CAC1DED}"/>
              </a:ext>
            </a:extLst>
          </p:cNvPr>
          <p:cNvSpPr>
            <a:spLocks noChangeArrowheads="1"/>
          </p:cNvSpPr>
          <p:nvPr/>
        </p:nvSpPr>
        <p:spPr bwMode="auto">
          <a:xfrm>
            <a:off x="1891004" y="4578221"/>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3" name="Объект 2">
            <a:extLst>
              <a:ext uri="{FF2B5EF4-FFF2-40B4-BE49-F238E27FC236}">
                <a16:creationId xmlns:a16="http://schemas.microsoft.com/office/drawing/2014/main" id="{0B629275-042C-4A42-A3F8-43A54DE5BFDD}"/>
              </a:ext>
            </a:extLst>
          </p:cNvPr>
          <p:cNvGraphicFramePr>
            <a:graphicFrameLocks noChangeAspect="1"/>
          </p:cNvGraphicFramePr>
          <p:nvPr>
            <p:extLst>
              <p:ext uri="{D42A27DB-BD31-4B8C-83A1-F6EECF244321}">
                <p14:modId xmlns:p14="http://schemas.microsoft.com/office/powerpoint/2010/main" val="3414973566"/>
              </p:ext>
            </p:extLst>
          </p:nvPr>
        </p:nvGraphicFramePr>
        <p:xfrm>
          <a:off x="1891004" y="4578221"/>
          <a:ext cx="5133975" cy="1466850"/>
        </p:xfrm>
        <a:graphic>
          <a:graphicData uri="http://schemas.openxmlformats.org/presentationml/2006/ole">
            <mc:AlternateContent xmlns:mc="http://schemas.openxmlformats.org/markup-compatibility/2006">
              <mc:Choice xmlns:v="urn:schemas-microsoft-com:vml" Requires="v">
                <p:oleObj name="ChemSketch" r:id="rId3" imgW="5135880" imgH="1463040" progId="ACD.ChemSketch.20">
                  <p:embed/>
                </p:oleObj>
              </mc:Choice>
              <mc:Fallback>
                <p:oleObj name="ChemSketch" r:id="rId3" imgW="5135880" imgH="1463040" progId="ACD.ChemSketch.20">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1004" y="4578221"/>
                        <a:ext cx="5133975" cy="1466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37"/>
          <p:cNvSpPr txBox="1">
            <a:spLocks noGrp="1"/>
          </p:cNvSpPr>
          <p:nvPr>
            <p:ph type="title"/>
          </p:nvPr>
        </p:nvSpPr>
        <p:spPr>
          <a:xfrm>
            <a:off x="457200" y="274637"/>
            <a:ext cx="5159829" cy="725487"/>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200"/>
              <a:buFont typeface="Calibri"/>
              <a:buNone/>
            </a:pPr>
            <a:r>
              <a:rPr lang="en-US" sz="3200" b="1" i="0" u="none" dirty="0">
                <a:solidFill>
                  <a:schemeClr val="dk1"/>
                </a:solidFill>
                <a:latin typeface="Times New Roman" panose="02020603050405020304" pitchFamily="18" charset="0"/>
                <a:ea typeface="Calibri"/>
                <a:cs typeface="Times New Roman" panose="02020603050405020304" pitchFamily="18" charset="0"/>
                <a:sym typeface="Calibri"/>
              </a:rPr>
              <a:t>Complexometric titration</a:t>
            </a:r>
            <a:endParaRPr dirty="0">
              <a:latin typeface="Times New Roman" panose="02020603050405020304" pitchFamily="18" charset="0"/>
              <a:cs typeface="Times New Roman" panose="02020603050405020304" pitchFamily="18" charset="0"/>
            </a:endParaRPr>
          </a:p>
        </p:txBody>
      </p:sp>
      <p:sp>
        <p:nvSpPr>
          <p:cNvPr id="299" name="Google Shape;299;p37"/>
          <p:cNvSpPr txBox="1">
            <a:spLocks noGrp="1"/>
          </p:cNvSpPr>
          <p:nvPr>
            <p:ph idx="1"/>
          </p:nvPr>
        </p:nvSpPr>
        <p:spPr>
          <a:xfrm>
            <a:off x="130629" y="1480457"/>
            <a:ext cx="9013371" cy="297335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3200"/>
              <a:buNone/>
            </a:pPr>
            <a:r>
              <a:rPr lang="ru-RU" sz="3200" b="0" i="1" u="none" dirty="0">
                <a:solidFill>
                  <a:schemeClr val="dk1"/>
                </a:solidFill>
                <a:latin typeface="Calibri"/>
                <a:ea typeface="Calibri"/>
                <a:cs typeface="Calibri"/>
                <a:sym typeface="Calibri"/>
              </a:rPr>
              <a:t>	</a:t>
            </a:r>
            <a:r>
              <a:rPr lang="en-US" sz="3200" b="0" i="1" u="none" dirty="0">
                <a:solidFill>
                  <a:schemeClr val="dk1"/>
                </a:solidFill>
                <a:latin typeface="Calibri"/>
                <a:ea typeface="Calibri"/>
                <a:cs typeface="Calibri"/>
                <a:sym typeface="Calibri"/>
              </a:rPr>
              <a:t> A group of titrimetric methods based on the reactions of formation of soluble complex compounds.</a:t>
            </a:r>
            <a:endParaRPr lang="ru-RU" sz="3200" b="0" i="1" u="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3200"/>
              <a:buNone/>
            </a:pPr>
            <a:endParaRPr lang="ru-RU" i="1" dirty="0">
              <a:solidFill>
                <a:schemeClr val="dk1"/>
              </a:solidFill>
              <a:latin typeface="Calibri"/>
              <a:cs typeface="Calibri"/>
              <a:sym typeface="Calibri"/>
            </a:endParaRPr>
          </a:p>
          <a:p>
            <a:pPr marL="0" marR="0" lvl="0" indent="0" algn="l" rtl="0">
              <a:lnSpc>
                <a:spcPct val="100000"/>
              </a:lnSpc>
              <a:spcBef>
                <a:spcPts val="0"/>
              </a:spcBef>
              <a:spcAft>
                <a:spcPts val="0"/>
              </a:spcAft>
              <a:buClr>
                <a:schemeClr val="dk1"/>
              </a:buClr>
              <a:buSzPts val="3200"/>
              <a:buNone/>
            </a:pPr>
            <a:endParaRPr lang="ru-RU" dirty="0">
              <a:sym typeface="Calibri"/>
            </a:endParaRPr>
          </a:p>
          <a:p>
            <a:pPr marL="0" marR="0" lvl="0" indent="0" algn="l" rtl="0">
              <a:lnSpc>
                <a:spcPct val="100000"/>
              </a:lnSpc>
              <a:spcBef>
                <a:spcPts val="0"/>
              </a:spcBef>
              <a:spcAft>
                <a:spcPts val="0"/>
              </a:spcAft>
              <a:buClr>
                <a:schemeClr val="dk1"/>
              </a:buClr>
              <a:buSzPts val="3200"/>
              <a:buNone/>
            </a:pPr>
            <a:r>
              <a:rPr lang="ru-RU" sz="2800" b="1" i="0" u="none" dirty="0">
                <a:solidFill>
                  <a:schemeClr val="dk1"/>
                </a:solidFill>
                <a:latin typeface="Calibri"/>
                <a:ea typeface="Calibri"/>
                <a:cs typeface="Calibri"/>
                <a:sym typeface="Calibri"/>
              </a:rPr>
              <a:t>	</a:t>
            </a:r>
            <a:r>
              <a:rPr lang="en-US" b="1" dirty="0" err="1">
                <a:solidFill>
                  <a:schemeClr val="dk1"/>
                </a:solidFill>
                <a:latin typeface="Times New Roman" panose="02020603050405020304" pitchFamily="18" charset="0"/>
                <a:ea typeface="Calibri"/>
                <a:cs typeface="Times New Roman" panose="02020603050405020304" pitchFamily="18" charset="0"/>
                <a:sym typeface="Calibri"/>
              </a:rPr>
              <a:t>T</a:t>
            </a:r>
            <a:r>
              <a:rPr lang="en-US" b="1" i="0" u="none" dirty="0" err="1">
                <a:solidFill>
                  <a:schemeClr val="dk1"/>
                </a:solidFill>
                <a:latin typeface="Times New Roman" panose="02020603050405020304" pitchFamily="18" charset="0"/>
                <a:ea typeface="Calibri"/>
                <a:cs typeface="Times New Roman" panose="02020603050405020304" pitchFamily="18" charset="0"/>
                <a:sym typeface="Calibri"/>
              </a:rPr>
              <a:t>rilonometry</a:t>
            </a:r>
            <a:r>
              <a:rPr lang="en-US" i="0" u="none" dirty="0">
                <a:solidFill>
                  <a:schemeClr val="dk1"/>
                </a:solidFill>
                <a:latin typeface="Times New Roman" panose="02020603050405020304" pitchFamily="18" charset="0"/>
                <a:ea typeface="Calibri"/>
                <a:cs typeface="Times New Roman" panose="02020603050405020304" pitchFamily="18" charset="0"/>
                <a:sym typeface="Calibri"/>
              </a:rPr>
              <a:t> (polydentate complexes - </a:t>
            </a:r>
            <a:r>
              <a:rPr lang="en-US" i="0" u="none" dirty="0" err="1">
                <a:solidFill>
                  <a:schemeClr val="dk1"/>
                </a:solidFill>
                <a:latin typeface="Times New Roman" panose="02020603050405020304" pitchFamily="18" charset="0"/>
                <a:ea typeface="Calibri"/>
                <a:cs typeface="Times New Roman" panose="02020603050405020304" pitchFamily="18" charset="0"/>
                <a:sym typeface="Calibri"/>
              </a:rPr>
              <a:t>Trilon</a:t>
            </a:r>
            <a:r>
              <a:rPr lang="en-US" i="0" u="none" dirty="0">
                <a:solidFill>
                  <a:schemeClr val="dk1"/>
                </a:solidFill>
                <a:latin typeface="Times New Roman" panose="02020603050405020304" pitchFamily="18" charset="0"/>
                <a:ea typeface="Calibri"/>
                <a:cs typeface="Times New Roman" panose="02020603050405020304" pitchFamily="18" charset="0"/>
                <a:sym typeface="Calibri"/>
              </a:rPr>
              <a:t> B or ethylenediaminetetraacetate - EDTA), indicator - metallochromic compound:</a:t>
            </a:r>
            <a:endParaRPr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BEA0110E-B713-408E-A3FE-259D3ED4120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15</a:t>
            </a:fld>
            <a:endParaRPr lang="en-US"/>
          </a:p>
        </p:txBody>
      </p:sp>
      <p:pic>
        <p:nvPicPr>
          <p:cNvPr id="4" name="Рисунок 3">
            <a:extLst>
              <a:ext uri="{FF2B5EF4-FFF2-40B4-BE49-F238E27FC236}">
                <a16:creationId xmlns:a16="http://schemas.microsoft.com/office/drawing/2014/main" id="{43256D8D-C110-4D96-B2D6-245397A82248}"/>
              </a:ext>
            </a:extLst>
          </p:cNvPr>
          <p:cNvPicPr>
            <a:picLocks noChangeAspect="1"/>
          </p:cNvPicPr>
          <p:nvPr/>
        </p:nvPicPr>
        <p:blipFill>
          <a:blip r:embed="rId2"/>
          <a:stretch>
            <a:fillRect/>
          </a:stretch>
        </p:blipFill>
        <p:spPr>
          <a:xfrm>
            <a:off x="0" y="1675793"/>
            <a:ext cx="9144000" cy="5182207"/>
          </a:xfrm>
          <a:prstGeom prst="rect">
            <a:avLst/>
          </a:prstGeom>
        </p:spPr>
      </p:pic>
      <p:sp>
        <p:nvSpPr>
          <p:cNvPr id="7" name="Прямоугольник: скругленные углы 6">
            <a:extLst>
              <a:ext uri="{FF2B5EF4-FFF2-40B4-BE49-F238E27FC236}">
                <a16:creationId xmlns:a16="http://schemas.microsoft.com/office/drawing/2014/main" id="{27178E50-EE4F-406B-851A-8D25AF333ED8}"/>
              </a:ext>
            </a:extLst>
          </p:cNvPr>
          <p:cNvSpPr/>
          <p:nvPr/>
        </p:nvSpPr>
        <p:spPr>
          <a:xfrm>
            <a:off x="1184987" y="1072738"/>
            <a:ext cx="6774025" cy="46653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800" b="0" i="0" u="none" strike="noStrike" baseline="0" dirty="0">
                <a:solidFill>
                  <a:srgbClr val="000000"/>
                </a:solidFill>
                <a:latin typeface="Times New Roman" panose="02020603050405020304" pitchFamily="18" charset="0"/>
              </a:rPr>
              <a:t>Metallochromic/ Complexometric indicators </a:t>
            </a:r>
            <a:endParaRPr lang="uk-UA" sz="1800" dirty="0"/>
          </a:p>
        </p:txBody>
      </p:sp>
    </p:spTree>
    <p:extLst>
      <p:ext uri="{BB962C8B-B14F-4D97-AF65-F5344CB8AC3E}">
        <p14:creationId xmlns:p14="http://schemas.microsoft.com/office/powerpoint/2010/main" val="3430364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FFEBA0-ADE6-4CA5-A5CC-578B2C3AEF74}"/>
              </a:ext>
            </a:extLst>
          </p:cNvPr>
          <p:cNvSpPr>
            <a:spLocks noChangeArrowheads="1"/>
          </p:cNvSpPr>
          <p:nvPr/>
        </p:nvSpPr>
        <p:spPr bwMode="auto">
          <a:xfrm>
            <a:off x="1362269" y="27369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4" name="Объект 3">
            <a:extLst>
              <a:ext uri="{FF2B5EF4-FFF2-40B4-BE49-F238E27FC236}">
                <a16:creationId xmlns:a16="http://schemas.microsoft.com/office/drawing/2014/main" id="{1787166C-1D64-4D9C-B97D-E011CCE68C0E}"/>
              </a:ext>
            </a:extLst>
          </p:cNvPr>
          <p:cNvGraphicFramePr>
            <a:graphicFrameLocks noChangeAspect="1"/>
          </p:cNvGraphicFramePr>
          <p:nvPr>
            <p:extLst>
              <p:ext uri="{D42A27DB-BD31-4B8C-83A1-F6EECF244321}">
                <p14:modId xmlns:p14="http://schemas.microsoft.com/office/powerpoint/2010/main" val="314791195"/>
              </p:ext>
            </p:extLst>
          </p:nvPr>
        </p:nvGraphicFramePr>
        <p:xfrm>
          <a:off x="852184" y="498630"/>
          <a:ext cx="7303159" cy="1660843"/>
        </p:xfrm>
        <a:graphic>
          <a:graphicData uri="http://schemas.openxmlformats.org/presentationml/2006/ole">
            <mc:AlternateContent xmlns:mc="http://schemas.openxmlformats.org/markup-compatibility/2006">
              <mc:Choice xmlns:v="urn:schemas-microsoft-com:vml" Requires="v">
                <p:oleObj name="ChemSketch" r:id="rId2" imgW="6617208" imgH="1508760" progId="ACD.ChemSketch.20">
                  <p:embed/>
                </p:oleObj>
              </mc:Choice>
              <mc:Fallback>
                <p:oleObj name="ChemSketch" r:id="rId2" imgW="6617208" imgH="1508760" progId="ACD.ChemSketch.20">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184" y="498630"/>
                        <a:ext cx="7303159" cy="1660843"/>
                      </a:xfrm>
                      <a:prstGeom prst="rect">
                        <a:avLst/>
                      </a:prstGeom>
                      <a:noFill/>
                    </p:spPr>
                  </p:pic>
                </p:oleObj>
              </mc:Fallback>
            </mc:AlternateContent>
          </a:graphicData>
        </a:graphic>
      </p:graphicFrame>
      <p:sp>
        <p:nvSpPr>
          <p:cNvPr id="7" name="Rectangle 6">
            <a:extLst>
              <a:ext uri="{FF2B5EF4-FFF2-40B4-BE49-F238E27FC236}">
                <a16:creationId xmlns:a16="http://schemas.microsoft.com/office/drawing/2014/main" id="{6A838A81-2A92-4AD2-B399-09B9A8BD0606}"/>
              </a:ext>
            </a:extLst>
          </p:cNvPr>
          <p:cNvSpPr>
            <a:spLocks noChangeArrowheads="1"/>
          </p:cNvSpPr>
          <p:nvPr/>
        </p:nvSpPr>
        <p:spPr bwMode="auto">
          <a:xfrm>
            <a:off x="2486025" y="1891004"/>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8" name="Объект 7">
            <a:extLst>
              <a:ext uri="{FF2B5EF4-FFF2-40B4-BE49-F238E27FC236}">
                <a16:creationId xmlns:a16="http://schemas.microsoft.com/office/drawing/2014/main" id="{E01B24BE-02B9-4FD0-ACBB-8E412FC78C30}"/>
              </a:ext>
            </a:extLst>
          </p:cNvPr>
          <p:cNvGraphicFramePr>
            <a:graphicFrameLocks noChangeAspect="1"/>
          </p:cNvGraphicFramePr>
          <p:nvPr>
            <p:extLst>
              <p:ext uri="{D42A27DB-BD31-4B8C-83A1-F6EECF244321}">
                <p14:modId xmlns:p14="http://schemas.microsoft.com/office/powerpoint/2010/main" val="3742478754"/>
              </p:ext>
            </p:extLst>
          </p:nvPr>
        </p:nvGraphicFramePr>
        <p:xfrm>
          <a:off x="1951541" y="2245197"/>
          <a:ext cx="5240918" cy="1519627"/>
        </p:xfrm>
        <a:graphic>
          <a:graphicData uri="http://schemas.openxmlformats.org/presentationml/2006/ole">
            <mc:AlternateContent xmlns:mc="http://schemas.openxmlformats.org/markup-compatibility/2006">
              <mc:Choice xmlns:v="urn:schemas-microsoft-com:vml" Requires="v">
                <p:oleObj name="ChemSketch" r:id="rId4" imgW="4166616" imgH="1213104" progId="ACD.ChemSketch.20">
                  <p:embed/>
                </p:oleObj>
              </mc:Choice>
              <mc:Fallback>
                <p:oleObj name="ChemSketch" r:id="rId4" imgW="4166616" imgH="1213104" progId="ACD.ChemSketch.20">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1541" y="2245197"/>
                        <a:ext cx="5240918" cy="1519627"/>
                      </a:xfrm>
                      <a:prstGeom prst="rect">
                        <a:avLst/>
                      </a:prstGeom>
                      <a:noFill/>
                    </p:spPr>
                  </p:pic>
                </p:oleObj>
              </mc:Fallback>
            </mc:AlternateContent>
          </a:graphicData>
        </a:graphic>
      </p:graphicFrame>
      <p:sp>
        <p:nvSpPr>
          <p:cNvPr id="9" name="Rectangle 8">
            <a:extLst>
              <a:ext uri="{FF2B5EF4-FFF2-40B4-BE49-F238E27FC236}">
                <a16:creationId xmlns:a16="http://schemas.microsoft.com/office/drawing/2014/main" id="{88E7388F-13E5-483B-BFC9-92F20F7DF0BF}"/>
              </a:ext>
            </a:extLst>
          </p:cNvPr>
          <p:cNvSpPr>
            <a:spLocks noChangeArrowheads="1"/>
          </p:cNvSpPr>
          <p:nvPr/>
        </p:nvSpPr>
        <p:spPr bwMode="auto">
          <a:xfrm>
            <a:off x="43543" y="367626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10" name="Объект 9">
            <a:extLst>
              <a:ext uri="{FF2B5EF4-FFF2-40B4-BE49-F238E27FC236}">
                <a16:creationId xmlns:a16="http://schemas.microsoft.com/office/drawing/2014/main" id="{96DBC32E-1350-4808-954C-1B3B2DA1E84C}"/>
              </a:ext>
            </a:extLst>
          </p:cNvPr>
          <p:cNvGraphicFramePr>
            <a:graphicFrameLocks noChangeAspect="1"/>
          </p:cNvGraphicFramePr>
          <p:nvPr>
            <p:extLst>
              <p:ext uri="{D42A27DB-BD31-4B8C-83A1-F6EECF244321}">
                <p14:modId xmlns:p14="http://schemas.microsoft.com/office/powerpoint/2010/main" val="3034414397"/>
              </p:ext>
            </p:extLst>
          </p:nvPr>
        </p:nvGraphicFramePr>
        <p:xfrm>
          <a:off x="43543" y="3764824"/>
          <a:ext cx="5430416" cy="1568787"/>
        </p:xfrm>
        <a:graphic>
          <a:graphicData uri="http://schemas.openxmlformats.org/presentationml/2006/ole">
            <mc:AlternateContent xmlns:mc="http://schemas.openxmlformats.org/markup-compatibility/2006">
              <mc:Choice xmlns:v="urn:schemas-microsoft-com:vml" Requires="v">
                <p:oleObj name="ChemSketch" r:id="rId6" imgW="5145024" imgH="1490472" progId="ACD.ChemSketch.20">
                  <p:embed/>
                </p:oleObj>
              </mc:Choice>
              <mc:Fallback>
                <p:oleObj name="ChemSketch" r:id="rId6" imgW="5145024" imgH="1490472" progId="ACD.ChemSketch.20">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43" y="3764824"/>
                        <a:ext cx="5430416" cy="1568787"/>
                      </a:xfrm>
                      <a:prstGeom prst="rect">
                        <a:avLst/>
                      </a:prstGeom>
                      <a:noFill/>
                    </p:spPr>
                  </p:pic>
                </p:oleObj>
              </mc:Fallback>
            </mc:AlternateContent>
          </a:graphicData>
        </a:graphic>
      </p:graphicFrame>
      <p:sp>
        <p:nvSpPr>
          <p:cNvPr id="11" name="Rectangle 10">
            <a:extLst>
              <a:ext uri="{FF2B5EF4-FFF2-40B4-BE49-F238E27FC236}">
                <a16:creationId xmlns:a16="http://schemas.microsoft.com/office/drawing/2014/main" id="{DB263FC6-295A-4228-AEA1-6057B94C8DAE}"/>
              </a:ext>
            </a:extLst>
          </p:cNvPr>
          <p:cNvSpPr>
            <a:spLocks noChangeArrowheads="1"/>
          </p:cNvSpPr>
          <p:nvPr/>
        </p:nvSpPr>
        <p:spPr bwMode="auto">
          <a:xfrm>
            <a:off x="2904930" y="489546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12" name="Объект 11">
            <a:extLst>
              <a:ext uri="{FF2B5EF4-FFF2-40B4-BE49-F238E27FC236}">
                <a16:creationId xmlns:a16="http://schemas.microsoft.com/office/drawing/2014/main" id="{B3565ECD-20D7-4607-BC60-723292BF55D2}"/>
              </a:ext>
            </a:extLst>
          </p:cNvPr>
          <p:cNvGraphicFramePr>
            <a:graphicFrameLocks noChangeAspect="1"/>
          </p:cNvGraphicFramePr>
          <p:nvPr>
            <p:extLst>
              <p:ext uri="{D42A27DB-BD31-4B8C-83A1-F6EECF244321}">
                <p14:modId xmlns:p14="http://schemas.microsoft.com/office/powerpoint/2010/main" val="2367954568"/>
              </p:ext>
            </p:extLst>
          </p:nvPr>
        </p:nvGraphicFramePr>
        <p:xfrm>
          <a:off x="2255196" y="5066911"/>
          <a:ext cx="6888804" cy="1791089"/>
        </p:xfrm>
        <a:graphic>
          <a:graphicData uri="http://schemas.openxmlformats.org/presentationml/2006/ole">
            <mc:AlternateContent xmlns:mc="http://schemas.openxmlformats.org/markup-compatibility/2006">
              <mc:Choice xmlns:v="urn:schemas-microsoft-com:vml" Requires="v">
                <p:oleObj name="ChemSketch" r:id="rId8" imgW="5705856" imgH="1490472" progId="ACD.ChemSketch.20">
                  <p:embed/>
                </p:oleObj>
              </mc:Choice>
              <mc:Fallback>
                <p:oleObj name="ChemSketch" r:id="rId8" imgW="5705856" imgH="1490472" progId="ACD.ChemSketch.20">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55196" y="5066911"/>
                        <a:ext cx="6888804" cy="1791089"/>
                      </a:xfrm>
                      <a:prstGeom prst="rect">
                        <a:avLst/>
                      </a:prstGeom>
                      <a:noFill/>
                    </p:spPr>
                  </p:pic>
                </p:oleObj>
              </mc:Fallback>
            </mc:AlternateContent>
          </a:graphicData>
        </a:graphic>
      </p:graphicFrame>
    </p:spTree>
    <p:extLst>
      <p:ext uri="{BB962C8B-B14F-4D97-AF65-F5344CB8AC3E}">
        <p14:creationId xmlns:p14="http://schemas.microsoft.com/office/powerpoint/2010/main" val="25869704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42"/>
          <p:cNvSpPr txBox="1">
            <a:spLocks noGrp="1"/>
          </p:cNvSpPr>
          <p:nvPr>
            <p:ph type="title"/>
          </p:nvPr>
        </p:nvSpPr>
        <p:spPr>
          <a:xfrm>
            <a:off x="457200" y="274637"/>
            <a:ext cx="5315339" cy="7969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200"/>
              <a:buFont typeface="Calibri"/>
              <a:buNone/>
            </a:pPr>
            <a:r>
              <a:rPr lang="en-US" sz="3200" b="1" i="0" u="none" dirty="0">
                <a:solidFill>
                  <a:schemeClr val="dk1"/>
                </a:solidFill>
                <a:latin typeface="Times New Roman" panose="02020603050405020304" pitchFamily="18" charset="0"/>
                <a:ea typeface="Calibri"/>
                <a:cs typeface="Times New Roman" panose="02020603050405020304" pitchFamily="18" charset="0"/>
                <a:sym typeface="Calibri"/>
              </a:rPr>
              <a:t>Redox Titration</a:t>
            </a:r>
            <a:endParaRPr dirty="0">
              <a:latin typeface="Times New Roman" panose="02020603050405020304" pitchFamily="18" charset="0"/>
              <a:cs typeface="Times New Roman" panose="02020603050405020304" pitchFamily="18" charset="0"/>
            </a:endParaRPr>
          </a:p>
        </p:txBody>
      </p:sp>
      <p:sp>
        <p:nvSpPr>
          <p:cNvPr id="355" name="Google Shape;355;p42"/>
          <p:cNvSpPr txBox="1">
            <a:spLocks noGrp="1"/>
          </p:cNvSpPr>
          <p:nvPr>
            <p:ph idx="1"/>
          </p:nvPr>
        </p:nvSpPr>
        <p:spPr>
          <a:xfrm>
            <a:off x="43543" y="1357313"/>
            <a:ext cx="8782924" cy="102510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3200"/>
              <a:buNone/>
            </a:pPr>
            <a:r>
              <a:rPr lang="ru-RU" sz="3200" b="0" i="0" u="none" dirty="0">
                <a:solidFill>
                  <a:schemeClr val="dk1"/>
                </a:solidFill>
                <a:latin typeface="Calibri"/>
                <a:ea typeface="Calibri"/>
                <a:cs typeface="Calibri"/>
                <a:sym typeface="Calibri"/>
              </a:rPr>
              <a:t>	</a:t>
            </a:r>
            <a:r>
              <a:rPr lang="en-US" sz="3200" b="0" i="0" u="none" dirty="0">
                <a:solidFill>
                  <a:schemeClr val="dk1"/>
                </a:solidFill>
                <a:latin typeface="Calibri"/>
                <a:ea typeface="Calibri"/>
                <a:cs typeface="Calibri"/>
                <a:sym typeface="Calibri"/>
              </a:rPr>
              <a:t>A group of titrimetric methods based on the use of </a:t>
            </a:r>
            <a:r>
              <a:rPr lang="en-US" dirty="0">
                <a:solidFill>
                  <a:schemeClr val="dk1"/>
                </a:solidFill>
                <a:latin typeface="Calibri"/>
                <a:ea typeface="Calibri"/>
                <a:cs typeface="Calibri"/>
                <a:sym typeface="Calibri"/>
              </a:rPr>
              <a:t>Redox</a:t>
            </a:r>
            <a:r>
              <a:rPr lang="en-US" sz="3200" b="0" i="0" u="none" dirty="0">
                <a:solidFill>
                  <a:schemeClr val="dk1"/>
                </a:solidFill>
                <a:latin typeface="Calibri"/>
                <a:ea typeface="Calibri"/>
                <a:cs typeface="Calibri"/>
                <a:sym typeface="Calibri"/>
              </a:rPr>
              <a:t> reactions.</a:t>
            </a:r>
            <a:endParaRPr dirty="0"/>
          </a:p>
        </p:txBody>
      </p:sp>
      <p:sp>
        <p:nvSpPr>
          <p:cNvPr id="7" name="TextBox 6">
            <a:extLst>
              <a:ext uri="{FF2B5EF4-FFF2-40B4-BE49-F238E27FC236}">
                <a16:creationId xmlns:a16="http://schemas.microsoft.com/office/drawing/2014/main" id="{5395D444-77BA-4021-AAE7-DB1719ED594E}"/>
              </a:ext>
            </a:extLst>
          </p:cNvPr>
          <p:cNvSpPr txBox="1"/>
          <p:nvPr/>
        </p:nvSpPr>
        <p:spPr>
          <a:xfrm>
            <a:off x="186612" y="2779095"/>
            <a:ext cx="8391331" cy="887422"/>
          </a:xfrm>
          <a:prstGeom prst="rect">
            <a:avLst/>
          </a:prstGeom>
          <a:noFill/>
        </p:spPr>
        <p:txBody>
          <a:bodyPr wrap="square">
            <a:spAutoFit/>
          </a:bodyPr>
          <a:lstStyle/>
          <a:p>
            <a:pPr algn="ctr">
              <a:lnSpc>
                <a:spcPct val="150000"/>
              </a:lnSpc>
              <a:spcAft>
                <a:spcPts val="800"/>
              </a:spcAft>
            </a:pPr>
            <a:r>
              <a:rPr lang="en-US" sz="1800" b="1" dirty="0">
                <a:effectLst/>
                <a:latin typeface="Times New Roman" panose="02020603050405020304" pitchFamily="18" charset="0"/>
                <a:ea typeface="Calibri" panose="020F0502020204030204" pitchFamily="34" charset="0"/>
                <a:cs typeface="Arial" panose="020B0604020202020204" pitchFamily="34" charset="0"/>
              </a:rPr>
              <a:t>2CCl</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3</a:t>
            </a:r>
            <a:r>
              <a:rPr lang="en-US" sz="1800" b="1" dirty="0">
                <a:effectLst/>
                <a:latin typeface="Times New Roman" panose="02020603050405020304" pitchFamily="18" charset="0"/>
                <a:ea typeface="Calibri" panose="020F0502020204030204" pitchFamily="34" charset="0"/>
                <a:cs typeface="Arial" panose="020B0604020202020204" pitchFamily="34" charset="0"/>
              </a:rPr>
              <a:t>CH(OH)</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  +  2I</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  +  3Na</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CO</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3</a:t>
            </a:r>
            <a:r>
              <a:rPr lang="en-US" sz="1800" b="1" dirty="0">
                <a:effectLst/>
                <a:latin typeface="Times New Roman" panose="02020603050405020304" pitchFamily="18" charset="0"/>
                <a:ea typeface="Calibri" panose="020F0502020204030204" pitchFamily="34" charset="0"/>
                <a:cs typeface="Arial" panose="020B0604020202020204" pitchFamily="34" charset="0"/>
              </a:rPr>
              <a:t>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b="1" dirty="0">
                <a:effectLst/>
                <a:latin typeface="Times New Roman" panose="02020603050405020304" pitchFamily="18" charset="0"/>
                <a:ea typeface="Calibri" panose="020F0502020204030204" pitchFamily="34" charset="0"/>
                <a:cs typeface="Arial" panose="020B0604020202020204" pitchFamily="34" charset="0"/>
              </a:rPr>
              <a:t>  2CCl</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3</a:t>
            </a:r>
            <a:r>
              <a:rPr lang="en-US" sz="1800" b="1" dirty="0">
                <a:effectLst/>
                <a:latin typeface="Times New Roman" panose="02020603050405020304" pitchFamily="18" charset="0"/>
                <a:ea typeface="Calibri" panose="020F0502020204030204" pitchFamily="34" charset="0"/>
                <a:cs typeface="Arial" panose="020B0604020202020204" pitchFamily="34" charset="0"/>
              </a:rPr>
              <a:t>COONa  +  4NaI  +  3H</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O  +  3CO</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800" b="1" dirty="0">
              <a:effectLst/>
              <a:latin typeface="Times New Roman" panose="02020603050405020304" pitchFamily="18" charset="0"/>
              <a:ea typeface="Calibri" panose="020F0502020204030204" pitchFamily="34" charset="0"/>
              <a:cs typeface="Arial" panose="020B0604020202020204" pitchFamily="34" charset="0"/>
            </a:endParaRPr>
          </a:p>
          <a:p>
            <a:pPr algn="ctr"/>
            <a:r>
              <a:rPr lang="en-US" sz="1800" b="1" dirty="0">
                <a:effectLst/>
                <a:latin typeface="Times New Roman" panose="02020603050405020304" pitchFamily="18" charset="0"/>
                <a:ea typeface="Calibri" panose="020F0502020204030204" pitchFamily="34" charset="0"/>
                <a:cs typeface="Arial" panose="020B0604020202020204" pitchFamily="34" charset="0"/>
              </a:rPr>
              <a:t>I</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  +  2Na</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S</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O</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3</a:t>
            </a:r>
            <a:r>
              <a:rPr lang="en-US" sz="1800" b="1" dirty="0">
                <a:effectLst/>
                <a:latin typeface="Times New Roman" panose="02020603050405020304" pitchFamily="18" charset="0"/>
                <a:ea typeface="Calibri" panose="020F0502020204030204" pitchFamily="34" charset="0"/>
                <a:cs typeface="Arial" panose="020B0604020202020204" pitchFamily="34" charset="0"/>
              </a:rPr>
              <a:t>  </a:t>
            </a:r>
            <a:r>
              <a:rPr lang="en-US" sz="1800" b="1" dirty="0">
                <a:effectLst/>
                <a:latin typeface="Times New Roman" panose="02020603050405020304" pitchFamily="18" charset="0"/>
                <a:ea typeface="Calibri" panose="020F0502020204030204" pitchFamily="34" charset="0"/>
              </a:rPr>
              <a:t>→</a:t>
            </a:r>
            <a:r>
              <a:rPr lang="en-US" sz="1800" b="1" dirty="0">
                <a:effectLst/>
                <a:latin typeface="Times New Roman" panose="02020603050405020304" pitchFamily="18" charset="0"/>
                <a:ea typeface="Calibri" panose="020F0502020204030204" pitchFamily="34" charset="0"/>
                <a:cs typeface="Arial" panose="020B0604020202020204" pitchFamily="34" charset="0"/>
              </a:rPr>
              <a:t>  2NaI  +  Na</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S</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4</a:t>
            </a:r>
            <a:r>
              <a:rPr lang="en-US" sz="1800" b="1" dirty="0">
                <a:effectLst/>
                <a:latin typeface="Times New Roman" panose="02020603050405020304" pitchFamily="18" charset="0"/>
                <a:ea typeface="Calibri" panose="020F0502020204030204" pitchFamily="34" charset="0"/>
                <a:cs typeface="Arial" panose="020B0604020202020204" pitchFamily="34" charset="0"/>
              </a:rPr>
              <a:t>O</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6</a:t>
            </a:r>
            <a:endParaRPr lang="uk-UA" b="1" dirty="0"/>
          </a:p>
        </p:txBody>
      </p:sp>
      <p:sp>
        <p:nvSpPr>
          <p:cNvPr id="3" name="Овал 2">
            <a:extLst>
              <a:ext uri="{FF2B5EF4-FFF2-40B4-BE49-F238E27FC236}">
                <a16:creationId xmlns:a16="http://schemas.microsoft.com/office/drawing/2014/main" id="{50F53581-2967-486C-A43B-40408F0893C2}"/>
              </a:ext>
            </a:extLst>
          </p:cNvPr>
          <p:cNvSpPr/>
          <p:nvPr/>
        </p:nvSpPr>
        <p:spPr>
          <a:xfrm>
            <a:off x="1130632" y="2382416"/>
            <a:ext cx="6503290" cy="522514"/>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Iodometric titration. Back titration. Indicator - starch</a:t>
            </a:r>
            <a:endParaRPr lang="uk-UA" dirty="0">
              <a:latin typeface="Times New Roman" panose="02020603050405020304" pitchFamily="18" charset="0"/>
              <a:cs typeface="Times New Roman" panose="02020603050405020304" pitchFamily="18" charset="0"/>
            </a:endParaRPr>
          </a:p>
        </p:txBody>
      </p:sp>
      <p:sp>
        <p:nvSpPr>
          <p:cNvPr id="9" name="Овал 8">
            <a:extLst>
              <a:ext uri="{FF2B5EF4-FFF2-40B4-BE49-F238E27FC236}">
                <a16:creationId xmlns:a16="http://schemas.microsoft.com/office/drawing/2014/main" id="{AC33482B-76E0-4406-AD33-994A2E154FA7}"/>
              </a:ext>
            </a:extLst>
          </p:cNvPr>
          <p:cNvSpPr/>
          <p:nvPr/>
        </p:nvSpPr>
        <p:spPr>
          <a:xfrm>
            <a:off x="1130632" y="3668776"/>
            <a:ext cx="6503290" cy="522514"/>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err="1">
                <a:latin typeface="Times New Roman" panose="02020603050405020304" pitchFamily="18" charset="0"/>
                <a:cs typeface="Times New Roman" panose="02020603050405020304" pitchFamily="18" charset="0"/>
              </a:rPr>
              <a:t>Bromatometry</a:t>
            </a:r>
            <a:r>
              <a:rPr lang="uk-UA"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Back titration. Indicator - starch</a:t>
            </a:r>
            <a:endParaRPr lang="uk-UA" dirty="0">
              <a:latin typeface="Times New Roman" panose="02020603050405020304" pitchFamily="18" charset="0"/>
              <a:cs typeface="Times New Roman" panose="02020603050405020304" pitchFamily="18" charset="0"/>
            </a:endParaRPr>
          </a:p>
        </p:txBody>
      </p:sp>
      <p:sp>
        <p:nvSpPr>
          <p:cNvPr id="4" name="Rectangle 2">
            <a:extLst>
              <a:ext uri="{FF2B5EF4-FFF2-40B4-BE49-F238E27FC236}">
                <a16:creationId xmlns:a16="http://schemas.microsoft.com/office/drawing/2014/main" id="{3420D5D2-D10B-4D69-B492-DA506C968B96}"/>
              </a:ext>
            </a:extLst>
          </p:cNvPr>
          <p:cNvSpPr>
            <a:spLocks noChangeArrowheads="1"/>
          </p:cNvSpPr>
          <p:nvPr/>
        </p:nvSpPr>
        <p:spPr bwMode="auto">
          <a:xfrm>
            <a:off x="2083836" y="4272994"/>
            <a:ext cx="459688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KBrO</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5KBr  +  3H</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3Br</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3K</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3H</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a:t>
            </a:r>
            <a:endParaRPr kumimoji="0" lang="uk-UA" altLang="uk-UA" sz="400" b="1" i="0" u="none" strike="noStrike" cap="none" normalizeH="0" baseline="0" dirty="0">
              <a:ln>
                <a:noFill/>
              </a:ln>
              <a:solidFill>
                <a:schemeClr val="tx1"/>
              </a:solidFill>
              <a:effectLst/>
            </a:endParaRPr>
          </a:p>
        </p:txBody>
      </p:sp>
      <p:graphicFrame>
        <p:nvGraphicFramePr>
          <p:cNvPr id="5" name="Объект 4">
            <a:extLst>
              <a:ext uri="{FF2B5EF4-FFF2-40B4-BE49-F238E27FC236}">
                <a16:creationId xmlns:a16="http://schemas.microsoft.com/office/drawing/2014/main" id="{59AE62B4-C105-456A-85F9-53A3B203C69A}"/>
              </a:ext>
            </a:extLst>
          </p:cNvPr>
          <p:cNvGraphicFramePr>
            <a:graphicFrameLocks noChangeAspect="1"/>
          </p:cNvGraphicFramePr>
          <p:nvPr>
            <p:extLst>
              <p:ext uri="{D42A27DB-BD31-4B8C-83A1-F6EECF244321}">
                <p14:modId xmlns:p14="http://schemas.microsoft.com/office/powerpoint/2010/main" val="2449058465"/>
              </p:ext>
            </p:extLst>
          </p:nvPr>
        </p:nvGraphicFramePr>
        <p:xfrm>
          <a:off x="2272829" y="4580771"/>
          <a:ext cx="4324350" cy="1038225"/>
        </p:xfrm>
        <a:graphic>
          <a:graphicData uri="http://schemas.openxmlformats.org/presentationml/2006/ole">
            <mc:AlternateContent xmlns:mc="http://schemas.openxmlformats.org/markup-compatibility/2006">
              <mc:Choice xmlns:v="urn:schemas-microsoft-com:vml" Requires="v">
                <p:oleObj name="ChemSketch" r:id="rId3" imgW="4328160" imgH="1045464" progId="ACD.ChemSketch.20">
                  <p:embed/>
                </p:oleObj>
              </mc:Choice>
              <mc:Fallback>
                <p:oleObj name="ChemSketch" r:id="rId3" imgW="4328160" imgH="1045464" progId="ACD.ChemSketch.20">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2829" y="4580771"/>
                        <a:ext cx="4324350" cy="1038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3">
            <a:extLst>
              <a:ext uri="{FF2B5EF4-FFF2-40B4-BE49-F238E27FC236}">
                <a16:creationId xmlns:a16="http://schemas.microsoft.com/office/drawing/2014/main" id="{825C758E-4712-46A8-A4BE-9319F3528E25}"/>
              </a:ext>
            </a:extLst>
          </p:cNvPr>
          <p:cNvSpPr>
            <a:spLocks noChangeArrowheads="1"/>
          </p:cNvSpPr>
          <p:nvPr/>
        </p:nvSpPr>
        <p:spPr bwMode="auto">
          <a:xfrm>
            <a:off x="2508195" y="5665163"/>
            <a:ext cx="385361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2KI  +  Br</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I</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2KBr</a:t>
            </a:r>
            <a:endParaRPr kumimoji="0" lang="uk-UA" altLang="uk-UA" sz="400" b="1"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2Na</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2NaI  +  Na</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endParaRPr kumimoji="0" lang="en-US" altLang="uk-UA" sz="1800" b="1"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вал 2">
            <a:extLst>
              <a:ext uri="{FF2B5EF4-FFF2-40B4-BE49-F238E27FC236}">
                <a16:creationId xmlns:a16="http://schemas.microsoft.com/office/drawing/2014/main" id="{5642094B-9A0F-4F6C-AF4B-A35F4D867173}"/>
              </a:ext>
            </a:extLst>
          </p:cNvPr>
          <p:cNvSpPr/>
          <p:nvPr/>
        </p:nvSpPr>
        <p:spPr>
          <a:xfrm>
            <a:off x="373224" y="142421"/>
            <a:ext cx="8397551" cy="522514"/>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Cerimetry. titrate with cerium (IV) sulfate, indicator - </a:t>
            </a:r>
            <a:r>
              <a:rPr lang="en-US" dirty="0" err="1">
                <a:latin typeface="Times New Roman" panose="02020603050405020304" pitchFamily="18" charset="0"/>
                <a:cs typeface="Times New Roman" panose="02020603050405020304" pitchFamily="18" charset="0"/>
              </a:rPr>
              <a:t>feroin</a:t>
            </a:r>
            <a:endParaRPr lang="uk-UA" dirty="0">
              <a:latin typeface="Times New Roman" panose="02020603050405020304" pitchFamily="18" charset="0"/>
              <a:cs typeface="Times New Roman" panose="02020603050405020304" pitchFamily="18" charset="0"/>
            </a:endParaRPr>
          </a:p>
        </p:txBody>
      </p:sp>
      <p:sp>
        <p:nvSpPr>
          <p:cNvPr id="4" name="Rectangle 2">
            <a:extLst>
              <a:ext uri="{FF2B5EF4-FFF2-40B4-BE49-F238E27FC236}">
                <a16:creationId xmlns:a16="http://schemas.microsoft.com/office/drawing/2014/main" id="{C13862DC-DE05-4E9E-9584-F4CFCBCD1474}"/>
              </a:ext>
            </a:extLst>
          </p:cNvPr>
          <p:cNvSpPr>
            <a:spLocks noChangeArrowheads="1"/>
          </p:cNvSpPr>
          <p:nvPr/>
        </p:nvSpPr>
        <p:spPr bwMode="auto">
          <a:xfrm>
            <a:off x="2345094" y="75266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5" name="Объект 4">
            <a:extLst>
              <a:ext uri="{FF2B5EF4-FFF2-40B4-BE49-F238E27FC236}">
                <a16:creationId xmlns:a16="http://schemas.microsoft.com/office/drawing/2014/main" id="{7BCA1196-9299-434B-9AB2-E395F938A241}"/>
              </a:ext>
            </a:extLst>
          </p:cNvPr>
          <p:cNvGraphicFramePr>
            <a:graphicFrameLocks noChangeAspect="1"/>
          </p:cNvGraphicFramePr>
          <p:nvPr>
            <p:extLst>
              <p:ext uri="{D42A27DB-BD31-4B8C-83A1-F6EECF244321}">
                <p14:modId xmlns:p14="http://schemas.microsoft.com/office/powerpoint/2010/main" val="1595933473"/>
              </p:ext>
            </p:extLst>
          </p:nvPr>
        </p:nvGraphicFramePr>
        <p:xfrm>
          <a:off x="2291734" y="758707"/>
          <a:ext cx="4671526" cy="3509455"/>
        </p:xfrm>
        <a:graphic>
          <a:graphicData uri="http://schemas.openxmlformats.org/presentationml/2006/ole">
            <mc:AlternateContent xmlns:mc="http://schemas.openxmlformats.org/markup-compatibility/2006">
              <mc:Choice xmlns:v="urn:schemas-microsoft-com:vml" Requires="v">
                <p:oleObj name="ChemSketch" r:id="rId2" imgW="3828288" imgH="2880360" progId="ACD.ChemSketch.20">
                  <p:embed/>
                </p:oleObj>
              </mc:Choice>
              <mc:Fallback>
                <p:oleObj name="ChemSketch" r:id="rId2" imgW="3828288" imgH="2880360" progId="ACD.ChemSketch.20">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1734" y="758707"/>
                        <a:ext cx="4671526" cy="3509455"/>
                      </a:xfrm>
                      <a:prstGeom prst="rect">
                        <a:avLst/>
                      </a:prstGeom>
                      <a:noFill/>
                    </p:spPr>
                  </p:pic>
                </p:oleObj>
              </mc:Fallback>
            </mc:AlternateContent>
          </a:graphicData>
        </a:graphic>
      </p:graphicFrame>
      <p:sp>
        <p:nvSpPr>
          <p:cNvPr id="6" name="Rectangle 4">
            <a:extLst>
              <a:ext uri="{FF2B5EF4-FFF2-40B4-BE49-F238E27FC236}">
                <a16:creationId xmlns:a16="http://schemas.microsoft.com/office/drawing/2014/main" id="{C4CA5006-BC71-4ECC-B90C-C994A58A0144}"/>
              </a:ext>
            </a:extLst>
          </p:cNvPr>
          <p:cNvSpPr>
            <a:spLocks noChangeArrowheads="1"/>
          </p:cNvSpPr>
          <p:nvPr/>
        </p:nvSpPr>
        <p:spPr bwMode="auto">
          <a:xfrm>
            <a:off x="2593910" y="434456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7" name="Объект 6">
            <a:extLst>
              <a:ext uri="{FF2B5EF4-FFF2-40B4-BE49-F238E27FC236}">
                <a16:creationId xmlns:a16="http://schemas.microsoft.com/office/drawing/2014/main" id="{00756EE1-CE0C-4F8E-874F-12B17CFB412D}"/>
              </a:ext>
            </a:extLst>
          </p:cNvPr>
          <p:cNvGraphicFramePr>
            <a:graphicFrameLocks noChangeAspect="1"/>
          </p:cNvGraphicFramePr>
          <p:nvPr>
            <p:extLst>
              <p:ext uri="{D42A27DB-BD31-4B8C-83A1-F6EECF244321}">
                <p14:modId xmlns:p14="http://schemas.microsoft.com/office/powerpoint/2010/main" val="3905068902"/>
              </p:ext>
            </p:extLst>
          </p:nvPr>
        </p:nvGraphicFramePr>
        <p:xfrm>
          <a:off x="2236236" y="4344565"/>
          <a:ext cx="4671526" cy="2209949"/>
        </p:xfrm>
        <a:graphic>
          <a:graphicData uri="http://schemas.openxmlformats.org/presentationml/2006/ole">
            <mc:AlternateContent xmlns:mc="http://schemas.openxmlformats.org/markup-compatibility/2006">
              <mc:Choice xmlns:v="urn:schemas-microsoft-com:vml" Requires="v">
                <p:oleObj name="ChemSketch" r:id="rId4" imgW="4069080" imgH="1923288" progId="ACD.ChemSketch.20">
                  <p:embed/>
                </p:oleObj>
              </mc:Choice>
              <mc:Fallback>
                <p:oleObj name="ChemSketch" r:id="rId4" imgW="4069080" imgH="1923288" progId="ACD.ChemSketch.20">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6236" y="4344565"/>
                        <a:ext cx="4671526" cy="2209949"/>
                      </a:xfrm>
                      <a:prstGeom prst="rect">
                        <a:avLst/>
                      </a:prstGeom>
                      <a:noFill/>
                    </p:spPr>
                  </p:pic>
                </p:oleObj>
              </mc:Fallback>
            </mc:AlternateContent>
          </a:graphicData>
        </a:graphic>
      </p:graphicFrame>
      <p:sp>
        <p:nvSpPr>
          <p:cNvPr id="8" name="Овал 7">
            <a:extLst>
              <a:ext uri="{FF2B5EF4-FFF2-40B4-BE49-F238E27FC236}">
                <a16:creationId xmlns:a16="http://schemas.microsoft.com/office/drawing/2014/main" id="{C10969B8-29B9-4290-A39F-32FB2F3ACB5D}"/>
              </a:ext>
            </a:extLst>
          </p:cNvPr>
          <p:cNvSpPr/>
          <p:nvPr/>
        </p:nvSpPr>
        <p:spPr>
          <a:xfrm>
            <a:off x="982580" y="6356350"/>
            <a:ext cx="7178838" cy="30348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Red color				Blue color</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4580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B262F0B8-8133-42C4-9EB0-AD25D9A5F20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19</a:t>
            </a:fld>
            <a:endParaRPr lang="en-US"/>
          </a:p>
        </p:txBody>
      </p:sp>
      <p:sp>
        <p:nvSpPr>
          <p:cNvPr id="3" name="Овал 2">
            <a:extLst>
              <a:ext uri="{FF2B5EF4-FFF2-40B4-BE49-F238E27FC236}">
                <a16:creationId xmlns:a16="http://schemas.microsoft.com/office/drawing/2014/main" id="{E8DC70B1-A3F9-4317-A331-A8A40942B190}"/>
              </a:ext>
            </a:extLst>
          </p:cNvPr>
          <p:cNvSpPr/>
          <p:nvPr/>
        </p:nvSpPr>
        <p:spPr>
          <a:xfrm>
            <a:off x="373224" y="142421"/>
            <a:ext cx="8397551" cy="522514"/>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err="1">
                <a:latin typeface="Times New Roman" panose="02020603050405020304" pitchFamily="18" charset="0"/>
                <a:cs typeface="Times New Roman" panose="02020603050405020304" pitchFamily="18" charset="0"/>
              </a:rPr>
              <a:t>Nitritometry</a:t>
            </a:r>
            <a:r>
              <a:rPr lang="en-US" dirty="0">
                <a:latin typeface="Times New Roman" panose="02020603050405020304" pitchFamily="18" charset="0"/>
                <a:cs typeface="Times New Roman" panose="02020603050405020304" pitchFamily="18" charset="0"/>
              </a:rPr>
              <a:t>. Direct titration. Indicator – </a:t>
            </a:r>
            <a:r>
              <a:rPr lang="en-US" dirty="0" err="1">
                <a:latin typeface="Times New Roman" panose="02020603050405020304" pitchFamily="18" charset="0"/>
                <a:cs typeface="Times New Roman" panose="02020603050405020304" pitchFamily="18" charset="0"/>
              </a:rPr>
              <a:t>dipfenilamine</a:t>
            </a:r>
            <a:endParaRPr lang="uk-UA" dirty="0">
              <a:latin typeface="Times New Roman" panose="02020603050405020304" pitchFamily="18" charset="0"/>
              <a:cs typeface="Times New Roman" panose="02020603050405020304" pitchFamily="18" charset="0"/>
            </a:endParaRPr>
          </a:p>
        </p:txBody>
      </p:sp>
      <p:graphicFrame>
        <p:nvGraphicFramePr>
          <p:cNvPr id="5" name="Объект 4">
            <a:extLst>
              <a:ext uri="{FF2B5EF4-FFF2-40B4-BE49-F238E27FC236}">
                <a16:creationId xmlns:a16="http://schemas.microsoft.com/office/drawing/2014/main" id="{C95A2EE7-06C5-4834-8BFA-D38A0AEFF834}"/>
              </a:ext>
            </a:extLst>
          </p:cNvPr>
          <p:cNvGraphicFramePr>
            <a:graphicFrameLocks noChangeAspect="1"/>
          </p:cNvGraphicFramePr>
          <p:nvPr>
            <p:extLst>
              <p:ext uri="{D42A27DB-BD31-4B8C-83A1-F6EECF244321}">
                <p14:modId xmlns:p14="http://schemas.microsoft.com/office/powerpoint/2010/main" val="3231931993"/>
              </p:ext>
            </p:extLst>
          </p:nvPr>
        </p:nvGraphicFramePr>
        <p:xfrm>
          <a:off x="1740340" y="1031227"/>
          <a:ext cx="5663320" cy="1284125"/>
        </p:xfrm>
        <a:graphic>
          <a:graphicData uri="http://schemas.openxmlformats.org/presentationml/2006/ole">
            <mc:AlternateContent xmlns:mc="http://schemas.openxmlformats.org/markup-compatibility/2006">
              <mc:Choice xmlns:v="urn:schemas-microsoft-com:vml" Requires="v">
                <p:oleObj name="ChemSketch" r:id="rId2" imgW="3282696" imgH="743712" progId="ACD.ChemSketch.20">
                  <p:embed/>
                </p:oleObj>
              </mc:Choice>
              <mc:Fallback>
                <p:oleObj name="ChemSketch" r:id="rId2" imgW="3282696" imgH="743712" progId="ACD.ChemSketch.20">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0340" y="1031227"/>
                        <a:ext cx="5663320" cy="1284125"/>
                      </a:xfrm>
                      <a:prstGeom prst="rect">
                        <a:avLst/>
                      </a:prstGeom>
                      <a:noFill/>
                    </p:spPr>
                  </p:pic>
                </p:oleObj>
              </mc:Fallback>
            </mc:AlternateContent>
          </a:graphicData>
        </a:graphic>
      </p:graphicFrame>
      <p:sp>
        <p:nvSpPr>
          <p:cNvPr id="6" name="Rectangle 4">
            <a:extLst>
              <a:ext uri="{FF2B5EF4-FFF2-40B4-BE49-F238E27FC236}">
                <a16:creationId xmlns:a16="http://schemas.microsoft.com/office/drawing/2014/main" id="{CFF43CC0-8639-4FA5-B460-2280A165E535}"/>
              </a:ext>
            </a:extLst>
          </p:cNvPr>
          <p:cNvSpPr>
            <a:spLocks noChangeArrowheads="1"/>
          </p:cNvSpPr>
          <p:nvPr/>
        </p:nvSpPr>
        <p:spPr bwMode="auto">
          <a:xfrm>
            <a:off x="373224" y="353319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7" name="Объект 6">
            <a:extLst>
              <a:ext uri="{FF2B5EF4-FFF2-40B4-BE49-F238E27FC236}">
                <a16:creationId xmlns:a16="http://schemas.microsoft.com/office/drawing/2014/main" id="{804A2D6A-0240-4FA0-838A-D9944F71FE50}"/>
              </a:ext>
            </a:extLst>
          </p:cNvPr>
          <p:cNvGraphicFramePr>
            <a:graphicFrameLocks noChangeAspect="1"/>
          </p:cNvGraphicFramePr>
          <p:nvPr>
            <p:extLst>
              <p:ext uri="{D42A27DB-BD31-4B8C-83A1-F6EECF244321}">
                <p14:modId xmlns:p14="http://schemas.microsoft.com/office/powerpoint/2010/main" val="1229723026"/>
              </p:ext>
            </p:extLst>
          </p:nvPr>
        </p:nvGraphicFramePr>
        <p:xfrm>
          <a:off x="552535" y="3072882"/>
          <a:ext cx="8038927" cy="1715472"/>
        </p:xfrm>
        <a:graphic>
          <a:graphicData uri="http://schemas.openxmlformats.org/presentationml/2006/ole">
            <mc:AlternateContent xmlns:mc="http://schemas.openxmlformats.org/markup-compatibility/2006">
              <mc:Choice xmlns:v="urn:schemas-microsoft-com:vml" Requires="v">
                <p:oleObj name="ChemSketch" r:id="rId4" imgW="6510528" imgH="1386840" progId="ACD.ChemSketch.20">
                  <p:embed/>
                </p:oleObj>
              </mc:Choice>
              <mc:Fallback>
                <p:oleObj name="ChemSketch" r:id="rId4" imgW="6510528" imgH="1386840" progId="ACD.ChemSketch.20">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535" y="3072882"/>
                        <a:ext cx="8038927" cy="1715472"/>
                      </a:xfrm>
                      <a:prstGeom prst="rect">
                        <a:avLst/>
                      </a:prstGeom>
                      <a:noFill/>
                    </p:spPr>
                  </p:pic>
                </p:oleObj>
              </mc:Fallback>
            </mc:AlternateContent>
          </a:graphicData>
        </a:graphic>
      </p:graphicFrame>
    </p:spTree>
    <p:extLst>
      <p:ext uri="{BB962C8B-B14F-4D97-AF65-F5344CB8AC3E}">
        <p14:creationId xmlns:p14="http://schemas.microsoft.com/office/powerpoint/2010/main" val="6400755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403C61E2-A144-4359-9416-967D692F67A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20</a:t>
            </a:fld>
            <a:endParaRPr lang="en-US"/>
          </a:p>
        </p:txBody>
      </p:sp>
      <p:sp>
        <p:nvSpPr>
          <p:cNvPr id="3" name="Овал 2">
            <a:extLst>
              <a:ext uri="{FF2B5EF4-FFF2-40B4-BE49-F238E27FC236}">
                <a16:creationId xmlns:a16="http://schemas.microsoft.com/office/drawing/2014/main" id="{C71F6988-9D88-4E67-9057-E67E8A7129C1}"/>
              </a:ext>
            </a:extLst>
          </p:cNvPr>
          <p:cNvSpPr/>
          <p:nvPr/>
        </p:nvSpPr>
        <p:spPr>
          <a:xfrm>
            <a:off x="0" y="142421"/>
            <a:ext cx="9144000" cy="522514"/>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err="1">
                <a:latin typeface="Times New Roman" panose="02020603050405020304" pitchFamily="18" charset="0"/>
                <a:cs typeface="Times New Roman" panose="02020603050405020304" pitchFamily="18" charset="0"/>
              </a:rPr>
              <a:t>Permangonatometry</a:t>
            </a:r>
            <a:r>
              <a:rPr lang="en-US" dirty="0">
                <a:latin typeface="Times New Roman" panose="02020603050405020304" pitchFamily="18" charset="0"/>
                <a:cs typeface="Times New Roman" panose="02020603050405020304" pitchFamily="18" charset="0"/>
              </a:rPr>
              <a:t>. Direct titration. Indicator – without indicator</a:t>
            </a:r>
            <a:endParaRPr lang="uk-UA"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A0EE5738-4E0E-4DD4-A33E-E83B6A7656D6}"/>
              </a:ext>
            </a:extLst>
          </p:cNvPr>
          <p:cNvSpPr txBox="1"/>
          <p:nvPr/>
        </p:nvSpPr>
        <p:spPr>
          <a:xfrm>
            <a:off x="1746380" y="992451"/>
            <a:ext cx="5651240" cy="369332"/>
          </a:xfrm>
          <a:prstGeom prst="rect">
            <a:avLst/>
          </a:prstGeom>
          <a:noFill/>
        </p:spPr>
        <p:txBody>
          <a:bodyPr wrap="square">
            <a:spAutoFit/>
          </a:bodyPr>
          <a:lstStyle/>
          <a:p>
            <a:r>
              <a:rPr lang="en-US" sz="1800" b="1" dirty="0">
                <a:effectLst/>
                <a:latin typeface="Times New Roman" panose="02020603050405020304" pitchFamily="18" charset="0"/>
                <a:ea typeface="Calibri" panose="020F0502020204030204" pitchFamily="34" charset="0"/>
              </a:rPr>
              <a:t>5NO</a:t>
            </a:r>
            <a:r>
              <a:rPr lang="en-US" sz="1800" b="1" baseline="-25000" dirty="0">
                <a:effectLst/>
                <a:latin typeface="Times New Roman" panose="02020603050405020304" pitchFamily="18" charset="0"/>
                <a:ea typeface="Calibri" panose="020F0502020204030204" pitchFamily="34" charset="0"/>
              </a:rPr>
              <a:t>2</a:t>
            </a:r>
            <a:r>
              <a:rPr lang="en-US" sz="1800" b="1" baseline="30000" dirty="0">
                <a:effectLst/>
                <a:latin typeface="Times New Roman" panose="02020603050405020304" pitchFamily="18" charset="0"/>
                <a:ea typeface="Calibri" panose="020F0502020204030204" pitchFamily="34" charset="0"/>
              </a:rPr>
              <a:t>–</a:t>
            </a:r>
            <a:r>
              <a:rPr lang="en-US" sz="1800" b="1" dirty="0">
                <a:effectLst/>
                <a:latin typeface="Times New Roman" panose="02020603050405020304" pitchFamily="18" charset="0"/>
                <a:ea typeface="Calibri" panose="020F0502020204030204" pitchFamily="34" charset="0"/>
              </a:rPr>
              <a:t>  +  2MnO</a:t>
            </a:r>
            <a:r>
              <a:rPr lang="en-US" sz="1800" b="1" baseline="-25000" dirty="0">
                <a:effectLst/>
                <a:latin typeface="Times New Roman" panose="02020603050405020304" pitchFamily="18" charset="0"/>
                <a:ea typeface="Calibri" panose="020F0502020204030204" pitchFamily="34" charset="0"/>
              </a:rPr>
              <a:t>4</a:t>
            </a:r>
            <a:r>
              <a:rPr lang="en-US" sz="1800" b="1" baseline="30000" dirty="0">
                <a:effectLst/>
                <a:latin typeface="Times New Roman" panose="02020603050405020304" pitchFamily="18" charset="0"/>
                <a:ea typeface="Calibri" panose="020F0502020204030204" pitchFamily="34" charset="0"/>
              </a:rPr>
              <a:t>–</a:t>
            </a:r>
            <a:r>
              <a:rPr lang="en-US" sz="1800" b="1" dirty="0">
                <a:effectLst/>
                <a:latin typeface="Times New Roman" panose="02020603050405020304" pitchFamily="18" charset="0"/>
                <a:ea typeface="Calibri" panose="020F0502020204030204" pitchFamily="34" charset="0"/>
              </a:rPr>
              <a:t>  +  6H</a:t>
            </a:r>
            <a:r>
              <a:rPr lang="en-US" sz="1800" b="1" baseline="30000" dirty="0">
                <a:effectLst/>
                <a:latin typeface="Times New Roman" panose="02020603050405020304" pitchFamily="18" charset="0"/>
                <a:ea typeface="Calibri" panose="020F0502020204030204" pitchFamily="34" charset="0"/>
              </a:rPr>
              <a:t>+</a:t>
            </a:r>
            <a:r>
              <a:rPr lang="en-US" sz="1800" b="1" dirty="0">
                <a:effectLst/>
                <a:latin typeface="Times New Roman" panose="02020603050405020304" pitchFamily="18" charset="0"/>
                <a:ea typeface="Calibri" panose="020F0502020204030204" pitchFamily="34" charset="0"/>
              </a:rPr>
              <a:t>  →  5NO</a:t>
            </a:r>
            <a:r>
              <a:rPr lang="en-US" sz="1800" b="1" baseline="-25000" dirty="0">
                <a:effectLst/>
                <a:latin typeface="Times New Roman" panose="02020603050405020304" pitchFamily="18" charset="0"/>
                <a:ea typeface="Calibri" panose="020F0502020204030204" pitchFamily="34" charset="0"/>
              </a:rPr>
              <a:t>3</a:t>
            </a:r>
            <a:r>
              <a:rPr lang="en-US" sz="1800" b="1" baseline="30000" dirty="0">
                <a:effectLst/>
                <a:latin typeface="Times New Roman" panose="02020603050405020304" pitchFamily="18" charset="0"/>
                <a:ea typeface="Calibri" panose="020F0502020204030204" pitchFamily="34" charset="0"/>
              </a:rPr>
              <a:t>–</a:t>
            </a:r>
            <a:r>
              <a:rPr lang="en-US" sz="1800" b="1" dirty="0">
                <a:effectLst/>
                <a:latin typeface="Times New Roman" panose="02020603050405020304" pitchFamily="18" charset="0"/>
                <a:ea typeface="Calibri" panose="020F0502020204030204" pitchFamily="34" charset="0"/>
              </a:rPr>
              <a:t>  +  2Mn</a:t>
            </a:r>
            <a:r>
              <a:rPr lang="en-US" sz="1800" b="1" baseline="30000" dirty="0">
                <a:effectLst/>
                <a:latin typeface="Times New Roman" panose="02020603050405020304" pitchFamily="18" charset="0"/>
                <a:ea typeface="Calibri" panose="020F0502020204030204" pitchFamily="34" charset="0"/>
              </a:rPr>
              <a:t>2+</a:t>
            </a:r>
            <a:r>
              <a:rPr lang="en-US" sz="1800" b="1" dirty="0">
                <a:effectLst/>
                <a:latin typeface="Times New Roman" panose="02020603050405020304" pitchFamily="18" charset="0"/>
                <a:ea typeface="Calibri" panose="020F0502020204030204" pitchFamily="34" charset="0"/>
              </a:rPr>
              <a:t>  +  3H</a:t>
            </a:r>
            <a:r>
              <a:rPr lang="en-US" sz="1800" b="1" baseline="-25000" dirty="0">
                <a:effectLst/>
                <a:latin typeface="Times New Roman" panose="02020603050405020304" pitchFamily="18" charset="0"/>
                <a:ea typeface="Calibri" panose="020F0502020204030204" pitchFamily="34" charset="0"/>
              </a:rPr>
              <a:t>2</a:t>
            </a:r>
            <a:r>
              <a:rPr lang="en-US" sz="1800" b="1" dirty="0">
                <a:effectLst/>
                <a:latin typeface="Times New Roman" panose="02020603050405020304" pitchFamily="18" charset="0"/>
                <a:ea typeface="Calibri" panose="020F0502020204030204" pitchFamily="34" charset="0"/>
              </a:rPr>
              <a:t>O</a:t>
            </a:r>
            <a:endParaRPr lang="uk-UA" b="1" dirty="0"/>
          </a:p>
        </p:txBody>
      </p:sp>
      <p:sp>
        <p:nvSpPr>
          <p:cNvPr id="6" name="Овал 5">
            <a:extLst>
              <a:ext uri="{FF2B5EF4-FFF2-40B4-BE49-F238E27FC236}">
                <a16:creationId xmlns:a16="http://schemas.microsoft.com/office/drawing/2014/main" id="{B8A22BB1-3DB4-4285-B718-AD481C73F6BF}"/>
              </a:ext>
            </a:extLst>
          </p:cNvPr>
          <p:cNvSpPr/>
          <p:nvPr/>
        </p:nvSpPr>
        <p:spPr>
          <a:xfrm>
            <a:off x="3582954" y="1307436"/>
            <a:ext cx="1978089" cy="522514"/>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800" b="1" dirty="0">
                <a:effectLst/>
                <a:latin typeface="Times New Roman" panose="02020603050405020304" pitchFamily="18" charset="0"/>
                <a:ea typeface="Calibri" panose="020F0502020204030204" pitchFamily="34" charset="0"/>
              </a:rPr>
              <a:t>MnO</a:t>
            </a:r>
            <a:r>
              <a:rPr lang="en-US" sz="1800" b="1" baseline="-25000" dirty="0">
                <a:effectLst/>
                <a:latin typeface="Times New Roman" panose="02020603050405020304" pitchFamily="18" charset="0"/>
                <a:ea typeface="Calibri" panose="020F0502020204030204" pitchFamily="34" charset="0"/>
              </a:rPr>
              <a:t>4</a:t>
            </a:r>
            <a:r>
              <a:rPr lang="en-US" sz="1800" b="1" baseline="30000" dirty="0">
                <a:effectLst/>
                <a:latin typeface="Times New Roman" panose="02020603050405020304" pitchFamily="18" charset="0"/>
                <a:ea typeface="Calibri" panose="020F0502020204030204" pitchFamily="34" charset="0"/>
              </a:rPr>
              <a:t>–</a:t>
            </a:r>
            <a:r>
              <a:rPr lang="en-US" sz="1800" b="1" dirty="0">
                <a:effectLst/>
                <a:latin typeface="Times New Roman" panose="02020603050405020304" pitchFamily="18" charset="0"/>
                <a:ea typeface="Calibri" panose="020F0502020204030204" pitchFamily="34" charset="0"/>
              </a:rPr>
              <a:t> </a:t>
            </a:r>
            <a:endParaRPr lang="uk-UA" dirty="0"/>
          </a:p>
        </p:txBody>
      </p:sp>
      <p:sp>
        <p:nvSpPr>
          <p:cNvPr id="7" name="Овал 6">
            <a:extLst>
              <a:ext uri="{FF2B5EF4-FFF2-40B4-BE49-F238E27FC236}">
                <a16:creationId xmlns:a16="http://schemas.microsoft.com/office/drawing/2014/main" id="{EBABD0A0-A0A7-404B-AD7D-C590FD40CE06}"/>
              </a:ext>
            </a:extLst>
          </p:cNvPr>
          <p:cNvSpPr/>
          <p:nvPr/>
        </p:nvSpPr>
        <p:spPr>
          <a:xfrm>
            <a:off x="5564155" y="3004908"/>
            <a:ext cx="1978089" cy="522514"/>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1800" b="1" dirty="0">
                <a:effectLst/>
                <a:latin typeface="Times New Roman" panose="02020603050405020304" pitchFamily="18" charset="0"/>
                <a:ea typeface="Calibri" panose="020F0502020204030204" pitchFamily="34" charset="0"/>
              </a:rPr>
              <a:t>MnO</a:t>
            </a:r>
            <a:r>
              <a:rPr lang="en-US" sz="1800" b="1" baseline="-25000" dirty="0">
                <a:effectLst/>
                <a:latin typeface="Times New Roman" panose="02020603050405020304" pitchFamily="18" charset="0"/>
                <a:ea typeface="Calibri" panose="020F0502020204030204" pitchFamily="34" charset="0"/>
              </a:rPr>
              <a:t>4</a:t>
            </a:r>
            <a:r>
              <a:rPr lang="en-US" sz="1800" b="1" baseline="30000" dirty="0">
                <a:effectLst/>
                <a:latin typeface="Times New Roman" panose="02020603050405020304" pitchFamily="18" charset="0"/>
                <a:ea typeface="Calibri" panose="020F0502020204030204" pitchFamily="34" charset="0"/>
              </a:rPr>
              <a:t>2–</a:t>
            </a:r>
            <a:endParaRPr lang="uk-UA" dirty="0"/>
          </a:p>
        </p:txBody>
      </p:sp>
      <p:sp>
        <p:nvSpPr>
          <p:cNvPr id="8" name="Овал 7">
            <a:extLst>
              <a:ext uri="{FF2B5EF4-FFF2-40B4-BE49-F238E27FC236}">
                <a16:creationId xmlns:a16="http://schemas.microsoft.com/office/drawing/2014/main" id="{C70F516B-DE32-405E-9489-D12D108F5C75}"/>
              </a:ext>
            </a:extLst>
          </p:cNvPr>
          <p:cNvSpPr/>
          <p:nvPr/>
        </p:nvSpPr>
        <p:spPr>
          <a:xfrm>
            <a:off x="3579846" y="3004908"/>
            <a:ext cx="1978089" cy="522514"/>
          </a:xfrm>
          <a:prstGeom prst="ellipse">
            <a:avLst/>
          </a:prstGeom>
          <a:solidFill>
            <a:schemeClr val="accent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a:t>MnO</a:t>
            </a:r>
            <a:r>
              <a:rPr lang="en-US" baseline="-25000" dirty="0"/>
              <a:t>2</a:t>
            </a:r>
            <a:endParaRPr lang="uk-UA" baseline="-25000" dirty="0"/>
          </a:p>
        </p:txBody>
      </p:sp>
      <p:sp>
        <p:nvSpPr>
          <p:cNvPr id="9" name="Овал 8">
            <a:extLst>
              <a:ext uri="{FF2B5EF4-FFF2-40B4-BE49-F238E27FC236}">
                <a16:creationId xmlns:a16="http://schemas.microsoft.com/office/drawing/2014/main" id="{BF10FA99-47F0-4CAF-A415-655475C62385}"/>
              </a:ext>
            </a:extLst>
          </p:cNvPr>
          <p:cNvSpPr/>
          <p:nvPr/>
        </p:nvSpPr>
        <p:spPr>
          <a:xfrm>
            <a:off x="1595537" y="3004908"/>
            <a:ext cx="1978089" cy="522514"/>
          </a:xfrm>
          <a:prstGeom prst="ellipse">
            <a:avLst/>
          </a:prstGeom>
          <a:solidFill>
            <a:schemeClr val="bg1"/>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1800" b="1" dirty="0">
                <a:solidFill>
                  <a:schemeClr val="tx1"/>
                </a:solidFill>
                <a:effectLst/>
                <a:latin typeface="Times New Roman" panose="02020603050405020304" pitchFamily="18" charset="0"/>
                <a:ea typeface="Calibri" panose="020F0502020204030204" pitchFamily="34" charset="0"/>
              </a:rPr>
              <a:t>Mn</a:t>
            </a:r>
            <a:r>
              <a:rPr lang="en-US" sz="1800" b="1" baseline="30000" dirty="0">
                <a:solidFill>
                  <a:schemeClr val="tx1"/>
                </a:solidFill>
                <a:effectLst/>
                <a:latin typeface="Times New Roman" panose="02020603050405020304" pitchFamily="18" charset="0"/>
                <a:ea typeface="Calibri" panose="020F0502020204030204" pitchFamily="34" charset="0"/>
              </a:rPr>
              <a:t>2+</a:t>
            </a:r>
            <a:endParaRPr lang="uk-UA" dirty="0">
              <a:solidFill>
                <a:schemeClr val="tx1"/>
              </a:solidFill>
            </a:endParaRPr>
          </a:p>
        </p:txBody>
      </p:sp>
      <p:cxnSp>
        <p:nvCxnSpPr>
          <p:cNvPr id="11" name="Прямая соединительная линия 10">
            <a:extLst>
              <a:ext uri="{FF2B5EF4-FFF2-40B4-BE49-F238E27FC236}">
                <a16:creationId xmlns:a16="http://schemas.microsoft.com/office/drawing/2014/main" id="{EE8719C6-2C66-41F1-8413-155C39642A08}"/>
              </a:ext>
            </a:extLst>
          </p:cNvPr>
          <p:cNvCxnSpPr>
            <a:stCxn id="6" idx="2"/>
            <a:endCxn id="9" idx="0"/>
          </p:cNvCxnSpPr>
          <p:nvPr/>
        </p:nvCxnSpPr>
        <p:spPr>
          <a:xfrm flipH="1">
            <a:off x="2584582" y="1568693"/>
            <a:ext cx="998372" cy="1436215"/>
          </a:xfrm>
          <a:prstGeom prst="line">
            <a:avLst/>
          </a:prstGeom>
          <a:ln w="76200"/>
        </p:spPr>
        <p:style>
          <a:lnRef idx="1">
            <a:schemeClr val="accent4"/>
          </a:lnRef>
          <a:fillRef idx="0">
            <a:schemeClr val="accent4"/>
          </a:fillRef>
          <a:effectRef idx="0">
            <a:schemeClr val="accent4"/>
          </a:effectRef>
          <a:fontRef idx="minor">
            <a:schemeClr val="tx1"/>
          </a:fontRef>
        </p:style>
      </p:cxnSp>
      <p:cxnSp>
        <p:nvCxnSpPr>
          <p:cNvPr id="12" name="Прямая соединительная линия 11">
            <a:extLst>
              <a:ext uri="{FF2B5EF4-FFF2-40B4-BE49-F238E27FC236}">
                <a16:creationId xmlns:a16="http://schemas.microsoft.com/office/drawing/2014/main" id="{B3CD55A8-8EF8-42E3-B2D4-58EFD196DFA1}"/>
              </a:ext>
            </a:extLst>
          </p:cNvPr>
          <p:cNvCxnSpPr>
            <a:cxnSpLocks/>
            <a:stCxn id="6" idx="4"/>
            <a:endCxn id="8" idx="0"/>
          </p:cNvCxnSpPr>
          <p:nvPr/>
        </p:nvCxnSpPr>
        <p:spPr>
          <a:xfrm flipH="1">
            <a:off x="4568891" y="1829950"/>
            <a:ext cx="3108" cy="1174958"/>
          </a:xfrm>
          <a:prstGeom prst="line">
            <a:avLst/>
          </a:prstGeom>
          <a:ln w="76200"/>
        </p:spPr>
        <p:style>
          <a:lnRef idx="1">
            <a:schemeClr val="accent4"/>
          </a:lnRef>
          <a:fillRef idx="0">
            <a:schemeClr val="accent4"/>
          </a:fillRef>
          <a:effectRef idx="0">
            <a:schemeClr val="accent4"/>
          </a:effectRef>
          <a:fontRef idx="minor">
            <a:schemeClr val="tx1"/>
          </a:fontRef>
        </p:style>
      </p:cxnSp>
      <p:cxnSp>
        <p:nvCxnSpPr>
          <p:cNvPr id="15" name="Прямая соединительная линия 14">
            <a:extLst>
              <a:ext uri="{FF2B5EF4-FFF2-40B4-BE49-F238E27FC236}">
                <a16:creationId xmlns:a16="http://schemas.microsoft.com/office/drawing/2014/main" id="{FB19A516-17B7-4B17-BCF4-CB560EB3F729}"/>
              </a:ext>
            </a:extLst>
          </p:cNvPr>
          <p:cNvCxnSpPr>
            <a:cxnSpLocks/>
            <a:stCxn id="6" idx="6"/>
            <a:endCxn id="7" idx="0"/>
          </p:cNvCxnSpPr>
          <p:nvPr/>
        </p:nvCxnSpPr>
        <p:spPr>
          <a:xfrm>
            <a:off x="5561043" y="1568693"/>
            <a:ext cx="992157" cy="1436215"/>
          </a:xfrm>
          <a:prstGeom prst="line">
            <a:avLst/>
          </a:prstGeom>
          <a:ln w="76200"/>
        </p:spPr>
        <p:style>
          <a:lnRef idx="1">
            <a:schemeClr val="accent4"/>
          </a:lnRef>
          <a:fillRef idx="0">
            <a:schemeClr val="accent4"/>
          </a:fillRef>
          <a:effectRef idx="0">
            <a:schemeClr val="accent4"/>
          </a:effectRef>
          <a:fontRef idx="minor">
            <a:schemeClr val="tx1"/>
          </a:fontRef>
        </p:style>
      </p:cxnSp>
      <p:sp>
        <p:nvSpPr>
          <p:cNvPr id="18" name="Овал 17">
            <a:extLst>
              <a:ext uri="{FF2B5EF4-FFF2-40B4-BE49-F238E27FC236}">
                <a16:creationId xmlns:a16="http://schemas.microsoft.com/office/drawing/2014/main" id="{C0ECC6EC-77F1-4A22-B225-4411A2AFF492}"/>
              </a:ext>
            </a:extLst>
          </p:cNvPr>
          <p:cNvSpPr/>
          <p:nvPr/>
        </p:nvSpPr>
        <p:spPr>
          <a:xfrm>
            <a:off x="2664667" y="2034324"/>
            <a:ext cx="690466" cy="702907"/>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100" dirty="0">
                <a:latin typeface="Times New Roman" panose="02020603050405020304" pitchFamily="18" charset="0"/>
                <a:cs typeface="Times New Roman" panose="02020603050405020304" pitchFamily="18" charset="0"/>
              </a:rPr>
              <a:t>pH‹7</a:t>
            </a:r>
            <a:endParaRPr lang="uk-UA" sz="1100" dirty="0">
              <a:latin typeface="Times New Roman" panose="02020603050405020304" pitchFamily="18" charset="0"/>
              <a:cs typeface="Times New Roman" panose="02020603050405020304" pitchFamily="18" charset="0"/>
            </a:endParaRPr>
          </a:p>
        </p:txBody>
      </p:sp>
      <p:sp>
        <p:nvSpPr>
          <p:cNvPr id="19" name="Овал 18">
            <a:extLst>
              <a:ext uri="{FF2B5EF4-FFF2-40B4-BE49-F238E27FC236}">
                <a16:creationId xmlns:a16="http://schemas.microsoft.com/office/drawing/2014/main" id="{F21E2F77-3EBC-49FF-9B93-607829D8CC90}"/>
              </a:ext>
            </a:extLst>
          </p:cNvPr>
          <p:cNvSpPr/>
          <p:nvPr/>
        </p:nvSpPr>
        <p:spPr>
          <a:xfrm>
            <a:off x="4212770" y="2040545"/>
            <a:ext cx="718457" cy="69668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100" dirty="0">
                <a:latin typeface="Times New Roman" panose="02020603050405020304" pitchFamily="18" charset="0"/>
                <a:cs typeface="Times New Roman" panose="02020603050405020304" pitchFamily="18" charset="0"/>
              </a:rPr>
              <a:t>pH=7</a:t>
            </a:r>
            <a:endParaRPr lang="uk-UA" sz="1100" dirty="0">
              <a:latin typeface="Times New Roman" panose="02020603050405020304" pitchFamily="18" charset="0"/>
              <a:cs typeface="Times New Roman" panose="02020603050405020304" pitchFamily="18" charset="0"/>
            </a:endParaRPr>
          </a:p>
        </p:txBody>
      </p:sp>
      <p:sp>
        <p:nvSpPr>
          <p:cNvPr id="20" name="Овал 19">
            <a:extLst>
              <a:ext uri="{FF2B5EF4-FFF2-40B4-BE49-F238E27FC236}">
                <a16:creationId xmlns:a16="http://schemas.microsoft.com/office/drawing/2014/main" id="{17E18D62-06B4-4D42-897C-04D40265A840}"/>
              </a:ext>
            </a:extLst>
          </p:cNvPr>
          <p:cNvSpPr/>
          <p:nvPr/>
        </p:nvSpPr>
        <p:spPr>
          <a:xfrm>
            <a:off x="5788866" y="2034323"/>
            <a:ext cx="690466" cy="702907"/>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100" dirty="0">
                <a:latin typeface="Times New Roman" panose="02020603050405020304" pitchFamily="18" charset="0"/>
                <a:cs typeface="Times New Roman" panose="02020603050405020304" pitchFamily="18" charset="0"/>
              </a:rPr>
              <a:t>pH›7</a:t>
            </a:r>
            <a:endParaRPr lang="uk-UA" sz="1100" dirty="0">
              <a:latin typeface="Times New Roman" panose="02020603050405020304" pitchFamily="18" charset="0"/>
              <a:cs typeface="Times New Roman" panose="02020603050405020304" pitchFamily="18" charset="0"/>
            </a:endParaRPr>
          </a:p>
        </p:txBody>
      </p:sp>
      <p:pic>
        <p:nvPicPr>
          <p:cNvPr id="22" name="Рисунок 21">
            <a:extLst>
              <a:ext uri="{FF2B5EF4-FFF2-40B4-BE49-F238E27FC236}">
                <a16:creationId xmlns:a16="http://schemas.microsoft.com/office/drawing/2014/main" id="{20FD7442-0257-42B9-B915-45A865CFB535}"/>
              </a:ext>
            </a:extLst>
          </p:cNvPr>
          <p:cNvPicPr>
            <a:picLocks noChangeAspect="1"/>
          </p:cNvPicPr>
          <p:nvPr/>
        </p:nvPicPr>
        <p:blipFill rotWithShape="1">
          <a:blip r:embed="rId2"/>
          <a:srcRect t="26145" b="5767"/>
          <a:stretch/>
        </p:blipFill>
        <p:spPr>
          <a:xfrm>
            <a:off x="0" y="3527422"/>
            <a:ext cx="9144000" cy="3330578"/>
          </a:xfrm>
          <a:prstGeom prst="rect">
            <a:avLst/>
          </a:prstGeom>
        </p:spPr>
      </p:pic>
    </p:spTree>
    <p:extLst>
      <p:ext uri="{BB962C8B-B14F-4D97-AF65-F5344CB8AC3E}">
        <p14:creationId xmlns:p14="http://schemas.microsoft.com/office/powerpoint/2010/main" val="38424497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Text Box 6">
            <a:extLst>
              <a:ext uri="{FF2B5EF4-FFF2-40B4-BE49-F238E27FC236}">
                <a16:creationId xmlns:a16="http://schemas.microsoft.com/office/drawing/2014/main" id="{C8F0954E-3411-4AA6-85D8-B50BD18AAC86}"/>
              </a:ext>
            </a:extLst>
          </p:cNvPr>
          <p:cNvSpPr txBox="1">
            <a:spLocks noChangeArrowheads="1"/>
          </p:cNvSpPr>
          <p:nvPr/>
        </p:nvSpPr>
        <p:spPr bwMode="auto">
          <a:xfrm>
            <a:off x="267570" y="2096213"/>
            <a:ext cx="3189169" cy="359579"/>
          </a:xfrm>
          <a:prstGeom prst="rect">
            <a:avLst/>
          </a:prstGeom>
          <a:solidFill>
            <a:srgbClr val="FFFFFF">
              <a:alpha val="0"/>
            </a:srgbClr>
          </a:solidFill>
          <a:ln>
            <a:noFill/>
          </a:ln>
          <a:extLst>
            <a:ext uri="{91240B29-F687-4F45-9708-019B960494DF}">
              <a14:hiddenLine xmlns:a14="http://schemas.microsoft.com/office/drawing/2010/main" w="9525">
                <a:solidFill>
                  <a:srgbClr val="FFFFFF"/>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r>
              <a:rPr lang="ru-RU" altLang="uk-UA" sz="1800" dirty="0">
                <a:latin typeface="Times New Roman" panose="02020603050405020304" pitchFamily="18" charset="0"/>
              </a:rPr>
              <a:t>(</a:t>
            </a:r>
            <a:r>
              <a:rPr lang="en-US" altLang="uk-UA" sz="1800" dirty="0">
                <a:latin typeface="Times New Roman" panose="02020603050405020304" pitchFamily="18" charset="0"/>
              </a:rPr>
              <a:t>direct and substitution titration</a:t>
            </a:r>
            <a:r>
              <a:rPr lang="ru-RU" altLang="uk-UA" sz="1800" dirty="0">
                <a:latin typeface="Times New Roman" panose="02020603050405020304" pitchFamily="18" charset="0"/>
              </a:rPr>
              <a:t>)</a:t>
            </a:r>
          </a:p>
        </p:txBody>
      </p:sp>
      <p:sp>
        <p:nvSpPr>
          <p:cNvPr id="40967" name="Text Box 7">
            <a:extLst>
              <a:ext uri="{FF2B5EF4-FFF2-40B4-BE49-F238E27FC236}">
                <a16:creationId xmlns:a16="http://schemas.microsoft.com/office/drawing/2014/main" id="{065921BA-D907-4C45-83B1-C3B6DF5BF0B0}"/>
              </a:ext>
            </a:extLst>
          </p:cNvPr>
          <p:cNvSpPr txBox="1">
            <a:spLocks noChangeArrowheads="1"/>
          </p:cNvSpPr>
          <p:nvPr/>
        </p:nvSpPr>
        <p:spPr bwMode="auto">
          <a:xfrm>
            <a:off x="1309105" y="3390510"/>
            <a:ext cx="1564155" cy="342900"/>
          </a:xfrm>
          <a:prstGeom prst="rect">
            <a:avLst/>
          </a:prstGeom>
          <a:solidFill>
            <a:srgbClr val="FFFFFF">
              <a:alpha val="0"/>
            </a:srgbClr>
          </a:solidFill>
          <a:ln>
            <a:noFill/>
          </a:ln>
          <a:extLst>
            <a:ext uri="{91240B29-F687-4F45-9708-019B960494DF}">
              <a14:hiddenLine xmlns:a14="http://schemas.microsoft.com/office/drawing/2010/main" w="9525">
                <a:solidFill>
                  <a:srgbClr val="FFFFFF"/>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r>
              <a:rPr lang="ru-RU" altLang="uk-UA" sz="1800" dirty="0">
                <a:latin typeface="Times New Roman" panose="02020603050405020304" pitchFamily="18" charset="0"/>
              </a:rPr>
              <a:t>(</a:t>
            </a:r>
            <a:r>
              <a:rPr lang="en-US" altLang="uk-UA" sz="1800" dirty="0">
                <a:latin typeface="Times New Roman" panose="02020603050405020304" pitchFamily="18" charset="0"/>
              </a:rPr>
              <a:t>back titration</a:t>
            </a:r>
            <a:r>
              <a:rPr lang="ru-RU" altLang="uk-UA" sz="1800" dirty="0">
                <a:latin typeface="Times New Roman" panose="02020603050405020304" pitchFamily="18" charset="0"/>
              </a:rPr>
              <a:t>)</a:t>
            </a:r>
          </a:p>
        </p:txBody>
      </p:sp>
      <p:sp>
        <p:nvSpPr>
          <p:cNvPr id="40968" name="Text Box 8">
            <a:extLst>
              <a:ext uri="{FF2B5EF4-FFF2-40B4-BE49-F238E27FC236}">
                <a16:creationId xmlns:a16="http://schemas.microsoft.com/office/drawing/2014/main" id="{02DEC728-511E-4878-B6A4-2424B4E158DC}"/>
              </a:ext>
            </a:extLst>
          </p:cNvPr>
          <p:cNvSpPr txBox="1">
            <a:spLocks noChangeArrowheads="1"/>
          </p:cNvSpPr>
          <p:nvPr/>
        </p:nvSpPr>
        <p:spPr bwMode="auto">
          <a:xfrm>
            <a:off x="1546117" y="279773"/>
            <a:ext cx="585769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r>
              <a:rPr lang="en-US" altLang="uk-UA" sz="2400" b="1" dirty="0">
                <a:solidFill>
                  <a:srgbClr val="FF0000"/>
                </a:solidFill>
                <a:latin typeface="Times New Roman" panose="02020603050405020304" pitchFamily="18" charset="0"/>
              </a:rPr>
              <a:t>Calculation formulas in titrimetric analysis</a:t>
            </a:r>
            <a:endParaRPr lang="ru-RU" altLang="uk-UA" sz="2400" b="1" dirty="0">
              <a:solidFill>
                <a:srgbClr val="FF0000"/>
              </a:solidFill>
              <a:latin typeface="Times New Roman" panose="02020603050405020304" pitchFamily="18" charset="0"/>
            </a:endParaRPr>
          </a:p>
        </p:txBody>
      </p:sp>
      <p:sp>
        <p:nvSpPr>
          <p:cNvPr id="40969" name="Rectangle 9">
            <a:extLst>
              <a:ext uri="{FF2B5EF4-FFF2-40B4-BE49-F238E27FC236}">
                <a16:creationId xmlns:a16="http://schemas.microsoft.com/office/drawing/2014/main" id="{7A55DDC9-C1FA-400E-AB2F-A57C6FBE56EA}"/>
              </a:ext>
            </a:extLst>
          </p:cNvPr>
          <p:cNvSpPr>
            <a:spLocks noChangeArrowheads="1"/>
          </p:cNvSpPr>
          <p:nvPr/>
        </p:nvSpPr>
        <p:spPr bwMode="auto">
          <a:xfrm>
            <a:off x="257170" y="979008"/>
            <a:ext cx="34579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marL="257175" indent="-257175">
              <a:buFont typeface="Wingdings" panose="05000000000000000000" pitchFamily="2" charset="2"/>
              <a:buChar char="ü"/>
            </a:pPr>
            <a:r>
              <a:rPr lang="en-US" altLang="uk-UA" sz="1800" b="1" dirty="0">
                <a:solidFill>
                  <a:srgbClr val="002060"/>
                </a:solidFill>
                <a:latin typeface="Times New Roman" panose="02020603050405020304" pitchFamily="18" charset="0"/>
              </a:rPr>
              <a:t>Method of individual weights:</a:t>
            </a:r>
            <a:endParaRPr lang="ru-RU" altLang="uk-UA" sz="1800" b="1" dirty="0">
              <a:solidFill>
                <a:srgbClr val="002060"/>
              </a:solidFill>
              <a:latin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F545D01-628C-4176-A41A-47B919AD50C8}"/>
                  </a:ext>
                </a:extLst>
              </p:cNvPr>
              <p:cNvSpPr txBox="1"/>
              <p:nvPr/>
            </p:nvSpPr>
            <p:spPr>
              <a:xfrm>
                <a:off x="355140" y="1443162"/>
                <a:ext cx="2981970" cy="5407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1" i="1" smtClean="0">
                          <a:solidFill>
                            <a:srgbClr val="7030A0"/>
                          </a:solidFill>
                          <a:latin typeface="Cambria Math" panose="02040503050406030204" pitchFamily="18" charset="0"/>
                        </a:rPr>
                        <m:t>%= </m:t>
                      </m:r>
                      <m:f>
                        <m:fPr>
                          <m:ctrlPr>
                            <a:rPr lang="ru-RU" b="1" i="1" smtClean="0">
                              <a:solidFill>
                                <a:srgbClr val="7030A0"/>
                              </a:solidFill>
                              <a:latin typeface="Cambria Math" panose="02040503050406030204" pitchFamily="18" charset="0"/>
                            </a:rPr>
                          </m:ctrlPr>
                        </m:fPr>
                        <m:num>
                          <m:r>
                            <a:rPr lang="en-US" b="1" i="1" smtClean="0">
                              <a:solidFill>
                                <a:srgbClr val="7030A0"/>
                              </a:solidFill>
                              <a:latin typeface="Cambria Math" panose="02040503050406030204" pitchFamily="18" charset="0"/>
                            </a:rPr>
                            <m:t>𝑽</m:t>
                          </m:r>
                          <m:r>
                            <a:rPr lang="en-US" b="1" i="1" baseline="-25000" smtClean="0">
                              <a:solidFill>
                                <a:srgbClr val="7030A0"/>
                              </a:solidFill>
                              <a:latin typeface="Cambria Math" panose="02040503050406030204" pitchFamily="18" charset="0"/>
                            </a:rPr>
                            <m:t>𝑻</m:t>
                          </m:r>
                          <m:r>
                            <a:rPr lang="en-US" b="1" i="1" smtClean="0">
                              <a:solidFill>
                                <a:srgbClr val="7030A0"/>
                              </a:solidFill>
                              <a:latin typeface="Cambria Math" panose="02040503050406030204" pitchFamily="18" charset="0"/>
                            </a:rPr>
                            <m:t> </m:t>
                          </m:r>
                          <m:r>
                            <a:rPr lang="en-US" b="1" i="1" smtClean="0">
                              <a:solidFill>
                                <a:srgbClr val="7030A0"/>
                              </a:solidFill>
                              <a:latin typeface="Cambria Math" panose="02040503050406030204" pitchFamily="18" charset="0"/>
                              <a:ea typeface="Cambria Math" panose="02040503050406030204" pitchFamily="18" charset="0"/>
                            </a:rPr>
                            <m:t>×</m:t>
                          </m:r>
                          <m:r>
                            <a:rPr lang="en-US" b="1" i="1" smtClean="0">
                              <a:solidFill>
                                <a:srgbClr val="7030A0"/>
                              </a:solidFill>
                              <a:latin typeface="Cambria Math" panose="02040503050406030204" pitchFamily="18" charset="0"/>
                            </a:rPr>
                            <m:t> </m:t>
                          </m:r>
                          <m:r>
                            <a:rPr lang="en-US" b="1" i="1" smtClean="0">
                              <a:solidFill>
                                <a:srgbClr val="7030A0"/>
                              </a:solidFill>
                              <a:latin typeface="Cambria Math" panose="02040503050406030204" pitchFamily="18" charset="0"/>
                            </a:rPr>
                            <m:t>𝑻</m:t>
                          </m:r>
                          <m:f>
                            <m:fPr>
                              <m:type m:val="skw"/>
                              <m:ctrlPr>
                                <a:rPr lang="en-US" b="1" i="1" baseline="-25000" smtClean="0">
                                  <a:solidFill>
                                    <a:srgbClr val="7030A0"/>
                                  </a:solidFill>
                                  <a:latin typeface="Cambria Math" panose="02040503050406030204" pitchFamily="18" charset="0"/>
                                </a:rPr>
                              </m:ctrlPr>
                            </m:fPr>
                            <m:num>
                              <m:r>
                                <a:rPr lang="en-US" b="1" i="1" baseline="-25000" smtClean="0">
                                  <a:solidFill>
                                    <a:srgbClr val="7030A0"/>
                                  </a:solidFill>
                                  <a:latin typeface="Cambria Math" panose="02040503050406030204" pitchFamily="18" charset="0"/>
                                </a:rPr>
                                <m:t>𝑻</m:t>
                              </m:r>
                            </m:num>
                            <m:den>
                              <m:r>
                                <a:rPr lang="en-US" b="1" i="1" baseline="-2000" smtClean="0">
                                  <a:solidFill>
                                    <a:srgbClr val="7030A0"/>
                                  </a:solidFill>
                                  <a:latin typeface="Cambria Math" panose="02040503050406030204" pitchFamily="18" charset="0"/>
                                </a:rPr>
                                <m:t>𝑶</m:t>
                              </m:r>
                            </m:den>
                          </m:f>
                          <m:r>
                            <a:rPr lang="en-US" b="1" i="1" smtClean="0">
                              <a:solidFill>
                                <a:srgbClr val="7030A0"/>
                              </a:solidFill>
                              <a:latin typeface="Cambria Math" panose="02040503050406030204" pitchFamily="18" charset="0"/>
                              <a:ea typeface="Cambria Math" panose="02040503050406030204" pitchFamily="18" charset="0"/>
                            </a:rPr>
                            <m:t>×</m:t>
                          </m:r>
                          <m:r>
                            <a:rPr lang="en-US" b="1" i="1" smtClean="0">
                              <a:solidFill>
                                <a:srgbClr val="7030A0"/>
                              </a:solidFill>
                              <a:latin typeface="Cambria Math" panose="02040503050406030204" pitchFamily="18" charset="0"/>
                              <a:ea typeface="Cambria Math" panose="02040503050406030204" pitchFamily="18" charset="0"/>
                            </a:rPr>
                            <m:t>𝑪𝒇</m:t>
                          </m:r>
                          <m:r>
                            <a:rPr lang="ru-RU" b="1" i="1" smtClean="0">
                              <a:solidFill>
                                <a:srgbClr val="7030A0"/>
                              </a:solidFill>
                              <a:latin typeface="Cambria Math" panose="02040503050406030204" pitchFamily="18" charset="0"/>
                              <a:ea typeface="Cambria Math" panose="02040503050406030204" pitchFamily="18" charset="0"/>
                            </a:rPr>
                            <m:t> ×</m:t>
                          </m:r>
                          <m:r>
                            <a:rPr lang="en-US" b="1" i="1" smtClean="0">
                              <a:solidFill>
                                <a:srgbClr val="7030A0"/>
                              </a:solidFill>
                              <a:latin typeface="Cambria Math" panose="02040503050406030204" pitchFamily="18" charset="0"/>
                              <a:ea typeface="Cambria Math" panose="02040503050406030204" pitchFamily="18" charset="0"/>
                            </a:rPr>
                            <m:t>𝟏𝟎𝟎</m:t>
                          </m:r>
                        </m:num>
                        <m:den>
                          <m:r>
                            <a:rPr lang="en-US" b="1" i="1" smtClean="0">
                              <a:solidFill>
                                <a:srgbClr val="7030A0"/>
                              </a:solidFill>
                              <a:latin typeface="Cambria Math" panose="02040503050406030204" pitchFamily="18" charset="0"/>
                            </a:rPr>
                            <m:t>𝒎</m:t>
                          </m:r>
                        </m:den>
                      </m:f>
                    </m:oMath>
                  </m:oMathPara>
                </a14:m>
                <a:endParaRPr lang="ru-RU" b="1" dirty="0">
                  <a:solidFill>
                    <a:srgbClr val="7030A0"/>
                  </a:solidFill>
                </a:endParaRPr>
              </a:p>
            </p:txBody>
          </p:sp>
        </mc:Choice>
        <mc:Fallback xmlns="">
          <p:sp>
            <p:nvSpPr>
              <p:cNvPr id="3" name="TextBox 2">
                <a:extLst>
                  <a:ext uri="{FF2B5EF4-FFF2-40B4-BE49-F238E27FC236}">
                    <a16:creationId xmlns:a16="http://schemas.microsoft.com/office/drawing/2014/main" id="{9F545D01-628C-4176-A41A-47B919AD50C8}"/>
                  </a:ext>
                </a:extLst>
              </p:cNvPr>
              <p:cNvSpPr txBox="1">
                <a:spLocks noRot="1" noChangeAspect="1" noMove="1" noResize="1" noEditPoints="1" noAdjustHandles="1" noChangeArrowheads="1" noChangeShapeType="1" noTextEdit="1"/>
              </p:cNvSpPr>
              <p:nvPr/>
            </p:nvSpPr>
            <p:spPr>
              <a:xfrm>
                <a:off x="355140" y="1443162"/>
                <a:ext cx="2981970" cy="540725"/>
              </a:xfrm>
              <a:prstGeom prst="rect">
                <a:avLst/>
              </a:prstGeom>
              <a:blipFill>
                <a:blip r:embed="rId2"/>
                <a:stretch>
                  <a:fillRect/>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E75F815B-286A-4ED8-91DC-54E333B70A3A}"/>
                  </a:ext>
                </a:extLst>
              </p:cNvPr>
              <p:cNvSpPr txBox="1"/>
              <p:nvPr/>
            </p:nvSpPr>
            <p:spPr>
              <a:xfrm>
                <a:off x="88038" y="2742565"/>
                <a:ext cx="3974229" cy="5407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1" i="1" smtClean="0">
                          <a:solidFill>
                            <a:srgbClr val="7030A0"/>
                          </a:solidFill>
                          <a:latin typeface="Cambria Math" panose="02040503050406030204" pitchFamily="18" charset="0"/>
                        </a:rPr>
                        <m:t>%= </m:t>
                      </m:r>
                      <m:f>
                        <m:fPr>
                          <m:ctrlPr>
                            <a:rPr lang="ru-RU" b="1" i="1" smtClean="0">
                              <a:solidFill>
                                <a:srgbClr val="7030A0"/>
                              </a:solidFill>
                              <a:latin typeface="Cambria Math" panose="02040503050406030204" pitchFamily="18" charset="0"/>
                            </a:rPr>
                          </m:ctrlPr>
                        </m:fPr>
                        <m:num>
                          <m:r>
                            <a:rPr lang="en-US" b="1" i="1" smtClean="0">
                              <a:solidFill>
                                <a:srgbClr val="7030A0"/>
                              </a:solidFill>
                              <a:latin typeface="Cambria Math" panose="02040503050406030204" pitchFamily="18" charset="0"/>
                            </a:rPr>
                            <m:t>(</m:t>
                          </m:r>
                          <m:r>
                            <a:rPr lang="en-US" b="1" i="1" smtClean="0">
                              <a:solidFill>
                                <a:srgbClr val="7030A0"/>
                              </a:solidFill>
                              <a:latin typeface="Cambria Math" panose="02040503050406030204" pitchFamily="18" charset="0"/>
                            </a:rPr>
                            <m:t>𝑽𝑻</m:t>
                          </m:r>
                          <m:r>
                            <a:rPr lang="en-US" b="1" i="1" baseline="-25000" smtClean="0">
                              <a:solidFill>
                                <a:srgbClr val="7030A0"/>
                              </a:solidFill>
                              <a:latin typeface="Cambria Math" panose="02040503050406030204" pitchFamily="18" charset="0"/>
                            </a:rPr>
                            <m:t>𝟏</m:t>
                          </m:r>
                          <m:r>
                            <a:rPr lang="en-US" b="1" i="1" smtClean="0">
                              <a:solidFill>
                                <a:srgbClr val="7030A0"/>
                              </a:solidFill>
                              <a:latin typeface="Cambria Math" panose="02040503050406030204" pitchFamily="18" charset="0"/>
                            </a:rPr>
                            <m:t>−</m:t>
                          </m:r>
                          <m:r>
                            <a:rPr lang="en-US" b="1" i="1" smtClean="0">
                              <a:solidFill>
                                <a:srgbClr val="7030A0"/>
                              </a:solidFill>
                              <a:latin typeface="Cambria Math" panose="02040503050406030204" pitchFamily="18" charset="0"/>
                            </a:rPr>
                            <m:t>𝑽𝑻</m:t>
                          </m:r>
                          <m:r>
                            <a:rPr lang="en-US" b="1" i="1" baseline="-25000" smtClean="0">
                              <a:solidFill>
                                <a:srgbClr val="7030A0"/>
                              </a:solidFill>
                              <a:latin typeface="Cambria Math" panose="02040503050406030204" pitchFamily="18" charset="0"/>
                            </a:rPr>
                            <m:t>𝟐</m:t>
                          </m:r>
                          <m:r>
                            <a:rPr lang="en-US" b="1" i="1" smtClean="0">
                              <a:solidFill>
                                <a:srgbClr val="7030A0"/>
                              </a:solidFill>
                              <a:latin typeface="Cambria Math" panose="02040503050406030204" pitchFamily="18" charset="0"/>
                            </a:rPr>
                            <m:t>) </m:t>
                          </m:r>
                          <m:r>
                            <a:rPr lang="en-US" b="1" i="1" smtClean="0">
                              <a:solidFill>
                                <a:srgbClr val="7030A0"/>
                              </a:solidFill>
                              <a:latin typeface="Cambria Math" panose="02040503050406030204" pitchFamily="18" charset="0"/>
                              <a:ea typeface="Cambria Math" panose="02040503050406030204" pitchFamily="18" charset="0"/>
                            </a:rPr>
                            <m:t>×</m:t>
                          </m:r>
                          <m:r>
                            <a:rPr lang="en-US" b="1" i="1" smtClean="0">
                              <a:solidFill>
                                <a:srgbClr val="7030A0"/>
                              </a:solidFill>
                              <a:latin typeface="Cambria Math" panose="02040503050406030204" pitchFamily="18" charset="0"/>
                            </a:rPr>
                            <m:t> </m:t>
                          </m:r>
                          <m:r>
                            <a:rPr lang="en-US" b="1" i="1" smtClean="0">
                              <a:solidFill>
                                <a:srgbClr val="7030A0"/>
                              </a:solidFill>
                              <a:latin typeface="Cambria Math" panose="02040503050406030204" pitchFamily="18" charset="0"/>
                            </a:rPr>
                            <m:t>𝑻</m:t>
                          </m:r>
                          <m:f>
                            <m:fPr>
                              <m:type m:val="skw"/>
                              <m:ctrlPr>
                                <a:rPr lang="en-US" b="1" i="1" baseline="-25000" smtClean="0">
                                  <a:solidFill>
                                    <a:srgbClr val="7030A0"/>
                                  </a:solidFill>
                                  <a:latin typeface="Cambria Math" panose="02040503050406030204" pitchFamily="18" charset="0"/>
                                </a:rPr>
                              </m:ctrlPr>
                            </m:fPr>
                            <m:num>
                              <m:r>
                                <a:rPr lang="en-US" b="1" i="1" baseline="-25000" smtClean="0">
                                  <a:solidFill>
                                    <a:srgbClr val="7030A0"/>
                                  </a:solidFill>
                                  <a:latin typeface="Cambria Math" panose="02040503050406030204" pitchFamily="18" charset="0"/>
                                </a:rPr>
                                <m:t>𝑻</m:t>
                              </m:r>
                            </m:num>
                            <m:den>
                              <m:r>
                                <a:rPr lang="en-US" b="1" i="1" baseline="-2000" smtClean="0">
                                  <a:solidFill>
                                    <a:srgbClr val="7030A0"/>
                                  </a:solidFill>
                                  <a:latin typeface="Cambria Math" panose="02040503050406030204" pitchFamily="18" charset="0"/>
                                </a:rPr>
                                <m:t>𝑶</m:t>
                              </m:r>
                            </m:den>
                          </m:f>
                          <m:r>
                            <a:rPr lang="en-US" b="1" i="1" smtClean="0">
                              <a:solidFill>
                                <a:srgbClr val="7030A0"/>
                              </a:solidFill>
                              <a:latin typeface="Cambria Math" panose="02040503050406030204" pitchFamily="18" charset="0"/>
                              <a:ea typeface="Cambria Math" panose="02040503050406030204" pitchFamily="18" charset="0"/>
                            </a:rPr>
                            <m:t>×</m:t>
                          </m:r>
                          <m:r>
                            <a:rPr lang="en-US" b="1" i="1" smtClean="0">
                              <a:solidFill>
                                <a:srgbClr val="7030A0"/>
                              </a:solidFill>
                              <a:latin typeface="Cambria Math" panose="02040503050406030204" pitchFamily="18" charset="0"/>
                              <a:ea typeface="Cambria Math" panose="02040503050406030204" pitchFamily="18" charset="0"/>
                            </a:rPr>
                            <m:t>𝑪𝒇</m:t>
                          </m:r>
                          <m:r>
                            <a:rPr lang="ru-RU" b="1" i="1" smtClean="0">
                              <a:solidFill>
                                <a:srgbClr val="7030A0"/>
                              </a:solidFill>
                              <a:latin typeface="Cambria Math" panose="02040503050406030204" pitchFamily="18" charset="0"/>
                              <a:ea typeface="Cambria Math" panose="02040503050406030204" pitchFamily="18" charset="0"/>
                            </a:rPr>
                            <m:t> ×</m:t>
                          </m:r>
                          <m:r>
                            <a:rPr lang="en-US" b="1" i="1" smtClean="0">
                              <a:solidFill>
                                <a:srgbClr val="7030A0"/>
                              </a:solidFill>
                              <a:latin typeface="Cambria Math" panose="02040503050406030204" pitchFamily="18" charset="0"/>
                              <a:ea typeface="Cambria Math" panose="02040503050406030204" pitchFamily="18" charset="0"/>
                            </a:rPr>
                            <m:t>𝟏𝟎𝟎</m:t>
                          </m:r>
                        </m:num>
                        <m:den>
                          <m:r>
                            <a:rPr lang="en-US" b="1" i="1" smtClean="0">
                              <a:solidFill>
                                <a:srgbClr val="7030A0"/>
                              </a:solidFill>
                              <a:latin typeface="Cambria Math" panose="02040503050406030204" pitchFamily="18" charset="0"/>
                            </a:rPr>
                            <m:t>𝒎</m:t>
                          </m:r>
                        </m:den>
                      </m:f>
                    </m:oMath>
                  </m:oMathPara>
                </a14:m>
                <a:endParaRPr lang="ru-RU" b="1" dirty="0">
                  <a:solidFill>
                    <a:srgbClr val="7030A0"/>
                  </a:solidFill>
                </a:endParaRPr>
              </a:p>
            </p:txBody>
          </p:sp>
        </mc:Choice>
        <mc:Fallback xmlns="">
          <p:sp>
            <p:nvSpPr>
              <p:cNvPr id="19" name="TextBox 18">
                <a:extLst>
                  <a:ext uri="{FF2B5EF4-FFF2-40B4-BE49-F238E27FC236}">
                    <a16:creationId xmlns:a16="http://schemas.microsoft.com/office/drawing/2014/main" id="{E75F815B-286A-4ED8-91DC-54E333B70A3A}"/>
                  </a:ext>
                </a:extLst>
              </p:cNvPr>
              <p:cNvSpPr txBox="1">
                <a:spLocks noRot="1" noChangeAspect="1" noMove="1" noResize="1" noEditPoints="1" noAdjustHandles="1" noChangeArrowheads="1" noChangeShapeType="1" noTextEdit="1"/>
              </p:cNvSpPr>
              <p:nvPr/>
            </p:nvSpPr>
            <p:spPr>
              <a:xfrm>
                <a:off x="88038" y="2742565"/>
                <a:ext cx="3974229" cy="540725"/>
              </a:xfrm>
              <a:prstGeom prst="rect">
                <a:avLst/>
              </a:prstGeom>
              <a:blipFill>
                <a:blip r:embed="rId3"/>
                <a:stretch>
                  <a:fillRect/>
                </a:stretch>
              </a:blipFill>
            </p:spPr>
            <p:txBody>
              <a:bodyPr/>
              <a:lstStyle/>
              <a:p>
                <a:r>
                  <a:rPr lang="uk-UA">
                    <a:noFill/>
                  </a:rPr>
                  <a:t> </a:t>
                </a:r>
              </a:p>
            </p:txBody>
          </p:sp>
        </mc:Fallback>
      </mc:AlternateContent>
      <p:sp>
        <p:nvSpPr>
          <p:cNvPr id="20" name="Rectangle 3">
            <a:extLst>
              <a:ext uri="{FF2B5EF4-FFF2-40B4-BE49-F238E27FC236}">
                <a16:creationId xmlns:a16="http://schemas.microsoft.com/office/drawing/2014/main" id="{AD9CEA1D-5EE2-42BC-9D00-5282A15DC915}"/>
              </a:ext>
            </a:extLst>
          </p:cNvPr>
          <p:cNvSpPr>
            <a:spLocks noChangeArrowheads="1"/>
          </p:cNvSpPr>
          <p:nvPr/>
        </p:nvSpPr>
        <p:spPr bwMode="auto">
          <a:xfrm>
            <a:off x="5598517" y="979008"/>
            <a:ext cx="222048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marL="257175" indent="-257175">
              <a:buFont typeface="Wingdings" panose="05000000000000000000" pitchFamily="2" charset="2"/>
              <a:buChar char="ü"/>
            </a:pPr>
            <a:r>
              <a:rPr lang="en-US" altLang="uk-UA" sz="1800" b="1" dirty="0">
                <a:solidFill>
                  <a:srgbClr val="002060"/>
                </a:solidFill>
                <a:latin typeface="Times New Roman" panose="02020603050405020304" pitchFamily="18" charset="0"/>
              </a:rPr>
              <a:t>Pipetting method:</a:t>
            </a:r>
            <a:endParaRPr lang="ru-RU" altLang="uk-UA" sz="1800" b="1" dirty="0">
              <a:solidFill>
                <a:srgbClr val="002060"/>
              </a:solidFill>
              <a:latin typeface="Times New Roman" panose="02020603050405020304" pitchFamily="18" charset="0"/>
            </a:endParaRP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4FD76F80-A9EA-4731-AAA1-9D236784C845}"/>
                  </a:ext>
                </a:extLst>
              </p:cNvPr>
              <p:cNvSpPr txBox="1"/>
              <p:nvPr/>
            </p:nvSpPr>
            <p:spPr>
              <a:xfrm>
                <a:off x="4991100" y="1406408"/>
                <a:ext cx="3740191" cy="5407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1" i="1" smtClean="0">
                          <a:solidFill>
                            <a:srgbClr val="7030A0"/>
                          </a:solidFill>
                          <a:latin typeface="Cambria Math" panose="02040503050406030204" pitchFamily="18" charset="0"/>
                        </a:rPr>
                        <m:t>%= </m:t>
                      </m:r>
                      <m:f>
                        <m:fPr>
                          <m:ctrlPr>
                            <a:rPr lang="ru-RU" b="1" i="1" smtClean="0">
                              <a:solidFill>
                                <a:srgbClr val="7030A0"/>
                              </a:solidFill>
                              <a:latin typeface="Cambria Math" panose="02040503050406030204" pitchFamily="18" charset="0"/>
                            </a:rPr>
                          </m:ctrlPr>
                        </m:fPr>
                        <m:num>
                          <m:r>
                            <a:rPr lang="en-US" b="1" i="1" smtClean="0">
                              <a:solidFill>
                                <a:srgbClr val="7030A0"/>
                              </a:solidFill>
                              <a:latin typeface="Cambria Math" panose="02040503050406030204" pitchFamily="18" charset="0"/>
                            </a:rPr>
                            <m:t>𝑽</m:t>
                          </m:r>
                          <m:r>
                            <a:rPr lang="en-US" b="1" i="1" baseline="-25000" smtClean="0">
                              <a:solidFill>
                                <a:srgbClr val="7030A0"/>
                              </a:solidFill>
                              <a:latin typeface="Cambria Math" panose="02040503050406030204" pitchFamily="18" charset="0"/>
                            </a:rPr>
                            <m:t>𝑻</m:t>
                          </m:r>
                          <m:r>
                            <a:rPr lang="en-US" b="1" i="1" smtClean="0">
                              <a:solidFill>
                                <a:srgbClr val="7030A0"/>
                              </a:solidFill>
                              <a:latin typeface="Cambria Math" panose="02040503050406030204" pitchFamily="18" charset="0"/>
                            </a:rPr>
                            <m:t> </m:t>
                          </m:r>
                          <m:r>
                            <a:rPr lang="en-US" b="1" i="1" smtClean="0">
                              <a:solidFill>
                                <a:srgbClr val="7030A0"/>
                              </a:solidFill>
                              <a:latin typeface="Cambria Math" panose="02040503050406030204" pitchFamily="18" charset="0"/>
                              <a:ea typeface="Cambria Math" panose="02040503050406030204" pitchFamily="18" charset="0"/>
                            </a:rPr>
                            <m:t>×</m:t>
                          </m:r>
                          <m:r>
                            <a:rPr lang="en-US" b="1" i="1" smtClean="0">
                              <a:solidFill>
                                <a:srgbClr val="7030A0"/>
                              </a:solidFill>
                              <a:latin typeface="Cambria Math" panose="02040503050406030204" pitchFamily="18" charset="0"/>
                            </a:rPr>
                            <m:t> </m:t>
                          </m:r>
                          <m:r>
                            <a:rPr lang="en-US" b="1" i="1" smtClean="0">
                              <a:solidFill>
                                <a:srgbClr val="7030A0"/>
                              </a:solidFill>
                              <a:latin typeface="Cambria Math" panose="02040503050406030204" pitchFamily="18" charset="0"/>
                            </a:rPr>
                            <m:t>𝑻</m:t>
                          </m:r>
                          <m:f>
                            <m:fPr>
                              <m:type m:val="skw"/>
                              <m:ctrlPr>
                                <a:rPr lang="en-US" b="1" i="1" baseline="-25000" smtClean="0">
                                  <a:solidFill>
                                    <a:srgbClr val="7030A0"/>
                                  </a:solidFill>
                                  <a:latin typeface="Cambria Math" panose="02040503050406030204" pitchFamily="18" charset="0"/>
                                </a:rPr>
                              </m:ctrlPr>
                            </m:fPr>
                            <m:num>
                              <m:r>
                                <a:rPr lang="en-US" b="1" i="1" baseline="-25000" smtClean="0">
                                  <a:solidFill>
                                    <a:srgbClr val="7030A0"/>
                                  </a:solidFill>
                                  <a:latin typeface="Cambria Math" panose="02040503050406030204" pitchFamily="18" charset="0"/>
                                </a:rPr>
                                <m:t>𝑻</m:t>
                              </m:r>
                            </m:num>
                            <m:den>
                              <m:r>
                                <a:rPr lang="en-US" b="1" i="1" baseline="-2000" smtClean="0">
                                  <a:solidFill>
                                    <a:srgbClr val="7030A0"/>
                                  </a:solidFill>
                                  <a:latin typeface="Cambria Math" panose="02040503050406030204" pitchFamily="18" charset="0"/>
                                </a:rPr>
                                <m:t>𝑶</m:t>
                              </m:r>
                            </m:den>
                          </m:f>
                          <m:r>
                            <a:rPr lang="en-US" b="1" i="1" smtClean="0">
                              <a:solidFill>
                                <a:srgbClr val="7030A0"/>
                              </a:solidFill>
                              <a:latin typeface="Cambria Math" panose="02040503050406030204" pitchFamily="18" charset="0"/>
                              <a:ea typeface="Cambria Math" panose="02040503050406030204" pitchFamily="18" charset="0"/>
                            </a:rPr>
                            <m:t>×</m:t>
                          </m:r>
                          <m:r>
                            <a:rPr lang="en-US" b="1" i="1" smtClean="0">
                              <a:solidFill>
                                <a:srgbClr val="7030A0"/>
                              </a:solidFill>
                              <a:latin typeface="Cambria Math" panose="02040503050406030204" pitchFamily="18" charset="0"/>
                              <a:ea typeface="Cambria Math" panose="02040503050406030204" pitchFamily="18" charset="0"/>
                            </a:rPr>
                            <m:t>𝑪𝒇</m:t>
                          </m:r>
                          <m:r>
                            <a:rPr lang="ru-RU" b="1" i="1" smtClean="0">
                              <a:solidFill>
                                <a:srgbClr val="7030A0"/>
                              </a:solidFill>
                              <a:latin typeface="Cambria Math" panose="02040503050406030204" pitchFamily="18" charset="0"/>
                              <a:ea typeface="Cambria Math" panose="02040503050406030204" pitchFamily="18" charset="0"/>
                            </a:rPr>
                            <m:t> ×</m:t>
                          </m:r>
                          <m:r>
                            <a:rPr lang="en-US" b="1" i="1" smtClean="0">
                              <a:solidFill>
                                <a:srgbClr val="7030A0"/>
                              </a:solidFill>
                              <a:latin typeface="Cambria Math" panose="02040503050406030204" pitchFamily="18" charset="0"/>
                              <a:ea typeface="Cambria Math" panose="02040503050406030204" pitchFamily="18" charset="0"/>
                            </a:rPr>
                            <m:t>𝟏𝟎𝟎</m:t>
                          </m:r>
                          <m:r>
                            <a:rPr lang="en-US" b="1" i="1" smtClean="0">
                              <a:solidFill>
                                <a:srgbClr val="7030A0"/>
                              </a:solidFill>
                              <a:latin typeface="Cambria Math" panose="02040503050406030204" pitchFamily="18" charset="0"/>
                              <a:ea typeface="Cambria Math" panose="02040503050406030204" pitchFamily="18" charset="0"/>
                            </a:rPr>
                            <m:t> ×</m:t>
                          </m:r>
                          <m:r>
                            <a:rPr lang="en-US" b="1" i="1" smtClean="0">
                              <a:solidFill>
                                <a:srgbClr val="7030A0"/>
                              </a:solidFill>
                              <a:latin typeface="Cambria Math" panose="02040503050406030204" pitchFamily="18" charset="0"/>
                              <a:ea typeface="Cambria Math" panose="02040503050406030204" pitchFamily="18" charset="0"/>
                            </a:rPr>
                            <m:t>𝑽</m:t>
                          </m:r>
                          <m:r>
                            <a:rPr lang="ru-RU" b="1" i="1" baseline="-25000" smtClean="0">
                              <a:solidFill>
                                <a:srgbClr val="7030A0"/>
                              </a:solidFill>
                              <a:latin typeface="Cambria Math" panose="02040503050406030204" pitchFamily="18" charset="0"/>
                              <a:ea typeface="Cambria Math" panose="02040503050406030204" pitchFamily="18" charset="0"/>
                            </a:rPr>
                            <m:t>м.к.</m:t>
                          </m:r>
                        </m:num>
                        <m:den>
                          <m:r>
                            <a:rPr lang="en-US" b="1" i="1" smtClean="0">
                              <a:solidFill>
                                <a:srgbClr val="7030A0"/>
                              </a:solidFill>
                              <a:latin typeface="Cambria Math" panose="02040503050406030204" pitchFamily="18" charset="0"/>
                            </a:rPr>
                            <m:t>𝒎</m:t>
                          </m:r>
                          <m:r>
                            <a:rPr lang="ru-RU" b="1" i="1" smtClean="0">
                              <a:solidFill>
                                <a:srgbClr val="7030A0"/>
                              </a:solidFill>
                              <a:latin typeface="Cambria Math" panose="02040503050406030204" pitchFamily="18" charset="0"/>
                            </a:rPr>
                            <m:t> </m:t>
                          </m:r>
                          <m:r>
                            <a:rPr lang="ru-RU" b="1" i="1" smtClean="0">
                              <a:solidFill>
                                <a:srgbClr val="7030A0"/>
                              </a:solidFill>
                              <a:latin typeface="Cambria Math" panose="02040503050406030204" pitchFamily="18" charset="0"/>
                              <a:ea typeface="Cambria Math" panose="02040503050406030204" pitchFamily="18" charset="0"/>
                            </a:rPr>
                            <m:t>×</m:t>
                          </m:r>
                          <m:r>
                            <a:rPr lang="en-US" b="1" i="1" smtClean="0">
                              <a:solidFill>
                                <a:srgbClr val="7030A0"/>
                              </a:solidFill>
                              <a:latin typeface="Cambria Math" panose="02040503050406030204" pitchFamily="18" charset="0"/>
                              <a:ea typeface="Cambria Math" panose="02040503050406030204" pitchFamily="18" charset="0"/>
                            </a:rPr>
                            <m:t>𝑽</m:t>
                          </m:r>
                          <m:r>
                            <a:rPr lang="uk-UA" b="1" i="1" baseline="-25000" smtClean="0">
                              <a:solidFill>
                                <a:srgbClr val="7030A0"/>
                              </a:solidFill>
                              <a:latin typeface="Cambria Math" panose="02040503050406030204" pitchFamily="18" charset="0"/>
                              <a:ea typeface="Cambria Math" panose="02040503050406030204" pitchFamily="18" charset="0"/>
                            </a:rPr>
                            <m:t>п</m:t>
                          </m:r>
                        </m:den>
                      </m:f>
                    </m:oMath>
                  </m:oMathPara>
                </a14:m>
                <a:endParaRPr lang="ru-RU" b="1" dirty="0">
                  <a:solidFill>
                    <a:srgbClr val="7030A0"/>
                  </a:solidFill>
                </a:endParaRPr>
              </a:p>
            </p:txBody>
          </p:sp>
        </mc:Choice>
        <mc:Fallback xmlns="">
          <p:sp>
            <p:nvSpPr>
              <p:cNvPr id="21" name="TextBox 20">
                <a:extLst>
                  <a:ext uri="{FF2B5EF4-FFF2-40B4-BE49-F238E27FC236}">
                    <a16:creationId xmlns:a16="http://schemas.microsoft.com/office/drawing/2014/main" id="{4FD76F80-A9EA-4731-AAA1-9D236784C845}"/>
                  </a:ext>
                </a:extLst>
              </p:cNvPr>
              <p:cNvSpPr txBox="1">
                <a:spLocks noRot="1" noChangeAspect="1" noMove="1" noResize="1" noEditPoints="1" noAdjustHandles="1" noChangeArrowheads="1" noChangeShapeType="1" noTextEdit="1"/>
              </p:cNvSpPr>
              <p:nvPr/>
            </p:nvSpPr>
            <p:spPr>
              <a:xfrm>
                <a:off x="4991100" y="1406408"/>
                <a:ext cx="3740191" cy="540725"/>
              </a:xfrm>
              <a:prstGeom prst="rect">
                <a:avLst/>
              </a:prstGeom>
              <a:blipFill>
                <a:blip r:embed="rId4"/>
                <a:stretch>
                  <a:fillRect b="-7955"/>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44EED5BC-C42D-4487-9E9B-B712FF03496C}"/>
                  </a:ext>
                </a:extLst>
              </p:cNvPr>
              <p:cNvSpPr txBox="1"/>
              <p:nvPr/>
            </p:nvSpPr>
            <p:spPr>
              <a:xfrm>
                <a:off x="4474964" y="2745103"/>
                <a:ext cx="4548938" cy="5407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1" i="1" smtClean="0">
                          <a:solidFill>
                            <a:srgbClr val="7030A0"/>
                          </a:solidFill>
                          <a:latin typeface="Cambria Math" panose="02040503050406030204" pitchFamily="18" charset="0"/>
                        </a:rPr>
                        <m:t>%= </m:t>
                      </m:r>
                      <m:f>
                        <m:fPr>
                          <m:ctrlPr>
                            <a:rPr lang="ru-RU" b="1" i="1" smtClean="0">
                              <a:solidFill>
                                <a:srgbClr val="7030A0"/>
                              </a:solidFill>
                              <a:latin typeface="Cambria Math" panose="02040503050406030204" pitchFamily="18" charset="0"/>
                            </a:rPr>
                          </m:ctrlPr>
                        </m:fPr>
                        <m:num>
                          <m:d>
                            <m:dPr>
                              <m:ctrlPr>
                                <a:rPr lang="en-US" b="1" i="1" smtClean="0">
                                  <a:solidFill>
                                    <a:srgbClr val="7030A0"/>
                                  </a:solidFill>
                                  <a:latin typeface="Cambria Math" panose="02040503050406030204" pitchFamily="18" charset="0"/>
                                </a:rPr>
                              </m:ctrlPr>
                            </m:dPr>
                            <m:e>
                              <m:r>
                                <a:rPr lang="en-US" b="1" i="1" smtClean="0">
                                  <a:solidFill>
                                    <a:srgbClr val="7030A0"/>
                                  </a:solidFill>
                                  <a:latin typeface="Cambria Math" panose="02040503050406030204" pitchFamily="18" charset="0"/>
                                </a:rPr>
                                <m:t>𝑽</m:t>
                              </m:r>
                              <m:r>
                                <a:rPr lang="en-US" b="1" i="1" baseline="-25000" smtClean="0">
                                  <a:solidFill>
                                    <a:srgbClr val="7030A0"/>
                                  </a:solidFill>
                                  <a:latin typeface="Cambria Math" panose="02040503050406030204" pitchFamily="18" charset="0"/>
                                </a:rPr>
                                <m:t>𝑻</m:t>
                              </m:r>
                              <m:r>
                                <a:rPr lang="en-US" b="1" i="1" baseline="-25000" smtClean="0">
                                  <a:solidFill>
                                    <a:srgbClr val="7030A0"/>
                                  </a:solidFill>
                                  <a:latin typeface="Cambria Math" panose="02040503050406030204" pitchFamily="18" charset="0"/>
                                </a:rPr>
                                <m:t>𝟏</m:t>
                              </m:r>
                              <m:r>
                                <a:rPr lang="en-US" b="1" i="1" smtClean="0">
                                  <a:solidFill>
                                    <a:srgbClr val="7030A0"/>
                                  </a:solidFill>
                                  <a:latin typeface="Cambria Math" panose="02040503050406030204" pitchFamily="18" charset="0"/>
                                </a:rPr>
                                <m:t>−</m:t>
                              </m:r>
                              <m:r>
                                <a:rPr lang="en-US" b="1" i="1" smtClean="0">
                                  <a:solidFill>
                                    <a:srgbClr val="7030A0"/>
                                  </a:solidFill>
                                  <a:latin typeface="Cambria Math" panose="02040503050406030204" pitchFamily="18" charset="0"/>
                                </a:rPr>
                                <m:t>𝑽𝑻</m:t>
                              </m:r>
                              <m:r>
                                <a:rPr lang="en-US" b="1" i="1" baseline="-25000" smtClean="0">
                                  <a:solidFill>
                                    <a:srgbClr val="7030A0"/>
                                  </a:solidFill>
                                  <a:latin typeface="Cambria Math" panose="02040503050406030204" pitchFamily="18" charset="0"/>
                                </a:rPr>
                                <m:t>𝟐</m:t>
                              </m:r>
                            </m:e>
                          </m:d>
                          <m:r>
                            <a:rPr lang="en-US" b="1" i="1" smtClean="0">
                              <a:solidFill>
                                <a:srgbClr val="7030A0"/>
                              </a:solidFill>
                              <a:latin typeface="Cambria Math" panose="02040503050406030204" pitchFamily="18" charset="0"/>
                              <a:ea typeface="Cambria Math" panose="02040503050406030204" pitchFamily="18" charset="0"/>
                            </a:rPr>
                            <m:t>×</m:t>
                          </m:r>
                          <m:r>
                            <a:rPr lang="en-US" b="1" i="1" smtClean="0">
                              <a:solidFill>
                                <a:srgbClr val="7030A0"/>
                              </a:solidFill>
                              <a:latin typeface="Cambria Math" panose="02040503050406030204" pitchFamily="18" charset="0"/>
                            </a:rPr>
                            <m:t> </m:t>
                          </m:r>
                          <m:r>
                            <a:rPr lang="en-US" b="1" i="1" smtClean="0">
                              <a:solidFill>
                                <a:srgbClr val="7030A0"/>
                              </a:solidFill>
                              <a:latin typeface="Cambria Math" panose="02040503050406030204" pitchFamily="18" charset="0"/>
                            </a:rPr>
                            <m:t>𝑻</m:t>
                          </m:r>
                          <m:f>
                            <m:fPr>
                              <m:type m:val="skw"/>
                              <m:ctrlPr>
                                <a:rPr lang="en-US" b="1" i="1" baseline="-25000" smtClean="0">
                                  <a:solidFill>
                                    <a:srgbClr val="7030A0"/>
                                  </a:solidFill>
                                  <a:latin typeface="Cambria Math" panose="02040503050406030204" pitchFamily="18" charset="0"/>
                                </a:rPr>
                              </m:ctrlPr>
                            </m:fPr>
                            <m:num>
                              <m:r>
                                <a:rPr lang="en-US" b="1" i="1" baseline="-25000" smtClean="0">
                                  <a:solidFill>
                                    <a:srgbClr val="7030A0"/>
                                  </a:solidFill>
                                  <a:latin typeface="Cambria Math" panose="02040503050406030204" pitchFamily="18" charset="0"/>
                                </a:rPr>
                                <m:t>𝑻</m:t>
                              </m:r>
                            </m:num>
                            <m:den>
                              <m:r>
                                <a:rPr lang="en-US" b="1" i="1" baseline="-2000" smtClean="0">
                                  <a:solidFill>
                                    <a:srgbClr val="7030A0"/>
                                  </a:solidFill>
                                  <a:latin typeface="Cambria Math" panose="02040503050406030204" pitchFamily="18" charset="0"/>
                                </a:rPr>
                                <m:t>𝑶</m:t>
                              </m:r>
                            </m:den>
                          </m:f>
                          <m:r>
                            <a:rPr lang="en-US" b="1" i="1" smtClean="0">
                              <a:solidFill>
                                <a:srgbClr val="7030A0"/>
                              </a:solidFill>
                              <a:latin typeface="Cambria Math" panose="02040503050406030204" pitchFamily="18" charset="0"/>
                              <a:ea typeface="Cambria Math" panose="02040503050406030204" pitchFamily="18" charset="0"/>
                            </a:rPr>
                            <m:t>×</m:t>
                          </m:r>
                          <m:r>
                            <a:rPr lang="en-US" b="1" i="1" smtClean="0">
                              <a:solidFill>
                                <a:srgbClr val="7030A0"/>
                              </a:solidFill>
                              <a:latin typeface="Cambria Math" panose="02040503050406030204" pitchFamily="18" charset="0"/>
                              <a:ea typeface="Cambria Math" panose="02040503050406030204" pitchFamily="18" charset="0"/>
                            </a:rPr>
                            <m:t>𝑪𝒇</m:t>
                          </m:r>
                          <m:r>
                            <a:rPr lang="ru-RU" b="1" i="1" smtClean="0">
                              <a:solidFill>
                                <a:srgbClr val="7030A0"/>
                              </a:solidFill>
                              <a:latin typeface="Cambria Math" panose="02040503050406030204" pitchFamily="18" charset="0"/>
                              <a:ea typeface="Cambria Math" panose="02040503050406030204" pitchFamily="18" charset="0"/>
                            </a:rPr>
                            <m:t> ×</m:t>
                          </m:r>
                          <m:r>
                            <a:rPr lang="en-US" b="1" i="1" smtClean="0">
                              <a:solidFill>
                                <a:srgbClr val="7030A0"/>
                              </a:solidFill>
                              <a:latin typeface="Cambria Math" panose="02040503050406030204" pitchFamily="18" charset="0"/>
                              <a:ea typeface="Cambria Math" panose="02040503050406030204" pitchFamily="18" charset="0"/>
                            </a:rPr>
                            <m:t>𝟏𝟎𝟎</m:t>
                          </m:r>
                          <m:r>
                            <a:rPr lang="en-US" b="1" i="1" smtClean="0">
                              <a:solidFill>
                                <a:srgbClr val="7030A0"/>
                              </a:solidFill>
                              <a:latin typeface="Cambria Math" panose="02040503050406030204" pitchFamily="18" charset="0"/>
                              <a:ea typeface="Cambria Math" panose="02040503050406030204" pitchFamily="18" charset="0"/>
                            </a:rPr>
                            <m:t>×</m:t>
                          </m:r>
                          <m:r>
                            <a:rPr lang="en-US" b="1" i="1">
                              <a:solidFill>
                                <a:srgbClr val="7030A0"/>
                              </a:solidFill>
                              <a:latin typeface="Cambria Math" panose="02040503050406030204" pitchFamily="18" charset="0"/>
                              <a:ea typeface="Cambria Math" panose="02040503050406030204" pitchFamily="18" charset="0"/>
                            </a:rPr>
                            <m:t>𝑽</m:t>
                          </m:r>
                          <m:r>
                            <a:rPr lang="ru-RU" b="1" i="1" baseline="-25000">
                              <a:solidFill>
                                <a:srgbClr val="7030A0"/>
                              </a:solidFill>
                              <a:latin typeface="Cambria Math" panose="02040503050406030204" pitchFamily="18" charset="0"/>
                              <a:ea typeface="Cambria Math" panose="02040503050406030204" pitchFamily="18" charset="0"/>
                            </a:rPr>
                            <m:t>м.к</m:t>
                          </m:r>
                        </m:num>
                        <m:den>
                          <m:r>
                            <a:rPr lang="en-US" b="1" i="1" smtClean="0">
                              <a:solidFill>
                                <a:srgbClr val="7030A0"/>
                              </a:solidFill>
                              <a:latin typeface="Cambria Math" panose="02040503050406030204" pitchFamily="18" charset="0"/>
                            </a:rPr>
                            <m:t>𝒎</m:t>
                          </m:r>
                          <m:r>
                            <a:rPr lang="uk-UA" b="1" i="1" smtClean="0">
                              <a:solidFill>
                                <a:srgbClr val="7030A0"/>
                              </a:solidFill>
                              <a:latin typeface="Cambria Math" panose="02040503050406030204" pitchFamily="18" charset="0"/>
                            </a:rPr>
                            <m:t> </m:t>
                          </m:r>
                          <m:r>
                            <a:rPr lang="uk-UA" b="1" i="1" smtClean="0">
                              <a:solidFill>
                                <a:srgbClr val="7030A0"/>
                              </a:solidFill>
                              <a:latin typeface="Cambria Math" panose="02040503050406030204" pitchFamily="18" charset="0"/>
                              <a:ea typeface="Cambria Math" panose="02040503050406030204" pitchFamily="18" charset="0"/>
                            </a:rPr>
                            <m:t>×</m:t>
                          </m:r>
                          <m:r>
                            <a:rPr lang="en-US" b="1" i="1">
                              <a:solidFill>
                                <a:srgbClr val="7030A0"/>
                              </a:solidFill>
                              <a:latin typeface="Cambria Math" panose="02040503050406030204" pitchFamily="18" charset="0"/>
                              <a:ea typeface="Cambria Math" panose="02040503050406030204" pitchFamily="18" charset="0"/>
                            </a:rPr>
                            <m:t>𝑽</m:t>
                          </m:r>
                          <m:r>
                            <a:rPr lang="uk-UA" b="1" i="1" baseline="-25000" smtClean="0">
                              <a:solidFill>
                                <a:srgbClr val="7030A0"/>
                              </a:solidFill>
                              <a:latin typeface="Cambria Math" panose="02040503050406030204" pitchFamily="18" charset="0"/>
                              <a:ea typeface="Cambria Math" panose="02040503050406030204" pitchFamily="18" charset="0"/>
                            </a:rPr>
                            <m:t>п</m:t>
                          </m:r>
                        </m:den>
                      </m:f>
                    </m:oMath>
                  </m:oMathPara>
                </a14:m>
                <a:endParaRPr lang="ru-RU" b="1" dirty="0">
                  <a:solidFill>
                    <a:srgbClr val="7030A0"/>
                  </a:solidFill>
                </a:endParaRPr>
              </a:p>
            </p:txBody>
          </p:sp>
        </mc:Choice>
        <mc:Fallback xmlns="">
          <p:sp>
            <p:nvSpPr>
              <p:cNvPr id="22" name="TextBox 21">
                <a:extLst>
                  <a:ext uri="{FF2B5EF4-FFF2-40B4-BE49-F238E27FC236}">
                    <a16:creationId xmlns:a16="http://schemas.microsoft.com/office/drawing/2014/main" id="{44EED5BC-C42D-4487-9E9B-B712FF03496C}"/>
                  </a:ext>
                </a:extLst>
              </p:cNvPr>
              <p:cNvSpPr txBox="1">
                <a:spLocks noRot="1" noChangeAspect="1" noMove="1" noResize="1" noEditPoints="1" noAdjustHandles="1" noChangeArrowheads="1" noChangeShapeType="1" noTextEdit="1"/>
              </p:cNvSpPr>
              <p:nvPr/>
            </p:nvSpPr>
            <p:spPr>
              <a:xfrm>
                <a:off x="4474964" y="2745103"/>
                <a:ext cx="4548938" cy="540725"/>
              </a:xfrm>
              <a:prstGeom prst="rect">
                <a:avLst/>
              </a:prstGeom>
              <a:blipFill>
                <a:blip r:embed="rId5"/>
                <a:stretch>
                  <a:fillRect b="-7865"/>
                </a:stretch>
              </a:blipFill>
            </p:spPr>
            <p:txBody>
              <a:bodyPr/>
              <a:lstStyle/>
              <a:p>
                <a:r>
                  <a:rPr lang="uk-UA">
                    <a:noFill/>
                  </a:rPr>
                  <a:t> </a:t>
                </a:r>
              </a:p>
            </p:txBody>
          </p:sp>
        </mc:Fallback>
      </mc:AlternateContent>
      <p:sp>
        <p:nvSpPr>
          <p:cNvPr id="23" name="Text Box 6">
            <a:extLst>
              <a:ext uri="{FF2B5EF4-FFF2-40B4-BE49-F238E27FC236}">
                <a16:creationId xmlns:a16="http://schemas.microsoft.com/office/drawing/2014/main" id="{2CC68A50-A46E-4C65-800D-E2A048C12A1B}"/>
              </a:ext>
            </a:extLst>
          </p:cNvPr>
          <p:cNvSpPr txBox="1">
            <a:spLocks noChangeArrowheads="1"/>
          </p:cNvSpPr>
          <p:nvPr/>
        </p:nvSpPr>
        <p:spPr bwMode="auto">
          <a:xfrm>
            <a:off x="5110416" y="2096213"/>
            <a:ext cx="3189170" cy="359579"/>
          </a:xfrm>
          <a:prstGeom prst="rect">
            <a:avLst/>
          </a:prstGeom>
          <a:solidFill>
            <a:srgbClr val="FFFFFF">
              <a:alpha val="0"/>
            </a:srgbClr>
          </a:solidFill>
          <a:ln>
            <a:noFill/>
          </a:ln>
          <a:extLst>
            <a:ext uri="{91240B29-F687-4F45-9708-019B960494DF}">
              <a14:hiddenLine xmlns:a14="http://schemas.microsoft.com/office/drawing/2010/main" w="9525">
                <a:solidFill>
                  <a:srgbClr val="FFFFFF"/>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r>
              <a:rPr lang="ru-RU" altLang="uk-UA" sz="1800" dirty="0">
                <a:latin typeface="Times New Roman" panose="02020603050405020304" pitchFamily="18" charset="0"/>
              </a:rPr>
              <a:t>(</a:t>
            </a:r>
            <a:r>
              <a:rPr lang="en-US" altLang="uk-UA" sz="1800" dirty="0">
                <a:latin typeface="Times New Roman" panose="02020603050405020304" pitchFamily="18" charset="0"/>
              </a:rPr>
              <a:t>direct and substitution titration</a:t>
            </a:r>
            <a:r>
              <a:rPr lang="ru-RU" altLang="uk-UA" sz="1800" dirty="0">
                <a:latin typeface="Times New Roman" panose="02020603050405020304" pitchFamily="18" charset="0"/>
              </a:rPr>
              <a:t>)</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206A891-EC2E-4270-AAD2-89C2A32673C9}"/>
                  </a:ext>
                </a:extLst>
              </p:cNvPr>
              <p:cNvSpPr txBox="1"/>
              <p:nvPr/>
            </p:nvSpPr>
            <p:spPr>
              <a:xfrm>
                <a:off x="3531197" y="5105097"/>
                <a:ext cx="1746054"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7030A0"/>
                          </a:solidFill>
                          <a:latin typeface="Cambria Math" panose="02040503050406030204" pitchFamily="18" charset="0"/>
                        </a:rPr>
                        <m:t>𝑻</m:t>
                      </m:r>
                      <m:f>
                        <m:fPr>
                          <m:type m:val="skw"/>
                          <m:ctrlPr>
                            <a:rPr lang="en-US" b="1" i="1" baseline="-25000" smtClean="0">
                              <a:solidFill>
                                <a:srgbClr val="7030A0"/>
                              </a:solidFill>
                              <a:latin typeface="Cambria Math" panose="02040503050406030204" pitchFamily="18" charset="0"/>
                            </a:rPr>
                          </m:ctrlPr>
                        </m:fPr>
                        <m:num>
                          <m:r>
                            <a:rPr lang="en-US" b="1" i="1" baseline="-25000" smtClean="0">
                              <a:solidFill>
                                <a:srgbClr val="7030A0"/>
                              </a:solidFill>
                              <a:latin typeface="Cambria Math" panose="02040503050406030204" pitchFamily="18" charset="0"/>
                            </a:rPr>
                            <m:t>𝑻</m:t>
                          </m:r>
                        </m:num>
                        <m:den>
                          <m:r>
                            <a:rPr lang="en-US" b="1" i="1" baseline="-2000" smtClean="0">
                              <a:solidFill>
                                <a:srgbClr val="7030A0"/>
                              </a:solidFill>
                              <a:latin typeface="Cambria Math" panose="02040503050406030204" pitchFamily="18" charset="0"/>
                            </a:rPr>
                            <m:t>𝑶</m:t>
                          </m:r>
                        </m:den>
                      </m:f>
                      <m:r>
                        <a:rPr lang="en-US" b="1" i="1" smtClean="0">
                          <a:solidFill>
                            <a:srgbClr val="7030A0"/>
                          </a:solidFill>
                          <a:latin typeface="Cambria Math" panose="02040503050406030204" pitchFamily="18" charset="0"/>
                        </a:rPr>
                        <m:t>= </m:t>
                      </m:r>
                      <m:f>
                        <m:fPr>
                          <m:ctrlPr>
                            <a:rPr lang="en-US" b="1" i="1" smtClean="0">
                              <a:solidFill>
                                <a:srgbClr val="7030A0"/>
                              </a:solidFill>
                              <a:latin typeface="Cambria Math" panose="02040503050406030204" pitchFamily="18" charset="0"/>
                            </a:rPr>
                          </m:ctrlPr>
                        </m:fPr>
                        <m:num>
                          <m:r>
                            <a:rPr lang="en-US" b="1" i="1" smtClean="0">
                              <a:solidFill>
                                <a:srgbClr val="7030A0"/>
                              </a:solidFill>
                              <a:latin typeface="Cambria Math" panose="02040503050406030204" pitchFamily="18" charset="0"/>
                            </a:rPr>
                            <m:t>𝑬</m:t>
                          </m:r>
                          <m:r>
                            <a:rPr lang="en-US" b="1" i="1" baseline="-25000" smtClean="0">
                              <a:solidFill>
                                <a:srgbClr val="7030A0"/>
                              </a:solidFill>
                              <a:latin typeface="Cambria Math" panose="02040503050406030204" pitchFamily="18" charset="0"/>
                            </a:rPr>
                            <m:t>𝒎</m:t>
                          </m:r>
                          <m:r>
                            <a:rPr lang="ru-RU" b="1" i="1" smtClean="0">
                              <a:solidFill>
                                <a:srgbClr val="7030A0"/>
                              </a:solidFill>
                              <a:latin typeface="Cambria Math" panose="02040503050406030204" pitchFamily="18" charset="0"/>
                            </a:rPr>
                            <m:t> </m:t>
                          </m:r>
                          <m:r>
                            <a:rPr lang="ru-RU" b="1" i="1" smtClean="0">
                              <a:solidFill>
                                <a:srgbClr val="7030A0"/>
                              </a:solidFill>
                              <a:latin typeface="Cambria Math" panose="02040503050406030204" pitchFamily="18" charset="0"/>
                              <a:ea typeface="Cambria Math" panose="02040503050406030204" pitchFamily="18" charset="0"/>
                            </a:rPr>
                            <m:t>×С</m:t>
                          </m:r>
                          <m:r>
                            <a:rPr lang="en-US" b="1" i="1" baseline="-25000" smtClean="0">
                              <a:solidFill>
                                <a:srgbClr val="7030A0"/>
                              </a:solidFill>
                              <a:latin typeface="Cambria Math" panose="02040503050406030204" pitchFamily="18" charset="0"/>
                              <a:ea typeface="Cambria Math" panose="02040503050406030204" pitchFamily="18" charset="0"/>
                            </a:rPr>
                            <m:t>𝑵</m:t>
                          </m:r>
                        </m:num>
                        <m:den>
                          <m:r>
                            <a:rPr lang="en-US" b="1" i="1" smtClean="0">
                              <a:solidFill>
                                <a:srgbClr val="7030A0"/>
                              </a:solidFill>
                              <a:latin typeface="Cambria Math" panose="02040503050406030204" pitchFamily="18" charset="0"/>
                            </a:rPr>
                            <m:t>𝟏𝟎𝟎𝟎</m:t>
                          </m:r>
                        </m:den>
                      </m:f>
                    </m:oMath>
                  </m:oMathPara>
                </a14:m>
                <a:endParaRPr lang="ru-RU" b="1" dirty="0">
                  <a:solidFill>
                    <a:srgbClr val="7030A0"/>
                  </a:solidFill>
                </a:endParaRPr>
              </a:p>
            </p:txBody>
          </p:sp>
        </mc:Choice>
        <mc:Fallback xmlns="">
          <p:sp>
            <p:nvSpPr>
              <p:cNvPr id="4" name="TextBox 3">
                <a:extLst>
                  <a:ext uri="{FF2B5EF4-FFF2-40B4-BE49-F238E27FC236}">
                    <a16:creationId xmlns:a16="http://schemas.microsoft.com/office/drawing/2014/main" id="{A206A891-EC2E-4270-AAD2-89C2A32673C9}"/>
                  </a:ext>
                </a:extLst>
              </p:cNvPr>
              <p:cNvSpPr txBox="1">
                <a:spLocks noRot="1" noChangeAspect="1" noMove="1" noResize="1" noEditPoints="1" noAdjustHandles="1" noChangeArrowheads="1" noChangeShapeType="1" noTextEdit="1"/>
              </p:cNvSpPr>
              <p:nvPr/>
            </p:nvSpPr>
            <p:spPr>
              <a:xfrm>
                <a:off x="3531197" y="5105097"/>
                <a:ext cx="1746054" cy="520399"/>
              </a:xfrm>
              <a:prstGeom prst="rect">
                <a:avLst/>
              </a:prstGeom>
              <a:blipFill>
                <a:blip r:embed="rId6"/>
                <a:stretch>
                  <a:fillRect/>
                </a:stretch>
              </a:blipFill>
            </p:spPr>
            <p:txBody>
              <a:bodyPr/>
              <a:lstStyle/>
              <a:p>
                <a:r>
                  <a:rPr lang="uk-UA">
                    <a:noFill/>
                  </a:rPr>
                  <a:t> </a:t>
                </a:r>
              </a:p>
            </p:txBody>
          </p:sp>
        </mc:Fallback>
      </mc:AlternateContent>
      <p:sp>
        <p:nvSpPr>
          <p:cNvPr id="5" name="TextBox 4">
            <a:extLst>
              <a:ext uri="{FF2B5EF4-FFF2-40B4-BE49-F238E27FC236}">
                <a16:creationId xmlns:a16="http://schemas.microsoft.com/office/drawing/2014/main" id="{4766A1ED-7D60-4156-A456-2582F7AF7216}"/>
              </a:ext>
            </a:extLst>
          </p:cNvPr>
          <p:cNvSpPr txBox="1"/>
          <p:nvPr/>
        </p:nvSpPr>
        <p:spPr>
          <a:xfrm>
            <a:off x="653045" y="5947806"/>
            <a:ext cx="7837910" cy="369332"/>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Em</a:t>
            </a:r>
            <a:r>
              <a:rPr lang="ru-RU" dirty="0">
                <a:latin typeface="Times New Roman" panose="02020603050405020304" pitchFamily="18" charset="0"/>
                <a:cs typeface="Times New Roman" panose="02020603050405020304" pitchFamily="18" charset="0"/>
              </a:rPr>
              <a:t> – </a:t>
            </a:r>
            <a:r>
              <a:rPr lang="en-US" dirty="0">
                <a:latin typeface="Times New Roman" panose="02020603050405020304" pitchFamily="18" charset="0"/>
                <a:cs typeface="Times New Roman" panose="02020603050405020304" pitchFamily="18" charset="0"/>
              </a:rPr>
              <a:t>equivalent mass of test substance</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a:t>
            </a:r>
            <a:r>
              <a:rPr lang="en-US" baseline="-25000" dirty="0">
                <a:latin typeface="Times New Roman" panose="02020603050405020304" pitchFamily="18" charset="0"/>
                <a:cs typeface="Times New Roman" panose="02020603050405020304" pitchFamily="18" charset="0"/>
              </a:rPr>
              <a:t>N</a:t>
            </a:r>
            <a:r>
              <a:rPr lang="ru-RU" dirty="0">
                <a:latin typeface="Times New Roman" panose="02020603050405020304" pitchFamily="18" charset="0"/>
                <a:cs typeface="Times New Roman" panose="02020603050405020304" pitchFamily="18" charset="0"/>
              </a:rPr>
              <a:t> – </a:t>
            </a:r>
            <a:r>
              <a:rPr lang="en-US" dirty="0">
                <a:latin typeface="Times New Roman" panose="02020603050405020304" pitchFamily="18" charset="0"/>
                <a:cs typeface="Times New Roman" panose="02020603050405020304" pitchFamily="18" charset="0"/>
              </a:rPr>
              <a:t>normal titrant concentration</a:t>
            </a:r>
            <a:r>
              <a:rPr lang="ru-RU" dirty="0">
                <a:latin typeface="Times New Roman" panose="02020603050405020304" pitchFamily="18" charset="0"/>
                <a:cs typeface="Times New Roman" panose="02020603050405020304" pitchFamily="18" charset="0"/>
              </a:rPr>
              <a:t>.</a:t>
            </a:r>
          </a:p>
        </p:txBody>
      </p:sp>
      <p:sp>
        <p:nvSpPr>
          <p:cNvPr id="15" name="Text Box 7">
            <a:extLst>
              <a:ext uri="{FF2B5EF4-FFF2-40B4-BE49-F238E27FC236}">
                <a16:creationId xmlns:a16="http://schemas.microsoft.com/office/drawing/2014/main" id="{A048708E-4C55-4336-94B3-3A7658C0AAB9}"/>
              </a:ext>
            </a:extLst>
          </p:cNvPr>
          <p:cNvSpPr txBox="1">
            <a:spLocks noChangeArrowheads="1"/>
          </p:cNvSpPr>
          <p:nvPr/>
        </p:nvSpPr>
        <p:spPr bwMode="auto">
          <a:xfrm>
            <a:off x="6254842" y="3429000"/>
            <a:ext cx="1564155" cy="342900"/>
          </a:xfrm>
          <a:prstGeom prst="rect">
            <a:avLst/>
          </a:prstGeom>
          <a:solidFill>
            <a:srgbClr val="FFFFFF">
              <a:alpha val="0"/>
            </a:srgbClr>
          </a:solidFill>
          <a:ln>
            <a:noFill/>
          </a:ln>
          <a:extLst>
            <a:ext uri="{91240B29-F687-4F45-9708-019B960494DF}">
              <a14:hiddenLine xmlns:a14="http://schemas.microsoft.com/office/drawing/2010/main" w="9525">
                <a:solidFill>
                  <a:srgbClr val="FFFFFF"/>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r>
              <a:rPr lang="ru-RU" altLang="uk-UA" sz="1800" dirty="0">
                <a:latin typeface="Times New Roman" panose="02020603050405020304" pitchFamily="18" charset="0"/>
              </a:rPr>
              <a:t>(</a:t>
            </a:r>
            <a:r>
              <a:rPr lang="en-US" altLang="uk-UA" sz="1800" dirty="0">
                <a:latin typeface="Times New Roman" panose="02020603050405020304" pitchFamily="18" charset="0"/>
              </a:rPr>
              <a:t>back titration</a:t>
            </a:r>
            <a:r>
              <a:rPr lang="ru-RU" altLang="uk-UA" sz="1800" dirty="0">
                <a:latin typeface="Times New Roman" panose="02020603050405020304" pitchFamily="18" charset="0"/>
              </a:rPr>
              <a:t>)</a:t>
            </a:r>
          </a:p>
        </p:txBody>
      </p:sp>
      <p:sp>
        <p:nvSpPr>
          <p:cNvPr id="17" name="TextBox 16">
            <a:extLst>
              <a:ext uri="{FF2B5EF4-FFF2-40B4-BE49-F238E27FC236}">
                <a16:creationId xmlns:a16="http://schemas.microsoft.com/office/drawing/2014/main" id="{8E85CA54-FA20-464E-888B-25866E02496F}"/>
              </a:ext>
            </a:extLst>
          </p:cNvPr>
          <p:cNvSpPr txBox="1"/>
          <p:nvPr/>
        </p:nvSpPr>
        <p:spPr>
          <a:xfrm>
            <a:off x="2824415" y="4645865"/>
            <a:ext cx="3495520" cy="369332"/>
          </a:xfrm>
          <a:prstGeom prst="rect">
            <a:avLst/>
          </a:prstGeom>
          <a:noFill/>
        </p:spPr>
        <p:txBody>
          <a:bodyPr wrap="square">
            <a:spAutoFit/>
          </a:bodyPr>
          <a:lstStyle/>
          <a:p>
            <a:r>
              <a:rPr lang="en-US" b="1" dirty="0">
                <a:latin typeface="Times New Roman" panose="02020603050405020304" pitchFamily="18" charset="0"/>
                <a:cs typeface="Times New Roman" panose="02020603050405020304" pitchFamily="18" charset="0"/>
              </a:rPr>
              <a:t>T</a:t>
            </a:r>
            <a:r>
              <a:rPr lang="uk-UA" b="1" dirty="0" err="1">
                <a:latin typeface="Times New Roman" panose="02020603050405020304" pitchFamily="18" charset="0"/>
                <a:cs typeface="Times New Roman" panose="02020603050405020304" pitchFamily="18" charset="0"/>
              </a:rPr>
              <a:t>iter</a:t>
            </a:r>
            <a:r>
              <a:rPr lang="uk-UA" b="1" dirty="0">
                <a:latin typeface="Times New Roman" panose="02020603050405020304" pitchFamily="18" charset="0"/>
                <a:cs typeface="Times New Roman" panose="02020603050405020304" pitchFamily="18" charset="0"/>
              </a:rPr>
              <a:t> </a:t>
            </a:r>
            <a:r>
              <a:rPr lang="uk-UA" b="1" dirty="0" err="1">
                <a:latin typeface="Times New Roman" panose="02020603050405020304" pitchFamily="18" charset="0"/>
                <a:cs typeface="Times New Roman" panose="02020603050405020304" pitchFamily="18" charset="0"/>
              </a:rPr>
              <a:t>of</a:t>
            </a:r>
            <a:r>
              <a:rPr lang="uk-UA" b="1" dirty="0">
                <a:latin typeface="Times New Roman" panose="02020603050405020304" pitchFamily="18" charset="0"/>
                <a:cs typeface="Times New Roman" panose="02020603050405020304" pitchFamily="18" charset="0"/>
              </a:rPr>
              <a:t> </a:t>
            </a:r>
            <a:r>
              <a:rPr lang="uk-UA" b="1" dirty="0" err="1">
                <a:latin typeface="Times New Roman" panose="02020603050405020304" pitchFamily="18" charset="0"/>
                <a:cs typeface="Times New Roman" panose="02020603050405020304" pitchFamily="18" charset="0"/>
              </a:rPr>
              <a:t>the</a:t>
            </a:r>
            <a:r>
              <a:rPr lang="uk-UA" b="1" dirty="0">
                <a:latin typeface="Times New Roman" panose="02020603050405020304" pitchFamily="18" charset="0"/>
                <a:cs typeface="Times New Roman" panose="02020603050405020304" pitchFamily="18" charset="0"/>
              </a:rPr>
              <a:t> </a:t>
            </a:r>
            <a:r>
              <a:rPr lang="uk-UA" b="1" dirty="0" err="1">
                <a:latin typeface="Times New Roman" panose="02020603050405020304" pitchFamily="18" charset="0"/>
                <a:cs typeface="Times New Roman" panose="02020603050405020304" pitchFamily="18" charset="0"/>
              </a:rPr>
              <a:t>titrant</a:t>
            </a:r>
            <a:r>
              <a:rPr lang="uk-UA" b="1" dirty="0">
                <a:latin typeface="Times New Roman" panose="02020603050405020304" pitchFamily="18" charset="0"/>
                <a:cs typeface="Times New Roman" panose="02020603050405020304" pitchFamily="18" charset="0"/>
              </a:rPr>
              <a:t> </a:t>
            </a:r>
            <a:r>
              <a:rPr lang="uk-UA" b="1" dirty="0" err="1">
                <a:latin typeface="Times New Roman" panose="02020603050405020304" pitchFamily="18" charset="0"/>
                <a:cs typeface="Times New Roman" panose="02020603050405020304" pitchFamily="18" charset="0"/>
              </a:rPr>
              <a:t>by</a:t>
            </a:r>
            <a:r>
              <a:rPr lang="uk-UA" b="1" dirty="0">
                <a:latin typeface="Times New Roman" panose="02020603050405020304" pitchFamily="18" charset="0"/>
                <a:cs typeface="Times New Roman" panose="02020603050405020304" pitchFamily="18" charset="0"/>
              </a:rPr>
              <a:t> </a:t>
            </a:r>
            <a:r>
              <a:rPr lang="uk-UA" b="1" dirty="0" err="1">
                <a:latin typeface="Times New Roman" panose="02020603050405020304" pitchFamily="18" charset="0"/>
                <a:cs typeface="Times New Roman" panose="02020603050405020304" pitchFamily="18" charset="0"/>
              </a:rPr>
              <a:t>the</a:t>
            </a:r>
            <a:r>
              <a:rPr lang="uk-UA" b="1" dirty="0">
                <a:latin typeface="Times New Roman" panose="02020603050405020304" pitchFamily="18" charset="0"/>
                <a:cs typeface="Times New Roman" panose="02020603050405020304" pitchFamily="18" charset="0"/>
              </a:rPr>
              <a:t> </a:t>
            </a:r>
            <a:r>
              <a:rPr lang="uk-UA" b="1" dirty="0" err="1">
                <a:latin typeface="Times New Roman" panose="02020603050405020304" pitchFamily="18" charset="0"/>
                <a:cs typeface="Times New Roman" panose="02020603050405020304" pitchFamily="18" charset="0"/>
              </a:rPr>
              <a:t>analyte</a:t>
            </a:r>
            <a:endParaRPr lang="uk-UA"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289AE8-775D-4873-8C2E-BA716AA56A09}"/>
              </a:ext>
            </a:extLst>
          </p:cNvPr>
          <p:cNvSpPr txBox="1"/>
          <p:nvPr/>
        </p:nvSpPr>
        <p:spPr>
          <a:xfrm>
            <a:off x="49905" y="451666"/>
            <a:ext cx="9044189" cy="923330"/>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Calculate the mass of a sample of glutamic acid (</a:t>
            </a:r>
            <a:r>
              <a:rPr lang="en-US" dirty="0" err="1">
                <a:latin typeface="Times New Roman" panose="02020603050405020304" pitchFamily="18" charset="0"/>
                <a:cs typeface="Times New Roman" panose="02020603050405020304" pitchFamily="18" charset="0"/>
              </a:rPr>
              <a:t>M.m.</a:t>
            </a:r>
            <a:r>
              <a:rPr lang="en-US" dirty="0">
                <a:latin typeface="Times New Roman" panose="02020603050405020304" pitchFamily="18" charset="0"/>
                <a:cs typeface="Times New Roman" panose="02020603050405020304" pitchFamily="18" charset="0"/>
              </a:rPr>
              <a:t> = 147.13), if 20.06 ml of 0.1 N sodium hydroxide was used for titration by direct alkalimetry, Cf = 1.0000. Percentage of active substance - 99.1 </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cxnSp>
        <p:nvCxnSpPr>
          <p:cNvPr id="3" name="Прямая соединительная линия 2">
            <a:extLst>
              <a:ext uri="{FF2B5EF4-FFF2-40B4-BE49-F238E27FC236}">
                <a16:creationId xmlns:a16="http://schemas.microsoft.com/office/drawing/2014/main" id="{A9E17E73-E339-4550-B412-BBFA78FAA5E5}"/>
              </a:ext>
            </a:extLst>
          </p:cNvPr>
          <p:cNvCxnSpPr/>
          <p:nvPr/>
        </p:nvCxnSpPr>
        <p:spPr>
          <a:xfrm>
            <a:off x="1977496" y="1570751"/>
            <a:ext cx="0" cy="3834426"/>
          </a:xfrm>
          <a:prstGeom prst="line">
            <a:avLst/>
          </a:prstGeom>
        </p:spPr>
        <p:style>
          <a:lnRef idx="3">
            <a:schemeClr val="dk1"/>
          </a:lnRef>
          <a:fillRef idx="0">
            <a:schemeClr val="dk1"/>
          </a:fillRef>
          <a:effectRef idx="2">
            <a:schemeClr val="dk1"/>
          </a:effectRef>
          <a:fontRef idx="minor">
            <a:schemeClr val="tx1"/>
          </a:fontRef>
        </p:style>
      </p:cxnSp>
      <p:cxnSp>
        <p:nvCxnSpPr>
          <p:cNvPr id="4" name="Прямая соединительная линия 3">
            <a:extLst>
              <a:ext uri="{FF2B5EF4-FFF2-40B4-BE49-F238E27FC236}">
                <a16:creationId xmlns:a16="http://schemas.microsoft.com/office/drawing/2014/main" id="{76A691CF-86C9-4670-AB6B-1C1FB1D9D4AE}"/>
              </a:ext>
            </a:extLst>
          </p:cNvPr>
          <p:cNvCxnSpPr>
            <a:cxnSpLocks/>
          </p:cNvCxnSpPr>
          <p:nvPr/>
        </p:nvCxnSpPr>
        <p:spPr>
          <a:xfrm flipH="1">
            <a:off x="0" y="3459914"/>
            <a:ext cx="1977497" cy="0"/>
          </a:xfrm>
          <a:prstGeom prst="line">
            <a:avLst/>
          </a:prstGeom>
        </p:spPr>
        <p:style>
          <a:lnRef idx="3">
            <a:schemeClr val="dk1"/>
          </a:lnRef>
          <a:fillRef idx="0">
            <a:schemeClr val="dk1"/>
          </a:fillRef>
          <a:effectRef idx="2">
            <a:schemeClr val="dk1"/>
          </a:effectRef>
          <a:fontRef idx="minor">
            <a:schemeClr val="tx1"/>
          </a:fontRef>
        </p:style>
      </p:cxnSp>
      <p:sp>
        <p:nvSpPr>
          <p:cNvPr id="5" name="Прямоугольник 4">
            <a:extLst>
              <a:ext uri="{FF2B5EF4-FFF2-40B4-BE49-F238E27FC236}">
                <a16:creationId xmlns:a16="http://schemas.microsoft.com/office/drawing/2014/main" id="{CD8AB432-D6EE-4A96-B005-1D6B975A9B5F}"/>
              </a:ext>
            </a:extLst>
          </p:cNvPr>
          <p:cNvSpPr/>
          <p:nvPr/>
        </p:nvSpPr>
        <p:spPr>
          <a:xfrm>
            <a:off x="49905" y="1570583"/>
            <a:ext cx="1927591" cy="1754326"/>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Given </a:t>
            </a:r>
            <a:r>
              <a:rPr lang="ru-RU" dirty="0">
                <a:latin typeface="Times New Roman" panose="02020603050405020304" pitchFamily="18" charset="0"/>
                <a:cs typeface="Times New Roman" panose="02020603050405020304" pitchFamily="18" charset="0"/>
              </a:rPr>
              <a:t>:</a:t>
            </a:r>
          </a:p>
          <a:p>
            <a:r>
              <a:rPr lang="ru-RU" dirty="0" err="1">
                <a:latin typeface="Times New Roman" panose="02020603050405020304" pitchFamily="18" charset="0"/>
                <a:cs typeface="Times New Roman" panose="02020603050405020304" pitchFamily="18" charset="0"/>
              </a:rPr>
              <a:t>М.м</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147,13</a:t>
            </a:r>
          </a:p>
          <a:p>
            <a:pPr>
              <a:defRPr/>
            </a:pPr>
            <a:r>
              <a:rPr lang="en-US" dirty="0">
                <a:latin typeface="Times New Roman" panose="02020603050405020304" pitchFamily="18" charset="0"/>
                <a:cs typeface="Times New Roman" panose="02020603050405020304" pitchFamily="18" charset="0"/>
              </a:rPr>
              <a:t>V</a:t>
            </a:r>
            <a:r>
              <a:rPr lang="en-US" baseline="-25000">
                <a:latin typeface="Times New Roman" panose="02020603050405020304" pitchFamily="18" charset="0"/>
                <a:cs typeface="Times New Roman" panose="02020603050405020304" pitchFamily="18" charset="0"/>
              </a:rPr>
              <a:t>(titrant) </a:t>
            </a:r>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20,06 </a:t>
            </a:r>
            <a:r>
              <a:rPr lang="en-US" dirty="0">
                <a:latin typeface="Times New Roman" panose="02020603050405020304" pitchFamily="18" charset="0"/>
                <a:cs typeface="Times New Roman" panose="02020603050405020304" pitchFamily="18" charset="0"/>
              </a:rPr>
              <a:t>ml</a:t>
            </a:r>
            <a:endParaRPr lang="ru-RU" dirty="0">
              <a:latin typeface="Times New Roman" panose="02020603050405020304" pitchFamily="18" charset="0"/>
              <a:cs typeface="Times New Roman" panose="02020603050405020304" pitchFamily="18" charset="0"/>
            </a:endParaRPr>
          </a:p>
          <a:p>
            <a:pPr>
              <a:defRPr/>
            </a:pPr>
            <a:r>
              <a:rPr lang="en-US" dirty="0">
                <a:latin typeface="Times New Roman" panose="02020603050405020304" pitchFamily="18" charset="0"/>
                <a:cs typeface="Times New Roman" panose="02020603050405020304" pitchFamily="18" charset="0"/>
              </a:rPr>
              <a:t>C</a:t>
            </a:r>
            <a:r>
              <a:rPr lang="en-US" baseline="-25000" dirty="0">
                <a:latin typeface="Times New Roman" panose="02020603050405020304" pitchFamily="18" charset="0"/>
                <a:cs typeface="Times New Roman" panose="02020603050405020304" pitchFamily="18" charset="0"/>
              </a:rPr>
              <a:t>N</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0,1</a:t>
            </a:r>
            <a:r>
              <a:rPr lang="en-US" dirty="0">
                <a:latin typeface="Times New Roman" panose="02020603050405020304" pitchFamily="18" charset="0"/>
                <a:cs typeface="Times New Roman" panose="02020603050405020304" pitchFamily="18" charset="0"/>
              </a:rPr>
              <a:t>N</a:t>
            </a:r>
            <a:endParaRPr lang="ru-RU" dirty="0">
              <a:latin typeface="Times New Roman" panose="02020603050405020304" pitchFamily="18" charset="0"/>
              <a:cs typeface="Times New Roman" panose="02020603050405020304" pitchFamily="18" charset="0"/>
            </a:endParaRPr>
          </a:p>
          <a:p>
            <a:pPr>
              <a:defRPr/>
            </a:pPr>
            <a:r>
              <a:rPr lang="ru-RU" dirty="0">
                <a:latin typeface="Times New Roman" panose="02020603050405020304" pitchFamily="18" charset="0"/>
                <a:cs typeface="Times New Roman" panose="02020603050405020304" pitchFamily="18" charset="0"/>
              </a:rPr>
              <a:t>КП = 1,0000</a:t>
            </a:r>
          </a:p>
          <a:p>
            <a:pPr>
              <a:defRPr/>
            </a:pPr>
            <a:r>
              <a:rPr lang="ru-RU" dirty="0">
                <a:latin typeface="Times New Roman" panose="02020603050405020304" pitchFamily="18" charset="0"/>
                <a:cs typeface="Times New Roman" panose="02020603050405020304" pitchFamily="18" charset="0"/>
              </a:rPr>
              <a:t>% = 99,1%</a:t>
            </a:r>
          </a:p>
        </p:txBody>
      </p:sp>
      <p:sp>
        <p:nvSpPr>
          <p:cNvPr id="6" name="Прямоугольник 5">
            <a:extLst>
              <a:ext uri="{FF2B5EF4-FFF2-40B4-BE49-F238E27FC236}">
                <a16:creationId xmlns:a16="http://schemas.microsoft.com/office/drawing/2014/main" id="{2F346B1F-640C-4F12-9551-6CD4004E4846}"/>
              </a:ext>
            </a:extLst>
          </p:cNvPr>
          <p:cNvSpPr/>
          <p:nvPr/>
        </p:nvSpPr>
        <p:spPr>
          <a:xfrm>
            <a:off x="177634" y="3679493"/>
            <a:ext cx="1277939" cy="646331"/>
          </a:xfrm>
          <a:prstGeom prst="rect">
            <a:avLst/>
          </a:prstGeom>
        </p:spPr>
        <p:txBody>
          <a:bodyPr wrap="square">
            <a:spAutoFit/>
          </a:bodyPr>
          <a:lstStyle/>
          <a:p>
            <a:r>
              <a:rPr lang="en-US" dirty="0">
                <a:solidFill>
                  <a:srgbClr val="FF0000"/>
                </a:solidFill>
                <a:latin typeface="Times New Roman" panose="02020603050405020304" pitchFamily="18" charset="0"/>
                <a:cs typeface="Times New Roman" panose="02020603050405020304" pitchFamily="18" charset="0"/>
              </a:rPr>
              <a:t>To find </a:t>
            </a:r>
            <a:r>
              <a:rPr lang="ru-RU" dirty="0">
                <a:solidFill>
                  <a:srgbClr val="FF0000"/>
                </a:solidFill>
                <a:latin typeface="Times New Roman" panose="02020603050405020304" pitchFamily="18" charset="0"/>
                <a:cs typeface="Times New Roman" panose="02020603050405020304" pitchFamily="18" charset="0"/>
              </a:rPr>
              <a:t>:</a:t>
            </a:r>
          </a:p>
          <a:p>
            <a:r>
              <a:rPr lang="en-US" i="1" dirty="0">
                <a:solidFill>
                  <a:srgbClr val="FF0000"/>
                </a:solidFill>
                <a:latin typeface="Times New Roman" panose="02020603050405020304" pitchFamily="18" charset="0"/>
                <a:cs typeface="Times New Roman" panose="02020603050405020304" pitchFamily="18" charset="0"/>
              </a:rPr>
              <a:t>m</a:t>
            </a:r>
            <a:r>
              <a:rPr lang="en-US" i="1" baseline="-25000" dirty="0">
                <a:solidFill>
                  <a:srgbClr val="FF0000"/>
                </a:solidFill>
                <a:latin typeface="Times New Roman" panose="02020603050405020304" pitchFamily="18" charset="0"/>
                <a:cs typeface="Times New Roman" panose="02020603050405020304" pitchFamily="18" charset="0"/>
              </a:rPr>
              <a:t> sample </a:t>
            </a:r>
            <a:r>
              <a:rPr lang="uk-UA" dirty="0">
                <a:solidFill>
                  <a:srgbClr val="FF0000"/>
                </a:solidFill>
                <a:latin typeface="Times New Roman" panose="02020603050405020304" pitchFamily="18" charset="0"/>
                <a:cs typeface="Times New Roman" panose="02020603050405020304" pitchFamily="18" charset="0"/>
              </a:rPr>
              <a:t>- ?</a:t>
            </a:r>
            <a:endParaRPr lang="ru-RU" dirty="0">
              <a:solidFill>
                <a:srgbClr val="FF0000"/>
              </a:solidFill>
              <a:latin typeface="Times New Roman" panose="02020603050405020304" pitchFamily="18" charset="0"/>
              <a:cs typeface="Times New Roman" panose="02020603050405020304" pitchFamily="18" charset="0"/>
            </a:endParaRPr>
          </a:p>
        </p:txBody>
      </p:sp>
      <p:sp>
        <p:nvSpPr>
          <p:cNvPr id="7" name="Прямоугольник 6">
            <a:extLst>
              <a:ext uri="{FF2B5EF4-FFF2-40B4-BE49-F238E27FC236}">
                <a16:creationId xmlns:a16="http://schemas.microsoft.com/office/drawing/2014/main" id="{4CAAFEA1-C21E-4536-B255-942406CBC0AC}"/>
              </a:ext>
            </a:extLst>
          </p:cNvPr>
          <p:cNvSpPr/>
          <p:nvPr/>
        </p:nvSpPr>
        <p:spPr>
          <a:xfrm>
            <a:off x="1977497" y="1597487"/>
            <a:ext cx="2425963"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Solution </a:t>
            </a:r>
            <a:r>
              <a:rPr lang="uk-UA"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1. Calculation formula</a:t>
            </a:r>
            <a:r>
              <a:rPr lang="ru-RU"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9" name="Прямоугольник 8">
            <a:extLst>
              <a:ext uri="{FF2B5EF4-FFF2-40B4-BE49-F238E27FC236}">
                <a16:creationId xmlns:a16="http://schemas.microsoft.com/office/drawing/2014/main" id="{1C7D0AA3-66F5-4AC6-B9B5-7AACDC78ECC1}"/>
              </a:ext>
            </a:extLst>
          </p:cNvPr>
          <p:cNvSpPr/>
          <p:nvPr/>
        </p:nvSpPr>
        <p:spPr>
          <a:xfrm>
            <a:off x="2021042" y="2533709"/>
            <a:ext cx="2268570" cy="369332"/>
          </a:xfrm>
          <a:prstGeom prst="rect">
            <a:avLst/>
          </a:prstGeom>
        </p:spPr>
        <p:txBody>
          <a:bodyPr wrap="none">
            <a:spAutoFit/>
          </a:bodyPr>
          <a:lstStyle/>
          <a:p>
            <a:pPr marL="257175" indent="-257175"/>
            <a:r>
              <a:rPr lang="ru-RU" dirty="0">
                <a:latin typeface="Times New Roman"/>
                <a:cs typeface="Times New Roman"/>
              </a:rPr>
              <a:t>2. </a:t>
            </a:r>
            <a:r>
              <a:rPr lang="en-US" dirty="0">
                <a:latin typeface="Times New Roman"/>
                <a:cs typeface="Times New Roman"/>
              </a:rPr>
              <a:t>Reaction equation </a:t>
            </a:r>
            <a:r>
              <a:rPr lang="ru-RU" dirty="0">
                <a:latin typeface="Times New Roman"/>
                <a:cs typeface="Times New Roman"/>
              </a:rPr>
              <a:t>: </a:t>
            </a:r>
          </a:p>
        </p:txBody>
      </p:sp>
      <p:sp>
        <p:nvSpPr>
          <p:cNvPr id="11" name="Прямоугольник 10">
            <a:extLst>
              <a:ext uri="{FF2B5EF4-FFF2-40B4-BE49-F238E27FC236}">
                <a16:creationId xmlns:a16="http://schemas.microsoft.com/office/drawing/2014/main" id="{5BE18D04-8F8A-47D7-AB9F-4F2EE955AC4E}"/>
              </a:ext>
            </a:extLst>
          </p:cNvPr>
          <p:cNvSpPr/>
          <p:nvPr/>
        </p:nvSpPr>
        <p:spPr>
          <a:xfrm>
            <a:off x="2021042" y="2993401"/>
            <a:ext cx="5211683" cy="369332"/>
          </a:xfrm>
          <a:prstGeom prst="rect">
            <a:avLst/>
          </a:prstGeom>
        </p:spPr>
        <p:txBody>
          <a:bodyPr wrap="none">
            <a:spAutoFit/>
          </a:bodyPr>
          <a:lstStyle/>
          <a:p>
            <a:pPr marL="257175" indent="-257175"/>
            <a:r>
              <a:rPr lang="uk-UA" dirty="0">
                <a:latin typeface="Times New Roman"/>
                <a:cs typeface="Times New Roman"/>
              </a:rPr>
              <a:t>3. </a:t>
            </a:r>
            <a:r>
              <a:rPr lang="en-US" dirty="0">
                <a:latin typeface="Times New Roman"/>
                <a:cs typeface="Times New Roman"/>
              </a:rPr>
              <a:t>Calculation of the titer of the titrant for the analyte </a:t>
            </a:r>
            <a:r>
              <a:rPr lang="ru-RU" dirty="0">
                <a:latin typeface="Times New Roman"/>
                <a:cs typeface="Times New Roman"/>
              </a:rPr>
              <a:t>:</a:t>
            </a:r>
            <a:endParaRPr lang="uk-UA" dirty="0">
              <a:latin typeface="Times New Roman"/>
              <a:cs typeface="Times New Roman"/>
            </a:endParaRP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635BE28-2D5D-495D-8BFF-BC6B9AE29AA6}"/>
                  </a:ext>
                </a:extLst>
              </p:cNvPr>
              <p:cNvSpPr txBox="1"/>
              <p:nvPr/>
            </p:nvSpPr>
            <p:spPr>
              <a:xfrm>
                <a:off x="4704358" y="1538051"/>
                <a:ext cx="2942216" cy="5718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 </m:t>
                      </m:r>
                      <m:f>
                        <m:fPr>
                          <m:ctrlPr>
                            <a:rPr lang="ru-RU"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𝑉</m:t>
                          </m:r>
                          <m:r>
                            <a:rPr lang="en-US" b="0" i="1" baseline="-25000" smtClean="0">
                              <a:solidFill>
                                <a:schemeClr val="tx1"/>
                              </a:solidFill>
                              <a:latin typeface="Cambria Math" panose="02040503050406030204" pitchFamily="18" charset="0"/>
                            </a:rPr>
                            <m:t>𝑇</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𝐶𝑓</m:t>
                          </m:r>
                          <m:r>
                            <a:rPr lang="ru-RU" b="0" i="1" smtClean="0">
                              <a:solidFill>
                                <a:schemeClr val="tx1"/>
                              </a:solidFill>
                              <a:latin typeface="Cambria Math" panose="02040503050406030204" pitchFamily="18" charset="0"/>
                              <a:ea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100</m:t>
                          </m:r>
                        </m:num>
                        <m:den>
                          <m:r>
                            <a:rPr lang="en-US" b="0" i="1" smtClean="0">
                              <a:solidFill>
                                <a:schemeClr val="tx1"/>
                              </a:solidFill>
                              <a:latin typeface="Cambria Math" panose="02040503050406030204" pitchFamily="18" charset="0"/>
                            </a:rPr>
                            <m:t>𝑚</m:t>
                          </m:r>
                          <m:r>
                            <m:rPr>
                              <m:nor/>
                            </m:rPr>
                            <a:rPr lang="en-US" i="1" baseline="-25000" dirty="0" smtClean="0">
                              <a:solidFill>
                                <a:schemeClr val="tx1"/>
                              </a:solidFill>
                              <a:latin typeface="Times New Roman" panose="02020603050405020304" pitchFamily="18" charset="0"/>
                              <a:cs typeface="Times New Roman" panose="02020603050405020304" pitchFamily="18" charset="0"/>
                            </a:rPr>
                            <m:t>sample</m:t>
                          </m:r>
                        </m:den>
                      </m:f>
                    </m:oMath>
                  </m:oMathPara>
                </a14:m>
                <a:endParaRPr lang="ru-RU" dirty="0">
                  <a:solidFill>
                    <a:schemeClr val="tx1"/>
                  </a:solidFill>
                </a:endParaRPr>
              </a:p>
            </p:txBody>
          </p:sp>
        </mc:Choice>
        <mc:Fallback xmlns="">
          <p:sp>
            <p:nvSpPr>
              <p:cNvPr id="15" name="TextBox 14">
                <a:extLst>
                  <a:ext uri="{FF2B5EF4-FFF2-40B4-BE49-F238E27FC236}">
                    <a16:creationId xmlns:a16="http://schemas.microsoft.com/office/drawing/2014/main" id="{B635BE28-2D5D-495D-8BFF-BC6B9AE29AA6}"/>
                  </a:ext>
                </a:extLst>
              </p:cNvPr>
              <p:cNvSpPr txBox="1">
                <a:spLocks noRot="1" noChangeAspect="1" noMove="1" noResize="1" noEditPoints="1" noAdjustHandles="1" noChangeArrowheads="1" noChangeShapeType="1" noTextEdit="1"/>
              </p:cNvSpPr>
              <p:nvPr/>
            </p:nvSpPr>
            <p:spPr>
              <a:xfrm>
                <a:off x="4704358" y="1538051"/>
                <a:ext cx="2942216" cy="571823"/>
              </a:xfrm>
              <a:prstGeom prst="rect">
                <a:avLst/>
              </a:prstGeom>
              <a:blipFill>
                <a:blip r:embed="rId2"/>
                <a:stretch>
                  <a:fillRect b="-7447"/>
                </a:stretch>
              </a:blipFill>
            </p:spPr>
            <p:txBody>
              <a:bodyPr/>
              <a:lstStyle/>
              <a:p>
                <a:r>
                  <a:rPr lang="uk-UA">
                    <a:noFill/>
                  </a:rPr>
                  <a:t> </a:t>
                </a:r>
              </a:p>
            </p:txBody>
          </p:sp>
        </mc:Fallback>
      </mc:AlternateContent>
      <p:pic>
        <p:nvPicPr>
          <p:cNvPr id="19" name="Рисунок 18">
            <a:extLst>
              <a:ext uri="{FF2B5EF4-FFF2-40B4-BE49-F238E27FC236}">
                <a16:creationId xmlns:a16="http://schemas.microsoft.com/office/drawing/2014/main" id="{C4781FC7-29BB-4A33-B9DF-827B791F6DB9}"/>
              </a:ext>
            </a:extLst>
          </p:cNvPr>
          <p:cNvPicPr>
            <a:picLocks noChangeAspect="1"/>
          </p:cNvPicPr>
          <p:nvPr/>
        </p:nvPicPr>
        <p:blipFill>
          <a:blip r:embed="rId3"/>
          <a:stretch>
            <a:fillRect/>
          </a:stretch>
        </p:blipFill>
        <p:spPr>
          <a:xfrm>
            <a:off x="4572000" y="2459114"/>
            <a:ext cx="3299955" cy="499993"/>
          </a:xfrm>
          <a:prstGeom prst="rect">
            <a:avLst/>
          </a:prstGeom>
        </p:spPr>
      </p:pic>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A2DC9EC8-1221-4DB3-9DD0-4F971074F914}"/>
                  </a:ext>
                </a:extLst>
              </p:cNvPr>
              <p:cNvSpPr txBox="1"/>
              <p:nvPr/>
            </p:nvSpPr>
            <p:spPr>
              <a:xfrm>
                <a:off x="2251473" y="3391189"/>
                <a:ext cx="1792286"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rPr>
                        <m:t>= </m:t>
                      </m:r>
                      <m:f>
                        <m:fPr>
                          <m:ctrlPr>
                            <a:rPr lang="en-US"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𝐸𝑚</m:t>
                          </m:r>
                          <m:r>
                            <a:rPr lang="ru-RU" b="0" i="1"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ea typeface="Cambria Math" panose="02040503050406030204" pitchFamily="18" charset="0"/>
                            </a:rPr>
                            <m:t>×С</m:t>
                          </m:r>
                          <m:r>
                            <a:rPr lang="en-US" b="0" i="1" baseline="-25000" smtClean="0">
                              <a:solidFill>
                                <a:schemeClr val="tx1"/>
                              </a:solidFill>
                              <a:latin typeface="Cambria Math" panose="02040503050406030204" pitchFamily="18" charset="0"/>
                              <a:ea typeface="Cambria Math" panose="02040503050406030204" pitchFamily="18" charset="0"/>
                            </a:rPr>
                            <m:t>𝑁</m:t>
                          </m:r>
                        </m:num>
                        <m:den>
                          <m:r>
                            <a:rPr lang="en-US" b="0" i="1" smtClean="0">
                              <a:solidFill>
                                <a:schemeClr val="tx1"/>
                              </a:solidFill>
                              <a:latin typeface="Cambria Math" panose="02040503050406030204" pitchFamily="18" charset="0"/>
                            </a:rPr>
                            <m:t>1000</m:t>
                          </m:r>
                        </m:den>
                      </m:f>
                    </m:oMath>
                  </m:oMathPara>
                </a14:m>
                <a:endParaRPr lang="ru-RU" dirty="0">
                  <a:solidFill>
                    <a:schemeClr val="tx1"/>
                  </a:solidFill>
                </a:endParaRPr>
              </a:p>
            </p:txBody>
          </p:sp>
        </mc:Choice>
        <mc:Fallback xmlns="">
          <p:sp>
            <p:nvSpPr>
              <p:cNvPr id="20" name="TextBox 19">
                <a:extLst>
                  <a:ext uri="{FF2B5EF4-FFF2-40B4-BE49-F238E27FC236}">
                    <a16:creationId xmlns:a16="http://schemas.microsoft.com/office/drawing/2014/main" id="{A2DC9EC8-1221-4DB3-9DD0-4F971074F914}"/>
                  </a:ext>
                </a:extLst>
              </p:cNvPr>
              <p:cNvSpPr txBox="1">
                <a:spLocks noRot="1" noChangeAspect="1" noMove="1" noResize="1" noEditPoints="1" noAdjustHandles="1" noChangeArrowheads="1" noChangeShapeType="1" noTextEdit="1"/>
              </p:cNvSpPr>
              <p:nvPr/>
            </p:nvSpPr>
            <p:spPr>
              <a:xfrm>
                <a:off x="2251473" y="3391189"/>
                <a:ext cx="1792286" cy="520399"/>
              </a:xfrm>
              <a:prstGeom prst="rect">
                <a:avLst/>
              </a:prstGeom>
              <a:blipFill>
                <a:blip r:embed="rId4"/>
                <a:stretch>
                  <a:fillRect/>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2415D4CB-E75C-4177-8590-B6A78192E2B3}"/>
                  </a:ext>
                </a:extLst>
              </p:cNvPr>
              <p:cNvSpPr txBox="1"/>
              <p:nvPr/>
            </p:nvSpPr>
            <p:spPr>
              <a:xfrm>
                <a:off x="4730592" y="3401945"/>
                <a:ext cx="3782381"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rPr>
                        <m:t>= </m:t>
                      </m:r>
                      <m:f>
                        <m:fPr>
                          <m:ctrlPr>
                            <a:rPr lang="en-US" i="1" smtClean="0">
                              <a:solidFill>
                                <a:schemeClr val="tx1"/>
                              </a:solidFill>
                              <a:latin typeface="Cambria Math" panose="02040503050406030204" pitchFamily="18" charset="0"/>
                            </a:rPr>
                          </m:ctrlPr>
                        </m:fPr>
                        <m:num>
                          <m:r>
                            <a:rPr lang="ru-RU" b="0" i="1" smtClean="0">
                              <a:solidFill>
                                <a:schemeClr val="tx1"/>
                              </a:solidFill>
                              <a:latin typeface="Cambria Math" panose="02040503050406030204" pitchFamily="18" charset="0"/>
                            </a:rPr>
                            <m:t>147,13 </m:t>
                          </m:r>
                          <m:r>
                            <a:rPr lang="ru-RU" b="0" i="1" smtClean="0">
                              <a:solidFill>
                                <a:schemeClr val="tx1"/>
                              </a:solidFill>
                              <a:latin typeface="Cambria Math" panose="02040503050406030204" pitchFamily="18" charset="0"/>
                              <a:ea typeface="Cambria Math" panose="02040503050406030204" pitchFamily="18" charset="0"/>
                            </a:rPr>
                            <m:t>×0,1</m:t>
                          </m:r>
                        </m:num>
                        <m:den>
                          <m:r>
                            <a:rPr lang="en-US" b="0" i="1" smtClean="0">
                              <a:solidFill>
                                <a:schemeClr val="tx1"/>
                              </a:solidFill>
                              <a:latin typeface="Cambria Math" panose="02040503050406030204" pitchFamily="18" charset="0"/>
                            </a:rPr>
                            <m:t>1000</m:t>
                          </m:r>
                        </m:den>
                      </m:f>
                      <m:r>
                        <a:rPr lang="ru-RU" b="0" i="1" smtClean="0">
                          <a:solidFill>
                            <a:schemeClr val="tx1"/>
                          </a:solidFill>
                          <a:latin typeface="Cambria Math" panose="02040503050406030204" pitchFamily="18" charset="0"/>
                        </a:rPr>
                        <m:t>=0,0147 </m:t>
                      </m:r>
                      <m:r>
                        <a:rPr lang="en-US" b="0" i="1" smtClean="0">
                          <a:solidFill>
                            <a:schemeClr val="tx1"/>
                          </a:solidFill>
                          <a:latin typeface="Cambria Math" panose="02040503050406030204" pitchFamily="18" charset="0"/>
                        </a:rPr>
                        <m:t>𝑔</m:t>
                      </m:r>
                      <m:r>
                        <a:rPr lang="ru-RU"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𝑚𝑙</m:t>
                      </m:r>
                    </m:oMath>
                  </m:oMathPara>
                </a14:m>
                <a:endParaRPr lang="ru-RU" dirty="0">
                  <a:solidFill>
                    <a:schemeClr val="tx1"/>
                  </a:solidFill>
                </a:endParaRPr>
              </a:p>
            </p:txBody>
          </p:sp>
        </mc:Choice>
        <mc:Fallback xmlns="">
          <p:sp>
            <p:nvSpPr>
              <p:cNvPr id="21" name="TextBox 20">
                <a:extLst>
                  <a:ext uri="{FF2B5EF4-FFF2-40B4-BE49-F238E27FC236}">
                    <a16:creationId xmlns:a16="http://schemas.microsoft.com/office/drawing/2014/main" id="{2415D4CB-E75C-4177-8590-B6A78192E2B3}"/>
                  </a:ext>
                </a:extLst>
              </p:cNvPr>
              <p:cNvSpPr txBox="1">
                <a:spLocks noRot="1" noChangeAspect="1" noMove="1" noResize="1" noEditPoints="1" noAdjustHandles="1" noChangeArrowheads="1" noChangeShapeType="1" noTextEdit="1"/>
              </p:cNvSpPr>
              <p:nvPr/>
            </p:nvSpPr>
            <p:spPr>
              <a:xfrm>
                <a:off x="4730592" y="3401945"/>
                <a:ext cx="3782381" cy="520399"/>
              </a:xfrm>
              <a:prstGeom prst="rect">
                <a:avLst/>
              </a:prstGeom>
              <a:blipFill>
                <a:blip r:embed="rId5"/>
                <a:stretch>
                  <a:fillRect/>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10DA816F-CE07-4EDD-9E6B-2AB149CD247D}"/>
                  </a:ext>
                </a:extLst>
              </p:cNvPr>
              <p:cNvSpPr txBox="1"/>
              <p:nvPr/>
            </p:nvSpPr>
            <p:spPr>
              <a:xfrm>
                <a:off x="2251473" y="4968878"/>
                <a:ext cx="2952283" cy="5514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𝑚</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𝑉</m:t>
                          </m:r>
                          <m:r>
                            <a:rPr lang="en-US" b="0" i="1" baseline="-25000" smtClean="0">
                              <a:latin typeface="Cambria Math" panose="02040503050406030204" pitchFamily="18" charset="0"/>
                            </a:rPr>
                            <m:t>𝑇</m:t>
                          </m:r>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m:t>
                          </m:r>
                          <m:r>
                            <a:rPr lang="ru-RU" b="0" i="1" smtClean="0">
                              <a:latin typeface="Cambria Math" panose="02040503050406030204" pitchFamily="18" charset="0"/>
                              <a:ea typeface="Cambria Math" panose="02040503050406030204" pitchFamily="18" charset="0"/>
                            </a:rPr>
                            <m:t>КП ×</m:t>
                          </m:r>
                          <m:r>
                            <a:rPr lang="en-US" i="1">
                              <a:latin typeface="Cambria Math" panose="02040503050406030204" pitchFamily="18" charset="0"/>
                            </a:rPr>
                            <m:t>𝑇</m:t>
                          </m:r>
                          <m:f>
                            <m:fPr>
                              <m:type m:val="skw"/>
                              <m:ctrlPr>
                                <a:rPr lang="en-US" i="1" baseline="-25000">
                                  <a:latin typeface="Cambria Math" panose="02040503050406030204" pitchFamily="18" charset="0"/>
                                </a:rPr>
                              </m:ctrlPr>
                            </m:fPr>
                            <m:num>
                              <m:r>
                                <a:rPr lang="en-US" i="1" baseline="-25000">
                                  <a:latin typeface="Cambria Math" panose="02040503050406030204" pitchFamily="18" charset="0"/>
                                </a:rPr>
                                <m:t>𝑇</m:t>
                              </m:r>
                            </m:num>
                            <m:den>
                              <m:r>
                                <a:rPr lang="en-US" i="1" baseline="-2000">
                                  <a:latin typeface="Cambria Math" panose="02040503050406030204" pitchFamily="18" charset="0"/>
                                </a:rPr>
                                <m:t>𝑂</m:t>
                              </m:r>
                            </m:den>
                          </m:f>
                          <m:r>
                            <a:rPr lang="ru-RU" b="0" i="1" baseline="-2000" smtClean="0">
                              <a:latin typeface="Cambria Math" panose="02040503050406030204" pitchFamily="18" charset="0"/>
                            </a:rPr>
                            <m:t> </m:t>
                          </m:r>
                          <m:r>
                            <a:rPr lang="ru-RU" b="0" i="1" smtClean="0">
                              <a:latin typeface="Cambria Math" panose="02040503050406030204" pitchFamily="18" charset="0"/>
                              <a:ea typeface="Cambria Math" panose="02040503050406030204" pitchFamily="18" charset="0"/>
                            </a:rPr>
                            <m:t>×100</m:t>
                          </m:r>
                        </m:num>
                        <m:den>
                          <m:r>
                            <a:rPr lang="ru-RU" b="0" i="1" smtClean="0">
                              <a:latin typeface="Cambria Math" panose="02040503050406030204" pitchFamily="18" charset="0"/>
                            </a:rPr>
                            <m:t>%</m:t>
                          </m:r>
                        </m:den>
                      </m:f>
                    </m:oMath>
                  </m:oMathPara>
                </a14:m>
                <a:endParaRPr lang="ru-RU" dirty="0"/>
              </a:p>
            </p:txBody>
          </p:sp>
        </mc:Choice>
        <mc:Fallback xmlns="">
          <p:sp>
            <p:nvSpPr>
              <p:cNvPr id="22" name="TextBox 21">
                <a:extLst>
                  <a:ext uri="{FF2B5EF4-FFF2-40B4-BE49-F238E27FC236}">
                    <a16:creationId xmlns:a16="http://schemas.microsoft.com/office/drawing/2014/main" id="{10DA816F-CE07-4EDD-9E6B-2AB149CD247D}"/>
                  </a:ext>
                </a:extLst>
              </p:cNvPr>
              <p:cNvSpPr txBox="1">
                <a:spLocks noRot="1" noChangeAspect="1" noMove="1" noResize="1" noEditPoints="1" noAdjustHandles="1" noChangeArrowheads="1" noChangeShapeType="1" noTextEdit="1"/>
              </p:cNvSpPr>
              <p:nvPr/>
            </p:nvSpPr>
            <p:spPr>
              <a:xfrm>
                <a:off x="2251473" y="4968878"/>
                <a:ext cx="2952283" cy="551498"/>
              </a:xfrm>
              <a:prstGeom prst="rect">
                <a:avLst/>
              </a:prstGeom>
              <a:blipFill>
                <a:blip r:embed="rId6"/>
                <a:stretch>
                  <a:fillRect/>
                </a:stretch>
              </a:blipFill>
            </p:spPr>
            <p:txBody>
              <a:bodyPr/>
              <a:lstStyle/>
              <a:p>
                <a:r>
                  <a:rPr lang="uk-UA">
                    <a:noFill/>
                  </a:rPr>
                  <a:t> </a:t>
                </a:r>
              </a:p>
            </p:txBody>
          </p:sp>
        </mc:Fallback>
      </mc:AlternateContent>
      <p:sp>
        <p:nvSpPr>
          <p:cNvPr id="23" name="Прямоугольник 22">
            <a:extLst>
              <a:ext uri="{FF2B5EF4-FFF2-40B4-BE49-F238E27FC236}">
                <a16:creationId xmlns:a16="http://schemas.microsoft.com/office/drawing/2014/main" id="{FF209283-2141-46AB-9423-8568A71CDDCB}"/>
              </a:ext>
            </a:extLst>
          </p:cNvPr>
          <p:cNvSpPr/>
          <p:nvPr/>
        </p:nvSpPr>
        <p:spPr>
          <a:xfrm>
            <a:off x="2021042" y="4528283"/>
            <a:ext cx="4865434" cy="369332"/>
          </a:xfrm>
          <a:prstGeom prst="rect">
            <a:avLst/>
          </a:prstGeom>
        </p:spPr>
        <p:txBody>
          <a:bodyPr wrap="none">
            <a:spAutoFit/>
          </a:bodyPr>
          <a:lstStyle/>
          <a:p>
            <a:pPr marL="257175" indent="-257175"/>
            <a:r>
              <a:rPr lang="uk-UA" dirty="0">
                <a:latin typeface="Times New Roman"/>
                <a:cs typeface="Times New Roman"/>
              </a:rPr>
              <a:t>4. </a:t>
            </a:r>
            <a:r>
              <a:rPr lang="en-US" dirty="0">
                <a:latin typeface="Times New Roman"/>
                <a:cs typeface="Times New Roman"/>
              </a:rPr>
              <a:t>Calculation of the mass of the active substance </a:t>
            </a:r>
            <a:r>
              <a:rPr lang="ru-RU" dirty="0">
                <a:latin typeface="Times New Roman"/>
                <a:cs typeface="Times New Roman"/>
              </a:rPr>
              <a:t>:</a:t>
            </a:r>
            <a:endParaRPr lang="uk-UA" dirty="0">
              <a:latin typeface="Times New Roman"/>
              <a:cs typeface="Times New Roman"/>
            </a:endParaRP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11B3A7C6-9378-40C1-A29D-42A363488CEE}"/>
                  </a:ext>
                </a:extLst>
              </p:cNvPr>
              <p:cNvSpPr txBox="1"/>
              <p:nvPr/>
            </p:nvSpPr>
            <p:spPr>
              <a:xfrm>
                <a:off x="5238340" y="4968878"/>
                <a:ext cx="3867213" cy="5497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𝑚</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ru-RU" b="0" i="1" smtClean="0">
                              <a:latin typeface="Cambria Math" panose="02040503050406030204" pitchFamily="18" charset="0"/>
                            </a:rPr>
                            <m:t>20,06</m:t>
                          </m:r>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m:t>
                          </m:r>
                          <m:r>
                            <a:rPr lang="ru-RU" b="0" i="1" smtClean="0">
                              <a:latin typeface="Cambria Math" panose="02040503050406030204" pitchFamily="18" charset="0"/>
                              <a:ea typeface="Cambria Math" panose="02040503050406030204" pitchFamily="18" charset="0"/>
                            </a:rPr>
                            <m:t>1,0000 ×</m:t>
                          </m:r>
                          <m:r>
                            <a:rPr lang="ru-RU" b="0" i="1" smtClean="0">
                              <a:latin typeface="Cambria Math" panose="02040503050406030204" pitchFamily="18" charset="0"/>
                            </a:rPr>
                            <m:t>0,0147</m:t>
                          </m:r>
                          <m:r>
                            <a:rPr lang="ru-RU" b="0" i="1" baseline="-2000" smtClean="0">
                              <a:latin typeface="Cambria Math" panose="02040503050406030204" pitchFamily="18" charset="0"/>
                            </a:rPr>
                            <m:t> </m:t>
                          </m:r>
                          <m:r>
                            <a:rPr lang="ru-RU" b="0" i="1" smtClean="0">
                              <a:latin typeface="Cambria Math" panose="02040503050406030204" pitchFamily="18" charset="0"/>
                              <a:ea typeface="Cambria Math" panose="02040503050406030204" pitchFamily="18" charset="0"/>
                            </a:rPr>
                            <m:t>×100</m:t>
                          </m:r>
                        </m:num>
                        <m:den>
                          <m:r>
                            <a:rPr lang="ru-RU" b="0" i="1" smtClean="0">
                              <a:latin typeface="Cambria Math" panose="02040503050406030204" pitchFamily="18" charset="0"/>
                            </a:rPr>
                            <m:t>99,1</m:t>
                          </m:r>
                        </m:den>
                      </m:f>
                    </m:oMath>
                  </m:oMathPara>
                </a14:m>
                <a:endParaRPr lang="ru-RU" dirty="0"/>
              </a:p>
            </p:txBody>
          </p:sp>
        </mc:Choice>
        <mc:Fallback xmlns="">
          <p:sp>
            <p:nvSpPr>
              <p:cNvPr id="24" name="TextBox 23">
                <a:extLst>
                  <a:ext uri="{FF2B5EF4-FFF2-40B4-BE49-F238E27FC236}">
                    <a16:creationId xmlns:a16="http://schemas.microsoft.com/office/drawing/2014/main" id="{11B3A7C6-9378-40C1-A29D-42A363488CEE}"/>
                  </a:ext>
                </a:extLst>
              </p:cNvPr>
              <p:cNvSpPr txBox="1">
                <a:spLocks noRot="1" noChangeAspect="1" noMove="1" noResize="1" noEditPoints="1" noAdjustHandles="1" noChangeArrowheads="1" noChangeShapeType="1" noTextEdit="1"/>
              </p:cNvSpPr>
              <p:nvPr/>
            </p:nvSpPr>
            <p:spPr>
              <a:xfrm>
                <a:off x="5238340" y="4968878"/>
                <a:ext cx="3867213" cy="549702"/>
              </a:xfrm>
              <a:prstGeom prst="rect">
                <a:avLst/>
              </a:prstGeom>
              <a:blipFill>
                <a:blip r:embed="rId7"/>
                <a:stretch>
                  <a:fillRect/>
                </a:stretch>
              </a:blipFill>
            </p:spPr>
            <p:txBody>
              <a:bodyPr/>
              <a:lstStyle/>
              <a:p>
                <a:r>
                  <a:rPr lang="uk-UA">
                    <a:noFill/>
                  </a:rPr>
                  <a:t> </a:t>
                </a:r>
              </a:p>
            </p:txBody>
          </p:sp>
        </mc:Fallback>
      </mc:AlternateContent>
      <p:sp>
        <p:nvSpPr>
          <p:cNvPr id="25" name="TextBox 24">
            <a:extLst>
              <a:ext uri="{FF2B5EF4-FFF2-40B4-BE49-F238E27FC236}">
                <a16:creationId xmlns:a16="http://schemas.microsoft.com/office/drawing/2014/main" id="{27CC90CE-54C8-47EA-972D-854B596EF9D8}"/>
              </a:ext>
            </a:extLst>
          </p:cNvPr>
          <p:cNvSpPr txBox="1"/>
          <p:nvPr/>
        </p:nvSpPr>
        <p:spPr>
          <a:xfrm>
            <a:off x="4604192" y="5774509"/>
            <a:ext cx="1289135" cy="369332"/>
          </a:xfrm>
          <a:prstGeom prst="rect">
            <a:avLst/>
          </a:prstGeom>
          <a:noFill/>
        </p:spPr>
        <p:txBody>
          <a:bodyPr wrap="none" rtlCol="0">
            <a:spAutoFit/>
          </a:bodyPr>
          <a:lstStyle/>
          <a:p>
            <a:r>
              <a:rPr lang="en-US" i="1" dirty="0">
                <a:solidFill>
                  <a:srgbClr val="FF0000"/>
                </a:solidFill>
                <a:latin typeface="Times New Roman" panose="02020603050405020304" pitchFamily="18" charset="0"/>
                <a:cs typeface="Times New Roman" panose="02020603050405020304" pitchFamily="18" charset="0"/>
              </a:rPr>
              <a:t>m</a:t>
            </a:r>
            <a:r>
              <a:rPr lang="en-US" dirty="0">
                <a:solidFill>
                  <a:srgbClr val="FF0000"/>
                </a:solidFill>
                <a:latin typeface="Times New Roman" panose="02020603050405020304" pitchFamily="18" charset="0"/>
                <a:cs typeface="Times New Roman" panose="02020603050405020304" pitchFamily="18" charset="0"/>
              </a:rPr>
              <a:t> = </a:t>
            </a:r>
            <a:r>
              <a:rPr lang="ru-RU" dirty="0">
                <a:solidFill>
                  <a:srgbClr val="FF0000"/>
                </a:solidFill>
                <a:latin typeface="Times New Roman" panose="02020603050405020304" pitchFamily="18" charset="0"/>
                <a:cs typeface="Times New Roman" panose="02020603050405020304" pitchFamily="18" charset="0"/>
              </a:rPr>
              <a:t>0,297 </a:t>
            </a:r>
            <a:r>
              <a:rPr lang="en-US" dirty="0">
                <a:solidFill>
                  <a:srgbClr val="FF0000"/>
                </a:solidFill>
                <a:latin typeface="Times New Roman" panose="02020603050405020304" pitchFamily="18" charset="0"/>
                <a:cs typeface="Times New Roman" panose="02020603050405020304" pitchFamily="18" charset="0"/>
              </a:rPr>
              <a:t>g</a:t>
            </a:r>
            <a:endParaRPr lang="ru-RU"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62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down)">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0">
                                            <p:txEl>
                                              <p:pRg st="0" end="0"/>
                                            </p:txEl>
                                          </p:spTgt>
                                        </p:tgtEl>
                                        <p:attrNameLst>
                                          <p:attrName>style.visibility</p:attrName>
                                        </p:attrNameLst>
                                      </p:cBhvr>
                                      <p:to>
                                        <p:strVal val="visible"/>
                                      </p:to>
                                    </p:set>
                                    <p:animEffect transition="in" filter="wipe(down)">
                                      <p:cBhvr>
                                        <p:cTn id="47" dur="500"/>
                                        <p:tgtEl>
                                          <p:spTgt spid="20">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down)">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down)">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down)">
                                      <p:cBhvr>
                                        <p:cTn id="62" dur="500"/>
                                        <p:tgtEl>
                                          <p:spTgt spid="22"/>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down)">
                                      <p:cBhvr>
                                        <p:cTn id="67" dur="500"/>
                                        <p:tgtEl>
                                          <p:spTgt spid="24"/>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wipe(down)">
                                      <p:cBhvr>
                                        <p:cTn id="7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9" grpId="0"/>
      <p:bldP spid="11" grpId="0"/>
      <p:bldP spid="15" grpId="0"/>
      <p:bldP spid="21" grpId="0"/>
      <p:bldP spid="22" grpId="0"/>
      <p:bldP spid="23" grpId="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289AE8-775D-4873-8C2E-BA716AA56A09}"/>
              </a:ext>
            </a:extLst>
          </p:cNvPr>
          <p:cNvSpPr txBox="1"/>
          <p:nvPr/>
        </p:nvSpPr>
        <p:spPr>
          <a:xfrm>
            <a:off x="0" y="216288"/>
            <a:ext cx="9044189" cy="1200329"/>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Calculate the mass of a sample of potassium permanganate (</a:t>
            </a:r>
            <a:r>
              <a:rPr lang="en-US" dirty="0" err="1">
                <a:latin typeface="Times New Roman" panose="02020603050405020304" pitchFamily="18" charset="0"/>
                <a:cs typeface="Times New Roman" panose="02020603050405020304" pitchFamily="18" charset="0"/>
              </a:rPr>
              <a:t>M.m.</a:t>
            </a:r>
            <a:r>
              <a:rPr lang="en-US" dirty="0">
                <a:latin typeface="Times New Roman" panose="02020603050405020304" pitchFamily="18" charset="0"/>
                <a:cs typeface="Times New Roman" panose="02020603050405020304" pitchFamily="18" charset="0"/>
              </a:rPr>
              <a:t> = 158.04), if 23.68 ml of 0.1N sodium thiosulfate (Cf = 1.0000) was used for titration using back iodometry; percentage in the substance - 99.8%. The volume of the volumetric flask is 100 ml, the volume of the pipette is 25 ml</a:t>
            </a:r>
            <a:r>
              <a:rPr lang="ru-RU" dirty="0">
                <a:latin typeface="Times New Roman" panose="02020603050405020304" pitchFamily="18" charset="0"/>
                <a:cs typeface="Times New Roman" panose="02020603050405020304" pitchFamily="18" charset="0"/>
              </a:rPr>
              <a:t>.</a:t>
            </a:r>
          </a:p>
        </p:txBody>
      </p:sp>
      <p:cxnSp>
        <p:nvCxnSpPr>
          <p:cNvPr id="3" name="Прямая соединительная линия 2">
            <a:extLst>
              <a:ext uri="{FF2B5EF4-FFF2-40B4-BE49-F238E27FC236}">
                <a16:creationId xmlns:a16="http://schemas.microsoft.com/office/drawing/2014/main" id="{A9E17E73-E339-4550-B412-BBFA78FAA5E5}"/>
              </a:ext>
            </a:extLst>
          </p:cNvPr>
          <p:cNvCxnSpPr/>
          <p:nvPr/>
        </p:nvCxnSpPr>
        <p:spPr>
          <a:xfrm>
            <a:off x="1977497" y="1633479"/>
            <a:ext cx="0" cy="3834426"/>
          </a:xfrm>
          <a:prstGeom prst="line">
            <a:avLst/>
          </a:prstGeom>
        </p:spPr>
        <p:style>
          <a:lnRef idx="3">
            <a:schemeClr val="dk1"/>
          </a:lnRef>
          <a:fillRef idx="0">
            <a:schemeClr val="dk1"/>
          </a:fillRef>
          <a:effectRef idx="2">
            <a:schemeClr val="dk1"/>
          </a:effectRef>
          <a:fontRef idx="minor">
            <a:schemeClr val="tx1"/>
          </a:fontRef>
        </p:style>
      </p:cxnSp>
      <p:cxnSp>
        <p:nvCxnSpPr>
          <p:cNvPr id="4" name="Прямая соединительная линия 3">
            <a:extLst>
              <a:ext uri="{FF2B5EF4-FFF2-40B4-BE49-F238E27FC236}">
                <a16:creationId xmlns:a16="http://schemas.microsoft.com/office/drawing/2014/main" id="{76A691CF-86C9-4670-AB6B-1C1FB1D9D4AE}"/>
              </a:ext>
            </a:extLst>
          </p:cNvPr>
          <p:cNvCxnSpPr>
            <a:cxnSpLocks/>
          </p:cNvCxnSpPr>
          <p:nvPr/>
        </p:nvCxnSpPr>
        <p:spPr>
          <a:xfrm flipH="1">
            <a:off x="0" y="4210184"/>
            <a:ext cx="1977497" cy="0"/>
          </a:xfrm>
          <a:prstGeom prst="line">
            <a:avLst/>
          </a:prstGeom>
        </p:spPr>
        <p:style>
          <a:lnRef idx="3">
            <a:schemeClr val="dk1"/>
          </a:lnRef>
          <a:fillRef idx="0">
            <a:schemeClr val="dk1"/>
          </a:fillRef>
          <a:effectRef idx="2">
            <a:schemeClr val="dk1"/>
          </a:effectRef>
          <a:fontRef idx="minor">
            <a:schemeClr val="tx1"/>
          </a:fontRef>
        </p:style>
      </p:cxnSp>
      <p:sp>
        <p:nvSpPr>
          <p:cNvPr id="5" name="Прямоугольник 4">
            <a:extLst>
              <a:ext uri="{FF2B5EF4-FFF2-40B4-BE49-F238E27FC236}">
                <a16:creationId xmlns:a16="http://schemas.microsoft.com/office/drawing/2014/main" id="{CD8AB432-D6EE-4A96-B005-1D6B975A9B5F}"/>
              </a:ext>
            </a:extLst>
          </p:cNvPr>
          <p:cNvSpPr/>
          <p:nvPr/>
        </p:nvSpPr>
        <p:spPr>
          <a:xfrm>
            <a:off x="1" y="1570583"/>
            <a:ext cx="1966192" cy="2308324"/>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Given </a:t>
            </a:r>
            <a:r>
              <a:rPr lang="ru-RU" dirty="0">
                <a:latin typeface="Times New Roman" panose="02020603050405020304" pitchFamily="18" charset="0"/>
                <a:cs typeface="Times New Roman" panose="02020603050405020304" pitchFamily="18" charset="0"/>
              </a:rPr>
              <a:t>:</a:t>
            </a:r>
          </a:p>
          <a:p>
            <a:r>
              <a:rPr lang="ru-RU" dirty="0" err="1">
                <a:latin typeface="Times New Roman" panose="02020603050405020304" pitchFamily="18" charset="0"/>
                <a:cs typeface="Times New Roman" panose="02020603050405020304" pitchFamily="18" charset="0"/>
              </a:rPr>
              <a:t>М.м</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158,04</a:t>
            </a:r>
          </a:p>
          <a:p>
            <a:pPr>
              <a:defRPr/>
            </a:pPr>
            <a:r>
              <a:rPr lang="en-US" dirty="0">
                <a:latin typeface="Times New Roman" panose="02020603050405020304" pitchFamily="18" charset="0"/>
                <a:cs typeface="Times New Roman" panose="02020603050405020304" pitchFamily="18" charset="0"/>
              </a:rPr>
              <a:t>V</a:t>
            </a:r>
            <a:r>
              <a:rPr lang="en-US" baseline="-25000" dirty="0">
                <a:latin typeface="Times New Roman" panose="02020603050405020304" pitchFamily="18" charset="0"/>
                <a:cs typeface="Times New Roman" panose="02020603050405020304" pitchFamily="18" charset="0"/>
              </a:rPr>
              <a:t>(titrant) </a:t>
            </a:r>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23,68 </a:t>
            </a:r>
            <a:r>
              <a:rPr lang="en-US" dirty="0">
                <a:latin typeface="Times New Roman" panose="02020603050405020304" pitchFamily="18" charset="0"/>
                <a:cs typeface="Times New Roman" panose="02020603050405020304" pitchFamily="18" charset="0"/>
              </a:rPr>
              <a:t>ml</a:t>
            </a:r>
            <a:endParaRPr lang="ru-RU" dirty="0">
              <a:latin typeface="Times New Roman" panose="02020603050405020304" pitchFamily="18" charset="0"/>
              <a:cs typeface="Times New Roman" panose="02020603050405020304" pitchFamily="18" charset="0"/>
            </a:endParaRPr>
          </a:p>
          <a:p>
            <a:pPr>
              <a:defRPr/>
            </a:pPr>
            <a:r>
              <a:rPr lang="en-US" dirty="0">
                <a:latin typeface="Times New Roman" panose="02020603050405020304" pitchFamily="18" charset="0"/>
                <a:cs typeface="Times New Roman" panose="02020603050405020304" pitchFamily="18" charset="0"/>
              </a:rPr>
              <a:t>C</a:t>
            </a:r>
            <a:r>
              <a:rPr lang="en-US" baseline="-25000" dirty="0">
                <a:latin typeface="Times New Roman" panose="02020603050405020304" pitchFamily="18" charset="0"/>
                <a:cs typeface="Times New Roman" panose="02020603050405020304" pitchFamily="18" charset="0"/>
              </a:rPr>
              <a:t>N</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0,1Н</a:t>
            </a:r>
          </a:p>
          <a:p>
            <a:pPr>
              <a:defRPr/>
            </a:pPr>
            <a:r>
              <a:rPr lang="en-US" dirty="0">
                <a:latin typeface="Times New Roman" panose="02020603050405020304" pitchFamily="18" charset="0"/>
                <a:cs typeface="Times New Roman" panose="02020603050405020304" pitchFamily="18" charset="0"/>
              </a:rPr>
              <a:t>Cf</a:t>
            </a:r>
            <a:r>
              <a:rPr lang="ru-RU" dirty="0">
                <a:latin typeface="Times New Roman" panose="02020603050405020304" pitchFamily="18" charset="0"/>
                <a:cs typeface="Times New Roman" panose="02020603050405020304" pitchFamily="18" charset="0"/>
              </a:rPr>
              <a:t> = 1,0000</a:t>
            </a:r>
          </a:p>
          <a:p>
            <a:pPr>
              <a:defRPr/>
            </a:pPr>
            <a:r>
              <a:rPr lang="ru-RU" dirty="0">
                <a:latin typeface="Times New Roman" panose="02020603050405020304" pitchFamily="18" charset="0"/>
                <a:cs typeface="Times New Roman" panose="02020603050405020304" pitchFamily="18" charset="0"/>
              </a:rPr>
              <a:t>% = 99,8%</a:t>
            </a:r>
          </a:p>
          <a:p>
            <a:pPr>
              <a:defRPr/>
            </a:pPr>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v.b</a:t>
            </a:r>
            <a:r>
              <a:rPr lang="ru-RU" baseline="-25000"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 100 </a:t>
            </a:r>
            <a:r>
              <a:rPr lang="en-US" dirty="0">
                <a:latin typeface="Times New Roman" panose="02020603050405020304" pitchFamily="18" charset="0"/>
                <a:cs typeface="Times New Roman" panose="02020603050405020304" pitchFamily="18" charset="0"/>
              </a:rPr>
              <a:t>ml</a:t>
            </a:r>
            <a:endParaRPr lang="ru-RU" dirty="0">
              <a:latin typeface="Times New Roman" panose="02020603050405020304" pitchFamily="18" charset="0"/>
              <a:cs typeface="Times New Roman" panose="02020603050405020304" pitchFamily="18" charset="0"/>
            </a:endParaRPr>
          </a:p>
          <a:p>
            <a:pPr>
              <a:defRPr/>
            </a:pPr>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p</a:t>
            </a:r>
            <a:r>
              <a:rPr lang="ru-RU" dirty="0">
                <a:latin typeface="Times New Roman" panose="02020603050405020304" pitchFamily="18" charset="0"/>
                <a:cs typeface="Times New Roman" panose="02020603050405020304" pitchFamily="18" charset="0"/>
              </a:rPr>
              <a:t> = 25 </a:t>
            </a:r>
            <a:r>
              <a:rPr lang="en-US" dirty="0">
                <a:latin typeface="Times New Roman" panose="02020603050405020304" pitchFamily="18" charset="0"/>
                <a:cs typeface="Times New Roman" panose="02020603050405020304" pitchFamily="18" charset="0"/>
              </a:rPr>
              <a:t>ml</a:t>
            </a:r>
            <a:endParaRPr lang="ru-RU" dirty="0">
              <a:latin typeface="Times New Roman" panose="02020603050405020304" pitchFamily="18" charset="0"/>
              <a:cs typeface="Times New Roman" panose="02020603050405020304" pitchFamily="18" charset="0"/>
            </a:endParaRPr>
          </a:p>
        </p:txBody>
      </p:sp>
      <p:sp>
        <p:nvSpPr>
          <p:cNvPr id="6" name="Прямоугольник 5">
            <a:extLst>
              <a:ext uri="{FF2B5EF4-FFF2-40B4-BE49-F238E27FC236}">
                <a16:creationId xmlns:a16="http://schemas.microsoft.com/office/drawing/2014/main" id="{2F346B1F-640C-4F12-9551-6CD4004E4846}"/>
              </a:ext>
            </a:extLst>
          </p:cNvPr>
          <p:cNvSpPr/>
          <p:nvPr/>
        </p:nvSpPr>
        <p:spPr>
          <a:xfrm>
            <a:off x="138213" y="4326544"/>
            <a:ext cx="1442986" cy="646331"/>
          </a:xfrm>
          <a:prstGeom prst="rect">
            <a:avLst/>
          </a:prstGeom>
        </p:spPr>
        <p:txBody>
          <a:bodyPr wrap="square">
            <a:spAutoFit/>
          </a:bodyPr>
          <a:lstStyle/>
          <a:p>
            <a:r>
              <a:rPr lang="en-US" dirty="0">
                <a:solidFill>
                  <a:srgbClr val="FF0000"/>
                </a:solidFill>
                <a:latin typeface="Times New Roman" panose="02020603050405020304" pitchFamily="18" charset="0"/>
                <a:cs typeface="Times New Roman" panose="02020603050405020304" pitchFamily="18" charset="0"/>
              </a:rPr>
              <a:t>To find </a:t>
            </a:r>
            <a:r>
              <a:rPr lang="ru-RU" dirty="0">
                <a:solidFill>
                  <a:srgbClr val="FF0000"/>
                </a:solidFill>
                <a:latin typeface="Times New Roman" panose="02020603050405020304" pitchFamily="18" charset="0"/>
                <a:cs typeface="Times New Roman" panose="02020603050405020304" pitchFamily="18" charset="0"/>
              </a:rPr>
              <a:t>:</a:t>
            </a:r>
          </a:p>
          <a:p>
            <a:r>
              <a:rPr lang="en-US" dirty="0">
                <a:solidFill>
                  <a:srgbClr val="FF0000"/>
                </a:solidFill>
                <a:latin typeface="Times New Roman" panose="02020603050405020304" pitchFamily="18" charset="0"/>
                <a:cs typeface="Times New Roman" panose="02020603050405020304" pitchFamily="18" charset="0"/>
              </a:rPr>
              <a:t>m</a:t>
            </a:r>
            <a:r>
              <a:rPr lang="en-US" i="1" baseline="-25000" dirty="0">
                <a:solidFill>
                  <a:srgbClr val="FF0000"/>
                </a:solidFill>
                <a:latin typeface="Times New Roman" panose="02020603050405020304" pitchFamily="18" charset="0"/>
                <a:cs typeface="Times New Roman" panose="02020603050405020304" pitchFamily="18" charset="0"/>
              </a:rPr>
              <a:t> sample</a:t>
            </a:r>
            <a:r>
              <a:rPr lang="ru-RU" dirty="0">
                <a:solidFill>
                  <a:srgbClr val="FF0000"/>
                </a:solidFill>
                <a:latin typeface="Times New Roman" panose="02020603050405020304" pitchFamily="18" charset="0"/>
                <a:cs typeface="Times New Roman" panose="02020603050405020304" pitchFamily="18" charset="0"/>
              </a:rPr>
              <a:t> </a:t>
            </a:r>
            <a:r>
              <a:rPr lang="uk-UA" dirty="0">
                <a:solidFill>
                  <a:srgbClr val="FF0000"/>
                </a:solidFill>
                <a:latin typeface="Times New Roman" panose="02020603050405020304" pitchFamily="18" charset="0"/>
                <a:cs typeface="Times New Roman" panose="02020603050405020304" pitchFamily="18" charset="0"/>
              </a:rPr>
              <a:t>- ?</a:t>
            </a:r>
            <a:endParaRPr lang="ru-RU" dirty="0">
              <a:solidFill>
                <a:srgbClr val="FF0000"/>
              </a:solidFill>
              <a:latin typeface="Times New Roman" panose="02020603050405020304" pitchFamily="18" charset="0"/>
              <a:cs typeface="Times New Roman" panose="02020603050405020304" pitchFamily="18" charset="0"/>
            </a:endParaRPr>
          </a:p>
        </p:txBody>
      </p:sp>
      <p:sp>
        <p:nvSpPr>
          <p:cNvPr id="7" name="Прямоугольник 6">
            <a:extLst>
              <a:ext uri="{FF2B5EF4-FFF2-40B4-BE49-F238E27FC236}">
                <a16:creationId xmlns:a16="http://schemas.microsoft.com/office/drawing/2014/main" id="{4CAAFEA1-C21E-4536-B255-942406CBC0AC}"/>
              </a:ext>
            </a:extLst>
          </p:cNvPr>
          <p:cNvSpPr/>
          <p:nvPr/>
        </p:nvSpPr>
        <p:spPr>
          <a:xfrm>
            <a:off x="1977497" y="1577278"/>
            <a:ext cx="2389304"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Solution </a:t>
            </a:r>
            <a:r>
              <a:rPr lang="uk-UA"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1. Calculation formula </a:t>
            </a:r>
            <a:r>
              <a:rPr lang="ru-RU"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9" name="Прямоугольник 8">
            <a:extLst>
              <a:ext uri="{FF2B5EF4-FFF2-40B4-BE49-F238E27FC236}">
                <a16:creationId xmlns:a16="http://schemas.microsoft.com/office/drawing/2014/main" id="{1C7D0AA3-66F5-4AC6-B9B5-7AACDC78ECC1}"/>
              </a:ext>
            </a:extLst>
          </p:cNvPr>
          <p:cNvSpPr/>
          <p:nvPr/>
        </p:nvSpPr>
        <p:spPr>
          <a:xfrm>
            <a:off x="1977499" y="2308232"/>
            <a:ext cx="2268570" cy="369332"/>
          </a:xfrm>
          <a:prstGeom prst="rect">
            <a:avLst/>
          </a:prstGeom>
        </p:spPr>
        <p:txBody>
          <a:bodyPr wrap="none">
            <a:spAutoFit/>
          </a:bodyPr>
          <a:lstStyle/>
          <a:p>
            <a:pPr marL="257175" indent="-257175"/>
            <a:r>
              <a:rPr lang="ru-RU" dirty="0">
                <a:latin typeface="Times New Roman"/>
                <a:cs typeface="Times New Roman"/>
              </a:rPr>
              <a:t>2. </a:t>
            </a:r>
            <a:r>
              <a:rPr lang="en-US" dirty="0">
                <a:latin typeface="Times New Roman"/>
                <a:cs typeface="Times New Roman"/>
              </a:rPr>
              <a:t>Reaction equation </a:t>
            </a:r>
            <a:r>
              <a:rPr lang="ru-RU" dirty="0">
                <a:latin typeface="Times New Roman"/>
                <a:cs typeface="Times New Roman"/>
              </a:rPr>
              <a:t>: </a:t>
            </a:r>
          </a:p>
        </p:txBody>
      </p:sp>
      <p:sp>
        <p:nvSpPr>
          <p:cNvPr id="11" name="Прямоугольник 10">
            <a:extLst>
              <a:ext uri="{FF2B5EF4-FFF2-40B4-BE49-F238E27FC236}">
                <a16:creationId xmlns:a16="http://schemas.microsoft.com/office/drawing/2014/main" id="{5BE18D04-8F8A-47D7-AB9F-4F2EE955AC4E}"/>
              </a:ext>
            </a:extLst>
          </p:cNvPr>
          <p:cNvSpPr/>
          <p:nvPr/>
        </p:nvSpPr>
        <p:spPr>
          <a:xfrm>
            <a:off x="1977497" y="3266467"/>
            <a:ext cx="5211683" cy="369332"/>
          </a:xfrm>
          <a:prstGeom prst="rect">
            <a:avLst/>
          </a:prstGeom>
        </p:spPr>
        <p:txBody>
          <a:bodyPr wrap="none">
            <a:spAutoFit/>
          </a:bodyPr>
          <a:lstStyle/>
          <a:p>
            <a:pPr marL="257175" indent="-257175"/>
            <a:r>
              <a:rPr lang="uk-UA" dirty="0">
                <a:latin typeface="Times New Roman"/>
                <a:cs typeface="Times New Roman"/>
              </a:rPr>
              <a:t>3. </a:t>
            </a:r>
            <a:r>
              <a:rPr lang="en-US" dirty="0">
                <a:latin typeface="Times New Roman"/>
                <a:cs typeface="Times New Roman"/>
              </a:rPr>
              <a:t>Calculation of the titer of the titrant for the analyte </a:t>
            </a:r>
            <a:r>
              <a:rPr lang="ru-RU" dirty="0">
                <a:latin typeface="Times New Roman"/>
                <a:cs typeface="Times New Roman"/>
              </a:rPr>
              <a:t>:</a:t>
            </a:r>
            <a:endParaRPr lang="uk-UA" dirty="0">
              <a:latin typeface="Times New Roman"/>
              <a:cs typeface="Times New Roman"/>
            </a:endParaRP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A2DC9EC8-1221-4DB3-9DD0-4F971074F914}"/>
                  </a:ext>
                </a:extLst>
              </p:cNvPr>
              <p:cNvSpPr txBox="1"/>
              <p:nvPr/>
            </p:nvSpPr>
            <p:spPr>
              <a:xfrm>
                <a:off x="2166845" y="3689785"/>
                <a:ext cx="1792286"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rPr>
                        <m:t>= </m:t>
                      </m:r>
                      <m:f>
                        <m:fPr>
                          <m:ctrlPr>
                            <a:rPr lang="en-US"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𝐸𝑚</m:t>
                          </m:r>
                          <m:r>
                            <a:rPr lang="ru-RU" b="0" i="1"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ea typeface="Cambria Math" panose="02040503050406030204" pitchFamily="18" charset="0"/>
                            </a:rPr>
                            <m:t>×С</m:t>
                          </m:r>
                          <m:r>
                            <a:rPr lang="en-US" b="0" i="1" baseline="-25000" smtClean="0">
                              <a:solidFill>
                                <a:schemeClr val="tx1"/>
                              </a:solidFill>
                              <a:latin typeface="Cambria Math" panose="02040503050406030204" pitchFamily="18" charset="0"/>
                              <a:ea typeface="Cambria Math" panose="02040503050406030204" pitchFamily="18" charset="0"/>
                            </a:rPr>
                            <m:t>𝑁</m:t>
                          </m:r>
                        </m:num>
                        <m:den>
                          <m:r>
                            <a:rPr lang="en-US" b="0" i="1" smtClean="0">
                              <a:solidFill>
                                <a:schemeClr val="tx1"/>
                              </a:solidFill>
                              <a:latin typeface="Cambria Math" panose="02040503050406030204" pitchFamily="18" charset="0"/>
                            </a:rPr>
                            <m:t>1000</m:t>
                          </m:r>
                        </m:den>
                      </m:f>
                    </m:oMath>
                  </m:oMathPara>
                </a14:m>
                <a:endParaRPr lang="ru-RU" dirty="0">
                  <a:solidFill>
                    <a:schemeClr val="tx1"/>
                  </a:solidFill>
                </a:endParaRPr>
              </a:p>
            </p:txBody>
          </p:sp>
        </mc:Choice>
        <mc:Fallback xmlns="">
          <p:sp>
            <p:nvSpPr>
              <p:cNvPr id="20" name="TextBox 19">
                <a:extLst>
                  <a:ext uri="{FF2B5EF4-FFF2-40B4-BE49-F238E27FC236}">
                    <a16:creationId xmlns:a16="http://schemas.microsoft.com/office/drawing/2014/main" id="{A2DC9EC8-1221-4DB3-9DD0-4F971074F914}"/>
                  </a:ext>
                </a:extLst>
              </p:cNvPr>
              <p:cNvSpPr txBox="1">
                <a:spLocks noRot="1" noChangeAspect="1" noMove="1" noResize="1" noEditPoints="1" noAdjustHandles="1" noChangeArrowheads="1" noChangeShapeType="1" noTextEdit="1"/>
              </p:cNvSpPr>
              <p:nvPr/>
            </p:nvSpPr>
            <p:spPr>
              <a:xfrm>
                <a:off x="2166845" y="3689785"/>
                <a:ext cx="1792286" cy="520399"/>
              </a:xfrm>
              <a:prstGeom prst="rect">
                <a:avLst/>
              </a:prstGeom>
              <a:blipFill>
                <a:blip r:embed="rId2"/>
                <a:stretch>
                  <a:fillRect/>
                </a:stretch>
              </a:blipFill>
            </p:spPr>
            <p:txBody>
              <a:bodyPr/>
              <a:lstStyle/>
              <a:p>
                <a:r>
                  <a:rPr lang="uk-UA">
                    <a:noFill/>
                  </a:rPr>
                  <a:t> </a:t>
                </a:r>
              </a:p>
            </p:txBody>
          </p:sp>
        </mc:Fallback>
      </mc:AlternateContent>
      <p:sp>
        <p:nvSpPr>
          <p:cNvPr id="23" name="Прямоугольник 22">
            <a:extLst>
              <a:ext uri="{FF2B5EF4-FFF2-40B4-BE49-F238E27FC236}">
                <a16:creationId xmlns:a16="http://schemas.microsoft.com/office/drawing/2014/main" id="{FF209283-2141-46AB-9423-8568A71CDDCB}"/>
              </a:ext>
            </a:extLst>
          </p:cNvPr>
          <p:cNvSpPr/>
          <p:nvPr/>
        </p:nvSpPr>
        <p:spPr>
          <a:xfrm>
            <a:off x="1995765" y="4888405"/>
            <a:ext cx="4865434" cy="369332"/>
          </a:xfrm>
          <a:prstGeom prst="rect">
            <a:avLst/>
          </a:prstGeom>
        </p:spPr>
        <p:txBody>
          <a:bodyPr wrap="none">
            <a:spAutoFit/>
          </a:bodyPr>
          <a:lstStyle/>
          <a:p>
            <a:pPr marL="257175" indent="-257175"/>
            <a:r>
              <a:rPr lang="uk-UA" dirty="0">
                <a:latin typeface="Times New Roman"/>
                <a:cs typeface="Times New Roman"/>
              </a:rPr>
              <a:t>4. </a:t>
            </a:r>
            <a:r>
              <a:rPr lang="en-US" dirty="0">
                <a:latin typeface="Times New Roman"/>
                <a:cs typeface="Times New Roman"/>
              </a:rPr>
              <a:t>Calculation of the mass of the active substance </a:t>
            </a:r>
            <a:r>
              <a:rPr lang="ru-RU" dirty="0">
                <a:latin typeface="Times New Roman"/>
                <a:cs typeface="Times New Roman"/>
              </a:rPr>
              <a:t>:</a:t>
            </a:r>
            <a:endParaRPr lang="uk-UA" dirty="0">
              <a:latin typeface="Times New Roman"/>
              <a:cs typeface="Times New Roman"/>
            </a:endParaRPr>
          </a:p>
        </p:txBody>
      </p:sp>
      <p:sp>
        <p:nvSpPr>
          <p:cNvPr id="25" name="TextBox 24">
            <a:extLst>
              <a:ext uri="{FF2B5EF4-FFF2-40B4-BE49-F238E27FC236}">
                <a16:creationId xmlns:a16="http://schemas.microsoft.com/office/drawing/2014/main" id="{27CC90CE-54C8-47EA-972D-854B596EF9D8}"/>
              </a:ext>
            </a:extLst>
          </p:cNvPr>
          <p:cNvSpPr txBox="1"/>
          <p:nvPr/>
        </p:nvSpPr>
        <p:spPr>
          <a:xfrm>
            <a:off x="7184653" y="6196814"/>
            <a:ext cx="1404552" cy="369332"/>
          </a:xfrm>
          <a:prstGeom prst="rect">
            <a:avLst/>
          </a:prstGeom>
          <a:noFill/>
        </p:spPr>
        <p:txBody>
          <a:bodyPr wrap="none" rtlCol="0">
            <a:spAutoFit/>
          </a:bodyPr>
          <a:lstStyle/>
          <a:p>
            <a:r>
              <a:rPr lang="en-US" i="1" dirty="0">
                <a:solidFill>
                  <a:srgbClr val="FF0000"/>
                </a:solidFill>
                <a:latin typeface="Times New Roman" panose="02020603050405020304" pitchFamily="18" charset="0"/>
                <a:cs typeface="Times New Roman" panose="02020603050405020304" pitchFamily="18" charset="0"/>
              </a:rPr>
              <a:t>m</a:t>
            </a:r>
            <a:r>
              <a:rPr lang="en-US" dirty="0">
                <a:solidFill>
                  <a:srgbClr val="FF0000"/>
                </a:solidFill>
                <a:latin typeface="Times New Roman" panose="02020603050405020304" pitchFamily="18" charset="0"/>
                <a:cs typeface="Times New Roman" panose="02020603050405020304" pitchFamily="18" charset="0"/>
              </a:rPr>
              <a:t> = 0,3037 g</a:t>
            </a:r>
            <a:endParaRPr lang="ru-RU"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EAEBBBDE-6762-4002-B970-F6C4120A0910}"/>
                  </a:ext>
                </a:extLst>
              </p:cNvPr>
              <p:cNvSpPr txBox="1"/>
              <p:nvPr/>
            </p:nvSpPr>
            <p:spPr>
              <a:xfrm>
                <a:off x="4591670" y="1830045"/>
                <a:ext cx="3686587" cy="5712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 </m:t>
                      </m:r>
                      <m:f>
                        <m:fPr>
                          <m:ctrlPr>
                            <a:rPr lang="ru-RU"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𝑉</m:t>
                          </m:r>
                          <m:r>
                            <a:rPr lang="en-US" b="0" i="1" baseline="-25000" smtClean="0">
                              <a:solidFill>
                                <a:schemeClr val="tx1"/>
                              </a:solidFill>
                              <a:latin typeface="Cambria Math" panose="02040503050406030204" pitchFamily="18" charset="0"/>
                            </a:rPr>
                            <m:t>𝑇</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𝐶𝑓</m:t>
                          </m:r>
                          <m:r>
                            <a:rPr lang="ru-RU" b="0" i="1" smtClean="0">
                              <a:solidFill>
                                <a:schemeClr val="tx1"/>
                              </a:solidFill>
                              <a:latin typeface="Cambria Math" panose="02040503050406030204" pitchFamily="18" charset="0"/>
                              <a:ea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100 ×</m:t>
                          </m:r>
                          <m:r>
                            <a:rPr lang="en-US" b="0" i="1" smtClean="0">
                              <a:solidFill>
                                <a:schemeClr val="tx1"/>
                              </a:solidFill>
                              <a:latin typeface="Cambria Math" panose="02040503050406030204" pitchFamily="18" charset="0"/>
                              <a:ea typeface="Cambria Math" panose="02040503050406030204" pitchFamily="18" charset="0"/>
                            </a:rPr>
                            <m:t>𝑉𝑣</m:t>
                          </m:r>
                          <m:r>
                            <a:rPr lang="ru-RU" b="0" i="1" baseline="-25000" smtClean="0">
                              <a:solidFill>
                                <a:schemeClr val="tx1"/>
                              </a:solidFill>
                              <a:latin typeface="Cambria Math" panose="02040503050406030204" pitchFamily="18" charset="0"/>
                              <a:ea typeface="Cambria Math" panose="02040503050406030204" pitchFamily="18" charset="0"/>
                            </a:rPr>
                            <m:t>.</m:t>
                          </m:r>
                          <m:r>
                            <a:rPr lang="en-US" b="0" i="1" baseline="-25000" smtClean="0">
                              <a:solidFill>
                                <a:schemeClr val="tx1"/>
                              </a:solidFill>
                              <a:latin typeface="Cambria Math" panose="02040503050406030204" pitchFamily="18" charset="0"/>
                              <a:ea typeface="Cambria Math" panose="02040503050406030204" pitchFamily="18" charset="0"/>
                            </a:rPr>
                            <m:t>𝑏</m:t>
                          </m:r>
                          <m:r>
                            <a:rPr lang="ru-RU" b="0" i="1" baseline="-25000" smtClean="0">
                              <a:solidFill>
                                <a:schemeClr val="tx1"/>
                              </a:solidFill>
                              <a:latin typeface="Cambria Math" panose="02040503050406030204" pitchFamily="18" charset="0"/>
                              <a:ea typeface="Cambria Math" panose="02040503050406030204" pitchFamily="18" charset="0"/>
                            </a:rPr>
                            <m:t>.</m:t>
                          </m:r>
                        </m:num>
                        <m:den>
                          <m:r>
                            <a:rPr lang="en-US" b="0" i="1" smtClean="0">
                              <a:solidFill>
                                <a:schemeClr val="tx1"/>
                              </a:solidFill>
                              <a:latin typeface="Cambria Math" panose="02040503050406030204" pitchFamily="18" charset="0"/>
                            </a:rPr>
                            <m:t>𝑚</m:t>
                          </m:r>
                          <m:r>
                            <a:rPr lang="ru-RU" b="0" i="1"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𝑉</m:t>
                          </m:r>
                          <m:r>
                            <a:rPr lang="en-US" b="0" i="1" baseline="-25000" smtClean="0">
                              <a:solidFill>
                                <a:schemeClr val="tx1"/>
                              </a:solidFill>
                              <a:latin typeface="Cambria Math" panose="02040503050406030204" pitchFamily="18" charset="0"/>
                              <a:ea typeface="Cambria Math" panose="02040503050406030204" pitchFamily="18" charset="0"/>
                            </a:rPr>
                            <m:t>𝑝</m:t>
                          </m:r>
                        </m:den>
                      </m:f>
                    </m:oMath>
                  </m:oMathPara>
                </a14:m>
                <a:endParaRPr lang="ru-RU" dirty="0">
                  <a:solidFill>
                    <a:schemeClr val="tx1"/>
                  </a:solidFill>
                </a:endParaRPr>
              </a:p>
            </p:txBody>
          </p:sp>
        </mc:Choice>
        <mc:Fallback xmlns="">
          <p:sp>
            <p:nvSpPr>
              <p:cNvPr id="18" name="TextBox 17">
                <a:extLst>
                  <a:ext uri="{FF2B5EF4-FFF2-40B4-BE49-F238E27FC236}">
                    <a16:creationId xmlns:a16="http://schemas.microsoft.com/office/drawing/2014/main" id="{EAEBBBDE-6762-4002-B970-F6C4120A0910}"/>
                  </a:ext>
                </a:extLst>
              </p:cNvPr>
              <p:cNvSpPr txBox="1">
                <a:spLocks noRot="1" noChangeAspect="1" noMove="1" noResize="1" noEditPoints="1" noAdjustHandles="1" noChangeArrowheads="1" noChangeShapeType="1" noTextEdit="1"/>
              </p:cNvSpPr>
              <p:nvPr/>
            </p:nvSpPr>
            <p:spPr>
              <a:xfrm>
                <a:off x="4591670" y="1830045"/>
                <a:ext cx="3686587" cy="571247"/>
              </a:xfrm>
              <a:prstGeom prst="rect">
                <a:avLst/>
              </a:prstGeom>
              <a:blipFill>
                <a:blip r:embed="rId3"/>
                <a:stretch>
                  <a:fillRect b="-7447"/>
                </a:stretch>
              </a:blipFill>
            </p:spPr>
            <p:txBody>
              <a:bodyPr/>
              <a:lstStyle/>
              <a:p>
                <a:r>
                  <a:rPr lang="uk-UA">
                    <a:noFill/>
                  </a:rPr>
                  <a:t> </a:t>
                </a:r>
              </a:p>
            </p:txBody>
          </p:sp>
        </mc:Fallback>
      </mc:AlternateContent>
      <p:sp>
        <p:nvSpPr>
          <p:cNvPr id="8" name="TextBox 7">
            <a:extLst>
              <a:ext uri="{FF2B5EF4-FFF2-40B4-BE49-F238E27FC236}">
                <a16:creationId xmlns:a16="http://schemas.microsoft.com/office/drawing/2014/main" id="{77388693-2EFE-4330-A94C-277D1FFF1F5A}"/>
              </a:ext>
            </a:extLst>
          </p:cNvPr>
          <p:cNvSpPr txBox="1"/>
          <p:nvPr/>
        </p:nvSpPr>
        <p:spPr>
          <a:xfrm>
            <a:off x="2332456" y="2639479"/>
            <a:ext cx="6335389"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KMnO</a:t>
            </a:r>
            <a:r>
              <a:rPr lang="en-US" baseline="-25000"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 Na</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O</a:t>
            </a:r>
            <a:r>
              <a:rPr lang="en-US" baseline="-25000" dirty="0">
                <a:latin typeface="Times New Roman" panose="02020603050405020304" pitchFamily="18" charset="0"/>
                <a:cs typeface="Times New Roman" panose="02020603050405020304" pitchFamily="18" charset="0"/>
              </a:rPr>
              <a:t>3</a:t>
            </a:r>
            <a:r>
              <a:rPr lang="en-US" dirty="0">
                <a:latin typeface="Times New Roman" panose="02020603050405020304" pitchFamily="18" charset="0"/>
                <a:cs typeface="Times New Roman" panose="02020603050405020304" pitchFamily="18" charset="0"/>
              </a:rPr>
              <a:t> + H</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SO</a:t>
            </a:r>
            <a:r>
              <a:rPr lang="en-US" baseline="-25000"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 MnSO</a:t>
            </a:r>
            <a:r>
              <a:rPr lang="en-US" baseline="-25000"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 Na</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SO</a:t>
            </a:r>
            <a:r>
              <a:rPr lang="en-US" baseline="-25000"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 K</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SO</a:t>
            </a:r>
            <a:r>
              <a:rPr lang="en-US" baseline="-25000"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 H</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O</a:t>
            </a:r>
            <a:endParaRPr lang="ru-RU"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67883695-651B-4A42-B2EF-55895E6AD0E4}"/>
              </a:ext>
            </a:extLst>
          </p:cNvPr>
          <p:cNvSpPr txBox="1"/>
          <p:nvPr/>
        </p:nvSpPr>
        <p:spPr>
          <a:xfrm>
            <a:off x="3581474" y="2972168"/>
            <a:ext cx="3478837"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MnO</a:t>
            </a:r>
            <a:r>
              <a:rPr lang="en-US" baseline="-25000" dirty="0">
                <a:latin typeface="Times New Roman" panose="02020603050405020304" pitchFamily="18" charset="0"/>
                <a:cs typeface="Times New Roman" panose="02020603050405020304" pitchFamily="18" charset="0"/>
              </a:rPr>
              <a:t>4</a:t>
            </a:r>
            <a:r>
              <a:rPr lang="en-US" baseline="300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+ 8H</a:t>
            </a:r>
            <a:r>
              <a:rPr lang="en-US" baseline="300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+ 5e → Mn</a:t>
            </a:r>
            <a:r>
              <a:rPr lang="en-US" baseline="30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+ 4H</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O</a:t>
            </a:r>
            <a:endParaRPr lang="ru-RU"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B5B25DD7-880E-40D8-A01E-0F36C6EB5D65}"/>
                  </a:ext>
                </a:extLst>
              </p:cNvPr>
              <p:cNvSpPr txBox="1"/>
              <p:nvPr/>
            </p:nvSpPr>
            <p:spPr>
              <a:xfrm>
                <a:off x="4159783" y="3809575"/>
                <a:ext cx="157523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𝐸𝑚</m:t>
                      </m:r>
                      <m:r>
                        <a:rPr lang="ru-RU" b="0" i="1" smtClean="0">
                          <a:latin typeface="Cambria Math" panose="02040503050406030204" pitchFamily="18" charset="0"/>
                        </a:rPr>
                        <m:t>=М.м.  </m:t>
                      </m:r>
                      <m:r>
                        <a:rPr lang="ru-RU"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oMath>
                  </m:oMathPara>
                </a14:m>
                <a:endParaRPr lang="ru-RU" dirty="0"/>
              </a:p>
            </p:txBody>
          </p:sp>
        </mc:Choice>
        <mc:Fallback xmlns="">
          <p:sp>
            <p:nvSpPr>
              <p:cNvPr id="13" name="TextBox 12">
                <a:extLst>
                  <a:ext uri="{FF2B5EF4-FFF2-40B4-BE49-F238E27FC236}">
                    <a16:creationId xmlns:a16="http://schemas.microsoft.com/office/drawing/2014/main" id="{B5B25DD7-880E-40D8-A01E-0F36C6EB5D65}"/>
                  </a:ext>
                </a:extLst>
              </p:cNvPr>
              <p:cNvSpPr txBox="1">
                <a:spLocks noRot="1" noChangeAspect="1" noMove="1" noResize="1" noEditPoints="1" noAdjustHandles="1" noChangeArrowheads="1" noChangeShapeType="1" noTextEdit="1"/>
              </p:cNvSpPr>
              <p:nvPr/>
            </p:nvSpPr>
            <p:spPr>
              <a:xfrm>
                <a:off x="4159783" y="3809575"/>
                <a:ext cx="1575239" cy="276999"/>
              </a:xfrm>
              <a:prstGeom prst="rect">
                <a:avLst/>
              </a:prstGeom>
              <a:blipFill>
                <a:blip r:embed="rId4"/>
                <a:stretch>
                  <a:fillRect l="-2703" t="-2222" r="-4247" b="-35556"/>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F714A3D-A943-4BFC-BFA5-1ED05B67935A}"/>
                  </a:ext>
                </a:extLst>
              </p:cNvPr>
              <p:cNvSpPr txBox="1"/>
              <p:nvPr/>
            </p:nvSpPr>
            <p:spPr>
              <a:xfrm>
                <a:off x="5781801" y="3754997"/>
                <a:ext cx="2158796" cy="3676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𝐸𝑚</m:t>
                      </m:r>
                      <m:r>
                        <a:rPr lang="ru-RU" b="0" i="1" smtClean="0">
                          <a:latin typeface="Cambria Math" panose="02040503050406030204" pitchFamily="18" charset="0"/>
                        </a:rPr>
                        <m:t>=</m:t>
                      </m:r>
                      <m:r>
                        <a:rPr lang="en-US" b="0" i="1" smtClean="0">
                          <a:latin typeface="Cambria Math" panose="02040503050406030204" pitchFamily="18" charset="0"/>
                        </a:rPr>
                        <m:t>158,04</m:t>
                      </m:r>
                      <m:r>
                        <a:rPr lang="ru-RU" b="0" i="1" smtClean="0">
                          <a:latin typeface="Cambria Math" panose="02040503050406030204" pitchFamily="18" charset="0"/>
                        </a:rPr>
                        <m:t>  </m:t>
                      </m:r>
                      <m:r>
                        <a:rPr lang="ru-RU"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 </m:t>
                      </m:r>
                      <m:f>
                        <m:fPr>
                          <m:type m:val="skw"/>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5</m:t>
                          </m:r>
                        </m:den>
                      </m:f>
                    </m:oMath>
                  </m:oMathPara>
                </a14:m>
                <a:endParaRPr lang="ru-RU" dirty="0">
                  <a:latin typeface="Times New Roman" panose="02020603050405020304" pitchFamily="18" charset="0"/>
                  <a:cs typeface="Times New Roman" panose="02020603050405020304" pitchFamily="18" charset="0"/>
                </a:endParaRPr>
              </a:p>
            </p:txBody>
          </p:sp>
        </mc:Choice>
        <mc:Fallback xmlns="">
          <p:sp>
            <p:nvSpPr>
              <p:cNvPr id="22" name="TextBox 21">
                <a:extLst>
                  <a:ext uri="{FF2B5EF4-FFF2-40B4-BE49-F238E27FC236}">
                    <a16:creationId xmlns:a16="http://schemas.microsoft.com/office/drawing/2014/main" id="{2F714A3D-A943-4BFC-BFA5-1ED05B67935A}"/>
                  </a:ext>
                </a:extLst>
              </p:cNvPr>
              <p:cNvSpPr txBox="1">
                <a:spLocks noRot="1" noChangeAspect="1" noMove="1" noResize="1" noEditPoints="1" noAdjustHandles="1" noChangeArrowheads="1" noChangeShapeType="1" noTextEdit="1"/>
              </p:cNvSpPr>
              <p:nvPr/>
            </p:nvSpPr>
            <p:spPr>
              <a:xfrm>
                <a:off x="5781801" y="3754997"/>
                <a:ext cx="2158796" cy="367601"/>
              </a:xfrm>
              <a:prstGeom prst="rect">
                <a:avLst/>
              </a:prstGeom>
              <a:blipFill>
                <a:blip r:embed="rId5"/>
                <a:stretch>
                  <a:fillRect l="-1972" t="-161667" r="-34085" b="-241667"/>
                </a:stretch>
              </a:blipFill>
            </p:spPr>
            <p:txBody>
              <a:bodyPr/>
              <a:lstStyle/>
              <a:p>
                <a:r>
                  <a:rPr lang="uk-UA">
                    <a:noFill/>
                  </a:rPr>
                  <a:t> </a:t>
                </a:r>
              </a:p>
            </p:txBody>
          </p:sp>
        </mc:Fallback>
      </mc:AlternateContent>
      <p:sp>
        <p:nvSpPr>
          <p:cNvPr id="14" name="TextBox 13">
            <a:extLst>
              <a:ext uri="{FF2B5EF4-FFF2-40B4-BE49-F238E27FC236}">
                <a16:creationId xmlns:a16="http://schemas.microsoft.com/office/drawing/2014/main" id="{0A683ACA-EC35-4206-9A09-E287111F63AA}"/>
              </a:ext>
            </a:extLst>
          </p:cNvPr>
          <p:cNvSpPr txBox="1"/>
          <p:nvPr/>
        </p:nvSpPr>
        <p:spPr>
          <a:xfrm>
            <a:off x="7987376" y="3751733"/>
            <a:ext cx="1269899" cy="369332"/>
          </a:xfrm>
          <a:prstGeom prst="rect">
            <a:avLst/>
          </a:prstGeom>
          <a:noFill/>
        </p:spPr>
        <p:txBody>
          <a:bodyPr wrap="none" rtlCol="0">
            <a:spAutoFit/>
          </a:bodyPr>
          <a:lstStyle/>
          <a:p>
            <a:r>
              <a:rPr lang="en-US" dirty="0" err="1">
                <a:latin typeface="Times New Roman" panose="02020603050405020304" pitchFamily="18" charset="0"/>
                <a:cs typeface="Times New Roman" panose="02020603050405020304" pitchFamily="18" charset="0"/>
              </a:rPr>
              <a:t>Em</a:t>
            </a:r>
            <a:r>
              <a:rPr lang="ru-RU" dirty="0">
                <a:latin typeface="Times New Roman" panose="02020603050405020304" pitchFamily="18" charset="0"/>
                <a:cs typeface="Times New Roman" panose="02020603050405020304" pitchFamily="18" charset="0"/>
              </a:rPr>
              <a:t> = 31,61</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17EE089C-3C99-4035-911A-EA5DA018300B}"/>
                  </a:ext>
                </a:extLst>
              </p:cNvPr>
              <p:cNvSpPr txBox="1"/>
              <p:nvPr/>
            </p:nvSpPr>
            <p:spPr>
              <a:xfrm>
                <a:off x="2166845" y="4251489"/>
                <a:ext cx="2068002"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rPr>
                        <m:t>= </m:t>
                      </m:r>
                      <m:f>
                        <m:fPr>
                          <m:ctrlPr>
                            <a:rPr lang="en-US" i="1" smtClean="0">
                              <a:solidFill>
                                <a:schemeClr val="tx1"/>
                              </a:solidFill>
                              <a:latin typeface="Cambria Math" panose="02040503050406030204" pitchFamily="18" charset="0"/>
                            </a:rPr>
                          </m:ctrlPr>
                        </m:fPr>
                        <m:num>
                          <m:r>
                            <a:rPr lang="ru-RU" b="0" i="1" smtClean="0">
                              <a:solidFill>
                                <a:schemeClr val="tx1"/>
                              </a:solidFill>
                              <a:latin typeface="Cambria Math" panose="02040503050406030204" pitchFamily="18" charset="0"/>
                            </a:rPr>
                            <m:t>31,61 </m:t>
                          </m:r>
                          <m:r>
                            <a:rPr lang="ru-RU" b="0" i="1" smtClean="0">
                              <a:solidFill>
                                <a:schemeClr val="tx1"/>
                              </a:solidFill>
                              <a:latin typeface="Cambria Math" panose="02040503050406030204" pitchFamily="18" charset="0"/>
                              <a:ea typeface="Cambria Math" panose="02040503050406030204" pitchFamily="18" charset="0"/>
                            </a:rPr>
                            <m:t>×0,1</m:t>
                          </m:r>
                        </m:num>
                        <m:den>
                          <m:r>
                            <a:rPr lang="en-US" b="0" i="1" smtClean="0">
                              <a:solidFill>
                                <a:schemeClr val="tx1"/>
                              </a:solidFill>
                              <a:latin typeface="Cambria Math" panose="02040503050406030204" pitchFamily="18" charset="0"/>
                            </a:rPr>
                            <m:t>1000</m:t>
                          </m:r>
                        </m:den>
                      </m:f>
                    </m:oMath>
                  </m:oMathPara>
                </a14:m>
                <a:endParaRPr lang="ru-RU" dirty="0">
                  <a:solidFill>
                    <a:schemeClr val="tx1"/>
                  </a:solidFill>
                </a:endParaRPr>
              </a:p>
            </p:txBody>
          </p:sp>
        </mc:Choice>
        <mc:Fallback xmlns="">
          <p:sp>
            <p:nvSpPr>
              <p:cNvPr id="24" name="TextBox 23">
                <a:extLst>
                  <a:ext uri="{FF2B5EF4-FFF2-40B4-BE49-F238E27FC236}">
                    <a16:creationId xmlns:a16="http://schemas.microsoft.com/office/drawing/2014/main" id="{17EE089C-3C99-4035-911A-EA5DA018300B}"/>
                  </a:ext>
                </a:extLst>
              </p:cNvPr>
              <p:cNvSpPr txBox="1">
                <a:spLocks noRot="1" noChangeAspect="1" noMove="1" noResize="1" noEditPoints="1" noAdjustHandles="1" noChangeArrowheads="1" noChangeShapeType="1" noTextEdit="1"/>
              </p:cNvSpPr>
              <p:nvPr/>
            </p:nvSpPr>
            <p:spPr>
              <a:xfrm>
                <a:off x="2166845" y="4251489"/>
                <a:ext cx="2068002" cy="520399"/>
              </a:xfrm>
              <a:prstGeom prst="rect">
                <a:avLst/>
              </a:prstGeom>
              <a:blipFill>
                <a:blip r:embed="rId6"/>
                <a:stretch>
                  <a:fillRect/>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44AFD13E-2F50-4615-A05A-64F46BC0ED2F}"/>
                  </a:ext>
                </a:extLst>
              </p:cNvPr>
              <p:cNvSpPr txBox="1"/>
              <p:nvPr/>
            </p:nvSpPr>
            <p:spPr>
              <a:xfrm>
                <a:off x="4992309" y="4341865"/>
                <a:ext cx="2068002" cy="369332"/>
              </a:xfrm>
              <a:prstGeom prst="rect">
                <a:avLst/>
              </a:prstGeom>
              <a:noFill/>
            </p:spPr>
            <p:txBody>
              <a:bodyPr wrap="square">
                <a:spAutoFit/>
              </a:bodyPr>
              <a:lstStyle/>
              <a:p>
                <a14:m>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oMath>
                </a14:m>
                <a:r>
                  <a:rPr lang="ru-RU" dirty="0">
                    <a:latin typeface="Times New Roman" panose="02020603050405020304" pitchFamily="18" charset="0"/>
                    <a:cs typeface="Times New Roman" panose="02020603050405020304" pitchFamily="18" charset="0"/>
                  </a:rPr>
                  <a:t> = 0,0032 </a:t>
                </a:r>
                <a:r>
                  <a:rPr lang="en-US" dirty="0">
                    <a:latin typeface="Times New Roman" panose="02020603050405020304" pitchFamily="18" charset="0"/>
                    <a:cs typeface="Times New Roman" panose="02020603050405020304" pitchFamily="18" charset="0"/>
                  </a:rPr>
                  <a:t>g</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ml</a:t>
                </a:r>
                <a:r>
                  <a:rPr lang="ru-RU" dirty="0">
                    <a:latin typeface="Times New Roman" panose="02020603050405020304" pitchFamily="18" charset="0"/>
                    <a:cs typeface="Times New Roman" panose="02020603050405020304" pitchFamily="18" charset="0"/>
                  </a:rPr>
                  <a:t> </a:t>
                </a:r>
              </a:p>
            </p:txBody>
          </p:sp>
        </mc:Choice>
        <mc:Fallback xmlns="">
          <p:sp>
            <p:nvSpPr>
              <p:cNvPr id="26" name="TextBox 25">
                <a:extLst>
                  <a:ext uri="{FF2B5EF4-FFF2-40B4-BE49-F238E27FC236}">
                    <a16:creationId xmlns:a16="http://schemas.microsoft.com/office/drawing/2014/main" id="{44AFD13E-2F50-4615-A05A-64F46BC0ED2F}"/>
                  </a:ext>
                </a:extLst>
              </p:cNvPr>
              <p:cNvSpPr txBox="1">
                <a:spLocks noRot="1" noChangeAspect="1" noMove="1" noResize="1" noEditPoints="1" noAdjustHandles="1" noChangeArrowheads="1" noChangeShapeType="1" noTextEdit="1"/>
              </p:cNvSpPr>
              <p:nvPr/>
            </p:nvSpPr>
            <p:spPr>
              <a:xfrm>
                <a:off x="4992309" y="4341865"/>
                <a:ext cx="2068002" cy="369332"/>
              </a:xfrm>
              <a:prstGeom prst="rect">
                <a:avLst/>
              </a:prstGeom>
              <a:blipFill>
                <a:blip r:embed="rId7"/>
                <a:stretch>
                  <a:fillRect t="-42623" b="-111475"/>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8B7C54C-DD04-4DE4-AC6F-45092681CE0D}"/>
                  </a:ext>
                </a:extLst>
              </p:cNvPr>
              <p:cNvSpPr txBox="1"/>
              <p:nvPr/>
            </p:nvSpPr>
            <p:spPr>
              <a:xfrm>
                <a:off x="1977497" y="5321224"/>
                <a:ext cx="3686587" cy="5712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 </m:t>
                      </m:r>
                      <m:f>
                        <m:fPr>
                          <m:ctrlPr>
                            <a:rPr lang="ru-RU"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𝑉</m:t>
                          </m:r>
                          <m:r>
                            <a:rPr lang="en-US" b="0" i="1" baseline="-25000" smtClean="0">
                              <a:solidFill>
                                <a:schemeClr val="tx1"/>
                              </a:solidFill>
                              <a:latin typeface="Cambria Math" panose="02040503050406030204" pitchFamily="18" charset="0"/>
                            </a:rPr>
                            <m:t>𝑇</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𝐶𝑓</m:t>
                          </m:r>
                          <m:r>
                            <a:rPr lang="ru-RU" b="0" i="1" smtClean="0">
                              <a:solidFill>
                                <a:schemeClr val="tx1"/>
                              </a:solidFill>
                              <a:latin typeface="Cambria Math" panose="02040503050406030204" pitchFamily="18" charset="0"/>
                              <a:ea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100 ×</m:t>
                          </m:r>
                          <m:r>
                            <a:rPr lang="en-US" b="0" i="1" smtClean="0">
                              <a:solidFill>
                                <a:schemeClr val="tx1"/>
                              </a:solidFill>
                              <a:latin typeface="Cambria Math" panose="02040503050406030204" pitchFamily="18" charset="0"/>
                              <a:ea typeface="Cambria Math" panose="02040503050406030204" pitchFamily="18" charset="0"/>
                            </a:rPr>
                            <m:t>𝑉𝑣</m:t>
                          </m:r>
                          <m:r>
                            <a:rPr lang="ru-RU" b="0" i="1" baseline="-25000" smtClean="0">
                              <a:solidFill>
                                <a:schemeClr val="tx1"/>
                              </a:solidFill>
                              <a:latin typeface="Cambria Math" panose="02040503050406030204" pitchFamily="18" charset="0"/>
                              <a:ea typeface="Cambria Math" panose="02040503050406030204" pitchFamily="18" charset="0"/>
                            </a:rPr>
                            <m:t>.</m:t>
                          </m:r>
                          <m:r>
                            <a:rPr lang="en-US" b="0" i="1" baseline="-25000" smtClean="0">
                              <a:solidFill>
                                <a:schemeClr val="tx1"/>
                              </a:solidFill>
                              <a:latin typeface="Cambria Math" panose="02040503050406030204" pitchFamily="18" charset="0"/>
                              <a:ea typeface="Cambria Math" panose="02040503050406030204" pitchFamily="18" charset="0"/>
                            </a:rPr>
                            <m:t>𝑏</m:t>
                          </m:r>
                          <m:r>
                            <a:rPr lang="ru-RU" b="0" i="1" baseline="-25000" smtClean="0">
                              <a:solidFill>
                                <a:schemeClr val="tx1"/>
                              </a:solidFill>
                              <a:latin typeface="Cambria Math" panose="02040503050406030204" pitchFamily="18" charset="0"/>
                              <a:ea typeface="Cambria Math" panose="02040503050406030204" pitchFamily="18" charset="0"/>
                            </a:rPr>
                            <m:t>.</m:t>
                          </m:r>
                        </m:num>
                        <m:den>
                          <m:r>
                            <a:rPr lang="en-US" b="0" i="1" smtClean="0">
                              <a:solidFill>
                                <a:schemeClr val="tx1"/>
                              </a:solidFill>
                              <a:latin typeface="Cambria Math" panose="02040503050406030204" pitchFamily="18" charset="0"/>
                            </a:rPr>
                            <m:t>𝑚</m:t>
                          </m:r>
                          <m:r>
                            <a:rPr lang="ru-RU" b="0" i="1"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𝑉</m:t>
                          </m:r>
                          <m:r>
                            <a:rPr lang="en-US" b="0" i="1" baseline="-25000" smtClean="0">
                              <a:solidFill>
                                <a:schemeClr val="tx1"/>
                              </a:solidFill>
                              <a:latin typeface="Cambria Math" panose="02040503050406030204" pitchFamily="18" charset="0"/>
                              <a:ea typeface="Cambria Math" panose="02040503050406030204" pitchFamily="18" charset="0"/>
                            </a:rPr>
                            <m:t>𝑝</m:t>
                          </m:r>
                        </m:den>
                      </m:f>
                    </m:oMath>
                  </m:oMathPara>
                </a14:m>
                <a:endParaRPr lang="ru-RU" dirty="0">
                  <a:solidFill>
                    <a:schemeClr val="tx1"/>
                  </a:solidFill>
                </a:endParaRPr>
              </a:p>
            </p:txBody>
          </p:sp>
        </mc:Choice>
        <mc:Fallback xmlns="">
          <p:sp>
            <p:nvSpPr>
              <p:cNvPr id="29" name="TextBox 28">
                <a:extLst>
                  <a:ext uri="{FF2B5EF4-FFF2-40B4-BE49-F238E27FC236}">
                    <a16:creationId xmlns:a16="http://schemas.microsoft.com/office/drawing/2014/main" id="{B8B7C54C-DD04-4DE4-AC6F-45092681CE0D}"/>
                  </a:ext>
                </a:extLst>
              </p:cNvPr>
              <p:cNvSpPr txBox="1">
                <a:spLocks noRot="1" noChangeAspect="1" noMove="1" noResize="1" noEditPoints="1" noAdjustHandles="1" noChangeArrowheads="1" noChangeShapeType="1" noTextEdit="1"/>
              </p:cNvSpPr>
              <p:nvPr/>
            </p:nvSpPr>
            <p:spPr>
              <a:xfrm>
                <a:off x="1977497" y="5321224"/>
                <a:ext cx="3686587" cy="571247"/>
              </a:xfrm>
              <a:prstGeom prst="rect">
                <a:avLst/>
              </a:prstGeom>
              <a:blipFill>
                <a:blip r:embed="rId8"/>
                <a:stretch>
                  <a:fillRect b="-7447"/>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A93FD8AD-218F-4C76-8056-BA2652BED430}"/>
                  </a:ext>
                </a:extLst>
              </p:cNvPr>
              <p:cNvSpPr txBox="1"/>
              <p:nvPr/>
            </p:nvSpPr>
            <p:spPr>
              <a:xfrm>
                <a:off x="1895601" y="6121249"/>
                <a:ext cx="4804200" cy="5204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99,8= </m:t>
                      </m:r>
                      <m:f>
                        <m:fPr>
                          <m:ctrlPr>
                            <a:rPr lang="ru-RU" i="1" smtClean="0">
                              <a:solidFill>
                                <a:schemeClr val="tx1"/>
                              </a:solidFill>
                              <a:latin typeface="Cambria Math" panose="02040503050406030204" pitchFamily="18" charset="0"/>
                            </a:rPr>
                          </m:ctrlPr>
                        </m:fPr>
                        <m:num>
                          <m:r>
                            <a:rPr lang="ru-RU" b="0" i="1" smtClean="0">
                              <a:solidFill>
                                <a:schemeClr val="tx1"/>
                              </a:solidFill>
                              <a:latin typeface="Cambria Math" panose="02040503050406030204" pitchFamily="18" charset="0"/>
                            </a:rPr>
                            <m:t>23,68</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ru-RU" b="0" i="1" smtClean="0">
                              <a:solidFill>
                                <a:schemeClr val="tx1"/>
                              </a:solidFill>
                              <a:latin typeface="Cambria Math" panose="02040503050406030204" pitchFamily="18" charset="0"/>
                            </a:rPr>
                            <m:t>0,0032</m:t>
                          </m:r>
                          <m:r>
                            <a:rPr lang="en-US" b="0" i="1" smtClean="0">
                              <a:solidFill>
                                <a:schemeClr val="tx1"/>
                              </a:solidFill>
                              <a:latin typeface="Cambria Math" panose="02040503050406030204" pitchFamily="18" charset="0"/>
                              <a:ea typeface="Cambria Math" panose="02040503050406030204" pitchFamily="18" charset="0"/>
                            </a:rPr>
                            <m:t>×</m:t>
                          </m:r>
                          <m:r>
                            <a:rPr lang="ru-RU" b="0" i="1" smtClean="0">
                              <a:solidFill>
                                <a:schemeClr val="tx1"/>
                              </a:solidFill>
                              <a:latin typeface="Cambria Math" panose="02040503050406030204" pitchFamily="18" charset="0"/>
                              <a:ea typeface="Cambria Math" panose="02040503050406030204" pitchFamily="18" charset="0"/>
                            </a:rPr>
                            <m:t>1,0000 ×</m:t>
                          </m:r>
                          <m:r>
                            <a:rPr lang="en-US" b="0" i="1" smtClean="0">
                              <a:solidFill>
                                <a:schemeClr val="tx1"/>
                              </a:solidFill>
                              <a:latin typeface="Cambria Math" panose="02040503050406030204" pitchFamily="18" charset="0"/>
                              <a:ea typeface="Cambria Math" panose="02040503050406030204" pitchFamily="18" charset="0"/>
                            </a:rPr>
                            <m:t>100 ×</m:t>
                          </m:r>
                          <m:r>
                            <a:rPr lang="ru-RU" b="0" i="1" smtClean="0">
                              <a:solidFill>
                                <a:schemeClr val="tx1"/>
                              </a:solidFill>
                              <a:latin typeface="Cambria Math" panose="02040503050406030204" pitchFamily="18" charset="0"/>
                              <a:ea typeface="Cambria Math" panose="02040503050406030204" pitchFamily="18" charset="0"/>
                            </a:rPr>
                            <m:t>100</m:t>
                          </m:r>
                          <m:r>
                            <a:rPr lang="ru-RU" b="0" i="1" baseline="-25000" smtClean="0">
                              <a:solidFill>
                                <a:schemeClr val="tx1"/>
                              </a:solidFill>
                              <a:latin typeface="Cambria Math" panose="02040503050406030204" pitchFamily="18" charset="0"/>
                              <a:ea typeface="Cambria Math" panose="02040503050406030204" pitchFamily="18" charset="0"/>
                            </a:rPr>
                            <m:t>.</m:t>
                          </m:r>
                        </m:num>
                        <m:den>
                          <m:r>
                            <a:rPr lang="en-US" b="0" i="1" smtClean="0">
                              <a:solidFill>
                                <a:schemeClr val="tx1"/>
                              </a:solidFill>
                              <a:latin typeface="Cambria Math" panose="02040503050406030204" pitchFamily="18" charset="0"/>
                            </a:rPr>
                            <m:t>𝑚</m:t>
                          </m:r>
                          <m:r>
                            <a:rPr lang="ru-RU" b="0" i="1"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ea typeface="Cambria Math" panose="02040503050406030204" pitchFamily="18" charset="0"/>
                            </a:rPr>
                            <m:t>×25</m:t>
                          </m:r>
                        </m:den>
                      </m:f>
                    </m:oMath>
                  </m:oMathPara>
                </a14:m>
                <a:endParaRPr lang="ru-RU" dirty="0">
                  <a:solidFill>
                    <a:schemeClr val="tx1"/>
                  </a:solidFill>
                </a:endParaRPr>
              </a:p>
            </p:txBody>
          </p:sp>
        </mc:Choice>
        <mc:Fallback xmlns="">
          <p:sp>
            <p:nvSpPr>
              <p:cNvPr id="30" name="TextBox 29">
                <a:extLst>
                  <a:ext uri="{FF2B5EF4-FFF2-40B4-BE49-F238E27FC236}">
                    <a16:creationId xmlns:a16="http://schemas.microsoft.com/office/drawing/2014/main" id="{A93FD8AD-218F-4C76-8056-BA2652BED430}"/>
                  </a:ext>
                </a:extLst>
              </p:cNvPr>
              <p:cNvSpPr txBox="1">
                <a:spLocks noRot="1" noChangeAspect="1" noMove="1" noResize="1" noEditPoints="1" noAdjustHandles="1" noChangeArrowheads="1" noChangeShapeType="1" noTextEdit="1"/>
              </p:cNvSpPr>
              <p:nvPr/>
            </p:nvSpPr>
            <p:spPr>
              <a:xfrm>
                <a:off x="1895601" y="6121249"/>
                <a:ext cx="4804200" cy="520463"/>
              </a:xfrm>
              <a:prstGeom prst="rect">
                <a:avLst/>
              </a:prstGeom>
              <a:blipFill>
                <a:blip r:embed="rId9"/>
                <a:stretch>
                  <a:fillRect/>
                </a:stretch>
              </a:blipFill>
            </p:spPr>
            <p:txBody>
              <a:bodyPr/>
              <a:lstStyle/>
              <a:p>
                <a:r>
                  <a:rPr lang="uk-UA">
                    <a:noFill/>
                  </a:rPr>
                  <a:t> </a:t>
                </a:r>
              </a:p>
            </p:txBody>
          </p:sp>
        </mc:Fallback>
      </mc:AlternateContent>
    </p:spTree>
    <p:extLst>
      <p:ext uri="{BB962C8B-B14F-4D97-AF65-F5344CB8AC3E}">
        <p14:creationId xmlns:p14="http://schemas.microsoft.com/office/powerpoint/2010/main" val="111218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down)">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down)">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down)">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down)">
                                      <p:cBhvr>
                                        <p:cTn id="62" dur="500"/>
                                        <p:tgtEl>
                                          <p:spTgt spid="22"/>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down)">
                                      <p:cBhvr>
                                        <p:cTn id="67" dur="500"/>
                                        <p:tgtEl>
                                          <p:spTgt spid="14"/>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wipe(down)">
                                      <p:cBhvr>
                                        <p:cTn id="72" dur="500"/>
                                        <p:tgtEl>
                                          <p:spTgt spid="24"/>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wipe(down)">
                                      <p:cBhvr>
                                        <p:cTn id="77" dur="500"/>
                                        <p:tgtEl>
                                          <p:spTgt spid="26"/>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wipe(down)">
                                      <p:cBhvr>
                                        <p:cTn id="82" dur="500"/>
                                        <p:tgtEl>
                                          <p:spTgt spid="23"/>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wipe(down)">
                                      <p:cBhvr>
                                        <p:cTn id="87" dur="500"/>
                                        <p:tgtEl>
                                          <p:spTgt spid="29"/>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wipe(down)">
                                      <p:cBhvr>
                                        <p:cTn id="92" dur="500"/>
                                        <p:tgtEl>
                                          <p:spTgt spid="30"/>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wipe(down)">
                                      <p:cBhvr>
                                        <p:cTn id="9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9" grpId="0"/>
      <p:bldP spid="11" grpId="0"/>
      <p:bldP spid="20" grpId="0"/>
      <p:bldP spid="23" grpId="0"/>
      <p:bldP spid="25" grpId="0"/>
      <p:bldP spid="18" grpId="0"/>
      <p:bldP spid="8" grpId="0"/>
      <p:bldP spid="10" grpId="0"/>
      <p:bldP spid="13" grpId="0"/>
      <p:bldP spid="22" grpId="0"/>
      <p:bldP spid="14" grpId="0"/>
      <p:bldP spid="24" grpId="0"/>
      <p:bldP spid="26" grpId="0"/>
      <p:bldP spid="29" grpId="0"/>
      <p:bldP spid="30" grpId="0"/>
    </p:bldLst>
  </p:timing>
</p:sld>
</file>

<file path=ppt/theme/theme1.xml><?xml version="1.0" encoding="utf-8"?>
<a:theme xmlns:a="http://schemas.openxmlformats.org/drawingml/2006/main" name="Тема1">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Тема1" id="{5C7B8ABF-E02F-4A65-8751-C29ED46A9CAD}" vid="{4FB40A08-9E02-4F6D-92D7-57B86F12E034}"/>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Тема1</Template>
  <TotalTime>192</TotalTime>
  <Words>1474</Words>
  <Application>Microsoft Office PowerPoint</Application>
  <PresentationFormat>Екран (4:3)</PresentationFormat>
  <Paragraphs>171</Paragraphs>
  <Slides>23</Slides>
  <Notes>13</Notes>
  <HiddenSlides>0</HiddenSlides>
  <MMClips>0</MMClips>
  <ScaleCrop>false</ScaleCrop>
  <HeadingPairs>
    <vt:vector size="8" baseType="variant">
      <vt:variant>
        <vt:lpstr>Використані шрифти</vt:lpstr>
      </vt:variant>
      <vt:variant>
        <vt:i4>5</vt:i4>
      </vt:variant>
      <vt:variant>
        <vt:lpstr>Тема</vt:lpstr>
      </vt:variant>
      <vt:variant>
        <vt:i4>1</vt:i4>
      </vt:variant>
      <vt:variant>
        <vt:lpstr>Вбудовані сервери OLE</vt:lpstr>
      </vt:variant>
      <vt:variant>
        <vt:i4>1</vt:i4>
      </vt:variant>
      <vt:variant>
        <vt:lpstr>Заголовки слайдів</vt:lpstr>
      </vt:variant>
      <vt:variant>
        <vt:i4>23</vt:i4>
      </vt:variant>
    </vt:vector>
  </HeadingPairs>
  <TitlesOfParts>
    <vt:vector size="30" baseType="lpstr">
      <vt:lpstr>Arial</vt:lpstr>
      <vt:lpstr>Calibri</vt:lpstr>
      <vt:lpstr>Cambria Math</vt:lpstr>
      <vt:lpstr>Times New Roman</vt:lpstr>
      <vt:lpstr>Wingdings</vt:lpstr>
      <vt:lpstr>Тема1</vt:lpstr>
      <vt:lpstr>ChemSketch</vt:lpstr>
      <vt:lpstr>Lecture 4</vt:lpstr>
      <vt:lpstr>General concepts</vt:lpstr>
      <vt:lpstr>Презентація PowerPoint</vt:lpstr>
      <vt:lpstr>Classification of analysis methods</vt:lpstr>
      <vt:lpstr>Classification of analysis methods</vt:lpstr>
      <vt:lpstr>Презентація PowerPoint</vt:lpstr>
      <vt:lpstr>Classification of titrimetric methods of analysis</vt:lpstr>
      <vt:lpstr>Презентація PowerPoint</vt:lpstr>
      <vt:lpstr>Acid-base titration (in aqueous, mixed and non-aqueous media)</vt:lpstr>
      <vt:lpstr>Acid-base titration indicators Titration curves (aqueous media)</vt:lpstr>
      <vt:lpstr>Acid-base titration (in aqueous medium)</vt:lpstr>
      <vt:lpstr>Acid-base titration (in mixed media)</vt:lpstr>
      <vt:lpstr>Acid-base titration (in non-aqueous media)</vt:lpstr>
      <vt:lpstr>Complexometric titration</vt:lpstr>
      <vt:lpstr>Презентація PowerPoint</vt:lpstr>
      <vt:lpstr>Презентація PowerPoint</vt:lpstr>
      <vt:lpstr>Redox Titration</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4 Chemical methods of quantitative analysis. Electrochemical methods</dc:title>
  <dc:creator>Suida</dc:creator>
  <cp:lastModifiedBy>ivan.shyshkin@onmedu.edu.ua</cp:lastModifiedBy>
  <cp:revision>10</cp:revision>
  <dcterms:modified xsi:type="dcterms:W3CDTF">2022-09-26T07:56:03Z</dcterms:modified>
</cp:coreProperties>
</file>