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6" r:id="rId15"/>
    <p:sldId id="268" r:id="rId16"/>
    <p:sldId id="269" r:id="rId17"/>
    <p:sldId id="282" r:id="rId18"/>
    <p:sldId id="270" r:id="rId19"/>
    <p:sldId id="271" r:id="rId20"/>
    <p:sldId id="273" r:id="rId21"/>
    <p:sldId id="274" r:id="rId22"/>
    <p:sldId id="281" r:id="rId23"/>
    <p:sldId id="283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147" autoAdjust="0"/>
  </p:normalViewPr>
  <p:slideViewPr>
    <p:cSldViewPr snapToGrid="0">
      <p:cViewPr varScale="1">
        <p:scale>
          <a:sx n="81" d="100"/>
          <a:sy n="81" d="100"/>
        </p:scale>
        <p:origin x="63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6AED8A-51B7-46F9-904D-996C8E1BDE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5F0CAF-4466-4DF4-AD53-7C2ACC4AD209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i="1" dirty="0" smtClean="0"/>
            <a:t>ЗАСТОСОВУЮТЬ ЯК:</a:t>
          </a:r>
          <a:endParaRPr lang="ru-RU" dirty="0"/>
        </a:p>
      </dgm:t>
    </dgm:pt>
    <dgm:pt modelId="{FE84E782-A256-4D3A-ACB7-508834349F73}" type="parTrans" cxnId="{B71A63D0-C52B-46E5-AFB0-AC15984EF464}">
      <dgm:prSet/>
      <dgm:spPr/>
      <dgm:t>
        <a:bodyPr/>
        <a:lstStyle/>
        <a:p>
          <a:endParaRPr lang="ru-RU"/>
        </a:p>
      </dgm:t>
    </dgm:pt>
    <dgm:pt modelId="{A69C609C-4CFD-43AE-B129-FC061DE5A154}" type="sibTrans" cxnId="{B71A63D0-C52B-46E5-AFB0-AC15984EF464}">
      <dgm:prSet/>
      <dgm:spPr/>
      <dgm:t>
        <a:bodyPr/>
        <a:lstStyle/>
        <a:p>
          <a:endParaRPr lang="ru-RU"/>
        </a:p>
      </dgm:t>
    </dgm:pt>
    <dgm:pt modelId="{3D427AA0-0011-45E6-B9EA-7618671A2ACE}">
      <dgm:prSet/>
      <dgm:spPr/>
      <dgm:t>
        <a:bodyPr/>
        <a:lstStyle/>
        <a:p>
          <a:pPr rtl="0"/>
          <a:r>
            <a:rPr lang="uk-UA" i="1" dirty="0" smtClean="0"/>
            <a:t>—	пом’якшувальні і обволікаючі засоби (мікстури від кашлю і поживні клізми);</a:t>
          </a:r>
          <a:endParaRPr lang="ru-RU" dirty="0"/>
        </a:p>
      </dgm:t>
    </dgm:pt>
    <dgm:pt modelId="{9AB472C2-9393-4ECA-9B5F-E316749BBA09}" type="parTrans" cxnId="{0D109545-A09D-41A3-A0A6-1DB32808CB13}">
      <dgm:prSet/>
      <dgm:spPr/>
      <dgm:t>
        <a:bodyPr/>
        <a:lstStyle/>
        <a:p>
          <a:endParaRPr lang="ru-RU"/>
        </a:p>
      </dgm:t>
    </dgm:pt>
    <dgm:pt modelId="{4F2C9F95-1C13-4B69-A513-ECF81C533CE2}" type="sibTrans" cxnId="{0D109545-A09D-41A3-A0A6-1DB32808CB13}">
      <dgm:prSet/>
      <dgm:spPr/>
      <dgm:t>
        <a:bodyPr/>
        <a:lstStyle/>
        <a:p>
          <a:endParaRPr lang="ru-RU"/>
        </a:p>
      </dgm:t>
    </dgm:pt>
    <dgm:pt modelId="{F4CE6AEF-FB1E-4DC5-9BA9-1A4834442A21}">
      <dgm:prSet/>
      <dgm:spPr/>
      <dgm:t>
        <a:bodyPr/>
        <a:lstStyle/>
        <a:p>
          <a:pPr rtl="0"/>
          <a:r>
            <a:rPr lang="uk-UA" i="1" smtClean="0"/>
            <a:t>—	стабілізатори;</a:t>
          </a:r>
          <a:endParaRPr lang="ru-RU"/>
        </a:p>
      </dgm:t>
    </dgm:pt>
    <dgm:pt modelId="{50A8B5EC-86A1-4350-80AF-1887A3AD1517}" type="parTrans" cxnId="{5BF55C37-27FD-4221-803F-586DF73B0ADF}">
      <dgm:prSet/>
      <dgm:spPr/>
      <dgm:t>
        <a:bodyPr/>
        <a:lstStyle/>
        <a:p>
          <a:endParaRPr lang="ru-RU"/>
        </a:p>
      </dgm:t>
    </dgm:pt>
    <dgm:pt modelId="{ECF71738-97A9-435A-B5B2-A3EE4A12FA68}" type="sibTrans" cxnId="{5BF55C37-27FD-4221-803F-586DF73B0ADF}">
      <dgm:prSet/>
      <dgm:spPr/>
      <dgm:t>
        <a:bodyPr/>
        <a:lstStyle/>
        <a:p>
          <a:endParaRPr lang="ru-RU"/>
        </a:p>
      </dgm:t>
    </dgm:pt>
    <dgm:pt modelId="{14028A08-F49F-4A9A-8965-C271BAA3BE8E}">
      <dgm:prSet/>
      <dgm:spPr/>
      <dgm:t>
        <a:bodyPr/>
        <a:lstStyle/>
        <a:p>
          <a:pPr rtl="0"/>
          <a:r>
            <a:rPr lang="uk-UA" i="1" smtClean="0"/>
            <a:t>—	емульгатори.</a:t>
          </a:r>
          <a:endParaRPr lang="ru-RU"/>
        </a:p>
      </dgm:t>
    </dgm:pt>
    <dgm:pt modelId="{F5085330-9411-4D1B-A764-29A2257D3B3B}" type="parTrans" cxnId="{D6D0D8C3-59FF-441A-B4B7-7A99C4B9A2F7}">
      <dgm:prSet/>
      <dgm:spPr/>
      <dgm:t>
        <a:bodyPr/>
        <a:lstStyle/>
        <a:p>
          <a:endParaRPr lang="ru-RU"/>
        </a:p>
      </dgm:t>
    </dgm:pt>
    <dgm:pt modelId="{1A55FC76-0642-4B84-AEE9-19F6D09A7E2F}" type="sibTrans" cxnId="{D6D0D8C3-59FF-441A-B4B7-7A99C4B9A2F7}">
      <dgm:prSet/>
      <dgm:spPr/>
      <dgm:t>
        <a:bodyPr/>
        <a:lstStyle/>
        <a:p>
          <a:endParaRPr lang="ru-RU"/>
        </a:p>
      </dgm:t>
    </dgm:pt>
    <dgm:pt modelId="{A5E61C5E-1EA8-4981-89F5-52719211622B}" type="pres">
      <dgm:prSet presAssocID="{5D6AED8A-51B7-46F9-904D-996C8E1BDE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4EAF02-7596-45AA-AF96-69902846A4DA}" type="pres">
      <dgm:prSet presAssocID="{655F0CAF-4466-4DF4-AD53-7C2ACC4AD209}" presName="parentText" presStyleLbl="node1" presStyleIdx="0" presStyleCnt="1" custLinFactNeighborX="511" custLinFactNeighborY="9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3C08E-9406-411D-A0A9-AFA7084709F0}" type="pres">
      <dgm:prSet presAssocID="{655F0CAF-4466-4DF4-AD53-7C2ACC4AD20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EFE038-642E-4B21-B747-142C8A7386B1}" type="presOf" srcId="{655F0CAF-4466-4DF4-AD53-7C2ACC4AD209}" destId="{BA4EAF02-7596-45AA-AF96-69902846A4DA}" srcOrd="0" destOrd="0" presId="urn:microsoft.com/office/officeart/2005/8/layout/vList2"/>
    <dgm:cxn modelId="{387E8371-4295-45FA-BC19-2BEAC49C1FE7}" type="presOf" srcId="{14028A08-F49F-4A9A-8965-C271BAA3BE8E}" destId="{0C83C08E-9406-411D-A0A9-AFA7084709F0}" srcOrd="0" destOrd="2" presId="urn:microsoft.com/office/officeart/2005/8/layout/vList2"/>
    <dgm:cxn modelId="{C69DFCED-AF20-4AA2-BC93-FF347ED7F687}" type="presOf" srcId="{5D6AED8A-51B7-46F9-904D-996C8E1BDE3D}" destId="{A5E61C5E-1EA8-4981-89F5-52719211622B}" srcOrd="0" destOrd="0" presId="urn:microsoft.com/office/officeart/2005/8/layout/vList2"/>
    <dgm:cxn modelId="{804A3D3E-2567-4321-A149-7A48013AE421}" type="presOf" srcId="{F4CE6AEF-FB1E-4DC5-9BA9-1A4834442A21}" destId="{0C83C08E-9406-411D-A0A9-AFA7084709F0}" srcOrd="0" destOrd="1" presId="urn:microsoft.com/office/officeart/2005/8/layout/vList2"/>
    <dgm:cxn modelId="{D6D0D8C3-59FF-441A-B4B7-7A99C4B9A2F7}" srcId="{655F0CAF-4466-4DF4-AD53-7C2ACC4AD209}" destId="{14028A08-F49F-4A9A-8965-C271BAA3BE8E}" srcOrd="2" destOrd="0" parTransId="{F5085330-9411-4D1B-A764-29A2257D3B3B}" sibTransId="{1A55FC76-0642-4B84-AEE9-19F6D09A7E2F}"/>
    <dgm:cxn modelId="{6195279E-44A2-41F7-A5E0-7473CEC60A74}" type="presOf" srcId="{3D427AA0-0011-45E6-B9EA-7618671A2ACE}" destId="{0C83C08E-9406-411D-A0A9-AFA7084709F0}" srcOrd="0" destOrd="0" presId="urn:microsoft.com/office/officeart/2005/8/layout/vList2"/>
    <dgm:cxn modelId="{0D109545-A09D-41A3-A0A6-1DB32808CB13}" srcId="{655F0CAF-4466-4DF4-AD53-7C2ACC4AD209}" destId="{3D427AA0-0011-45E6-B9EA-7618671A2ACE}" srcOrd="0" destOrd="0" parTransId="{9AB472C2-9393-4ECA-9B5F-E316749BBA09}" sibTransId="{4F2C9F95-1C13-4B69-A513-ECF81C533CE2}"/>
    <dgm:cxn modelId="{5BF55C37-27FD-4221-803F-586DF73B0ADF}" srcId="{655F0CAF-4466-4DF4-AD53-7C2ACC4AD209}" destId="{F4CE6AEF-FB1E-4DC5-9BA9-1A4834442A21}" srcOrd="1" destOrd="0" parTransId="{50A8B5EC-86A1-4350-80AF-1887A3AD1517}" sibTransId="{ECF71738-97A9-435A-B5B2-A3EE4A12FA68}"/>
    <dgm:cxn modelId="{B71A63D0-C52B-46E5-AFB0-AC15984EF464}" srcId="{5D6AED8A-51B7-46F9-904D-996C8E1BDE3D}" destId="{655F0CAF-4466-4DF4-AD53-7C2ACC4AD209}" srcOrd="0" destOrd="0" parTransId="{FE84E782-A256-4D3A-ACB7-508834349F73}" sibTransId="{A69C609C-4CFD-43AE-B129-FC061DE5A154}"/>
    <dgm:cxn modelId="{E2F0E346-3AD1-453A-811D-FA00E78102E9}" type="presParOf" srcId="{A5E61C5E-1EA8-4981-89F5-52719211622B}" destId="{BA4EAF02-7596-45AA-AF96-69902846A4DA}" srcOrd="0" destOrd="0" presId="urn:microsoft.com/office/officeart/2005/8/layout/vList2"/>
    <dgm:cxn modelId="{B575B5AA-FC60-4775-8ECA-F1AB03630E0B}" type="presParOf" srcId="{A5E61C5E-1EA8-4981-89F5-52719211622B}" destId="{0C83C08E-9406-411D-A0A9-AFA7084709F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EAF02-7596-45AA-AF96-69902846A4DA}">
      <dsp:nvSpPr>
        <dsp:cNvPr id="0" name=""/>
        <dsp:cNvSpPr/>
      </dsp:nvSpPr>
      <dsp:spPr>
        <a:xfrm>
          <a:off x="0" y="68780"/>
          <a:ext cx="9715893" cy="982799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200" i="1" kern="1200" dirty="0" smtClean="0"/>
            <a:t>ЗАСТОСОВУЮТЬ ЯК:</a:t>
          </a:r>
          <a:endParaRPr lang="ru-RU" sz="4200" kern="1200" dirty="0"/>
        </a:p>
      </dsp:txBody>
      <dsp:txXfrm>
        <a:off x="47976" y="116756"/>
        <a:ext cx="9619941" cy="886847"/>
      </dsp:txXfrm>
    </dsp:sp>
    <dsp:sp modelId="{0C83C08E-9406-411D-A0A9-AFA7084709F0}">
      <dsp:nvSpPr>
        <dsp:cNvPr id="0" name=""/>
        <dsp:cNvSpPr/>
      </dsp:nvSpPr>
      <dsp:spPr>
        <a:xfrm>
          <a:off x="0" y="1031821"/>
          <a:ext cx="9715893" cy="2086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480" tIns="53340" rIns="298704" bIns="53340" numCol="1" spcCol="1270" anchor="t" anchorCtr="0">
          <a:noAutofit/>
        </a:bodyPr>
        <a:lstStyle/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3300" i="1" kern="1200" dirty="0" smtClean="0"/>
            <a:t>—	пом’якшувальні і обволікаючі засоби (мікстури від кашлю і поживні клізми);</a:t>
          </a:r>
          <a:endParaRPr lang="ru-RU" sz="3300" kern="1200" dirty="0"/>
        </a:p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3300" i="1" kern="1200" smtClean="0"/>
            <a:t>—	стабілізатори;</a:t>
          </a:r>
          <a:endParaRPr lang="ru-RU" sz="3300" kern="1200"/>
        </a:p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3300" i="1" kern="1200" smtClean="0"/>
            <a:t>—	емульгатори.</a:t>
          </a:r>
          <a:endParaRPr lang="ru-RU" sz="3300" kern="1200"/>
        </a:p>
      </dsp:txBody>
      <dsp:txXfrm>
        <a:off x="0" y="1031821"/>
        <a:ext cx="9715893" cy="208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3A6ED-FF7A-478F-BE66-C66CE08140B9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0654D-03C8-4439-9DD9-59A394DACE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841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0654D-03C8-4439-9DD9-59A394DACE0F}" type="slidenum">
              <a:rPr lang="uk-UA" smtClean="0"/>
              <a:t>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1151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137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78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9105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760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247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897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812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631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982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6728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7115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7208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8892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8652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1410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013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9A307-36A6-489B-8486-C20F0B6E8FEE}" type="datetimeFigureOut">
              <a:rPr lang="uk-UA" smtClean="0"/>
              <a:t>26.12.2020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0ED3472-4D14-4609-9DAA-A032CF9E43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6632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4488" y="438074"/>
            <a:ext cx="9472273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ОДЕСЬКИЙ НАЦ</a:t>
            </a:r>
            <a:r>
              <a:rPr lang="uk-UA" sz="2800" b="1" dirty="0" smtClean="0">
                <a:solidFill>
                  <a:schemeClr val="tx1"/>
                </a:solidFill>
              </a:rPr>
              <a:t>І</a:t>
            </a:r>
            <a:r>
              <a:rPr lang="ru-RU" sz="2800" b="1" dirty="0" smtClean="0">
                <a:solidFill>
                  <a:schemeClr val="tx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800" b="1" dirty="0">
                <a:solidFill>
                  <a:schemeClr val="tx1"/>
                </a:solidFill>
              </a:rPr>
              <a:t>КАФЕДРА ТЕХНОЛОГІЇ </a:t>
            </a:r>
            <a:r>
              <a:rPr lang="uk-UA" sz="2800" b="1" dirty="0" smtClean="0">
                <a:solidFill>
                  <a:schemeClr val="tx1"/>
                </a:solidFill>
              </a:rPr>
              <a:t>ЛІКІВ</a:t>
            </a:r>
            <a:endParaRPr lang="uk-UA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390" y="229711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335567" y="2455934"/>
            <a:ext cx="8550112" cy="10212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>
                <a:solidFill>
                  <a:schemeClr val="tx1"/>
                </a:solidFill>
              </a:rPr>
              <a:t>Слизи. Технологія РЛФ з використанням </a:t>
            </a:r>
            <a:r>
              <a:rPr lang="uk-UA" sz="3200" b="1" dirty="0" err="1">
                <a:solidFill>
                  <a:schemeClr val="tx1"/>
                </a:solidFill>
              </a:rPr>
              <a:t>екстрактiв-концентратiв</a:t>
            </a:r>
            <a:r>
              <a:rPr lang="uk-UA" sz="3200" b="1" dirty="0">
                <a:solidFill>
                  <a:schemeClr val="tx1"/>
                </a:solidFill>
              </a:rPr>
              <a:t>.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7120" y="4763583"/>
            <a:ext cx="369617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1"/>
                </a:solidFill>
              </a:rPr>
              <a:t>д.фарм.н</a:t>
            </a:r>
            <a:r>
              <a:rPr lang="uk-UA" sz="2000" dirty="0" smtClean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доц.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</a:t>
            </a:r>
            <a:r>
              <a:rPr lang="uk-UA" sz="2000" dirty="0" err="1" smtClean="0">
                <a:solidFill>
                  <a:schemeClr val="tx1"/>
                </a:solidFill>
              </a:rPr>
              <a:t>Акішева</a:t>
            </a:r>
            <a:r>
              <a:rPr lang="uk-UA" sz="2000" dirty="0" smtClean="0">
                <a:solidFill>
                  <a:schemeClr val="tx1"/>
                </a:solidFill>
              </a:rPr>
              <a:t> А.С. 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66006" y="3583850"/>
            <a:ext cx="746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Практичні заняття з дисципліни «Технологія ліків»</a:t>
            </a:r>
            <a:endParaRPr lang="uk-U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937779" y="6148899"/>
            <a:ext cx="134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Одеса-2020</a:t>
            </a:r>
            <a:endParaRPr lang="uk-UA" dirty="0"/>
          </a:p>
        </p:txBody>
      </p:sp>
      <p:pic>
        <p:nvPicPr>
          <p:cNvPr id="4098" name="Picture 2" descr="Гомеопатия и нанотехнологии: фармацевтическая взаимосвязь | Современная  фармац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004" y="4045515"/>
            <a:ext cx="4496586" cy="200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62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699" y="91126"/>
            <a:ext cx="8596668" cy="5781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План практичного </a:t>
            </a:r>
            <a:r>
              <a:rPr lang="ru-RU" b="1" u="sng" dirty="0" err="1" smtClean="0">
                <a:solidFill>
                  <a:schemeClr val="tx1"/>
                </a:solidFill>
              </a:rPr>
              <a:t>заняття</a:t>
            </a:r>
            <a:r>
              <a:rPr lang="ru-RU" b="1" u="sng" dirty="0" smtClean="0">
                <a:solidFill>
                  <a:schemeClr val="tx1"/>
                </a:solidFill>
              </a:rPr>
              <a:t>:</a:t>
            </a:r>
            <a:endParaRPr lang="uk-UA" b="1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03" y="669303"/>
            <a:ext cx="11257000" cy="61179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1. </a:t>
            </a:r>
            <a:r>
              <a:rPr lang="ru-RU" sz="2000" dirty="0" err="1">
                <a:solidFill>
                  <a:schemeClr val="tx1"/>
                </a:solidFill>
              </a:rPr>
              <a:t>Визначення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слизи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2. </a:t>
            </a:r>
            <a:r>
              <a:rPr lang="ru-RU" sz="2000" dirty="0" err="1">
                <a:solidFill>
                  <a:schemeClr val="tx1"/>
                </a:solidFill>
              </a:rPr>
              <a:t>Рослинна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сировина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що</a:t>
            </a:r>
            <a:r>
              <a:rPr lang="ru-RU" sz="2000" dirty="0">
                <a:solidFill>
                  <a:schemeClr val="tx1"/>
                </a:solidFill>
              </a:rPr>
              <a:t> м</a:t>
            </a:r>
            <a:r>
              <a:rPr lang="uk-UA" sz="2000" dirty="0">
                <a:solidFill>
                  <a:schemeClr val="tx1"/>
                </a:solidFill>
              </a:rPr>
              <a:t>і</a:t>
            </a:r>
            <a:r>
              <a:rPr lang="ru-RU" sz="2000" dirty="0" err="1">
                <a:solidFill>
                  <a:schemeClr val="tx1"/>
                </a:solidFill>
              </a:rPr>
              <a:t>стить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слизи</a:t>
            </a:r>
          </a:p>
          <a:p>
            <a:pPr algn="just"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3. Таблиця </a:t>
            </a:r>
            <a:r>
              <a:rPr lang="uk-UA" sz="2000" dirty="0" smtClean="0">
                <a:solidFill>
                  <a:schemeClr val="tx1"/>
                </a:solidFill>
              </a:rPr>
              <a:t>Слизи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4. </a:t>
            </a:r>
            <a:r>
              <a:rPr lang="ru-RU" sz="2000" dirty="0" err="1">
                <a:solidFill>
                  <a:schemeClr val="tx1"/>
                </a:solidFill>
              </a:rPr>
              <a:t>Особливості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екстрагування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слизу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із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кореня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алтеї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лікарської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5. </a:t>
            </a:r>
            <a:r>
              <a:rPr lang="ru-RU" sz="2000" dirty="0" smtClean="0">
                <a:solidFill>
                  <a:schemeClr val="tx1"/>
                </a:solidFill>
              </a:rPr>
              <a:t>Алгоритм практичного </a:t>
            </a:r>
            <a:r>
              <a:rPr lang="ru-RU" sz="2000" dirty="0" err="1">
                <a:solidFill>
                  <a:schemeClr val="tx1"/>
                </a:solidFill>
              </a:rPr>
              <a:t>тренінгу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виготовлення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слизу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кореня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алтеї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6. </a:t>
            </a:r>
            <a:r>
              <a:rPr lang="ru-RU" sz="2000" dirty="0" err="1">
                <a:solidFill>
                  <a:schemeClr val="tx1"/>
                </a:solidFill>
              </a:rPr>
              <a:t>Приготування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мікстур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із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настоєм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кореня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алтеї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7. </a:t>
            </a:r>
            <a:r>
              <a:rPr lang="ru-RU" sz="2000" dirty="0" err="1">
                <a:solidFill>
                  <a:schemeClr val="tx1"/>
                </a:solidFill>
              </a:rPr>
              <a:t>Фітопрепарати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промислового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виробництва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8. </a:t>
            </a:r>
            <a:r>
              <a:rPr lang="ru-RU" sz="2000" dirty="0" err="1" smtClean="0">
                <a:solidFill>
                  <a:schemeClr val="tx1"/>
                </a:solidFill>
              </a:rPr>
              <a:t>Екстракти-концентрати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9. Технологія РЛФ з використанням екстрактів-концентратів включає </a:t>
            </a:r>
            <a:r>
              <a:rPr lang="uk-UA" sz="2000" dirty="0" smtClean="0">
                <a:solidFill>
                  <a:schemeClr val="tx1"/>
                </a:solidFill>
              </a:rPr>
              <a:t>операції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10. Приклад </a:t>
            </a:r>
            <a:r>
              <a:rPr lang="ru-RU" sz="2000" dirty="0" err="1">
                <a:solidFill>
                  <a:schemeClr val="tx1"/>
                </a:solidFill>
              </a:rPr>
              <a:t>приготування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настоїв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із</a:t>
            </a:r>
            <a:r>
              <a:rPr lang="ru-RU" sz="2000" dirty="0">
                <a:solidFill>
                  <a:schemeClr val="tx1"/>
                </a:solidFill>
              </a:rPr>
              <a:t> сухих та </a:t>
            </a:r>
            <a:r>
              <a:rPr lang="ru-RU" sz="2000" dirty="0" err="1">
                <a:solidFill>
                  <a:schemeClr val="tx1"/>
                </a:solidFill>
              </a:rPr>
              <a:t>рідких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екстрактів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концентратів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895350" algn="just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10.1.	</a:t>
            </a:r>
            <a:r>
              <a:rPr lang="ru-RU" sz="2000" dirty="0" err="1">
                <a:solidFill>
                  <a:schemeClr val="tx1"/>
                </a:solidFill>
              </a:rPr>
              <a:t>Зробити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розрахунки</a:t>
            </a:r>
            <a:r>
              <a:rPr lang="ru-RU" sz="2000" dirty="0">
                <a:solidFill>
                  <a:schemeClr val="tx1"/>
                </a:solidFill>
              </a:rPr>
              <a:t> для </a:t>
            </a:r>
            <a:r>
              <a:rPr lang="ru-RU" sz="2000" dirty="0" err="1">
                <a:solidFill>
                  <a:schemeClr val="tx1"/>
                </a:solidFill>
              </a:rPr>
              <a:t>приготування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настоїв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із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сухої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солі</a:t>
            </a:r>
            <a:r>
              <a:rPr lang="ru-RU" sz="2000" dirty="0">
                <a:solidFill>
                  <a:schemeClr val="tx1"/>
                </a:solidFill>
              </a:rPr>
              <a:t> і сухого </a:t>
            </a:r>
            <a:r>
              <a:rPr lang="ru-RU" sz="2000" dirty="0" err="1" smtClean="0">
                <a:solidFill>
                  <a:schemeClr val="tx1"/>
                </a:solidFill>
              </a:rPr>
              <a:t>екстракту</a:t>
            </a:r>
            <a:r>
              <a:rPr lang="ru-RU" sz="2000" dirty="0" smtClean="0">
                <a:solidFill>
                  <a:schemeClr val="tx1"/>
                </a:solidFill>
              </a:rPr>
              <a:t>-концентрату</a:t>
            </a:r>
          </a:p>
          <a:p>
            <a:pPr marL="895350" algn="just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10.2. </a:t>
            </a:r>
            <a:r>
              <a:rPr lang="ru-RU" sz="2000" dirty="0" err="1" smtClean="0">
                <a:solidFill>
                  <a:schemeClr val="tx1"/>
                </a:solidFill>
              </a:rPr>
              <a:t>Зробити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розрахунки</a:t>
            </a:r>
            <a:r>
              <a:rPr lang="ru-RU" sz="2000" dirty="0">
                <a:solidFill>
                  <a:schemeClr val="tx1"/>
                </a:solidFill>
              </a:rPr>
              <a:t> для </a:t>
            </a:r>
            <a:r>
              <a:rPr lang="ru-RU" sz="2000" dirty="0" err="1">
                <a:solidFill>
                  <a:schemeClr val="tx1"/>
                </a:solidFill>
              </a:rPr>
              <a:t>приготування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настоїв</a:t>
            </a:r>
            <a:r>
              <a:rPr lang="ru-RU" sz="2000" dirty="0">
                <a:solidFill>
                  <a:schemeClr val="tx1"/>
                </a:solidFill>
              </a:rPr>
              <a:t> з </a:t>
            </a:r>
            <a:r>
              <a:rPr lang="ru-RU" sz="2000" dirty="0" err="1">
                <a:solidFill>
                  <a:schemeClr val="tx1"/>
                </a:solidFill>
              </a:rPr>
              <a:t>використанням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концентрованого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розчину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солі</a:t>
            </a:r>
            <a:r>
              <a:rPr lang="ru-RU" sz="2000" dirty="0">
                <a:solidFill>
                  <a:schemeClr val="tx1"/>
                </a:solidFill>
              </a:rPr>
              <a:t> і сухого </a:t>
            </a:r>
            <a:r>
              <a:rPr lang="ru-RU" sz="2000" dirty="0" err="1" smtClean="0">
                <a:solidFill>
                  <a:schemeClr val="tx1"/>
                </a:solidFill>
              </a:rPr>
              <a:t>екстракту</a:t>
            </a:r>
            <a:r>
              <a:rPr lang="ru-RU" sz="2000" dirty="0" smtClean="0">
                <a:solidFill>
                  <a:schemeClr val="tx1"/>
                </a:solidFill>
              </a:rPr>
              <a:t>-концентрату</a:t>
            </a:r>
          </a:p>
          <a:p>
            <a:pPr marL="895350" algn="just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10.3. </a:t>
            </a:r>
            <a:r>
              <a:rPr lang="ru-RU" sz="2000" dirty="0" err="1" smtClean="0">
                <a:solidFill>
                  <a:schemeClr val="tx1"/>
                </a:solidFill>
              </a:rPr>
              <a:t>Зробити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розрахунки</a:t>
            </a:r>
            <a:r>
              <a:rPr lang="ru-RU" sz="2000" dirty="0">
                <a:solidFill>
                  <a:schemeClr val="tx1"/>
                </a:solidFill>
              </a:rPr>
              <a:t> для </a:t>
            </a:r>
            <a:r>
              <a:rPr lang="ru-RU" sz="2000" dirty="0" err="1">
                <a:solidFill>
                  <a:schemeClr val="tx1"/>
                </a:solidFill>
              </a:rPr>
              <a:t>приготування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настоїв</a:t>
            </a:r>
            <a:r>
              <a:rPr lang="ru-RU" sz="2000" dirty="0">
                <a:solidFill>
                  <a:schemeClr val="tx1"/>
                </a:solidFill>
              </a:rPr>
              <a:t> з </a:t>
            </a:r>
            <a:r>
              <a:rPr lang="ru-RU" sz="2000" dirty="0" err="1">
                <a:solidFill>
                  <a:schemeClr val="tx1"/>
                </a:solidFill>
              </a:rPr>
              <a:t>використанням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рідкого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екстракту</a:t>
            </a:r>
            <a:r>
              <a:rPr lang="ru-RU" sz="2000" dirty="0">
                <a:solidFill>
                  <a:schemeClr val="tx1"/>
                </a:solidFill>
              </a:rPr>
              <a:t>-концентрату і </a:t>
            </a:r>
            <a:r>
              <a:rPr lang="ru-RU" sz="2000" dirty="0" err="1">
                <a:solidFill>
                  <a:schemeClr val="tx1"/>
                </a:solidFill>
              </a:rPr>
              <a:t>концентрованого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розчину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солі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11. </a:t>
            </a:r>
            <a:r>
              <a:rPr lang="uk-UA" sz="2000" dirty="0" smtClean="0">
                <a:solidFill>
                  <a:schemeClr val="tx1"/>
                </a:solidFill>
              </a:rPr>
              <a:t>Настоянки</a:t>
            </a:r>
          </a:p>
          <a:p>
            <a:pPr algn="just"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12. Випадки фізико-хімічної несумісності у водних витяжках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</a:rPr>
              <a:t>Питання для самоконтролю</a:t>
            </a:r>
          </a:p>
          <a:p>
            <a:pPr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</a:rPr>
              <a:t>Тести</a:t>
            </a:r>
            <a:r>
              <a:rPr lang="ru-RU" sz="1600" b="1" u="sng" dirty="0" smtClean="0">
                <a:solidFill>
                  <a:schemeClr val="tx1"/>
                </a:solidFill>
              </a:rPr>
              <a:t/>
            </a:r>
            <a:br>
              <a:rPr lang="ru-RU" sz="1600" b="1" u="sng" dirty="0" smtClean="0">
                <a:solidFill>
                  <a:schemeClr val="tx1"/>
                </a:solidFill>
              </a:rPr>
            </a:br>
            <a:endParaRPr lang="ru-RU" sz="1600" b="1" u="sng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endParaRPr lang="uk-UA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86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03" y="235670"/>
            <a:ext cx="8596668" cy="59179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1. </a:t>
            </a:r>
            <a:r>
              <a:rPr lang="ru-RU" b="1" u="sng" dirty="0" err="1" smtClean="0">
                <a:solidFill>
                  <a:schemeClr val="tx1"/>
                </a:solidFill>
              </a:rPr>
              <a:t>Визначення</a:t>
            </a:r>
            <a:r>
              <a:rPr lang="ru-RU" b="1" u="sng" dirty="0" smtClean="0">
                <a:solidFill>
                  <a:schemeClr val="tx1"/>
                </a:solidFill>
              </a:rPr>
              <a:t> слизи</a:t>
            </a:r>
            <a:endParaRPr lang="uk-UA" b="1" u="sng" dirty="0">
              <a:solidFill>
                <a:schemeClr val="tx1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84687339"/>
              </p:ext>
            </p:extLst>
          </p:nvPr>
        </p:nvGraphicFramePr>
        <p:xfrm>
          <a:off x="512189" y="2950593"/>
          <a:ext cx="9715893" cy="3167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Горизонтальный свиток 4"/>
          <p:cNvSpPr/>
          <p:nvPr/>
        </p:nvSpPr>
        <p:spPr>
          <a:xfrm>
            <a:off x="281408" y="827464"/>
            <a:ext cx="10435472" cy="2010004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800" b="1" i="1" u="sng" dirty="0" smtClean="0">
                <a:solidFill>
                  <a:schemeClr val="tx1"/>
                </a:solidFill>
              </a:rPr>
              <a:t>Слизи</a:t>
            </a:r>
            <a:r>
              <a:rPr lang="ru-RU" sz="2800" dirty="0" smtClean="0">
                <a:solidFill>
                  <a:schemeClr val="tx1"/>
                </a:solidFill>
              </a:rPr>
              <a:t>-</a:t>
            </a:r>
            <a:r>
              <a:rPr lang="ru-RU" sz="2800" dirty="0" err="1" smtClean="0">
                <a:solidFill>
                  <a:schemeClr val="tx1"/>
                </a:solidFill>
              </a:rPr>
              <a:t>це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густі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в'язкі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розчини</a:t>
            </a:r>
            <a:r>
              <a:rPr lang="ru-RU" sz="2800" dirty="0" smtClean="0">
                <a:solidFill>
                  <a:schemeClr val="tx1"/>
                </a:solidFill>
              </a:rPr>
              <a:t> ВМС, </a:t>
            </a:r>
            <a:r>
              <a:rPr lang="ru-RU" sz="2800" dirty="0" err="1" smtClean="0">
                <a:solidFill>
                  <a:schemeClr val="tx1"/>
                </a:solidFill>
              </a:rPr>
              <a:t>безазотистих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речовин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</a:rPr>
              <a:t>близьких</a:t>
            </a:r>
            <a:r>
              <a:rPr lang="ru-RU" sz="2800" dirty="0" smtClean="0">
                <a:solidFill>
                  <a:schemeClr val="tx1"/>
                </a:solidFill>
              </a:rPr>
              <a:t> до </a:t>
            </a:r>
            <a:r>
              <a:rPr lang="ru-RU" sz="2800" dirty="0" err="1" smtClean="0">
                <a:solidFill>
                  <a:schemeClr val="tx1"/>
                </a:solidFill>
              </a:rPr>
              <a:t>полісахаридів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  <a:endParaRPr lang="uk-U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03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248" y="109177"/>
            <a:ext cx="8596668" cy="6912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2. </a:t>
            </a:r>
            <a:r>
              <a:rPr lang="ru-RU" b="1" u="sng" dirty="0" err="1" smtClean="0">
                <a:solidFill>
                  <a:schemeClr val="tx1"/>
                </a:solidFill>
              </a:rPr>
              <a:t>Рослинна</a:t>
            </a:r>
            <a:r>
              <a:rPr lang="ru-RU" b="1" u="sng" dirty="0" smtClean="0">
                <a:solidFill>
                  <a:schemeClr val="tx1"/>
                </a:solidFill>
              </a:rPr>
              <a:t> </a:t>
            </a:r>
            <a:r>
              <a:rPr lang="ru-RU" b="1" u="sng" dirty="0" err="1" smtClean="0">
                <a:solidFill>
                  <a:schemeClr val="tx1"/>
                </a:solidFill>
              </a:rPr>
              <a:t>сировина</a:t>
            </a:r>
            <a:r>
              <a:rPr lang="ru-RU" b="1" u="sng" dirty="0" smtClean="0">
                <a:solidFill>
                  <a:schemeClr val="tx1"/>
                </a:solidFill>
              </a:rPr>
              <a:t>, </a:t>
            </a:r>
            <a:r>
              <a:rPr lang="ru-RU" b="1" u="sng" dirty="0" err="1" smtClean="0">
                <a:solidFill>
                  <a:schemeClr val="tx1"/>
                </a:solidFill>
              </a:rPr>
              <a:t>що</a:t>
            </a:r>
            <a:r>
              <a:rPr lang="ru-RU" b="1" u="sng" dirty="0" smtClean="0">
                <a:solidFill>
                  <a:schemeClr val="tx1"/>
                </a:solidFill>
              </a:rPr>
              <a:t> м</a:t>
            </a:r>
            <a:r>
              <a:rPr lang="uk-UA" b="1" u="sng" dirty="0" smtClean="0">
                <a:solidFill>
                  <a:schemeClr val="tx1"/>
                </a:solidFill>
              </a:rPr>
              <a:t>і</a:t>
            </a:r>
            <a:r>
              <a:rPr lang="ru-RU" b="1" u="sng" dirty="0" err="1" smtClean="0">
                <a:solidFill>
                  <a:schemeClr val="tx1"/>
                </a:solidFill>
              </a:rPr>
              <a:t>стить</a:t>
            </a:r>
            <a:r>
              <a:rPr lang="ru-RU" b="1" u="sng" dirty="0" smtClean="0">
                <a:solidFill>
                  <a:schemeClr val="tx1"/>
                </a:solidFill>
              </a:rPr>
              <a:t> слизи</a:t>
            </a:r>
            <a:endParaRPr lang="uk-UA" b="1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683" y="867392"/>
            <a:ext cx="11670384" cy="63611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uk-UA" sz="9600" dirty="0">
                <a:solidFill>
                  <a:schemeClr val="tx1"/>
                </a:solidFill>
              </a:rPr>
              <a:t>Для приготування слизу використовують різне рослинна сировина, що містить слизові </a:t>
            </a:r>
            <a:r>
              <a:rPr lang="uk-UA" sz="9600" dirty="0" smtClean="0">
                <a:solidFill>
                  <a:schemeClr val="tx1"/>
                </a:solidFill>
              </a:rPr>
              <a:t>речовини</a:t>
            </a:r>
          </a:p>
          <a:p>
            <a:pPr algn="just"/>
            <a:endParaRPr lang="uk-UA" sz="2000" dirty="0">
              <a:solidFill>
                <a:schemeClr val="tx1"/>
              </a:solidFill>
            </a:endParaRPr>
          </a:p>
          <a:p>
            <a:pPr algn="just"/>
            <a:endParaRPr lang="uk-UA" sz="2000" dirty="0">
              <a:solidFill>
                <a:schemeClr val="tx1"/>
              </a:solidFill>
            </a:endParaRPr>
          </a:p>
          <a:p>
            <a:pPr algn="just"/>
            <a:endParaRPr lang="uk-UA" sz="2000" dirty="0" smtClean="0">
              <a:solidFill>
                <a:schemeClr val="tx1"/>
              </a:solidFill>
            </a:endParaRPr>
          </a:p>
          <a:p>
            <a:pPr algn="just"/>
            <a:endParaRPr lang="uk-UA" sz="2000" dirty="0" smtClean="0">
              <a:solidFill>
                <a:schemeClr val="tx1"/>
              </a:solidFill>
            </a:endParaRPr>
          </a:p>
          <a:p>
            <a:pPr algn="just"/>
            <a:endParaRPr lang="uk-UA" sz="2000" dirty="0" smtClean="0">
              <a:solidFill>
                <a:schemeClr val="tx1"/>
              </a:solidFill>
            </a:endParaRPr>
          </a:p>
          <a:p>
            <a:pPr algn="just"/>
            <a:endParaRPr lang="uk-UA" sz="2000" dirty="0">
              <a:solidFill>
                <a:schemeClr val="tx1"/>
              </a:solidFill>
            </a:endParaRPr>
          </a:p>
          <a:p>
            <a:pPr algn="just"/>
            <a:endParaRPr lang="uk-UA" sz="2000" dirty="0" smtClean="0">
              <a:solidFill>
                <a:schemeClr val="tx1"/>
              </a:solidFill>
            </a:endParaRPr>
          </a:p>
          <a:p>
            <a:pPr marL="0" indent="358775" algn="just">
              <a:buNone/>
            </a:pPr>
            <a:r>
              <a:rPr lang="uk-UA" sz="2000" dirty="0">
                <a:solidFill>
                  <a:schemeClr val="tx1"/>
                </a:solidFill>
              </a:rPr>
              <a:t>лляне насіння,</a:t>
            </a:r>
          </a:p>
        </p:txBody>
      </p:sp>
      <p:pic>
        <p:nvPicPr>
          <p:cNvPr id="3074" name="Picture 2" descr="Мои Растения » Алтей корень лекарственный, свойст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48" y="1960772"/>
            <a:ext cx="2122427" cy="213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71650" y="4611197"/>
            <a:ext cx="6718051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 algn="just"/>
            <a:r>
              <a:rPr lang="uk-UA" sz="2000" dirty="0"/>
              <a:t>Отримують їх шляхом вилучення водою рослинного матеріалу або шляхом розчинення. Методи приготування слизу визначаються фізико-хімічними властивостями слизистих речовин, гістологічною будовою рослинної сировини, наявністю в ньому супутніх речовин.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3633" y="1523782"/>
            <a:ext cx="1959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/>
              <a:t>Алтейний</a:t>
            </a:r>
            <a:r>
              <a:rPr lang="uk-UA" dirty="0" smtClean="0"/>
              <a:t> </a:t>
            </a:r>
            <a:r>
              <a:rPr lang="uk-UA" dirty="0"/>
              <a:t>корінь</a:t>
            </a:r>
          </a:p>
        </p:txBody>
      </p:sp>
      <p:pic>
        <p:nvPicPr>
          <p:cNvPr id="3076" name="Picture 4" descr="Чи правда, що лляне насіння суперкорисне - Жіночий Сві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48" y="4697524"/>
            <a:ext cx="2899050" cy="172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66248" y="4241865"/>
            <a:ext cx="1794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defRPr/>
            </a:pPr>
            <a:r>
              <a:rPr lang="uk-UA" dirty="0"/>
              <a:t> Л</a:t>
            </a:r>
            <a:r>
              <a:rPr lang="uk-UA" dirty="0" smtClean="0"/>
              <a:t>ляне насіння</a:t>
            </a:r>
            <a:endParaRPr lang="uk-UA" dirty="0"/>
          </a:p>
        </p:txBody>
      </p:sp>
      <p:pic>
        <p:nvPicPr>
          <p:cNvPr id="3078" name="Picture 6" descr="Зозулинець шлемоносний опис. Зозулинець шлемоносний - корисні властивості і  фото рослини. Салеп від простудних захворюван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705" y="1846880"/>
            <a:ext cx="1879305" cy="224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864374" y="1516978"/>
            <a:ext cx="1810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defRPr/>
            </a:pPr>
            <a:r>
              <a:rPr lang="uk-UA" dirty="0"/>
              <a:t> </a:t>
            </a:r>
            <a:r>
              <a:rPr lang="uk-UA" dirty="0" smtClean="0"/>
              <a:t>Бульби </a:t>
            </a:r>
            <a:r>
              <a:rPr lang="uk-UA" dirty="0" err="1" smtClean="0"/>
              <a:t>салепа</a:t>
            </a:r>
            <a:endParaRPr lang="uk-UA" dirty="0"/>
          </a:p>
        </p:txBody>
      </p:sp>
      <p:pic>
        <p:nvPicPr>
          <p:cNvPr id="3080" name="Picture 8" descr="Сільські Вісті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144" y="4430922"/>
            <a:ext cx="1828618" cy="236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189268" y="4067179"/>
            <a:ext cx="1584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Насіння </a:t>
            </a:r>
            <a:r>
              <a:rPr lang="uk-UA" dirty="0"/>
              <a:t>айви</a:t>
            </a:r>
          </a:p>
        </p:txBody>
      </p:sp>
      <p:pic>
        <p:nvPicPr>
          <p:cNvPr id="3082" name="Picture 10" descr="Насіння подорожника: лікувальні властивості і протипоказанн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212" y="1810983"/>
            <a:ext cx="3633198" cy="242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71650" y="1516978"/>
            <a:ext cx="2510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Насіння подорожника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34934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785" y="100028"/>
            <a:ext cx="8596668" cy="69182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3. </a:t>
            </a:r>
            <a:r>
              <a:rPr lang="uk-UA" b="1" u="sng" dirty="0" smtClean="0">
                <a:solidFill>
                  <a:schemeClr val="tx1"/>
                </a:solidFill>
              </a:rPr>
              <a:t>Таблиця </a:t>
            </a:r>
            <a:r>
              <a:rPr lang="uk-UA" b="1" u="sng" dirty="0">
                <a:solidFill>
                  <a:schemeClr val="tx1"/>
                </a:solidFill>
              </a:rPr>
              <a:t>Слизи</a:t>
            </a:r>
            <a:r>
              <a:rPr lang="ru-RU" b="1" u="sng" dirty="0">
                <a:solidFill>
                  <a:schemeClr val="tx1"/>
                </a:solidFill>
              </a:rPr>
              <a:t/>
            </a:r>
            <a:br>
              <a:rPr lang="ru-RU" b="1" u="sng" dirty="0">
                <a:solidFill>
                  <a:schemeClr val="tx1"/>
                </a:solidFill>
              </a:rPr>
            </a:br>
            <a:endParaRPr lang="uk-UA" b="1" u="sng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218852"/>
              </p:ext>
            </p:extLst>
          </p:nvPr>
        </p:nvGraphicFramePr>
        <p:xfrm>
          <a:off x="385306" y="955773"/>
          <a:ext cx="11266224" cy="5608320"/>
        </p:xfrm>
        <a:graphic>
          <a:graphicData uri="http://schemas.openxmlformats.org/drawingml/2006/table">
            <a:tbl>
              <a:tblPr firstRow="1" firstCol="1" bandRow="1">
                <a:tableStyleId>{85BE263C-DBD7-4A20-BB59-AAB30ACAA65A}</a:tableStyleId>
              </a:tblPr>
              <a:tblGrid>
                <a:gridCol w="2816285">
                  <a:extLst>
                    <a:ext uri="{9D8B030D-6E8A-4147-A177-3AD203B41FA5}">
                      <a16:colId xmlns:a16="http://schemas.microsoft.com/office/drawing/2014/main" val="1057113973"/>
                    </a:ext>
                  </a:extLst>
                </a:gridCol>
                <a:gridCol w="2816285">
                  <a:extLst>
                    <a:ext uri="{9D8B030D-6E8A-4147-A177-3AD203B41FA5}">
                      <a16:colId xmlns:a16="http://schemas.microsoft.com/office/drawing/2014/main" val="3797992916"/>
                    </a:ext>
                  </a:extLst>
                </a:gridCol>
                <a:gridCol w="3066022">
                  <a:extLst>
                    <a:ext uri="{9D8B030D-6E8A-4147-A177-3AD203B41FA5}">
                      <a16:colId xmlns:a16="http://schemas.microsoft.com/office/drawing/2014/main" val="2748023235"/>
                    </a:ext>
                  </a:extLst>
                </a:gridCol>
                <a:gridCol w="2567632">
                  <a:extLst>
                    <a:ext uri="{9D8B030D-6E8A-4147-A177-3AD203B41FA5}">
                      <a16:colId xmlns:a16="http://schemas.microsoft.com/office/drawing/2014/main" val="3519829904"/>
                    </a:ext>
                  </a:extLst>
                </a:gridCol>
              </a:tblGrid>
              <a:tr h="8855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Найменування сировини, що містить слиз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/>
                          </a:solidFill>
                          <a:effectLst/>
                        </a:rPr>
                        <a:t>Місце локалізації слизу в сировині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Особливості технології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/>
                          </a:solidFill>
                          <a:effectLst/>
                        </a:rPr>
                        <a:t>Співвідношення сировини та екстрагенту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898246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Корінь алтея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Всередині клітини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проводять настоювання при кімнатній температурі 30 хв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1:20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6026320"/>
                  </a:ext>
                </a:extLst>
              </a:tr>
              <a:tr h="6531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/>
                          </a:solidFill>
                          <a:effectLst/>
                        </a:rPr>
                        <a:t>Насіння льону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У поверхневому шарі насіння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збовтують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з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гарячою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водою 15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хв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1:30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1643785"/>
                  </a:ext>
                </a:extLst>
              </a:tr>
              <a:tr h="450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/>
                          </a:solidFill>
                          <a:effectLst/>
                        </a:rPr>
                        <a:t>Насіння айви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/>
                          </a:solidFill>
                          <a:effectLst/>
                        </a:rPr>
                        <a:t>В епідермісі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струшують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з холодною водою 5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хв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1:50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5027575"/>
                  </a:ext>
                </a:extLst>
              </a:tr>
              <a:tr h="486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Насіння подорожника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У поверхневому шарі насіння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збовтують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з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гарячою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водою 15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хв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1:10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87998"/>
                  </a:ext>
                </a:extLst>
              </a:tr>
              <a:tr h="9886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Бульби </a:t>
                      </a:r>
                      <a:r>
                        <a:rPr lang="uk-UA" sz="2000" dirty="0" err="1">
                          <a:solidFill>
                            <a:schemeClr val="tx1"/>
                          </a:solidFill>
                          <a:effectLst/>
                        </a:rPr>
                        <a:t>салепа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В середині клітини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додають етанол, холодну та кип’ячену воду, збовтують до охолодження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1:100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221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31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273" y="138259"/>
            <a:ext cx="10427441" cy="5593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4. </a:t>
            </a:r>
            <a:r>
              <a:rPr lang="ru-RU" sz="2400" b="1" u="sng" dirty="0" err="1" smtClean="0">
                <a:solidFill>
                  <a:schemeClr val="tx1"/>
                </a:solidFill>
              </a:rPr>
              <a:t>Особливості</a:t>
            </a:r>
            <a:r>
              <a:rPr lang="ru-RU" sz="2400" b="1" u="sng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екстрагування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слизу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із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кореня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 smtClean="0">
                <a:solidFill>
                  <a:schemeClr val="tx1"/>
                </a:solidFill>
              </a:rPr>
              <a:t>алтеї</a:t>
            </a:r>
            <a:r>
              <a:rPr lang="ru-RU" sz="2400" b="1" u="sng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 err="1" smtClean="0">
                <a:solidFill>
                  <a:schemeClr val="tx1"/>
                </a:solidFill>
              </a:rPr>
              <a:t>лікарської</a:t>
            </a:r>
            <a:endParaRPr lang="ru-RU" sz="2400" b="1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30" y="1023492"/>
            <a:ext cx="8664961" cy="45248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57" y="5959109"/>
            <a:ext cx="7876709" cy="56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81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43" y="857712"/>
            <a:ext cx="10790857" cy="3921678"/>
          </a:xfrm>
          <a:prstGeom prst="rect">
            <a:avLst/>
          </a:prstGeom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71980" y="194820"/>
            <a:ext cx="10427441" cy="5593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4. </a:t>
            </a:r>
            <a:r>
              <a:rPr lang="ru-RU" sz="2400" b="1" u="sng" dirty="0" err="1" smtClean="0">
                <a:solidFill>
                  <a:schemeClr val="tx1"/>
                </a:solidFill>
              </a:rPr>
              <a:t>Особливості</a:t>
            </a:r>
            <a:r>
              <a:rPr lang="ru-RU" sz="2400" b="1" u="sng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екстрагування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слизу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із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кореня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 smtClean="0">
                <a:solidFill>
                  <a:schemeClr val="tx1"/>
                </a:solidFill>
              </a:rPr>
              <a:t>алтеї</a:t>
            </a:r>
            <a:r>
              <a:rPr lang="ru-RU" sz="2400" b="1" u="sng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 err="1" smtClean="0">
                <a:solidFill>
                  <a:schemeClr val="tx1"/>
                </a:solidFill>
              </a:rPr>
              <a:t>лікарської</a:t>
            </a:r>
            <a:endParaRPr lang="ru-RU" sz="24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864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601" y="81700"/>
            <a:ext cx="10333173" cy="93639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5. </a:t>
            </a:r>
            <a:r>
              <a:rPr lang="ru-RU" sz="2800" b="1" u="sng" dirty="0" smtClean="0">
                <a:solidFill>
                  <a:schemeClr val="tx1"/>
                </a:solidFill>
              </a:rPr>
              <a:t>АЛГОРИТМ</a:t>
            </a:r>
            <a:r>
              <a:rPr lang="ru-RU" sz="2800" b="1" u="sng" dirty="0">
                <a:solidFill>
                  <a:schemeClr val="tx1"/>
                </a:solidFill>
              </a:rPr>
              <a:t/>
            </a:r>
            <a:br>
              <a:rPr lang="ru-RU" sz="2800" b="1" u="sng" dirty="0">
                <a:solidFill>
                  <a:schemeClr val="tx1"/>
                </a:solidFill>
              </a:rPr>
            </a:br>
            <a:r>
              <a:rPr lang="ru-RU" sz="2800" b="1" u="sng" dirty="0">
                <a:solidFill>
                  <a:schemeClr val="tx1"/>
                </a:solidFill>
              </a:rPr>
              <a:t>практичного </a:t>
            </a:r>
            <a:r>
              <a:rPr lang="ru-RU" sz="2800" b="1" u="sng" dirty="0" err="1">
                <a:solidFill>
                  <a:schemeClr val="tx1"/>
                </a:solidFill>
              </a:rPr>
              <a:t>тренінгу</a:t>
            </a:r>
            <a:r>
              <a:rPr lang="ru-RU" sz="2800" b="1" u="sng" dirty="0">
                <a:solidFill>
                  <a:schemeClr val="tx1"/>
                </a:solidFill>
              </a:rPr>
              <a:t> </a:t>
            </a:r>
            <a:r>
              <a:rPr lang="ru-RU" sz="2800" b="1" u="sng" dirty="0" err="1">
                <a:solidFill>
                  <a:schemeClr val="tx1"/>
                </a:solidFill>
              </a:rPr>
              <a:t>виготовлення</a:t>
            </a:r>
            <a:r>
              <a:rPr lang="ru-RU" sz="2800" b="1" u="sng" dirty="0">
                <a:solidFill>
                  <a:schemeClr val="tx1"/>
                </a:solidFill>
              </a:rPr>
              <a:t> </a:t>
            </a:r>
            <a:r>
              <a:rPr lang="ru-RU" sz="2800" b="1" u="sng" dirty="0" err="1">
                <a:solidFill>
                  <a:schemeClr val="tx1"/>
                </a:solidFill>
              </a:rPr>
              <a:t>слизу</a:t>
            </a:r>
            <a:r>
              <a:rPr lang="ru-RU" sz="2800" b="1" u="sng" dirty="0">
                <a:solidFill>
                  <a:schemeClr val="tx1"/>
                </a:solidFill>
              </a:rPr>
              <a:t> </a:t>
            </a:r>
            <a:r>
              <a:rPr lang="ru-RU" sz="2800" b="1" u="sng" dirty="0" err="1">
                <a:solidFill>
                  <a:schemeClr val="tx1"/>
                </a:solidFill>
              </a:rPr>
              <a:t>кореня</a:t>
            </a:r>
            <a:r>
              <a:rPr lang="ru-RU" sz="2800" b="1" u="sng" dirty="0">
                <a:solidFill>
                  <a:schemeClr val="tx1"/>
                </a:solidFill>
              </a:rPr>
              <a:t> </a:t>
            </a:r>
            <a:r>
              <a:rPr lang="ru-RU" sz="2800" b="1" u="sng" dirty="0" err="1">
                <a:solidFill>
                  <a:schemeClr val="tx1"/>
                </a:solidFill>
              </a:rPr>
              <a:t>алтеї</a:t>
            </a:r>
            <a:endParaRPr lang="ru-RU" sz="2800" b="1" u="sng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92" y="1144083"/>
            <a:ext cx="6096718" cy="18729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609" y="1081499"/>
            <a:ext cx="5842550" cy="3870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92" y="3016987"/>
            <a:ext cx="5185843" cy="18597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601" y="5087890"/>
            <a:ext cx="6858475" cy="16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82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490" y="187305"/>
            <a:ext cx="10851648" cy="68147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6. </a:t>
            </a:r>
            <a:r>
              <a:rPr lang="ru-RU" b="1" u="sng" dirty="0" err="1" smtClean="0"/>
              <a:t>Приготування</a:t>
            </a:r>
            <a:r>
              <a:rPr lang="ru-RU" b="1" u="sng" dirty="0" smtClean="0"/>
              <a:t> </a:t>
            </a:r>
            <a:r>
              <a:rPr lang="ru-RU" b="1" u="sng" dirty="0" err="1"/>
              <a:t>мікстур</a:t>
            </a:r>
            <a:r>
              <a:rPr lang="ru-RU" b="1" u="sng" dirty="0"/>
              <a:t> </a:t>
            </a:r>
            <a:r>
              <a:rPr lang="ru-RU" b="1" u="sng" dirty="0" err="1"/>
              <a:t>із</a:t>
            </a:r>
            <a:r>
              <a:rPr lang="ru-RU" b="1" u="sng" dirty="0"/>
              <a:t> </a:t>
            </a:r>
            <a:r>
              <a:rPr lang="ru-RU" b="1" u="sng" dirty="0" err="1"/>
              <a:t>настоєм</a:t>
            </a:r>
            <a:r>
              <a:rPr lang="ru-RU" b="1" u="sng" dirty="0"/>
              <a:t> </a:t>
            </a:r>
            <a:r>
              <a:rPr lang="ru-RU" b="1" u="sng" dirty="0" err="1"/>
              <a:t>кореня</a:t>
            </a:r>
            <a:r>
              <a:rPr lang="ru-RU" b="1" u="sng" dirty="0"/>
              <a:t> </a:t>
            </a:r>
            <a:r>
              <a:rPr lang="ru-RU" b="1" u="sng" dirty="0" err="1"/>
              <a:t>алтеї</a:t>
            </a:r>
            <a:endParaRPr lang="ru-RU" b="1" u="sng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8252"/>
            <a:ext cx="5725556" cy="175233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72291" y="1171019"/>
            <a:ext cx="4971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/>
              <a:t>Каламутна мікстура </a:t>
            </a:r>
            <a:r>
              <a:rPr lang="uk-UA" dirty="0"/>
              <a:t>— тонка суспензія, в складі якої є </a:t>
            </a:r>
            <a:r>
              <a:rPr lang="uk-UA" dirty="0" smtClean="0"/>
              <a:t>настій кореня </a:t>
            </a:r>
            <a:r>
              <a:rPr lang="uk-UA" dirty="0"/>
              <a:t>алтеї, що містить слиз і розчинні у воді солі, а також </a:t>
            </a:r>
            <a:r>
              <a:rPr lang="uk-UA" dirty="0" smtClean="0"/>
              <a:t>грудний еліксир</a:t>
            </a:r>
            <a:r>
              <a:rPr lang="uk-UA" dirty="0"/>
              <a:t>, який вимагає особливого способу введення.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90" y="3240973"/>
            <a:ext cx="6016628" cy="22290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118" y="2648347"/>
            <a:ext cx="5310659" cy="410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67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90" y="1244941"/>
            <a:ext cx="6155263" cy="41189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023" y="2083927"/>
            <a:ext cx="5737446" cy="301024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490" y="187305"/>
            <a:ext cx="10851648" cy="6814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/>
              <a:t>6. </a:t>
            </a:r>
            <a:r>
              <a:rPr lang="ru-RU" b="1" u="sng" dirty="0" err="1" smtClean="0"/>
              <a:t>Приготування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мікстур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із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настоєм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кореня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алтеї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1861357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481" y="251381"/>
            <a:ext cx="9795152" cy="57817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 smtClean="0"/>
              <a:t>7. </a:t>
            </a:r>
            <a:r>
              <a:rPr lang="ru-RU" sz="3200" b="1" u="sng" dirty="0" err="1" smtClean="0"/>
              <a:t>Фітопрепарати</a:t>
            </a:r>
            <a:r>
              <a:rPr lang="ru-RU" sz="3200" b="1" u="sng" dirty="0" smtClean="0"/>
              <a:t> </a:t>
            </a:r>
            <a:r>
              <a:rPr lang="ru-RU" sz="3200" b="1" u="sng" dirty="0" err="1"/>
              <a:t>промислового</a:t>
            </a:r>
            <a:r>
              <a:rPr lang="ru-RU" sz="3200" b="1" u="sng" dirty="0"/>
              <a:t> </a:t>
            </a:r>
            <a:r>
              <a:rPr lang="ru-RU" sz="3200" b="1" u="sng" dirty="0" err="1" smtClean="0"/>
              <a:t>виробництва</a:t>
            </a:r>
            <a:r>
              <a:rPr lang="ru-RU" sz="3200" b="1" u="sng" dirty="0"/>
              <a:t/>
            </a:r>
            <a:br>
              <a:rPr lang="ru-RU" sz="3200" b="1" u="sng" dirty="0"/>
            </a:br>
            <a:endParaRPr lang="uk-UA" sz="32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979" y="1121790"/>
            <a:ext cx="11717519" cy="372358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До екстракційних препаратів рослинного походження (</a:t>
            </a:r>
            <a:r>
              <a:rPr lang="uk-UA" sz="2400" dirty="0" smtClean="0">
                <a:solidFill>
                  <a:schemeClr val="tx1"/>
                </a:solidFill>
              </a:rPr>
              <a:t>фітопрепаратів</a:t>
            </a:r>
            <a:r>
              <a:rPr lang="uk-UA" sz="2400" dirty="0">
                <a:solidFill>
                  <a:schemeClr val="tx1"/>
                </a:solidFill>
              </a:rPr>
              <a:t>) заводського виробництва належать </a:t>
            </a:r>
            <a:r>
              <a:rPr lang="uk-UA" sz="2400" b="1" dirty="0">
                <a:solidFill>
                  <a:schemeClr val="tx1"/>
                </a:solidFill>
              </a:rPr>
              <a:t>настоянки, екстракти, </a:t>
            </a:r>
            <a:r>
              <a:rPr lang="uk-UA" sz="2400" b="1" dirty="0" smtClean="0">
                <a:solidFill>
                  <a:schemeClr val="tx1"/>
                </a:solidFill>
              </a:rPr>
              <a:t>максимально </a:t>
            </a:r>
            <a:r>
              <a:rPr lang="uk-UA" sz="2400" b="1" dirty="0">
                <a:solidFill>
                  <a:schemeClr val="tx1"/>
                </a:solidFill>
              </a:rPr>
              <a:t>очищені фітопрепарати і соки свіжих рослин</a:t>
            </a:r>
            <a:r>
              <a:rPr lang="uk-UA" sz="2400" dirty="0">
                <a:solidFill>
                  <a:schemeClr val="tx1"/>
                </a:solidFill>
              </a:rPr>
              <a:t>. </a:t>
            </a:r>
            <a:endParaRPr lang="uk-UA" sz="2400" dirty="0" smtClean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tx1"/>
                </a:solidFill>
              </a:rPr>
              <a:t>До </a:t>
            </a:r>
            <a:r>
              <a:rPr lang="uk-UA" sz="2400" dirty="0">
                <a:solidFill>
                  <a:schemeClr val="tx1"/>
                </a:solidFill>
              </a:rPr>
              <a:t>цієї </a:t>
            </a:r>
            <a:r>
              <a:rPr lang="uk-UA" sz="2400" dirty="0" smtClean="0">
                <a:solidFill>
                  <a:schemeClr val="tx1"/>
                </a:solidFill>
              </a:rPr>
              <a:t>групи фітопрепаратів </a:t>
            </a:r>
            <a:r>
              <a:rPr lang="uk-UA" sz="2400" dirty="0">
                <a:solidFill>
                  <a:schemeClr val="tx1"/>
                </a:solidFill>
              </a:rPr>
              <a:t>належать і </a:t>
            </a:r>
            <a:r>
              <a:rPr lang="uk-UA" sz="2400" b="1" dirty="0">
                <a:solidFill>
                  <a:schemeClr val="tx1"/>
                </a:solidFill>
              </a:rPr>
              <a:t>екстракти-концентрати</a:t>
            </a:r>
            <a:r>
              <a:rPr lang="uk-UA" sz="2400" dirty="0">
                <a:solidFill>
                  <a:schemeClr val="tx1"/>
                </a:solidFill>
              </a:rPr>
              <a:t>. </a:t>
            </a:r>
            <a:endParaRPr lang="uk-UA" sz="2400" dirty="0" smtClean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tx1"/>
                </a:solidFill>
              </a:rPr>
              <a:t>Основною стадією їх </a:t>
            </a:r>
            <a:r>
              <a:rPr lang="uk-UA" sz="2400" dirty="0">
                <a:solidFill>
                  <a:schemeClr val="tx1"/>
                </a:solidFill>
              </a:rPr>
              <a:t>одержання є екстрагування лікарської рослинної сировини.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2400" i="1" dirty="0">
                <a:solidFill>
                  <a:schemeClr val="tx1"/>
                </a:solidFill>
              </a:rPr>
              <a:t>Усі екстракційні препарати готують за схемою:</a:t>
            </a:r>
          </a:p>
          <a:p>
            <a:pPr marL="0" indent="358775">
              <a:buNone/>
            </a:pPr>
            <a:r>
              <a:rPr lang="uk-UA" sz="2400" dirty="0">
                <a:solidFill>
                  <a:schemeClr val="tx1"/>
                </a:solidFill>
              </a:rPr>
              <a:t>•	екстрагування діючих речовин;</a:t>
            </a:r>
          </a:p>
          <a:p>
            <a:pPr marL="0" indent="358775">
              <a:buNone/>
            </a:pPr>
            <a:r>
              <a:rPr lang="uk-UA" sz="2400" dirty="0">
                <a:solidFill>
                  <a:schemeClr val="tx1"/>
                </a:solidFill>
              </a:rPr>
              <a:t>•	очистка від баластних речовин;</a:t>
            </a:r>
          </a:p>
          <a:p>
            <a:pPr marL="0" indent="358775">
              <a:buNone/>
            </a:pPr>
            <a:r>
              <a:rPr lang="uk-UA" sz="2400" dirty="0">
                <a:solidFill>
                  <a:schemeClr val="tx1"/>
                </a:solidFill>
              </a:rPr>
              <a:t>•	стандартизація готового продукту.</a:t>
            </a:r>
          </a:p>
          <a:p>
            <a:pPr marL="0" indent="358775">
              <a:buNone/>
            </a:pP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541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343" y="87983"/>
            <a:ext cx="8596668" cy="5687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8. </a:t>
            </a:r>
            <a:r>
              <a:rPr lang="ru-RU" b="1" u="sng" dirty="0" err="1" smtClean="0">
                <a:solidFill>
                  <a:schemeClr val="tx1"/>
                </a:solidFill>
              </a:rPr>
              <a:t>Екстракти-концентрати</a:t>
            </a:r>
            <a:endParaRPr lang="uk-UA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532" y="716438"/>
            <a:ext cx="11755225" cy="107465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sz="2000" b="1" dirty="0" err="1">
                <a:solidFill>
                  <a:schemeClr val="tx1"/>
                </a:solidFill>
              </a:rPr>
              <a:t>Екстракти-концентрати</a:t>
            </a:r>
            <a:r>
              <a:rPr lang="ru-RU" sz="2000" dirty="0">
                <a:solidFill>
                  <a:schemeClr val="tx1"/>
                </a:solidFill>
              </a:rPr>
              <a:t> — </a:t>
            </a:r>
            <a:r>
              <a:rPr lang="ru-RU" sz="2000" dirty="0" err="1">
                <a:solidFill>
                  <a:schemeClr val="tx1"/>
                </a:solidFill>
              </a:rPr>
              <a:t>це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особлива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група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стандартизованих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на </a:t>
            </a:r>
            <a:r>
              <a:rPr lang="ru-RU" sz="2000" dirty="0" err="1">
                <a:solidFill>
                  <a:schemeClr val="tx1"/>
                </a:solidFill>
              </a:rPr>
              <a:t>певну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кількість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діючих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речовин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екстрактів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призначених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для </a:t>
            </a:r>
            <a:r>
              <a:rPr lang="ru-RU" sz="2000" dirty="0" err="1" smtClean="0">
                <a:solidFill>
                  <a:schemeClr val="tx1"/>
                </a:solidFill>
              </a:rPr>
              <a:t>виготовлення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настоїв</a:t>
            </a:r>
            <a:r>
              <a:rPr lang="ru-RU" sz="2000" dirty="0">
                <a:solidFill>
                  <a:schemeClr val="tx1"/>
                </a:solidFill>
              </a:rPr>
              <a:t> і </a:t>
            </a:r>
            <a:r>
              <a:rPr lang="ru-RU" sz="2000" dirty="0" err="1">
                <a:solidFill>
                  <a:schemeClr val="tx1"/>
                </a:solidFill>
              </a:rPr>
              <a:t>відварів</a:t>
            </a:r>
            <a:r>
              <a:rPr lang="ru-RU" sz="2000" dirty="0">
                <a:solidFill>
                  <a:schemeClr val="tx1"/>
                </a:solidFill>
              </a:rPr>
              <a:t> шляхом простого </a:t>
            </a:r>
            <a:r>
              <a:rPr lang="ru-RU" sz="2000" dirty="0" err="1">
                <a:solidFill>
                  <a:schemeClr val="tx1"/>
                </a:solidFill>
              </a:rPr>
              <a:t>розчинення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або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змішування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відповідної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кількості</a:t>
            </a:r>
            <a:r>
              <a:rPr lang="ru-RU" sz="2000" dirty="0">
                <a:solidFill>
                  <a:schemeClr val="tx1"/>
                </a:solidFill>
              </a:rPr>
              <a:t> концентрату з </a:t>
            </a:r>
            <a:r>
              <a:rPr lang="ru-RU" sz="2000" dirty="0" err="1">
                <a:solidFill>
                  <a:schemeClr val="tx1"/>
                </a:solidFill>
              </a:rPr>
              <a:t>очищеною</a:t>
            </a:r>
            <a:r>
              <a:rPr lang="ru-RU" sz="2000" dirty="0">
                <a:solidFill>
                  <a:schemeClr val="tx1"/>
                </a:solidFill>
              </a:rPr>
              <a:t> водою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0532" y="1781666"/>
            <a:ext cx="11755225" cy="48013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u="sng" dirty="0"/>
              <a:t>За консистенцією вони бувають:</a:t>
            </a:r>
          </a:p>
          <a:p>
            <a:pPr algn="just"/>
            <a:r>
              <a:rPr lang="uk-UA" dirty="0"/>
              <a:t>•	</a:t>
            </a:r>
            <a:r>
              <a:rPr lang="uk-UA" b="1" i="1" u="sng" dirty="0"/>
              <a:t>рідкі (</a:t>
            </a:r>
            <a:r>
              <a:rPr lang="uk-UA" b="1" i="1" u="sng" dirty="0" err="1"/>
              <a:t>extracta</a:t>
            </a:r>
            <a:r>
              <a:rPr lang="uk-UA" b="1" i="1" u="sng" dirty="0"/>
              <a:t> </a:t>
            </a:r>
            <a:r>
              <a:rPr lang="uk-UA" b="1" i="1" u="sng" dirty="0" err="1"/>
              <a:t>fluida</a:t>
            </a:r>
            <a:r>
              <a:rPr lang="uk-UA" b="1" i="1" u="sng" dirty="0"/>
              <a:t> </a:t>
            </a:r>
            <a:r>
              <a:rPr lang="uk-UA" b="1" i="1" u="sng" dirty="0" err="1"/>
              <a:t>standartisata</a:t>
            </a:r>
            <a:r>
              <a:rPr lang="uk-UA" b="1" i="1" u="sng" dirty="0"/>
              <a:t> 1:2).</a:t>
            </a:r>
            <a:r>
              <a:rPr lang="uk-UA" b="1" i="1" dirty="0"/>
              <a:t> </a:t>
            </a:r>
            <a:r>
              <a:rPr lang="uk-UA" dirty="0"/>
              <a:t>Це означає, що: </a:t>
            </a:r>
            <a:r>
              <a:rPr lang="uk-UA" i="1" u="sng" dirty="0"/>
              <a:t>1 </a:t>
            </a:r>
            <a:r>
              <a:rPr lang="uk-UA" i="1" u="sng" dirty="0" smtClean="0"/>
              <a:t>частина </a:t>
            </a:r>
            <a:r>
              <a:rPr lang="uk-UA" i="1" u="sng" dirty="0"/>
              <a:t>рослинної сировини відповідає за вмістом діючих </a:t>
            </a:r>
            <a:r>
              <a:rPr lang="uk-UA" i="1" u="sng" dirty="0" smtClean="0"/>
              <a:t>речовин </a:t>
            </a:r>
            <a:r>
              <a:rPr lang="uk-UA" i="1" u="sng" dirty="0"/>
              <a:t>2 об’ємним частинам концентрату</a:t>
            </a:r>
            <a:r>
              <a:rPr lang="uk-UA" dirty="0"/>
              <a:t>. Тому для </a:t>
            </a:r>
            <a:r>
              <a:rPr lang="uk-UA" dirty="0" smtClean="0"/>
              <a:t>приготування </a:t>
            </a:r>
            <a:r>
              <a:rPr lang="uk-UA" dirty="0"/>
              <a:t>настою чи відвару з його використанням останнього </a:t>
            </a:r>
            <a:r>
              <a:rPr lang="uk-UA" dirty="0" smtClean="0"/>
              <a:t>беруть удвічі </a:t>
            </a:r>
            <a:r>
              <a:rPr lang="uk-UA" dirty="0"/>
              <a:t>більше за об’ємом від кількості прописаної сировини.</a:t>
            </a:r>
          </a:p>
          <a:p>
            <a:pPr algn="ctr"/>
            <a:r>
              <a:rPr lang="uk-UA" i="1" dirty="0"/>
              <a:t>Промисловість випускає:</a:t>
            </a:r>
          </a:p>
          <a:p>
            <a:pPr indent="358775" algn="just"/>
            <a:r>
              <a:rPr lang="uk-UA" dirty="0" err="1"/>
              <a:t>extractum</a:t>
            </a:r>
            <a:r>
              <a:rPr lang="uk-UA" dirty="0"/>
              <a:t> </a:t>
            </a:r>
            <a:r>
              <a:rPr lang="uk-UA" dirty="0" err="1"/>
              <a:t>Adonidis</a:t>
            </a:r>
            <a:r>
              <a:rPr lang="uk-UA" dirty="0"/>
              <a:t> </a:t>
            </a:r>
            <a:r>
              <a:rPr lang="uk-UA" dirty="0" err="1"/>
              <a:t>fluidum</a:t>
            </a:r>
            <a:r>
              <a:rPr lang="uk-UA" dirty="0"/>
              <a:t> (1:2);</a:t>
            </a:r>
          </a:p>
          <a:p>
            <a:pPr indent="358775" algn="just"/>
            <a:r>
              <a:rPr lang="uk-UA" dirty="0" err="1"/>
              <a:t>extractum</a:t>
            </a:r>
            <a:r>
              <a:rPr lang="uk-UA" dirty="0"/>
              <a:t> </a:t>
            </a:r>
            <a:r>
              <a:rPr lang="uk-UA" dirty="0" err="1"/>
              <a:t>Leonuri</a:t>
            </a:r>
            <a:r>
              <a:rPr lang="uk-UA" dirty="0"/>
              <a:t> </a:t>
            </a:r>
            <a:r>
              <a:rPr lang="uk-UA" dirty="0" err="1"/>
              <a:t>fluidum</a:t>
            </a:r>
            <a:r>
              <a:rPr lang="uk-UA" dirty="0"/>
              <a:t> (1:2);</a:t>
            </a:r>
          </a:p>
          <a:p>
            <a:pPr indent="358775" algn="just"/>
            <a:r>
              <a:rPr lang="uk-UA" dirty="0" err="1"/>
              <a:t>extractum</a:t>
            </a:r>
            <a:r>
              <a:rPr lang="uk-UA" dirty="0"/>
              <a:t> </a:t>
            </a:r>
            <a:r>
              <a:rPr lang="uk-UA" dirty="0" err="1"/>
              <a:t>Valerianuc</a:t>
            </a:r>
            <a:r>
              <a:rPr lang="uk-UA" dirty="0"/>
              <a:t> </a:t>
            </a:r>
            <a:r>
              <a:rPr lang="uk-UA" dirty="0" err="1"/>
              <a:t>fluidum</a:t>
            </a:r>
            <a:r>
              <a:rPr lang="uk-UA" dirty="0"/>
              <a:t> (1:2</a:t>
            </a:r>
            <a:r>
              <a:rPr lang="uk-UA" dirty="0" smtClean="0"/>
              <a:t>);</a:t>
            </a:r>
          </a:p>
          <a:p>
            <a:pPr algn="just"/>
            <a:r>
              <a:rPr lang="uk-UA" dirty="0"/>
              <a:t>•	</a:t>
            </a:r>
            <a:r>
              <a:rPr lang="uk-UA" b="1" i="1" u="sng" dirty="0"/>
              <a:t>сухі (</a:t>
            </a:r>
            <a:r>
              <a:rPr lang="de-DE" b="1" i="1" u="sng" dirty="0" err="1"/>
              <a:t>extracta</a:t>
            </a:r>
            <a:r>
              <a:rPr lang="de-DE" b="1" i="1" u="sng" dirty="0"/>
              <a:t> </a:t>
            </a:r>
            <a:r>
              <a:rPr lang="de-DE" b="1" i="1" u="sng" dirty="0" err="1"/>
              <a:t>sicca</a:t>
            </a:r>
            <a:r>
              <a:rPr lang="de-DE" b="1" i="1" u="sng" dirty="0"/>
              <a:t> </a:t>
            </a:r>
            <a:r>
              <a:rPr lang="de-DE" b="1" i="1" u="sng" dirty="0" err="1"/>
              <a:t>standartisata</a:t>
            </a:r>
            <a:r>
              <a:rPr lang="de-DE" b="1" i="1" u="sng" dirty="0"/>
              <a:t> 1:1).</a:t>
            </a:r>
            <a:r>
              <a:rPr lang="de-DE" b="1" i="1" dirty="0"/>
              <a:t> </a:t>
            </a:r>
            <a:r>
              <a:rPr lang="uk-UA" dirty="0"/>
              <a:t>При виготовленні </a:t>
            </a:r>
            <a:r>
              <a:rPr lang="uk-UA" dirty="0" smtClean="0"/>
              <a:t>настоїв</a:t>
            </a:r>
            <a:r>
              <a:rPr lang="uk-UA" dirty="0"/>
              <a:t>, відварів із сухих екстрактів-концентратів їх беруть </a:t>
            </a:r>
            <a:r>
              <a:rPr lang="uk-UA" dirty="0" smtClean="0"/>
              <a:t>у кількості, </a:t>
            </a:r>
            <a:r>
              <a:rPr lang="uk-UA" i="1" u="sng" dirty="0"/>
              <a:t>рівній до маси прописаної сировини</a:t>
            </a:r>
            <a:r>
              <a:rPr lang="uk-UA" dirty="0"/>
              <a:t>, розчиняють </a:t>
            </a:r>
            <a:r>
              <a:rPr lang="uk-UA" dirty="0" smtClean="0"/>
              <a:t>у відповідному </a:t>
            </a:r>
            <a:r>
              <a:rPr lang="uk-UA" dirty="0"/>
              <a:t>об’ємі очищеної води (при вмісті 3 % і більше </a:t>
            </a:r>
            <a:r>
              <a:rPr lang="uk-UA" dirty="0" smtClean="0"/>
              <a:t>—враховують </a:t>
            </a:r>
            <a:r>
              <a:rPr lang="uk-UA" dirty="0"/>
              <a:t>КЗО). Проціджують у контейнер для відпуску.</a:t>
            </a:r>
          </a:p>
          <a:p>
            <a:pPr algn="ctr"/>
            <a:r>
              <a:rPr lang="uk-UA" i="1" dirty="0"/>
              <a:t>Промисловість випускає:</a:t>
            </a:r>
          </a:p>
          <a:p>
            <a:pPr indent="358775"/>
            <a:r>
              <a:rPr lang="de-DE" dirty="0" err="1"/>
              <a:t>extractum-concentratum</a:t>
            </a:r>
            <a:r>
              <a:rPr lang="de-DE" dirty="0"/>
              <a:t> </a:t>
            </a:r>
            <a:r>
              <a:rPr lang="de-DE" dirty="0" err="1"/>
              <a:t>herbae</a:t>
            </a:r>
            <a:r>
              <a:rPr lang="de-DE" dirty="0"/>
              <a:t> </a:t>
            </a:r>
            <a:r>
              <a:rPr lang="de-DE" dirty="0" err="1"/>
              <a:t>Adonidis</a:t>
            </a:r>
            <a:r>
              <a:rPr lang="de-DE" dirty="0"/>
              <a:t> </a:t>
            </a:r>
            <a:r>
              <a:rPr lang="de-DE" dirty="0" err="1"/>
              <a:t>vernalis</a:t>
            </a:r>
            <a:r>
              <a:rPr lang="de-DE" dirty="0"/>
              <a:t> </a:t>
            </a:r>
            <a:r>
              <a:rPr lang="de-DE" dirty="0" err="1"/>
              <a:t>siccum</a:t>
            </a:r>
            <a:r>
              <a:rPr lang="de-DE" dirty="0"/>
              <a:t> (1:1);</a:t>
            </a:r>
          </a:p>
          <a:p>
            <a:pPr indent="358775"/>
            <a:r>
              <a:rPr lang="de-DE" dirty="0" err="1"/>
              <a:t>extractum-concentratum</a:t>
            </a:r>
            <a:r>
              <a:rPr lang="de-DE" dirty="0"/>
              <a:t> </a:t>
            </a:r>
            <a:r>
              <a:rPr lang="de-DE" dirty="0" err="1"/>
              <a:t>radicis</a:t>
            </a:r>
            <a:r>
              <a:rPr lang="de-DE" dirty="0"/>
              <a:t> </a:t>
            </a:r>
            <a:r>
              <a:rPr lang="de-DE" dirty="0" err="1"/>
              <a:t>Althaeae</a:t>
            </a:r>
            <a:r>
              <a:rPr lang="de-DE" dirty="0"/>
              <a:t> </a:t>
            </a:r>
            <a:r>
              <a:rPr lang="de-DE" dirty="0" err="1"/>
              <a:t>siccum</a:t>
            </a:r>
            <a:r>
              <a:rPr lang="de-DE" dirty="0"/>
              <a:t> (1:1);</a:t>
            </a:r>
          </a:p>
          <a:p>
            <a:pPr indent="358775"/>
            <a:r>
              <a:rPr lang="de-DE" dirty="0" err="1"/>
              <a:t>extractum-concentratum</a:t>
            </a:r>
            <a:r>
              <a:rPr lang="de-DE" dirty="0"/>
              <a:t> </a:t>
            </a:r>
            <a:r>
              <a:rPr lang="de-DE" dirty="0" err="1"/>
              <a:t>herbae</a:t>
            </a:r>
            <a:r>
              <a:rPr lang="de-DE" dirty="0"/>
              <a:t> Digitalis </a:t>
            </a:r>
            <a:r>
              <a:rPr lang="de-DE" dirty="0" err="1"/>
              <a:t>siccum</a:t>
            </a:r>
            <a:r>
              <a:rPr lang="de-DE" dirty="0"/>
              <a:t> (1:1</a:t>
            </a:r>
            <a:r>
              <a:rPr lang="de-DE" dirty="0" smtClean="0"/>
              <a:t>);</a:t>
            </a:r>
            <a:endParaRPr lang="uk-UA" dirty="0" smtClean="0"/>
          </a:p>
          <a:p>
            <a:pPr indent="358775"/>
            <a:r>
              <a:rPr lang="pt-BR" dirty="0"/>
              <a:t>extractum-concentratum herbae Thermopsidis siccum (1:1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3371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649" y="898191"/>
            <a:ext cx="7258050" cy="27527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23" y="3780707"/>
            <a:ext cx="7981950" cy="3000375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741864" y="199650"/>
            <a:ext cx="8596668" cy="5687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8. </a:t>
            </a:r>
            <a:r>
              <a:rPr lang="ru-RU" b="1" u="sng" dirty="0" err="1" smtClean="0">
                <a:solidFill>
                  <a:schemeClr val="tx1"/>
                </a:solidFill>
              </a:rPr>
              <a:t>Екстракти-концентрати</a:t>
            </a:r>
            <a:endParaRPr lang="uk-UA" b="1" u="sng" dirty="0"/>
          </a:p>
        </p:txBody>
      </p:sp>
    </p:spTree>
    <p:extLst>
      <p:ext uri="{BB962C8B-B14F-4D97-AF65-F5344CB8AC3E}">
        <p14:creationId xmlns:p14="http://schemas.microsoft.com/office/powerpoint/2010/main" val="3820757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1" y="166540"/>
            <a:ext cx="10389734" cy="10212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</a:rPr>
              <a:t>9. </a:t>
            </a:r>
            <a:r>
              <a:rPr lang="uk-UA" sz="2800" b="1" u="sng" dirty="0" smtClean="0">
                <a:solidFill>
                  <a:schemeClr val="tx1"/>
                </a:solidFill>
              </a:rPr>
              <a:t>Технологія </a:t>
            </a:r>
            <a:r>
              <a:rPr lang="uk-UA" sz="2800" b="1" u="sng" dirty="0">
                <a:solidFill>
                  <a:schemeClr val="tx1"/>
                </a:solidFill>
              </a:rPr>
              <a:t>РЛФ з </a:t>
            </a:r>
            <a:r>
              <a:rPr lang="uk-UA" sz="2800" b="1" u="sng" dirty="0" smtClean="0">
                <a:solidFill>
                  <a:schemeClr val="tx1"/>
                </a:solidFill>
              </a:rPr>
              <a:t>використанням екстрактів-концентратів </a:t>
            </a:r>
            <a:r>
              <a:rPr lang="uk-UA" sz="2800" b="1" u="sng" dirty="0">
                <a:solidFill>
                  <a:schemeClr val="tx1"/>
                </a:solidFill>
              </a:rPr>
              <a:t>включає операції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582" y="1912322"/>
            <a:ext cx="11649951" cy="322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20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81" y="1266679"/>
            <a:ext cx="5968213" cy="519539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32715" y="1266679"/>
            <a:ext cx="5349511" cy="1521843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81408" y="166540"/>
            <a:ext cx="10389734" cy="10118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>
                <a:solidFill>
                  <a:schemeClr val="tx1"/>
                </a:solidFill>
              </a:rPr>
              <a:t>9. </a:t>
            </a:r>
            <a:r>
              <a:rPr lang="uk-UA" sz="2800" b="1" u="sng" dirty="0" smtClean="0">
                <a:solidFill>
                  <a:schemeClr val="tx1"/>
                </a:solidFill>
              </a:rPr>
              <a:t>Технологія РЛФ з використанням екстрактів-концентратів включає операції</a:t>
            </a:r>
            <a:endParaRPr lang="uk-UA" sz="28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27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980" y="1321602"/>
            <a:ext cx="11445537" cy="516403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При виготовленні мікстур з використанням </a:t>
            </a:r>
            <a:r>
              <a:rPr lang="uk-UA" dirty="0" smtClean="0">
                <a:solidFill>
                  <a:schemeClr val="tx1"/>
                </a:solidFill>
              </a:rPr>
              <a:t>екстрактів-концентратів потрібно дотримуватися правил приготування ліків з рідким </a:t>
            </a:r>
            <a:r>
              <a:rPr lang="uk-UA" dirty="0">
                <a:solidFill>
                  <a:schemeClr val="tx1"/>
                </a:solidFill>
              </a:rPr>
              <a:t>дисперсійним середовищем: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•	готувати масо-об’ємним способом;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•	першою відмірювати розраховану кількість очищеної води: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у робочий стакан, якщо солі і екстракт — сухі, їх розчинити </a:t>
            </a:r>
            <a:r>
              <a:rPr lang="uk-UA" dirty="0" smtClean="0">
                <a:solidFill>
                  <a:schemeClr val="tx1"/>
                </a:solidFill>
              </a:rPr>
              <a:t>і проціджувати </a:t>
            </a:r>
            <a:r>
              <a:rPr lang="uk-UA" dirty="0">
                <a:solidFill>
                  <a:schemeClr val="tx1"/>
                </a:solidFill>
              </a:rPr>
              <a:t>в контейнер для відпуску;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у контейнер для відпуску, спочатку додавати солі у </a:t>
            </a:r>
            <a:r>
              <a:rPr lang="uk-UA" dirty="0" smtClean="0">
                <a:solidFill>
                  <a:schemeClr val="tx1"/>
                </a:solidFill>
              </a:rPr>
              <a:t>вигляді концентрованих </a:t>
            </a:r>
            <a:r>
              <a:rPr lang="uk-UA" dirty="0">
                <a:solidFill>
                  <a:schemeClr val="tx1"/>
                </a:solidFill>
              </a:rPr>
              <a:t>розчинів, а потім екстракт-концентрат рідкий;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•	настоянки, спиртові розчини, ароматні води, смакові і </a:t>
            </a:r>
            <a:r>
              <a:rPr lang="uk-UA" dirty="0" smtClean="0">
                <a:solidFill>
                  <a:schemeClr val="tx1"/>
                </a:solidFill>
              </a:rPr>
              <a:t>цукрові </a:t>
            </a:r>
            <a:r>
              <a:rPr lang="uk-UA" dirty="0">
                <a:solidFill>
                  <a:schemeClr val="tx1"/>
                </a:solidFill>
              </a:rPr>
              <a:t>сиропи додавати у склянку для відпуску останніми в </a:t>
            </a:r>
            <a:r>
              <a:rPr lang="uk-UA" dirty="0" smtClean="0">
                <a:solidFill>
                  <a:schemeClr val="tx1"/>
                </a:solidFill>
              </a:rPr>
              <a:t>такій послідовності</a:t>
            </a:r>
            <a:r>
              <a:rPr lang="uk-UA" dirty="0">
                <a:solidFill>
                  <a:schemeClr val="tx1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водні, не пахучі і не леткі рідини;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спиртові розчини в порядку збільшення міцності спирту;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пахучі і леткі рідини, що вміщують ефірні олії (</a:t>
            </a:r>
            <a:r>
              <a:rPr lang="uk-UA" dirty="0" smtClean="0">
                <a:solidFill>
                  <a:schemeClr val="tx1"/>
                </a:solidFill>
              </a:rPr>
              <a:t>нашатирно-анісові </a:t>
            </a:r>
            <a:r>
              <a:rPr lang="uk-UA" dirty="0">
                <a:solidFill>
                  <a:schemeClr val="tx1"/>
                </a:solidFill>
              </a:rPr>
              <a:t>краплі, грудний еліксир, розчин </a:t>
            </a:r>
            <a:r>
              <a:rPr lang="uk-UA" dirty="0" err="1">
                <a:solidFill>
                  <a:schemeClr val="tx1"/>
                </a:solidFill>
              </a:rPr>
              <a:t>цитралю</a:t>
            </a:r>
            <a:r>
              <a:rPr lang="uk-UA" dirty="0">
                <a:solidFill>
                  <a:schemeClr val="tx1"/>
                </a:solidFill>
              </a:rPr>
              <a:t>, настоянку </a:t>
            </a:r>
            <a:r>
              <a:rPr lang="uk-UA" dirty="0" smtClean="0">
                <a:solidFill>
                  <a:schemeClr val="tx1"/>
                </a:solidFill>
              </a:rPr>
              <a:t>м’яти перцевої</a:t>
            </a:r>
            <a:r>
              <a:rPr lang="uk-UA" dirty="0">
                <a:solidFill>
                  <a:schemeClr val="tx1"/>
                </a:solidFill>
              </a:rPr>
              <a:t>), додавати у контейнер для відпуску, попередньо </a:t>
            </a:r>
            <a:r>
              <a:rPr lang="uk-UA" dirty="0" smtClean="0">
                <a:solidFill>
                  <a:schemeClr val="tx1"/>
                </a:solidFill>
              </a:rPr>
              <a:t>змішавши в </a:t>
            </a:r>
            <a:r>
              <a:rPr lang="uk-UA" dirty="0">
                <a:solidFill>
                  <a:schemeClr val="tx1"/>
                </a:solidFill>
              </a:rPr>
              <a:t>окремій підставці з цукровим сиропом (за його наявності в </a:t>
            </a:r>
            <a:r>
              <a:rPr lang="uk-UA" dirty="0" smtClean="0">
                <a:solidFill>
                  <a:schemeClr val="tx1"/>
                </a:solidFill>
              </a:rPr>
              <a:t>прописі) або </a:t>
            </a:r>
            <a:r>
              <a:rPr lang="uk-UA" dirty="0">
                <a:solidFill>
                  <a:schemeClr val="tx1"/>
                </a:solidFill>
              </a:rPr>
              <a:t>з рівною кількістю мікстури частинами, збовтуючи.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9944" y="128833"/>
            <a:ext cx="10389734" cy="10306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</a:rPr>
              <a:t>9. </a:t>
            </a:r>
            <a:r>
              <a:rPr lang="uk-UA" sz="2800" b="1" u="sng" dirty="0" smtClean="0">
                <a:solidFill>
                  <a:schemeClr val="tx1"/>
                </a:solidFill>
              </a:rPr>
              <a:t>Технологія </a:t>
            </a:r>
            <a:r>
              <a:rPr lang="uk-UA" sz="2800" b="1" u="sng" dirty="0">
                <a:solidFill>
                  <a:schemeClr val="tx1"/>
                </a:solidFill>
              </a:rPr>
              <a:t>РЛФ з </a:t>
            </a:r>
            <a:r>
              <a:rPr lang="uk-UA" sz="2800" b="1" u="sng" dirty="0" smtClean="0">
                <a:solidFill>
                  <a:schemeClr val="tx1"/>
                </a:solidFill>
              </a:rPr>
              <a:t>використанням екстрактів-концентратів </a:t>
            </a:r>
            <a:r>
              <a:rPr lang="uk-UA" sz="2800" b="1" u="sng" dirty="0">
                <a:solidFill>
                  <a:schemeClr val="tx1"/>
                </a:solidFill>
              </a:rPr>
              <a:t>включає операції</a:t>
            </a:r>
          </a:p>
        </p:txBody>
      </p:sp>
    </p:spTree>
    <p:extLst>
      <p:ext uri="{BB962C8B-B14F-4D97-AF65-F5344CB8AC3E}">
        <p14:creationId xmlns:p14="http://schemas.microsoft.com/office/powerpoint/2010/main" val="3257346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9" y="1253519"/>
            <a:ext cx="5383159" cy="58357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415" y="1444557"/>
            <a:ext cx="5258256" cy="509060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32237" y="119160"/>
            <a:ext cx="11143878" cy="1030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>
                <a:solidFill>
                  <a:schemeClr val="tx1"/>
                </a:solidFill>
              </a:rPr>
              <a:t>9. </a:t>
            </a:r>
            <a:r>
              <a:rPr lang="uk-UA" sz="2800" b="1" u="sng" dirty="0" smtClean="0">
                <a:solidFill>
                  <a:schemeClr val="tx1"/>
                </a:solidFill>
              </a:rPr>
              <a:t>Технологія РЛФ з використанням екстрактів-концентратів включає операції та також з сировини, що містить слизи</a:t>
            </a:r>
            <a:endParaRPr lang="uk-UA" sz="28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089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476" y="139894"/>
            <a:ext cx="11069383" cy="10667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10. </a:t>
            </a:r>
            <a:r>
              <a:rPr lang="ru-RU" sz="2800" b="1" u="sng" dirty="0" smtClean="0">
                <a:solidFill>
                  <a:schemeClr val="tx1"/>
                </a:solidFill>
              </a:rPr>
              <a:t>Приклад </a:t>
            </a:r>
            <a:r>
              <a:rPr lang="ru-RU" sz="2800" b="1" u="sng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sz="2800" b="1" u="sng" dirty="0" smtClean="0">
                <a:solidFill>
                  <a:schemeClr val="tx1"/>
                </a:solidFill>
              </a:rPr>
              <a:t> </a:t>
            </a:r>
            <a:r>
              <a:rPr lang="ru-RU" sz="2800" b="1" u="sng" dirty="0" err="1" smtClean="0">
                <a:solidFill>
                  <a:schemeClr val="tx1"/>
                </a:solidFill>
              </a:rPr>
              <a:t>настоїв</a:t>
            </a:r>
            <a:r>
              <a:rPr lang="ru-RU" sz="2800" b="1" u="sng" dirty="0" smtClean="0">
                <a:solidFill>
                  <a:schemeClr val="tx1"/>
                </a:solidFill>
              </a:rPr>
              <a:t> </a:t>
            </a:r>
            <a:r>
              <a:rPr lang="ru-RU" sz="2800" b="1" u="sng" dirty="0" err="1" smtClean="0">
                <a:solidFill>
                  <a:schemeClr val="tx1"/>
                </a:solidFill>
              </a:rPr>
              <a:t>із</a:t>
            </a:r>
            <a:r>
              <a:rPr lang="ru-RU" sz="2800" b="1" u="sng" dirty="0" smtClean="0">
                <a:solidFill>
                  <a:schemeClr val="tx1"/>
                </a:solidFill>
              </a:rPr>
              <a:t> сухих та </a:t>
            </a:r>
            <a:r>
              <a:rPr lang="ru-RU" sz="2800" b="1" u="sng" dirty="0" err="1" smtClean="0">
                <a:solidFill>
                  <a:schemeClr val="tx1"/>
                </a:solidFill>
              </a:rPr>
              <a:t>рідких</a:t>
            </a:r>
            <a:r>
              <a:rPr lang="ru-RU" sz="2800" b="1" u="sng" dirty="0" smtClean="0">
                <a:solidFill>
                  <a:schemeClr val="tx1"/>
                </a:solidFill>
              </a:rPr>
              <a:t> </a:t>
            </a:r>
            <a:r>
              <a:rPr lang="ru-RU" sz="2800" b="1" u="sng" dirty="0" err="1" smtClean="0">
                <a:solidFill>
                  <a:schemeClr val="tx1"/>
                </a:solidFill>
              </a:rPr>
              <a:t>екстрактів</a:t>
            </a:r>
            <a:r>
              <a:rPr lang="ru-RU" sz="2800" b="1" u="sng" dirty="0" smtClean="0">
                <a:solidFill>
                  <a:schemeClr val="tx1"/>
                </a:solidFill>
              </a:rPr>
              <a:t> </a:t>
            </a:r>
            <a:r>
              <a:rPr lang="ru-RU" sz="2800" b="1" u="sng" dirty="0" err="1" smtClean="0">
                <a:solidFill>
                  <a:schemeClr val="tx1"/>
                </a:solidFill>
              </a:rPr>
              <a:t>концентратів</a:t>
            </a:r>
            <a:r>
              <a:rPr lang="ru-RU" sz="2800" b="1" u="sng" dirty="0" smtClean="0">
                <a:solidFill>
                  <a:schemeClr val="tx1"/>
                </a:solidFill>
              </a:rPr>
              <a:t>:</a:t>
            </a:r>
            <a:endParaRPr lang="uk-UA" sz="2800" b="1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278" y="1236094"/>
            <a:ext cx="7144476" cy="15177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98383" y="1711296"/>
            <a:ext cx="4920793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000" b="1" dirty="0"/>
              <a:t>Лікарський препарат </a:t>
            </a:r>
            <a:r>
              <a:rPr lang="uk-UA" sz="2000" dirty="0"/>
              <a:t>— опалесцентна мікстура, тонка </a:t>
            </a:r>
            <a:r>
              <a:rPr lang="uk-UA" sz="2000" dirty="0" smtClean="0"/>
              <a:t>суспензія, до </a:t>
            </a:r>
            <a:r>
              <a:rPr lang="uk-UA" sz="2000" dirty="0"/>
              <a:t>складу якої входить світлочутливий, розчинний у воді </a:t>
            </a:r>
            <a:r>
              <a:rPr lang="uk-UA" sz="2000" dirty="0" smtClean="0"/>
              <a:t>лікарський засіб </a:t>
            </a:r>
            <a:r>
              <a:rPr lang="uk-UA" sz="2000" dirty="0"/>
              <a:t>натрію бромід, спиртова (70 %) настоянка валеріани, а також</a:t>
            </a:r>
          </a:p>
          <a:p>
            <a:pPr algn="just"/>
            <a:r>
              <a:rPr lang="uk-UA" sz="2000" dirty="0"/>
              <a:t>настій з трави горицвіту, що вміщує серцеві </a:t>
            </a:r>
            <a:r>
              <a:rPr lang="uk-UA" sz="2000" dirty="0" err="1"/>
              <a:t>глікозиди</a:t>
            </a:r>
            <a:r>
              <a:rPr lang="uk-UA" sz="2000" dirty="0"/>
              <a:t> і є </a:t>
            </a:r>
            <a:r>
              <a:rPr lang="uk-UA" sz="2000" dirty="0" smtClean="0"/>
              <a:t>сильнодіючим </a:t>
            </a:r>
            <a:r>
              <a:rPr lang="uk-UA" sz="2000" dirty="0"/>
              <a:t>лікарським засобом.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2" y="3020877"/>
            <a:ext cx="6300258" cy="2353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74" y="5641887"/>
            <a:ext cx="6826280" cy="6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71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286" y="170419"/>
            <a:ext cx="11436109" cy="7722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10.1.</a:t>
            </a:r>
            <a:r>
              <a:rPr lang="ru-RU" sz="2000" b="1" dirty="0">
                <a:solidFill>
                  <a:schemeClr val="tx1"/>
                </a:solidFill>
              </a:rPr>
              <a:t>	</a:t>
            </a:r>
            <a:r>
              <a:rPr lang="ru-RU" sz="2000" b="1" u="sng" dirty="0" err="1">
                <a:solidFill>
                  <a:schemeClr val="tx1"/>
                </a:solidFill>
              </a:rPr>
              <a:t>Зробити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розрахунки</a:t>
            </a:r>
            <a:r>
              <a:rPr lang="ru-RU" sz="2000" b="1" u="sng" dirty="0">
                <a:solidFill>
                  <a:schemeClr val="tx1"/>
                </a:solidFill>
              </a:rPr>
              <a:t> для </a:t>
            </a:r>
            <a:r>
              <a:rPr lang="ru-RU" sz="2000" b="1" u="sng" dirty="0" err="1">
                <a:solidFill>
                  <a:schemeClr val="tx1"/>
                </a:solidFill>
              </a:rPr>
              <a:t>приготування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настоїв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 smtClean="0">
                <a:solidFill>
                  <a:schemeClr val="tx1"/>
                </a:solidFill>
              </a:rPr>
              <a:t>із</a:t>
            </a:r>
            <a:r>
              <a:rPr lang="ru-RU" sz="2000" b="1" u="sng" dirty="0" smtClean="0">
                <a:solidFill>
                  <a:schemeClr val="tx1"/>
                </a:solidFill>
              </a:rPr>
              <a:t> </a:t>
            </a:r>
            <a:r>
              <a:rPr lang="ru-RU" sz="2000" b="1" u="sng" dirty="0" err="1" smtClean="0">
                <a:solidFill>
                  <a:schemeClr val="tx1"/>
                </a:solidFill>
              </a:rPr>
              <a:t>сухої</a:t>
            </a:r>
            <a:r>
              <a:rPr lang="ru-RU" sz="2000" b="1" u="sng" dirty="0" smtClean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солі</a:t>
            </a:r>
            <a:r>
              <a:rPr lang="ru-RU" sz="2000" b="1" u="sng" dirty="0">
                <a:solidFill>
                  <a:schemeClr val="tx1"/>
                </a:solidFill>
              </a:rPr>
              <a:t> і сухого </a:t>
            </a:r>
            <a:r>
              <a:rPr lang="ru-RU" sz="2000" b="1" u="sng" dirty="0" err="1">
                <a:solidFill>
                  <a:schemeClr val="tx1"/>
                </a:solidFill>
              </a:rPr>
              <a:t>екстракту</a:t>
            </a:r>
            <a:r>
              <a:rPr lang="ru-RU" sz="2000" b="1" u="sng" dirty="0">
                <a:solidFill>
                  <a:schemeClr val="tx1"/>
                </a:solidFill>
              </a:rPr>
              <a:t>-концентрату</a:t>
            </a:r>
            <a:br>
              <a:rPr lang="ru-RU" sz="2000" b="1" u="sng" dirty="0">
                <a:solidFill>
                  <a:schemeClr val="tx1"/>
                </a:solidFill>
              </a:rPr>
            </a:br>
            <a:endParaRPr lang="uk-UA" sz="2000" b="1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286" y="1099037"/>
            <a:ext cx="6732214" cy="32072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108" y="1264138"/>
            <a:ext cx="5281550" cy="24247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581" y="4306245"/>
            <a:ext cx="5450298" cy="227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77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273" y="109980"/>
            <a:ext cx="11473817" cy="79499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10.2.</a:t>
            </a:r>
            <a:r>
              <a:rPr lang="ru-RU" sz="2000" b="1" dirty="0">
                <a:solidFill>
                  <a:schemeClr val="tx1"/>
                </a:solidFill>
              </a:rPr>
              <a:t>	</a:t>
            </a:r>
            <a:r>
              <a:rPr lang="ru-RU" sz="2000" b="1" u="sng" dirty="0" err="1">
                <a:solidFill>
                  <a:schemeClr val="tx1"/>
                </a:solidFill>
              </a:rPr>
              <a:t>Зробити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розрахунки</a:t>
            </a:r>
            <a:r>
              <a:rPr lang="ru-RU" sz="2000" b="1" u="sng" dirty="0">
                <a:solidFill>
                  <a:schemeClr val="tx1"/>
                </a:solidFill>
              </a:rPr>
              <a:t> для </a:t>
            </a:r>
            <a:r>
              <a:rPr lang="ru-RU" sz="2000" b="1" u="sng" dirty="0" err="1">
                <a:solidFill>
                  <a:schemeClr val="tx1"/>
                </a:solidFill>
              </a:rPr>
              <a:t>приготування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настоїв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smtClean="0">
                <a:solidFill>
                  <a:schemeClr val="tx1"/>
                </a:solidFill>
              </a:rPr>
              <a:t>з </a:t>
            </a:r>
            <a:r>
              <a:rPr lang="ru-RU" sz="2000" b="1" u="sng" dirty="0" err="1" smtClean="0">
                <a:solidFill>
                  <a:schemeClr val="tx1"/>
                </a:solidFill>
              </a:rPr>
              <a:t>використанням</a:t>
            </a:r>
            <a:r>
              <a:rPr lang="ru-RU" sz="2000" b="1" u="sng" dirty="0" smtClean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концентрованого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розчину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солі</a:t>
            </a:r>
            <a:r>
              <a:rPr lang="ru-RU" sz="2000" b="1" u="sng" dirty="0">
                <a:solidFill>
                  <a:schemeClr val="tx1"/>
                </a:solidFill>
              </a:rPr>
              <a:t> і </a:t>
            </a:r>
            <a:r>
              <a:rPr lang="ru-RU" sz="2000" b="1" u="sng" dirty="0" smtClean="0">
                <a:solidFill>
                  <a:schemeClr val="tx1"/>
                </a:solidFill>
              </a:rPr>
              <a:t>сухого </a:t>
            </a:r>
            <a:r>
              <a:rPr lang="ru-RU" sz="2000" b="1" u="sng" dirty="0" err="1" smtClean="0">
                <a:solidFill>
                  <a:schemeClr val="tx1"/>
                </a:solidFill>
              </a:rPr>
              <a:t>екстракту</a:t>
            </a:r>
            <a:r>
              <a:rPr lang="ru-RU" sz="2000" b="1" u="sng" dirty="0" smtClean="0">
                <a:solidFill>
                  <a:schemeClr val="tx1"/>
                </a:solidFill>
              </a:rPr>
              <a:t>-концентрату</a:t>
            </a:r>
            <a:r>
              <a:rPr lang="ru-RU" sz="2000" b="1" u="sng" dirty="0">
                <a:solidFill>
                  <a:schemeClr val="tx1"/>
                </a:solidFill>
              </a:rPr>
              <a:t>:</a:t>
            </a:r>
            <a:r>
              <a:rPr lang="ru-RU" sz="2000" b="1" u="sng" dirty="0"/>
              <a:t/>
            </a:r>
            <a:br>
              <a:rPr lang="ru-RU" sz="2000" b="1" u="sng" dirty="0"/>
            </a:br>
            <a:endParaRPr lang="uk-UA" sz="2000" b="1" u="sng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687" y="1115012"/>
            <a:ext cx="8949344" cy="23069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805" y="3509419"/>
            <a:ext cx="6474479" cy="287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993" y="91125"/>
            <a:ext cx="11549232" cy="85155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10.3.</a:t>
            </a:r>
            <a:r>
              <a:rPr lang="ru-RU" sz="2000" dirty="0">
                <a:solidFill>
                  <a:schemeClr val="tx1"/>
                </a:solidFill>
              </a:rPr>
              <a:t>	</a:t>
            </a:r>
            <a:r>
              <a:rPr lang="ru-RU" sz="2000" b="1" u="sng" dirty="0" err="1">
                <a:solidFill>
                  <a:schemeClr val="tx1"/>
                </a:solidFill>
              </a:rPr>
              <a:t>Зробити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розрахунки</a:t>
            </a:r>
            <a:r>
              <a:rPr lang="ru-RU" sz="2000" b="1" u="sng" dirty="0">
                <a:solidFill>
                  <a:schemeClr val="tx1"/>
                </a:solidFill>
              </a:rPr>
              <a:t> для </a:t>
            </a:r>
            <a:r>
              <a:rPr lang="ru-RU" sz="2000" b="1" u="sng" dirty="0" err="1">
                <a:solidFill>
                  <a:schemeClr val="tx1"/>
                </a:solidFill>
              </a:rPr>
              <a:t>приготування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 smtClean="0">
                <a:solidFill>
                  <a:schemeClr val="tx1"/>
                </a:solidFill>
              </a:rPr>
              <a:t>настоїв</a:t>
            </a:r>
            <a:r>
              <a:rPr lang="ru-RU" sz="2000" b="1" u="sng" dirty="0" smtClean="0">
                <a:solidFill>
                  <a:schemeClr val="tx1"/>
                </a:solidFill>
              </a:rPr>
              <a:t> з </a:t>
            </a:r>
            <a:r>
              <a:rPr lang="ru-RU" sz="2000" b="1" u="sng" dirty="0" err="1">
                <a:solidFill>
                  <a:schemeClr val="tx1"/>
                </a:solidFill>
              </a:rPr>
              <a:t>використанням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рідкого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екстракту</a:t>
            </a:r>
            <a:r>
              <a:rPr lang="ru-RU" sz="2000" b="1" u="sng" dirty="0">
                <a:solidFill>
                  <a:schemeClr val="tx1"/>
                </a:solidFill>
              </a:rPr>
              <a:t>-концентрату </a:t>
            </a:r>
            <a:r>
              <a:rPr lang="ru-RU" sz="2000" b="1" u="sng" dirty="0" smtClean="0">
                <a:solidFill>
                  <a:schemeClr val="tx1"/>
                </a:solidFill>
              </a:rPr>
              <a:t>і </a:t>
            </a:r>
            <a:r>
              <a:rPr lang="ru-RU" sz="2000" b="1" u="sng" dirty="0" err="1" smtClean="0">
                <a:solidFill>
                  <a:schemeClr val="tx1"/>
                </a:solidFill>
              </a:rPr>
              <a:t>концентрованого</a:t>
            </a:r>
            <a:r>
              <a:rPr lang="ru-RU" sz="2000" b="1" u="sng" dirty="0" smtClean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розчину</a:t>
            </a:r>
            <a:r>
              <a:rPr lang="ru-RU" sz="2000" b="1" u="sng" dirty="0">
                <a:solidFill>
                  <a:schemeClr val="tx1"/>
                </a:solidFill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</a:rPr>
              <a:t>солі</a:t>
            </a:r>
            <a:r>
              <a:rPr lang="ru-RU" sz="2000" b="1" u="sng" dirty="0">
                <a:solidFill>
                  <a:schemeClr val="tx1"/>
                </a:solidFill>
              </a:rPr>
              <a:t>:</a:t>
            </a:r>
            <a:br>
              <a:rPr lang="ru-RU" sz="2000" b="1" u="sng" dirty="0">
                <a:solidFill>
                  <a:schemeClr val="tx1"/>
                </a:solidFill>
              </a:rPr>
            </a:br>
            <a:endParaRPr lang="uk-UA" sz="2000" b="1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9750" y="1238964"/>
            <a:ext cx="7606813" cy="25139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032" y="4049153"/>
            <a:ext cx="5929003" cy="248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7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4725" y="54106"/>
            <a:ext cx="3729750" cy="624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11. </a:t>
            </a:r>
            <a:r>
              <a:rPr lang="uk-UA" b="1" u="sng" dirty="0" smtClean="0">
                <a:solidFill>
                  <a:schemeClr val="tx1"/>
                </a:solidFill>
              </a:rPr>
              <a:t>Настоянки</a:t>
            </a:r>
            <a:endParaRPr lang="uk-UA" b="1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432" y="1960775"/>
            <a:ext cx="11577512" cy="100918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Настоянки </a:t>
            </a:r>
            <a:r>
              <a:rPr lang="uk-UA" dirty="0"/>
              <a:t>поділяються на прості, які виготовлені з одного </a:t>
            </a:r>
            <a:r>
              <a:rPr lang="uk-UA" dirty="0" smtClean="0"/>
              <a:t>виду сировини</a:t>
            </a:r>
            <a:r>
              <a:rPr lang="uk-UA" dirty="0"/>
              <a:t>, і складні — із різних видів сировини, інколи з </a:t>
            </a:r>
            <a:r>
              <a:rPr lang="uk-UA" dirty="0" smtClean="0"/>
              <a:t>додаванням лікарських </a:t>
            </a:r>
            <a:r>
              <a:rPr lang="uk-UA" dirty="0"/>
              <a:t>засобів. Для їх одержання використовують, як </a:t>
            </a:r>
            <a:r>
              <a:rPr lang="uk-UA" dirty="0" smtClean="0"/>
              <a:t>правило, висушену </a:t>
            </a:r>
            <a:r>
              <a:rPr lang="uk-UA" dirty="0"/>
              <a:t>сировину.</a:t>
            </a:r>
          </a:p>
          <a:p>
            <a:endParaRPr lang="uk-UA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49431" y="679786"/>
            <a:ext cx="11417257" cy="1206631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/>
              <a:t>Настоянки</a:t>
            </a:r>
            <a:r>
              <a:rPr lang="uk-UA" dirty="0"/>
              <a:t> (від лат. </a:t>
            </a:r>
            <a:r>
              <a:rPr lang="de-DE" dirty="0" err="1"/>
              <a:t>tingere</a:t>
            </a:r>
            <a:r>
              <a:rPr lang="de-DE" dirty="0"/>
              <a:t> — </a:t>
            </a:r>
            <a:r>
              <a:rPr lang="uk-UA" dirty="0"/>
              <a:t>мочити), — це спиртові витяжки із ЛРС</a:t>
            </a:r>
            <a:r>
              <a:rPr lang="de-DE" dirty="0"/>
              <a:t>, </a:t>
            </a:r>
            <a:r>
              <a:rPr lang="uk-UA" dirty="0"/>
              <a:t>що одержують без нагрівання і видалення екстрагента. Вони є прозорими, забарвленими рідинами, які мають смак і запах рослин, з яких їх приготовано.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94" y="3227281"/>
            <a:ext cx="6341264" cy="24165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90" y="5498047"/>
            <a:ext cx="6147671" cy="10246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436" y="3224481"/>
            <a:ext cx="5660453" cy="267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06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980" y="185394"/>
            <a:ext cx="10917635" cy="65359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12. </a:t>
            </a:r>
            <a:r>
              <a:rPr lang="uk-UA" sz="2800" b="1" u="sng" dirty="0" smtClean="0">
                <a:solidFill>
                  <a:schemeClr val="tx1"/>
                </a:solidFill>
              </a:rPr>
              <a:t>Випадки фізико-хімічної несумісності у водних витяжках</a:t>
            </a:r>
            <a:endParaRPr lang="uk-UA" sz="2800" b="1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6598" y="1035432"/>
            <a:ext cx="7557464" cy="51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64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7117" y="260809"/>
            <a:ext cx="8596668" cy="65359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u="sng" dirty="0" smtClean="0">
                <a:solidFill>
                  <a:schemeClr val="tx1"/>
                </a:solidFill>
              </a:rPr>
              <a:t>Питання для самоконтролю:</a:t>
            </a:r>
            <a:endParaRPr lang="uk-UA" b="1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555" y="1406444"/>
            <a:ext cx="11605792" cy="45324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1. Вимоги чинної  нормативної документації до якості стандартизованих екстрактів-концентратів, їх номенклатура. Переваги їх застосування в технології водних витяжок.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2. Правила приготування водних витяжок за допомогою екстрактів-концентратів і введення до їх складу різних лікарських речовин.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3. Особливості локалізації слизу в клітинах ЛРС та технологія отримання водних витяжок (кореня алтеї, насіння льону тощо).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4. Напрямки вдосконалення технології водних витяжок з використанням екстрактів-концентратів.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5. Технологія отримання стандартизованих екстрактів-концентратів.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6. Методи стандартизації екстрактів стандартизованих екстрактів-концентратів при приготуванні водних витяжок.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7. Переваги та недоліки використання стандартизованих екстрактів-концентратів.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8. Сучасні види пакувань настоїв та відварів.</a:t>
            </a:r>
            <a:endParaRPr lang="ru-RU" dirty="0">
              <a:solidFill>
                <a:schemeClr val="tx1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4379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3515" y="91125"/>
            <a:ext cx="8596668" cy="54989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u="sng" dirty="0" smtClean="0">
                <a:solidFill>
                  <a:schemeClr val="tx1"/>
                </a:solidFill>
              </a:rPr>
              <a:t>Тести:</a:t>
            </a:r>
            <a:endParaRPr lang="uk-UA" b="1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4779" y="725864"/>
            <a:ext cx="11681208" cy="601430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200" dirty="0">
                <a:solidFill>
                  <a:schemeClr val="tx1"/>
                </a:solidFill>
              </a:rPr>
              <a:t>1. </a:t>
            </a:r>
            <a:r>
              <a:rPr lang="ru-RU" sz="1200" dirty="0" err="1">
                <a:solidFill>
                  <a:schemeClr val="tx1"/>
                </a:solidFill>
              </a:rPr>
              <a:t>Лікар</a:t>
            </a:r>
            <a:r>
              <a:rPr lang="ru-RU" sz="1200" dirty="0">
                <a:solidFill>
                  <a:schemeClr val="tx1"/>
                </a:solidFill>
              </a:rPr>
              <a:t> прописав 100 мл настою з 0,25 г трави термопсису. </a:t>
            </a:r>
            <a:r>
              <a:rPr lang="ru-RU" sz="1200" dirty="0" err="1">
                <a:solidFill>
                  <a:schemeClr val="tx1"/>
                </a:solidFill>
              </a:rPr>
              <a:t>Вкажіть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кількість</a:t>
            </a:r>
            <a:r>
              <a:rPr lang="ru-RU" sz="1200" dirty="0">
                <a:solidFill>
                  <a:schemeClr val="tx1"/>
                </a:solidFill>
              </a:rPr>
              <a:t> сухого </a:t>
            </a:r>
            <a:r>
              <a:rPr lang="ru-RU" sz="1200" dirty="0" err="1">
                <a:solidFill>
                  <a:schemeClr val="tx1"/>
                </a:solidFill>
              </a:rPr>
              <a:t>екстракту</a:t>
            </a:r>
            <a:r>
              <a:rPr lang="ru-RU" sz="1200" dirty="0">
                <a:solidFill>
                  <a:schemeClr val="tx1"/>
                </a:solidFill>
              </a:rPr>
              <a:t>-концентрату трави термопсису (1:1), як</a:t>
            </a:r>
            <a:r>
              <a:rPr lang="uk-UA" sz="1200" dirty="0">
                <a:solidFill>
                  <a:schemeClr val="tx1"/>
                </a:solidFill>
              </a:rPr>
              <a:t>у</a:t>
            </a:r>
            <a:r>
              <a:rPr lang="ru-RU" sz="1200" dirty="0">
                <a:solidFill>
                  <a:schemeClr val="tx1"/>
                </a:solidFill>
              </a:rPr>
              <a:t> повинен </a:t>
            </a:r>
            <a:r>
              <a:rPr lang="ru-RU" sz="1200" dirty="0" err="1">
                <a:solidFill>
                  <a:schemeClr val="tx1"/>
                </a:solidFill>
              </a:rPr>
              <a:t>відважити</a:t>
            </a:r>
            <a:r>
              <a:rPr lang="ru-RU" sz="1200" dirty="0">
                <a:solidFill>
                  <a:schemeClr val="tx1"/>
                </a:solidFill>
              </a:rPr>
              <a:t> фармацевт: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A</a:t>
            </a:r>
            <a:r>
              <a:rPr lang="uk-UA" sz="1200" dirty="0">
                <a:solidFill>
                  <a:schemeClr val="tx1"/>
                </a:solidFill>
              </a:rPr>
              <a:t>. * </a:t>
            </a:r>
            <a:r>
              <a:rPr lang="ru-RU" sz="1200" dirty="0">
                <a:solidFill>
                  <a:schemeClr val="tx1"/>
                </a:solidFill>
              </a:rPr>
              <a:t>0,25 г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B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 0,5 г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C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0,3 г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D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 0,2 г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E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 0,1 г.</a:t>
            </a:r>
          </a:p>
          <a:p>
            <a:pPr>
              <a:spcBef>
                <a:spcPts val="0"/>
              </a:spcBef>
            </a:pPr>
            <a:r>
              <a:rPr lang="ru-RU" sz="1200" dirty="0">
                <a:solidFill>
                  <a:schemeClr val="tx1"/>
                </a:solidFill>
              </a:rPr>
              <a:t>2. Фармацевт </a:t>
            </a:r>
            <a:r>
              <a:rPr lang="ru-RU" sz="1200" dirty="0" err="1">
                <a:solidFill>
                  <a:schemeClr val="tx1"/>
                </a:solidFill>
              </a:rPr>
              <a:t>готує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настій</a:t>
            </a:r>
            <a:r>
              <a:rPr lang="ru-RU" sz="1200" dirty="0">
                <a:solidFill>
                  <a:schemeClr val="tx1"/>
                </a:solidFill>
              </a:rPr>
              <a:t> з </a:t>
            </a:r>
            <a:r>
              <a:rPr lang="ru-RU" sz="1200" dirty="0" err="1">
                <a:solidFill>
                  <a:schemeClr val="tx1"/>
                </a:solidFill>
              </a:rPr>
              <a:t>коренів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алте</a:t>
            </a:r>
            <a:r>
              <a:rPr lang="uk-UA" sz="1200" dirty="0">
                <a:solidFill>
                  <a:schemeClr val="tx1"/>
                </a:solidFill>
              </a:rPr>
              <a:t>ї</a:t>
            </a:r>
            <a:r>
              <a:rPr lang="ru-RU" sz="1200" dirty="0">
                <a:solidFill>
                  <a:schemeClr val="tx1"/>
                </a:solidFill>
              </a:rPr>
              <a:t> методом холодного </a:t>
            </a:r>
            <a:r>
              <a:rPr lang="ru-RU" sz="1200" dirty="0" err="1">
                <a:solidFill>
                  <a:schemeClr val="tx1"/>
                </a:solidFill>
              </a:rPr>
              <a:t>екстрагування</a:t>
            </a:r>
            <a:r>
              <a:rPr lang="ru-RU" sz="1200" dirty="0">
                <a:solidFill>
                  <a:schemeClr val="tx1"/>
                </a:solidFill>
              </a:rPr>
              <a:t>. </a:t>
            </a:r>
            <a:r>
              <a:rPr lang="ru-RU" sz="1200" dirty="0" err="1">
                <a:solidFill>
                  <a:schemeClr val="tx1"/>
                </a:solidFill>
              </a:rPr>
              <a:t>Вкажіть</a:t>
            </a:r>
            <a:r>
              <a:rPr lang="ru-RU" sz="1200" dirty="0">
                <a:solidFill>
                  <a:schemeClr val="tx1"/>
                </a:solidFill>
              </a:rPr>
              <a:t> час </a:t>
            </a:r>
            <a:r>
              <a:rPr lang="ru-RU" sz="1200" dirty="0" err="1">
                <a:solidFill>
                  <a:schemeClr val="tx1"/>
                </a:solidFill>
              </a:rPr>
              <a:t>настоювання</a:t>
            </a:r>
            <a:r>
              <a:rPr lang="ru-RU" sz="1200" dirty="0">
                <a:solidFill>
                  <a:schemeClr val="tx1"/>
                </a:solidFill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A</a:t>
            </a:r>
            <a:r>
              <a:rPr lang="uk-UA" sz="1200" dirty="0">
                <a:solidFill>
                  <a:schemeClr val="tx1"/>
                </a:solidFill>
              </a:rPr>
              <a:t>. * </a:t>
            </a:r>
            <a:r>
              <a:rPr lang="ru-RU" sz="1200" dirty="0">
                <a:solidFill>
                  <a:schemeClr val="tx1"/>
                </a:solidFill>
              </a:rPr>
              <a:t>30 </a:t>
            </a:r>
            <a:r>
              <a:rPr lang="uk-UA" sz="1200" dirty="0">
                <a:solidFill>
                  <a:schemeClr val="tx1"/>
                </a:solidFill>
              </a:rPr>
              <a:t>хв.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B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 20 </a:t>
            </a:r>
            <a:r>
              <a:rPr lang="uk-UA" sz="1200" dirty="0">
                <a:solidFill>
                  <a:schemeClr val="tx1"/>
                </a:solidFill>
              </a:rPr>
              <a:t>хв.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C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 40 </a:t>
            </a:r>
            <a:r>
              <a:rPr lang="uk-UA" sz="1200" dirty="0">
                <a:solidFill>
                  <a:schemeClr val="tx1"/>
                </a:solidFill>
              </a:rPr>
              <a:t>хв.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D</a:t>
            </a:r>
            <a:r>
              <a:rPr lang="uk-UA" sz="1200" dirty="0">
                <a:solidFill>
                  <a:schemeClr val="tx1"/>
                </a:solidFill>
              </a:rPr>
              <a:t>. </a:t>
            </a:r>
            <a:r>
              <a:rPr lang="ru-RU" sz="1200" dirty="0">
                <a:solidFill>
                  <a:schemeClr val="tx1"/>
                </a:solidFill>
              </a:rPr>
              <a:t>50 </a:t>
            </a:r>
            <a:r>
              <a:rPr lang="uk-UA" sz="1200" dirty="0">
                <a:solidFill>
                  <a:schemeClr val="tx1"/>
                </a:solidFill>
              </a:rPr>
              <a:t>хв.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E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 60 </a:t>
            </a:r>
            <a:r>
              <a:rPr lang="uk-UA" sz="1200" dirty="0">
                <a:solidFill>
                  <a:schemeClr val="tx1"/>
                </a:solidFill>
              </a:rPr>
              <a:t>хв.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0"/>
              </a:spcBef>
            </a:pPr>
            <a:r>
              <a:rPr lang="ru-RU" sz="1200" dirty="0">
                <a:solidFill>
                  <a:schemeClr val="tx1"/>
                </a:solidFill>
              </a:rPr>
              <a:t>3. Фармацевту </a:t>
            </a:r>
            <a:r>
              <a:rPr lang="ru-RU" sz="1200" dirty="0" err="1">
                <a:solidFill>
                  <a:schemeClr val="tx1"/>
                </a:solidFill>
              </a:rPr>
              <a:t>необхідно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приготувати</a:t>
            </a:r>
            <a:r>
              <a:rPr lang="ru-RU" sz="1200" dirty="0">
                <a:solidFill>
                  <a:schemeClr val="tx1"/>
                </a:solidFill>
              </a:rPr>
              <a:t> 200 мл настою </a:t>
            </a:r>
            <a:r>
              <a:rPr lang="ru-RU" sz="1200" dirty="0" err="1">
                <a:solidFill>
                  <a:schemeClr val="tx1"/>
                </a:solidFill>
              </a:rPr>
              <a:t>коренів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алте</a:t>
            </a:r>
            <a:r>
              <a:rPr lang="uk-UA" sz="1200" dirty="0">
                <a:solidFill>
                  <a:schemeClr val="tx1"/>
                </a:solidFill>
              </a:rPr>
              <a:t>ї</a:t>
            </a:r>
            <a:r>
              <a:rPr lang="ru-RU" sz="1200" dirty="0">
                <a:solidFill>
                  <a:schemeClr val="tx1"/>
                </a:solidFill>
              </a:rPr>
              <a:t>. Як</a:t>
            </a:r>
            <a:r>
              <a:rPr lang="uk-UA" sz="1200" dirty="0">
                <a:solidFill>
                  <a:schemeClr val="tx1"/>
                </a:solidFill>
              </a:rPr>
              <a:t>у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кількість</a:t>
            </a:r>
            <a:r>
              <a:rPr lang="ru-RU" sz="1200" dirty="0">
                <a:solidFill>
                  <a:schemeClr val="tx1"/>
                </a:solidFill>
              </a:rPr>
              <a:t> сухого </a:t>
            </a:r>
            <a:r>
              <a:rPr lang="ru-RU" sz="1200" dirty="0" err="1">
                <a:solidFill>
                  <a:schemeClr val="tx1"/>
                </a:solidFill>
              </a:rPr>
              <a:t>екстракту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алте</a:t>
            </a:r>
            <a:r>
              <a:rPr lang="uk-UA" sz="1200" dirty="0">
                <a:solidFill>
                  <a:schemeClr val="tx1"/>
                </a:solidFill>
              </a:rPr>
              <a:t>ї</a:t>
            </a:r>
            <a:r>
              <a:rPr lang="ru-RU" sz="1200" dirty="0">
                <a:solidFill>
                  <a:schemeClr val="tx1"/>
                </a:solidFill>
              </a:rPr>
              <a:t> (1:1) </a:t>
            </a:r>
            <a:r>
              <a:rPr lang="ru-RU" sz="1200" dirty="0" err="1">
                <a:solidFill>
                  <a:schemeClr val="tx1"/>
                </a:solidFill>
              </a:rPr>
              <a:t>він</a:t>
            </a:r>
            <a:r>
              <a:rPr lang="ru-RU" sz="1200" dirty="0">
                <a:solidFill>
                  <a:schemeClr val="tx1"/>
                </a:solidFill>
              </a:rPr>
              <a:t> повинен для </a:t>
            </a:r>
            <a:r>
              <a:rPr lang="ru-RU" sz="1200" dirty="0" err="1">
                <a:solidFill>
                  <a:schemeClr val="tx1"/>
                </a:solidFill>
              </a:rPr>
              <a:t>цього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використовувати</a:t>
            </a:r>
            <a:r>
              <a:rPr lang="ru-RU" sz="1200" dirty="0">
                <a:solidFill>
                  <a:schemeClr val="tx1"/>
                </a:solidFill>
              </a:rPr>
              <a:t>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A</a:t>
            </a:r>
            <a:r>
              <a:rPr lang="uk-UA" sz="1200" dirty="0">
                <a:solidFill>
                  <a:schemeClr val="tx1"/>
                </a:solidFill>
              </a:rPr>
              <a:t>. * 10,0 г.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B</a:t>
            </a:r>
            <a:r>
              <a:rPr lang="uk-UA" sz="1200" dirty="0">
                <a:solidFill>
                  <a:schemeClr val="tx1"/>
                </a:solidFill>
              </a:rPr>
              <a:t>. 20,0 г.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C</a:t>
            </a:r>
            <a:r>
              <a:rPr lang="uk-UA" sz="1200" dirty="0">
                <a:solidFill>
                  <a:schemeClr val="tx1"/>
                </a:solidFill>
              </a:rPr>
              <a:t>. 13,0 г.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D</a:t>
            </a:r>
            <a:r>
              <a:rPr lang="uk-UA" sz="1200" dirty="0">
                <a:solidFill>
                  <a:schemeClr val="tx1"/>
                </a:solidFill>
              </a:rPr>
              <a:t>. 6,5 г.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E</a:t>
            </a:r>
            <a:r>
              <a:rPr lang="uk-UA" sz="1200" dirty="0">
                <a:solidFill>
                  <a:schemeClr val="tx1"/>
                </a:solidFill>
              </a:rPr>
              <a:t>. 5,0 г. </a:t>
            </a:r>
            <a:endParaRPr lang="ru-RU" sz="1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ru-RU" sz="1200" dirty="0">
                <a:solidFill>
                  <a:schemeClr val="tx1"/>
                </a:solidFill>
              </a:rPr>
              <a:t>4. Для хворого </a:t>
            </a:r>
            <a:r>
              <a:rPr lang="ru-RU" sz="1200" dirty="0" err="1">
                <a:solidFill>
                  <a:schemeClr val="tx1"/>
                </a:solidFill>
              </a:rPr>
              <a:t>готують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настій</a:t>
            </a:r>
            <a:r>
              <a:rPr lang="ru-RU" sz="1200" dirty="0">
                <a:solidFill>
                  <a:schemeClr val="tx1"/>
                </a:solidFill>
              </a:rPr>
              <a:t> з </a:t>
            </a:r>
            <a:r>
              <a:rPr lang="ru-RU" sz="1200" dirty="0" err="1">
                <a:solidFill>
                  <a:schemeClr val="tx1"/>
                </a:solidFill>
              </a:rPr>
              <a:t>кор</a:t>
            </a:r>
            <a:r>
              <a:rPr lang="uk-UA" sz="1200" dirty="0">
                <a:solidFill>
                  <a:schemeClr val="tx1"/>
                </a:solidFill>
              </a:rPr>
              <a:t>е</a:t>
            </a:r>
            <a:r>
              <a:rPr lang="ru-RU" sz="1200" dirty="0" err="1">
                <a:solidFill>
                  <a:schemeClr val="tx1"/>
                </a:solidFill>
              </a:rPr>
              <a:t>ня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алте</a:t>
            </a:r>
            <a:r>
              <a:rPr lang="uk-UA" sz="1200" dirty="0">
                <a:solidFill>
                  <a:schemeClr val="tx1"/>
                </a:solidFill>
              </a:rPr>
              <a:t>ї</a:t>
            </a:r>
            <a:r>
              <a:rPr lang="ru-RU" sz="1200" dirty="0">
                <a:solidFill>
                  <a:schemeClr val="tx1"/>
                </a:solidFill>
              </a:rPr>
              <a:t>. </a:t>
            </a:r>
            <a:r>
              <a:rPr lang="ru-RU" sz="1200" dirty="0" err="1">
                <a:solidFill>
                  <a:schemeClr val="tx1"/>
                </a:solidFill>
              </a:rPr>
              <a:t>Який</a:t>
            </a:r>
            <a:r>
              <a:rPr lang="ru-RU" sz="1200" dirty="0">
                <a:solidFill>
                  <a:schemeClr val="tx1"/>
                </a:solidFill>
              </a:rPr>
              <a:t> режим </a:t>
            </a:r>
            <a:r>
              <a:rPr lang="ru-RU" sz="1200" dirty="0" err="1">
                <a:solidFill>
                  <a:schemeClr val="tx1"/>
                </a:solidFill>
              </a:rPr>
              <a:t>настоювання</a:t>
            </a:r>
            <a:r>
              <a:rPr lang="ru-RU" sz="1200" dirty="0">
                <a:solidFill>
                  <a:schemeClr val="tx1"/>
                </a:solidFill>
              </a:rPr>
              <a:t> повинен </a:t>
            </a:r>
            <a:r>
              <a:rPr lang="ru-RU" sz="1200" dirty="0" err="1">
                <a:solidFill>
                  <a:schemeClr val="tx1"/>
                </a:solidFill>
              </a:rPr>
              <a:t>застосувати</a:t>
            </a:r>
            <a:r>
              <a:rPr lang="ru-RU" sz="1200" dirty="0">
                <a:solidFill>
                  <a:schemeClr val="tx1"/>
                </a:solidFill>
              </a:rPr>
              <a:t> фармацевт для </a:t>
            </a:r>
            <a:r>
              <a:rPr lang="ru-RU" sz="1200" dirty="0" err="1">
                <a:solidFill>
                  <a:schemeClr val="tx1"/>
                </a:solidFill>
              </a:rPr>
              <a:t>приготування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даної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мікстури</a:t>
            </a:r>
            <a:r>
              <a:rPr lang="ru-RU" sz="1200" dirty="0">
                <a:solidFill>
                  <a:schemeClr val="tx1"/>
                </a:solidFill>
              </a:rPr>
              <a:t>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A</a:t>
            </a:r>
            <a:r>
              <a:rPr lang="uk-UA" sz="1200" dirty="0">
                <a:solidFill>
                  <a:schemeClr val="tx1"/>
                </a:solidFill>
              </a:rPr>
              <a:t>. * </a:t>
            </a:r>
            <a:r>
              <a:rPr lang="ru-RU" sz="1200" dirty="0">
                <a:solidFill>
                  <a:schemeClr val="tx1"/>
                </a:solidFill>
              </a:rPr>
              <a:t>30 </a:t>
            </a:r>
            <a:r>
              <a:rPr lang="uk-UA" sz="1200" dirty="0">
                <a:solidFill>
                  <a:schemeClr val="tx1"/>
                </a:solidFill>
              </a:rPr>
              <a:t>хв </a:t>
            </a:r>
            <a:r>
              <a:rPr lang="ru-RU" sz="1200" dirty="0">
                <a:solidFill>
                  <a:schemeClr val="tx1"/>
                </a:solidFill>
              </a:rPr>
              <a:t>при к</a:t>
            </a:r>
            <a:r>
              <a:rPr lang="uk-UA" sz="1200" dirty="0" err="1">
                <a:solidFill>
                  <a:schemeClr val="tx1"/>
                </a:solidFill>
              </a:rPr>
              <a:t>імнатній</a:t>
            </a:r>
            <a:r>
              <a:rPr lang="uk-UA" sz="1200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температур</a:t>
            </a:r>
            <a:r>
              <a:rPr lang="uk-UA" sz="1200" dirty="0">
                <a:solidFill>
                  <a:schemeClr val="tx1"/>
                </a:solidFill>
              </a:rPr>
              <a:t>і.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B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 60 </a:t>
            </a:r>
            <a:r>
              <a:rPr lang="uk-UA" sz="1200" dirty="0">
                <a:solidFill>
                  <a:schemeClr val="tx1"/>
                </a:solidFill>
              </a:rPr>
              <a:t>хв</a:t>
            </a:r>
            <a:r>
              <a:rPr lang="ru-RU" sz="1200" dirty="0">
                <a:solidFill>
                  <a:schemeClr val="tx1"/>
                </a:solidFill>
              </a:rPr>
              <a:t> при к</a:t>
            </a:r>
            <a:r>
              <a:rPr lang="uk-UA" sz="1200" dirty="0" err="1">
                <a:solidFill>
                  <a:schemeClr val="tx1"/>
                </a:solidFill>
              </a:rPr>
              <a:t>імнатній</a:t>
            </a:r>
            <a:r>
              <a:rPr lang="uk-UA" sz="1200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температур</a:t>
            </a:r>
            <a:r>
              <a:rPr lang="uk-UA" sz="1200" dirty="0">
                <a:solidFill>
                  <a:schemeClr val="tx1"/>
                </a:solidFill>
              </a:rPr>
              <a:t>і.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C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15хв </a:t>
            </a:r>
            <a:r>
              <a:rPr lang="ru-RU" sz="1200" dirty="0" err="1">
                <a:solidFill>
                  <a:schemeClr val="tx1"/>
                </a:solidFill>
              </a:rPr>
              <a:t>настоювання</a:t>
            </a:r>
            <a:r>
              <a:rPr lang="ru-RU" sz="1200" dirty="0">
                <a:solidFill>
                  <a:schemeClr val="tx1"/>
                </a:solidFill>
              </a:rPr>
              <a:t> на </a:t>
            </a:r>
            <a:r>
              <a:rPr lang="ru-RU" sz="1200" dirty="0" err="1">
                <a:solidFill>
                  <a:schemeClr val="tx1"/>
                </a:solidFill>
              </a:rPr>
              <a:t>водяній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бані</a:t>
            </a:r>
            <a:r>
              <a:rPr lang="ru-RU" sz="1200" dirty="0">
                <a:solidFill>
                  <a:schemeClr val="tx1"/>
                </a:solidFill>
              </a:rPr>
              <a:t> і 45 </a:t>
            </a:r>
            <a:r>
              <a:rPr lang="ru-RU" sz="1200" dirty="0" err="1">
                <a:solidFill>
                  <a:schemeClr val="tx1"/>
                </a:solidFill>
              </a:rPr>
              <a:t>хв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охолодження</a:t>
            </a:r>
            <a:r>
              <a:rPr lang="ru-RU" sz="1200" dirty="0">
                <a:solidFill>
                  <a:schemeClr val="tx1"/>
                </a:solidFill>
              </a:rPr>
              <a:t> при </a:t>
            </a:r>
            <a:r>
              <a:rPr lang="ru-RU" sz="1200" dirty="0" err="1">
                <a:solidFill>
                  <a:schemeClr val="tx1"/>
                </a:solidFill>
              </a:rPr>
              <a:t>кімнатній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температурі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D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r>
              <a:rPr lang="ru-RU" sz="1200" dirty="0">
                <a:solidFill>
                  <a:schemeClr val="tx1"/>
                </a:solidFill>
              </a:rPr>
              <a:t> 30 </a:t>
            </a:r>
            <a:r>
              <a:rPr lang="ru-RU" sz="1200" dirty="0" err="1">
                <a:solidFill>
                  <a:schemeClr val="tx1"/>
                </a:solidFill>
              </a:rPr>
              <a:t>хв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настоювання</a:t>
            </a:r>
            <a:r>
              <a:rPr lang="ru-RU" sz="1200" dirty="0">
                <a:solidFill>
                  <a:schemeClr val="tx1"/>
                </a:solidFill>
              </a:rPr>
              <a:t> на </a:t>
            </a:r>
            <a:r>
              <a:rPr lang="ru-RU" sz="1200" dirty="0" err="1">
                <a:solidFill>
                  <a:schemeClr val="tx1"/>
                </a:solidFill>
              </a:rPr>
              <a:t>водяній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бані</a:t>
            </a:r>
            <a:r>
              <a:rPr lang="ru-RU" sz="1200" dirty="0">
                <a:solidFill>
                  <a:schemeClr val="tx1"/>
                </a:solidFill>
              </a:rPr>
              <a:t> і 10 </a:t>
            </a:r>
            <a:r>
              <a:rPr lang="ru-RU" sz="1200" dirty="0" err="1">
                <a:solidFill>
                  <a:schemeClr val="tx1"/>
                </a:solidFill>
              </a:rPr>
              <a:t>хв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охолодження</a:t>
            </a:r>
            <a:r>
              <a:rPr lang="ru-RU" sz="1200" dirty="0">
                <a:solidFill>
                  <a:schemeClr val="tx1"/>
                </a:solidFill>
              </a:rPr>
              <a:t> при </a:t>
            </a:r>
            <a:r>
              <a:rPr lang="ru-RU" sz="1200" dirty="0" err="1">
                <a:solidFill>
                  <a:schemeClr val="tx1"/>
                </a:solidFill>
              </a:rPr>
              <a:t>кімнатній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температурі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E</a:t>
            </a:r>
            <a:r>
              <a:rPr lang="uk-UA" sz="1200" dirty="0">
                <a:solidFill>
                  <a:schemeClr val="tx1"/>
                </a:solidFill>
              </a:rPr>
              <a:t>. </a:t>
            </a:r>
            <a:r>
              <a:rPr lang="ru-RU" sz="1200" dirty="0">
                <a:solidFill>
                  <a:schemeClr val="tx1"/>
                </a:solidFill>
              </a:rPr>
              <a:t>30 </a:t>
            </a:r>
            <a:r>
              <a:rPr lang="ru-RU" sz="1200" dirty="0" err="1">
                <a:solidFill>
                  <a:schemeClr val="tx1"/>
                </a:solidFill>
              </a:rPr>
              <a:t>хв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настоювання</a:t>
            </a:r>
            <a:r>
              <a:rPr lang="ru-RU" sz="1200" dirty="0">
                <a:solidFill>
                  <a:schemeClr val="tx1"/>
                </a:solidFill>
              </a:rPr>
              <a:t> на </a:t>
            </a:r>
            <a:r>
              <a:rPr lang="ru-RU" sz="1200" dirty="0" err="1">
                <a:solidFill>
                  <a:schemeClr val="tx1"/>
                </a:solidFill>
              </a:rPr>
              <a:t>водяній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бані</a:t>
            </a:r>
            <a:r>
              <a:rPr lang="ru-RU" sz="1200" dirty="0">
                <a:solidFill>
                  <a:schemeClr val="tx1"/>
                </a:solidFill>
              </a:rPr>
              <a:t> і </a:t>
            </a:r>
            <a:r>
              <a:rPr lang="ru-RU" sz="1200" dirty="0" err="1">
                <a:solidFill>
                  <a:schemeClr val="tx1"/>
                </a:solidFill>
              </a:rPr>
              <a:t>негайне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проціджування</a:t>
            </a:r>
            <a:r>
              <a:rPr lang="ru-RU" sz="1200" dirty="0">
                <a:solidFill>
                  <a:schemeClr val="tx1"/>
                </a:solidFill>
              </a:rPr>
              <a:t> без </a:t>
            </a:r>
            <a:r>
              <a:rPr lang="ru-RU" sz="1200" dirty="0" err="1">
                <a:solidFill>
                  <a:schemeClr val="tx1"/>
                </a:solidFill>
              </a:rPr>
              <a:t>охолодження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ru-RU" sz="1200" dirty="0">
                <a:solidFill>
                  <a:schemeClr val="tx1"/>
                </a:solidFill>
              </a:rPr>
              <a:t>5</a:t>
            </a:r>
            <a:r>
              <a:rPr lang="uk-UA" sz="1200" dirty="0">
                <a:solidFill>
                  <a:schemeClr val="tx1"/>
                </a:solidFill>
              </a:rPr>
              <a:t>. </a:t>
            </a:r>
            <a:r>
              <a:rPr lang="ru-RU" sz="1200" dirty="0">
                <a:solidFill>
                  <a:schemeClr val="tx1"/>
                </a:solidFill>
              </a:rPr>
              <a:t>Фармацевт </a:t>
            </a:r>
            <a:r>
              <a:rPr lang="ru-RU" sz="1200" dirty="0" err="1">
                <a:solidFill>
                  <a:schemeClr val="tx1"/>
                </a:solidFill>
              </a:rPr>
              <a:t>готує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водну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витяжку</a:t>
            </a:r>
            <a:r>
              <a:rPr lang="ru-RU" sz="1200" dirty="0">
                <a:solidFill>
                  <a:schemeClr val="tx1"/>
                </a:solidFill>
              </a:rPr>
              <a:t> з </a:t>
            </a:r>
            <a:r>
              <a:rPr lang="ru-RU" sz="1200" dirty="0" err="1">
                <a:solidFill>
                  <a:schemeClr val="tx1"/>
                </a:solidFill>
              </a:rPr>
              <a:t>сировини</a:t>
            </a:r>
            <a:r>
              <a:rPr lang="ru-RU" sz="1200" dirty="0">
                <a:solidFill>
                  <a:schemeClr val="tx1"/>
                </a:solidFill>
              </a:rPr>
              <a:t> методом холодного </a:t>
            </a:r>
            <a:r>
              <a:rPr lang="ru-RU" sz="1200" dirty="0" err="1">
                <a:solidFill>
                  <a:schemeClr val="tx1"/>
                </a:solidFill>
              </a:rPr>
              <a:t>настоювання</a:t>
            </a:r>
            <a:r>
              <a:rPr lang="ru-RU" sz="1200" dirty="0">
                <a:solidFill>
                  <a:schemeClr val="tx1"/>
                </a:solidFill>
              </a:rPr>
              <a:t>, при </a:t>
            </a:r>
            <a:r>
              <a:rPr lang="ru-RU" sz="1200" dirty="0" err="1">
                <a:solidFill>
                  <a:schemeClr val="tx1"/>
                </a:solidFill>
              </a:rPr>
              <a:t>розрахунках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кількості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сировини</a:t>
            </a:r>
            <a:r>
              <a:rPr lang="ru-RU" sz="1200" dirty="0">
                <a:solidFill>
                  <a:schemeClr val="tx1"/>
                </a:solidFill>
              </a:rPr>
              <a:t> і </a:t>
            </a:r>
            <a:r>
              <a:rPr lang="ru-RU" sz="1200" dirty="0" err="1">
                <a:solidFill>
                  <a:schemeClr val="tx1"/>
                </a:solidFill>
              </a:rPr>
              <a:t>екстрагент</a:t>
            </a:r>
            <a:r>
              <a:rPr lang="uk-UA" sz="1200" dirty="0">
                <a:solidFill>
                  <a:schemeClr val="tx1"/>
                </a:solidFill>
              </a:rPr>
              <a:t>у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врахову</a:t>
            </a:r>
            <a:r>
              <a:rPr lang="uk-UA" sz="1200" dirty="0" err="1">
                <a:solidFill>
                  <a:schemeClr val="tx1"/>
                </a:solidFill>
              </a:rPr>
              <a:t>ють</a:t>
            </a:r>
            <a:r>
              <a:rPr lang="uk-UA" sz="1200" dirty="0">
                <a:solidFill>
                  <a:schemeClr val="tx1"/>
                </a:solidFill>
              </a:rPr>
              <a:t> витратний </a:t>
            </a:r>
            <a:r>
              <a:rPr lang="ru-RU" sz="1200" dirty="0" err="1">
                <a:solidFill>
                  <a:schemeClr val="tx1"/>
                </a:solidFill>
              </a:rPr>
              <a:t>коефіцієнт</a:t>
            </a:r>
            <a:r>
              <a:rPr lang="ru-RU" sz="1200" dirty="0">
                <a:solidFill>
                  <a:schemeClr val="tx1"/>
                </a:solidFill>
              </a:rPr>
              <a:t>, при </a:t>
            </a:r>
            <a:r>
              <a:rPr lang="ru-RU" sz="1200" dirty="0" err="1">
                <a:solidFill>
                  <a:schemeClr val="tx1"/>
                </a:solidFill>
              </a:rPr>
              <a:t>проціджуванні</a:t>
            </a:r>
            <a:r>
              <a:rPr lang="ru-RU" sz="1200" dirty="0">
                <a:solidFill>
                  <a:schemeClr val="tx1"/>
                </a:solidFill>
              </a:rPr>
              <a:t>  </a:t>
            </a:r>
            <a:r>
              <a:rPr lang="uk-UA" sz="1200" dirty="0">
                <a:solidFill>
                  <a:schemeClr val="tx1"/>
                </a:solidFill>
              </a:rPr>
              <a:t>не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віджима</a:t>
            </a:r>
            <a:r>
              <a:rPr lang="uk-UA" sz="1200" dirty="0" err="1">
                <a:solidFill>
                  <a:schemeClr val="tx1"/>
                </a:solidFill>
              </a:rPr>
              <a:t>ючи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сировину</a:t>
            </a:r>
            <a:r>
              <a:rPr lang="ru-RU" sz="1200" dirty="0">
                <a:solidFill>
                  <a:schemeClr val="tx1"/>
                </a:solidFill>
              </a:rPr>
              <a:t>. </a:t>
            </a:r>
            <a:r>
              <a:rPr lang="ru-RU" sz="1200" dirty="0" err="1">
                <a:solidFill>
                  <a:schemeClr val="tx1"/>
                </a:solidFill>
              </a:rPr>
              <a:t>Вкажіть</a:t>
            </a:r>
            <a:r>
              <a:rPr lang="ru-RU" sz="1200" dirty="0">
                <a:solidFill>
                  <a:schemeClr val="tx1"/>
                </a:solidFill>
              </a:rPr>
              <a:t>, для яко</a:t>
            </a:r>
            <a:r>
              <a:rPr lang="uk-UA" sz="1200" dirty="0">
                <a:solidFill>
                  <a:schemeClr val="tx1"/>
                </a:solidFill>
              </a:rPr>
              <a:t>ї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лікарської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рослинної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сировини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характерні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наведені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особливості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технології</a:t>
            </a:r>
            <a:r>
              <a:rPr lang="ru-RU" sz="1200" dirty="0">
                <a:solidFill>
                  <a:schemeClr val="tx1"/>
                </a:solidFill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200" dirty="0">
                <a:solidFill>
                  <a:schemeClr val="tx1"/>
                </a:solidFill>
              </a:rPr>
              <a:t>А. * К</a:t>
            </a:r>
            <a:r>
              <a:rPr lang="ru-RU" sz="1200" dirty="0">
                <a:solidFill>
                  <a:schemeClr val="tx1"/>
                </a:solidFill>
              </a:rPr>
              <a:t>оре</a:t>
            </a:r>
            <a:r>
              <a:rPr lang="uk-UA" sz="1200" dirty="0">
                <a:solidFill>
                  <a:schemeClr val="tx1"/>
                </a:solidFill>
              </a:rPr>
              <a:t>ня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алте</a:t>
            </a:r>
            <a:r>
              <a:rPr lang="uk-UA" sz="1200" dirty="0">
                <a:solidFill>
                  <a:schemeClr val="tx1"/>
                </a:solidFill>
              </a:rPr>
              <a:t>ї.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B</a:t>
            </a:r>
            <a:r>
              <a:rPr lang="uk-UA" sz="1200" dirty="0">
                <a:solidFill>
                  <a:schemeClr val="tx1"/>
                </a:solidFill>
              </a:rPr>
              <a:t>. К</a:t>
            </a:r>
            <a:r>
              <a:rPr lang="ru-RU" sz="1200" dirty="0">
                <a:solidFill>
                  <a:schemeClr val="tx1"/>
                </a:solidFill>
              </a:rPr>
              <a:t>ори дуба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C</a:t>
            </a:r>
            <a:r>
              <a:rPr lang="uk-UA" sz="1200" dirty="0">
                <a:solidFill>
                  <a:schemeClr val="tx1"/>
                </a:solidFill>
              </a:rPr>
              <a:t>. К</a:t>
            </a:r>
            <a:r>
              <a:rPr lang="ru-RU" sz="1200" dirty="0" err="1">
                <a:solidFill>
                  <a:schemeClr val="tx1"/>
                </a:solidFill>
              </a:rPr>
              <a:t>ореневищ</a:t>
            </a:r>
            <a:r>
              <a:rPr lang="ru-RU" sz="1200" dirty="0">
                <a:solidFill>
                  <a:schemeClr val="tx1"/>
                </a:solidFill>
              </a:rPr>
              <a:t> з </a:t>
            </a:r>
            <a:r>
              <a:rPr lang="ru-RU" sz="1200" dirty="0" err="1">
                <a:solidFill>
                  <a:schemeClr val="tx1"/>
                </a:solidFill>
              </a:rPr>
              <a:t>корінням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валеріани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D</a:t>
            </a:r>
            <a:r>
              <a:rPr lang="uk-UA" sz="1200" dirty="0">
                <a:solidFill>
                  <a:schemeClr val="tx1"/>
                </a:solidFill>
              </a:rPr>
              <a:t>. </a:t>
            </a:r>
            <a:r>
              <a:rPr lang="uk-UA" sz="1200" dirty="0" smtClean="0">
                <a:solidFill>
                  <a:schemeClr val="tx1"/>
                </a:solidFill>
              </a:rPr>
              <a:t>Л</a:t>
            </a:r>
            <a:r>
              <a:rPr lang="ru-RU" sz="1200" dirty="0" err="1" smtClean="0">
                <a:solidFill>
                  <a:schemeClr val="tx1"/>
                </a:solidFill>
              </a:rPr>
              <a:t>истя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мучниці</a:t>
            </a:r>
            <a:r>
              <a:rPr lang="uk-UA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</a:rPr>
              <a:t>E</a:t>
            </a:r>
            <a:r>
              <a:rPr lang="uk-UA" sz="1200" dirty="0">
                <a:solidFill>
                  <a:schemeClr val="tx1"/>
                </a:solidFill>
              </a:rPr>
              <a:t>. К</a:t>
            </a:r>
            <a:r>
              <a:rPr lang="ru-RU" sz="1200" dirty="0" err="1">
                <a:solidFill>
                  <a:schemeClr val="tx1"/>
                </a:solidFill>
              </a:rPr>
              <a:t>віток</a:t>
            </a:r>
            <a:r>
              <a:rPr lang="ru-RU" sz="1200" dirty="0">
                <a:solidFill>
                  <a:schemeClr val="tx1"/>
                </a:solidFill>
              </a:rPr>
              <a:t> ромашки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677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863" y="801276"/>
            <a:ext cx="5572926" cy="585404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</a:rPr>
              <a:t>6. Фармацевту </a:t>
            </a:r>
            <a:r>
              <a:rPr lang="ru-RU" sz="1400" dirty="0" err="1">
                <a:solidFill>
                  <a:schemeClr val="tx1"/>
                </a:solidFill>
              </a:rPr>
              <a:t>необхідно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приготувати</a:t>
            </a:r>
            <a:r>
              <a:rPr lang="ru-RU" sz="1400" dirty="0">
                <a:solidFill>
                  <a:schemeClr val="tx1"/>
                </a:solidFill>
              </a:rPr>
              <a:t> 200 мл </a:t>
            </a:r>
            <a:r>
              <a:rPr lang="ru-RU" sz="1400" dirty="0" err="1">
                <a:solidFill>
                  <a:schemeClr val="tx1"/>
                </a:solidFill>
              </a:rPr>
              <a:t>водно</a:t>
            </a:r>
            <a:r>
              <a:rPr lang="uk-UA" sz="1400" dirty="0">
                <a:solidFill>
                  <a:schemeClr val="tx1"/>
                </a:solidFill>
              </a:rPr>
              <a:t>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витя</a:t>
            </a:r>
            <a:r>
              <a:rPr lang="uk-UA" sz="1400" dirty="0" err="1">
                <a:solidFill>
                  <a:schemeClr val="tx1"/>
                </a:solidFill>
              </a:rPr>
              <a:t>жки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dirty="0" err="1">
                <a:solidFill>
                  <a:schemeClr val="tx1"/>
                </a:solidFill>
              </a:rPr>
              <a:t>корен</a:t>
            </a:r>
            <a:r>
              <a:rPr lang="uk-UA" sz="1400" dirty="0">
                <a:solidFill>
                  <a:schemeClr val="tx1"/>
                </a:solidFill>
              </a:rPr>
              <a:t>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алте</a:t>
            </a:r>
            <a:r>
              <a:rPr lang="uk-UA" sz="1400" dirty="0">
                <a:solidFill>
                  <a:schemeClr val="tx1"/>
                </a:solidFill>
              </a:rPr>
              <a:t>ї</a:t>
            </a:r>
            <a:r>
              <a:rPr lang="ru-RU" sz="1400" dirty="0">
                <a:solidFill>
                  <a:schemeClr val="tx1"/>
                </a:solidFill>
              </a:rPr>
              <a:t>. Як</a:t>
            </a:r>
            <a:r>
              <a:rPr lang="uk-UA" sz="1400" dirty="0">
                <a:solidFill>
                  <a:schemeClr val="tx1"/>
                </a:solidFill>
              </a:rPr>
              <a:t>у </a:t>
            </a:r>
            <a:r>
              <a:rPr lang="ru-RU" sz="1400" dirty="0" err="1">
                <a:solidFill>
                  <a:schemeClr val="tx1"/>
                </a:solidFill>
              </a:rPr>
              <a:t>кількість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рослинної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сировини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потрібно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взяти</a:t>
            </a:r>
            <a:r>
              <a:rPr lang="ru-RU" sz="1400" dirty="0">
                <a:solidFill>
                  <a:schemeClr val="tx1"/>
                </a:solidFill>
              </a:rPr>
              <a:t> для </a:t>
            </a:r>
            <a:r>
              <a:rPr lang="ru-RU" sz="1400" dirty="0" err="1">
                <a:solidFill>
                  <a:schemeClr val="tx1"/>
                </a:solidFill>
              </a:rPr>
              <a:t>приготування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даної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витяжки</a:t>
            </a:r>
            <a:r>
              <a:rPr lang="ru-RU" sz="1400" dirty="0">
                <a:solidFill>
                  <a:schemeClr val="tx1"/>
                </a:solidFill>
              </a:rPr>
              <a:t> (</a:t>
            </a:r>
            <a:r>
              <a:rPr lang="uk-UA" sz="1400" i="1" dirty="0">
                <a:solidFill>
                  <a:schemeClr val="tx1"/>
                </a:solidFill>
              </a:rPr>
              <a:t>К</a:t>
            </a:r>
            <a:r>
              <a:rPr lang="uk-UA" sz="1400" dirty="0">
                <a:solidFill>
                  <a:schemeClr val="tx1"/>
                </a:solidFill>
              </a:rPr>
              <a:t>  </a:t>
            </a:r>
            <a:r>
              <a:rPr lang="uk-UA" sz="1400" i="1" dirty="0">
                <a:solidFill>
                  <a:schemeClr val="tx1"/>
                </a:solidFill>
              </a:rPr>
              <a:t>витратний</a:t>
            </a:r>
            <a:r>
              <a:rPr lang="ru-RU" sz="1400" dirty="0">
                <a:solidFill>
                  <a:schemeClr val="tx1"/>
                </a:solidFill>
              </a:rPr>
              <a:t> - 1,3)?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A</a:t>
            </a:r>
            <a:r>
              <a:rPr lang="uk-UA" sz="1400" dirty="0">
                <a:solidFill>
                  <a:schemeClr val="tx1"/>
                </a:solidFill>
              </a:rPr>
              <a:t>. * </a:t>
            </a:r>
            <a:r>
              <a:rPr lang="ru-RU" sz="1400" dirty="0">
                <a:solidFill>
                  <a:schemeClr val="tx1"/>
                </a:solidFill>
              </a:rPr>
              <a:t>13,0 г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B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20,0 г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C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10,0 г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D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6,5 г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E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5,0 г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</a:rPr>
              <a:t>7</a:t>
            </a:r>
            <a:r>
              <a:rPr lang="ru-RU" sz="1400" dirty="0">
                <a:solidFill>
                  <a:schemeClr val="tx1"/>
                </a:solidFill>
              </a:rPr>
              <a:t>. Фармацевт </a:t>
            </a:r>
            <a:r>
              <a:rPr lang="ru-RU" sz="1400" dirty="0" err="1">
                <a:solidFill>
                  <a:schemeClr val="tx1"/>
                </a:solidFill>
              </a:rPr>
              <a:t>готує</a:t>
            </a:r>
            <a:r>
              <a:rPr lang="ru-RU" sz="1400" dirty="0">
                <a:solidFill>
                  <a:schemeClr val="tx1"/>
                </a:solidFill>
              </a:rPr>
              <a:t> 120 мл настою </a:t>
            </a:r>
            <a:r>
              <a:rPr lang="ru-RU" sz="1400" dirty="0" err="1">
                <a:solidFill>
                  <a:schemeClr val="tx1"/>
                </a:solidFill>
              </a:rPr>
              <a:t>корен</a:t>
            </a:r>
            <a:r>
              <a:rPr lang="uk-UA" sz="1400" dirty="0">
                <a:solidFill>
                  <a:schemeClr val="tx1"/>
                </a:solidFill>
              </a:rPr>
              <a:t>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алте</a:t>
            </a:r>
            <a:r>
              <a:rPr lang="uk-UA" sz="1400" dirty="0">
                <a:solidFill>
                  <a:schemeClr val="tx1"/>
                </a:solidFill>
              </a:rPr>
              <a:t>ї</a:t>
            </a:r>
            <a:r>
              <a:rPr lang="ru-RU" sz="1400" dirty="0">
                <a:solidFill>
                  <a:schemeClr val="tx1"/>
                </a:solidFill>
              </a:rPr>
              <a:t>. Яка </a:t>
            </a:r>
            <a:r>
              <a:rPr lang="ru-RU" sz="1400" dirty="0" err="1">
                <a:solidFill>
                  <a:schemeClr val="tx1"/>
                </a:solidFill>
              </a:rPr>
              <a:t>кількість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сировини</a:t>
            </a:r>
            <a:r>
              <a:rPr lang="ru-RU" sz="1400" dirty="0">
                <a:solidFill>
                  <a:schemeClr val="tx1"/>
                </a:solidFill>
              </a:rPr>
              <a:t> і води </a:t>
            </a:r>
            <a:r>
              <a:rPr lang="ru-RU" sz="1400" dirty="0" err="1">
                <a:solidFill>
                  <a:schemeClr val="tx1"/>
                </a:solidFill>
              </a:rPr>
              <a:t>очищеної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йому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необхідно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використ</a:t>
            </a:r>
            <a:r>
              <a:rPr lang="uk-UA" sz="1400" dirty="0" err="1">
                <a:solidFill>
                  <a:schemeClr val="tx1"/>
                </a:solidFill>
              </a:rPr>
              <a:t>ати</a:t>
            </a:r>
            <a:r>
              <a:rPr lang="uk-UA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(</a:t>
            </a:r>
            <a:r>
              <a:rPr lang="uk-UA" sz="1400" i="1" dirty="0">
                <a:solidFill>
                  <a:schemeClr val="tx1"/>
                </a:solidFill>
              </a:rPr>
              <a:t>К витратний</a:t>
            </a:r>
            <a:r>
              <a:rPr lang="ru-RU" sz="1400" dirty="0">
                <a:solidFill>
                  <a:schemeClr val="tx1"/>
                </a:solidFill>
              </a:rPr>
              <a:t> -1,3)?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A</a:t>
            </a:r>
            <a:r>
              <a:rPr lang="uk-UA" sz="1400" dirty="0">
                <a:solidFill>
                  <a:schemeClr val="tx1"/>
                </a:solidFill>
              </a:rPr>
              <a:t>. * </a:t>
            </a:r>
            <a:r>
              <a:rPr lang="ru-RU" sz="1400" dirty="0">
                <a:solidFill>
                  <a:schemeClr val="tx1"/>
                </a:solidFill>
              </a:rPr>
              <a:t>7,8 г </a:t>
            </a:r>
            <a:r>
              <a:rPr lang="uk-UA" sz="1400" dirty="0">
                <a:solidFill>
                  <a:schemeClr val="tx1"/>
                </a:solidFill>
              </a:rPr>
              <a:t> та </a:t>
            </a:r>
            <a:r>
              <a:rPr lang="ru-RU" sz="1400" dirty="0">
                <a:solidFill>
                  <a:schemeClr val="tx1"/>
                </a:solidFill>
              </a:rPr>
              <a:t>156 мл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B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6,0 г </a:t>
            </a:r>
            <a:r>
              <a:rPr lang="uk-UA" sz="1400" dirty="0">
                <a:solidFill>
                  <a:schemeClr val="tx1"/>
                </a:solidFill>
              </a:rPr>
              <a:t>та </a:t>
            </a:r>
            <a:r>
              <a:rPr lang="ru-RU" sz="1400" dirty="0">
                <a:solidFill>
                  <a:schemeClr val="tx1"/>
                </a:solidFill>
              </a:rPr>
              <a:t>126 мл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C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7,8 г </a:t>
            </a:r>
            <a:r>
              <a:rPr lang="uk-UA" sz="1400" dirty="0">
                <a:solidFill>
                  <a:schemeClr val="tx1"/>
                </a:solidFill>
              </a:rPr>
              <a:t>та</a:t>
            </a:r>
            <a:r>
              <a:rPr lang="ru-RU" sz="1400" dirty="0">
                <a:solidFill>
                  <a:schemeClr val="tx1"/>
                </a:solidFill>
              </a:rPr>
              <a:t> 112 мл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D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6,0 г </a:t>
            </a:r>
            <a:r>
              <a:rPr lang="uk-UA" sz="1400" dirty="0">
                <a:solidFill>
                  <a:schemeClr val="tx1"/>
                </a:solidFill>
              </a:rPr>
              <a:t>та</a:t>
            </a:r>
            <a:r>
              <a:rPr lang="ru-RU" sz="1400" dirty="0">
                <a:solidFill>
                  <a:schemeClr val="tx1"/>
                </a:solidFill>
              </a:rPr>
              <a:t> 156 мл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E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12,0 г </a:t>
            </a:r>
            <a:r>
              <a:rPr lang="uk-UA" sz="1400" dirty="0">
                <a:solidFill>
                  <a:schemeClr val="tx1"/>
                </a:solidFill>
              </a:rPr>
              <a:t>та</a:t>
            </a:r>
            <a:r>
              <a:rPr lang="ru-RU" sz="1400" dirty="0">
                <a:solidFill>
                  <a:schemeClr val="tx1"/>
                </a:solidFill>
              </a:rPr>
              <a:t> 135 мл.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</a:rPr>
              <a:t>8. Фармацевт </a:t>
            </a:r>
            <a:r>
              <a:rPr lang="ru-RU" sz="1400" dirty="0" err="1">
                <a:solidFill>
                  <a:schemeClr val="tx1"/>
                </a:solidFill>
              </a:rPr>
              <a:t>приготував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водн</a:t>
            </a:r>
            <a:r>
              <a:rPr lang="uk-UA" sz="1400" dirty="0">
                <a:solidFill>
                  <a:schemeClr val="tx1"/>
                </a:solidFill>
              </a:rPr>
              <a:t>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витя</a:t>
            </a:r>
            <a:r>
              <a:rPr lang="uk-UA" sz="1400" dirty="0" err="1">
                <a:solidFill>
                  <a:schemeClr val="tx1"/>
                </a:solidFill>
              </a:rPr>
              <a:t>жку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dirty="0" err="1">
                <a:solidFill>
                  <a:schemeClr val="tx1"/>
                </a:solidFill>
              </a:rPr>
              <a:t>насіння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льону</a:t>
            </a:r>
            <a:r>
              <a:rPr lang="ru-RU" sz="1400" dirty="0">
                <a:solidFill>
                  <a:schemeClr val="tx1"/>
                </a:solidFill>
              </a:rPr>
              <a:t>. Яке </a:t>
            </a:r>
            <a:r>
              <a:rPr lang="ru-RU" sz="1400" dirty="0" err="1">
                <a:solidFill>
                  <a:schemeClr val="tx1"/>
                </a:solidFill>
              </a:rPr>
              <a:t>співвідношення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сировини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екстрагент</a:t>
            </a:r>
            <a:r>
              <a:rPr lang="uk-UA" sz="1400" dirty="0">
                <a:solidFill>
                  <a:schemeClr val="tx1"/>
                </a:solidFill>
              </a:rPr>
              <a:t>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він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використ</a:t>
            </a:r>
            <a:r>
              <a:rPr lang="uk-UA" sz="1400" dirty="0" err="1">
                <a:solidFill>
                  <a:schemeClr val="tx1"/>
                </a:solidFill>
              </a:rPr>
              <a:t>ав</a:t>
            </a:r>
            <a:r>
              <a:rPr lang="ru-RU" sz="1400" dirty="0">
                <a:solidFill>
                  <a:schemeClr val="tx1"/>
                </a:solidFill>
              </a:rPr>
              <a:t>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A</a:t>
            </a:r>
            <a:r>
              <a:rPr lang="uk-UA" sz="1400" dirty="0">
                <a:solidFill>
                  <a:schemeClr val="tx1"/>
                </a:solidFill>
              </a:rPr>
              <a:t>. * </a:t>
            </a:r>
            <a:r>
              <a:rPr lang="ru-RU" sz="1400" dirty="0">
                <a:solidFill>
                  <a:schemeClr val="tx1"/>
                </a:solidFill>
              </a:rPr>
              <a:t>1:30;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B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1:</a:t>
            </a:r>
            <a:r>
              <a:rPr lang="uk-UA" sz="1400" dirty="0">
                <a:solidFill>
                  <a:schemeClr val="tx1"/>
                </a:solidFill>
              </a:rPr>
              <a:t>1</a:t>
            </a:r>
            <a:r>
              <a:rPr lang="ru-RU" sz="1400" dirty="0">
                <a:solidFill>
                  <a:schemeClr val="tx1"/>
                </a:solidFill>
              </a:rPr>
              <a:t>0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C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1:400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D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r>
              <a:rPr lang="ru-RU" sz="1400" dirty="0">
                <a:solidFill>
                  <a:schemeClr val="tx1"/>
                </a:solidFill>
              </a:rPr>
              <a:t> 1:20</a:t>
            </a:r>
            <a:r>
              <a:rPr lang="uk-UA" sz="14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E</a:t>
            </a:r>
            <a:r>
              <a:rPr lang="uk-UA" sz="1400" dirty="0">
                <a:solidFill>
                  <a:schemeClr val="tx1"/>
                </a:solidFill>
              </a:rPr>
              <a:t>. 1</a:t>
            </a:r>
            <a:r>
              <a:rPr lang="ru-RU" sz="1400" dirty="0">
                <a:solidFill>
                  <a:schemeClr val="tx1"/>
                </a:solidFill>
              </a:rPr>
              <a:t>:5.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uk-UA" sz="14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33515" y="91125"/>
            <a:ext cx="8596668" cy="5498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u="sng" smtClean="0">
                <a:solidFill>
                  <a:schemeClr val="tx1"/>
                </a:solidFill>
              </a:rPr>
              <a:t>Тести:</a:t>
            </a:r>
            <a:endParaRPr lang="uk-UA" b="1" u="sng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88057" y="895544"/>
            <a:ext cx="6284537" cy="52395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/>
              <a:t>9. </a:t>
            </a:r>
            <a:r>
              <a:rPr lang="uk-UA" sz="1400" dirty="0"/>
              <a:t>До </a:t>
            </a:r>
            <a:r>
              <a:rPr lang="ru-RU" sz="1400" dirty="0"/>
              <a:t>аптек</a:t>
            </a:r>
            <a:r>
              <a:rPr lang="uk-UA" sz="1400" dirty="0"/>
              <a:t>и надійшов </a:t>
            </a:r>
            <a:r>
              <a:rPr lang="ru-RU" sz="1400" dirty="0"/>
              <a:t>рецепт:</a:t>
            </a:r>
          </a:p>
          <a:p>
            <a:pPr>
              <a:lnSpc>
                <a:spcPct val="120000"/>
              </a:lnSpc>
            </a:pPr>
            <a:r>
              <a:rPr lang="en-US" sz="1400" dirty="0" err="1"/>
              <a:t>Rp</a:t>
            </a:r>
            <a:r>
              <a:rPr lang="en-US" sz="1400" dirty="0"/>
              <a:t>.: </a:t>
            </a:r>
            <a:r>
              <a:rPr lang="en-US" sz="1400" dirty="0" err="1"/>
              <a:t>Infusi</a:t>
            </a:r>
            <a:r>
              <a:rPr lang="en-US" sz="1400" dirty="0"/>
              <a:t> </a:t>
            </a:r>
            <a:r>
              <a:rPr lang="en-US" sz="1400" dirty="0" err="1"/>
              <a:t>radicis</a:t>
            </a:r>
            <a:r>
              <a:rPr lang="en-US" sz="1400" dirty="0"/>
              <a:t> </a:t>
            </a:r>
            <a:r>
              <a:rPr lang="en-US" sz="1400" dirty="0" err="1"/>
              <a:t>Althaeae</a:t>
            </a:r>
            <a:endParaRPr lang="ru-RU" sz="1400" dirty="0"/>
          </a:p>
          <a:p>
            <a:pPr>
              <a:lnSpc>
                <a:spcPct val="120000"/>
              </a:lnSpc>
            </a:pPr>
            <a:r>
              <a:rPr lang="en-US" sz="1400" dirty="0" err="1"/>
              <a:t>Infusi</a:t>
            </a:r>
            <a:r>
              <a:rPr lang="en-US" sz="1400" dirty="0"/>
              <a:t> </a:t>
            </a:r>
            <a:r>
              <a:rPr lang="en-US" sz="1400" dirty="0" err="1"/>
              <a:t>herbae</a:t>
            </a:r>
            <a:r>
              <a:rPr lang="en-US" sz="1400" dirty="0"/>
              <a:t> </a:t>
            </a:r>
            <a:r>
              <a:rPr lang="en-US" sz="1400" dirty="0" err="1"/>
              <a:t>Leonuri</a:t>
            </a:r>
            <a:endParaRPr lang="ru-RU" sz="1400" dirty="0"/>
          </a:p>
          <a:p>
            <a:pPr>
              <a:lnSpc>
                <a:spcPct val="120000"/>
              </a:lnSpc>
            </a:pPr>
            <a:r>
              <a:rPr lang="en-US" sz="1400" dirty="0" err="1"/>
              <a:t>Infusi</a:t>
            </a:r>
            <a:r>
              <a:rPr lang="en-US" sz="1400" dirty="0"/>
              <a:t> </a:t>
            </a:r>
            <a:r>
              <a:rPr lang="en-US" sz="1400" dirty="0" err="1"/>
              <a:t>foliorum</a:t>
            </a:r>
            <a:r>
              <a:rPr lang="en-US" sz="1400" dirty="0"/>
              <a:t> </a:t>
            </a:r>
            <a:r>
              <a:rPr lang="en-US" sz="1400" dirty="0" err="1"/>
              <a:t>Farfarae</a:t>
            </a:r>
            <a:r>
              <a:rPr lang="en-US" sz="1400" dirty="0"/>
              <a:t> </a:t>
            </a:r>
            <a:r>
              <a:rPr lang="en-US" sz="1400" dirty="0" err="1"/>
              <a:t>ana</a:t>
            </a:r>
            <a:r>
              <a:rPr lang="en-US" sz="1400" dirty="0"/>
              <a:t> 20,0</a:t>
            </a:r>
            <a:endParaRPr lang="ru-RU" sz="1400" dirty="0"/>
          </a:p>
          <a:p>
            <a:pPr>
              <a:lnSpc>
                <a:spcPct val="120000"/>
              </a:lnSpc>
            </a:pPr>
            <a:r>
              <a:rPr lang="en-US" sz="1400" dirty="0" err="1"/>
              <a:t>Decocti</a:t>
            </a:r>
            <a:r>
              <a:rPr lang="en-US" sz="1400" dirty="0"/>
              <a:t> </a:t>
            </a:r>
            <a:r>
              <a:rPr lang="en-US" sz="1400" dirty="0" err="1"/>
              <a:t>corticis</a:t>
            </a:r>
            <a:r>
              <a:rPr lang="en-US" sz="1400" dirty="0"/>
              <a:t> </a:t>
            </a:r>
            <a:r>
              <a:rPr lang="en-US" sz="1400" dirty="0" err="1"/>
              <a:t>Viburni</a:t>
            </a:r>
            <a:r>
              <a:rPr lang="en-US" sz="1400" dirty="0"/>
              <a:t> ex 25 : 1000 ml</a:t>
            </a:r>
            <a:endParaRPr lang="ru-RU" sz="1400" dirty="0"/>
          </a:p>
          <a:p>
            <a:pPr>
              <a:lnSpc>
                <a:spcPct val="120000"/>
              </a:lnSpc>
            </a:pPr>
            <a:r>
              <a:rPr lang="en-US" sz="1400" dirty="0"/>
              <a:t>M</a:t>
            </a:r>
            <a:r>
              <a:rPr lang="ru-RU" sz="1400" dirty="0"/>
              <a:t>. </a:t>
            </a:r>
            <a:r>
              <a:rPr lang="en-US" sz="1400" dirty="0"/>
              <a:t>D</a:t>
            </a:r>
            <a:r>
              <a:rPr lang="ru-RU" sz="1400" dirty="0"/>
              <a:t>. </a:t>
            </a:r>
            <a:r>
              <a:rPr lang="en-US" sz="1400" dirty="0"/>
              <a:t>S</a:t>
            </a:r>
            <a:r>
              <a:rPr lang="ru-RU" sz="1400" dirty="0"/>
              <a:t>. По 2 столов</a:t>
            </a:r>
            <a:r>
              <a:rPr lang="uk-UA" sz="1400" dirty="0"/>
              <a:t>і </a:t>
            </a:r>
            <a:r>
              <a:rPr lang="ru-RU" sz="1400" dirty="0"/>
              <a:t>ложки 4 раза </a:t>
            </a:r>
            <a:r>
              <a:rPr lang="uk-UA" sz="1400" dirty="0"/>
              <a:t>на </a:t>
            </a:r>
            <a:r>
              <a:rPr lang="ru-RU" sz="1400" dirty="0"/>
              <a:t>день</a:t>
            </a:r>
          </a:p>
          <a:p>
            <a:pPr>
              <a:lnSpc>
                <a:spcPct val="120000"/>
              </a:lnSpc>
            </a:pPr>
            <a:r>
              <a:rPr lang="ru-RU" sz="1400" dirty="0" err="1"/>
              <a:t>Який</a:t>
            </a:r>
            <a:r>
              <a:rPr lang="ru-RU" sz="1400" dirty="0"/>
              <a:t> </a:t>
            </a:r>
            <a:r>
              <a:rPr lang="ru-RU" sz="1400" dirty="0" err="1"/>
              <a:t>варіант</a:t>
            </a:r>
            <a:r>
              <a:rPr lang="ru-RU" sz="1400" dirty="0"/>
              <a:t> </a:t>
            </a:r>
            <a:r>
              <a:rPr lang="ru-RU" sz="1400" dirty="0" err="1"/>
              <a:t>технології</a:t>
            </a:r>
            <a:r>
              <a:rPr lang="ru-RU" sz="1400" dirty="0"/>
              <a:t> повинен </a:t>
            </a:r>
            <a:r>
              <a:rPr lang="ru-RU" sz="1400" dirty="0" err="1"/>
              <a:t>використ</a:t>
            </a:r>
            <a:r>
              <a:rPr lang="uk-UA" sz="1400" dirty="0" err="1"/>
              <a:t>ати</a:t>
            </a:r>
            <a:r>
              <a:rPr lang="ru-RU" sz="1400" dirty="0"/>
              <a:t> фармацевт з </a:t>
            </a:r>
            <a:r>
              <a:rPr lang="ru-RU" sz="1400" dirty="0" err="1"/>
              <a:t>урахуванням</a:t>
            </a:r>
            <a:r>
              <a:rPr lang="ru-RU" sz="1400" dirty="0"/>
              <a:t> </a:t>
            </a:r>
            <a:r>
              <a:rPr lang="ru-RU" sz="1400" dirty="0" err="1"/>
              <a:t>хімічного</a:t>
            </a:r>
            <a:r>
              <a:rPr lang="ru-RU" sz="1400" dirty="0"/>
              <a:t> складу і виду </a:t>
            </a:r>
            <a:r>
              <a:rPr lang="ru-RU" sz="1400" dirty="0" err="1"/>
              <a:t>використовувано</a:t>
            </a:r>
            <a:r>
              <a:rPr lang="uk-UA" sz="1400" dirty="0"/>
              <a:t>ї</a:t>
            </a:r>
            <a:r>
              <a:rPr lang="ru-RU" sz="1400" dirty="0"/>
              <a:t> </a:t>
            </a:r>
            <a:r>
              <a:rPr lang="ru-RU" sz="1400" dirty="0" err="1"/>
              <a:t>лікарської</a:t>
            </a:r>
            <a:r>
              <a:rPr lang="ru-RU" sz="1400" dirty="0"/>
              <a:t> </a:t>
            </a:r>
            <a:r>
              <a:rPr lang="ru-RU" sz="1400" dirty="0" err="1"/>
              <a:t>рослинної</a:t>
            </a:r>
            <a:r>
              <a:rPr lang="ru-RU" sz="1400" dirty="0"/>
              <a:t> </a:t>
            </a:r>
            <a:r>
              <a:rPr lang="ru-RU" sz="1400" dirty="0" err="1"/>
              <a:t>сировини</a:t>
            </a:r>
            <a:r>
              <a:rPr lang="ru-RU" sz="1400" dirty="0"/>
              <a:t>?</a:t>
            </a:r>
          </a:p>
          <a:p>
            <a:pPr>
              <a:lnSpc>
                <a:spcPct val="120000"/>
              </a:lnSpc>
            </a:pPr>
            <a:r>
              <a:rPr lang="ru-RU" sz="1400" dirty="0"/>
              <a:t>A</a:t>
            </a:r>
            <a:r>
              <a:rPr lang="uk-UA" sz="1400" dirty="0"/>
              <a:t>. * В</a:t>
            </a:r>
            <a:r>
              <a:rPr lang="ru-RU" sz="1400" dirty="0" err="1"/>
              <a:t>икорист</a:t>
            </a:r>
            <a:r>
              <a:rPr lang="uk-UA" sz="1400" dirty="0" err="1"/>
              <a:t>ав</a:t>
            </a:r>
            <a:r>
              <a:rPr lang="ru-RU" sz="1400" dirty="0"/>
              <a:t> три </a:t>
            </a:r>
            <a:r>
              <a:rPr lang="ru-RU" sz="1400" dirty="0" err="1"/>
              <a:t>режими</a:t>
            </a:r>
            <a:r>
              <a:rPr lang="ru-RU" sz="1400" dirty="0"/>
              <a:t> </a:t>
            </a:r>
            <a:r>
              <a:rPr lang="ru-RU" sz="1400" dirty="0" err="1"/>
              <a:t>настоювання</a:t>
            </a:r>
            <a:r>
              <a:rPr lang="ru-RU" sz="1400" dirty="0"/>
              <a:t>: </a:t>
            </a:r>
            <a:r>
              <a:rPr lang="ru-RU" sz="1400" dirty="0" err="1"/>
              <a:t>мацерац</a:t>
            </a:r>
            <a:r>
              <a:rPr lang="uk-UA" sz="1400" dirty="0"/>
              <a:t>і</a:t>
            </a:r>
            <a:r>
              <a:rPr lang="ru-RU" sz="1400" dirty="0"/>
              <a:t>ю при </a:t>
            </a:r>
            <a:r>
              <a:rPr lang="ru-RU" sz="1400" dirty="0" err="1"/>
              <a:t>кімнатній</a:t>
            </a:r>
            <a:r>
              <a:rPr lang="ru-RU" sz="1400" dirty="0"/>
              <a:t> </a:t>
            </a:r>
            <a:r>
              <a:rPr lang="ru-RU" sz="1400" dirty="0" err="1"/>
              <a:t>температурі</a:t>
            </a:r>
            <a:r>
              <a:rPr lang="ru-RU" sz="1400" dirty="0"/>
              <a:t> для </a:t>
            </a:r>
            <a:r>
              <a:rPr lang="ru-RU" sz="1400" dirty="0" err="1"/>
              <a:t>корен</a:t>
            </a:r>
            <a:r>
              <a:rPr lang="uk-UA" sz="1400" dirty="0"/>
              <a:t>я</a:t>
            </a:r>
            <a:r>
              <a:rPr lang="ru-RU" sz="1400" dirty="0"/>
              <a:t> </a:t>
            </a:r>
            <a:r>
              <a:rPr lang="ru-RU" sz="1400" dirty="0" err="1"/>
              <a:t>алте</a:t>
            </a:r>
            <a:r>
              <a:rPr lang="uk-UA" sz="1400" dirty="0"/>
              <a:t>ї</a:t>
            </a:r>
            <a:r>
              <a:rPr lang="ru-RU" sz="1400" dirty="0"/>
              <a:t>, </a:t>
            </a:r>
            <a:r>
              <a:rPr lang="ru-RU" sz="1400" dirty="0" err="1"/>
              <a:t>приготував</a:t>
            </a:r>
            <a:r>
              <a:rPr lang="ru-RU" sz="1400" dirty="0"/>
              <a:t> </a:t>
            </a:r>
            <a:r>
              <a:rPr lang="ru-RU" sz="1400" dirty="0" err="1"/>
              <a:t>настій</a:t>
            </a:r>
            <a:r>
              <a:rPr lang="ru-RU" sz="1400" dirty="0"/>
              <a:t> з трави </a:t>
            </a:r>
            <a:r>
              <a:rPr lang="ru-RU" sz="1400" dirty="0" err="1"/>
              <a:t>пустирника</a:t>
            </a:r>
            <a:r>
              <a:rPr lang="ru-RU" sz="1400" dirty="0"/>
              <a:t> і </a:t>
            </a:r>
            <a:r>
              <a:rPr lang="ru-RU" sz="1400" dirty="0" err="1"/>
              <a:t>листя</a:t>
            </a:r>
            <a:r>
              <a:rPr lang="ru-RU" sz="1400" dirty="0"/>
              <a:t> </a:t>
            </a:r>
            <a:r>
              <a:rPr lang="ru-RU" sz="1400" dirty="0" err="1"/>
              <a:t>мати</a:t>
            </a:r>
            <a:r>
              <a:rPr lang="ru-RU" sz="1400" dirty="0"/>
              <a:t>-й-</a:t>
            </a:r>
            <a:r>
              <a:rPr lang="ru-RU" sz="1400" dirty="0" err="1"/>
              <a:t>мачухи</a:t>
            </a:r>
            <a:r>
              <a:rPr lang="ru-RU" sz="1400" dirty="0"/>
              <a:t>, а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відвар</a:t>
            </a:r>
            <a:r>
              <a:rPr lang="ru-RU" sz="1400" dirty="0"/>
              <a:t> кори </a:t>
            </a:r>
            <a:r>
              <a:rPr lang="ru-RU" sz="1400" dirty="0" err="1"/>
              <a:t>калини</a:t>
            </a:r>
            <a:r>
              <a:rPr lang="ru-RU" sz="1400" dirty="0"/>
              <a:t>;</a:t>
            </a:r>
          </a:p>
          <a:p>
            <a:pPr>
              <a:lnSpc>
                <a:spcPct val="120000"/>
              </a:lnSpc>
            </a:pPr>
            <a:r>
              <a:rPr lang="ru-RU" sz="1400" dirty="0"/>
              <a:t>B</a:t>
            </a:r>
            <a:r>
              <a:rPr lang="uk-UA" sz="1400" dirty="0"/>
              <a:t>. С</a:t>
            </a:r>
            <a:r>
              <a:rPr lang="ru-RU" sz="1400" dirty="0" err="1"/>
              <a:t>ировин</a:t>
            </a:r>
            <a:r>
              <a:rPr lang="uk-UA" sz="1400" dirty="0"/>
              <a:t>у</a:t>
            </a:r>
            <a:r>
              <a:rPr lang="ru-RU" sz="1400" dirty="0"/>
              <a:t> </a:t>
            </a:r>
            <a:r>
              <a:rPr lang="ru-RU" sz="1400" dirty="0" err="1"/>
              <a:t>одночасно</a:t>
            </a:r>
            <a:r>
              <a:rPr lang="ru-RU" sz="1400" dirty="0"/>
              <a:t> на</a:t>
            </a:r>
            <a:r>
              <a:rPr lang="uk-UA" sz="1400" dirty="0" err="1"/>
              <a:t>стоював</a:t>
            </a:r>
            <a:r>
              <a:rPr lang="ru-RU" sz="1400" dirty="0"/>
              <a:t> на </a:t>
            </a:r>
            <a:r>
              <a:rPr lang="ru-RU" sz="1400" dirty="0" err="1"/>
              <a:t>водяній</a:t>
            </a:r>
            <a:r>
              <a:rPr lang="ru-RU" sz="1400" dirty="0"/>
              <a:t> </a:t>
            </a:r>
            <a:r>
              <a:rPr lang="ru-RU" sz="1400" dirty="0" err="1"/>
              <a:t>бані</a:t>
            </a:r>
            <a:r>
              <a:rPr lang="ru-RU" sz="1400" dirty="0"/>
              <a:t> в </a:t>
            </a:r>
            <a:r>
              <a:rPr lang="ru-RU" sz="1400" dirty="0" err="1"/>
              <a:t>одній</a:t>
            </a:r>
            <a:r>
              <a:rPr lang="ru-RU" sz="1400" dirty="0"/>
              <a:t> </a:t>
            </a:r>
            <a:r>
              <a:rPr lang="ru-RU" sz="1400" dirty="0" err="1"/>
              <a:t>інфундир</a:t>
            </a:r>
            <a:r>
              <a:rPr lang="uk-UA" sz="1400" dirty="0"/>
              <a:t>ці</a:t>
            </a:r>
            <a:r>
              <a:rPr lang="ru-RU" sz="1400" dirty="0"/>
              <a:t>;</a:t>
            </a:r>
          </a:p>
          <a:p>
            <a:pPr>
              <a:lnSpc>
                <a:spcPct val="120000"/>
              </a:lnSpc>
            </a:pPr>
            <a:r>
              <a:rPr lang="ru-RU" sz="1400" dirty="0"/>
              <a:t>C</a:t>
            </a:r>
            <a:r>
              <a:rPr lang="uk-UA" sz="1400" dirty="0"/>
              <a:t>. Н</a:t>
            </a:r>
            <a:r>
              <a:rPr lang="ru-RU" sz="1400" dirty="0"/>
              <a:t>а</a:t>
            </a:r>
            <a:r>
              <a:rPr lang="uk-UA" sz="1400" dirty="0" err="1"/>
              <a:t>стоював</a:t>
            </a:r>
            <a:r>
              <a:rPr lang="uk-UA" sz="1400" dirty="0"/>
              <a:t> окремо настій кореня алтеї в частині води і змішав з витяжками </a:t>
            </a:r>
            <a:r>
              <a:rPr lang="uk-UA" sz="1400" dirty="0" err="1"/>
              <a:t>пустирника</a:t>
            </a:r>
            <a:r>
              <a:rPr lang="uk-UA" sz="1400" dirty="0"/>
              <a:t>, мати-й-мачухи і калини;</a:t>
            </a:r>
            <a:endParaRPr lang="ru-RU" sz="1400" dirty="0"/>
          </a:p>
          <a:p>
            <a:pPr>
              <a:lnSpc>
                <a:spcPct val="120000"/>
              </a:lnSpc>
            </a:pPr>
            <a:r>
              <a:rPr lang="ru-RU" sz="1400" dirty="0"/>
              <a:t>D</a:t>
            </a:r>
            <a:r>
              <a:rPr lang="uk-UA" sz="1400" dirty="0"/>
              <a:t>. П</a:t>
            </a:r>
            <a:r>
              <a:rPr lang="ru-RU" sz="1400" dirty="0" err="1"/>
              <a:t>риготував</a:t>
            </a:r>
            <a:r>
              <a:rPr lang="ru-RU" sz="1400" dirty="0"/>
              <a:t> </a:t>
            </a:r>
            <a:r>
              <a:rPr lang="ru-RU" sz="1400" dirty="0" err="1"/>
              <a:t>окремо</a:t>
            </a:r>
            <a:r>
              <a:rPr lang="ru-RU" sz="1400" dirty="0"/>
              <a:t> </a:t>
            </a:r>
            <a:r>
              <a:rPr lang="ru-RU" sz="1400" dirty="0" err="1"/>
              <a:t>настої</a:t>
            </a:r>
            <a:r>
              <a:rPr lang="ru-RU" sz="1400" dirty="0"/>
              <a:t> </a:t>
            </a:r>
            <a:r>
              <a:rPr lang="ru-RU" sz="1400" dirty="0" err="1"/>
              <a:t>пустирника</a:t>
            </a:r>
            <a:r>
              <a:rPr lang="ru-RU" sz="1400" dirty="0"/>
              <a:t>, </a:t>
            </a:r>
            <a:r>
              <a:rPr lang="ru-RU" sz="1400" dirty="0" err="1"/>
              <a:t>алте</a:t>
            </a:r>
            <a:r>
              <a:rPr lang="uk-UA" sz="1400" dirty="0"/>
              <a:t>ї</a:t>
            </a:r>
            <a:r>
              <a:rPr lang="ru-RU" sz="1400" dirty="0"/>
              <a:t> і </a:t>
            </a:r>
            <a:r>
              <a:rPr lang="ru-RU" sz="1400" dirty="0" err="1"/>
              <a:t>мати</a:t>
            </a:r>
            <a:r>
              <a:rPr lang="ru-RU" sz="1400" dirty="0"/>
              <a:t>-й-</a:t>
            </a:r>
            <a:r>
              <a:rPr lang="ru-RU" sz="1400" dirty="0" err="1"/>
              <a:t>мачухи</a:t>
            </a:r>
            <a:r>
              <a:rPr lang="ru-RU" sz="1400" dirty="0"/>
              <a:t>, а </a:t>
            </a:r>
            <a:r>
              <a:rPr lang="ru-RU" sz="1400" dirty="0" err="1"/>
              <a:t>потім</a:t>
            </a:r>
            <a:r>
              <a:rPr lang="ru-RU" sz="1400" dirty="0"/>
              <a:t> додав </a:t>
            </a:r>
            <a:r>
              <a:rPr lang="ru-RU" sz="1400" dirty="0" err="1"/>
              <a:t>відвар</a:t>
            </a:r>
            <a:r>
              <a:rPr lang="ru-RU" sz="1400" dirty="0"/>
              <a:t> кори </a:t>
            </a:r>
            <a:r>
              <a:rPr lang="ru-RU" sz="1400" dirty="0" err="1"/>
              <a:t>калини</a:t>
            </a:r>
            <a:r>
              <a:rPr lang="ru-RU" sz="1400" dirty="0"/>
              <a:t>;</a:t>
            </a:r>
          </a:p>
          <a:p>
            <a:pPr>
              <a:lnSpc>
                <a:spcPct val="120000"/>
              </a:lnSpc>
            </a:pPr>
            <a:r>
              <a:rPr lang="ru-RU" sz="1400" dirty="0"/>
              <a:t>E</a:t>
            </a:r>
            <a:r>
              <a:rPr lang="uk-UA" sz="1400" dirty="0"/>
              <a:t>. Настоював кору калини при кімнатній температурі і змішав з приготованими в </a:t>
            </a:r>
            <a:r>
              <a:rPr lang="uk-UA" sz="1400" dirty="0" err="1"/>
              <a:t>інфундирці</a:t>
            </a:r>
            <a:r>
              <a:rPr lang="uk-UA" sz="1400" dirty="0"/>
              <a:t> настоєм кропиви собачої, алтея і мати-й-мачухи</a:t>
            </a:r>
            <a:r>
              <a:rPr lang="uk-UA" sz="1400" dirty="0" smtClean="0"/>
              <a:t>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49621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6540"/>
            <a:ext cx="8596668" cy="72900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u="sng" dirty="0" smtClean="0">
                <a:solidFill>
                  <a:schemeClr val="tx1"/>
                </a:solidFill>
              </a:rPr>
              <a:t>Список літератури</a:t>
            </a:r>
            <a:endParaRPr lang="uk-UA" b="1" u="sng" dirty="0">
              <a:solidFill>
                <a:schemeClr val="tx1"/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224329" y="1387606"/>
            <a:ext cx="10040937" cy="293929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1. Технологія ліків: Навчальний посібник / О. С. Марчук, Н. Б. Андрощук – Київ: Медицина, 2008. – 488 с.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2. Технологія ліків. Навчально-методичний посібник: Навчальний посібник для вищих навчальних закладів / О. І. Тихонов, П. А. Логвин, С. О. Тихонова, О. В. </a:t>
            </a:r>
            <a:r>
              <a:rPr lang="uk-UA" dirty="0" err="1">
                <a:solidFill>
                  <a:schemeClr val="tx1"/>
                </a:solidFill>
              </a:rPr>
              <a:t>Мазулін</a:t>
            </a:r>
            <a:r>
              <a:rPr lang="uk-UA" dirty="0">
                <a:solidFill>
                  <a:schemeClr val="tx1"/>
                </a:solidFill>
              </a:rPr>
              <a:t>, Т. Г. </a:t>
            </a:r>
            <a:r>
              <a:rPr lang="uk-UA" dirty="0" err="1">
                <a:solidFill>
                  <a:schemeClr val="tx1"/>
                </a:solidFill>
              </a:rPr>
              <a:t>Ярних</a:t>
            </a:r>
            <a:r>
              <a:rPr lang="uk-UA" dirty="0">
                <a:solidFill>
                  <a:schemeClr val="tx1"/>
                </a:solidFill>
              </a:rPr>
              <a:t>, О. С. Шпичак, О. М. </a:t>
            </a:r>
            <a:r>
              <a:rPr lang="uk-UA" dirty="0" err="1">
                <a:solidFill>
                  <a:schemeClr val="tx1"/>
                </a:solidFill>
              </a:rPr>
              <a:t>Котенко</a:t>
            </a:r>
            <a:r>
              <a:rPr lang="uk-UA" dirty="0">
                <a:solidFill>
                  <a:schemeClr val="tx1"/>
                </a:solidFill>
              </a:rPr>
              <a:t>; За редакцією О. І. Тихонова – Харківський: </a:t>
            </a:r>
            <a:r>
              <a:rPr lang="uk-UA" dirty="0" err="1">
                <a:solidFill>
                  <a:schemeClr val="tx1"/>
                </a:solidFill>
              </a:rPr>
              <a:t>НФаУ</a:t>
            </a:r>
            <a:r>
              <a:rPr lang="uk-UA" dirty="0">
                <a:solidFill>
                  <a:schemeClr val="tx1"/>
                </a:solidFill>
              </a:rPr>
              <a:t>; Оригінал, 2009. – 432 с.</a:t>
            </a:r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3. </a:t>
            </a:r>
            <a:r>
              <a:rPr lang="uk-UA" dirty="0">
                <a:solidFill>
                  <a:schemeClr val="tx1"/>
                </a:solidFill>
              </a:rPr>
              <a:t>Практикум з аптечної технології ліків/ О. І. Тихонов, С.О. Тихонов, О.П. </a:t>
            </a:r>
            <a:r>
              <a:rPr lang="uk-UA" dirty="0" err="1">
                <a:solidFill>
                  <a:schemeClr val="tx1"/>
                </a:solidFill>
              </a:rPr>
              <a:t>Гудзенко</a:t>
            </a:r>
            <a:r>
              <a:rPr lang="uk-UA" dirty="0">
                <a:solidFill>
                  <a:schemeClr val="tx1"/>
                </a:solidFill>
              </a:rPr>
              <a:t>; За редакцією О. І. Тихонова – Харківський: </a:t>
            </a:r>
            <a:r>
              <a:rPr lang="uk-UA" dirty="0" err="1">
                <a:solidFill>
                  <a:schemeClr val="tx1"/>
                </a:solidFill>
              </a:rPr>
              <a:t>НФаУ</a:t>
            </a:r>
            <a:r>
              <a:rPr lang="uk-UA" dirty="0">
                <a:solidFill>
                  <a:schemeClr val="tx1"/>
                </a:solidFill>
              </a:rPr>
              <a:t>; Оригінал, 2014-448с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043314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519</TotalTime>
  <Words>1633</Words>
  <Application>Microsoft Office PowerPoint</Application>
  <PresentationFormat>Широкоэкранный</PresentationFormat>
  <Paragraphs>204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Презентация PowerPoint</vt:lpstr>
      <vt:lpstr>План практичного заняття:</vt:lpstr>
      <vt:lpstr>1. Визначення слизи</vt:lpstr>
      <vt:lpstr>2. Рослинна сировина, що містить слизи</vt:lpstr>
      <vt:lpstr>3. Таблиця Слизи </vt:lpstr>
      <vt:lpstr>4. Особливості екстрагування слизу із кореня алтеї лікарської</vt:lpstr>
      <vt:lpstr>4. Особливості екстрагування слизу із кореня алтеї лікарської</vt:lpstr>
      <vt:lpstr>5. АЛГОРИТМ практичного тренінгу виготовлення слизу кореня алтеї</vt:lpstr>
      <vt:lpstr>6. Приготування мікстур із настоєм кореня алтеї</vt:lpstr>
      <vt:lpstr>Презентация PowerPoint</vt:lpstr>
      <vt:lpstr>7. Фітопрепарати промислового виробництва </vt:lpstr>
      <vt:lpstr>8. Екстракти-концентрати</vt:lpstr>
      <vt:lpstr>8. Екстракти-концентрати</vt:lpstr>
      <vt:lpstr>9. Технологія РЛФ з використанням екстрактів-концентратів включає операції</vt:lpstr>
      <vt:lpstr>Презентация PowerPoint</vt:lpstr>
      <vt:lpstr>9. Технологія РЛФ з використанням екстрактів-концентратів включає операції</vt:lpstr>
      <vt:lpstr>Презентация PowerPoint</vt:lpstr>
      <vt:lpstr>10. Приклад приготування настоїв із сухих та рідких екстрактів концентратів:</vt:lpstr>
      <vt:lpstr>10.1. Зробити розрахунки для приготування настоїв із сухої солі і сухого екстракту-концентрату </vt:lpstr>
      <vt:lpstr>10.2. Зробити розрахунки для приготування настоїв з використанням концентрованого розчину солі і сухого екстракту-концентрату: </vt:lpstr>
      <vt:lpstr>10.3. Зробити розрахунки для приготування настоїв з використанням рідкого екстракту-концентрату і концентрованого розчину солі: </vt:lpstr>
      <vt:lpstr>11. Настоянки</vt:lpstr>
      <vt:lpstr>12. Випадки фізико-хімічної несумісності у водних витяжках</vt:lpstr>
      <vt:lpstr>Питання для самоконтролю:</vt:lpstr>
      <vt:lpstr>Тести:</vt:lpstr>
      <vt:lpstr>Презентация PowerPoint</vt:lpstr>
      <vt:lpstr>Список літератури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17</cp:revision>
  <dcterms:created xsi:type="dcterms:W3CDTF">2020-12-23T09:13:33Z</dcterms:created>
  <dcterms:modified xsi:type="dcterms:W3CDTF">2020-12-26T13:50:46Z</dcterms:modified>
</cp:coreProperties>
</file>