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7" r:id="rId3"/>
    <p:sldId id="257" r:id="rId4"/>
    <p:sldId id="258" r:id="rId5"/>
    <p:sldId id="259" r:id="rId6"/>
    <p:sldId id="260" r:id="rId7"/>
    <p:sldId id="261" r:id="rId8"/>
    <p:sldId id="272" r:id="rId9"/>
    <p:sldId id="262" r:id="rId10"/>
    <p:sldId id="263" r:id="rId11"/>
    <p:sldId id="264" r:id="rId12"/>
    <p:sldId id="265" r:id="rId13"/>
    <p:sldId id="266" r:id="rId14"/>
    <p:sldId id="267" r:id="rId15"/>
    <p:sldId id="268" r:id="rId16"/>
    <p:sldId id="269" r:id="rId17"/>
    <p:sldId id="270" r:id="rId18"/>
    <p:sldId id="274" r:id="rId19"/>
    <p:sldId id="271" r:id="rId20"/>
    <p:sldId id="273" r:id="rId21"/>
    <p:sldId id="276" r:id="rId22"/>
    <p:sldId id="278"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1AD451A-C596-4414-A67B-A179A6D43BFC}"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384181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1AD451A-C596-4414-A67B-A179A6D43BFC}" type="datetimeFigureOut">
              <a:rPr lang="uk-UA" smtClean="0"/>
              <a:t>10.01.2021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1450256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1AD451A-C596-4414-A67B-A179A6D43BFC}"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1170686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Date Placeholder 7"/>
          <p:cNvSpPr>
            <a:spLocks noGrp="1"/>
          </p:cNvSpPr>
          <p:nvPr>
            <p:ph type="dt" sz="half" idx="10"/>
          </p:nvPr>
        </p:nvSpPr>
        <p:spPr/>
        <p:txBody>
          <a:bodyPr/>
          <a:lstStyle/>
          <a:p>
            <a:fld id="{F1AD451A-C596-4414-A67B-A179A6D43BFC}" type="datetimeFigureOut">
              <a:rPr lang="uk-UA" smtClean="0"/>
              <a:t>10.01.2021</a:t>
            </a:fld>
            <a:endParaRPr lang="uk-UA"/>
          </a:p>
        </p:txBody>
      </p:sp>
      <p:sp>
        <p:nvSpPr>
          <p:cNvPr id="9" name="Footer Placeholder 8"/>
          <p:cNvSpPr>
            <a:spLocks noGrp="1"/>
          </p:cNvSpPr>
          <p:nvPr>
            <p:ph type="ftr" sz="quarter" idx="11"/>
          </p:nvPr>
        </p:nvSpPr>
        <p:spPr/>
        <p:txBody>
          <a:bodyPr/>
          <a:lstStyle/>
          <a:p>
            <a:endParaRPr lang="uk-UA"/>
          </a:p>
        </p:txBody>
      </p:sp>
      <p:sp>
        <p:nvSpPr>
          <p:cNvPr id="10" name="Slide Number Placeholder 9"/>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2760685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583436" y="3143250"/>
            <a:ext cx="4270248" cy="2596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F1AD451A-C596-4414-A67B-A179A6D43BFC}" type="datetimeFigureOut">
              <a:rPr lang="uk-UA" smtClean="0"/>
              <a:t>10.01.2021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A6B3D20-5218-41E9-8CC4-A3ADC950B227}" type="slidenum">
              <a:rPr lang="uk-UA" smtClean="0"/>
              <a:t>‹#›</a:t>
            </a:fld>
            <a:endParaRPr lang="uk-UA"/>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1521057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1AD451A-C596-4414-A67B-A179A6D43BFC}" type="datetimeFigureOut">
              <a:rPr lang="uk-UA" smtClean="0"/>
              <a:t>10.01.2021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123648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AD451A-C596-4414-A67B-A179A6D43BFC}" type="datetimeFigureOut">
              <a:rPr lang="uk-UA" smtClean="0"/>
              <a:t>10.01.2021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242968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9" name="Date Placeholder 8"/>
          <p:cNvSpPr>
            <a:spLocks noGrp="1"/>
          </p:cNvSpPr>
          <p:nvPr>
            <p:ph type="dt" sz="half" idx="10"/>
          </p:nvPr>
        </p:nvSpPr>
        <p:spPr/>
        <p:txBody>
          <a:bodyPr/>
          <a:lstStyle/>
          <a:p>
            <a:fld id="{F1AD451A-C596-4414-A67B-A179A6D43BFC}" type="datetimeFigureOut">
              <a:rPr lang="uk-UA" smtClean="0"/>
              <a:t>10.01.2021</a:t>
            </a:fld>
            <a:endParaRPr lang="uk-UA"/>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uk-UA"/>
          </a:p>
        </p:txBody>
      </p:sp>
      <p:sp>
        <p:nvSpPr>
          <p:cNvPr id="11" name="Slide Number Placeholder 10"/>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296586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1AD451A-C596-4414-A67B-A179A6D43BFC}" type="datetimeFigureOut">
              <a:rPr lang="uk-UA" smtClean="0"/>
              <a:t>10.01.2021</a:t>
            </a:fld>
            <a:endParaRPr lang="uk-UA"/>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uk-UA"/>
          </a:p>
        </p:txBody>
      </p:sp>
      <p:sp>
        <p:nvSpPr>
          <p:cNvPr id="10" name="Slide Number Placeholder 9"/>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2695976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1AD451A-C596-4414-A67B-A179A6D43BFC}"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3130907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1AD451A-C596-4414-A67B-A179A6D43BFC}" type="datetimeFigureOut">
              <a:rPr lang="uk-UA" smtClean="0"/>
              <a:t>10.01.2021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6B3D20-5218-41E9-8CC4-A3ADC950B227}" type="slidenum">
              <a:rPr lang="uk-UA" smtClean="0"/>
              <a:t>‹#›</a:t>
            </a:fld>
            <a:endParaRPr lang="uk-UA"/>
          </a:p>
        </p:txBody>
      </p:sp>
    </p:spTree>
    <p:extLst>
      <p:ext uri="{BB962C8B-B14F-4D97-AF65-F5344CB8AC3E}">
        <p14:creationId xmlns:p14="http://schemas.microsoft.com/office/powerpoint/2010/main" val="3897410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1AD451A-C596-4414-A67B-A179A6D43BFC}" type="datetimeFigureOut">
              <a:rPr lang="uk-UA" smtClean="0"/>
              <a:t>10.01.2021</a:t>
            </a:fld>
            <a:endParaRPr lang="uk-UA"/>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uk-UA"/>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EA6B3D20-5218-41E9-8CC4-A3ADC950B227}" type="slidenum">
              <a:rPr lang="uk-UA" smtClean="0"/>
              <a:t>‹#›</a:t>
            </a:fld>
            <a:endParaRPr lang="uk-UA"/>
          </a:p>
        </p:txBody>
      </p:sp>
    </p:spTree>
    <p:extLst>
      <p:ext uri="{BB962C8B-B14F-4D97-AF65-F5344CB8AC3E}">
        <p14:creationId xmlns:p14="http://schemas.microsoft.com/office/powerpoint/2010/main" val="1728364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98542" y="1280171"/>
            <a:ext cx="8991600" cy="1645920"/>
          </a:xfrm>
        </p:spPr>
        <p:txBody>
          <a:bodyPr>
            <a:noAutofit/>
          </a:bodyPr>
          <a:lstStyle/>
          <a:p>
            <a:r>
              <a:rPr lang="ru-RU" sz="1800" dirty="0" err="1" smtClean="0"/>
              <a:t>Вступний</a:t>
            </a:r>
            <a:r>
              <a:rPr lang="ru-RU" sz="1800" dirty="0" smtClean="0"/>
              <a:t> </a:t>
            </a:r>
            <a:r>
              <a:rPr lang="ru-RU" sz="1800" dirty="0"/>
              <a:t>контроль по темам: «</a:t>
            </a:r>
            <a:r>
              <a:rPr lang="ru-RU" sz="1800" dirty="0" err="1"/>
              <a:t>Приготування</a:t>
            </a:r>
            <a:r>
              <a:rPr lang="ru-RU" sz="1800" dirty="0"/>
              <a:t> </a:t>
            </a:r>
            <a:r>
              <a:rPr lang="ru-RU" sz="1800" dirty="0" err="1"/>
              <a:t>складних</a:t>
            </a:r>
            <a:r>
              <a:rPr lang="ru-RU" sz="1800" dirty="0"/>
              <a:t> </a:t>
            </a:r>
            <a:r>
              <a:rPr lang="ru-RU" sz="1800" dirty="0" err="1"/>
              <a:t>порошків</a:t>
            </a:r>
            <a:r>
              <a:rPr lang="ru-RU" sz="1800" dirty="0"/>
              <a:t>. </a:t>
            </a:r>
            <a:r>
              <a:rPr lang="ru-RU" sz="1800" dirty="0" err="1"/>
              <a:t>Тритурації</a:t>
            </a:r>
            <a:r>
              <a:rPr lang="ru-RU" sz="1800" dirty="0"/>
              <a:t>. </a:t>
            </a:r>
            <a:r>
              <a:rPr lang="ru-RU" sz="1800" dirty="0" err="1"/>
              <a:t>Суспензії</a:t>
            </a:r>
            <a:r>
              <a:rPr lang="ru-RU" sz="1800" dirty="0"/>
              <a:t> та </a:t>
            </a:r>
            <a:r>
              <a:rPr lang="ru-RU" sz="1800" dirty="0" err="1"/>
              <a:t>емульсії</a:t>
            </a:r>
            <a:r>
              <a:rPr lang="ru-RU" sz="1800" dirty="0"/>
              <a:t>. </a:t>
            </a:r>
            <a:r>
              <a:rPr lang="ru-RU" sz="1800" dirty="0" err="1"/>
              <a:t>Настої</a:t>
            </a:r>
            <a:r>
              <a:rPr lang="ru-RU" sz="1800" dirty="0"/>
              <a:t> та </a:t>
            </a:r>
            <a:r>
              <a:rPr lang="ru-RU" sz="1800" dirty="0" err="1"/>
              <a:t>відвари</a:t>
            </a:r>
            <a:r>
              <a:rPr lang="ru-RU" sz="1800" dirty="0"/>
              <a:t>.»</a:t>
            </a:r>
            <a:br>
              <a:rPr lang="ru-RU" sz="1800" dirty="0"/>
            </a:br>
            <a:r>
              <a:rPr lang="ru-RU" sz="1800" dirty="0" err="1"/>
              <a:t>Дозування</a:t>
            </a:r>
            <a:r>
              <a:rPr lang="ru-RU" sz="1800" dirty="0"/>
              <a:t> </a:t>
            </a:r>
            <a:r>
              <a:rPr lang="ru-RU" sz="1800" dirty="0" err="1"/>
              <a:t>лікарських</a:t>
            </a:r>
            <a:r>
              <a:rPr lang="ru-RU" sz="1800" dirty="0"/>
              <a:t> </a:t>
            </a:r>
            <a:r>
              <a:rPr lang="ru-RU" sz="1800" dirty="0" err="1"/>
              <a:t>засобів</a:t>
            </a:r>
            <a:r>
              <a:rPr lang="ru-RU" sz="1800" dirty="0"/>
              <a:t> за </a:t>
            </a:r>
            <a:r>
              <a:rPr lang="ru-RU" sz="1800" dirty="0" err="1"/>
              <a:t>масою</a:t>
            </a:r>
            <a:r>
              <a:rPr lang="ru-RU" sz="1800" dirty="0"/>
              <a:t>. Будова і </a:t>
            </a:r>
            <a:r>
              <a:rPr lang="ru-RU" sz="1800" dirty="0" err="1"/>
              <a:t>перевірка</a:t>
            </a:r>
            <a:r>
              <a:rPr lang="ru-RU" sz="1800" dirty="0"/>
              <a:t> </a:t>
            </a:r>
            <a:r>
              <a:rPr lang="ru-RU" sz="1800" dirty="0" err="1"/>
              <a:t>тарирних</a:t>
            </a:r>
            <a:r>
              <a:rPr lang="ru-RU" sz="1800" dirty="0"/>
              <a:t> і </a:t>
            </a:r>
            <a:r>
              <a:rPr lang="ru-RU" sz="1800" dirty="0" err="1"/>
              <a:t>ручних</a:t>
            </a:r>
            <a:r>
              <a:rPr lang="ru-RU" sz="1800" dirty="0"/>
              <a:t> ваг. </a:t>
            </a:r>
            <a:r>
              <a:rPr lang="ru-RU" sz="1800" dirty="0" err="1"/>
              <a:t>Особливості</a:t>
            </a:r>
            <a:r>
              <a:rPr lang="ru-RU" sz="1800" dirty="0"/>
              <a:t> </a:t>
            </a:r>
            <a:r>
              <a:rPr lang="ru-RU" sz="1800" dirty="0" err="1"/>
              <a:t>дозування</a:t>
            </a:r>
            <a:r>
              <a:rPr lang="ru-RU" sz="1800" dirty="0"/>
              <a:t> </a:t>
            </a:r>
            <a:r>
              <a:rPr lang="ru-RU" sz="1800" dirty="0" err="1"/>
              <a:t>лікарських</a:t>
            </a:r>
            <a:r>
              <a:rPr lang="ru-RU" sz="1800" dirty="0"/>
              <a:t> </a:t>
            </a:r>
            <a:r>
              <a:rPr lang="ru-RU" sz="1800" dirty="0" err="1"/>
              <a:t>засобів</a:t>
            </a:r>
            <a:r>
              <a:rPr lang="ru-RU" sz="1800" dirty="0"/>
              <a:t> за </a:t>
            </a:r>
            <a:r>
              <a:rPr lang="ru-RU" sz="1800" dirty="0" err="1"/>
              <a:t>масою</a:t>
            </a:r>
            <a:r>
              <a:rPr lang="ru-RU" sz="1800" dirty="0"/>
              <a:t> </a:t>
            </a:r>
            <a:r>
              <a:rPr lang="ru-RU" sz="1800" dirty="0" err="1"/>
              <a:t>залежно</a:t>
            </a:r>
            <a:r>
              <a:rPr lang="ru-RU" sz="1800" dirty="0"/>
              <a:t> </a:t>
            </a:r>
            <a:r>
              <a:rPr lang="ru-RU" sz="1800" dirty="0" err="1"/>
              <a:t>від</a:t>
            </a:r>
            <a:r>
              <a:rPr lang="ru-RU" sz="1800" dirty="0"/>
              <a:t> </a:t>
            </a:r>
            <a:r>
              <a:rPr lang="ru-RU" sz="1800" dirty="0" err="1"/>
              <a:t>їх</a:t>
            </a:r>
            <a:r>
              <a:rPr lang="ru-RU" sz="1800" dirty="0"/>
              <a:t> </a:t>
            </a:r>
            <a:r>
              <a:rPr lang="ru-RU" sz="1800" dirty="0" err="1"/>
              <a:t>консистенції</a:t>
            </a:r>
            <a:r>
              <a:rPr lang="ru-RU" sz="1800" dirty="0"/>
              <a:t>.</a:t>
            </a:r>
            <a:endParaRPr lang="uk-UA" sz="1800" b="1" dirty="0"/>
          </a:p>
        </p:txBody>
      </p:sp>
      <p:pic>
        <p:nvPicPr>
          <p:cNvPr id="7170" name="Picture 2" descr="ДОЗУВАННЯ ЗА ОБ'ЄМОМ | Фармацевтична енциклопеді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8206" y="3836710"/>
            <a:ext cx="4247329" cy="22058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15735" y="141309"/>
            <a:ext cx="9472273" cy="95410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ru-RU" sz="2800" b="1" dirty="0" smtClean="0">
                <a:solidFill>
                  <a:schemeClr val="tx1"/>
                </a:solidFill>
              </a:rPr>
              <a:t>ОДЕСЬКИЙ НАЦ</a:t>
            </a:r>
            <a:r>
              <a:rPr lang="uk-UA" sz="2800" b="1" dirty="0" smtClean="0">
                <a:solidFill>
                  <a:schemeClr val="tx1"/>
                </a:solidFill>
              </a:rPr>
              <a:t>І</a:t>
            </a:r>
            <a:r>
              <a:rPr lang="ru-RU" sz="2800" b="1" dirty="0" smtClean="0">
                <a:solidFill>
                  <a:schemeClr val="tx1"/>
                </a:solidFill>
              </a:rPr>
              <a:t>ОНАЛЬНИЙ МЕДИЧНИЙ УНІВЕРСИТЕТ</a:t>
            </a:r>
          </a:p>
          <a:p>
            <a:pPr algn="ctr"/>
            <a:r>
              <a:rPr lang="uk-UA" sz="2800" b="1" dirty="0">
                <a:solidFill>
                  <a:schemeClr val="tx1"/>
                </a:solidFill>
              </a:rPr>
              <a:t>КАФЕДРА ТЕХНОЛОГІЇ </a:t>
            </a:r>
            <a:r>
              <a:rPr lang="uk-UA" sz="2800" b="1" dirty="0" smtClean="0">
                <a:solidFill>
                  <a:schemeClr val="tx1"/>
                </a:solidFill>
              </a:rPr>
              <a:t>ЛІКІВ</a:t>
            </a:r>
            <a:endParaRPr lang="uk-UA" sz="2800" b="1" dirty="0">
              <a:solidFill>
                <a:schemeClr val="tx1"/>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1445" y="141309"/>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349841" y="3110846"/>
            <a:ext cx="6889002" cy="461665"/>
          </a:xfrm>
          <a:prstGeom prst="rect">
            <a:avLst/>
          </a:prstGeom>
          <a:noFill/>
        </p:spPr>
        <p:txBody>
          <a:bodyPr wrap="none" rtlCol="0">
            <a:spAutoFit/>
          </a:bodyPr>
          <a:lstStyle/>
          <a:p>
            <a:r>
              <a:rPr lang="uk-UA" sz="2400" dirty="0" smtClean="0"/>
              <a:t>Практичні заняття з дисципліни «Технологія ліків»</a:t>
            </a:r>
            <a:endParaRPr lang="uk-UA" sz="2400" dirty="0"/>
          </a:p>
        </p:txBody>
      </p:sp>
      <p:sp>
        <p:nvSpPr>
          <p:cNvPr id="8" name="TextBox 7"/>
          <p:cNvSpPr txBox="1"/>
          <p:nvPr/>
        </p:nvSpPr>
        <p:spPr>
          <a:xfrm>
            <a:off x="8879999" y="4668267"/>
            <a:ext cx="3016018" cy="163121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r"/>
            <a:r>
              <a:rPr lang="ru-RU" altLang="ru-RU" sz="2000" b="1" dirty="0" err="1" smtClean="0">
                <a:solidFill>
                  <a:schemeClr val="tx1"/>
                </a:solidFill>
              </a:rPr>
              <a:t>Презентацію</a:t>
            </a:r>
            <a:r>
              <a:rPr lang="ru-RU" altLang="ru-RU" sz="2000" b="1" dirty="0" smtClean="0">
                <a:solidFill>
                  <a:schemeClr val="tx1"/>
                </a:solidFill>
              </a:rPr>
              <a:t> </a:t>
            </a:r>
            <a:r>
              <a:rPr lang="ru-RU" altLang="ru-RU" sz="2000" b="1" dirty="0" err="1" smtClean="0">
                <a:solidFill>
                  <a:schemeClr val="tx1"/>
                </a:solidFill>
              </a:rPr>
              <a:t>підготував</a:t>
            </a:r>
            <a:r>
              <a:rPr lang="ru-RU" altLang="ru-RU" sz="2000" b="1" dirty="0" smtClean="0">
                <a:solidFill>
                  <a:schemeClr val="tx1"/>
                </a:solidFill>
              </a:rPr>
              <a:t>:</a:t>
            </a:r>
            <a:endParaRPr lang="uk-UA" sz="2000" b="1" dirty="0" smtClean="0">
              <a:solidFill>
                <a:schemeClr val="tx1"/>
              </a:solidFill>
            </a:endParaRPr>
          </a:p>
          <a:p>
            <a:pPr algn="r"/>
            <a:r>
              <a:rPr lang="uk-UA" sz="2000" dirty="0" err="1" smtClean="0">
                <a:solidFill>
                  <a:schemeClr val="tx1"/>
                </a:solidFill>
              </a:rPr>
              <a:t>д.фарм.н</a:t>
            </a:r>
            <a:r>
              <a:rPr lang="uk-UA" sz="2000" dirty="0" smtClean="0">
                <a:solidFill>
                  <a:schemeClr val="tx1"/>
                </a:solidFill>
              </a:rPr>
              <a:t>. Борисюк І.Ю.</a:t>
            </a:r>
          </a:p>
          <a:p>
            <a:pPr algn="r"/>
            <a:r>
              <a:rPr lang="uk-UA" sz="2000" dirty="0" smtClean="0">
                <a:solidFill>
                  <a:schemeClr val="tx1"/>
                </a:solidFill>
              </a:rPr>
              <a:t>доц. </a:t>
            </a:r>
            <a:r>
              <a:rPr lang="uk-UA" sz="2000" dirty="0" err="1" smtClean="0">
                <a:solidFill>
                  <a:schemeClr val="tx1"/>
                </a:solidFill>
              </a:rPr>
              <a:t>Фізор</a:t>
            </a:r>
            <a:r>
              <a:rPr lang="uk-UA" sz="2000" dirty="0" smtClean="0">
                <a:solidFill>
                  <a:schemeClr val="tx1"/>
                </a:solidFill>
              </a:rPr>
              <a:t> Н.С.</a:t>
            </a:r>
          </a:p>
          <a:p>
            <a:pPr algn="r"/>
            <a:r>
              <a:rPr lang="uk-UA" sz="2000" dirty="0" smtClean="0">
                <a:solidFill>
                  <a:schemeClr val="tx1"/>
                </a:solidFill>
              </a:rPr>
              <a:t>ас. Молодан Ю.О.</a:t>
            </a:r>
          </a:p>
          <a:p>
            <a:pPr algn="r"/>
            <a:r>
              <a:rPr lang="uk-UA" sz="2000" dirty="0" smtClean="0">
                <a:solidFill>
                  <a:schemeClr val="tx1"/>
                </a:solidFill>
              </a:rPr>
              <a:t>ас. </a:t>
            </a:r>
            <a:r>
              <a:rPr lang="uk-UA" sz="2000" dirty="0" err="1" smtClean="0">
                <a:solidFill>
                  <a:schemeClr val="tx1"/>
                </a:solidFill>
              </a:rPr>
              <a:t>Акішева</a:t>
            </a:r>
            <a:r>
              <a:rPr lang="uk-UA" sz="2000" dirty="0" smtClean="0">
                <a:solidFill>
                  <a:schemeClr val="tx1"/>
                </a:solidFill>
              </a:rPr>
              <a:t> А.С. </a:t>
            </a:r>
            <a:endParaRPr lang="uk-UA" sz="2000" dirty="0">
              <a:solidFill>
                <a:schemeClr val="tx1"/>
              </a:solidFill>
            </a:endParaRPr>
          </a:p>
        </p:txBody>
      </p:sp>
    </p:spTree>
    <p:extLst>
      <p:ext uri="{BB962C8B-B14F-4D97-AF65-F5344CB8AC3E}">
        <p14:creationId xmlns:p14="http://schemas.microsoft.com/office/powerpoint/2010/main" val="27105202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2856" y="150829"/>
            <a:ext cx="7729728" cy="786525"/>
          </a:xfrm>
        </p:spPr>
        <p:style>
          <a:lnRef idx="1">
            <a:schemeClr val="accent1"/>
          </a:lnRef>
          <a:fillRef idx="2">
            <a:schemeClr val="accent1"/>
          </a:fillRef>
          <a:effectRef idx="1">
            <a:schemeClr val="accent1"/>
          </a:effectRef>
          <a:fontRef idx="minor">
            <a:schemeClr val="dk1"/>
          </a:fontRef>
        </p:style>
        <p:txBody>
          <a:bodyPr>
            <a:normAutofit/>
          </a:bodyPr>
          <a:lstStyle/>
          <a:p>
            <a:r>
              <a:rPr lang="uk-UA" b="1" i="1" dirty="0" smtClean="0"/>
              <a:t>План:</a:t>
            </a:r>
            <a:endParaRPr lang="uk-UA" b="1" i="1" dirty="0"/>
          </a:p>
        </p:txBody>
      </p:sp>
      <p:sp>
        <p:nvSpPr>
          <p:cNvPr id="3" name="Объект 2"/>
          <p:cNvSpPr>
            <a:spLocks noGrp="1"/>
          </p:cNvSpPr>
          <p:nvPr>
            <p:ph idx="1"/>
          </p:nvPr>
        </p:nvSpPr>
        <p:spPr>
          <a:xfrm>
            <a:off x="678730" y="1012768"/>
            <a:ext cx="9737889" cy="5365313"/>
          </a:xfrm>
        </p:spPr>
        <p:txBody>
          <a:bodyPr>
            <a:noAutofit/>
          </a:bodyPr>
          <a:lstStyle/>
          <a:p>
            <a:r>
              <a:rPr lang="uk-UA" b="1" dirty="0" smtClean="0">
                <a:latin typeface="Times New Roman" panose="02020603050405020304" pitchFamily="18" charset="0"/>
                <a:cs typeface="Times New Roman" panose="02020603050405020304" pitchFamily="18" charset="0"/>
              </a:rPr>
              <a:t>1.  Визначення терези</a:t>
            </a:r>
          </a:p>
          <a:p>
            <a:r>
              <a:rPr lang="uk-UA" b="1" dirty="0" smtClean="0">
                <a:latin typeface="Times New Roman" panose="02020603050405020304" pitchFamily="18" charset="0"/>
                <a:cs typeface="Times New Roman" panose="02020603050405020304" pitchFamily="18" charset="0"/>
              </a:rPr>
              <a:t>2. Класифікація терезів</a:t>
            </a:r>
          </a:p>
          <a:p>
            <a:r>
              <a:rPr lang="uk-UA" b="1" dirty="0" smtClean="0">
                <a:latin typeface="Times New Roman" panose="02020603050405020304" pitchFamily="18" charset="0"/>
                <a:cs typeface="Times New Roman" panose="02020603050405020304" pitchFamily="18" charset="0"/>
              </a:rPr>
              <a:t>3. </a:t>
            </a:r>
            <a:r>
              <a:rPr lang="ru-RU" b="1" dirty="0" err="1" smtClean="0">
                <a:latin typeface="Times New Roman" panose="02020603050405020304" pitchFamily="18" charset="0"/>
                <a:cs typeface="Times New Roman" panose="02020603050405020304" pitchFamily="18" charset="0"/>
              </a:rPr>
              <a:t>Метрологічні</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властивості</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терезів</a:t>
            </a:r>
            <a:endParaRPr lang="ru-RU" b="1" dirty="0" smtClean="0">
              <a:latin typeface="Times New Roman" panose="02020603050405020304" pitchFamily="18" charset="0"/>
              <a:cs typeface="Times New Roman" panose="02020603050405020304" pitchFamily="18" charset="0"/>
            </a:endParaRPr>
          </a:p>
          <a:p>
            <a:r>
              <a:rPr lang="ru-RU" b="1" dirty="0" smtClean="0">
                <a:latin typeface="Times New Roman" panose="02020603050405020304" pitchFamily="18" charset="0"/>
                <a:cs typeface="Times New Roman" panose="02020603050405020304" pitchFamily="18" charset="0"/>
              </a:rPr>
              <a:t>4. </a:t>
            </a:r>
            <a:r>
              <a:rPr lang="ru-RU" b="1" dirty="0" err="1" smtClean="0">
                <a:latin typeface="Times New Roman" panose="02020603050405020304" pitchFamily="18" charset="0"/>
                <a:cs typeface="Times New Roman" panose="02020603050405020304" pitchFamily="18" charset="0"/>
              </a:rPr>
              <a:t>Гирі</a:t>
            </a:r>
            <a:r>
              <a:rPr lang="ru-RU" b="1" dirty="0" smtClean="0">
                <a:latin typeface="Times New Roman" panose="02020603050405020304" pitchFamily="18" charset="0"/>
                <a:cs typeface="Times New Roman" panose="02020603050405020304" pitchFamily="18" charset="0"/>
              </a:rPr>
              <a:t> і </a:t>
            </a:r>
            <a:r>
              <a:rPr lang="ru-RU" b="1" dirty="0" err="1" smtClean="0">
                <a:latin typeface="Times New Roman" panose="02020603050405020304" pitchFamily="18" charset="0"/>
                <a:cs typeface="Times New Roman" panose="02020603050405020304" pitchFamily="18" charset="0"/>
              </a:rPr>
              <a:t>важки</a:t>
            </a:r>
            <a:endParaRPr lang="ru-RU" b="1" dirty="0" smtClean="0">
              <a:latin typeface="Times New Roman" panose="02020603050405020304" pitchFamily="18" charset="0"/>
              <a:cs typeface="Times New Roman" panose="02020603050405020304" pitchFamily="18" charset="0"/>
            </a:endParaRPr>
          </a:p>
          <a:p>
            <a:r>
              <a:rPr lang="ru-RU" b="1" dirty="0" smtClean="0">
                <a:latin typeface="Times New Roman" panose="02020603050405020304" pitchFamily="18" charset="0"/>
                <a:cs typeface="Times New Roman" panose="02020603050405020304" pitchFamily="18" charset="0"/>
              </a:rPr>
              <a:t>5. </a:t>
            </a:r>
            <a:r>
              <a:rPr lang="ru-RU" b="1" dirty="0" err="1" smtClean="0">
                <a:latin typeface="Times New Roman" panose="02020603050405020304" pitchFamily="18" charset="0"/>
                <a:cs typeface="Times New Roman" panose="02020603050405020304" pitchFamily="18" charset="0"/>
              </a:rPr>
              <a:t>Дозування</a:t>
            </a:r>
            <a:r>
              <a:rPr lang="ru-RU" b="1" dirty="0" smtClean="0">
                <a:latin typeface="Times New Roman" panose="02020603050405020304" pitchFamily="18" charset="0"/>
                <a:cs typeface="Times New Roman" panose="02020603050405020304" pitchFamily="18" charset="0"/>
              </a:rPr>
              <a:t> по </a:t>
            </a:r>
            <a:r>
              <a:rPr lang="ru-RU" b="1" dirty="0" err="1" smtClean="0">
                <a:latin typeface="Times New Roman" panose="02020603050405020304" pitchFamily="18" charset="0"/>
                <a:cs typeface="Times New Roman" panose="02020603050405020304" pitchFamily="18" charset="0"/>
              </a:rPr>
              <a:t>обсягу</a:t>
            </a:r>
            <a:r>
              <a:rPr lang="ru-RU" b="1" dirty="0" smtClean="0">
                <a:latin typeface="Times New Roman" panose="02020603050405020304" pitchFamily="18" charset="0"/>
                <a:cs typeface="Times New Roman" panose="02020603050405020304" pitchFamily="18" charset="0"/>
              </a:rPr>
              <a:t> і </a:t>
            </a:r>
            <a:r>
              <a:rPr lang="ru-RU" b="1" dirty="0" err="1" smtClean="0">
                <a:latin typeface="Times New Roman" panose="02020603050405020304" pitchFamily="18" charset="0"/>
                <a:cs typeface="Times New Roman" panose="02020603050405020304" pitchFamily="18" charset="0"/>
              </a:rPr>
              <a:t>краплям</a:t>
            </a:r>
            <a:endParaRPr lang="ru-RU" b="1" dirty="0" smtClean="0">
              <a:latin typeface="Times New Roman" panose="02020603050405020304" pitchFamily="18" charset="0"/>
              <a:cs typeface="Times New Roman" panose="02020603050405020304" pitchFamily="18" charset="0"/>
            </a:endParaRPr>
          </a:p>
          <a:p>
            <a:r>
              <a:rPr lang="uk-UA" b="1" dirty="0" smtClean="0">
                <a:latin typeface="Times New Roman" panose="02020603050405020304" pitchFamily="18" charset="0"/>
                <a:cs typeface="Times New Roman" panose="02020603050405020304" pitchFamily="18" charset="0"/>
              </a:rPr>
              <a:t>6. Аптечна бюретка</a:t>
            </a:r>
          </a:p>
          <a:p>
            <a:r>
              <a:rPr lang="uk-UA" b="1" dirty="0" smtClean="0">
                <a:latin typeface="Times New Roman" panose="02020603050405020304" pitchFamily="18" charset="0"/>
                <a:cs typeface="Times New Roman" panose="02020603050405020304" pitchFamily="18" charset="0"/>
              </a:rPr>
              <a:t>7. Аптечна піпетка</a:t>
            </a:r>
          </a:p>
          <a:p>
            <a:r>
              <a:rPr lang="uk-UA" b="1" dirty="0" smtClean="0">
                <a:latin typeface="Times New Roman" panose="02020603050405020304" pitchFamily="18" charset="0"/>
                <a:cs typeface="Times New Roman" panose="02020603050405020304" pitchFamily="18" charset="0"/>
              </a:rPr>
              <a:t>8. Дозування по краплям</a:t>
            </a:r>
          </a:p>
          <a:p>
            <a:r>
              <a:rPr lang="uk-UA" b="1" dirty="0" smtClean="0">
                <a:latin typeface="Times New Roman" panose="02020603050405020304" pitchFamily="18" charset="0"/>
                <a:cs typeface="Times New Roman" panose="02020603050405020304" pitchFamily="18" charset="0"/>
              </a:rPr>
              <a:t>9. Калібрування нестандартного </a:t>
            </a:r>
            <a:r>
              <a:rPr lang="uk-UA" b="1" dirty="0" err="1" smtClean="0">
                <a:latin typeface="Times New Roman" panose="02020603050405020304" pitchFamily="18" charset="0"/>
                <a:cs typeface="Times New Roman" panose="02020603050405020304" pitchFamily="18" charset="0"/>
              </a:rPr>
              <a:t>каплемера</a:t>
            </a:r>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1. </a:t>
            </a:r>
            <a:r>
              <a:rPr lang="uk-UA" b="1" i="1" dirty="0" smtClean="0">
                <a:solidFill>
                  <a:schemeClr val="tx1"/>
                </a:solidFill>
                <a:latin typeface="Times New Roman" panose="02020603050405020304" pitchFamily="18" charset="0"/>
                <a:cs typeface="Times New Roman" panose="02020603050405020304" pitchFamily="18" charset="0"/>
              </a:rPr>
              <a:t>Шляхом п'ятикратного відважування 20 крапель відповідної рідини</a:t>
            </a:r>
          </a:p>
          <a:p>
            <a:r>
              <a:rPr lang="uk-UA" b="1" dirty="0" smtClean="0">
                <a:latin typeface="Times New Roman" panose="02020603050405020304" pitchFamily="18" charset="0"/>
                <a:cs typeface="Times New Roman" panose="02020603050405020304" pitchFamily="18" charset="0"/>
              </a:rPr>
              <a:t>10. Калібрування нестандартного </a:t>
            </a:r>
            <a:r>
              <a:rPr lang="uk-UA" b="1" dirty="0" err="1" smtClean="0">
                <a:latin typeface="Times New Roman" panose="02020603050405020304" pitchFamily="18" charset="0"/>
                <a:cs typeface="Times New Roman" panose="02020603050405020304" pitchFamily="18" charset="0"/>
              </a:rPr>
              <a:t>каплемера</a:t>
            </a:r>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2. Шляхом п</a:t>
            </a:r>
            <a:r>
              <a:rPr lang="en-US" b="1" i="1" dirty="0" smtClean="0">
                <a:latin typeface="Times New Roman" panose="02020603050405020304" pitchFamily="18" charset="0"/>
                <a:cs typeface="Times New Roman" panose="02020603050405020304" pitchFamily="18" charset="0"/>
              </a:rPr>
              <a:t>’</a:t>
            </a:r>
            <a:r>
              <a:rPr lang="uk-UA" b="1" i="1" dirty="0" err="1" smtClean="0">
                <a:latin typeface="Times New Roman" panose="02020603050405020304" pitchFamily="18" charset="0"/>
                <a:cs typeface="Times New Roman" panose="02020603050405020304" pitchFamily="18" charset="0"/>
              </a:rPr>
              <a:t>ятикратного</a:t>
            </a:r>
            <a:r>
              <a:rPr lang="uk-UA" b="1" i="1" dirty="0" smtClean="0">
                <a:latin typeface="Times New Roman" panose="02020603050405020304" pitchFamily="18" charset="0"/>
                <a:cs typeface="Times New Roman" panose="02020603050405020304" pitchFamily="18" charset="0"/>
              </a:rPr>
              <a:t> відмірювання 3 мл рідини краплями</a:t>
            </a:r>
          </a:p>
          <a:p>
            <a:r>
              <a:rPr lang="uk-UA" b="1" dirty="0" smtClean="0">
                <a:latin typeface="Times New Roman" panose="02020603050405020304" pitchFamily="18" charset="0"/>
                <a:cs typeface="Times New Roman" panose="02020603050405020304" pitchFamily="18" charset="0"/>
              </a:rPr>
              <a:t>11. Приклад </a:t>
            </a:r>
            <a:r>
              <a:rPr lang="uk-UA" b="1" dirty="0" err="1" smtClean="0">
                <a:latin typeface="Times New Roman" panose="02020603050405020304" pitchFamily="18" charset="0"/>
                <a:cs typeface="Times New Roman" panose="02020603050405020304" pitchFamily="18" charset="0"/>
              </a:rPr>
              <a:t>розв</a:t>
            </a:r>
            <a:r>
              <a:rPr lang="en-US" b="1" dirty="0" smtClean="0">
                <a:latin typeface="Times New Roman" panose="02020603050405020304" pitchFamily="18" charset="0"/>
                <a:cs typeface="Times New Roman" panose="02020603050405020304" pitchFamily="18" charset="0"/>
              </a:rPr>
              <a:t>’</a:t>
            </a:r>
            <a:r>
              <a:rPr lang="uk-UA" b="1" dirty="0" err="1" smtClean="0">
                <a:latin typeface="Times New Roman" panose="02020603050405020304" pitchFamily="18" charset="0"/>
                <a:cs typeface="Times New Roman" panose="02020603050405020304" pitchFamily="18" charset="0"/>
              </a:rPr>
              <a:t>язування</a:t>
            </a:r>
            <a:r>
              <a:rPr lang="uk-UA" b="1" dirty="0" smtClean="0">
                <a:latin typeface="Times New Roman" panose="02020603050405020304" pitchFamily="18" charset="0"/>
                <a:cs typeface="Times New Roman" panose="02020603050405020304" pitchFamily="18" charset="0"/>
              </a:rPr>
              <a:t> задач</a:t>
            </a:r>
          </a:p>
          <a:p>
            <a:r>
              <a:rPr lang="uk-UA" b="1" dirty="0" smtClean="0">
                <a:latin typeface="Times New Roman" panose="02020603050405020304" pitchFamily="18" charset="0"/>
                <a:cs typeface="Times New Roman" panose="02020603050405020304" pitchFamily="18" charset="0"/>
              </a:rPr>
              <a:t>12. Тести</a:t>
            </a: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891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1084" y="1139182"/>
            <a:ext cx="11604396" cy="3101983"/>
          </a:xfrm>
        </p:spPr>
        <p:style>
          <a:lnRef idx="2">
            <a:schemeClr val="accent1"/>
          </a:lnRef>
          <a:fillRef idx="1">
            <a:schemeClr val="lt1"/>
          </a:fillRef>
          <a:effectRef idx="0">
            <a:schemeClr val="accent1"/>
          </a:effectRef>
          <a:fontRef idx="minor">
            <a:schemeClr val="dk1"/>
          </a:fontRef>
        </p:style>
        <p:txBody>
          <a:bodyPr>
            <a:normAutofit/>
          </a:bodyPr>
          <a:lstStyle/>
          <a:p>
            <a:pPr algn="just"/>
            <a:r>
              <a:rPr lang="uk-UA" sz="3600" b="1" i="1" u="sng" dirty="0" smtClean="0">
                <a:latin typeface="Times New Roman" panose="02020603050405020304" pitchFamily="18" charset="0"/>
                <a:cs typeface="Times New Roman" panose="02020603050405020304" pitchFamily="18" charset="0"/>
              </a:rPr>
              <a:t>1. Терези</a:t>
            </a:r>
            <a:r>
              <a:rPr lang="uk-UA" sz="3600" dirty="0" smtClean="0">
                <a:latin typeface="Times New Roman" panose="02020603050405020304" pitchFamily="18" charset="0"/>
                <a:cs typeface="Times New Roman" panose="02020603050405020304" pitchFamily="18" charset="0"/>
              </a:rPr>
              <a:t> </a:t>
            </a:r>
            <a:r>
              <a:rPr lang="uk-UA" sz="3600" dirty="0">
                <a:latin typeface="Times New Roman" panose="02020603050405020304" pitchFamily="18" charset="0"/>
                <a:cs typeface="Times New Roman" panose="02020603050405020304" pitchFamily="18" charset="0"/>
              </a:rPr>
              <a:t>є приладом, призначеним для визначення вагової маси лікарських засобів за способом порівняння її з еталонами мас (з умовно прийнятими одиницями – гирями).</a:t>
            </a:r>
            <a:endParaRPr lang="ru-RU" sz="3600" dirty="0">
              <a:latin typeface="Times New Roman" panose="02020603050405020304" pitchFamily="18" charset="0"/>
              <a:cs typeface="Times New Roman" panose="02020603050405020304" pitchFamily="18" charset="0"/>
            </a:endParaRPr>
          </a:p>
          <a:p>
            <a:pPr marL="0" indent="0" algn="just">
              <a:buNone/>
            </a:pPr>
            <a:endParaRPr lang="uk-UA"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62749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7493" y="179110"/>
            <a:ext cx="11371743" cy="1498861"/>
          </a:xfrm>
        </p:spPr>
        <p:txBody>
          <a:bodyPr>
            <a:normAutofit fontScale="90000"/>
          </a:bodyPr>
          <a:lstStyle/>
          <a:p>
            <a:r>
              <a:rPr lang="uk-UA" b="1" dirty="0" smtClean="0"/>
              <a:t>2. З </a:t>
            </a:r>
            <a:r>
              <a:rPr lang="uk-UA" b="1" dirty="0"/>
              <a:t>точки зору метрологічної характеристики (стійкість, сталість показань, точність і чутливість) розрізняють терези</a:t>
            </a:r>
            <a:r>
              <a:rPr lang="uk-UA" b="1" dirty="0" smtClean="0"/>
              <a:t>:</a:t>
            </a:r>
            <a:endParaRPr lang="uk-UA" b="1" dirty="0"/>
          </a:p>
        </p:txBody>
      </p:sp>
      <p:cxnSp>
        <p:nvCxnSpPr>
          <p:cNvPr id="5" name="Прямая со стрелкой 4"/>
          <p:cNvCxnSpPr/>
          <p:nvPr/>
        </p:nvCxnSpPr>
        <p:spPr>
          <a:xfrm flipH="1">
            <a:off x="957141" y="1677971"/>
            <a:ext cx="226244" cy="584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04371" y="2262433"/>
            <a:ext cx="1947328"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ru-RU" sz="2400" dirty="0" smtClean="0"/>
              <a:t>Метролог</a:t>
            </a:r>
            <a:r>
              <a:rPr lang="uk-UA" sz="2400" dirty="0" err="1" smtClean="0"/>
              <a:t>ічні</a:t>
            </a:r>
            <a:endParaRPr lang="uk-UA" sz="2400" dirty="0"/>
          </a:p>
        </p:txBody>
      </p:sp>
      <p:sp>
        <p:nvSpPr>
          <p:cNvPr id="8" name="TextBox 7"/>
          <p:cNvSpPr txBox="1"/>
          <p:nvPr/>
        </p:nvSpPr>
        <p:spPr>
          <a:xfrm>
            <a:off x="3804613" y="2262433"/>
            <a:ext cx="1319272"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uk-UA" sz="2400" dirty="0" smtClean="0"/>
              <a:t>Зразкові</a:t>
            </a:r>
            <a:endParaRPr lang="uk-UA" sz="2400" dirty="0"/>
          </a:p>
        </p:txBody>
      </p:sp>
      <p:sp>
        <p:nvSpPr>
          <p:cNvPr id="9" name="TextBox 8"/>
          <p:cNvSpPr txBox="1"/>
          <p:nvPr/>
        </p:nvSpPr>
        <p:spPr>
          <a:xfrm>
            <a:off x="6938127" y="2262433"/>
            <a:ext cx="175338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uk-UA" sz="2400" dirty="0" smtClean="0"/>
              <a:t>Аналітичні</a:t>
            </a:r>
            <a:endParaRPr lang="uk-UA" sz="2400" dirty="0"/>
          </a:p>
        </p:txBody>
      </p:sp>
      <p:sp>
        <p:nvSpPr>
          <p:cNvPr id="10" name="TextBox 9"/>
          <p:cNvSpPr txBox="1"/>
          <p:nvPr/>
        </p:nvSpPr>
        <p:spPr>
          <a:xfrm>
            <a:off x="10308571" y="2262433"/>
            <a:ext cx="129582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uk-UA" sz="2400" dirty="0" smtClean="0"/>
              <a:t>Технічні</a:t>
            </a:r>
            <a:endParaRPr lang="uk-UA" sz="2400" dirty="0"/>
          </a:p>
        </p:txBody>
      </p:sp>
      <p:cxnSp>
        <p:nvCxnSpPr>
          <p:cNvPr id="12" name="Прямая со стрелкой 11"/>
          <p:cNvCxnSpPr/>
          <p:nvPr/>
        </p:nvCxnSpPr>
        <p:spPr>
          <a:xfrm>
            <a:off x="4458878" y="1677971"/>
            <a:ext cx="47134" cy="584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endCxn id="9" idx="0"/>
          </p:cNvCxnSpPr>
          <p:nvPr/>
        </p:nvCxnSpPr>
        <p:spPr>
          <a:xfrm>
            <a:off x="7334054" y="1677971"/>
            <a:ext cx="480766" cy="584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endCxn id="10" idx="0"/>
          </p:cNvCxnSpPr>
          <p:nvPr/>
        </p:nvCxnSpPr>
        <p:spPr>
          <a:xfrm>
            <a:off x="10308570" y="1677971"/>
            <a:ext cx="647914" cy="584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184007" y="3007151"/>
            <a:ext cx="2812206" cy="327782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lnSpc>
                <a:spcPct val="115000"/>
              </a:lnSpc>
              <a:spcAft>
                <a:spcPts val="100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-призначені </a:t>
            </a:r>
            <a:r>
              <a:rPr lang="uk-UA" dirty="0">
                <a:latin typeface="Times New Roman" panose="02020603050405020304" pitchFamily="18" charset="0"/>
                <a:ea typeface="Times New Roman" panose="02020603050405020304" pitchFamily="18" charset="0"/>
                <a:cs typeface="Times New Roman" panose="02020603050405020304" pitchFamily="18" charset="0"/>
              </a:rPr>
              <a:t>для звірення маси робочих еталонів з державним еталоном. Це терези вищої точності, спеціальної конструкції, за їх коливаннями спостерігають із сусідньої кімнати за допомогою спеціальних оптичних пристроїв;</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27" name="Прямая со стрелкой 26"/>
          <p:cNvCxnSpPr/>
          <p:nvPr/>
        </p:nvCxnSpPr>
        <p:spPr>
          <a:xfrm>
            <a:off x="1070263" y="2724098"/>
            <a:ext cx="0" cy="283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Прямоугольник 27"/>
          <p:cNvSpPr/>
          <p:nvPr/>
        </p:nvSpPr>
        <p:spPr>
          <a:xfrm>
            <a:off x="3641031" y="3007151"/>
            <a:ext cx="1729961"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none">
            <a:spAutoFit/>
          </a:bodyPr>
          <a:lstStyle/>
          <a:p>
            <a:r>
              <a:rPr lang="uk-UA" smtClean="0">
                <a:latin typeface="Times New Roman" panose="02020603050405020304" pitchFamily="18" charset="0"/>
                <a:ea typeface="Times New Roman" panose="02020603050405020304" pitchFamily="18" charset="0"/>
              </a:rPr>
              <a:t>-для звірення </a:t>
            </a:r>
          </a:p>
          <a:p>
            <a:r>
              <a:rPr lang="uk-UA" smtClean="0">
                <a:latin typeface="Times New Roman" panose="02020603050405020304" pitchFamily="18" charset="0"/>
                <a:ea typeface="Times New Roman" panose="02020603050405020304" pitchFamily="18" charset="0"/>
              </a:rPr>
              <a:t>і перевірки гир;</a:t>
            </a:r>
            <a:endParaRPr lang="uk-UA" dirty="0"/>
          </a:p>
        </p:txBody>
      </p:sp>
      <p:cxnSp>
        <p:nvCxnSpPr>
          <p:cNvPr id="29" name="Прямая со стрелкой 28"/>
          <p:cNvCxnSpPr/>
          <p:nvPr/>
        </p:nvCxnSpPr>
        <p:spPr>
          <a:xfrm>
            <a:off x="4506011" y="2724098"/>
            <a:ext cx="0" cy="283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Прямоугольник 29"/>
          <p:cNvSpPr/>
          <p:nvPr/>
        </p:nvSpPr>
        <p:spPr>
          <a:xfrm>
            <a:off x="6586062" y="3007150"/>
            <a:ext cx="2457516" cy="92333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uk-UA" dirty="0" smtClean="0">
                <a:latin typeface="Times New Roman" panose="02020603050405020304" pitchFamily="18" charset="0"/>
                <a:ea typeface="Times New Roman" panose="02020603050405020304" pitchFamily="18" charset="0"/>
              </a:rPr>
              <a:t>-для </a:t>
            </a:r>
            <a:r>
              <a:rPr lang="uk-UA" dirty="0">
                <a:latin typeface="Times New Roman" panose="02020603050405020304" pitchFamily="18" charset="0"/>
                <a:ea typeface="Times New Roman" panose="02020603050405020304" pitchFamily="18" charset="0"/>
              </a:rPr>
              <a:t>зважування </a:t>
            </a:r>
            <a:endParaRPr lang="uk-UA" dirty="0" smtClean="0">
              <a:latin typeface="Times New Roman" panose="02020603050405020304" pitchFamily="18" charset="0"/>
              <a:ea typeface="Times New Roman" panose="02020603050405020304" pitchFamily="18" charset="0"/>
            </a:endParaRPr>
          </a:p>
          <a:p>
            <a:pPr algn="just"/>
            <a:r>
              <a:rPr lang="uk-UA" dirty="0" smtClean="0">
                <a:latin typeface="Times New Roman" panose="02020603050405020304" pitchFamily="18" charset="0"/>
                <a:ea typeface="Times New Roman" panose="02020603050405020304" pitchFamily="18" charset="0"/>
              </a:rPr>
              <a:t>при </a:t>
            </a:r>
            <a:r>
              <a:rPr lang="uk-UA" dirty="0">
                <a:latin typeface="Times New Roman" panose="02020603050405020304" pitchFamily="18" charset="0"/>
                <a:ea typeface="Times New Roman" panose="02020603050405020304" pitchFamily="18" charset="0"/>
              </a:rPr>
              <a:t>точних хімічних аналізах;</a:t>
            </a:r>
            <a:endParaRPr lang="uk-UA" dirty="0"/>
          </a:p>
        </p:txBody>
      </p:sp>
      <p:cxnSp>
        <p:nvCxnSpPr>
          <p:cNvPr id="31" name="Прямая со стрелкой 30"/>
          <p:cNvCxnSpPr/>
          <p:nvPr/>
        </p:nvCxnSpPr>
        <p:spPr>
          <a:xfrm>
            <a:off x="7816390" y="2724097"/>
            <a:ext cx="0" cy="283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10247727" y="3007149"/>
            <a:ext cx="1488356"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uk-UA" dirty="0">
                <a:latin typeface="Times New Roman" panose="02020603050405020304" pitchFamily="18" charset="0"/>
                <a:ea typeface="Times New Roman" panose="02020603050405020304" pitchFamily="18" charset="0"/>
              </a:rPr>
              <a:t>- 1-го, 2-го і 3-го класів</a:t>
            </a:r>
            <a:endParaRPr lang="uk-UA" dirty="0"/>
          </a:p>
        </p:txBody>
      </p:sp>
      <p:cxnSp>
        <p:nvCxnSpPr>
          <p:cNvPr id="33" name="Прямая со стрелкой 32"/>
          <p:cNvCxnSpPr/>
          <p:nvPr/>
        </p:nvCxnSpPr>
        <p:spPr>
          <a:xfrm>
            <a:off x="10987113" y="2724096"/>
            <a:ext cx="0" cy="283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https://upload.wikimedia.org/wikipedia/commons/thumb/2/29/Analytical_balance_Zak%C5%82ady_Mechaniki_Precyzyjnej_Gdansk.jpg/220px-Analytical_balance_Zak%C5%82ady_Mechaniki_Precyzyjnej_Gdans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364" y="3993530"/>
            <a:ext cx="1745578" cy="23247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5/59/Analytical_balance_mettler_ae-260.jpg/220px-Analytical_balance_mettler_ae-2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6445" y="3993530"/>
            <a:ext cx="1745578" cy="23247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Весы ВЛО-1 кг лабораторные образцовы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0782" y="3761294"/>
            <a:ext cx="2083325" cy="1712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817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8394" y="97241"/>
            <a:ext cx="9627784" cy="1305000"/>
          </a:xfrm>
        </p:spPr>
        <p:txBody>
          <a:bodyPr>
            <a:normAutofit fontScale="90000"/>
          </a:bodyPr>
          <a:lstStyle/>
          <a:p>
            <a:r>
              <a:rPr lang="uk-UA" dirty="0">
                <a:latin typeface="Times New Roman" panose="02020603050405020304" pitchFamily="18" charset="0"/>
                <a:ea typeface="Times New Roman" panose="02020603050405020304" pitchFamily="18" charset="0"/>
              </a:rPr>
              <a:t>2</a:t>
            </a:r>
            <a:r>
              <a:rPr lang="uk-UA" dirty="0" smtClean="0">
                <a:latin typeface="Times New Roman" panose="02020603050405020304" pitchFamily="18" charset="0"/>
                <a:ea typeface="Times New Roman" panose="02020603050405020304" pitchFamily="18" charset="0"/>
              </a:rPr>
              <a:t>. Для </a:t>
            </a:r>
            <a:r>
              <a:rPr lang="uk-UA" dirty="0">
                <a:latin typeface="Times New Roman" panose="02020603050405020304" pitchFamily="18" charset="0"/>
                <a:ea typeface="Times New Roman" panose="02020603050405020304" pitchFamily="18" charset="0"/>
              </a:rPr>
              <a:t>приготування лікарських препаратів в умовах аптечної практики застосовують рівноплечі терези 2-го класу: </a:t>
            </a:r>
            <a:endParaRPr lang="uk-UA" dirty="0"/>
          </a:p>
        </p:txBody>
      </p:sp>
      <p:sp>
        <p:nvSpPr>
          <p:cNvPr id="4" name="Объект 3"/>
          <p:cNvSpPr>
            <a:spLocks noGrp="1"/>
          </p:cNvSpPr>
          <p:nvPr>
            <p:ph idx="1"/>
          </p:nvPr>
        </p:nvSpPr>
        <p:spPr>
          <a:xfrm>
            <a:off x="480767" y="1480008"/>
            <a:ext cx="11444140" cy="5232202"/>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marL="0" indent="0" algn="just">
              <a:buNone/>
            </a:pPr>
            <a:r>
              <a:rPr lang="uk-UA" dirty="0" smtClean="0">
                <a:latin typeface="Times New Roman" panose="02020603050405020304" pitchFamily="18" charset="0"/>
                <a:ea typeface="Times New Roman" panose="02020603050405020304" pitchFamily="18" charset="0"/>
              </a:rPr>
              <a:t>-технічні </a:t>
            </a:r>
            <a:r>
              <a:rPr lang="uk-UA" dirty="0">
                <a:latin typeface="Times New Roman" panose="02020603050405020304" pitchFamily="18" charset="0"/>
                <a:ea typeface="Times New Roman" panose="02020603050405020304" pitchFamily="18" charset="0"/>
              </a:rPr>
              <a:t>аптечні (тарні) </a:t>
            </a:r>
            <a:r>
              <a:rPr lang="uk-UA" dirty="0" smtClean="0">
                <a:latin typeface="Times New Roman" panose="02020603050405020304" pitchFamily="18" charset="0"/>
                <a:ea typeface="Times New Roman" panose="02020603050405020304" pitchFamily="18" charset="0"/>
              </a:rPr>
              <a:t> </a:t>
            </a:r>
          </a:p>
          <a:p>
            <a:pPr marL="0" indent="0" algn="just">
              <a:buNone/>
            </a:pPr>
            <a:endParaRPr lang="ru-RU" dirty="0">
              <a:latin typeface="Times New Roman" panose="02020603050405020304" pitchFamily="18" charset="0"/>
              <a:ea typeface="Times New Roman" panose="02020603050405020304" pitchFamily="18" charset="0"/>
            </a:endParaRPr>
          </a:p>
          <a:p>
            <a:pPr marL="0" indent="0" algn="just">
              <a:buNone/>
            </a:pPr>
            <a:endParaRPr lang="ru-RU" dirty="0" smtClean="0">
              <a:latin typeface="Times New Roman" panose="02020603050405020304" pitchFamily="18" charset="0"/>
              <a:ea typeface="Times New Roman" panose="02020603050405020304" pitchFamily="18" charset="0"/>
            </a:endParaRPr>
          </a:p>
          <a:p>
            <a:pPr marL="0" indent="0" algn="just">
              <a:buNone/>
            </a:pPr>
            <a:endParaRPr lang="ru-RU" dirty="0">
              <a:latin typeface="Times New Roman" panose="02020603050405020304" pitchFamily="18" charset="0"/>
              <a:ea typeface="Times New Roman" panose="02020603050405020304" pitchFamily="18" charset="0"/>
            </a:endParaRPr>
          </a:p>
          <a:p>
            <a:pPr marL="0" indent="0" algn="just">
              <a:buNone/>
            </a:pPr>
            <a:endParaRPr lang="ru-RU" dirty="0" smtClean="0">
              <a:latin typeface="Times New Roman" panose="02020603050405020304" pitchFamily="18" charset="0"/>
              <a:ea typeface="Times New Roman" panose="02020603050405020304" pitchFamily="18" charset="0"/>
            </a:endParaRPr>
          </a:p>
          <a:p>
            <a:pPr marL="0" indent="0" algn="just">
              <a:buNone/>
            </a:pPr>
            <a:endParaRPr lang="uk-UA" dirty="0" smtClean="0">
              <a:latin typeface="Times New Roman" panose="02020603050405020304" pitchFamily="18" charset="0"/>
              <a:ea typeface="Times New Roman" panose="02020603050405020304" pitchFamily="18" charset="0"/>
            </a:endParaRPr>
          </a:p>
          <a:p>
            <a:pPr marL="0" indent="0" algn="just">
              <a:buNone/>
            </a:pPr>
            <a:r>
              <a:rPr lang="uk-UA" dirty="0">
                <a:latin typeface="Times New Roman" panose="02020603050405020304" pitchFamily="18" charset="0"/>
                <a:ea typeface="Times New Roman" panose="02020603050405020304" pitchFamily="18" charset="0"/>
              </a:rPr>
              <a:t>-</a:t>
            </a:r>
            <a:r>
              <a:rPr lang="uk-UA" dirty="0" smtClean="0">
                <a:latin typeface="Times New Roman" panose="02020603050405020304" pitchFamily="18" charset="0"/>
                <a:ea typeface="Times New Roman" panose="02020603050405020304" pitchFamily="18" charset="0"/>
              </a:rPr>
              <a:t>ручні </a:t>
            </a:r>
            <a:r>
              <a:rPr lang="uk-UA" dirty="0">
                <a:latin typeface="Times New Roman" panose="02020603050405020304" pitchFamily="18" charset="0"/>
                <a:ea typeface="Times New Roman" panose="02020603050405020304" pitchFamily="18" charset="0"/>
              </a:rPr>
              <a:t>аптечні. </a:t>
            </a:r>
            <a:endParaRPr lang="uk-UA" dirty="0" smtClean="0">
              <a:latin typeface="Times New Roman" panose="02020603050405020304" pitchFamily="18" charset="0"/>
              <a:ea typeface="Times New Roman" panose="02020603050405020304" pitchFamily="18" charset="0"/>
            </a:endParaRPr>
          </a:p>
          <a:p>
            <a:pPr marL="0" indent="0" algn="just">
              <a:buNone/>
            </a:pPr>
            <a:endParaRPr lang="ru-RU" dirty="0">
              <a:latin typeface="Times New Roman" panose="02020603050405020304" pitchFamily="18" charset="0"/>
            </a:endParaRPr>
          </a:p>
          <a:p>
            <a:pPr marL="0" indent="0" algn="just">
              <a:buNone/>
            </a:pPr>
            <a:endParaRPr lang="ru-RU" dirty="0" smtClean="0">
              <a:latin typeface="Times New Roman" panose="02020603050405020304" pitchFamily="18" charset="0"/>
            </a:endParaRPr>
          </a:p>
          <a:p>
            <a:pPr marL="0" indent="0" algn="just">
              <a:buNone/>
            </a:pPr>
            <a:endParaRPr lang="ru-RU" dirty="0">
              <a:latin typeface="Times New Roman" panose="02020603050405020304" pitchFamily="18" charset="0"/>
            </a:endParaRPr>
          </a:p>
          <a:p>
            <a:pPr marL="0" indent="0" algn="just">
              <a:buNone/>
            </a:pPr>
            <a:endParaRPr lang="ru-RU" dirty="0" smtClean="0">
              <a:latin typeface="Times New Roman" panose="02020603050405020304" pitchFamily="18" charset="0"/>
            </a:endParaRPr>
          </a:p>
          <a:p>
            <a:pPr marL="0" indent="0" algn="just">
              <a:buNone/>
            </a:pPr>
            <a:endParaRPr lang="ru-RU" dirty="0" smtClean="0">
              <a:latin typeface="Times New Roman" panose="02020603050405020304" pitchFamily="18" charset="0"/>
            </a:endParaRPr>
          </a:p>
          <a:p>
            <a:pPr marL="0" indent="0" algn="just">
              <a:buNone/>
            </a:pPr>
            <a:endParaRPr lang="ru-RU" dirty="0">
              <a:latin typeface="Times New Roman" panose="02020603050405020304" pitchFamily="18" charset="0"/>
            </a:endParaRPr>
          </a:p>
        </p:txBody>
      </p:sp>
      <p:pic>
        <p:nvPicPr>
          <p:cNvPr id="2050" name="Picture 2" descr="Весы тарирные на колонке (ВКТ), или весы Мо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1993" y="1517736"/>
            <a:ext cx="2225054" cy="2082583"/>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3"/>
          <a:stretch>
            <a:fillRect/>
          </a:stretch>
        </p:blipFill>
        <p:spPr>
          <a:xfrm>
            <a:off x="2967023" y="3932989"/>
            <a:ext cx="2095500" cy="2314575"/>
          </a:xfrm>
          <a:prstGeom prst="rect">
            <a:avLst/>
          </a:prstGeom>
        </p:spPr>
      </p:pic>
      <p:sp>
        <p:nvSpPr>
          <p:cNvPr id="6" name="Прямоугольник 5"/>
          <p:cNvSpPr/>
          <p:nvPr/>
        </p:nvSpPr>
        <p:spPr>
          <a:xfrm>
            <a:off x="5445715" y="1775803"/>
            <a:ext cx="6096000" cy="2003625"/>
          </a:xfrm>
          <a:prstGeom prst="rect">
            <a:avLst/>
          </a:prstGeom>
          <a:solidFill>
            <a:schemeClr val="bg2"/>
          </a:solidFill>
        </p:spPr>
        <p:style>
          <a:lnRef idx="1">
            <a:schemeClr val="accent6"/>
          </a:lnRef>
          <a:fillRef idx="2">
            <a:schemeClr val="accent6"/>
          </a:fillRef>
          <a:effectRef idx="1">
            <a:schemeClr val="accent6"/>
          </a:effectRef>
          <a:fontRef idx="minor">
            <a:schemeClr val="dk1"/>
          </a:fontRef>
        </p:style>
        <p:txBody>
          <a:bodyPr>
            <a:spAutoFit/>
          </a:bodyPr>
          <a:lstStyle/>
          <a:p>
            <a:pPr marL="285750" indent="-285750" algn="just">
              <a:lnSpc>
                <a:spcPct val="115000"/>
              </a:lnSpc>
              <a:spcAft>
                <a:spcPts val="1000"/>
              </a:spcAft>
              <a:buFont typeface="Arial" panose="020B0604020202020204" pitchFamily="34" charset="0"/>
              <a:buChar char="•"/>
            </a:pPr>
            <a:r>
              <a:rPr lang="uk-UA" dirty="0">
                <a:latin typeface="Times New Roman" panose="02020603050405020304" pitchFamily="18" charset="0"/>
                <a:ea typeface="Times New Roman" panose="02020603050405020304" pitchFamily="18" charset="0"/>
                <a:cs typeface="Times New Roman" panose="02020603050405020304" pitchFamily="18" charset="0"/>
              </a:rPr>
              <a:t>Тарні терези служать для відважування твер­дих, густих і</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рідких речовин. Виготовляються вони з межами допустимих навантажень від 50 г до </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1 </a:t>
            </a:r>
            <a:r>
              <a:rPr lang="uk-UA" dirty="0">
                <a:latin typeface="Times New Roman" panose="02020603050405020304" pitchFamily="18" charset="0"/>
                <a:ea typeface="Times New Roman" panose="02020603050405020304" pitchFamily="18" charset="0"/>
                <a:cs typeface="Times New Roman" panose="02020603050405020304" pitchFamily="18" charset="0"/>
              </a:rPr>
              <a:t>кг. Тарними їх називають тому, що дозуванню за масою завжди передує операція тарування - зрівноважування маси тари за допомогою дробу чи іншого тарувального матеріалу.</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Прямоугольник 8"/>
          <p:cNvSpPr/>
          <p:nvPr/>
        </p:nvSpPr>
        <p:spPr>
          <a:xfrm>
            <a:off x="5445715" y="4490111"/>
            <a:ext cx="6096000" cy="1200329"/>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a:spAutoFit/>
          </a:bodyPr>
          <a:lstStyle/>
          <a:p>
            <a:pPr marL="285750" indent="-285750" algn="just">
              <a:spcBef>
                <a:spcPts val="1800"/>
              </a:spcBef>
              <a:spcAft>
                <a:spcPts val="0"/>
              </a:spcAft>
              <a:buFont typeface="Arial" panose="020B0604020202020204" pitchFamily="34" charset="0"/>
              <a:buChar char="•"/>
            </a:pPr>
            <a:r>
              <a:rPr lang="ru-RU" dirty="0">
                <a:solidFill>
                  <a:srgbClr val="000000"/>
                </a:solidFill>
                <a:latin typeface="Times New Roman" panose="02020603050405020304" pitchFamily="18" charset="0"/>
                <a:ea typeface="Century Schoolbook" panose="02040604050505020304" pitchFamily="18" charset="0"/>
                <a:cs typeface="Times New Roman" panose="02020603050405020304" pitchFamily="18" charset="0"/>
              </a:rPr>
              <a:t>Весы ручные </a:t>
            </a:r>
            <a:r>
              <a:rPr lang="ru-RU" dirty="0" smtClean="0">
                <a:solidFill>
                  <a:srgbClr val="000000"/>
                </a:solidFill>
                <a:latin typeface="Times New Roman" panose="02020603050405020304" pitchFamily="18" charset="0"/>
                <a:ea typeface="Century Schoolbook" panose="02040604050505020304" pitchFamily="18" charset="0"/>
                <a:cs typeface="Times New Roman" panose="02020603050405020304" pitchFamily="18" charset="0"/>
              </a:rPr>
              <a:t>аптечные (марки ВР) </a:t>
            </a:r>
            <a:r>
              <a:rPr lang="ru-RU" dirty="0">
                <a:solidFill>
                  <a:srgbClr val="000000"/>
                </a:solidFill>
                <a:latin typeface="Times New Roman" panose="02020603050405020304" pitchFamily="18" charset="0"/>
                <a:ea typeface="Century Schoolbook" panose="02040604050505020304" pitchFamily="18" charset="0"/>
                <a:cs typeface="Times New Roman" panose="02020603050405020304" pitchFamily="18" charset="0"/>
              </a:rPr>
              <a:t>предназначены для дозирования по массе сухих лекарственных веществ в количествах от 0,02 до 100,0 г, а также для проведения технических анализов.</a:t>
            </a:r>
            <a:endParaRPr lang="ru-RU" dirty="0">
              <a:latin typeface="Times New Roman" panose="02020603050405020304" pitchFamily="18" charset="0"/>
              <a:ea typeface="Century Schoolbook" panose="02040604050505020304" pitchFamily="18" charset="0"/>
              <a:cs typeface="Times New Roman" panose="02020603050405020304" pitchFamily="18" charset="0"/>
            </a:endParaRPr>
          </a:p>
        </p:txBody>
      </p:sp>
    </p:spTree>
    <p:extLst>
      <p:ext uri="{BB962C8B-B14F-4D97-AF65-F5344CB8AC3E}">
        <p14:creationId xmlns:p14="http://schemas.microsoft.com/office/powerpoint/2010/main" val="39999925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44638" y="539135"/>
            <a:ext cx="7729728" cy="3101983"/>
          </a:xfrm>
        </p:spPr>
        <p:style>
          <a:lnRef idx="2">
            <a:schemeClr val="dk1"/>
          </a:lnRef>
          <a:fillRef idx="1">
            <a:schemeClr val="lt1"/>
          </a:fillRef>
          <a:effectRef idx="0">
            <a:schemeClr val="dk1"/>
          </a:effectRef>
          <a:fontRef idx="minor">
            <a:schemeClr val="dk1"/>
          </a:fontRef>
        </p:style>
        <p:txBody>
          <a:bodyPr>
            <a:normAutofit/>
          </a:bodyPr>
          <a:lstStyle/>
          <a:p>
            <a:r>
              <a:rPr lang="uk-UA" sz="3200" dirty="0" smtClean="0"/>
              <a:t>Широкого застосування знаходять електронні ваги</a:t>
            </a:r>
            <a:endParaRPr lang="uk-UA" sz="3200" dirty="0"/>
          </a:p>
        </p:txBody>
      </p:sp>
      <p:pic>
        <p:nvPicPr>
          <p:cNvPr id="7" name="Рисунок 6"/>
          <p:cNvPicPr>
            <a:picLocks noChangeAspect="1"/>
          </p:cNvPicPr>
          <p:nvPr/>
        </p:nvPicPr>
        <p:blipFill>
          <a:blip r:embed="rId2"/>
          <a:stretch>
            <a:fillRect/>
          </a:stretch>
        </p:blipFill>
        <p:spPr>
          <a:xfrm>
            <a:off x="6011159" y="1299445"/>
            <a:ext cx="2452532" cy="1581362"/>
          </a:xfrm>
          <a:prstGeom prst="rect">
            <a:avLst/>
          </a:prstGeom>
        </p:spPr>
      </p:pic>
    </p:spTree>
    <p:extLst>
      <p:ext uri="{BB962C8B-B14F-4D97-AF65-F5344CB8AC3E}">
        <p14:creationId xmlns:p14="http://schemas.microsoft.com/office/powerpoint/2010/main" val="479981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80307" y="69145"/>
            <a:ext cx="7729728" cy="477609"/>
          </a:xfrm>
        </p:spPr>
        <p:txBody>
          <a:bodyPr>
            <a:normAutofit fontScale="90000"/>
          </a:bodyPr>
          <a:lstStyle/>
          <a:p>
            <a:r>
              <a:rPr lang="ru-RU" b="1" dirty="0" smtClean="0"/>
              <a:t>3. МЕТРОЛОГІЧНІ </a:t>
            </a:r>
            <a:r>
              <a:rPr lang="ru-RU" b="1" dirty="0"/>
              <a:t>ВЛАСТИВОСТІ </a:t>
            </a:r>
            <a:r>
              <a:rPr lang="ru-RU" b="1" dirty="0" smtClean="0"/>
              <a:t>ТЕРЕЗІВ</a:t>
            </a:r>
            <a:endParaRPr lang="uk-UA" b="1" dirty="0"/>
          </a:p>
        </p:txBody>
      </p:sp>
      <p:sp>
        <p:nvSpPr>
          <p:cNvPr id="3" name="Объект 2"/>
          <p:cNvSpPr>
            <a:spLocks noGrp="1"/>
          </p:cNvSpPr>
          <p:nvPr>
            <p:ph idx="1"/>
          </p:nvPr>
        </p:nvSpPr>
        <p:spPr>
          <a:xfrm>
            <a:off x="0" y="659875"/>
            <a:ext cx="12192000" cy="6198125"/>
          </a:xfrm>
        </p:spPr>
        <p:style>
          <a:lnRef idx="2">
            <a:schemeClr val="accent2"/>
          </a:lnRef>
          <a:fillRef idx="1">
            <a:schemeClr val="lt1"/>
          </a:fillRef>
          <a:effectRef idx="0">
            <a:schemeClr val="accent2"/>
          </a:effectRef>
          <a:fontRef idx="minor">
            <a:schemeClr val="dk1"/>
          </a:fontRef>
        </p:style>
        <p:txBody>
          <a:bodyPr>
            <a:normAutofit/>
          </a:bodyPr>
          <a:lstStyle/>
          <a:p>
            <a:pPr algn="just">
              <a:spcBef>
                <a:spcPts val="0"/>
              </a:spcBef>
            </a:pPr>
            <a:r>
              <a:rPr lang="ru-RU" sz="2000" b="1" i="1" dirty="0" err="1"/>
              <a:t>Стійкість</a:t>
            </a:r>
            <a:r>
              <a:rPr lang="ru-RU" sz="2000" dirty="0"/>
              <a:t> – </a:t>
            </a:r>
            <a:r>
              <a:rPr lang="ru-RU" sz="2000" dirty="0" err="1"/>
              <a:t>здатність</a:t>
            </a:r>
            <a:r>
              <a:rPr lang="ru-RU" sz="2000" dirty="0"/>
              <a:t> </a:t>
            </a:r>
            <a:r>
              <a:rPr lang="ru-RU" sz="2000" dirty="0" err="1"/>
              <a:t>терезів</a:t>
            </a:r>
            <a:r>
              <a:rPr lang="ru-RU" sz="2000" dirty="0"/>
              <a:t>, </a:t>
            </a:r>
            <a:r>
              <a:rPr lang="ru-RU" sz="2000" dirty="0" err="1"/>
              <a:t>виведених</a:t>
            </a:r>
            <a:r>
              <a:rPr lang="ru-RU" sz="2000" dirty="0"/>
              <a:t> </a:t>
            </a:r>
            <a:r>
              <a:rPr lang="ru-RU" sz="2000" dirty="0" err="1"/>
              <a:t>зі</a:t>
            </a:r>
            <a:r>
              <a:rPr lang="ru-RU" sz="2000" dirty="0"/>
              <a:t> стану </a:t>
            </a:r>
            <a:r>
              <a:rPr lang="ru-RU" sz="2000" dirty="0" err="1"/>
              <a:t>рівноваги</a:t>
            </a:r>
            <a:r>
              <a:rPr lang="ru-RU" sz="2000" dirty="0"/>
              <a:t>, </a:t>
            </a:r>
            <a:r>
              <a:rPr lang="ru-RU" sz="2000" dirty="0" err="1"/>
              <a:t>швидко</a:t>
            </a:r>
            <a:r>
              <a:rPr lang="ru-RU" sz="2000" dirty="0"/>
              <a:t> </a:t>
            </a:r>
            <a:r>
              <a:rPr lang="ru-RU" sz="2000" dirty="0" err="1"/>
              <a:t>повертатися</a:t>
            </a:r>
            <a:r>
              <a:rPr lang="ru-RU" sz="2000" dirty="0"/>
              <a:t> до </a:t>
            </a:r>
            <a:r>
              <a:rPr lang="ru-RU" sz="2000" dirty="0" err="1"/>
              <a:t>первинного</a:t>
            </a:r>
            <a:r>
              <a:rPr lang="ru-RU" sz="2000" dirty="0"/>
              <a:t> </a:t>
            </a:r>
            <a:r>
              <a:rPr lang="ru-RU" sz="2000" dirty="0" err="1"/>
              <a:t>положення</a:t>
            </a:r>
            <a:r>
              <a:rPr lang="ru-RU" sz="2000" dirty="0"/>
              <a:t>.</a:t>
            </a:r>
          </a:p>
          <a:p>
            <a:pPr algn="just">
              <a:spcBef>
                <a:spcPts val="0"/>
              </a:spcBef>
            </a:pPr>
            <a:r>
              <a:rPr lang="ru-RU" sz="2000" b="1" i="1" dirty="0" err="1"/>
              <a:t>Сталість</a:t>
            </a:r>
            <a:r>
              <a:rPr lang="ru-RU" sz="2000" b="1" i="1" dirty="0"/>
              <a:t> </a:t>
            </a:r>
            <a:r>
              <a:rPr lang="ru-RU" sz="2000" b="1" i="1" dirty="0" err="1"/>
              <a:t>показань</a:t>
            </a:r>
            <a:r>
              <a:rPr lang="ru-RU" sz="2000" dirty="0"/>
              <a:t> – </a:t>
            </a:r>
            <a:r>
              <a:rPr lang="ru-RU" sz="2000" dirty="0" err="1"/>
              <a:t>здатність</a:t>
            </a:r>
            <a:r>
              <a:rPr lang="ru-RU" sz="2000" dirty="0"/>
              <a:t> </a:t>
            </a:r>
            <a:r>
              <a:rPr lang="ru-RU" sz="2000" dirty="0" err="1"/>
              <a:t>терезів</a:t>
            </a:r>
            <a:r>
              <a:rPr lang="ru-RU" sz="2000" dirty="0"/>
              <a:t> </a:t>
            </a:r>
            <a:r>
              <a:rPr lang="ru-RU" sz="2000" dirty="0" err="1"/>
              <a:t>показувати</a:t>
            </a:r>
            <a:r>
              <a:rPr lang="ru-RU" sz="2000" dirty="0"/>
              <a:t> </a:t>
            </a:r>
            <a:r>
              <a:rPr lang="ru-RU" sz="2000" dirty="0" err="1"/>
              <a:t>одні</a:t>
            </a:r>
            <a:r>
              <a:rPr lang="ru-RU" sz="2000" dirty="0"/>
              <a:t> і </a:t>
            </a:r>
            <a:r>
              <a:rPr lang="ru-RU" sz="2000" dirty="0" err="1"/>
              <a:t>ті</a:t>
            </a:r>
            <a:r>
              <a:rPr lang="ru-RU" sz="2000" dirty="0"/>
              <a:t> ж </a:t>
            </a:r>
            <a:r>
              <a:rPr lang="ru-RU" sz="2000" dirty="0" err="1"/>
              <a:t>результати</a:t>
            </a:r>
            <a:r>
              <a:rPr lang="ru-RU" sz="2000" dirty="0"/>
              <a:t> при </a:t>
            </a:r>
            <a:r>
              <a:rPr lang="ru-RU" sz="2000" dirty="0" err="1"/>
              <a:t>багаторазових</a:t>
            </a:r>
            <a:r>
              <a:rPr lang="ru-RU" sz="2000" dirty="0"/>
              <a:t> </a:t>
            </a:r>
            <a:r>
              <a:rPr lang="ru-RU" sz="2000" dirty="0" err="1"/>
              <a:t>визначеннях</a:t>
            </a:r>
            <a:r>
              <a:rPr lang="ru-RU" sz="2000" dirty="0"/>
              <a:t> </a:t>
            </a:r>
            <a:r>
              <a:rPr lang="ru-RU" sz="2000" dirty="0" err="1"/>
              <a:t>маси</a:t>
            </a:r>
            <a:r>
              <a:rPr lang="ru-RU" sz="2000" dirty="0"/>
              <a:t> </a:t>
            </a:r>
            <a:r>
              <a:rPr lang="ru-RU" sz="2000" dirty="0" err="1"/>
              <a:t>тіла</a:t>
            </a:r>
            <a:r>
              <a:rPr lang="ru-RU" sz="2000" dirty="0"/>
              <a:t>, </a:t>
            </a:r>
            <a:r>
              <a:rPr lang="ru-RU" sz="2000" dirty="0" err="1"/>
              <a:t>що</a:t>
            </a:r>
            <a:r>
              <a:rPr lang="ru-RU" sz="2000" dirty="0"/>
              <a:t> </a:t>
            </a:r>
            <a:r>
              <a:rPr lang="ru-RU" sz="2000" dirty="0" err="1"/>
              <a:t>проводяться</a:t>
            </a:r>
            <a:r>
              <a:rPr lang="ru-RU" sz="2000" dirty="0"/>
              <a:t> на </a:t>
            </a:r>
            <a:r>
              <a:rPr lang="ru-RU" sz="2000" dirty="0" err="1"/>
              <a:t>цих</a:t>
            </a:r>
            <a:r>
              <a:rPr lang="ru-RU" sz="2000" dirty="0"/>
              <a:t> </a:t>
            </a:r>
            <a:r>
              <a:rPr lang="ru-RU" sz="2000" dirty="0" err="1"/>
              <a:t>терезах</a:t>
            </a:r>
            <a:r>
              <a:rPr lang="ru-RU" sz="2000" dirty="0"/>
              <a:t> в одних й тих же </a:t>
            </a:r>
            <a:r>
              <a:rPr lang="ru-RU" sz="2000" dirty="0" err="1"/>
              <a:t>умовах</a:t>
            </a:r>
            <a:r>
              <a:rPr lang="ru-RU" sz="2000" dirty="0"/>
              <a:t>.</a:t>
            </a:r>
          </a:p>
          <a:p>
            <a:pPr algn="just">
              <a:spcBef>
                <a:spcPts val="0"/>
              </a:spcBef>
            </a:pPr>
            <a:r>
              <a:rPr lang="ru-RU" sz="2000" b="1" i="1" dirty="0" err="1"/>
              <a:t>Чутливість</a:t>
            </a:r>
            <a:r>
              <a:rPr lang="ru-RU" sz="2000" dirty="0"/>
              <a:t> – </a:t>
            </a:r>
            <a:r>
              <a:rPr lang="ru-RU" sz="2000" dirty="0" err="1"/>
              <a:t>здатність</a:t>
            </a:r>
            <a:r>
              <a:rPr lang="ru-RU" sz="2000" dirty="0"/>
              <a:t> </a:t>
            </a:r>
            <a:r>
              <a:rPr lang="ru-RU" sz="2000" dirty="0" err="1"/>
              <a:t>терезів</a:t>
            </a:r>
            <a:r>
              <a:rPr lang="ru-RU" sz="2000" dirty="0"/>
              <a:t> </a:t>
            </a:r>
            <a:r>
              <a:rPr lang="ru-RU" sz="2000" dirty="0" err="1"/>
              <a:t>показувати</a:t>
            </a:r>
            <a:r>
              <a:rPr lang="ru-RU" sz="2000" dirty="0"/>
              <a:t> </a:t>
            </a:r>
            <a:r>
              <a:rPr lang="ru-RU" sz="2000" dirty="0" err="1"/>
              <a:t>мінімальну</a:t>
            </a:r>
            <a:r>
              <a:rPr lang="ru-RU" sz="2000" dirty="0"/>
              <a:t> </a:t>
            </a:r>
            <a:r>
              <a:rPr lang="ru-RU" sz="2000" dirty="0" err="1"/>
              <a:t>зміну</a:t>
            </a:r>
            <a:r>
              <a:rPr lang="ru-RU" sz="2000" dirty="0"/>
              <a:t> </a:t>
            </a:r>
            <a:r>
              <a:rPr lang="ru-RU" sz="2000" dirty="0" err="1"/>
              <a:t>навантаження</a:t>
            </a:r>
            <a:r>
              <a:rPr lang="ru-RU" sz="2000" dirty="0"/>
              <a:t> у момент </a:t>
            </a:r>
            <a:r>
              <a:rPr lang="ru-RU" sz="2000" dirty="0" err="1"/>
              <a:t>рівноваги</a:t>
            </a:r>
            <a:r>
              <a:rPr lang="ru-RU" sz="2000" dirty="0" smtClean="0"/>
              <a:t>.</a:t>
            </a:r>
          </a:p>
          <a:p>
            <a:pPr algn="just">
              <a:spcBef>
                <a:spcPts val="0"/>
              </a:spcBef>
            </a:pPr>
            <a:endParaRPr lang="ru-RU" sz="2000" dirty="0"/>
          </a:p>
          <a:p>
            <a:pPr algn="just">
              <a:spcBef>
                <a:spcPts val="0"/>
              </a:spcBef>
            </a:pPr>
            <a:endParaRPr lang="ru-RU" sz="2000" dirty="0" smtClean="0"/>
          </a:p>
          <a:p>
            <a:pPr algn="just">
              <a:spcBef>
                <a:spcPts val="0"/>
              </a:spcBef>
            </a:pPr>
            <a:endParaRPr lang="ru-RU" sz="2000" dirty="0"/>
          </a:p>
          <a:p>
            <a:pPr algn="just">
              <a:spcBef>
                <a:spcPts val="0"/>
              </a:spcBef>
            </a:pPr>
            <a:endParaRPr lang="ru-RU" sz="2000" dirty="0" smtClean="0"/>
          </a:p>
          <a:p>
            <a:pPr algn="just">
              <a:spcBef>
                <a:spcPts val="0"/>
              </a:spcBef>
            </a:pPr>
            <a:endParaRPr lang="ru-RU" sz="2000" dirty="0"/>
          </a:p>
          <a:p>
            <a:pPr algn="just">
              <a:spcBef>
                <a:spcPts val="0"/>
              </a:spcBef>
            </a:pPr>
            <a:endParaRPr lang="ru-RU" sz="2000" dirty="0" smtClean="0"/>
          </a:p>
          <a:p>
            <a:pPr algn="just">
              <a:spcBef>
                <a:spcPts val="0"/>
              </a:spcBef>
            </a:pPr>
            <a:endParaRPr lang="ru-RU" sz="2000" dirty="0" smtClean="0"/>
          </a:p>
          <a:p>
            <a:pPr algn="just">
              <a:spcBef>
                <a:spcPts val="0"/>
              </a:spcBef>
            </a:pPr>
            <a:endParaRPr lang="ru-RU" sz="2000" dirty="0" smtClean="0"/>
          </a:p>
          <a:p>
            <a:pPr marL="0" indent="0" algn="just">
              <a:spcBef>
                <a:spcPts val="0"/>
              </a:spcBef>
              <a:buNone/>
            </a:pPr>
            <a:endParaRPr lang="uk-UA" sz="2000" dirty="0"/>
          </a:p>
          <a:p>
            <a:pPr algn="just">
              <a:spcBef>
                <a:spcPts val="0"/>
              </a:spcBef>
            </a:pPr>
            <a:r>
              <a:rPr lang="uk-UA" sz="2000" b="1" i="1" dirty="0" smtClean="0"/>
              <a:t>Перевірка чутливості терезів</a:t>
            </a:r>
            <a:endParaRPr lang="ru-RU" sz="2000" b="1" i="1" dirty="0" smtClean="0"/>
          </a:p>
        </p:txBody>
      </p:sp>
      <p:pic>
        <p:nvPicPr>
          <p:cNvPr id="4" name="Рисунок 3"/>
          <p:cNvPicPr>
            <a:picLocks noChangeAspect="1"/>
          </p:cNvPicPr>
          <p:nvPr/>
        </p:nvPicPr>
        <p:blipFill>
          <a:blip r:embed="rId2"/>
          <a:stretch>
            <a:fillRect/>
          </a:stretch>
        </p:blipFill>
        <p:spPr>
          <a:xfrm>
            <a:off x="167613" y="2269502"/>
            <a:ext cx="6261467" cy="2682166"/>
          </a:xfrm>
          <a:prstGeom prst="rect">
            <a:avLst/>
          </a:prstGeom>
        </p:spPr>
      </p:pic>
      <p:sp>
        <p:nvSpPr>
          <p:cNvPr id="7" name="TextBox 6"/>
          <p:cNvSpPr txBox="1"/>
          <p:nvPr/>
        </p:nvSpPr>
        <p:spPr>
          <a:xfrm>
            <a:off x="2969443" y="6070862"/>
            <a:ext cx="184731" cy="369332"/>
          </a:xfrm>
          <a:prstGeom prst="rect">
            <a:avLst/>
          </a:prstGeom>
          <a:noFill/>
        </p:spPr>
        <p:txBody>
          <a:bodyPr wrap="none" rtlCol="0">
            <a:spAutoFit/>
          </a:bodyPr>
          <a:lstStyle/>
          <a:p>
            <a:endParaRPr lang="uk-UA" dirty="0"/>
          </a:p>
        </p:txBody>
      </p:sp>
      <p:sp>
        <p:nvSpPr>
          <p:cNvPr id="8" name="Прямоугольник 7"/>
          <p:cNvSpPr/>
          <p:nvPr/>
        </p:nvSpPr>
        <p:spPr>
          <a:xfrm>
            <a:off x="167613" y="5239865"/>
            <a:ext cx="11934334" cy="1200329"/>
          </a:xfrm>
          <a:prstGeom prst="rect">
            <a:avLst/>
          </a:prstGeom>
        </p:spPr>
        <p:txBody>
          <a:bodyPr wrap="square">
            <a:spAutoFit/>
          </a:bodyPr>
          <a:lstStyle/>
          <a:p>
            <a:r>
              <a:rPr lang="uk-UA" dirty="0" smtClean="0"/>
              <a:t>проводиться шляхом визначення мінімального навантаження (мг), що викликає стандартне відхилення стрілки від положення рівноваги. За стандартне відхилення приймають відхилення стрілки, рівне 5 мм (або трьом розподілам шкали) для </a:t>
            </a:r>
            <a:r>
              <a:rPr lang="uk-UA" dirty="0" err="1" smtClean="0"/>
              <a:t>тарирних</a:t>
            </a:r>
            <a:r>
              <a:rPr lang="uk-UA" dirty="0" smtClean="0"/>
              <a:t> ваг і вихід стрілки з </a:t>
            </a:r>
            <a:r>
              <a:rPr lang="uk-UA" dirty="0" err="1" smtClean="0"/>
              <a:t>обоймиці</a:t>
            </a:r>
            <a:r>
              <a:rPr lang="uk-UA" dirty="0" smtClean="0"/>
              <a:t> до половини своєї довжини з утворенням кута, рівного приблизно 5 °, для ручних ваг.</a:t>
            </a:r>
            <a:endParaRPr lang="uk-UA" dirty="0"/>
          </a:p>
        </p:txBody>
      </p:sp>
      <p:sp>
        <p:nvSpPr>
          <p:cNvPr id="9" name="Прямоугольник 8"/>
          <p:cNvSpPr/>
          <p:nvPr/>
        </p:nvSpPr>
        <p:spPr>
          <a:xfrm>
            <a:off x="6397571" y="3751339"/>
            <a:ext cx="5704376"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uk-UA" dirty="0" smtClean="0"/>
              <a:t>Чутливість, виражену абсолютним значенням вантажу, що викликає стандартне відхилення стрілки, називають абсолютною чутливістю (</a:t>
            </a:r>
            <a:r>
              <a:rPr lang="uk-UA" dirty="0" err="1" smtClean="0"/>
              <a:t>Saбc</a:t>
            </a:r>
            <a:r>
              <a:rPr lang="uk-UA" dirty="0" smtClean="0"/>
              <a:t>), або абсолютною помилкою зважування.</a:t>
            </a:r>
            <a:endParaRPr lang="uk-UA" dirty="0"/>
          </a:p>
        </p:txBody>
      </p:sp>
    </p:spTree>
    <p:extLst>
      <p:ext uri="{BB962C8B-B14F-4D97-AF65-F5344CB8AC3E}">
        <p14:creationId xmlns:p14="http://schemas.microsoft.com/office/powerpoint/2010/main" val="1565402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882890" y="656903"/>
            <a:ext cx="10409218" cy="4508986"/>
          </a:xfrm>
          <a:prstGeom prst="rect">
            <a:avLst/>
          </a:prstGeom>
        </p:spPr>
      </p:pic>
    </p:spTree>
    <p:extLst>
      <p:ext uri="{BB962C8B-B14F-4D97-AF65-F5344CB8AC3E}">
        <p14:creationId xmlns:p14="http://schemas.microsoft.com/office/powerpoint/2010/main" val="535955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16357" y="116280"/>
            <a:ext cx="7729728" cy="694425"/>
          </a:xfrm>
        </p:spPr>
        <p:txBody>
          <a:bodyPr>
            <a:normAutofit fontScale="90000"/>
          </a:bodyPr>
          <a:lstStyle/>
          <a:p>
            <a:r>
              <a:rPr lang="ru-RU" b="1" dirty="0" smtClean="0"/>
              <a:t>3. МЕТРОЛОГІЧНІ </a:t>
            </a:r>
            <a:r>
              <a:rPr lang="ru-RU" b="1" dirty="0"/>
              <a:t>ВЛАСТИВОСТІ ТЕРЕЗІВ</a:t>
            </a:r>
            <a:endParaRPr lang="uk-UA" dirty="0"/>
          </a:p>
        </p:txBody>
      </p:sp>
      <p:sp>
        <p:nvSpPr>
          <p:cNvPr id="3" name="Объект 2"/>
          <p:cNvSpPr>
            <a:spLocks noGrp="1"/>
          </p:cNvSpPr>
          <p:nvPr>
            <p:ph idx="1"/>
          </p:nvPr>
        </p:nvSpPr>
        <p:spPr>
          <a:xfrm>
            <a:off x="232652" y="902631"/>
            <a:ext cx="11777096" cy="5955369"/>
          </a:xfrm>
        </p:spPr>
        <p:style>
          <a:lnRef idx="2">
            <a:schemeClr val="accent1"/>
          </a:lnRef>
          <a:fillRef idx="1">
            <a:schemeClr val="lt1"/>
          </a:fillRef>
          <a:effectRef idx="0">
            <a:schemeClr val="accent1"/>
          </a:effectRef>
          <a:fontRef idx="minor">
            <a:schemeClr val="dk1"/>
          </a:fontRef>
        </p:style>
        <p:txBody>
          <a:bodyPr>
            <a:noAutofit/>
          </a:bodyPr>
          <a:lstStyle/>
          <a:p>
            <a:pPr algn="just">
              <a:spcBef>
                <a:spcPts val="0"/>
              </a:spcBef>
            </a:pPr>
            <a:r>
              <a:rPr lang="uk-UA" sz="2400" b="1" i="1" dirty="0"/>
              <a:t>Відносна чутливість терезів </a:t>
            </a:r>
            <a:r>
              <a:rPr lang="uk-UA" sz="2400" dirty="0"/>
              <a:t>(</a:t>
            </a:r>
            <a:r>
              <a:rPr lang="uk-UA" sz="2400" dirty="0" err="1"/>
              <a:t>S</a:t>
            </a:r>
            <a:r>
              <a:rPr lang="uk-UA" sz="2400" baseline="-25000" dirty="0" err="1"/>
              <a:t>відн</a:t>
            </a:r>
            <a:r>
              <a:rPr lang="uk-UA" sz="2400" dirty="0"/>
              <a:t>)може бути виражена відношенням мінімального вантажу P, що викликає помітне відхилення стрілки від нульового положення шкали, до наважки n, що лежить на одній чашці терезів, тому що чутливість терезів може трохи варіювати в залежності від величини навантаження:</a:t>
            </a:r>
            <a:endParaRPr lang="ru-RU" sz="2400" dirty="0"/>
          </a:p>
          <a:p>
            <a:pPr marL="0" indent="0" algn="just">
              <a:buNone/>
            </a:pPr>
            <a:endParaRPr lang="uk-UA" sz="2200" b="1" i="1" dirty="0"/>
          </a:p>
          <a:p>
            <a:pPr algn="just"/>
            <a:r>
              <a:rPr lang="uk-UA" sz="2200" b="1" i="1" dirty="0" smtClean="0"/>
              <a:t>Визначення </a:t>
            </a:r>
            <a:r>
              <a:rPr lang="uk-UA" sz="2200" b="1" i="1" dirty="0"/>
              <a:t>помилки зважування.</a:t>
            </a:r>
            <a:r>
              <a:rPr lang="uk-UA" sz="2200" dirty="0"/>
              <a:t> На одних і тих же терезах вантаж можна зважити з різною точністю. Найбільша точність може бути отримана тоді, коли наважка близька за значенням до найбільшого допустимого навантаження терезів. Помилка зважування зростає, якщо переходять межу граничного або мінімального навантаження, яке позначене на коромислі цих терезів.</a:t>
            </a:r>
            <a:endParaRPr lang="ru-RU" sz="2200" dirty="0"/>
          </a:p>
          <a:p>
            <a:pPr marL="0" indent="0" algn="just">
              <a:buNone/>
            </a:pPr>
            <a:r>
              <a:rPr lang="uk-UA" sz="2200" dirty="0"/>
              <a:t>Щоб зробити висновок, наскільки правильно обрані терези для визначення маси речовини, потрібно встановити точність зважування або відносну помилку (у %).</a:t>
            </a:r>
            <a:endParaRPr lang="ru-RU" sz="2200" dirty="0"/>
          </a:p>
          <a:p>
            <a:pPr algn="just"/>
            <a:r>
              <a:rPr lang="uk-UA" sz="2200" b="1" dirty="0"/>
              <a:t>Точність або правильність </a:t>
            </a:r>
            <a:r>
              <a:rPr lang="uk-UA" sz="2200" dirty="0"/>
              <a:t>– здатність терезів показувати правильне співвідношення між масою речовини, що зважується і відповідними гирями.</a:t>
            </a:r>
            <a:endParaRPr lang="ru-RU" sz="2200" dirty="0"/>
          </a:p>
          <a:p>
            <a:pPr algn="just"/>
            <a:endParaRPr lang="uk-UA" sz="2200" dirty="0"/>
          </a:p>
        </p:txBody>
      </p:sp>
      <p:pic>
        <p:nvPicPr>
          <p:cNvPr id="4" name="Рисунок 3"/>
          <p:cNvPicPr>
            <a:picLocks noChangeAspect="1"/>
          </p:cNvPicPr>
          <p:nvPr/>
        </p:nvPicPr>
        <p:blipFill>
          <a:blip r:embed="rId2"/>
          <a:stretch>
            <a:fillRect/>
          </a:stretch>
        </p:blipFill>
        <p:spPr>
          <a:xfrm>
            <a:off x="654790" y="2439931"/>
            <a:ext cx="4153091" cy="510807"/>
          </a:xfrm>
          <a:prstGeom prst="rect">
            <a:avLst/>
          </a:prstGeom>
        </p:spPr>
      </p:pic>
    </p:spTree>
    <p:extLst>
      <p:ext uri="{BB962C8B-B14F-4D97-AF65-F5344CB8AC3E}">
        <p14:creationId xmlns:p14="http://schemas.microsoft.com/office/powerpoint/2010/main" val="3824087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06550" y="273643"/>
            <a:ext cx="7729728" cy="845254"/>
          </a:xfrm>
        </p:spPr>
        <p:txBody>
          <a:bodyPr/>
          <a:lstStyle/>
          <a:p>
            <a:r>
              <a:rPr lang="ru-RU" b="1" dirty="0" smtClean="0"/>
              <a:t>4. </a:t>
            </a:r>
            <a:r>
              <a:rPr lang="ru-RU" b="1" dirty="0" err="1" smtClean="0"/>
              <a:t>Гирі</a:t>
            </a:r>
            <a:r>
              <a:rPr lang="ru-RU" b="1" dirty="0" smtClean="0"/>
              <a:t> </a:t>
            </a:r>
            <a:r>
              <a:rPr lang="ru-RU" b="1" dirty="0"/>
              <a:t>і </a:t>
            </a:r>
            <a:r>
              <a:rPr lang="ru-RU" b="1" dirty="0" err="1"/>
              <a:t>важки</a:t>
            </a:r>
            <a:endParaRPr lang="uk-UA" b="1" dirty="0"/>
          </a:p>
        </p:txBody>
      </p:sp>
      <p:sp>
        <p:nvSpPr>
          <p:cNvPr id="3" name="Объект 2"/>
          <p:cNvSpPr>
            <a:spLocks noGrp="1"/>
          </p:cNvSpPr>
          <p:nvPr>
            <p:ph idx="1"/>
          </p:nvPr>
        </p:nvSpPr>
        <p:spPr>
          <a:xfrm>
            <a:off x="320637" y="1233452"/>
            <a:ext cx="11208344" cy="1924527"/>
          </a:xfrm>
        </p:spPr>
        <p:style>
          <a:lnRef idx="2">
            <a:schemeClr val="accent1"/>
          </a:lnRef>
          <a:fillRef idx="1">
            <a:schemeClr val="lt1"/>
          </a:fillRef>
          <a:effectRef idx="0">
            <a:schemeClr val="accent1"/>
          </a:effectRef>
          <a:fontRef idx="minor">
            <a:schemeClr val="dk1"/>
          </a:fontRef>
        </p:style>
        <p:txBody>
          <a:bodyPr>
            <a:normAutofit/>
          </a:bodyPr>
          <a:lstStyle/>
          <a:p>
            <a:pPr algn="just"/>
            <a:r>
              <a:rPr lang="ru-RU" sz="3200" dirty="0" smtClean="0"/>
              <a:t> </a:t>
            </a:r>
            <a:r>
              <a:rPr lang="ru-RU" sz="3200" dirty="0" err="1"/>
              <a:t>Важок</a:t>
            </a:r>
            <a:r>
              <a:rPr lang="ru-RU" sz="3200" dirty="0"/>
              <a:t> </a:t>
            </a:r>
            <a:r>
              <a:rPr lang="ru-RU" sz="3200" dirty="0" err="1"/>
              <a:t>являє</a:t>
            </a:r>
            <a:r>
              <a:rPr lang="ru-RU" sz="3200" dirty="0"/>
              <a:t> собою </a:t>
            </a:r>
            <a:r>
              <a:rPr lang="ru-RU" sz="3200" dirty="0" err="1"/>
              <a:t>набір</a:t>
            </a:r>
            <a:r>
              <a:rPr lang="ru-RU" sz="3200" dirty="0"/>
              <a:t> </a:t>
            </a:r>
            <a:r>
              <a:rPr lang="ru-RU" sz="3200" dirty="0" err="1"/>
              <a:t>гир</a:t>
            </a:r>
            <a:r>
              <a:rPr lang="ru-RU" sz="3200" dirty="0"/>
              <a:t>. </a:t>
            </a:r>
            <a:endParaRPr lang="ru-RU" sz="3200" dirty="0" smtClean="0"/>
          </a:p>
          <a:p>
            <a:pPr algn="just"/>
            <a:r>
              <a:rPr lang="ru-RU" sz="3200" dirty="0" err="1" smtClean="0"/>
              <a:t>Гирі</a:t>
            </a:r>
            <a:r>
              <a:rPr lang="ru-RU" sz="3200" dirty="0" smtClean="0"/>
              <a:t> </a:t>
            </a:r>
            <a:r>
              <a:rPr lang="ru-RU" sz="3200" dirty="0"/>
              <a:t>- </a:t>
            </a:r>
            <a:r>
              <a:rPr lang="ru-RU" sz="3200" dirty="0" err="1"/>
              <a:t>це</a:t>
            </a:r>
            <a:r>
              <a:rPr lang="ru-RU" sz="3200" dirty="0"/>
              <a:t> заходи </a:t>
            </a:r>
            <a:r>
              <a:rPr lang="ru-RU" sz="3200" dirty="0" err="1"/>
              <a:t>безумовно</a:t>
            </a:r>
            <a:r>
              <a:rPr lang="ru-RU" sz="3200" dirty="0"/>
              <a:t> </a:t>
            </a:r>
            <a:r>
              <a:rPr lang="ru-RU" sz="3200" dirty="0" err="1"/>
              <a:t>встановленої</a:t>
            </a:r>
            <a:r>
              <a:rPr lang="ru-RU" sz="3200" dirty="0"/>
              <a:t> </a:t>
            </a:r>
            <a:r>
              <a:rPr lang="ru-RU" sz="3200" dirty="0" err="1"/>
              <a:t>маси</a:t>
            </a:r>
            <a:r>
              <a:rPr lang="ru-RU" sz="3200" dirty="0"/>
              <a:t> (ваги), </a:t>
            </a:r>
            <a:r>
              <a:rPr lang="ru-RU" sz="3200" dirty="0" smtClean="0"/>
              <a:t>як</a:t>
            </a:r>
            <a:r>
              <a:rPr lang="uk-UA" sz="3200" dirty="0" smtClean="0"/>
              <a:t>і</a:t>
            </a:r>
            <a:r>
              <a:rPr lang="ru-RU" sz="3200" dirty="0" smtClean="0"/>
              <a:t> </a:t>
            </a:r>
            <a:r>
              <a:rPr lang="ru-RU" sz="3200" dirty="0" err="1" smtClean="0"/>
              <a:t>слугують</a:t>
            </a:r>
            <a:r>
              <a:rPr lang="ru-RU" sz="3200" dirty="0" smtClean="0"/>
              <a:t> </a:t>
            </a:r>
            <a:r>
              <a:rPr lang="ru-RU" sz="3200" dirty="0"/>
              <a:t>для </a:t>
            </a:r>
            <a:r>
              <a:rPr lang="ru-RU" sz="3200" dirty="0" err="1"/>
              <a:t>вимірювання</a:t>
            </a:r>
            <a:r>
              <a:rPr lang="ru-RU" sz="3200" dirty="0"/>
              <a:t> </a:t>
            </a:r>
            <a:r>
              <a:rPr lang="ru-RU" sz="3200" dirty="0" err="1"/>
              <a:t>маси</a:t>
            </a:r>
            <a:r>
              <a:rPr lang="ru-RU" sz="3200" dirty="0"/>
              <a:t> </a:t>
            </a:r>
            <a:r>
              <a:rPr lang="ru-RU" sz="3200" dirty="0" err="1"/>
              <a:t>тіла</a:t>
            </a:r>
            <a:r>
              <a:rPr lang="ru-RU" sz="3200" dirty="0"/>
              <a:t> за вагою.</a:t>
            </a:r>
            <a:endParaRPr lang="uk-UA" sz="3200" dirty="0"/>
          </a:p>
        </p:txBody>
      </p:sp>
      <p:pic>
        <p:nvPicPr>
          <p:cNvPr id="4" name="Рисунок 3"/>
          <p:cNvPicPr>
            <a:picLocks noChangeAspect="1"/>
          </p:cNvPicPr>
          <p:nvPr/>
        </p:nvPicPr>
        <p:blipFill>
          <a:blip r:embed="rId2"/>
          <a:stretch>
            <a:fillRect/>
          </a:stretch>
        </p:blipFill>
        <p:spPr>
          <a:xfrm>
            <a:off x="9252915" y="2997725"/>
            <a:ext cx="1826722" cy="3173021"/>
          </a:xfrm>
          <a:prstGeom prst="rect">
            <a:avLst/>
          </a:prstGeom>
        </p:spPr>
      </p:pic>
      <p:sp>
        <p:nvSpPr>
          <p:cNvPr id="5" name="Прямоугольник 4"/>
          <p:cNvSpPr/>
          <p:nvPr/>
        </p:nvSpPr>
        <p:spPr>
          <a:xfrm>
            <a:off x="502761" y="3387090"/>
            <a:ext cx="7744627" cy="2554545"/>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uk-UA" sz="2000" dirty="0" smtClean="0"/>
              <a:t>У повсякденному аптечній практиці основною одиницею виміру маси лікарського засобу є грам - тисячна частка кілограма. Назви нижчих одиниць часток грама утворюються за допомогою латинських приставок «</a:t>
            </a:r>
            <a:r>
              <a:rPr lang="uk-UA" sz="2000" dirty="0" err="1" smtClean="0"/>
              <a:t>деци</a:t>
            </a:r>
            <a:r>
              <a:rPr lang="uk-UA" sz="2000" dirty="0" smtClean="0"/>
              <a:t>» (0,1), «</a:t>
            </a:r>
            <a:r>
              <a:rPr lang="uk-UA" sz="2000" dirty="0" err="1" smtClean="0"/>
              <a:t>санти</a:t>
            </a:r>
            <a:r>
              <a:rPr lang="uk-UA" sz="2000" dirty="0" smtClean="0"/>
              <a:t>» (0,01), «</a:t>
            </a:r>
            <a:r>
              <a:rPr lang="uk-UA" sz="2000" dirty="0" err="1" smtClean="0"/>
              <a:t>мілі</a:t>
            </a:r>
            <a:r>
              <a:rPr lang="uk-UA" sz="2000" dirty="0" smtClean="0"/>
              <a:t>» (0,001). У рецепті слово «грам» або його позначення «г» опускається. Будь-яке число в рецепті, позначене десятковими знаками, цілими чи дробовими, приймається за вираження кількості речовини в грамах, якщо немає інших позначень.</a:t>
            </a:r>
            <a:endParaRPr lang="uk-UA" sz="2000" dirty="0"/>
          </a:p>
        </p:txBody>
      </p:sp>
    </p:spTree>
    <p:extLst>
      <p:ext uri="{BB962C8B-B14F-4D97-AF65-F5344CB8AC3E}">
        <p14:creationId xmlns:p14="http://schemas.microsoft.com/office/powerpoint/2010/main" val="2711244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135" y="135134"/>
            <a:ext cx="7729728" cy="656718"/>
          </a:xfrm>
        </p:spPr>
        <p:txBody>
          <a:bodyPr>
            <a:normAutofit fontScale="90000"/>
          </a:bodyPr>
          <a:lstStyle/>
          <a:p>
            <a:r>
              <a:rPr lang="ru-RU" b="1" dirty="0" smtClean="0"/>
              <a:t>5. ДОЗУВАННЯ </a:t>
            </a:r>
            <a:r>
              <a:rPr lang="ru-RU" b="1" dirty="0"/>
              <a:t>ПО ОБСЯГУ І </a:t>
            </a:r>
            <a:r>
              <a:rPr lang="ru-RU" b="1" dirty="0" err="1" smtClean="0"/>
              <a:t>краплям</a:t>
            </a:r>
            <a:endParaRPr lang="uk-UA" b="1"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674078" y="1017141"/>
                <a:ext cx="10843841" cy="3545939"/>
              </a:xfrm>
            </p:spPr>
            <p:style>
              <a:lnRef idx="2">
                <a:schemeClr val="accent1"/>
              </a:lnRef>
              <a:fillRef idx="1">
                <a:schemeClr val="lt1"/>
              </a:fillRef>
              <a:effectRef idx="0">
                <a:schemeClr val="accent1"/>
              </a:effectRef>
              <a:fontRef idx="minor">
                <a:schemeClr val="dk1"/>
              </a:fontRef>
            </p:style>
            <p:txBody>
              <a:bodyPr>
                <a:noAutofit/>
              </a:bodyPr>
              <a:lstStyle/>
              <a:p>
                <a:pPr algn="just"/>
                <a:r>
                  <a:rPr lang="uk-UA" sz="2000" dirty="0" smtClean="0"/>
                  <a:t>При приготуванні рідких лікарських форм </a:t>
                </a:r>
                <a:r>
                  <a:rPr lang="uk-UA" sz="2000" dirty="0"/>
                  <a:t>дозування роблять за допомогою спеціальної мірної посуду, градуйованою певною кількістю </a:t>
                </a:r>
                <a:r>
                  <a:rPr lang="uk-UA" sz="2000" dirty="0" err="1"/>
                  <a:t>мілілітрів</a:t>
                </a:r>
                <a:r>
                  <a:rPr lang="uk-UA" sz="2000" dirty="0"/>
                  <a:t>. </a:t>
                </a:r>
                <a:endParaRPr lang="uk-UA" sz="2000" dirty="0" smtClean="0"/>
              </a:p>
              <a:p>
                <a:pPr algn="just"/>
                <a:r>
                  <a:rPr lang="uk-UA" sz="2000" dirty="0" smtClean="0"/>
                  <a:t>Міжнародною </a:t>
                </a:r>
                <a:r>
                  <a:rPr lang="uk-UA" sz="2000" dirty="0"/>
                  <a:t>системою одиниць (СІ) за одиницю місткості </a:t>
                </a:r>
                <a:r>
                  <a:rPr lang="uk-UA" sz="2000" dirty="0" smtClean="0"/>
                  <a:t>прийнятий </a:t>
                </a:r>
                <a:r>
                  <a:rPr lang="uk-UA" sz="2000" dirty="0"/>
                  <a:t>кубічний метр (1 м3). </a:t>
                </a:r>
                <a:endParaRPr lang="uk-UA" sz="2000" dirty="0" smtClean="0"/>
              </a:p>
              <a:p>
                <a:pPr algn="just"/>
                <a:r>
                  <a:rPr lang="uk-UA" sz="2000" dirty="0" smtClean="0"/>
                  <a:t>В </a:t>
                </a:r>
                <a:r>
                  <a:rPr lang="uk-UA" sz="2000" dirty="0"/>
                  <a:t>аптечній практиці такою одиницею служить </a:t>
                </a:r>
                <a:r>
                  <a:rPr lang="uk-UA" sz="2000" dirty="0" err="1"/>
                  <a:t>мілілітр</a:t>
                </a:r>
                <a:r>
                  <a:rPr lang="uk-UA" sz="2000" dirty="0"/>
                  <a:t> (1 мл), що дорівнює мільйонній частці кубічного метра (1 мл </a:t>
                </a:r>
                <a:r>
                  <a:rPr lang="uk-UA" sz="2000" dirty="0" smtClean="0"/>
                  <a:t>=</a:t>
                </a:r>
                <a:r>
                  <a:rPr lang="uk-UA" sz="2000" dirty="0"/>
                  <a:t> </a:t>
                </a:r>
                <a14:m>
                  <m:oMath xmlns:m="http://schemas.openxmlformats.org/officeDocument/2006/math">
                    <m:r>
                      <a:rPr lang="uk-UA" sz="2000" b="0" i="1" smtClean="0">
                        <a:latin typeface="Cambria Math" panose="02040503050406030204" pitchFamily="18" charset="0"/>
                      </a:rPr>
                      <m:t>1∗</m:t>
                    </m:r>
                    <m:sSup>
                      <m:sSupPr>
                        <m:ctrlPr>
                          <a:rPr lang="uk-UA" sz="2000" b="0" i="1" smtClean="0">
                            <a:latin typeface="Cambria Math"/>
                          </a:rPr>
                        </m:ctrlPr>
                      </m:sSupPr>
                      <m:e>
                        <m:r>
                          <a:rPr lang="uk-UA" sz="2000" b="0" i="1" smtClean="0">
                            <a:latin typeface="Cambria Math" panose="02040503050406030204" pitchFamily="18" charset="0"/>
                          </a:rPr>
                          <m:t>10</m:t>
                        </m:r>
                      </m:e>
                      <m:sup>
                        <m:r>
                          <a:rPr lang="uk-UA" sz="2000" b="0" i="1" smtClean="0">
                            <a:latin typeface="Cambria Math" panose="02040503050406030204" pitchFamily="18" charset="0"/>
                          </a:rPr>
                          <m:t>−9</m:t>
                        </m:r>
                      </m:sup>
                    </m:sSup>
                  </m:oMath>
                </a14:m>
                <a:r>
                  <a:rPr lang="uk-UA" sz="2000" dirty="0" smtClean="0"/>
                  <a:t> м3</a:t>
                </a:r>
                <a:r>
                  <a:rPr lang="uk-UA" sz="2000" dirty="0"/>
                  <a:t>). Мірний посуд повинна мати знак </a:t>
                </a:r>
                <a:r>
                  <a:rPr lang="uk-UA" sz="2000" dirty="0" smtClean="0"/>
                  <a:t>державного </a:t>
                </a:r>
                <a:r>
                  <a:rPr lang="uk-UA" sz="2000" dirty="0"/>
                  <a:t>галузевого стандарту.</a:t>
                </a:r>
              </a:p>
              <a:p>
                <a:pPr algn="just"/>
                <a:r>
                  <a:rPr lang="uk-UA" sz="2000" dirty="0"/>
                  <a:t>Для дозування води (маса 1 мл води при кімнатній </a:t>
                </a:r>
                <a:r>
                  <a:rPr lang="uk-UA" sz="2000" dirty="0" smtClean="0"/>
                  <a:t>температурі </a:t>
                </a:r>
                <a:r>
                  <a:rPr lang="uk-UA" sz="2000" dirty="0"/>
                  <a:t>практично дорівнює 1,0 г) та інших рідин, що мають </a:t>
                </a:r>
                <a:r>
                  <a:rPr lang="uk-UA" sz="2000" dirty="0" smtClean="0"/>
                  <a:t>однакову </a:t>
                </a:r>
                <a:r>
                  <a:rPr lang="uk-UA" sz="2000" dirty="0"/>
                  <a:t>з нею щільність, застосовують циліндри, мензурки, мірні колби, аптечні бюретки і </a:t>
                </a:r>
                <a:r>
                  <a:rPr lang="uk-UA" sz="2000" dirty="0" smtClean="0"/>
                  <a:t>піпетки. Густі</a:t>
                </a:r>
                <a:r>
                  <a:rPr lang="uk-UA" sz="2000" dirty="0"/>
                  <a:t>, в'язкі, </a:t>
                </a:r>
                <a:r>
                  <a:rPr lang="uk-UA" sz="2000" dirty="0" smtClean="0"/>
                  <a:t>малорухливі </a:t>
                </a:r>
                <a:r>
                  <a:rPr lang="uk-UA" sz="2000" dirty="0"/>
                  <a:t>рідини (жирні олії, сиропи, гліцерин), як правило, дозують по масі.</a:t>
                </a: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674078" y="1017141"/>
                <a:ext cx="10843841" cy="3545939"/>
              </a:xfrm>
              <a:blipFill>
                <a:blip r:embed="rId2"/>
                <a:stretch>
                  <a:fillRect l="-449" t="-856" r="-562" b="-2226"/>
                </a:stretch>
              </a:blipFill>
            </p:spPr>
            <p:txBody>
              <a:bodyPr/>
              <a:lstStyle/>
              <a:p>
                <a:r>
                  <a:rPr lang="uk-UA">
                    <a:noFill/>
                  </a:rPr>
                  <a:t> </a:t>
                </a:r>
              </a:p>
            </p:txBody>
          </p:sp>
        </mc:Fallback>
      </mc:AlternateContent>
      <p:pic>
        <p:nvPicPr>
          <p:cNvPr id="4" name="Рисунок 3"/>
          <p:cNvPicPr>
            <a:picLocks noChangeAspect="1"/>
          </p:cNvPicPr>
          <p:nvPr/>
        </p:nvPicPr>
        <p:blipFill>
          <a:blip r:embed="rId3"/>
          <a:stretch>
            <a:fillRect/>
          </a:stretch>
        </p:blipFill>
        <p:spPr>
          <a:xfrm>
            <a:off x="6202836" y="4279323"/>
            <a:ext cx="3195688" cy="2441296"/>
          </a:xfrm>
          <a:prstGeom prst="rect">
            <a:avLst/>
          </a:prstGeom>
        </p:spPr>
      </p:pic>
    </p:spTree>
    <p:extLst>
      <p:ext uri="{BB962C8B-B14F-4D97-AF65-F5344CB8AC3E}">
        <p14:creationId xmlns:p14="http://schemas.microsoft.com/office/powerpoint/2010/main" val="989896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4319" y="97426"/>
            <a:ext cx="7729728" cy="779267"/>
          </a:xfrm>
        </p:spPr>
        <p:txBody>
          <a:bodyPr/>
          <a:lstStyle/>
          <a:p>
            <a:r>
              <a:rPr lang="uk-UA" b="1" dirty="0"/>
              <a:t>6</a:t>
            </a:r>
            <a:r>
              <a:rPr lang="uk-UA" b="1" dirty="0" smtClean="0"/>
              <a:t>. Аптечна </a:t>
            </a:r>
            <a:r>
              <a:rPr lang="uk-UA" b="1" dirty="0"/>
              <a:t>бюретка</a:t>
            </a:r>
          </a:p>
        </p:txBody>
      </p:sp>
      <p:sp>
        <p:nvSpPr>
          <p:cNvPr id="3" name="Объект 2"/>
          <p:cNvSpPr>
            <a:spLocks noGrp="1"/>
          </p:cNvSpPr>
          <p:nvPr>
            <p:ph idx="1"/>
          </p:nvPr>
        </p:nvSpPr>
        <p:spPr>
          <a:xfrm>
            <a:off x="579811" y="970961"/>
            <a:ext cx="11052865" cy="3016577"/>
          </a:xfrm>
        </p:spPr>
        <p:txBody>
          <a:bodyPr>
            <a:normAutofit/>
          </a:bodyPr>
          <a:lstStyle/>
          <a:p>
            <a:pPr algn="just"/>
            <a:r>
              <a:rPr lang="uk-UA" sz="2400" dirty="0" smtClean="0"/>
              <a:t>Бюретки </a:t>
            </a:r>
            <a:r>
              <a:rPr lang="uk-UA" sz="2400" dirty="0"/>
              <a:t>служать для точного відмірювання води, розчинів і у вигляді </a:t>
            </a:r>
            <a:r>
              <a:rPr lang="uk-UA" sz="2400" dirty="0" err="1"/>
              <a:t>бюреточній</a:t>
            </a:r>
            <a:r>
              <a:rPr lang="uk-UA" sz="2400" dirty="0"/>
              <a:t> системи (комплект </a:t>
            </a:r>
            <a:r>
              <a:rPr lang="uk-UA" sz="2400" dirty="0" smtClean="0"/>
              <a:t>спеціальних </a:t>
            </a:r>
            <a:r>
              <a:rPr lang="uk-UA" sz="2400" dirty="0"/>
              <a:t>бюреток і піпеток) застосовуються в аптеках при готуванні лікарських препаратів з концентрованих розчинів.</a:t>
            </a:r>
          </a:p>
          <a:p>
            <a:pPr algn="just"/>
            <a:r>
              <a:rPr lang="uk-UA" sz="2400" dirty="0"/>
              <a:t>Бюретка являє собою скляну градуйовану </a:t>
            </a:r>
            <a:r>
              <a:rPr lang="uk-UA" sz="2400" dirty="0" smtClean="0"/>
              <a:t>трубку</a:t>
            </a:r>
            <a:r>
              <a:rPr lang="uk-UA" sz="2400" dirty="0"/>
              <a:t>, з'єднану за допомогою живильної трубки з живильним </a:t>
            </a:r>
            <a:r>
              <a:rPr lang="uk-UA" sz="2400" dirty="0" smtClean="0"/>
              <a:t>сосудом</a:t>
            </a:r>
            <a:r>
              <a:rPr lang="uk-UA" sz="2400" dirty="0"/>
              <a:t>. Аптечна бюретка працює як дозатор рідини і </a:t>
            </a:r>
            <a:r>
              <a:rPr lang="uk-UA" sz="2400" dirty="0" smtClean="0"/>
              <a:t>призначена </a:t>
            </a:r>
            <a:r>
              <a:rPr lang="uk-UA" sz="2400" dirty="0"/>
              <a:t>для точного відмірювання води і різних водних і водно-спиртових розчинів лікарських речовин.</a:t>
            </a:r>
          </a:p>
        </p:txBody>
      </p:sp>
      <p:pic>
        <p:nvPicPr>
          <p:cNvPr id="4098" name="Picture 2" descr="Бюретки"/>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838" y="4182809"/>
            <a:ext cx="1650107" cy="2537041"/>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a:stretch>
            <a:fillRect/>
          </a:stretch>
        </p:blipFill>
        <p:spPr>
          <a:xfrm>
            <a:off x="7531172" y="3797965"/>
            <a:ext cx="2903472" cy="2987299"/>
          </a:xfrm>
          <a:prstGeom prst="rect">
            <a:avLst/>
          </a:prstGeom>
        </p:spPr>
      </p:pic>
      <p:pic>
        <p:nvPicPr>
          <p:cNvPr id="5" name="Рисунок 4"/>
          <p:cNvPicPr>
            <a:picLocks noChangeAspect="1"/>
          </p:cNvPicPr>
          <p:nvPr/>
        </p:nvPicPr>
        <p:blipFill>
          <a:blip r:embed="rId4"/>
          <a:stretch>
            <a:fillRect/>
          </a:stretch>
        </p:blipFill>
        <p:spPr>
          <a:xfrm>
            <a:off x="3820710" y="4182809"/>
            <a:ext cx="2385267" cy="2217612"/>
          </a:xfrm>
          <a:prstGeom prst="rect">
            <a:avLst/>
          </a:prstGeom>
        </p:spPr>
      </p:pic>
    </p:spTree>
    <p:extLst>
      <p:ext uri="{BB962C8B-B14F-4D97-AF65-F5344CB8AC3E}">
        <p14:creationId xmlns:p14="http://schemas.microsoft.com/office/powerpoint/2010/main" val="643576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136" y="267109"/>
            <a:ext cx="7729728" cy="854681"/>
          </a:xfrm>
        </p:spPr>
        <p:txBody>
          <a:bodyPr/>
          <a:lstStyle/>
          <a:p>
            <a:r>
              <a:rPr lang="uk-UA" b="1" dirty="0" smtClean="0"/>
              <a:t>7. Аптечна піпетка</a:t>
            </a:r>
            <a:endParaRPr lang="uk-UA" b="1" dirty="0"/>
          </a:p>
        </p:txBody>
      </p:sp>
      <p:sp>
        <p:nvSpPr>
          <p:cNvPr id="3" name="Объект 2"/>
          <p:cNvSpPr>
            <a:spLocks noGrp="1"/>
          </p:cNvSpPr>
          <p:nvPr>
            <p:ph idx="1"/>
          </p:nvPr>
        </p:nvSpPr>
        <p:spPr>
          <a:xfrm>
            <a:off x="920811" y="1544535"/>
            <a:ext cx="10598744" cy="1594591"/>
          </a:xfrm>
        </p:spPr>
        <p:txBody>
          <a:bodyPr>
            <a:normAutofit/>
          </a:bodyPr>
          <a:lstStyle/>
          <a:p>
            <a:pPr algn="just"/>
            <a:r>
              <a:rPr lang="uk-UA" sz="2400" dirty="0"/>
              <a:t>Аптечні піпетки є частиною </a:t>
            </a:r>
            <a:r>
              <a:rPr lang="uk-UA" sz="2400" dirty="0" err="1"/>
              <a:t>бюреточній</a:t>
            </a:r>
            <a:r>
              <a:rPr lang="uk-UA" sz="2400" dirty="0"/>
              <a:t> системи. Вони являють собою вимірювальні прилади, градуйовані в </a:t>
            </a:r>
            <a:r>
              <a:rPr lang="uk-UA" sz="2400" dirty="0" err="1"/>
              <a:t>мілілітрах</a:t>
            </a:r>
            <a:r>
              <a:rPr lang="uk-UA" sz="2400" dirty="0"/>
              <a:t> для відмірювання невеликих (до 15 мл) обсягів рідин </a:t>
            </a:r>
            <a:r>
              <a:rPr lang="uk-UA" sz="2400" dirty="0" err="1" smtClean="0"/>
              <a:t>легкорухомих</a:t>
            </a:r>
            <a:r>
              <a:rPr lang="uk-UA" sz="2400" dirty="0" smtClean="0"/>
              <a:t> </a:t>
            </a:r>
            <a:r>
              <a:rPr lang="uk-UA" sz="2400" dirty="0"/>
              <a:t>і не дуже в'язких.</a:t>
            </a:r>
          </a:p>
        </p:txBody>
      </p:sp>
      <p:pic>
        <p:nvPicPr>
          <p:cNvPr id="5122" name="Picture 2" descr="ПІПЕТКА АПТЕЧНА | Фармацевтична енциклопеді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8016" y="2717365"/>
            <a:ext cx="3737696" cy="3868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977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136" y="219974"/>
            <a:ext cx="7729728" cy="760414"/>
          </a:xfrm>
        </p:spPr>
        <p:txBody>
          <a:bodyPr/>
          <a:lstStyle/>
          <a:p>
            <a:r>
              <a:rPr lang="uk-UA" dirty="0" smtClean="0"/>
              <a:t>8. Дозування по краплям</a:t>
            </a:r>
            <a:endParaRPr lang="uk-UA" dirty="0"/>
          </a:p>
        </p:txBody>
      </p:sp>
      <p:sp>
        <p:nvSpPr>
          <p:cNvPr id="3" name="Объект 2"/>
          <p:cNvSpPr>
            <a:spLocks noGrp="1"/>
          </p:cNvSpPr>
          <p:nvPr>
            <p:ph idx="1"/>
          </p:nvPr>
        </p:nvSpPr>
        <p:spPr>
          <a:xfrm>
            <a:off x="287505" y="1160372"/>
            <a:ext cx="11590267" cy="1756498"/>
          </a:xfr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a:noAutofit/>
          </a:bodyPr>
          <a:lstStyle/>
          <a:p>
            <a:pPr marL="0" indent="0" algn="just">
              <a:buNone/>
            </a:pPr>
            <a:r>
              <a:rPr lang="ru-RU" sz="2800" dirty="0"/>
              <a:t>Для </a:t>
            </a:r>
            <a:r>
              <a:rPr lang="ru-RU" sz="2800" dirty="0" err="1"/>
              <a:t>уніфікації</a:t>
            </a:r>
            <a:r>
              <a:rPr lang="ru-RU" sz="2800" dirty="0"/>
              <a:t> </a:t>
            </a:r>
            <a:r>
              <a:rPr lang="ru-RU" sz="2800" dirty="0" err="1"/>
              <a:t>маси</a:t>
            </a:r>
            <a:r>
              <a:rPr lang="ru-RU" sz="2800" dirty="0"/>
              <a:t> </a:t>
            </a:r>
            <a:r>
              <a:rPr lang="ru-RU" sz="2800" dirty="0" err="1"/>
              <a:t>краплі</a:t>
            </a:r>
            <a:r>
              <a:rPr lang="ru-RU" sz="2800" dirty="0"/>
              <a:t> </a:t>
            </a:r>
            <a:r>
              <a:rPr lang="ru-RU" sz="2800" dirty="0" err="1"/>
              <a:t>фарфмакопея</a:t>
            </a:r>
            <a:r>
              <a:rPr lang="ru-RU" sz="2800" dirty="0"/>
              <a:t> </a:t>
            </a:r>
            <a:r>
              <a:rPr lang="ru-RU" sz="2800" dirty="0" err="1"/>
              <a:t>рекомендує</a:t>
            </a:r>
            <a:r>
              <a:rPr lang="ru-RU" sz="2800" dirty="0"/>
              <a:t> </a:t>
            </a:r>
            <a:r>
              <a:rPr lang="ru-RU" sz="2800" dirty="0" err="1"/>
              <a:t>користуватися</a:t>
            </a:r>
            <a:r>
              <a:rPr lang="ru-RU" sz="2800" dirty="0"/>
              <a:t> </a:t>
            </a:r>
            <a:r>
              <a:rPr lang="ru-RU" sz="2800" dirty="0" err="1"/>
              <a:t>стандартним</a:t>
            </a:r>
            <a:r>
              <a:rPr lang="ru-RU" sz="2800" dirty="0"/>
              <a:t> </a:t>
            </a:r>
            <a:r>
              <a:rPr lang="ru-RU" sz="2800" dirty="0" err="1"/>
              <a:t>каплемером</a:t>
            </a:r>
            <a:r>
              <a:rPr lang="ru-RU" sz="2800" dirty="0"/>
              <a:t>. </a:t>
            </a:r>
            <a:r>
              <a:rPr lang="ru-RU" sz="2800" dirty="0" err="1"/>
              <a:t>Останній</a:t>
            </a:r>
            <a:r>
              <a:rPr lang="ru-RU" sz="2800" dirty="0"/>
              <a:t> </a:t>
            </a:r>
            <a:r>
              <a:rPr lang="ru-RU" sz="2800" dirty="0" err="1"/>
              <a:t>являє</a:t>
            </a:r>
            <a:r>
              <a:rPr lang="ru-RU" sz="2800" dirty="0"/>
              <a:t> собою </a:t>
            </a:r>
            <a:r>
              <a:rPr lang="ru-RU" sz="2800" dirty="0" err="1"/>
              <a:t>скляну</a:t>
            </a:r>
            <a:r>
              <a:rPr lang="ru-RU" sz="2800" dirty="0"/>
              <a:t> трубку </a:t>
            </a:r>
            <a:r>
              <a:rPr lang="ru-RU" sz="2800" dirty="0" err="1"/>
              <a:t>із</a:t>
            </a:r>
            <a:r>
              <a:rPr lang="ru-RU" sz="2800" dirty="0"/>
              <a:t> </a:t>
            </a:r>
            <a:r>
              <a:rPr lang="ru-RU" sz="2800" dirty="0" err="1"/>
              <a:t>зовнішнім</a:t>
            </a:r>
            <a:r>
              <a:rPr lang="ru-RU" sz="2800" dirty="0"/>
              <a:t> </a:t>
            </a:r>
            <a:r>
              <a:rPr lang="ru-RU" sz="2800" dirty="0" err="1"/>
              <a:t>діаметром</a:t>
            </a:r>
            <a:r>
              <a:rPr lang="ru-RU" sz="2800" dirty="0"/>
              <a:t> в </a:t>
            </a:r>
            <a:r>
              <a:rPr lang="ru-RU" sz="2800" dirty="0" err="1"/>
              <a:t>нижній</a:t>
            </a:r>
            <a:r>
              <a:rPr lang="ru-RU" sz="2800" dirty="0"/>
              <a:t> </a:t>
            </a:r>
            <a:r>
              <a:rPr lang="ru-RU" sz="2800" dirty="0" err="1"/>
              <a:t>частині</a:t>
            </a:r>
            <a:r>
              <a:rPr lang="ru-RU" sz="2800" dirty="0"/>
              <a:t> 3 і </a:t>
            </a:r>
            <a:r>
              <a:rPr lang="ru-RU" sz="2800" dirty="0" err="1"/>
              <a:t>внутрішнім</a:t>
            </a:r>
            <a:r>
              <a:rPr lang="ru-RU" sz="2800" dirty="0"/>
              <a:t> - 0,6 мм.</a:t>
            </a:r>
            <a:endParaRPr lang="ru-RU" sz="2800" dirty="0" smtClean="0"/>
          </a:p>
        </p:txBody>
      </p:sp>
      <p:pic>
        <p:nvPicPr>
          <p:cNvPr id="6146" name="Picture 2" descr="image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998" y="3025672"/>
            <a:ext cx="1799707" cy="3525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4226350" y="4188485"/>
            <a:ext cx="6096000" cy="120032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a:spAutoFit/>
          </a:bodyPr>
          <a:lstStyle/>
          <a:p>
            <a:pPr marL="285750" indent="-285750" algn="just">
              <a:buFont typeface="Arial" panose="020B0604020202020204" pitchFamily="34" charset="0"/>
              <a:buChar char="•"/>
            </a:pPr>
            <a:r>
              <a:rPr lang="ru-RU" dirty="0" err="1">
                <a:solidFill>
                  <a:srgbClr val="000000"/>
                </a:solidFill>
                <a:latin typeface="Microsoft Sans Serif" panose="020B0604020202020204" pitchFamily="34" charset="0"/>
                <a:ea typeface="Microsoft Sans Serif" panose="020B0604020202020204" pitchFamily="34" charset="0"/>
              </a:rPr>
              <a:t>Стандартний</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каплемер</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можна</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замінити</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піпеткою</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smtClean="0">
                <a:solidFill>
                  <a:srgbClr val="000000"/>
                </a:solidFill>
                <a:latin typeface="Microsoft Sans Serif" panose="020B0604020202020204" pitchFamily="34" charset="0"/>
                <a:ea typeface="Microsoft Sans Serif" panose="020B0604020202020204" pitchFamily="34" charset="0"/>
              </a:rPr>
              <a:t>відкаліброваною</a:t>
            </a:r>
            <a:r>
              <a:rPr lang="ru-RU" dirty="0" smtClean="0">
                <a:solidFill>
                  <a:srgbClr val="000000"/>
                </a:solidFill>
                <a:latin typeface="Microsoft Sans Serif" panose="020B0604020202020204" pitchFamily="34" charset="0"/>
                <a:ea typeface="Microsoft Sans Serif" panose="020B0604020202020204" pitchFamily="34" charset="0"/>
              </a:rPr>
              <a:t> </a:t>
            </a:r>
            <a:r>
              <a:rPr lang="ru-RU" dirty="0">
                <a:solidFill>
                  <a:srgbClr val="000000"/>
                </a:solidFill>
                <a:latin typeface="Microsoft Sans Serif" panose="020B0604020202020204" pitchFamily="34" charset="0"/>
                <a:ea typeface="Microsoft Sans Serif" panose="020B0604020202020204" pitchFamily="34" charset="0"/>
              </a:rPr>
              <a:t>за </a:t>
            </a:r>
            <a:r>
              <a:rPr lang="ru-RU" dirty="0" err="1">
                <a:solidFill>
                  <a:srgbClr val="000000"/>
                </a:solidFill>
                <a:latin typeface="Microsoft Sans Serif" panose="020B0604020202020204" pitchFamily="34" charset="0"/>
                <a:ea typeface="Microsoft Sans Serif" panose="020B0604020202020204" pitchFamily="34" charset="0"/>
              </a:rPr>
              <a:t>відповідною</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smtClean="0">
                <a:solidFill>
                  <a:srgbClr val="000000"/>
                </a:solidFill>
                <a:latin typeface="Microsoft Sans Serif" panose="020B0604020202020204" pitchFamily="34" charset="0"/>
                <a:ea typeface="Microsoft Sans Serif" panose="020B0604020202020204" pitchFamily="34" charset="0"/>
              </a:rPr>
              <a:t>рідиною</a:t>
            </a:r>
            <a:r>
              <a:rPr lang="ru-RU" dirty="0" smtClean="0">
                <a:solidFill>
                  <a:srgbClr val="000000"/>
                </a:solidFill>
                <a:latin typeface="Microsoft Sans Serif" panose="020B0604020202020204" pitchFamily="34" charset="0"/>
                <a:ea typeface="Microsoft Sans Serif" panose="020B0604020202020204" pitchFamily="34" charset="0"/>
              </a:rPr>
              <a:t>. </a:t>
            </a:r>
            <a:r>
              <a:rPr lang="ru-RU" dirty="0">
                <a:solidFill>
                  <a:srgbClr val="000000"/>
                </a:solidFill>
                <a:latin typeface="Microsoft Sans Serif" panose="020B0604020202020204" pitchFamily="34" charset="0"/>
                <a:ea typeface="Microsoft Sans Serif" panose="020B0604020202020204" pitchFamily="34" charset="0"/>
              </a:rPr>
              <a:t>При </a:t>
            </a:r>
            <a:r>
              <a:rPr lang="ru-RU" dirty="0" err="1">
                <a:solidFill>
                  <a:srgbClr val="000000"/>
                </a:solidFill>
                <a:latin typeface="Microsoft Sans Serif" panose="020B0604020202020204" pitchFamily="34" charset="0"/>
                <a:ea typeface="Microsoft Sans Serif" panose="020B0604020202020204" pitchFamily="34" charset="0"/>
              </a:rPr>
              <a:t>вимірюванні</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рідин</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емпіричним</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каплемером</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користуються</a:t>
            </a:r>
            <a:r>
              <a:rPr lang="ru-RU" dirty="0">
                <a:solidFill>
                  <a:srgbClr val="000000"/>
                </a:solidFill>
                <a:latin typeface="Microsoft Sans Serif" panose="020B0604020202020204" pitchFamily="34" charset="0"/>
                <a:ea typeface="Microsoft Sans Serif" panose="020B0604020202020204" pitchFamily="34" charset="0"/>
              </a:rPr>
              <a:t> </a:t>
            </a:r>
            <a:r>
              <a:rPr lang="ru-RU" dirty="0" err="1">
                <a:solidFill>
                  <a:srgbClr val="000000"/>
                </a:solidFill>
                <a:latin typeface="Microsoft Sans Serif" panose="020B0604020202020204" pitchFamily="34" charset="0"/>
                <a:ea typeface="Microsoft Sans Serif" panose="020B0604020202020204" pitchFamily="34" charset="0"/>
              </a:rPr>
              <a:t>даними</a:t>
            </a:r>
            <a:r>
              <a:rPr lang="ru-RU" dirty="0">
                <a:solidFill>
                  <a:srgbClr val="000000"/>
                </a:solidFill>
                <a:latin typeface="Microsoft Sans Serif" panose="020B0604020202020204" pitchFamily="34" charset="0"/>
                <a:ea typeface="Microsoft Sans Serif" panose="020B0604020202020204" pitchFamily="34" charset="0"/>
              </a:rPr>
              <a:t> табл. 1</a:t>
            </a:r>
            <a:endParaRPr lang="uk-UA" dirty="0"/>
          </a:p>
        </p:txBody>
      </p:sp>
    </p:spTree>
    <p:extLst>
      <p:ext uri="{BB962C8B-B14F-4D97-AF65-F5344CB8AC3E}">
        <p14:creationId xmlns:p14="http://schemas.microsoft.com/office/powerpoint/2010/main" val="1956171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074336" y="160255"/>
            <a:ext cx="5683165" cy="6624548"/>
          </a:xfrm>
          <a:prstGeom prst="rect">
            <a:avLst/>
          </a:prstGeom>
        </p:spPr>
      </p:pic>
    </p:spTree>
    <p:extLst>
      <p:ext uri="{BB962C8B-B14F-4D97-AF65-F5344CB8AC3E}">
        <p14:creationId xmlns:p14="http://schemas.microsoft.com/office/powerpoint/2010/main" val="3800546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66888" y="94268"/>
            <a:ext cx="10158827" cy="1206631"/>
          </a:xfrm>
        </p:spPr>
        <p:txBody>
          <a:bodyPr>
            <a:normAutofit fontScale="90000"/>
          </a:bodyPr>
          <a:lstStyle/>
          <a:p>
            <a:r>
              <a:rPr lang="uk-UA" sz="3200" b="1" dirty="0" smtClean="0"/>
              <a:t>9. Калібрування нестандартного </a:t>
            </a:r>
            <a:r>
              <a:rPr lang="uk-UA" sz="3200" b="1" dirty="0" err="1" smtClean="0"/>
              <a:t>каплемІра</a:t>
            </a:r>
            <a:r>
              <a:rPr lang="uk-UA" dirty="0"/>
              <a:t/>
            </a:r>
            <a:br>
              <a:rPr lang="uk-UA" dirty="0"/>
            </a:br>
            <a:r>
              <a:rPr lang="uk-UA" dirty="0" smtClean="0"/>
              <a:t>1. </a:t>
            </a:r>
            <a:r>
              <a:rPr lang="uk-UA" cap="none" dirty="0" smtClean="0">
                <a:solidFill>
                  <a:schemeClr val="tx1"/>
                </a:solidFill>
              </a:rPr>
              <a:t>Шляхом п'ятикратного відважування 20 крапель відповідної рідини</a:t>
            </a:r>
            <a:endParaRPr lang="uk-UA" cap="none" dirty="0">
              <a:solidFill>
                <a:schemeClr val="tx1"/>
              </a:solidFill>
            </a:endParaRPr>
          </a:p>
        </p:txBody>
      </p:sp>
      <p:pic>
        <p:nvPicPr>
          <p:cNvPr id="4" name="Рисунок 3"/>
          <p:cNvPicPr>
            <a:picLocks noChangeAspect="1"/>
          </p:cNvPicPr>
          <p:nvPr/>
        </p:nvPicPr>
        <p:blipFill>
          <a:blip r:embed="rId2"/>
          <a:stretch>
            <a:fillRect/>
          </a:stretch>
        </p:blipFill>
        <p:spPr>
          <a:xfrm>
            <a:off x="3563332" y="1368743"/>
            <a:ext cx="4553145" cy="5449546"/>
          </a:xfrm>
          <a:prstGeom prst="rect">
            <a:avLst/>
          </a:prstGeom>
        </p:spPr>
      </p:pic>
    </p:spTree>
    <p:extLst>
      <p:ext uri="{BB962C8B-B14F-4D97-AF65-F5344CB8AC3E}">
        <p14:creationId xmlns:p14="http://schemas.microsoft.com/office/powerpoint/2010/main" val="27539488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2786" y="106853"/>
            <a:ext cx="10363074" cy="1188720"/>
          </a:xfrm>
        </p:spPr>
        <p:txBody>
          <a:bodyPr>
            <a:normAutofit fontScale="90000"/>
          </a:bodyPr>
          <a:lstStyle/>
          <a:p>
            <a:r>
              <a:rPr lang="uk-UA" sz="3200" b="1" dirty="0" smtClean="0"/>
              <a:t>10. Калібрування </a:t>
            </a:r>
            <a:r>
              <a:rPr lang="uk-UA" sz="3200" b="1" dirty="0"/>
              <a:t>нестандартного </a:t>
            </a:r>
            <a:r>
              <a:rPr lang="uk-UA" sz="3200" b="1" dirty="0" err="1" smtClean="0"/>
              <a:t>каплемІра</a:t>
            </a:r>
            <a:r>
              <a:rPr lang="uk-UA" b="1" dirty="0" smtClean="0"/>
              <a:t/>
            </a:r>
            <a:br>
              <a:rPr lang="uk-UA" b="1" dirty="0" smtClean="0"/>
            </a:br>
            <a:r>
              <a:rPr lang="uk-UA" dirty="0" smtClean="0"/>
              <a:t>2. Шляхом п</a:t>
            </a:r>
            <a:r>
              <a:rPr lang="en-US" dirty="0" smtClean="0"/>
              <a:t>’</a:t>
            </a:r>
            <a:r>
              <a:rPr lang="uk-UA" dirty="0" err="1" smtClean="0"/>
              <a:t>ятикратного</a:t>
            </a:r>
            <a:r>
              <a:rPr lang="uk-UA" dirty="0" smtClean="0"/>
              <a:t> відмірювання 3 мл рідини краплями</a:t>
            </a:r>
            <a:endParaRPr lang="uk-UA" dirty="0"/>
          </a:p>
        </p:txBody>
      </p:sp>
      <p:pic>
        <p:nvPicPr>
          <p:cNvPr id="4" name="Рисунок 3"/>
          <p:cNvPicPr>
            <a:picLocks noChangeAspect="1"/>
          </p:cNvPicPr>
          <p:nvPr/>
        </p:nvPicPr>
        <p:blipFill>
          <a:blip r:embed="rId2"/>
          <a:stretch>
            <a:fillRect/>
          </a:stretch>
        </p:blipFill>
        <p:spPr>
          <a:xfrm>
            <a:off x="2142072" y="1442973"/>
            <a:ext cx="7682036" cy="2940491"/>
          </a:xfrm>
          <a:prstGeom prst="rect">
            <a:avLst/>
          </a:prstGeom>
        </p:spPr>
      </p:pic>
      <p:pic>
        <p:nvPicPr>
          <p:cNvPr id="5" name="Рисунок 4"/>
          <p:cNvPicPr>
            <a:picLocks noChangeAspect="1"/>
          </p:cNvPicPr>
          <p:nvPr/>
        </p:nvPicPr>
        <p:blipFill>
          <a:blip r:embed="rId3"/>
          <a:stretch>
            <a:fillRect/>
          </a:stretch>
        </p:blipFill>
        <p:spPr>
          <a:xfrm>
            <a:off x="2142071" y="4530864"/>
            <a:ext cx="7708973" cy="1247767"/>
          </a:xfrm>
          <a:prstGeom prst="rect">
            <a:avLst/>
          </a:prstGeom>
        </p:spPr>
      </p:pic>
    </p:spTree>
    <p:extLst>
      <p:ext uri="{BB962C8B-B14F-4D97-AF65-F5344CB8AC3E}">
        <p14:creationId xmlns:p14="http://schemas.microsoft.com/office/powerpoint/2010/main" val="289716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97844" y="148259"/>
            <a:ext cx="7165714" cy="2262857"/>
          </a:xfrm>
          <a:prstGeom prst="rect">
            <a:avLst/>
          </a:prstGeom>
        </p:spPr>
      </p:pic>
      <p:pic>
        <p:nvPicPr>
          <p:cNvPr id="5" name="Рисунок 4"/>
          <p:cNvPicPr>
            <a:picLocks noChangeAspect="1"/>
          </p:cNvPicPr>
          <p:nvPr/>
        </p:nvPicPr>
        <p:blipFill>
          <a:blip r:embed="rId3"/>
          <a:stretch>
            <a:fillRect/>
          </a:stretch>
        </p:blipFill>
        <p:spPr>
          <a:xfrm>
            <a:off x="297844" y="2648876"/>
            <a:ext cx="7040000" cy="2880000"/>
          </a:xfrm>
          <a:prstGeom prst="rect">
            <a:avLst/>
          </a:prstGeom>
        </p:spPr>
      </p:pic>
      <p:pic>
        <p:nvPicPr>
          <p:cNvPr id="6" name="Рисунок 5"/>
          <p:cNvPicPr>
            <a:picLocks noChangeAspect="1"/>
          </p:cNvPicPr>
          <p:nvPr/>
        </p:nvPicPr>
        <p:blipFill>
          <a:blip r:embed="rId4"/>
          <a:stretch>
            <a:fillRect/>
          </a:stretch>
        </p:blipFill>
        <p:spPr>
          <a:xfrm>
            <a:off x="7557826" y="148259"/>
            <a:ext cx="4451922" cy="5123910"/>
          </a:xfrm>
          <a:prstGeom prst="rect">
            <a:avLst/>
          </a:prstGeom>
        </p:spPr>
      </p:pic>
    </p:spTree>
    <p:extLst>
      <p:ext uri="{BB962C8B-B14F-4D97-AF65-F5344CB8AC3E}">
        <p14:creationId xmlns:p14="http://schemas.microsoft.com/office/powerpoint/2010/main" val="851807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051" y="153988"/>
            <a:ext cx="7729728" cy="562450"/>
          </a:xfrm>
        </p:spPr>
        <p:txBody>
          <a:bodyPr>
            <a:normAutofit fontScale="90000"/>
          </a:bodyPr>
          <a:lstStyle/>
          <a:p>
            <a:r>
              <a:rPr lang="ru-RU" b="1" dirty="0" smtClean="0"/>
              <a:t>Тести</a:t>
            </a:r>
            <a:endParaRPr lang="uk-UA" b="1" dirty="0"/>
          </a:p>
        </p:txBody>
      </p:sp>
      <p:sp>
        <p:nvSpPr>
          <p:cNvPr id="3" name="Объект 2"/>
          <p:cNvSpPr>
            <a:spLocks noGrp="1"/>
          </p:cNvSpPr>
          <p:nvPr>
            <p:ph idx="1"/>
          </p:nvPr>
        </p:nvSpPr>
        <p:spPr>
          <a:xfrm>
            <a:off x="242079" y="857838"/>
            <a:ext cx="11949921" cy="6000161"/>
          </a:xfrm>
        </p:spPr>
        <p:txBody>
          <a:bodyPr>
            <a:normAutofit fontScale="77500" lnSpcReduction="20000"/>
          </a:bodyPr>
          <a:lstStyle/>
          <a:p>
            <a:pPr>
              <a:lnSpc>
                <a:spcPct val="120000"/>
              </a:lnSpc>
              <a:spcBef>
                <a:spcPts val="0"/>
              </a:spcBef>
            </a:pPr>
            <a:r>
              <a:rPr lang="ru-RU" i="1" dirty="0" smtClean="0"/>
              <a:t>1. При </a:t>
            </a:r>
            <a:r>
              <a:rPr lang="ru-RU" i="1" dirty="0" err="1"/>
              <a:t>дозуванні</a:t>
            </a:r>
            <a:r>
              <a:rPr lang="ru-RU" i="1" dirty="0"/>
              <a:t> </a:t>
            </a:r>
            <a:r>
              <a:rPr lang="ru-RU" i="1" dirty="0" err="1"/>
              <a:t>невеликої</a:t>
            </a:r>
            <a:r>
              <a:rPr lang="ru-RU" i="1" dirty="0"/>
              <a:t> </a:t>
            </a:r>
            <a:r>
              <a:rPr lang="ru-RU" i="1" dirty="0" err="1"/>
              <a:t>кількості</a:t>
            </a:r>
            <a:r>
              <a:rPr lang="ru-RU" i="1" dirty="0"/>
              <a:t> </a:t>
            </a:r>
            <a:r>
              <a:rPr lang="ru-RU" i="1" dirty="0" err="1"/>
              <a:t>рідини</a:t>
            </a:r>
            <a:r>
              <a:rPr lang="ru-RU" i="1" dirty="0"/>
              <a:t> </a:t>
            </a:r>
            <a:r>
              <a:rPr lang="ru-RU" i="1" dirty="0" err="1"/>
              <a:t>використовують</a:t>
            </a:r>
            <a:r>
              <a:rPr lang="ru-RU" i="1" dirty="0"/>
              <a:t> </a:t>
            </a:r>
            <a:r>
              <a:rPr lang="ru-RU" i="1" dirty="0" err="1" smtClean="0"/>
              <a:t>каплемерр</a:t>
            </a:r>
            <a:r>
              <a:rPr lang="ru-RU" i="1" dirty="0"/>
              <a:t>. </a:t>
            </a:r>
            <a:r>
              <a:rPr lang="ru-RU" i="1" dirty="0" err="1"/>
              <a:t>Вкажіть</a:t>
            </a:r>
            <a:r>
              <a:rPr lang="ru-RU" i="1" dirty="0"/>
              <a:t> </a:t>
            </a:r>
            <a:r>
              <a:rPr lang="ru-RU" i="1" dirty="0" err="1"/>
              <a:t>кількість</a:t>
            </a:r>
            <a:r>
              <a:rPr lang="ru-RU" i="1" dirty="0"/>
              <a:t> </a:t>
            </a:r>
            <a:r>
              <a:rPr lang="ru-RU" i="1" dirty="0" err="1"/>
              <a:t>крапель</a:t>
            </a:r>
            <a:r>
              <a:rPr lang="ru-RU" i="1" dirty="0"/>
              <a:t> в 1 мл води </a:t>
            </a:r>
            <a:r>
              <a:rPr lang="ru-RU" i="1" dirty="0" err="1"/>
              <a:t>очищеної</a:t>
            </a:r>
            <a:r>
              <a:rPr lang="ru-RU" i="1" dirty="0"/>
              <a:t> за </a:t>
            </a:r>
            <a:r>
              <a:rPr lang="ru-RU" i="1" dirty="0" err="1"/>
              <a:t>стандартним</a:t>
            </a:r>
            <a:r>
              <a:rPr lang="ru-RU" i="1" dirty="0"/>
              <a:t> </a:t>
            </a:r>
            <a:r>
              <a:rPr lang="ru-RU" i="1" dirty="0" err="1"/>
              <a:t>каплеміром</a:t>
            </a:r>
            <a:r>
              <a:rPr lang="ru-RU" i="1" dirty="0"/>
              <a:t> </a:t>
            </a:r>
          </a:p>
          <a:p>
            <a:pPr marL="0" indent="0">
              <a:lnSpc>
                <a:spcPct val="120000"/>
              </a:lnSpc>
              <a:spcBef>
                <a:spcPts val="0"/>
              </a:spcBef>
              <a:buNone/>
            </a:pPr>
            <a:r>
              <a:rPr lang="ru-RU" dirty="0" smtClean="0"/>
              <a:t>A</a:t>
            </a:r>
            <a:r>
              <a:rPr lang="ru-RU" dirty="0"/>
              <a:t>40</a:t>
            </a:r>
          </a:p>
          <a:p>
            <a:pPr marL="0" indent="0">
              <a:lnSpc>
                <a:spcPct val="120000"/>
              </a:lnSpc>
              <a:spcBef>
                <a:spcPts val="0"/>
              </a:spcBef>
              <a:buNone/>
            </a:pPr>
            <a:r>
              <a:rPr lang="ru-RU" dirty="0"/>
              <a:t>B 50 </a:t>
            </a:r>
          </a:p>
          <a:p>
            <a:pPr marL="0" indent="0">
              <a:lnSpc>
                <a:spcPct val="120000"/>
              </a:lnSpc>
              <a:spcBef>
                <a:spcPts val="0"/>
              </a:spcBef>
              <a:buNone/>
            </a:pPr>
            <a:r>
              <a:rPr lang="ru-RU" dirty="0"/>
              <a:t>C 30 </a:t>
            </a:r>
          </a:p>
          <a:p>
            <a:pPr marL="0" indent="0">
              <a:lnSpc>
                <a:spcPct val="120000"/>
              </a:lnSpc>
              <a:spcBef>
                <a:spcPts val="0"/>
              </a:spcBef>
              <a:buNone/>
            </a:pPr>
            <a:r>
              <a:rPr lang="ru-RU" dirty="0"/>
              <a:t>D </a:t>
            </a:r>
            <a:r>
              <a:rPr lang="ru-RU" dirty="0" smtClean="0"/>
              <a:t>20</a:t>
            </a:r>
            <a:endParaRPr lang="ru-RU" dirty="0"/>
          </a:p>
          <a:p>
            <a:pPr marL="0" indent="0">
              <a:lnSpc>
                <a:spcPct val="120000"/>
              </a:lnSpc>
              <a:spcBef>
                <a:spcPts val="0"/>
              </a:spcBef>
              <a:buNone/>
            </a:pPr>
            <a:r>
              <a:rPr lang="ru-RU" dirty="0"/>
              <a:t>E 10 </a:t>
            </a:r>
          </a:p>
          <a:p>
            <a:pPr>
              <a:lnSpc>
                <a:spcPct val="120000"/>
              </a:lnSpc>
              <a:spcBef>
                <a:spcPts val="0"/>
              </a:spcBef>
            </a:pPr>
            <a:r>
              <a:rPr lang="ru-RU" i="1" dirty="0" smtClean="0"/>
              <a:t>2. У </a:t>
            </a:r>
            <a:r>
              <a:rPr lang="ru-RU" i="1" dirty="0" err="1"/>
              <a:t>рецепті</a:t>
            </a:r>
            <a:r>
              <a:rPr lang="ru-RU" i="1" dirty="0"/>
              <a:t> прописана </a:t>
            </a:r>
            <a:r>
              <a:rPr lang="ru-RU" i="1" dirty="0" err="1"/>
              <a:t>лікарська</a:t>
            </a:r>
            <a:r>
              <a:rPr lang="ru-RU" i="1" dirty="0"/>
              <a:t> </a:t>
            </a:r>
            <a:r>
              <a:rPr lang="ru-RU" i="1" dirty="0" err="1"/>
              <a:t>речовина</a:t>
            </a:r>
            <a:r>
              <a:rPr lang="ru-RU" i="1" dirty="0"/>
              <a:t> в </a:t>
            </a:r>
            <a:r>
              <a:rPr lang="ru-RU" i="1" dirty="0" err="1"/>
              <a:t>сантиграмах</a:t>
            </a:r>
            <a:r>
              <a:rPr lang="ru-RU" i="1" dirty="0"/>
              <a:t>. Яка </a:t>
            </a:r>
            <a:r>
              <a:rPr lang="ru-RU" i="1" dirty="0" err="1"/>
              <a:t>наважка</a:t>
            </a:r>
            <a:r>
              <a:rPr lang="ru-RU" i="1" dirty="0"/>
              <a:t> </a:t>
            </a:r>
            <a:r>
              <a:rPr lang="ru-RU" i="1" dirty="0" err="1"/>
              <a:t>відповідає</a:t>
            </a:r>
            <a:r>
              <a:rPr lang="ru-RU" i="1" dirty="0"/>
              <a:t> одному </a:t>
            </a:r>
            <a:r>
              <a:rPr lang="ru-RU" i="1" dirty="0" err="1"/>
              <a:t>сантиграму</a:t>
            </a:r>
            <a:r>
              <a:rPr lang="ru-RU" i="1" dirty="0"/>
              <a:t>?</a:t>
            </a:r>
          </a:p>
          <a:p>
            <a:pPr marL="0" indent="0">
              <a:lnSpc>
                <a:spcPct val="120000"/>
              </a:lnSpc>
              <a:spcBef>
                <a:spcPts val="0"/>
              </a:spcBef>
              <a:buNone/>
            </a:pPr>
            <a:r>
              <a:rPr lang="ru-RU" dirty="0" smtClean="0"/>
              <a:t>A.0,01</a:t>
            </a:r>
            <a:endParaRPr lang="ru-RU" dirty="0"/>
          </a:p>
          <a:p>
            <a:pPr marL="0" indent="0">
              <a:lnSpc>
                <a:spcPct val="120000"/>
              </a:lnSpc>
              <a:spcBef>
                <a:spcPts val="0"/>
              </a:spcBef>
              <a:buNone/>
            </a:pPr>
            <a:r>
              <a:rPr lang="ru-RU" dirty="0"/>
              <a:t>B. 0,1</a:t>
            </a:r>
          </a:p>
          <a:p>
            <a:pPr marL="0" indent="0">
              <a:lnSpc>
                <a:spcPct val="120000"/>
              </a:lnSpc>
              <a:spcBef>
                <a:spcPts val="0"/>
              </a:spcBef>
              <a:buNone/>
            </a:pPr>
            <a:r>
              <a:rPr lang="ru-RU" dirty="0"/>
              <a:t>C. 1,0</a:t>
            </a:r>
          </a:p>
          <a:p>
            <a:pPr marL="0" indent="0">
              <a:lnSpc>
                <a:spcPct val="120000"/>
              </a:lnSpc>
              <a:spcBef>
                <a:spcPts val="0"/>
              </a:spcBef>
              <a:buNone/>
            </a:pPr>
            <a:r>
              <a:rPr lang="ru-RU" dirty="0"/>
              <a:t>D. 0,001</a:t>
            </a:r>
          </a:p>
          <a:p>
            <a:pPr marL="0" indent="0">
              <a:lnSpc>
                <a:spcPct val="120000"/>
              </a:lnSpc>
              <a:spcBef>
                <a:spcPts val="0"/>
              </a:spcBef>
              <a:buNone/>
            </a:pPr>
            <a:r>
              <a:rPr lang="ru-RU" dirty="0"/>
              <a:t>E. </a:t>
            </a:r>
            <a:r>
              <a:rPr lang="ru-RU" dirty="0" smtClean="0"/>
              <a:t>0,0001</a:t>
            </a:r>
          </a:p>
          <a:p>
            <a:pPr>
              <a:lnSpc>
                <a:spcPct val="120000"/>
              </a:lnSpc>
              <a:spcBef>
                <a:spcPts val="0"/>
              </a:spcBef>
            </a:pPr>
            <a:r>
              <a:rPr lang="ru-RU" i="1" dirty="0" smtClean="0"/>
              <a:t>3. У </a:t>
            </a:r>
            <a:r>
              <a:rPr lang="ru-RU" i="1" dirty="0" err="1"/>
              <a:t>рецепті</a:t>
            </a:r>
            <a:r>
              <a:rPr lang="ru-RU" i="1" dirty="0"/>
              <a:t> прописана </a:t>
            </a:r>
            <a:r>
              <a:rPr lang="ru-RU" i="1" dirty="0" err="1"/>
              <a:t>лікарська</a:t>
            </a:r>
            <a:r>
              <a:rPr lang="ru-RU" i="1" dirty="0"/>
              <a:t> </a:t>
            </a:r>
            <a:r>
              <a:rPr lang="ru-RU" i="1" dirty="0" err="1"/>
              <a:t>речовина</a:t>
            </a:r>
            <a:r>
              <a:rPr lang="ru-RU" i="1" dirty="0"/>
              <a:t> в </a:t>
            </a:r>
            <a:r>
              <a:rPr lang="ru-RU" i="1" dirty="0" err="1"/>
              <a:t>міліграмах</a:t>
            </a:r>
            <a:r>
              <a:rPr lang="ru-RU" i="1" dirty="0"/>
              <a:t>. Яка </a:t>
            </a:r>
            <a:r>
              <a:rPr lang="ru-RU" i="1" dirty="0" err="1"/>
              <a:t>наважка</a:t>
            </a:r>
            <a:r>
              <a:rPr lang="ru-RU" i="1" dirty="0"/>
              <a:t> </a:t>
            </a:r>
            <a:r>
              <a:rPr lang="ru-RU" i="1" dirty="0" err="1"/>
              <a:t>відповідає</a:t>
            </a:r>
            <a:r>
              <a:rPr lang="ru-RU" i="1" dirty="0"/>
              <a:t> одному </a:t>
            </a:r>
            <a:r>
              <a:rPr lang="ru-RU" i="1" dirty="0" err="1"/>
              <a:t>міліграму</a:t>
            </a:r>
            <a:r>
              <a:rPr lang="ru-RU" i="1" dirty="0"/>
              <a:t>?</a:t>
            </a:r>
          </a:p>
          <a:p>
            <a:pPr marL="0" indent="0">
              <a:lnSpc>
                <a:spcPct val="120000"/>
              </a:lnSpc>
              <a:spcBef>
                <a:spcPts val="0"/>
              </a:spcBef>
              <a:buNone/>
            </a:pPr>
            <a:r>
              <a:rPr lang="ru-RU" dirty="0"/>
              <a:t>A. </a:t>
            </a:r>
            <a:r>
              <a:rPr lang="ru-RU" dirty="0" smtClean="0"/>
              <a:t>1,0</a:t>
            </a:r>
            <a:endParaRPr lang="ru-RU" dirty="0"/>
          </a:p>
          <a:p>
            <a:pPr marL="0" indent="0">
              <a:lnSpc>
                <a:spcPct val="120000"/>
              </a:lnSpc>
              <a:spcBef>
                <a:spcPts val="0"/>
              </a:spcBef>
              <a:buNone/>
            </a:pPr>
            <a:r>
              <a:rPr lang="ru-RU" dirty="0"/>
              <a:t>B. 0,1</a:t>
            </a:r>
          </a:p>
          <a:p>
            <a:pPr marL="0" indent="0">
              <a:lnSpc>
                <a:spcPct val="120000"/>
              </a:lnSpc>
              <a:spcBef>
                <a:spcPts val="0"/>
              </a:spcBef>
              <a:buNone/>
            </a:pPr>
            <a:r>
              <a:rPr lang="ru-RU" dirty="0"/>
              <a:t>C. 0,01</a:t>
            </a:r>
          </a:p>
          <a:p>
            <a:pPr marL="0" indent="0">
              <a:lnSpc>
                <a:spcPct val="120000"/>
              </a:lnSpc>
              <a:spcBef>
                <a:spcPts val="0"/>
              </a:spcBef>
              <a:buNone/>
            </a:pPr>
            <a:r>
              <a:rPr lang="ru-RU" dirty="0"/>
              <a:t>D. 0,0001</a:t>
            </a:r>
          </a:p>
          <a:p>
            <a:pPr marL="0" indent="0">
              <a:lnSpc>
                <a:spcPct val="120000"/>
              </a:lnSpc>
              <a:spcBef>
                <a:spcPts val="0"/>
              </a:spcBef>
              <a:buNone/>
            </a:pPr>
            <a:r>
              <a:rPr lang="ru-RU" dirty="0"/>
              <a:t>E</a:t>
            </a:r>
            <a:r>
              <a:rPr lang="ru-RU" dirty="0" smtClean="0"/>
              <a:t>.</a:t>
            </a:r>
            <a:r>
              <a:rPr lang="ru-RU" dirty="0"/>
              <a:t> 0,001</a:t>
            </a:r>
            <a:r>
              <a:rPr lang="ru-RU" dirty="0" smtClean="0"/>
              <a:t> </a:t>
            </a:r>
          </a:p>
          <a:p>
            <a:pPr>
              <a:lnSpc>
                <a:spcPct val="120000"/>
              </a:lnSpc>
              <a:spcBef>
                <a:spcPts val="0"/>
              </a:spcBef>
            </a:pPr>
            <a:r>
              <a:rPr lang="ru-RU" i="1" dirty="0" smtClean="0"/>
              <a:t>4. </a:t>
            </a:r>
            <a:r>
              <a:rPr lang="ru-RU" i="1" dirty="0" err="1" smtClean="0"/>
              <a:t>Відношення</a:t>
            </a:r>
            <a:r>
              <a:rPr lang="ru-RU" i="1" dirty="0" smtClean="0"/>
              <a:t> </a:t>
            </a:r>
            <a:r>
              <a:rPr lang="ru-RU" i="1" dirty="0" err="1"/>
              <a:t>мінімального</a:t>
            </a:r>
            <a:r>
              <a:rPr lang="ru-RU" i="1" dirty="0"/>
              <a:t> </a:t>
            </a:r>
            <a:r>
              <a:rPr lang="ru-RU" i="1" dirty="0" err="1"/>
              <a:t>вантажу</a:t>
            </a:r>
            <a:r>
              <a:rPr lang="ru-RU" i="1" dirty="0"/>
              <a:t>, </a:t>
            </a:r>
            <a:r>
              <a:rPr lang="ru-RU" i="1" dirty="0" err="1"/>
              <a:t>що</a:t>
            </a:r>
            <a:r>
              <a:rPr lang="ru-RU" i="1" dirty="0"/>
              <a:t> </a:t>
            </a:r>
            <a:r>
              <a:rPr lang="ru-RU" i="1" dirty="0" err="1"/>
              <a:t>викликає</a:t>
            </a:r>
            <a:r>
              <a:rPr lang="ru-RU" i="1" dirty="0"/>
              <a:t> </a:t>
            </a:r>
            <a:r>
              <a:rPr lang="ru-RU" i="1" dirty="0" err="1"/>
              <a:t>помітне</a:t>
            </a:r>
            <a:r>
              <a:rPr lang="ru-RU" i="1" dirty="0"/>
              <a:t> </a:t>
            </a:r>
            <a:r>
              <a:rPr lang="ru-RU" i="1" dirty="0" err="1"/>
              <a:t>відхилення</a:t>
            </a:r>
            <a:r>
              <a:rPr lang="ru-RU" i="1" dirty="0"/>
              <a:t> </a:t>
            </a:r>
            <a:r>
              <a:rPr lang="ru-RU" i="1" dirty="0" err="1"/>
              <a:t>стрілки</a:t>
            </a:r>
            <a:r>
              <a:rPr lang="ru-RU" i="1" dirty="0"/>
              <a:t> </a:t>
            </a:r>
            <a:r>
              <a:rPr lang="ru-RU" i="1" dirty="0" err="1"/>
              <a:t>від</a:t>
            </a:r>
            <a:r>
              <a:rPr lang="ru-RU" i="1" dirty="0"/>
              <a:t> </a:t>
            </a:r>
            <a:r>
              <a:rPr lang="ru-RU" i="1" dirty="0" err="1"/>
              <a:t>нульового</a:t>
            </a:r>
            <a:r>
              <a:rPr lang="ru-RU" i="1" dirty="0"/>
              <a:t> </a:t>
            </a:r>
            <a:r>
              <a:rPr lang="ru-RU" i="1" dirty="0" err="1"/>
              <a:t>положення</a:t>
            </a:r>
            <a:r>
              <a:rPr lang="ru-RU" i="1" dirty="0"/>
              <a:t> </a:t>
            </a:r>
            <a:r>
              <a:rPr lang="ru-RU" i="1" dirty="0" err="1"/>
              <a:t>шкали</a:t>
            </a:r>
            <a:r>
              <a:rPr lang="ru-RU" i="1" dirty="0"/>
              <a:t>, до </a:t>
            </a:r>
            <a:r>
              <a:rPr lang="ru-RU" i="1" dirty="0" err="1"/>
              <a:t>наважки</a:t>
            </a:r>
            <a:r>
              <a:rPr lang="ru-RU" i="1" dirty="0"/>
              <a:t>, </a:t>
            </a:r>
            <a:r>
              <a:rPr lang="ru-RU" i="1" dirty="0" err="1"/>
              <a:t>що</a:t>
            </a:r>
            <a:r>
              <a:rPr lang="ru-RU" i="1" dirty="0"/>
              <a:t> </a:t>
            </a:r>
            <a:r>
              <a:rPr lang="ru-RU" i="1" dirty="0" err="1"/>
              <a:t>лежить</a:t>
            </a:r>
            <a:r>
              <a:rPr lang="ru-RU" i="1" dirty="0"/>
              <a:t> на </a:t>
            </a:r>
            <a:r>
              <a:rPr lang="ru-RU" i="1" dirty="0" err="1"/>
              <a:t>одній</a:t>
            </a:r>
            <a:r>
              <a:rPr lang="ru-RU" i="1" dirty="0"/>
              <a:t> </a:t>
            </a:r>
            <a:r>
              <a:rPr lang="ru-RU" i="1" dirty="0" err="1"/>
              <a:t>чашці</a:t>
            </a:r>
            <a:r>
              <a:rPr lang="ru-RU" i="1" dirty="0"/>
              <a:t> </a:t>
            </a:r>
            <a:r>
              <a:rPr lang="ru-RU" i="1" dirty="0" err="1"/>
              <a:t>терезів</a:t>
            </a:r>
            <a:r>
              <a:rPr lang="ru-RU" i="1" dirty="0"/>
              <a:t>, </a:t>
            </a:r>
            <a:r>
              <a:rPr lang="ru-RU" i="1" dirty="0" err="1"/>
              <a:t>називається</a:t>
            </a:r>
            <a:endParaRPr lang="ru-RU" i="1" dirty="0"/>
          </a:p>
          <a:p>
            <a:pPr marL="0" indent="0">
              <a:lnSpc>
                <a:spcPct val="120000"/>
              </a:lnSpc>
              <a:spcBef>
                <a:spcPts val="0"/>
              </a:spcBef>
              <a:buNone/>
            </a:pPr>
            <a:r>
              <a:rPr lang="ru-RU" dirty="0" smtClean="0"/>
              <a:t>А. </a:t>
            </a:r>
            <a:r>
              <a:rPr lang="ru-RU" dirty="0" err="1" smtClean="0"/>
              <a:t>відносна</a:t>
            </a:r>
            <a:r>
              <a:rPr lang="ru-RU" dirty="0" smtClean="0"/>
              <a:t> </a:t>
            </a:r>
            <a:r>
              <a:rPr lang="ru-RU" dirty="0" err="1" smtClean="0"/>
              <a:t>чутливість</a:t>
            </a:r>
            <a:endParaRPr lang="ru-RU" dirty="0"/>
          </a:p>
          <a:p>
            <a:pPr marL="0" indent="0">
              <a:lnSpc>
                <a:spcPct val="120000"/>
              </a:lnSpc>
              <a:spcBef>
                <a:spcPts val="0"/>
              </a:spcBef>
              <a:buNone/>
            </a:pPr>
            <a:r>
              <a:rPr lang="ru-RU" dirty="0" smtClean="0"/>
              <a:t>B</a:t>
            </a:r>
            <a:r>
              <a:rPr lang="ru-RU" dirty="0"/>
              <a:t>. абсолютна </a:t>
            </a:r>
            <a:r>
              <a:rPr lang="ru-RU" dirty="0" err="1"/>
              <a:t>чутливість</a:t>
            </a:r>
            <a:endParaRPr lang="ru-RU" dirty="0"/>
          </a:p>
          <a:p>
            <a:pPr marL="0" indent="0">
              <a:lnSpc>
                <a:spcPct val="120000"/>
              </a:lnSpc>
              <a:spcBef>
                <a:spcPts val="0"/>
              </a:spcBef>
              <a:buNone/>
            </a:pPr>
            <a:r>
              <a:rPr lang="ru-RU" dirty="0"/>
              <a:t>C. </a:t>
            </a:r>
            <a:r>
              <a:rPr lang="ru-RU" dirty="0" err="1"/>
              <a:t>сталість</a:t>
            </a:r>
            <a:endParaRPr lang="ru-RU" dirty="0"/>
          </a:p>
          <a:p>
            <a:pPr marL="0" indent="0">
              <a:lnSpc>
                <a:spcPct val="120000"/>
              </a:lnSpc>
              <a:spcBef>
                <a:spcPts val="0"/>
              </a:spcBef>
              <a:buNone/>
            </a:pPr>
            <a:r>
              <a:rPr lang="ru-RU" dirty="0"/>
              <a:t>D. </a:t>
            </a:r>
            <a:r>
              <a:rPr lang="ru-RU" dirty="0" err="1"/>
              <a:t>мінімальна</a:t>
            </a:r>
            <a:r>
              <a:rPr lang="ru-RU" dirty="0"/>
              <a:t> </a:t>
            </a:r>
            <a:r>
              <a:rPr lang="ru-RU" dirty="0" err="1"/>
              <a:t>чутливість</a:t>
            </a:r>
            <a:endParaRPr lang="ru-RU" dirty="0"/>
          </a:p>
          <a:p>
            <a:pPr marL="0" indent="0">
              <a:lnSpc>
                <a:spcPct val="120000"/>
              </a:lnSpc>
              <a:spcBef>
                <a:spcPts val="0"/>
              </a:spcBef>
              <a:buNone/>
            </a:pPr>
            <a:r>
              <a:rPr lang="ru-RU" dirty="0"/>
              <a:t>E. </a:t>
            </a:r>
            <a:r>
              <a:rPr lang="ru-RU" dirty="0" err="1"/>
              <a:t>чутливість</a:t>
            </a:r>
            <a:endParaRPr lang="ru-RU" dirty="0"/>
          </a:p>
          <a:p>
            <a:pPr marL="0" indent="0">
              <a:lnSpc>
                <a:spcPct val="120000"/>
              </a:lnSpc>
              <a:spcBef>
                <a:spcPts val="0"/>
              </a:spcBef>
              <a:buNone/>
            </a:pPr>
            <a:r>
              <a:rPr lang="ru-RU" dirty="0"/>
              <a:t>В. </a:t>
            </a:r>
            <a:r>
              <a:rPr lang="ru-RU" dirty="0" err="1"/>
              <a:t>Задачі</a:t>
            </a:r>
            <a:r>
              <a:rPr lang="ru-RU" dirty="0"/>
              <a:t> для самоконтролю з </a:t>
            </a:r>
            <a:r>
              <a:rPr lang="ru-RU" dirty="0" err="1"/>
              <a:t>відповідями</a:t>
            </a:r>
            <a:endParaRPr lang="ru-RU" dirty="0"/>
          </a:p>
          <a:p>
            <a:pPr marL="0" indent="0">
              <a:buNone/>
            </a:pPr>
            <a:endParaRPr lang="ru-RU" dirty="0"/>
          </a:p>
          <a:p>
            <a:endParaRPr lang="uk-UA" dirty="0"/>
          </a:p>
        </p:txBody>
      </p:sp>
    </p:spTree>
    <p:extLst>
      <p:ext uri="{BB962C8B-B14F-4D97-AF65-F5344CB8AC3E}">
        <p14:creationId xmlns:p14="http://schemas.microsoft.com/office/powerpoint/2010/main" val="3990483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136" y="144560"/>
            <a:ext cx="7729728" cy="666145"/>
          </a:xfrm>
        </p:spPr>
        <p:txBody>
          <a:bodyPr>
            <a:normAutofit fontScale="90000"/>
          </a:bodyPr>
          <a:lstStyle/>
          <a:p>
            <a:r>
              <a:rPr lang="ru-RU" b="1" dirty="0"/>
              <a:t>Тести</a:t>
            </a:r>
            <a:endParaRPr lang="uk-UA" dirty="0"/>
          </a:p>
        </p:txBody>
      </p:sp>
      <p:sp>
        <p:nvSpPr>
          <p:cNvPr id="3" name="Объект 2"/>
          <p:cNvSpPr>
            <a:spLocks noGrp="1"/>
          </p:cNvSpPr>
          <p:nvPr>
            <p:ph idx="1"/>
          </p:nvPr>
        </p:nvSpPr>
        <p:spPr>
          <a:xfrm>
            <a:off x="443059" y="1055802"/>
            <a:ext cx="11340445" cy="5693790"/>
          </a:xfrm>
        </p:spPr>
        <p:txBody>
          <a:bodyPr>
            <a:normAutofit fontScale="92500" lnSpcReduction="20000"/>
          </a:bodyPr>
          <a:lstStyle/>
          <a:p>
            <a:pPr>
              <a:lnSpc>
                <a:spcPct val="120000"/>
              </a:lnSpc>
              <a:spcBef>
                <a:spcPts val="0"/>
              </a:spcBef>
            </a:pPr>
            <a:r>
              <a:rPr lang="ru-RU" i="1" dirty="0" smtClean="0">
                <a:solidFill>
                  <a:schemeClr val="tx1"/>
                </a:solidFill>
              </a:rPr>
              <a:t>5. </a:t>
            </a:r>
            <a:r>
              <a:rPr lang="ru-RU" i="1" dirty="0" err="1" smtClean="0">
                <a:solidFill>
                  <a:schemeClr val="tx1"/>
                </a:solidFill>
              </a:rPr>
              <a:t>Здатність</a:t>
            </a:r>
            <a:r>
              <a:rPr lang="ru-RU" i="1" dirty="0" smtClean="0">
                <a:solidFill>
                  <a:schemeClr val="tx1"/>
                </a:solidFill>
              </a:rPr>
              <a:t> </a:t>
            </a:r>
            <a:r>
              <a:rPr lang="ru-RU" i="1" dirty="0" err="1">
                <a:solidFill>
                  <a:schemeClr val="tx1"/>
                </a:solidFill>
              </a:rPr>
              <a:t>терезів</a:t>
            </a:r>
            <a:r>
              <a:rPr lang="ru-RU" i="1" dirty="0">
                <a:solidFill>
                  <a:schemeClr val="tx1"/>
                </a:solidFill>
              </a:rPr>
              <a:t> </a:t>
            </a:r>
            <a:r>
              <a:rPr lang="ru-RU" i="1" dirty="0" err="1">
                <a:solidFill>
                  <a:schemeClr val="tx1"/>
                </a:solidFill>
              </a:rPr>
              <a:t>показувати</a:t>
            </a:r>
            <a:r>
              <a:rPr lang="ru-RU" i="1" dirty="0">
                <a:solidFill>
                  <a:schemeClr val="tx1"/>
                </a:solidFill>
              </a:rPr>
              <a:t> </a:t>
            </a:r>
            <a:r>
              <a:rPr lang="ru-RU" i="1" dirty="0" err="1">
                <a:solidFill>
                  <a:schemeClr val="tx1"/>
                </a:solidFill>
              </a:rPr>
              <a:t>правильне</a:t>
            </a:r>
            <a:r>
              <a:rPr lang="ru-RU" i="1" dirty="0">
                <a:solidFill>
                  <a:schemeClr val="tx1"/>
                </a:solidFill>
              </a:rPr>
              <a:t> </a:t>
            </a:r>
            <a:r>
              <a:rPr lang="ru-RU" i="1" dirty="0" err="1">
                <a:solidFill>
                  <a:schemeClr val="tx1"/>
                </a:solidFill>
              </a:rPr>
              <a:t>співвідношення</a:t>
            </a:r>
            <a:r>
              <a:rPr lang="ru-RU" i="1" dirty="0">
                <a:solidFill>
                  <a:schemeClr val="tx1"/>
                </a:solidFill>
              </a:rPr>
              <a:t> </a:t>
            </a:r>
            <a:r>
              <a:rPr lang="ru-RU" i="1" dirty="0" err="1">
                <a:solidFill>
                  <a:schemeClr val="tx1"/>
                </a:solidFill>
              </a:rPr>
              <a:t>між</a:t>
            </a:r>
            <a:r>
              <a:rPr lang="ru-RU" i="1" dirty="0">
                <a:solidFill>
                  <a:schemeClr val="tx1"/>
                </a:solidFill>
              </a:rPr>
              <a:t> </a:t>
            </a:r>
            <a:r>
              <a:rPr lang="ru-RU" i="1" dirty="0" err="1">
                <a:solidFill>
                  <a:schemeClr val="tx1"/>
                </a:solidFill>
              </a:rPr>
              <a:t>масою</a:t>
            </a:r>
            <a:r>
              <a:rPr lang="ru-RU" i="1" dirty="0">
                <a:solidFill>
                  <a:schemeClr val="tx1"/>
                </a:solidFill>
              </a:rPr>
              <a:t> </a:t>
            </a:r>
            <a:r>
              <a:rPr lang="ru-RU" i="1" dirty="0" err="1">
                <a:solidFill>
                  <a:schemeClr val="tx1"/>
                </a:solidFill>
              </a:rPr>
              <a:t>речовини</a:t>
            </a:r>
            <a:r>
              <a:rPr lang="ru-RU" i="1" dirty="0">
                <a:solidFill>
                  <a:schemeClr val="tx1"/>
                </a:solidFill>
              </a:rPr>
              <a:t>, </a:t>
            </a:r>
            <a:r>
              <a:rPr lang="ru-RU" i="1" dirty="0" err="1">
                <a:solidFill>
                  <a:schemeClr val="tx1"/>
                </a:solidFill>
              </a:rPr>
              <a:t>що</a:t>
            </a:r>
            <a:r>
              <a:rPr lang="ru-RU" i="1" dirty="0">
                <a:solidFill>
                  <a:schemeClr val="tx1"/>
                </a:solidFill>
              </a:rPr>
              <a:t> </a:t>
            </a:r>
            <a:r>
              <a:rPr lang="ru-RU" i="1" dirty="0" err="1">
                <a:solidFill>
                  <a:schemeClr val="tx1"/>
                </a:solidFill>
              </a:rPr>
              <a:t>зважується</a:t>
            </a:r>
            <a:r>
              <a:rPr lang="ru-RU" i="1" dirty="0">
                <a:solidFill>
                  <a:schemeClr val="tx1"/>
                </a:solidFill>
              </a:rPr>
              <a:t> і </a:t>
            </a:r>
            <a:r>
              <a:rPr lang="ru-RU" i="1" dirty="0" err="1">
                <a:solidFill>
                  <a:schemeClr val="tx1"/>
                </a:solidFill>
              </a:rPr>
              <a:t>відповідними</a:t>
            </a:r>
            <a:r>
              <a:rPr lang="ru-RU" i="1" dirty="0">
                <a:solidFill>
                  <a:schemeClr val="tx1"/>
                </a:solidFill>
              </a:rPr>
              <a:t> гирями </a:t>
            </a:r>
            <a:r>
              <a:rPr lang="ru-RU" i="1" dirty="0" err="1">
                <a:solidFill>
                  <a:schemeClr val="tx1"/>
                </a:solidFill>
              </a:rPr>
              <a:t>називається</a:t>
            </a:r>
            <a:r>
              <a:rPr lang="ru-RU" i="1" dirty="0">
                <a:solidFill>
                  <a:schemeClr val="tx1"/>
                </a:solidFill>
              </a:rPr>
              <a:t>:</a:t>
            </a:r>
          </a:p>
          <a:p>
            <a:pPr marL="0" indent="0">
              <a:lnSpc>
                <a:spcPct val="120000"/>
              </a:lnSpc>
              <a:spcBef>
                <a:spcPts val="0"/>
              </a:spcBef>
              <a:buNone/>
            </a:pPr>
            <a:r>
              <a:rPr lang="ru-RU" dirty="0" smtClean="0">
                <a:solidFill>
                  <a:schemeClr val="tx1"/>
                </a:solidFill>
              </a:rPr>
              <a:t>А. </a:t>
            </a:r>
            <a:r>
              <a:rPr lang="ru-RU" dirty="0" err="1">
                <a:solidFill>
                  <a:schemeClr val="tx1"/>
                </a:solidFill>
              </a:rPr>
              <a:t>Чутливість</a:t>
            </a:r>
            <a:endParaRPr lang="ru-RU" dirty="0" smtClean="0">
              <a:solidFill>
                <a:schemeClr val="tx1"/>
              </a:solidFill>
            </a:endParaRPr>
          </a:p>
          <a:p>
            <a:pPr marL="0" indent="0">
              <a:lnSpc>
                <a:spcPct val="120000"/>
              </a:lnSpc>
              <a:spcBef>
                <a:spcPts val="0"/>
              </a:spcBef>
              <a:buNone/>
            </a:pPr>
            <a:r>
              <a:rPr lang="ru-RU" dirty="0" smtClean="0">
                <a:solidFill>
                  <a:schemeClr val="tx1"/>
                </a:solidFill>
              </a:rPr>
              <a:t>В. </a:t>
            </a:r>
            <a:r>
              <a:rPr lang="ru-RU" dirty="0" err="1" smtClean="0">
                <a:solidFill>
                  <a:schemeClr val="tx1"/>
                </a:solidFill>
              </a:rPr>
              <a:t>Точність</a:t>
            </a:r>
            <a:r>
              <a:rPr lang="ru-RU" dirty="0" smtClean="0">
                <a:solidFill>
                  <a:schemeClr val="tx1"/>
                </a:solidFill>
              </a:rPr>
              <a:t> </a:t>
            </a:r>
            <a:r>
              <a:rPr lang="ru-RU" dirty="0" err="1">
                <a:solidFill>
                  <a:schemeClr val="tx1"/>
                </a:solidFill>
              </a:rPr>
              <a:t>або</a:t>
            </a:r>
            <a:r>
              <a:rPr lang="ru-RU" dirty="0">
                <a:solidFill>
                  <a:schemeClr val="tx1"/>
                </a:solidFill>
              </a:rPr>
              <a:t> </a:t>
            </a:r>
            <a:r>
              <a:rPr lang="ru-RU" dirty="0" err="1" smtClean="0">
                <a:solidFill>
                  <a:schemeClr val="tx1"/>
                </a:solidFill>
              </a:rPr>
              <a:t>правильність</a:t>
            </a:r>
            <a:endParaRPr lang="ru-RU" dirty="0">
              <a:solidFill>
                <a:schemeClr val="tx1"/>
              </a:solidFill>
            </a:endParaRPr>
          </a:p>
          <a:p>
            <a:pPr marL="0" indent="0">
              <a:lnSpc>
                <a:spcPct val="120000"/>
              </a:lnSpc>
              <a:spcBef>
                <a:spcPts val="0"/>
              </a:spcBef>
              <a:buNone/>
            </a:pPr>
            <a:r>
              <a:rPr lang="ru-RU" dirty="0">
                <a:solidFill>
                  <a:schemeClr val="tx1"/>
                </a:solidFill>
              </a:rPr>
              <a:t>C. </a:t>
            </a:r>
            <a:r>
              <a:rPr lang="ru-RU" dirty="0" err="1">
                <a:solidFill>
                  <a:schemeClr val="tx1"/>
                </a:solidFill>
              </a:rPr>
              <a:t>Сталість</a:t>
            </a:r>
            <a:r>
              <a:rPr lang="ru-RU" dirty="0">
                <a:solidFill>
                  <a:schemeClr val="tx1"/>
                </a:solidFill>
              </a:rPr>
              <a:t> </a:t>
            </a:r>
            <a:r>
              <a:rPr lang="ru-RU" dirty="0" err="1">
                <a:solidFill>
                  <a:schemeClr val="tx1"/>
                </a:solidFill>
              </a:rPr>
              <a:t>показань</a:t>
            </a:r>
            <a:endParaRPr lang="ru-RU" dirty="0">
              <a:solidFill>
                <a:schemeClr val="tx1"/>
              </a:solidFill>
            </a:endParaRPr>
          </a:p>
          <a:p>
            <a:pPr marL="0" indent="0">
              <a:lnSpc>
                <a:spcPct val="120000"/>
              </a:lnSpc>
              <a:spcBef>
                <a:spcPts val="0"/>
              </a:spcBef>
              <a:buNone/>
            </a:pPr>
            <a:r>
              <a:rPr lang="ru-RU" dirty="0">
                <a:solidFill>
                  <a:schemeClr val="tx1"/>
                </a:solidFill>
              </a:rPr>
              <a:t>D. </a:t>
            </a:r>
            <a:r>
              <a:rPr lang="ru-RU" dirty="0" err="1">
                <a:solidFill>
                  <a:schemeClr val="tx1"/>
                </a:solidFill>
              </a:rPr>
              <a:t>Стійкість</a:t>
            </a:r>
            <a:endParaRPr lang="ru-RU" dirty="0">
              <a:solidFill>
                <a:schemeClr val="tx1"/>
              </a:solidFill>
            </a:endParaRPr>
          </a:p>
          <a:p>
            <a:pPr marL="0" indent="0">
              <a:lnSpc>
                <a:spcPct val="120000"/>
              </a:lnSpc>
              <a:spcBef>
                <a:spcPts val="0"/>
              </a:spcBef>
              <a:buNone/>
            </a:pPr>
            <a:r>
              <a:rPr lang="ru-RU" dirty="0">
                <a:solidFill>
                  <a:schemeClr val="tx1"/>
                </a:solidFill>
              </a:rPr>
              <a:t>E. </a:t>
            </a:r>
            <a:r>
              <a:rPr lang="ru-RU" dirty="0" err="1">
                <a:solidFill>
                  <a:schemeClr val="tx1"/>
                </a:solidFill>
              </a:rPr>
              <a:t>Відносною</a:t>
            </a:r>
            <a:r>
              <a:rPr lang="ru-RU" dirty="0">
                <a:solidFill>
                  <a:schemeClr val="tx1"/>
                </a:solidFill>
              </a:rPr>
              <a:t> </a:t>
            </a:r>
            <a:r>
              <a:rPr lang="ru-RU" dirty="0" err="1" smtClean="0">
                <a:solidFill>
                  <a:schemeClr val="tx1"/>
                </a:solidFill>
              </a:rPr>
              <a:t>чутливістю</a:t>
            </a:r>
            <a:endParaRPr lang="ru-RU" dirty="0" smtClean="0">
              <a:solidFill>
                <a:schemeClr val="tx1"/>
              </a:solidFill>
            </a:endParaRPr>
          </a:p>
          <a:p>
            <a:pPr marL="0" indent="0">
              <a:lnSpc>
                <a:spcPct val="120000"/>
              </a:lnSpc>
              <a:spcBef>
                <a:spcPts val="0"/>
              </a:spcBef>
              <a:buNone/>
            </a:pPr>
            <a:endParaRPr lang="ru-RU" dirty="0" smtClean="0">
              <a:solidFill>
                <a:schemeClr val="tx1"/>
              </a:solidFill>
            </a:endParaRPr>
          </a:p>
          <a:p>
            <a:pPr>
              <a:lnSpc>
                <a:spcPct val="120000"/>
              </a:lnSpc>
              <a:spcBef>
                <a:spcPts val="0"/>
              </a:spcBef>
            </a:pPr>
            <a:r>
              <a:rPr lang="ru-RU" i="1" dirty="0" smtClean="0"/>
              <a:t>6. Яку </a:t>
            </a:r>
            <a:r>
              <a:rPr lang="ru-RU" i="1" dirty="0" err="1"/>
              <a:t>мінімальну</a:t>
            </a:r>
            <a:r>
              <a:rPr lang="ru-RU" i="1" dirty="0"/>
              <a:t> </a:t>
            </a:r>
            <a:r>
              <a:rPr lang="ru-RU" i="1" dirty="0" err="1"/>
              <a:t>наважку</a:t>
            </a:r>
            <a:r>
              <a:rPr lang="ru-RU" i="1" dirty="0"/>
              <a:t> </a:t>
            </a:r>
            <a:r>
              <a:rPr lang="ru-RU" i="1" dirty="0" err="1"/>
              <a:t>можна</a:t>
            </a:r>
            <a:r>
              <a:rPr lang="ru-RU" i="1" dirty="0"/>
              <a:t> </a:t>
            </a:r>
            <a:r>
              <a:rPr lang="ru-RU" i="1" dirty="0" err="1"/>
              <a:t>відважити</a:t>
            </a:r>
            <a:r>
              <a:rPr lang="ru-RU" i="1" dirty="0"/>
              <a:t> на ВР- 1?</a:t>
            </a:r>
          </a:p>
          <a:p>
            <a:pPr marL="0" indent="0">
              <a:lnSpc>
                <a:spcPct val="120000"/>
              </a:lnSpc>
              <a:spcBef>
                <a:spcPts val="0"/>
              </a:spcBef>
              <a:buNone/>
            </a:pPr>
            <a:r>
              <a:rPr lang="ru-RU" dirty="0"/>
              <a:t>A. </a:t>
            </a:r>
            <a:r>
              <a:rPr lang="ru-RU" dirty="0" smtClean="0"/>
              <a:t>0,02 </a:t>
            </a:r>
            <a:r>
              <a:rPr lang="ru-RU" dirty="0"/>
              <a:t>г</a:t>
            </a:r>
          </a:p>
          <a:p>
            <a:pPr marL="0" indent="0">
              <a:lnSpc>
                <a:spcPct val="120000"/>
              </a:lnSpc>
              <a:spcBef>
                <a:spcPts val="0"/>
              </a:spcBef>
              <a:buNone/>
            </a:pPr>
            <a:r>
              <a:rPr lang="ru-RU" dirty="0"/>
              <a:t>B. 0,1 г</a:t>
            </a:r>
          </a:p>
          <a:p>
            <a:pPr marL="0" indent="0">
              <a:lnSpc>
                <a:spcPct val="120000"/>
              </a:lnSpc>
              <a:spcBef>
                <a:spcPts val="0"/>
              </a:spcBef>
              <a:buNone/>
            </a:pPr>
            <a:r>
              <a:rPr lang="ru-RU" dirty="0"/>
              <a:t>C. 0,05 г</a:t>
            </a:r>
          </a:p>
          <a:p>
            <a:pPr marL="0" indent="0">
              <a:lnSpc>
                <a:spcPct val="120000"/>
              </a:lnSpc>
              <a:spcBef>
                <a:spcPts val="0"/>
              </a:spcBef>
              <a:buNone/>
            </a:pPr>
            <a:r>
              <a:rPr lang="ru-RU" dirty="0"/>
              <a:t>D. 0,5 г</a:t>
            </a:r>
          </a:p>
          <a:p>
            <a:pPr marL="0" indent="0">
              <a:lnSpc>
                <a:spcPct val="120000"/>
              </a:lnSpc>
              <a:spcBef>
                <a:spcPts val="0"/>
              </a:spcBef>
              <a:buNone/>
            </a:pPr>
            <a:r>
              <a:rPr lang="ru-RU" dirty="0"/>
              <a:t>E. 0,2 </a:t>
            </a:r>
            <a:r>
              <a:rPr lang="ru-RU" dirty="0" smtClean="0"/>
              <a:t>г</a:t>
            </a:r>
          </a:p>
          <a:p>
            <a:pPr marL="0" indent="0">
              <a:lnSpc>
                <a:spcPct val="120000"/>
              </a:lnSpc>
              <a:spcBef>
                <a:spcPts val="0"/>
              </a:spcBef>
              <a:buNone/>
            </a:pPr>
            <a:endParaRPr lang="ru-RU" dirty="0"/>
          </a:p>
          <a:p>
            <a:pPr>
              <a:lnSpc>
                <a:spcPct val="120000"/>
              </a:lnSpc>
              <a:spcBef>
                <a:spcPts val="0"/>
              </a:spcBef>
            </a:pPr>
            <a:r>
              <a:rPr lang="ru-RU" i="1" dirty="0" smtClean="0"/>
              <a:t>7.  </a:t>
            </a:r>
            <a:r>
              <a:rPr lang="ru-RU" i="1" dirty="0"/>
              <a:t>У </a:t>
            </a:r>
            <a:r>
              <a:rPr lang="ru-RU" i="1" dirty="0" err="1"/>
              <a:t>рецепті</a:t>
            </a:r>
            <a:r>
              <a:rPr lang="ru-RU" i="1" dirty="0"/>
              <a:t> прописана </a:t>
            </a:r>
            <a:r>
              <a:rPr lang="ru-RU" i="1" dirty="0" err="1"/>
              <a:t>лікарська</a:t>
            </a:r>
            <a:r>
              <a:rPr lang="ru-RU" i="1" dirty="0"/>
              <a:t> </a:t>
            </a:r>
            <a:r>
              <a:rPr lang="ru-RU" i="1" dirty="0" err="1"/>
              <a:t>речовина</a:t>
            </a:r>
            <a:r>
              <a:rPr lang="ru-RU" i="1" dirty="0"/>
              <a:t> в </a:t>
            </a:r>
            <a:r>
              <a:rPr lang="ru-RU" i="1" dirty="0" err="1"/>
              <a:t>дециграмах</a:t>
            </a:r>
            <a:r>
              <a:rPr lang="ru-RU" i="1" dirty="0"/>
              <a:t>. Яка </a:t>
            </a:r>
            <a:r>
              <a:rPr lang="ru-RU" i="1" dirty="0" err="1"/>
              <a:t>наважка</a:t>
            </a:r>
            <a:r>
              <a:rPr lang="ru-RU" i="1" dirty="0"/>
              <a:t> </a:t>
            </a:r>
            <a:r>
              <a:rPr lang="ru-RU" i="1" dirty="0" err="1"/>
              <a:t>відповідає</a:t>
            </a:r>
            <a:r>
              <a:rPr lang="ru-RU" i="1" dirty="0"/>
              <a:t> одному </a:t>
            </a:r>
            <a:r>
              <a:rPr lang="ru-RU" i="1" dirty="0" err="1"/>
              <a:t>дециграму</a:t>
            </a:r>
            <a:r>
              <a:rPr lang="ru-RU" i="1" dirty="0"/>
              <a:t>?</a:t>
            </a:r>
          </a:p>
          <a:p>
            <a:pPr marL="0" indent="0">
              <a:lnSpc>
                <a:spcPct val="120000"/>
              </a:lnSpc>
              <a:spcBef>
                <a:spcPts val="0"/>
              </a:spcBef>
              <a:buNone/>
            </a:pPr>
            <a:r>
              <a:rPr lang="ru-RU" dirty="0" smtClean="0"/>
              <a:t>А. 0,01 г</a:t>
            </a:r>
          </a:p>
          <a:p>
            <a:pPr marL="0" indent="0">
              <a:lnSpc>
                <a:spcPct val="120000"/>
              </a:lnSpc>
              <a:spcBef>
                <a:spcPts val="0"/>
              </a:spcBef>
              <a:buNone/>
            </a:pPr>
            <a:r>
              <a:rPr lang="ru-RU" dirty="0" smtClean="0"/>
              <a:t>B</a:t>
            </a:r>
            <a:r>
              <a:rPr lang="ru-RU" dirty="0"/>
              <a:t>. 1,0 г</a:t>
            </a:r>
          </a:p>
          <a:p>
            <a:pPr marL="0" indent="0">
              <a:lnSpc>
                <a:spcPct val="120000"/>
              </a:lnSpc>
              <a:spcBef>
                <a:spcPts val="0"/>
              </a:spcBef>
              <a:buNone/>
            </a:pPr>
            <a:r>
              <a:rPr lang="ru-RU" dirty="0"/>
              <a:t>C</a:t>
            </a:r>
            <a:r>
              <a:rPr lang="ru-RU" dirty="0" smtClean="0"/>
              <a:t>.</a:t>
            </a:r>
            <a:r>
              <a:rPr lang="ru-RU" dirty="0"/>
              <a:t> 0,1 </a:t>
            </a:r>
            <a:r>
              <a:rPr lang="ru-RU" dirty="0" smtClean="0"/>
              <a:t>г</a:t>
            </a:r>
          </a:p>
          <a:p>
            <a:pPr marL="0" indent="0">
              <a:lnSpc>
                <a:spcPct val="120000"/>
              </a:lnSpc>
              <a:spcBef>
                <a:spcPts val="0"/>
              </a:spcBef>
              <a:buNone/>
            </a:pPr>
            <a:r>
              <a:rPr lang="ru-RU" dirty="0" smtClean="0"/>
              <a:t>D</a:t>
            </a:r>
            <a:r>
              <a:rPr lang="ru-RU" dirty="0"/>
              <a:t>. 0,001 г</a:t>
            </a:r>
          </a:p>
          <a:p>
            <a:pPr marL="0" indent="0">
              <a:lnSpc>
                <a:spcPct val="120000"/>
              </a:lnSpc>
              <a:spcBef>
                <a:spcPts val="0"/>
              </a:spcBef>
              <a:buNone/>
            </a:pPr>
            <a:r>
              <a:rPr lang="ru-RU" dirty="0"/>
              <a:t>E. 0,0001 г</a:t>
            </a:r>
          </a:p>
          <a:p>
            <a:pPr marL="0" indent="0">
              <a:lnSpc>
                <a:spcPct val="120000"/>
              </a:lnSpc>
              <a:spcBef>
                <a:spcPts val="0"/>
              </a:spcBef>
              <a:buNone/>
            </a:pPr>
            <a:endParaRPr lang="ru-RU" dirty="0"/>
          </a:p>
          <a:p>
            <a:pPr marL="0" indent="0">
              <a:lnSpc>
                <a:spcPct val="120000"/>
              </a:lnSpc>
              <a:spcBef>
                <a:spcPts val="0"/>
              </a:spcBef>
              <a:buNone/>
            </a:pPr>
            <a:endParaRPr lang="ru-RU" dirty="0">
              <a:solidFill>
                <a:schemeClr val="tx1"/>
              </a:solidFill>
            </a:endParaRPr>
          </a:p>
          <a:p>
            <a:pPr>
              <a:lnSpc>
                <a:spcPct val="120000"/>
              </a:lnSpc>
              <a:spcBef>
                <a:spcPts val="0"/>
              </a:spcBef>
            </a:pPr>
            <a:endParaRPr lang="uk-UA" dirty="0">
              <a:solidFill>
                <a:schemeClr val="tx1"/>
              </a:solidFill>
            </a:endParaRPr>
          </a:p>
        </p:txBody>
      </p:sp>
    </p:spTree>
    <p:extLst>
      <p:ext uri="{BB962C8B-B14F-4D97-AF65-F5344CB8AC3E}">
        <p14:creationId xmlns:p14="http://schemas.microsoft.com/office/powerpoint/2010/main" val="3702610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736879"/>
          </a:xfrm>
        </p:spPr>
        <p:txBody>
          <a:bodyPr>
            <a:normAutofit fontScale="90000"/>
          </a:bodyPr>
          <a:lstStyle/>
          <a:p>
            <a:pPr algn="ctr"/>
            <a:r>
              <a:rPr lang="uk-UA" b="1" dirty="0" smtClean="0">
                <a:solidFill>
                  <a:schemeClr val="tx1"/>
                </a:solidFill>
              </a:rPr>
              <a:t>Список літератури:</a:t>
            </a:r>
            <a:endParaRPr lang="uk-UA" b="1" dirty="0">
              <a:solidFill>
                <a:schemeClr val="tx1"/>
              </a:solidFill>
            </a:endParaRPr>
          </a:p>
        </p:txBody>
      </p:sp>
      <p:sp>
        <p:nvSpPr>
          <p:cNvPr id="4" name="Объект 2"/>
          <p:cNvSpPr>
            <a:spLocks noGrp="1"/>
          </p:cNvSpPr>
          <p:nvPr>
            <p:ph idx="1"/>
          </p:nvPr>
        </p:nvSpPr>
        <p:spPr>
          <a:xfrm>
            <a:off x="1143000" y="1625320"/>
            <a:ext cx="9872871" cy="4038600"/>
          </a:xfrm>
        </p:spPr>
        <p:txBody>
          <a:bodyPr/>
          <a:lstStyle/>
          <a:p>
            <a:pPr algn="just"/>
            <a:r>
              <a:rPr lang="uk-UA" dirty="0" smtClean="0">
                <a:solidFill>
                  <a:schemeClr val="tx1"/>
                </a:solidFill>
              </a:rPr>
              <a:t>1. Технологія </a:t>
            </a:r>
            <a:r>
              <a:rPr lang="uk-UA" dirty="0">
                <a:solidFill>
                  <a:schemeClr val="tx1"/>
                </a:solidFill>
              </a:rPr>
              <a:t>ліків: Навчальний посібник / О. С. Марчук, Н. Б. Андрощук – Київ: Медицина, 2008. – 488 с.</a:t>
            </a:r>
            <a:endParaRPr lang="ru-RU" dirty="0">
              <a:solidFill>
                <a:schemeClr val="tx1"/>
              </a:solidFill>
            </a:endParaRPr>
          </a:p>
          <a:p>
            <a:pPr algn="just"/>
            <a:r>
              <a:rPr lang="uk-UA" dirty="0" smtClean="0">
                <a:solidFill>
                  <a:schemeClr val="tx1"/>
                </a:solidFill>
              </a:rPr>
              <a:t>2. </a:t>
            </a:r>
            <a:r>
              <a:rPr lang="uk-UA" dirty="0">
                <a:solidFill>
                  <a:schemeClr val="tx1"/>
                </a:solidFill>
              </a:rPr>
              <a:t>Технологія ліків. Навчально-методичний посібник: Навчальний посібник для вищих навчальних закладів / О. І. Тихонов, П. А. Логвин, С. О. Тихонова, О. В. </a:t>
            </a:r>
            <a:r>
              <a:rPr lang="uk-UA" dirty="0" err="1">
                <a:solidFill>
                  <a:schemeClr val="tx1"/>
                </a:solidFill>
              </a:rPr>
              <a:t>Мазулін</a:t>
            </a:r>
            <a:r>
              <a:rPr lang="uk-UA" dirty="0">
                <a:solidFill>
                  <a:schemeClr val="tx1"/>
                </a:solidFill>
              </a:rPr>
              <a:t>, Т. Г. </a:t>
            </a:r>
            <a:r>
              <a:rPr lang="uk-UA" dirty="0" err="1">
                <a:solidFill>
                  <a:schemeClr val="tx1"/>
                </a:solidFill>
              </a:rPr>
              <a:t>Ярних</a:t>
            </a:r>
            <a:r>
              <a:rPr lang="uk-UA" dirty="0">
                <a:solidFill>
                  <a:schemeClr val="tx1"/>
                </a:solidFill>
              </a:rPr>
              <a:t>, О. С. Шпичак, О. М. </a:t>
            </a:r>
            <a:r>
              <a:rPr lang="uk-UA" dirty="0" err="1">
                <a:solidFill>
                  <a:schemeClr val="tx1"/>
                </a:solidFill>
              </a:rPr>
              <a:t>Котенко</a:t>
            </a:r>
            <a:r>
              <a:rPr lang="uk-UA" dirty="0">
                <a:solidFill>
                  <a:schemeClr val="tx1"/>
                </a:solidFill>
              </a:rPr>
              <a:t>; За редакцією О. І. Тихонова – Харківський: </a:t>
            </a:r>
            <a:r>
              <a:rPr lang="uk-UA" dirty="0" err="1">
                <a:solidFill>
                  <a:schemeClr val="tx1"/>
                </a:solidFill>
              </a:rPr>
              <a:t>НФаУ</a:t>
            </a:r>
            <a:r>
              <a:rPr lang="uk-UA" dirty="0">
                <a:solidFill>
                  <a:schemeClr val="tx1"/>
                </a:solidFill>
              </a:rPr>
              <a:t>; Оригінал, 2009. – 432 с</a:t>
            </a:r>
            <a:r>
              <a:rPr lang="uk-UA" dirty="0" smtClean="0">
                <a:solidFill>
                  <a:schemeClr val="tx1"/>
                </a:solidFill>
              </a:rPr>
              <a:t>.</a:t>
            </a:r>
            <a:endParaRPr lang="en-US" dirty="0" smtClean="0">
              <a:solidFill>
                <a:schemeClr val="tx1"/>
              </a:solidFill>
            </a:endParaRPr>
          </a:p>
          <a:p>
            <a:pPr algn="just"/>
            <a:r>
              <a:rPr lang="en-US" dirty="0" smtClean="0">
                <a:solidFill>
                  <a:schemeClr val="tx1"/>
                </a:solidFill>
              </a:rPr>
              <a:t>3. </a:t>
            </a:r>
            <a:r>
              <a:rPr lang="uk-UA" dirty="0" smtClean="0">
                <a:solidFill>
                  <a:schemeClr val="tx1"/>
                </a:solidFill>
              </a:rPr>
              <a:t>Практикум з аптечної технології ліків/</a:t>
            </a:r>
            <a:r>
              <a:rPr lang="uk-UA" dirty="0">
                <a:solidFill>
                  <a:schemeClr val="tx1"/>
                </a:solidFill>
              </a:rPr>
              <a:t> О. І. Тихонов, </a:t>
            </a:r>
            <a:r>
              <a:rPr lang="uk-UA" dirty="0" smtClean="0">
                <a:solidFill>
                  <a:schemeClr val="tx1"/>
                </a:solidFill>
              </a:rPr>
              <a:t>С.О. Тихонов, О.П. </a:t>
            </a:r>
            <a:r>
              <a:rPr lang="uk-UA" dirty="0" err="1" smtClean="0">
                <a:solidFill>
                  <a:schemeClr val="tx1"/>
                </a:solidFill>
              </a:rPr>
              <a:t>Гудзенко</a:t>
            </a:r>
            <a:r>
              <a:rPr lang="uk-UA" dirty="0" smtClean="0">
                <a:solidFill>
                  <a:schemeClr val="tx1"/>
                </a:solidFill>
              </a:rPr>
              <a:t>; </a:t>
            </a:r>
            <a:r>
              <a:rPr lang="uk-UA" dirty="0">
                <a:solidFill>
                  <a:schemeClr val="tx1"/>
                </a:solidFill>
              </a:rPr>
              <a:t>За редакцією О. І. Тихонова – Харківський: </a:t>
            </a:r>
            <a:r>
              <a:rPr lang="uk-UA" dirty="0" err="1">
                <a:solidFill>
                  <a:schemeClr val="tx1"/>
                </a:solidFill>
              </a:rPr>
              <a:t>НФаУ</a:t>
            </a:r>
            <a:r>
              <a:rPr lang="uk-UA" dirty="0">
                <a:solidFill>
                  <a:schemeClr val="tx1"/>
                </a:solidFill>
              </a:rPr>
              <a:t>; Оригінал</a:t>
            </a:r>
            <a:r>
              <a:rPr lang="uk-UA" dirty="0" smtClean="0">
                <a:solidFill>
                  <a:schemeClr val="tx1"/>
                </a:solidFill>
              </a:rPr>
              <a:t>, 2014-448с.</a:t>
            </a:r>
            <a:endParaRPr lang="ru-RU" dirty="0">
              <a:solidFill>
                <a:schemeClr val="tx1"/>
              </a:solidFill>
            </a:endParaRPr>
          </a:p>
          <a:p>
            <a:pPr algn="just"/>
            <a:endParaRPr lang="uk-UA" dirty="0">
              <a:solidFill>
                <a:schemeClr val="tx1"/>
              </a:solidFill>
            </a:endParaRPr>
          </a:p>
        </p:txBody>
      </p:sp>
    </p:spTree>
    <p:extLst>
      <p:ext uri="{BB962C8B-B14F-4D97-AF65-F5344CB8AC3E}">
        <p14:creationId xmlns:p14="http://schemas.microsoft.com/office/powerpoint/2010/main" val="29241603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Дякую </a:t>
            </a:r>
            <a:r>
              <a:rPr lang="uk-UA" smtClean="0"/>
              <a:t>за увагу!</a:t>
            </a:r>
            <a:endParaRPr lang="ru-RU"/>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345149035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Посылка</Template>
  <TotalTime>436</TotalTime>
  <Words>1447</Words>
  <Application>Microsoft Office PowerPoint</Application>
  <PresentationFormat>Произвольный</PresentationFormat>
  <Paragraphs>143</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Parcel</vt:lpstr>
      <vt:lpstr>Вступний контроль по темам: «Приготування складних порошків. Тритурації. Суспензії та емульсії. Настої та відвари.» Дозування лікарських засобів за масою. Будова і перевірка тарирних і ручних ваг. Особливості дозування лікарських засобів за масою залежно від їх консистенції.</vt:lpstr>
      <vt:lpstr>План:</vt:lpstr>
      <vt:lpstr>Презентация PowerPoint</vt:lpstr>
      <vt:lpstr>2. З точки зору метрологічної характеристики (стійкість, сталість показань, точність і чутливість) розрізняють терези:</vt:lpstr>
      <vt:lpstr>2. Для приготування лікарських препаратів в умовах аптечної практики застосовують рівноплечі терези 2-го класу: </vt:lpstr>
      <vt:lpstr>Презентация PowerPoint</vt:lpstr>
      <vt:lpstr>3. МЕТРОЛОГІЧНІ ВЛАСТИВОСТІ ТЕРЕЗІВ</vt:lpstr>
      <vt:lpstr>Презентация PowerPoint</vt:lpstr>
      <vt:lpstr>3. МЕТРОЛОГІЧНІ ВЛАСТИВОСТІ ТЕРЕЗІВ</vt:lpstr>
      <vt:lpstr>4. Гирі і важки</vt:lpstr>
      <vt:lpstr>5. ДОЗУВАННЯ ПО ОБСЯГУ І краплям</vt:lpstr>
      <vt:lpstr>6. Аптечна бюретка</vt:lpstr>
      <vt:lpstr>7. Аптечна піпетка</vt:lpstr>
      <vt:lpstr>8. Дозування по краплям</vt:lpstr>
      <vt:lpstr>Презентация PowerPoint</vt:lpstr>
      <vt:lpstr>9. Калібрування нестандартного каплемІра 1. Шляхом п'ятикратного відважування 20 крапель відповідної рідини</vt:lpstr>
      <vt:lpstr>10. Калібрування нестандартного каплемІра 2. Шляхом п’ятикратного відмірювання 3 мл рідини краплями</vt:lpstr>
      <vt:lpstr>Презентация PowerPoint</vt:lpstr>
      <vt:lpstr>Тести</vt:lpstr>
      <vt:lpstr>Тести</vt:lpstr>
      <vt:lpstr>Список літератури:</vt:lpstr>
      <vt:lpstr>Дякую за увагу!</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Дозування лікарських засобів за масою, об'ємом і краплях. Метрологічні властивості ваг</dc:title>
  <dc:creator>User</dc:creator>
  <cp:lastModifiedBy>RePack by Diakov</cp:lastModifiedBy>
  <cp:revision>28</cp:revision>
  <dcterms:created xsi:type="dcterms:W3CDTF">2020-09-08T13:32:52Z</dcterms:created>
  <dcterms:modified xsi:type="dcterms:W3CDTF">2021-01-10T12:36:21Z</dcterms:modified>
</cp:coreProperties>
</file>